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7" r:id="rId2"/>
    <p:sldId id="258" r:id="rId3"/>
    <p:sldId id="282" r:id="rId4"/>
    <p:sldId id="259" r:id="rId5"/>
    <p:sldId id="314" r:id="rId6"/>
    <p:sldId id="340" r:id="rId7"/>
    <p:sldId id="339" r:id="rId8"/>
    <p:sldId id="341" r:id="rId9"/>
    <p:sldId id="342" r:id="rId10"/>
    <p:sldId id="343" r:id="rId11"/>
    <p:sldId id="344" r:id="rId12"/>
    <p:sldId id="345" r:id="rId13"/>
    <p:sldId id="32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4333"/>
    <a:srgbClr val="014B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04"/>
    <p:restoredTop sz="69935"/>
  </p:normalViewPr>
  <p:slideViewPr>
    <p:cSldViewPr snapToGrid="0" snapToObjects="1">
      <p:cViewPr>
        <p:scale>
          <a:sx n="135" d="100"/>
          <a:sy n="135" d="100"/>
        </p:scale>
        <p:origin x="568" y="-720"/>
      </p:cViewPr>
      <p:guideLst/>
    </p:cSldViewPr>
  </p:slideViewPr>
  <p:notesTextViewPr>
    <p:cViewPr>
      <p:scale>
        <a:sx n="90" d="100"/>
        <a:sy n="9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C81A0E-C8C8-1649-A98E-82D42BAEF88A}" type="datetimeFigureOut">
              <a:rPr lang="en-US" smtClean="0"/>
              <a:t>6/26/20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5FC45-0219-914A-B5A5-AB99CCF52133}" type="slidenum">
              <a:rPr lang="en-US" smtClean="0"/>
              <a:t>‹#›</a:t>
            </a:fld>
            <a:endParaRPr lang="en-US"/>
          </a:p>
        </p:txBody>
      </p:sp>
    </p:spTree>
    <p:extLst>
      <p:ext uri="{BB962C8B-B14F-4D97-AF65-F5344CB8AC3E}">
        <p14:creationId xmlns:p14="http://schemas.microsoft.com/office/powerpoint/2010/main" val="1351121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Before this moment we mostly were talking about a single random variable, its population distribution, sampling distribution etc.</a:t>
            </a:r>
          </a:p>
          <a:p>
            <a:endParaRPr lang="en-US" sz="1600" dirty="0"/>
          </a:p>
          <a:p>
            <a:pPr marL="342900" indent="-342900">
              <a:buFont typeface="+mj-lt"/>
              <a:buAutoNum type="arabicPeriod"/>
            </a:pPr>
            <a:r>
              <a:rPr lang="en-US" sz="1600" dirty="0"/>
              <a:t> Now we will look on another problem, when we have two variable X and Y.</a:t>
            </a:r>
          </a:p>
          <a:p>
            <a:pPr marL="342900" indent="-342900">
              <a:buFont typeface="+mj-lt"/>
              <a:buAutoNum type="arabicPeriod"/>
            </a:pPr>
            <a:endParaRPr lang="en-US" sz="1600" dirty="0"/>
          </a:p>
          <a:p>
            <a:pPr marL="342900" indent="-342900">
              <a:buFont typeface="+mj-lt"/>
              <a:buAutoNum type="arabicPeriod"/>
            </a:pPr>
            <a:r>
              <a:rPr lang="en-US" sz="1600" dirty="0"/>
              <a:t> In general, and for the simplification we may consider variable X not be a random variable so we will substitute it with small x. </a:t>
            </a:r>
          </a:p>
          <a:p>
            <a:pPr marL="342900" indent="-342900">
              <a:buFont typeface="+mj-lt"/>
              <a:buAutoNum type="arabicPeriod"/>
            </a:pPr>
            <a:endParaRPr lang="en-US" sz="1600" dirty="0"/>
          </a:p>
          <a:p>
            <a:pPr marL="342900" indent="-342900">
              <a:buFont typeface="+mj-lt"/>
              <a:buAutoNum type="arabicPeriod"/>
            </a:pPr>
            <a:r>
              <a:rPr lang="en-US" sz="1600" dirty="0"/>
              <a:t> We believe that Y depends in some way on x.</a:t>
            </a:r>
          </a:p>
          <a:p>
            <a:pPr marL="342900" indent="-342900">
              <a:buFont typeface="+mj-lt"/>
              <a:buAutoNum type="arabicPeriod"/>
            </a:pPr>
            <a:endParaRPr lang="en-US" sz="1600" dirty="0"/>
          </a:p>
          <a:p>
            <a:pPr marL="342900" indent="-342900">
              <a:buFont typeface="+mj-lt"/>
              <a:buAutoNum type="arabicPeriod"/>
            </a:pPr>
            <a:r>
              <a:rPr lang="en-US" sz="1600" dirty="0"/>
              <a:t> Our measurements or data that we have in this case will be presented in forms of pairs of x and Y that usually are organized in a table.</a:t>
            </a:r>
          </a:p>
          <a:p>
            <a:pPr marL="342900" indent="-342900">
              <a:buFont typeface="+mj-lt"/>
              <a:buAutoNum type="arabicPeriod"/>
            </a:pPr>
            <a:endParaRPr lang="en-US" sz="1600" dirty="0"/>
          </a:p>
          <a:p>
            <a:pPr marL="342900" indent="-342900">
              <a:buFont typeface="+mj-lt"/>
              <a:buAutoNum type="arabicPeriod"/>
            </a:pPr>
            <a:r>
              <a:rPr lang="en-US" sz="1600" dirty="0"/>
              <a:t> Examples of this pairs might be: study time and score on a test, height and weight, smoking frequency and the age of the first heart attack.</a:t>
            </a:r>
          </a:p>
          <a:p>
            <a:pPr marL="342900" indent="-342900">
              <a:buFont typeface="+mj-lt"/>
              <a:buAutoNum type="arabicPeriod"/>
            </a:pPr>
            <a:endParaRPr lang="en-US" sz="1600" dirty="0"/>
          </a:p>
          <a:p>
            <a:pPr marL="342900" indent="-342900">
              <a:buFont typeface="+mj-lt"/>
              <a:buAutoNum type="arabicPeriod"/>
            </a:pPr>
            <a:r>
              <a:rPr lang="en-US" sz="1600" dirty="0"/>
              <a:t> ﻿Given information about the relationship between x and Y, we would like to predict future values of Y for particular values of x. This turns out to be a difficult problem.</a:t>
            </a:r>
          </a:p>
          <a:p>
            <a:pPr marL="342900" indent="-342900">
              <a:buFont typeface="+mj-lt"/>
              <a:buAutoNum type="arabicPeriod"/>
            </a:pPr>
            <a:endParaRPr lang="en-US" sz="1600" dirty="0"/>
          </a:p>
          <a:p>
            <a:pPr marL="342900" indent="-342900">
              <a:buFont typeface="+mj-lt"/>
              <a:buAutoNum type="arabicPeriod"/>
            </a:pPr>
            <a:r>
              <a:rPr lang="en-US" sz="1600" dirty="0"/>
              <a:t> Instead we look at the easier problem: we estimate expectation of Y. We know that Y depends somehow on x, so we may express it as a function of x..</a:t>
            </a:r>
          </a:p>
          <a:p>
            <a:pPr marL="342900" indent="-342900">
              <a:buFont typeface="+mj-lt"/>
              <a:buAutoNum type="arabicPeriod"/>
            </a:pPr>
            <a:endParaRPr lang="en-US" sz="1600" dirty="0"/>
          </a:p>
          <a:p>
            <a:pPr marL="342900" indent="-342900">
              <a:buFont typeface="+mj-lt"/>
              <a:buAutoNum type="arabicPeriod"/>
            </a:pPr>
            <a:r>
              <a:rPr lang="en-US" sz="1600" dirty="0"/>
              <a:t> And try different functions with idea of estimation of parameters beta.</a:t>
            </a:r>
          </a:p>
          <a:p>
            <a:pPr marL="342900" indent="-342900">
              <a:buFont typeface="+mj-lt"/>
              <a:buAutoNum type="arabicPeriod"/>
            </a:pPr>
            <a:endParaRPr lang="en-US" sz="1600" dirty="0"/>
          </a:p>
          <a:p>
            <a:pPr marL="342900" indent="-342900">
              <a:buFont typeface="+mj-lt"/>
              <a:buAutoNum type="arabicPeriod"/>
            </a:pPr>
            <a:r>
              <a:rPr lang="en-US" sz="1600" dirty="0"/>
              <a:t> ﻿But lets talk about linear regression. There are three assumptions that lies in its basis. First and the most obvious is that we will use linear function and estimate parameters beta 0 and beta 1.</a:t>
            </a:r>
          </a:p>
          <a:p>
            <a:pPr marL="342900" indent="-342900">
              <a:buFont typeface="+mj-lt"/>
              <a:buAutoNum type="arabicPeriod"/>
            </a:pPr>
            <a:endParaRPr lang="en-US" sz="1600" dirty="0"/>
          </a:p>
          <a:p>
            <a:pPr marL="342900" indent="-342900">
              <a:buFont typeface="+mj-lt"/>
              <a:buAutoNum type="arabicPeriod"/>
            </a:pPr>
            <a:r>
              <a:rPr lang="en-US" sz="1600" dirty="0"/>
              <a:t>  The second is that observations of our random variable contain our predicted values and some errors epsilon.</a:t>
            </a:r>
          </a:p>
          <a:p>
            <a:pPr marL="342900" indent="-342900">
              <a:buFont typeface="+mj-lt"/>
              <a:buAutoNum type="arabicPeriod"/>
            </a:pPr>
            <a:endParaRPr lang="en-US" sz="1600" dirty="0"/>
          </a:p>
          <a:p>
            <a:pPr marL="342900" indent="-342900">
              <a:buFont typeface="+mj-lt"/>
              <a:buAutoNum type="arabicPeriod"/>
            </a:pPr>
            <a:r>
              <a:rPr lang="en-US" sz="1600" dirty="0"/>
              <a:t> ﻿We lastly assume that the errors epsilons are independent and identically distributed random variables with normal distribution with mean 0 and variance </a:t>
            </a:r>
            <a:r>
              <a:rPr lang="el-GR" sz="1600" dirty="0"/>
              <a:t>σ</a:t>
            </a:r>
            <a:r>
              <a:rPr lang="en-US" sz="1600" dirty="0"/>
              <a:t>.</a:t>
            </a:r>
          </a:p>
          <a:p>
            <a:pPr marL="342900" indent="-342900">
              <a:buFont typeface="+mj-lt"/>
              <a:buAutoNum type="arabicPeriod"/>
            </a:pPr>
            <a:endParaRPr lang="en-US" sz="1600" dirty="0"/>
          </a:p>
          <a:p>
            <a:pPr marL="342900" indent="-342900">
              <a:buFont typeface="+mj-lt"/>
              <a:buAutoNum type="arabicPeriod"/>
            </a:pPr>
            <a:r>
              <a:rPr lang="en-US" sz="1600" dirty="0"/>
              <a:t> Let’s see how it looks on the graph.</a:t>
            </a:r>
          </a:p>
          <a:p>
            <a:pPr marL="342900" indent="-342900">
              <a:buFont typeface="+mj-lt"/>
              <a:buAutoNum type="arabicPeriod"/>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
        <p:nvSpPr>
          <p:cNvPr id="4" name="Slide Number Placeholder 3"/>
          <p:cNvSpPr>
            <a:spLocks noGrp="1"/>
          </p:cNvSpPr>
          <p:nvPr>
            <p:ph type="sldNum" sz="quarter" idx="5"/>
          </p:nvPr>
        </p:nvSpPr>
        <p:spPr/>
        <p:txBody>
          <a:bodyPr/>
          <a:lstStyle/>
          <a:p>
            <a:fld id="{24E5FC45-0219-914A-B5A5-AB99CCF52133}" type="slidenum">
              <a:rPr lang="en-US" smtClean="0"/>
              <a:t>5</a:t>
            </a:fld>
            <a:endParaRPr lang="en-US"/>
          </a:p>
        </p:txBody>
      </p:sp>
    </p:spTree>
    <p:extLst>
      <p:ext uri="{BB962C8B-B14F-4D97-AF65-F5344CB8AC3E}">
        <p14:creationId xmlns:p14="http://schemas.microsoft.com/office/powerpoint/2010/main" val="2378074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600" dirty="0"/>
              <a:t>This solid line is the regression line µ with its intercept beta 0 and slope beta 1.</a:t>
            </a:r>
          </a:p>
          <a:p>
            <a:pPr marL="0" indent="0">
              <a:buFont typeface="Arial" panose="020B0604020202020204" pitchFamily="34" charset="0"/>
              <a:buNone/>
            </a:pPr>
            <a:endParaRPr lang="en-US" sz="1600" dirty="0"/>
          </a:p>
          <a:p>
            <a:pPr marL="342900" indent="-342900">
              <a:buFont typeface="+mj-lt"/>
              <a:buAutoNum type="arabicPeriod"/>
            </a:pPr>
            <a:r>
              <a:rPr lang="en-US" sz="1600" dirty="0"/>
              <a:t> The intuition is that for each given value of x, we observe a random value of Y which is normally distributed with a mean equal to the height of the regression line at that x value.</a:t>
            </a:r>
          </a:p>
          <a:p>
            <a:pPr marL="342900" indent="-342900">
              <a:buFont typeface="+mj-lt"/>
              <a:buAutoNum type="arabicPeriod"/>
            </a:pPr>
            <a:endParaRPr lang="en-US" sz="1600" dirty="0"/>
          </a:p>
          <a:p>
            <a:pPr marL="342900" indent="-342900">
              <a:buFont typeface="+mj-lt"/>
              <a:buAutoNum type="arabicPeriod"/>
            </a:pPr>
            <a:r>
              <a:rPr lang="en-US" sz="1600" dirty="0"/>
              <a:t> In this case we have x1 and x2 and if we repeat measurements for these values each time we’ll get a new value of Y.</a:t>
            </a:r>
          </a:p>
          <a:p>
            <a:pPr marL="342900" indent="-342900">
              <a:buFont typeface="+mj-lt"/>
              <a:buAutoNum type="arabicPeriod"/>
            </a:pPr>
            <a:endParaRPr lang="en-US" sz="1600" dirty="0"/>
          </a:p>
          <a:p>
            <a:pPr marL="342900" indent="-342900">
              <a:buFont typeface="+mj-lt"/>
              <a:buAutoNum type="arabicPeriod"/>
            </a:pPr>
            <a:r>
              <a:rPr lang="en-US" sz="1600" dirty="0"/>
              <a:t>﻿ We assume that the observations at these two locations are independent, but we also assume that their distributions have the same spread or identical standard deviations.</a:t>
            </a:r>
          </a:p>
          <a:p>
            <a:pPr marL="342900" indent="-342900">
              <a:buFont typeface="+mj-lt"/>
              <a:buAutoNum type="arabicPeriod"/>
            </a:pPr>
            <a:endParaRPr lang="en-US" sz="1600" dirty="0"/>
          </a:p>
          <a:p>
            <a:pPr marL="342900" indent="-342900">
              <a:buFont typeface="+mj-lt"/>
              <a:buAutoNum type="arabicPeriod"/>
            </a:pPr>
            <a:r>
              <a:rPr lang="en-US" sz="1600" dirty="0"/>
              <a:t> In reality the data points will look more like this. These data are from the cars dataset from dataset library in R. ﻿The speed represents how fast the car was going in miles per hour and </a:t>
            </a:r>
            <a:r>
              <a:rPr lang="en-US" sz="1600" dirty="0" err="1"/>
              <a:t>dist</a:t>
            </a:r>
            <a:r>
              <a:rPr lang="en-US" sz="1600" dirty="0"/>
              <a:t> ﻿measures how far it took for the car to stop, in units of feet. ﻿There is a pronounced upward trend to the data points, and the pattern looks approximately linear.</a:t>
            </a:r>
          </a:p>
        </p:txBody>
      </p:sp>
      <p:sp>
        <p:nvSpPr>
          <p:cNvPr id="4" name="Slide Number Placeholder 3"/>
          <p:cNvSpPr>
            <a:spLocks noGrp="1"/>
          </p:cNvSpPr>
          <p:nvPr>
            <p:ph type="sldNum" sz="quarter" idx="5"/>
          </p:nvPr>
        </p:nvSpPr>
        <p:spPr/>
        <p:txBody>
          <a:bodyPr/>
          <a:lstStyle/>
          <a:p>
            <a:fld id="{24E5FC45-0219-914A-B5A5-AB99CCF52133}" type="slidenum">
              <a:rPr lang="en-US" smtClean="0"/>
              <a:t>6</a:t>
            </a:fld>
            <a:endParaRPr lang="en-US"/>
          </a:p>
        </p:txBody>
      </p:sp>
    </p:spTree>
    <p:extLst>
      <p:ext uri="{BB962C8B-B14F-4D97-AF65-F5344CB8AC3E}">
        <p14:creationId xmlns:p14="http://schemas.microsoft.com/office/powerpoint/2010/main" val="2034230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600" dirty="0"/>
              <a:t>﻿Now we can proceed to estimate the regression line and solve a few related inference problems. The problem of estimating the regression parameters beta 0 and beta 1 can be viewed as fitting the best straight line of the "y to x relationship" of data points.</a:t>
            </a:r>
          </a:p>
          <a:p>
            <a:pPr marL="0" indent="0">
              <a:buFont typeface="Arial" panose="020B0604020202020204" pitchFamily="34" charset="0"/>
              <a:buNone/>
            </a:pPr>
            <a:endParaRPr lang="en-US" sz="1600" dirty="0"/>
          </a:p>
          <a:p>
            <a:pPr marL="342900" indent="-342900">
              <a:buFont typeface="+mj-lt"/>
              <a:buAutoNum type="arabicPeriod"/>
            </a:pPr>
            <a:r>
              <a:rPr lang="en-US" sz="1600" dirty="0"/>
              <a:t>The method that is used is called the method of least squares. It has an objective of determining the best fitting straight line. Moreover, this method is quite versatile because its application extends beyond the simple straight line regression model.</a:t>
            </a:r>
          </a:p>
          <a:p>
            <a:pPr marL="342900" indent="-342900">
              <a:buFont typeface="+mj-lt"/>
              <a:buAutoNum type="arabicPeriod"/>
            </a:pPr>
            <a:endParaRPr lang="en-US" sz="1600" dirty="0"/>
          </a:p>
          <a:p>
            <a:pPr marL="342900" indent="-342900">
              <a:buFont typeface="+mj-lt"/>
              <a:buAutoNum type="arabicPeriod"/>
            </a:pPr>
            <a:r>
              <a:rPr lang="en-US" sz="1600" dirty="0"/>
              <a:t> Remember, that the values Y are expressed in this form? This last term of the equation is the random variable.</a:t>
            </a:r>
          </a:p>
          <a:p>
            <a:pPr marL="342900" indent="-342900">
              <a:buFont typeface="+mj-lt"/>
              <a:buAutoNum type="arabicPeriod"/>
            </a:pPr>
            <a:endParaRPr lang="en-US" sz="1600" dirty="0"/>
          </a:p>
          <a:p>
            <a:pPr marL="342900" indent="-342900">
              <a:buFont typeface="+mj-lt"/>
              <a:buAutoNum type="arabicPeriod"/>
            </a:pPr>
            <a:r>
              <a:rPr lang="en-US" sz="1600" dirty="0"/>
              <a:t> It represents these distances from the regression line to the observed values, so we denote it as D for distances instead of epsilon.</a:t>
            </a:r>
          </a:p>
          <a:p>
            <a:pPr marL="342900" indent="-342900">
              <a:buFont typeface="+mj-lt"/>
              <a:buAutoNum type="arabicPeriod"/>
            </a:pPr>
            <a:endParaRPr lang="en-US" sz="1600" dirty="0"/>
          </a:p>
          <a:p>
            <a:pPr marL="342900" indent="-342900">
              <a:buFont typeface="+mj-lt"/>
              <a:buAutoNum type="arabicPeriod"/>
            </a:pPr>
            <a:r>
              <a:rPr lang="en-US" sz="1600" dirty="0"/>
              <a:t> Then we express these distances from this equation.</a:t>
            </a:r>
          </a:p>
          <a:p>
            <a:pPr marL="342900" indent="-342900">
              <a:buFont typeface="+mj-lt"/>
              <a:buAutoNum type="arabicPeriod"/>
            </a:pPr>
            <a:endParaRPr lang="en-US" sz="1600" dirty="0"/>
          </a:p>
          <a:p>
            <a:pPr marL="342900" indent="-342900">
              <a:buFont typeface="+mj-lt"/>
              <a:buAutoNum type="arabicPeriod"/>
            </a:pPr>
            <a:r>
              <a:rPr lang="en-US" sz="1600" dirty="0"/>
              <a:t> And then we will calculate the sum of squares of these distances D.</a:t>
            </a:r>
          </a:p>
          <a:p>
            <a:pPr marL="342900" indent="-342900">
              <a:buFont typeface="+mj-lt"/>
              <a:buAutoNum type="arabicPeriod"/>
            </a:pPr>
            <a:endParaRPr lang="en-US" sz="1600" dirty="0"/>
          </a:p>
          <a:p>
            <a:pPr marL="342900" indent="-342900">
              <a:buFont typeface="+mj-lt"/>
              <a:buAutoNum type="arabicPeriod"/>
            </a:pPr>
            <a:r>
              <a:rPr lang="en-US" sz="1600" dirty="0"/>
              <a:t> The sum of squares graphically represents the areas of these squares here.</a:t>
            </a:r>
          </a:p>
          <a:p>
            <a:pPr marL="342900" indent="-342900">
              <a:buFont typeface="+mj-lt"/>
              <a:buAutoNum type="arabicPeriod"/>
            </a:pPr>
            <a:endParaRPr lang="en-US" sz="1600" dirty="0"/>
          </a:p>
          <a:p>
            <a:pPr marL="342900" indent="-342900">
              <a:buFont typeface="+mj-lt"/>
              <a:buAutoNum type="arabicPeriod"/>
            </a:pPr>
            <a:r>
              <a:rPr lang="en-US" sz="1600" dirty="0"/>
              <a:t> This parameter D mas be minimized, for example, using maximum likelihood estimation method.</a:t>
            </a:r>
          </a:p>
          <a:p>
            <a:pPr marL="342900" indent="-342900">
              <a:buFont typeface="+mj-lt"/>
              <a:buAutoNum type="arabicPeriod"/>
            </a:pPr>
            <a:endParaRPr lang="en-US" sz="1600" dirty="0"/>
          </a:p>
          <a:p>
            <a:pPr marL="342900" indent="-342900">
              <a:buFont typeface="+mj-lt"/>
              <a:buAutoNum type="arabicPeriod"/>
            </a:pPr>
            <a:r>
              <a:rPr lang="en-US" sz="1600" dirty="0"/>
              <a:t> The result of this procedure leads to the following estimation. The slope beta 1 is calculated as the ratio of ﻿the sums of squared deviations from means of XY over XX. And intercept is calculated as difference of mean Y minus product of mean X multiplied by the slope.</a:t>
            </a:r>
          </a:p>
          <a:p>
            <a:pPr marL="342900" indent="-342900">
              <a:buFont typeface="+mj-lt"/>
              <a:buAutoNum type="arabicPeriod"/>
            </a:pPr>
            <a:endParaRPr lang="en-US" sz="1600" dirty="0"/>
          </a:p>
          <a:p>
            <a:pPr marL="342900" indent="-342900">
              <a:buFont typeface="+mj-lt"/>
              <a:buAutoNum type="arabicPeriod"/>
            </a:pPr>
            <a:r>
              <a:rPr lang="en-US" sz="1600" dirty="0"/>
              <a:t> The values of ﻿the sums of squared deviations in this case may be expressed in this way.</a:t>
            </a:r>
          </a:p>
          <a:p>
            <a:pPr marL="342900" indent="-342900">
              <a:buFont typeface="+mj-lt"/>
              <a:buAutoNum type="arabicPeriod"/>
            </a:pPr>
            <a:endParaRPr lang="en-US" sz="1600" dirty="0"/>
          </a:p>
          <a:p>
            <a:pPr marL="342900" indent="-342900">
              <a:buFont typeface="+mj-lt"/>
              <a:buAutoNum type="arabicPeriod"/>
            </a:pPr>
            <a:r>
              <a:rPr lang="en-US" sz="1600" dirty="0"/>
              <a:t> Then the resulting estimated line may be expressed in this way. Here the values Y hat are estimated values that are lay down on the line and not experimental points.</a:t>
            </a:r>
          </a:p>
        </p:txBody>
      </p:sp>
      <p:sp>
        <p:nvSpPr>
          <p:cNvPr id="4" name="Slide Number Placeholder 3"/>
          <p:cNvSpPr>
            <a:spLocks noGrp="1"/>
          </p:cNvSpPr>
          <p:nvPr>
            <p:ph type="sldNum" sz="quarter" idx="5"/>
          </p:nvPr>
        </p:nvSpPr>
        <p:spPr/>
        <p:txBody>
          <a:bodyPr/>
          <a:lstStyle/>
          <a:p>
            <a:fld id="{24E5FC45-0219-914A-B5A5-AB99CCF52133}" type="slidenum">
              <a:rPr lang="en-US" smtClean="0"/>
              <a:t>7</a:t>
            </a:fld>
            <a:endParaRPr lang="en-US"/>
          </a:p>
        </p:txBody>
      </p:sp>
    </p:spTree>
    <p:extLst>
      <p:ext uri="{BB962C8B-B14F-4D97-AF65-F5344CB8AC3E}">
        <p14:creationId xmlns:p14="http://schemas.microsoft.com/office/powerpoint/2010/main" val="1270957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600" dirty="0"/>
              <a:t>We can express residuals also from our initial assumption.</a:t>
            </a:r>
          </a:p>
          <a:p>
            <a:pPr marL="0" indent="0">
              <a:buFont typeface="Arial" panose="020B0604020202020204" pitchFamily="34" charset="0"/>
              <a:buNone/>
            </a:pPr>
            <a:endParaRPr lang="en-US" sz="1600" dirty="0"/>
          </a:p>
          <a:p>
            <a:pPr marL="342900" indent="-342900">
              <a:buFont typeface="+mj-lt"/>
              <a:buAutoNum type="arabicPeriod"/>
            </a:pPr>
            <a:r>
              <a:rPr lang="en-US" sz="1600" dirty="0"/>
              <a:t> After rearrangement it will look like this.</a:t>
            </a:r>
          </a:p>
          <a:p>
            <a:pPr marL="342900" indent="-342900">
              <a:buFont typeface="+mj-lt"/>
              <a:buAutoNum type="arabicPeriod"/>
            </a:pPr>
            <a:endParaRPr lang="en-US" sz="1600" dirty="0"/>
          </a:p>
          <a:p>
            <a:pPr marL="342900" indent="-342900">
              <a:buFont typeface="+mj-lt"/>
              <a:buAutoNum type="arabicPeriod"/>
            </a:pPr>
            <a:r>
              <a:rPr lang="en-US" sz="1600" dirty="0"/>
              <a:t> This residuals are actually these errors on the graph - the distances between experimental points and regression line. The sum of squares of these residuals is the total area of the purple squares on the graph.</a:t>
            </a:r>
          </a:p>
          <a:p>
            <a:pPr marL="342900" indent="-342900">
              <a:buFont typeface="+mj-lt"/>
              <a:buAutoNum type="arabicPeriod"/>
            </a:pPr>
            <a:endParaRPr lang="en-US" sz="1600" dirty="0"/>
          </a:p>
          <a:p>
            <a:pPr marL="342900" indent="-342900">
              <a:buFont typeface="+mj-lt"/>
              <a:buAutoNum type="arabicPeriod"/>
            </a:pPr>
            <a:r>
              <a:rPr lang="en-US" sz="1600" dirty="0"/>
              <a:t> These errors were minimized together with the squares, and their sum of squares can be expressed in the following way.</a:t>
            </a:r>
          </a:p>
          <a:p>
            <a:pPr marL="342900" indent="-342900">
              <a:buFont typeface="+mj-lt"/>
              <a:buAutoNum type="arabicPeriod"/>
            </a:pPr>
            <a:endParaRPr lang="en-US" sz="1600" dirty="0"/>
          </a:p>
          <a:p>
            <a:pPr marL="342900" indent="-342900">
              <a:buFont typeface="+mj-lt"/>
              <a:buAutoNum type="arabicPeriod"/>
            </a:pPr>
            <a:r>
              <a:rPr lang="en-US" sz="1600" dirty="0"/>
              <a:t> This value is the sum or squares of residuals, or also called sum of square due to error, or SSE. These three estimators that we see here, beta 1, beta 0 and SSE, are the point estimators and are only one number each. We also may be interested in the interval estimation of these parameters.</a:t>
            </a:r>
          </a:p>
          <a:p>
            <a:pPr marL="342900" indent="-342900">
              <a:buFont typeface="+mj-lt"/>
              <a:buAutoNum type="arabicPeriod"/>
            </a:pPr>
            <a:endParaRPr lang="en-US" sz="1600" dirty="0"/>
          </a:p>
          <a:p>
            <a:pPr marL="342900" indent="-342900">
              <a:buFont typeface="+mj-lt"/>
              <a:buAutoNum type="arabicPeriod"/>
            </a:pPr>
            <a:r>
              <a:rPr lang="en-US" sz="1600" dirty="0"/>
              <a:t>Remember that we assumed our errors to be normally distributed with mean equal to the estimated value and standard deviation sigma?</a:t>
            </a:r>
          </a:p>
          <a:p>
            <a:pPr marL="342900" indent="-342900">
              <a:buFont typeface="+mj-lt"/>
              <a:buAutoNum type="arabicPeriod"/>
            </a:pPr>
            <a:endParaRPr lang="en-US" sz="1600" dirty="0"/>
          </a:p>
          <a:p>
            <a:pPr marL="342900" indent="-342900">
              <a:buFont typeface="+mj-lt"/>
              <a:buAutoNum type="arabicPeriod"/>
            </a:pPr>
            <a:r>
              <a:rPr lang="en-US" sz="1600" dirty="0"/>
              <a:t> So the variance of this distribution is equal to the SSE over N-2, where the N is the number of observations.</a:t>
            </a:r>
          </a:p>
          <a:p>
            <a:pPr marL="342900" indent="-342900">
              <a:buFont typeface="+mj-lt"/>
              <a:buAutoNum type="arabicPeriod"/>
            </a:pPr>
            <a:endParaRPr lang="en-US" sz="1600" dirty="0"/>
          </a:p>
          <a:p>
            <a:pPr marL="342900" indent="-342900">
              <a:buFont typeface="+mj-lt"/>
              <a:buAutoNum type="arabicPeriod"/>
            </a:pPr>
            <a:r>
              <a:rPr lang="en-US" sz="1600" dirty="0"/>
              <a:t> This N-2 is the degrees of freedom and the reduction of the degrees of freedom by two is due to the previous estimation of intercept and slope of the regression line.</a:t>
            </a:r>
          </a:p>
          <a:p>
            <a:pPr marL="342900" indent="-342900">
              <a:buFont typeface="+mj-lt"/>
              <a:buAutoNum type="arabicPeriod"/>
            </a:pPr>
            <a:endParaRPr lang="en-US" sz="1600" dirty="0"/>
          </a:p>
          <a:p>
            <a:pPr marL="342900" indent="-342900">
              <a:buFont typeface="+mj-lt"/>
              <a:buAutoNum type="arabicPeriod"/>
            </a:pPr>
            <a:r>
              <a:rPr lang="en-US" sz="1600" dirty="0"/>
              <a:t> It is not very easy to show but the standard deviation, also called standard error, of the least square estimators beta 1 and beta 0 are expressed using the estimator of standard deviation of errors.</a:t>
            </a:r>
          </a:p>
          <a:p>
            <a:pPr marL="342900" indent="-342900">
              <a:buFont typeface="+mj-lt"/>
              <a:buAutoNum type="arabicPeriod"/>
            </a:pPr>
            <a:endParaRPr lang="en-US" sz="1600" dirty="0"/>
          </a:p>
          <a:p>
            <a:pPr marL="342900" indent="-342900">
              <a:buFont typeface="+mj-lt"/>
              <a:buAutoNum type="arabicPeriod"/>
            </a:pPr>
            <a:r>
              <a:rPr lang="en-US" sz="1600" dirty="0"/>
              <a:t> These bunch of formulas for estimations are really necessary for the construction of confidence interval for the regression line. The confidence interval for the cars dataset that we’ve seen earlier will look lake that.</a:t>
            </a:r>
          </a:p>
        </p:txBody>
      </p:sp>
      <p:sp>
        <p:nvSpPr>
          <p:cNvPr id="4" name="Slide Number Placeholder 3"/>
          <p:cNvSpPr>
            <a:spLocks noGrp="1"/>
          </p:cNvSpPr>
          <p:nvPr>
            <p:ph type="sldNum" sz="quarter" idx="5"/>
          </p:nvPr>
        </p:nvSpPr>
        <p:spPr/>
        <p:txBody>
          <a:bodyPr/>
          <a:lstStyle/>
          <a:p>
            <a:fld id="{24E5FC45-0219-914A-B5A5-AB99CCF52133}" type="slidenum">
              <a:rPr lang="en-US" smtClean="0"/>
              <a:t>8</a:t>
            </a:fld>
            <a:endParaRPr lang="en-US"/>
          </a:p>
        </p:txBody>
      </p:sp>
    </p:spTree>
    <p:extLst>
      <p:ext uri="{BB962C8B-B14F-4D97-AF65-F5344CB8AC3E}">
        <p14:creationId xmlns:p14="http://schemas.microsoft.com/office/powerpoint/2010/main" val="3814145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dirty="0"/>
              <a:t>We can do tests of hypothesis for the parameters of the regression line on similar way if it would be parameters of the the population distribution.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dirty="0"/>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dirty="0"/>
              <a:t> For example, you may test a hypothesis that this new red dashed line is a regression line for the data. This regression line may be from your previous study and now you want to test if these new experimental data are also described by this line that you found before. We will test parameters beta 0 and beta 1.</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600" dirty="0"/>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dirty="0"/>
              <a:t> These parameters beta 0 and beta 1 of the regression line have Student’s T sampling distribution. But in this case with N-2 degrees of freedom.</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600" dirty="0"/>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dirty="0"/>
              <a:t> In this graph you can see the same structure of two sided confidence interval for parameter beta.</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600" dirty="0"/>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dirty="0"/>
              <a:t> This loss in degrees of freedom by 2 is because we estimated two parameters from our data and one can be expressed using another.</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600" dirty="0"/>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dirty="0"/>
              <a:t> In order to get this t-scores here we need to do t-transformation of the data.</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600" dirty="0"/>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dirty="0"/>
              <a:t> The T-transformation in this case look like this for the slope beta 1 and intercept beta 0. Even though, these formulas may seem complex to you, look first at the numerator. It just shows how far the value we test is from the value we estimated. And the denominator just shows how many standard deviations the tested value is located from what we estimated. The same logic as standard normal Z-distribution.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600" dirty="0"/>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dirty="0"/>
              <a:t> Yes, and don’t forget that these distributions have N-2 degrees of freedom.</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600" dirty="0"/>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dirty="0"/>
              <a:t> After that, the process of hypothesis test is the same as for the test of population mean. We need to set confidence interval, choose what type of confidence interval it is: left-sided, right-sided or two-sided. And see if you T-score is inside the confidence interval. In this case I draw two-sided confidence interval and placed my T-score for the tested value of the slope outside. Thus, I conducted my hypothesis test and concluded that line with this slope can not be a legitimate regression line for my data.</a:t>
            </a:r>
          </a:p>
          <a:p>
            <a:pPr marL="0" indent="0">
              <a:buFont typeface="Arial" panose="020B0604020202020204" pitchFamily="34" charset="0"/>
              <a:buNone/>
            </a:pPr>
            <a:endParaRPr lang="en-US" sz="1600" dirty="0"/>
          </a:p>
        </p:txBody>
      </p:sp>
      <p:sp>
        <p:nvSpPr>
          <p:cNvPr id="4" name="Slide Number Placeholder 3"/>
          <p:cNvSpPr>
            <a:spLocks noGrp="1"/>
          </p:cNvSpPr>
          <p:nvPr>
            <p:ph type="sldNum" sz="quarter" idx="5"/>
          </p:nvPr>
        </p:nvSpPr>
        <p:spPr/>
        <p:txBody>
          <a:bodyPr/>
          <a:lstStyle/>
          <a:p>
            <a:fld id="{24E5FC45-0219-914A-B5A5-AB99CCF52133}" type="slidenum">
              <a:rPr lang="en-US" smtClean="0"/>
              <a:t>9</a:t>
            </a:fld>
            <a:endParaRPr lang="en-US"/>
          </a:p>
        </p:txBody>
      </p:sp>
    </p:spTree>
    <p:extLst>
      <p:ext uri="{BB962C8B-B14F-4D97-AF65-F5344CB8AC3E}">
        <p14:creationId xmlns:p14="http://schemas.microsoft.com/office/powerpoint/2010/main" val="3706308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600" dirty="0"/>
              <a:t>Let me show you one important example.</a:t>
            </a:r>
          </a:p>
          <a:p>
            <a:pPr marL="0" indent="0">
              <a:buFont typeface="Arial" panose="020B0604020202020204" pitchFamily="34" charset="0"/>
              <a:buNone/>
            </a:pPr>
            <a:endParaRPr lang="en-US" sz="1600" dirty="0"/>
          </a:p>
          <a:p>
            <a:pPr marL="342900" indent="-342900">
              <a:buFont typeface="+mj-lt"/>
              <a:buAutoNum type="arabicPeriod"/>
            </a:pPr>
            <a:r>
              <a:rPr lang="en-US" sz="1600" dirty="0"/>
              <a:t> Imagine that we have our data and these data don’t look like having a strong linear relationship or any trend.</a:t>
            </a:r>
          </a:p>
          <a:p>
            <a:pPr marL="342900" indent="-342900">
              <a:buFont typeface="+mj-lt"/>
              <a:buAutoNum type="arabicPeriod"/>
            </a:pPr>
            <a:endParaRPr lang="en-US" sz="1600" dirty="0"/>
          </a:p>
          <a:p>
            <a:pPr marL="342900" indent="-342900">
              <a:buFont typeface="+mj-lt"/>
              <a:buAutoNum type="arabicPeriod"/>
            </a:pPr>
            <a:r>
              <a:rPr lang="en-US" sz="1600" dirty="0"/>
              <a:t> But anyway we do a linear regression on these data and construct a regression line that almost never will have a slope equal to 0. Because it is infinitely small chance to get a slope 0 for the real data. But still, what if our random variable Y doesn’t really depend on x?</a:t>
            </a:r>
          </a:p>
          <a:p>
            <a:pPr marL="342900" indent="-342900">
              <a:buFont typeface="+mj-lt"/>
              <a:buAutoNum type="arabicPeriod"/>
            </a:pPr>
            <a:endParaRPr lang="en-US" sz="1600" dirty="0"/>
          </a:p>
          <a:p>
            <a:pPr marL="342900" indent="-342900">
              <a:buFont typeface="+mj-lt"/>
              <a:buAutoNum type="arabicPeriod"/>
            </a:pPr>
            <a:r>
              <a:rPr lang="en-US" sz="1600" dirty="0"/>
              <a:t> What if our real regression line should look like this and the slope is 0?</a:t>
            </a:r>
          </a:p>
          <a:p>
            <a:pPr marL="342900" indent="-342900">
              <a:buFont typeface="+mj-lt"/>
              <a:buAutoNum type="arabicPeriod"/>
            </a:pPr>
            <a:endParaRPr lang="en-US" sz="1600" dirty="0"/>
          </a:p>
          <a:p>
            <a:pPr marL="342900" indent="-342900">
              <a:buFont typeface="+mj-lt"/>
              <a:buAutoNum type="arabicPeriod"/>
            </a:pPr>
            <a:r>
              <a:rPr lang="en-US" sz="1600" dirty="0"/>
              <a:t> Then, we need, for sure, do the hypothesis test to check if the real slope, beta 1, is zero.</a:t>
            </a:r>
          </a:p>
          <a:p>
            <a:pPr marL="342900" indent="-342900">
              <a:buFont typeface="+mj-lt"/>
              <a:buAutoNum type="arabicPeriod"/>
            </a:pPr>
            <a:endParaRPr lang="en-US" sz="1600" dirty="0"/>
          </a:p>
          <a:p>
            <a:pPr marL="342900" indent="-342900">
              <a:buFont typeface="+mj-lt"/>
              <a:buAutoNum type="arabicPeriod"/>
            </a:pPr>
            <a:r>
              <a:rPr lang="en-US" sz="1600" dirty="0"/>
              <a:t> To do it we need just plug 0 into the formula.</a:t>
            </a:r>
          </a:p>
          <a:p>
            <a:pPr marL="342900" indent="-342900">
              <a:buFont typeface="+mj-lt"/>
              <a:buAutoNum type="arabicPeriod"/>
            </a:pPr>
            <a:endParaRPr lang="en-US" sz="1600" dirty="0"/>
          </a:p>
          <a:p>
            <a:pPr marL="342900" indent="-342900">
              <a:buFont typeface="+mj-lt"/>
              <a:buAutoNum type="arabicPeriod"/>
            </a:pPr>
            <a:r>
              <a:rPr lang="en-US" sz="1600" dirty="0"/>
              <a:t> Then the formula will be simplified. Remember that all these members of this equation are calculated from data.</a:t>
            </a:r>
          </a:p>
          <a:p>
            <a:pPr marL="342900" indent="-342900">
              <a:buFont typeface="+mj-lt"/>
              <a:buAutoNum type="arabicPeriod"/>
            </a:pPr>
            <a:endParaRPr lang="en-US" sz="1600" dirty="0"/>
          </a:p>
          <a:p>
            <a:pPr marL="342900" indent="-342900">
              <a:buFont typeface="+mj-lt"/>
              <a:buAutoNum type="arabicPeriod"/>
            </a:pPr>
            <a:r>
              <a:rPr lang="en-US" sz="1600" dirty="0"/>
              <a:t> The calculated T-score can be added to the graph to see where it falls. In this case I put it inside the 1-alpha confidence interval, meaning that the slope 0 can be considered as a real slope for these data. But it’s just an illustration of the concept.</a:t>
            </a:r>
          </a:p>
          <a:p>
            <a:pPr marL="342900" indent="-342900">
              <a:buFont typeface="+mj-lt"/>
              <a:buAutoNum type="arabicPeriod"/>
            </a:pPr>
            <a:endParaRPr lang="en-US" sz="1600" dirty="0"/>
          </a:p>
          <a:p>
            <a:pPr marL="342900" indent="-342900">
              <a:buFont typeface="+mj-lt"/>
              <a:buAutoNum type="arabicPeriod"/>
            </a:pPr>
            <a:r>
              <a:rPr lang="en-US" sz="1600" dirty="0"/>
              <a:t> Or we can calculate a p-value for this score that shows the probability of all possible and more critical outcomes and make a </a:t>
            </a:r>
            <a:r>
              <a:rPr lang="en-US" sz="1600" dirty="0" err="1"/>
              <a:t>desition</a:t>
            </a:r>
            <a:r>
              <a:rPr lang="en-US" sz="1600" dirty="0"/>
              <a:t> based on it.</a:t>
            </a:r>
          </a:p>
        </p:txBody>
      </p:sp>
      <p:sp>
        <p:nvSpPr>
          <p:cNvPr id="4" name="Slide Number Placeholder 3"/>
          <p:cNvSpPr>
            <a:spLocks noGrp="1"/>
          </p:cNvSpPr>
          <p:nvPr>
            <p:ph type="sldNum" sz="quarter" idx="5"/>
          </p:nvPr>
        </p:nvSpPr>
        <p:spPr/>
        <p:txBody>
          <a:bodyPr/>
          <a:lstStyle/>
          <a:p>
            <a:fld id="{24E5FC45-0219-914A-B5A5-AB99CCF52133}" type="slidenum">
              <a:rPr lang="en-US" smtClean="0"/>
              <a:t>10</a:t>
            </a:fld>
            <a:endParaRPr lang="en-US"/>
          </a:p>
        </p:txBody>
      </p:sp>
    </p:spTree>
    <p:extLst>
      <p:ext uri="{BB962C8B-B14F-4D97-AF65-F5344CB8AC3E}">
        <p14:creationId xmlns:p14="http://schemas.microsoft.com/office/powerpoint/2010/main" val="2967084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600" dirty="0"/>
              <a:t>Let’s talk about another important concept that is the strength of linear regression. Consider a case when we have data that look like this.</a:t>
            </a:r>
          </a:p>
          <a:p>
            <a:pPr marL="0" indent="0">
              <a:buFont typeface="Arial" panose="020B0604020202020204" pitchFamily="34" charset="0"/>
              <a:buNone/>
            </a:pPr>
            <a:endParaRPr lang="en-US" sz="1600" dirty="0"/>
          </a:p>
          <a:p>
            <a:pPr marL="342900" indent="-342900">
              <a:buFont typeface="+mj-lt"/>
              <a:buAutoNum type="arabicPeriod"/>
            </a:pPr>
            <a:r>
              <a:rPr lang="en-US" sz="1600" dirty="0"/>
              <a:t> Of cause, we can easily construct a regression line as we did before.</a:t>
            </a:r>
          </a:p>
          <a:p>
            <a:pPr marL="342900" indent="-342900">
              <a:buFont typeface="+mj-lt"/>
              <a:buAutoNum type="arabicPeriod"/>
            </a:pPr>
            <a:endParaRPr lang="en-US" sz="1600" dirty="0"/>
          </a:p>
          <a:p>
            <a:pPr marL="342900" indent="-342900">
              <a:buFont typeface="+mj-lt"/>
              <a:buAutoNum type="arabicPeriod"/>
            </a:pPr>
            <a:r>
              <a:rPr lang="en-US" sz="1600" dirty="0"/>
              <a:t> Now let’s look on another set of data.</a:t>
            </a:r>
          </a:p>
          <a:p>
            <a:pPr marL="342900" indent="-342900">
              <a:buFont typeface="+mj-lt"/>
              <a:buAutoNum type="arabicPeriod"/>
            </a:pPr>
            <a:endParaRPr lang="en-US" sz="1600" dirty="0"/>
          </a:p>
          <a:p>
            <a:pPr marL="342900" indent="-342900">
              <a:buFont typeface="+mj-lt"/>
              <a:buAutoNum type="arabicPeriod"/>
            </a:pPr>
            <a:r>
              <a:rPr lang="en-US" sz="1600" dirty="0"/>
              <a:t> We can construct a regression line for these data also.</a:t>
            </a:r>
          </a:p>
        </p:txBody>
      </p:sp>
      <p:sp>
        <p:nvSpPr>
          <p:cNvPr id="4" name="Slide Number Placeholder 3"/>
          <p:cNvSpPr>
            <a:spLocks noGrp="1"/>
          </p:cNvSpPr>
          <p:nvPr>
            <p:ph type="sldNum" sz="quarter" idx="5"/>
          </p:nvPr>
        </p:nvSpPr>
        <p:spPr/>
        <p:txBody>
          <a:bodyPr/>
          <a:lstStyle/>
          <a:p>
            <a:fld id="{24E5FC45-0219-914A-B5A5-AB99CCF52133}" type="slidenum">
              <a:rPr lang="en-US" smtClean="0"/>
              <a:t>11</a:t>
            </a:fld>
            <a:endParaRPr lang="en-US"/>
          </a:p>
        </p:txBody>
      </p:sp>
    </p:spTree>
    <p:extLst>
      <p:ext uri="{BB962C8B-B14F-4D97-AF65-F5344CB8AC3E}">
        <p14:creationId xmlns:p14="http://schemas.microsoft.com/office/powerpoint/2010/main" val="2919729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600" dirty="0"/>
              <a:t>The question is which regression line is stronger in these two cases?</a:t>
            </a:r>
          </a:p>
          <a:p>
            <a:pPr marL="0" indent="0">
              <a:buFont typeface="Arial" panose="020B0604020202020204" pitchFamily="34" charset="0"/>
              <a:buNone/>
            </a:pPr>
            <a:endParaRPr lang="en-US" sz="1600" dirty="0"/>
          </a:p>
          <a:p>
            <a:pPr marL="342900" indent="-342900">
              <a:buFont typeface="+mj-lt"/>
              <a:buAutoNum type="arabicPeriod"/>
            </a:pPr>
            <a:r>
              <a:rPr lang="en-US" sz="1600" dirty="0"/>
              <a:t>And the strength of regression line is not how steep or abrupt the regression line is. Like, the bigger beta 1, the more stronger the regression line is. It is not that.</a:t>
            </a:r>
          </a:p>
          <a:p>
            <a:pPr marL="342900" indent="-342900">
              <a:buFont typeface="+mj-lt"/>
              <a:buAutoNum type="arabicPeriod"/>
            </a:pPr>
            <a:endParaRPr lang="en-US" sz="1600" dirty="0"/>
          </a:p>
          <a:p>
            <a:pPr marL="342900" indent="-342900">
              <a:buFont typeface="+mj-lt"/>
              <a:buAutoNum type="arabicPeriod"/>
            </a:pPr>
            <a:r>
              <a:rPr lang="en-US" sz="1600" dirty="0"/>
              <a:t>The strength shows how much of the variation in response variable is explained by the fitted regression line.</a:t>
            </a:r>
          </a:p>
          <a:p>
            <a:pPr marL="342900" indent="-342900">
              <a:buFont typeface="+mj-lt"/>
              <a:buAutoNum type="arabicPeriod"/>
            </a:pPr>
            <a:endParaRPr lang="en-US" sz="1600" dirty="0"/>
          </a:p>
          <a:p>
            <a:pPr marL="342900" indent="-342900">
              <a:buFont typeface="+mj-lt"/>
              <a:buAutoNum type="arabicPeriod"/>
            </a:pPr>
            <a:r>
              <a:rPr lang="en-US" sz="1600" dirty="0"/>
              <a:t> Some time ago we’ve seen that the sum of squares due to error is calculated using sums of squared deviations from the data.</a:t>
            </a:r>
          </a:p>
          <a:p>
            <a:pPr marL="342900" indent="-342900">
              <a:buFont typeface="+mj-lt"/>
              <a:buAutoNum type="arabicPeriod"/>
            </a:pPr>
            <a:endParaRPr lang="en-US" sz="1600" dirty="0"/>
          </a:p>
          <a:p>
            <a:pPr marL="342900" indent="-342900">
              <a:buFont typeface="+mj-lt"/>
              <a:buAutoNum type="arabicPeriod"/>
            </a:pPr>
            <a:r>
              <a:rPr lang="en-US" sz="1600" dirty="0"/>
              <a:t> When we rearrange this equation, the left side of it represents the variability of data on the y-axis.</a:t>
            </a:r>
          </a:p>
          <a:p>
            <a:pPr marL="342900" indent="-342900">
              <a:buFont typeface="+mj-lt"/>
              <a:buAutoNum type="arabicPeriod"/>
            </a:pPr>
            <a:endParaRPr lang="en-US" sz="1600" dirty="0"/>
          </a:p>
          <a:p>
            <a:pPr marL="342900" indent="-342900">
              <a:buFont typeface="+mj-lt"/>
              <a:buAutoNum type="arabicPeriod"/>
            </a:pPr>
            <a:r>
              <a:rPr lang="en-US" sz="1600" dirty="0"/>
              <a:t> The right side has two terms. This one shows the variability explained by the linear regression.</a:t>
            </a:r>
          </a:p>
          <a:p>
            <a:pPr marL="342900" indent="-342900">
              <a:buFont typeface="+mj-lt"/>
              <a:buAutoNum type="arabicPeriod"/>
            </a:pPr>
            <a:endParaRPr lang="en-US" sz="1600" dirty="0"/>
          </a:p>
          <a:p>
            <a:pPr marL="342900" indent="-342900">
              <a:buFont typeface="+mj-lt"/>
              <a:buAutoNum type="arabicPeriod"/>
            </a:pPr>
            <a:r>
              <a:rPr lang="en-US" sz="1600" dirty="0"/>
              <a:t> And this one is the residual part or unexplained variability.</a:t>
            </a:r>
          </a:p>
          <a:p>
            <a:pPr marL="342900" indent="-342900">
              <a:buFont typeface="+mj-lt"/>
              <a:buAutoNum type="arabicPeriod"/>
            </a:pPr>
            <a:endParaRPr lang="en-US" sz="1600" dirty="0"/>
          </a:p>
          <a:p>
            <a:pPr marL="342900" indent="-342900">
              <a:buFont typeface="+mj-lt"/>
              <a:buAutoNum type="arabicPeriod"/>
            </a:pPr>
            <a:r>
              <a:rPr lang="en-US" sz="1600" dirty="0"/>
              <a:t> Now if we take a variability explained by linear regression and divide it by the total variability of Y. Thus, this ratio will show the strength of our regression line.</a:t>
            </a:r>
          </a:p>
          <a:p>
            <a:pPr marL="342900" indent="-342900">
              <a:buFont typeface="+mj-lt"/>
              <a:buAutoNum type="arabicPeriod"/>
            </a:pPr>
            <a:endParaRPr lang="en-US" sz="1600" dirty="0"/>
          </a:p>
          <a:p>
            <a:pPr marL="342900" indent="-342900">
              <a:buFont typeface="+mj-lt"/>
              <a:buAutoNum type="arabicPeriod"/>
            </a:pPr>
            <a:r>
              <a:rPr lang="en-US" sz="1600" dirty="0"/>
              <a:t> The square root of this value is the correlation coefficient between x and Y.</a:t>
            </a:r>
          </a:p>
          <a:p>
            <a:pPr marL="342900" indent="-342900">
              <a:buFont typeface="+mj-lt"/>
              <a:buAutoNum type="arabicPeriod"/>
            </a:pPr>
            <a:endParaRPr lang="en-US" sz="1600" dirty="0"/>
          </a:p>
          <a:p>
            <a:pPr marL="0" indent="0">
              <a:buFont typeface="Arial" panose="020B0604020202020204" pitchFamily="34" charset="0"/>
              <a:buNone/>
            </a:pPr>
            <a:endParaRPr lang="en-US" sz="1600" dirty="0"/>
          </a:p>
        </p:txBody>
      </p:sp>
      <p:sp>
        <p:nvSpPr>
          <p:cNvPr id="4" name="Slide Number Placeholder 3"/>
          <p:cNvSpPr>
            <a:spLocks noGrp="1"/>
          </p:cNvSpPr>
          <p:nvPr>
            <p:ph type="sldNum" sz="quarter" idx="5"/>
          </p:nvPr>
        </p:nvSpPr>
        <p:spPr/>
        <p:txBody>
          <a:bodyPr/>
          <a:lstStyle/>
          <a:p>
            <a:fld id="{24E5FC45-0219-914A-B5A5-AB99CCF52133}" type="slidenum">
              <a:rPr lang="en-US" smtClean="0"/>
              <a:t>12</a:t>
            </a:fld>
            <a:endParaRPr lang="en-US"/>
          </a:p>
        </p:txBody>
      </p:sp>
    </p:spTree>
    <p:extLst>
      <p:ext uri="{BB962C8B-B14F-4D97-AF65-F5344CB8AC3E}">
        <p14:creationId xmlns:p14="http://schemas.microsoft.com/office/powerpoint/2010/main" val="3658600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4E5FC45-0219-914A-B5A5-AB99CCF52133}" type="slidenum">
              <a:rPr lang="en-US" smtClean="0"/>
              <a:t>13</a:t>
            </a:fld>
            <a:endParaRPr lang="en-US"/>
          </a:p>
        </p:txBody>
      </p:sp>
    </p:spTree>
    <p:extLst>
      <p:ext uri="{BB962C8B-B14F-4D97-AF65-F5344CB8AC3E}">
        <p14:creationId xmlns:p14="http://schemas.microsoft.com/office/powerpoint/2010/main" val="1097311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3B61667-53B5-714D-9C73-B3FE32EB951A}" type="datetimeFigureOut">
              <a:rPr lang="en-US" smtClean="0"/>
              <a:t>6/26/20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DB5DA-BEE1-BE41-AA25-C92B0FFB5CF1}" type="slidenum">
              <a:rPr lang="en-US" smtClean="0"/>
              <a:t>‹#›</a:t>
            </a:fld>
            <a:endParaRPr lang="en-US"/>
          </a:p>
        </p:txBody>
      </p:sp>
    </p:spTree>
    <p:extLst>
      <p:ext uri="{BB962C8B-B14F-4D97-AF65-F5344CB8AC3E}">
        <p14:creationId xmlns:p14="http://schemas.microsoft.com/office/powerpoint/2010/main" val="1980442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B61667-53B5-714D-9C73-B3FE32EB951A}" type="datetimeFigureOut">
              <a:rPr lang="en-US" smtClean="0"/>
              <a:t>6/26/20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DB5DA-BEE1-BE41-AA25-C92B0FFB5CF1}" type="slidenum">
              <a:rPr lang="en-US" smtClean="0"/>
              <a:t>‹#›</a:t>
            </a:fld>
            <a:endParaRPr lang="en-US"/>
          </a:p>
        </p:txBody>
      </p:sp>
    </p:spTree>
    <p:extLst>
      <p:ext uri="{BB962C8B-B14F-4D97-AF65-F5344CB8AC3E}">
        <p14:creationId xmlns:p14="http://schemas.microsoft.com/office/powerpoint/2010/main" val="1696151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B61667-53B5-714D-9C73-B3FE32EB951A}" type="datetimeFigureOut">
              <a:rPr lang="en-US" smtClean="0"/>
              <a:t>6/26/20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DB5DA-BEE1-BE41-AA25-C92B0FFB5CF1}" type="slidenum">
              <a:rPr lang="en-US" smtClean="0"/>
              <a:t>‹#›</a:t>
            </a:fld>
            <a:endParaRPr lang="en-US"/>
          </a:p>
        </p:txBody>
      </p:sp>
    </p:spTree>
    <p:extLst>
      <p:ext uri="{BB962C8B-B14F-4D97-AF65-F5344CB8AC3E}">
        <p14:creationId xmlns:p14="http://schemas.microsoft.com/office/powerpoint/2010/main" val="1520246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B61667-53B5-714D-9C73-B3FE32EB951A}" type="datetimeFigureOut">
              <a:rPr lang="en-US" smtClean="0"/>
              <a:t>6/26/20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DB5DA-BEE1-BE41-AA25-C92B0FFB5CF1}" type="slidenum">
              <a:rPr lang="en-US" smtClean="0"/>
              <a:t>‹#›</a:t>
            </a:fld>
            <a:endParaRPr lang="en-US"/>
          </a:p>
        </p:txBody>
      </p:sp>
    </p:spTree>
    <p:extLst>
      <p:ext uri="{BB962C8B-B14F-4D97-AF65-F5344CB8AC3E}">
        <p14:creationId xmlns:p14="http://schemas.microsoft.com/office/powerpoint/2010/main" val="1450590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B61667-53B5-714D-9C73-B3FE32EB951A}" type="datetimeFigureOut">
              <a:rPr lang="en-US" smtClean="0"/>
              <a:t>6/26/20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DB5DA-BEE1-BE41-AA25-C92B0FFB5CF1}" type="slidenum">
              <a:rPr lang="en-US" smtClean="0"/>
              <a:t>‹#›</a:t>
            </a:fld>
            <a:endParaRPr lang="en-US"/>
          </a:p>
        </p:txBody>
      </p:sp>
    </p:spTree>
    <p:extLst>
      <p:ext uri="{BB962C8B-B14F-4D97-AF65-F5344CB8AC3E}">
        <p14:creationId xmlns:p14="http://schemas.microsoft.com/office/powerpoint/2010/main" val="1840239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3B61667-53B5-714D-9C73-B3FE32EB951A}" type="datetimeFigureOut">
              <a:rPr lang="en-US" smtClean="0"/>
              <a:t>6/26/20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DB5DA-BEE1-BE41-AA25-C92B0FFB5CF1}" type="slidenum">
              <a:rPr lang="en-US" smtClean="0"/>
              <a:t>‹#›</a:t>
            </a:fld>
            <a:endParaRPr lang="en-US"/>
          </a:p>
        </p:txBody>
      </p:sp>
    </p:spTree>
    <p:extLst>
      <p:ext uri="{BB962C8B-B14F-4D97-AF65-F5344CB8AC3E}">
        <p14:creationId xmlns:p14="http://schemas.microsoft.com/office/powerpoint/2010/main" val="853926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3B61667-53B5-714D-9C73-B3FE32EB951A}" type="datetimeFigureOut">
              <a:rPr lang="en-US" smtClean="0"/>
              <a:t>6/26/20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4DB5DA-BEE1-BE41-AA25-C92B0FFB5CF1}" type="slidenum">
              <a:rPr lang="en-US" smtClean="0"/>
              <a:t>‹#›</a:t>
            </a:fld>
            <a:endParaRPr lang="en-US"/>
          </a:p>
        </p:txBody>
      </p:sp>
    </p:spTree>
    <p:extLst>
      <p:ext uri="{BB962C8B-B14F-4D97-AF65-F5344CB8AC3E}">
        <p14:creationId xmlns:p14="http://schemas.microsoft.com/office/powerpoint/2010/main" val="317775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3B61667-53B5-714D-9C73-B3FE32EB951A}" type="datetimeFigureOut">
              <a:rPr lang="en-US" smtClean="0"/>
              <a:t>6/26/20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4DB5DA-BEE1-BE41-AA25-C92B0FFB5CF1}" type="slidenum">
              <a:rPr lang="en-US" smtClean="0"/>
              <a:t>‹#›</a:t>
            </a:fld>
            <a:endParaRPr lang="en-US"/>
          </a:p>
        </p:txBody>
      </p:sp>
    </p:spTree>
    <p:extLst>
      <p:ext uri="{BB962C8B-B14F-4D97-AF65-F5344CB8AC3E}">
        <p14:creationId xmlns:p14="http://schemas.microsoft.com/office/powerpoint/2010/main" val="56914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B61667-53B5-714D-9C73-B3FE32EB951A}" type="datetimeFigureOut">
              <a:rPr lang="en-US" smtClean="0"/>
              <a:t>6/26/20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4DB5DA-BEE1-BE41-AA25-C92B0FFB5CF1}" type="slidenum">
              <a:rPr lang="en-US" smtClean="0"/>
              <a:t>‹#›</a:t>
            </a:fld>
            <a:endParaRPr lang="en-US"/>
          </a:p>
        </p:txBody>
      </p:sp>
    </p:spTree>
    <p:extLst>
      <p:ext uri="{BB962C8B-B14F-4D97-AF65-F5344CB8AC3E}">
        <p14:creationId xmlns:p14="http://schemas.microsoft.com/office/powerpoint/2010/main" val="928585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B61667-53B5-714D-9C73-B3FE32EB951A}" type="datetimeFigureOut">
              <a:rPr lang="en-US" smtClean="0"/>
              <a:t>6/26/20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DB5DA-BEE1-BE41-AA25-C92B0FFB5CF1}" type="slidenum">
              <a:rPr lang="en-US" smtClean="0"/>
              <a:t>‹#›</a:t>
            </a:fld>
            <a:endParaRPr lang="en-US"/>
          </a:p>
        </p:txBody>
      </p:sp>
    </p:spTree>
    <p:extLst>
      <p:ext uri="{BB962C8B-B14F-4D97-AF65-F5344CB8AC3E}">
        <p14:creationId xmlns:p14="http://schemas.microsoft.com/office/powerpoint/2010/main" val="968718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B61667-53B5-714D-9C73-B3FE32EB951A}" type="datetimeFigureOut">
              <a:rPr lang="en-US" smtClean="0"/>
              <a:t>6/26/20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DB5DA-BEE1-BE41-AA25-C92B0FFB5CF1}" type="slidenum">
              <a:rPr lang="en-US" smtClean="0"/>
              <a:t>‹#›</a:t>
            </a:fld>
            <a:endParaRPr lang="en-US"/>
          </a:p>
        </p:txBody>
      </p:sp>
    </p:spTree>
    <p:extLst>
      <p:ext uri="{BB962C8B-B14F-4D97-AF65-F5344CB8AC3E}">
        <p14:creationId xmlns:p14="http://schemas.microsoft.com/office/powerpoint/2010/main" val="1170503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B61667-53B5-714D-9C73-B3FE32EB951A}" type="datetimeFigureOut">
              <a:rPr lang="en-US" smtClean="0"/>
              <a:t>6/26/20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DB5DA-BEE1-BE41-AA25-C92B0FFB5CF1}" type="slidenum">
              <a:rPr lang="en-US" smtClean="0"/>
              <a:t>‹#›</a:t>
            </a:fld>
            <a:endParaRPr lang="en-US"/>
          </a:p>
        </p:txBody>
      </p:sp>
    </p:spTree>
    <p:extLst>
      <p:ext uri="{BB962C8B-B14F-4D97-AF65-F5344CB8AC3E}">
        <p14:creationId xmlns:p14="http://schemas.microsoft.com/office/powerpoint/2010/main" val="1773992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slide" Target="slide13.xml"/><Relationship Id="rId3" Type="http://schemas.openxmlformats.org/officeDocument/2006/relationships/image" Target="../media/image14.png"/><Relationship Id="rId7" Type="http://schemas.openxmlformats.org/officeDocument/2006/relationships/image" Target="../media/image5.png"/><Relationship Id="rId12"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5.png"/><Relationship Id="rId5" Type="http://schemas.openxmlformats.org/officeDocument/2006/relationships/image" Target="../media/image28.png"/><Relationship Id="rId15" Type="http://schemas.openxmlformats.org/officeDocument/2006/relationships/image" Target="../media/image4.svg"/><Relationship Id="rId10" Type="http://schemas.openxmlformats.org/officeDocument/2006/relationships/image" Target="../media/image34.png"/><Relationship Id="rId4" Type="http://schemas.openxmlformats.org/officeDocument/2006/relationships/image" Target="../media/image15.svg"/><Relationship Id="rId9" Type="http://schemas.openxmlformats.org/officeDocument/2006/relationships/image" Target="../media/image25.png"/><Relationship Id="rId1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3.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slide" Target="slide1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slide" Target="slide9.xml"/><Relationship Id="rId4" Type="http://schemas.openxmlformats.org/officeDocument/2006/relationships/slide" Target="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slide" Target="slide11.xml"/><Relationship Id="rId4" Type="http://schemas.openxmlformats.org/officeDocument/2006/relationships/slide" Target="slide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tiff"/><Relationship Id="rId7" Type="http://schemas.openxmlformats.org/officeDocument/2006/relationships/image" Target="../media/image4.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5.tiff"/><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4.svg"/><Relationship Id="rId2" Type="http://schemas.openxmlformats.org/officeDocument/2006/relationships/notesSlide" Target="../notesSlides/notesSlide4.xml"/><Relationship Id="rId16"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20.png"/><Relationship Id="rId5" Type="http://schemas.openxmlformats.org/officeDocument/2006/relationships/image" Target="../media/image15.png"/><Relationship Id="rId15" Type="http://schemas.openxmlformats.org/officeDocument/2006/relationships/slide" Target="slide13.xml"/><Relationship Id="rId10" Type="http://schemas.openxmlformats.org/officeDocument/2006/relationships/image" Target="../media/image19.png"/><Relationship Id="rId4" Type="http://schemas.openxmlformats.org/officeDocument/2006/relationships/image" Target="../media/image5.png"/><Relationship Id="rId9" Type="http://schemas.openxmlformats.org/officeDocument/2006/relationships/image" Target="../media/image18.png"/><Relationship Id="rId14" Type="http://schemas.openxmlformats.org/officeDocument/2006/relationships/image" Target="../media/image23.png"/></Relationships>
</file>

<file path=ppt/slides/_rels/slide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7.png"/><Relationship Id="rId3" Type="http://schemas.openxmlformats.org/officeDocument/2006/relationships/image" Target="../media/image5.png"/><Relationship Id="rId7" Type="http://schemas.openxmlformats.org/officeDocument/2006/relationships/image" Target="../media/image14.png"/><Relationship Id="rId12"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Statistical data analysis in R</a:t>
            </a:r>
          </a:p>
        </p:txBody>
      </p:sp>
      <p:sp>
        <p:nvSpPr>
          <p:cNvPr id="3" name="Subtitle 2"/>
          <p:cNvSpPr>
            <a:spLocks noGrp="1"/>
          </p:cNvSpPr>
          <p:nvPr>
            <p:ph type="subTitle" idx="1"/>
          </p:nvPr>
        </p:nvSpPr>
        <p:spPr/>
        <p:txBody>
          <a:bodyPr/>
          <a:lstStyle/>
          <a:p>
            <a:r>
              <a:rPr lang="en-US" dirty="0"/>
              <a:t>Visiting professor</a:t>
            </a:r>
          </a:p>
          <a:p>
            <a:r>
              <a:rPr lang="en-US" dirty="0"/>
              <a:t>Viktor Ermakov</a:t>
            </a:r>
          </a:p>
        </p:txBody>
      </p:sp>
    </p:spTree>
    <p:extLst>
      <p:ext uri="{BB962C8B-B14F-4D97-AF65-F5344CB8AC3E}">
        <p14:creationId xmlns:p14="http://schemas.microsoft.com/office/powerpoint/2010/main" val="266077268"/>
      </p:ext>
    </p:extLst>
  </p:cSld>
  <p:clrMapOvr>
    <a:masterClrMapping/>
  </p:clrMapOvr>
  <mc:AlternateContent xmlns:mc="http://schemas.openxmlformats.org/markup-compatibility/2006" xmlns:p14="http://schemas.microsoft.com/office/powerpoint/2010/main">
    <mc:Choice Requires="p14">
      <p:transition spd="slow" p14:dur="2000" advTm="6552"/>
    </mc:Choice>
    <mc:Fallback xmlns="">
      <p:transition spd="slow" advTm="65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000"/>
                                        <p:tgtEl>
                                          <p:spTgt spid="3">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Freeform 66">
            <a:extLst>
              <a:ext uri="{FF2B5EF4-FFF2-40B4-BE49-F238E27FC236}">
                <a16:creationId xmlns:a16="http://schemas.microsoft.com/office/drawing/2014/main" id="{60B6E51A-0AEC-264D-8B7B-379652434D6C}"/>
              </a:ext>
            </a:extLst>
          </p:cNvPr>
          <p:cNvSpPr/>
          <p:nvPr/>
        </p:nvSpPr>
        <p:spPr>
          <a:xfrm>
            <a:off x="7993079" y="3790082"/>
            <a:ext cx="3016800" cy="1491202"/>
          </a:xfrm>
          <a:custGeom>
            <a:avLst/>
            <a:gdLst>
              <a:gd name="connsiteX0" fmla="*/ 0 w 3165231"/>
              <a:gd name="connsiteY0" fmla="*/ 1486513 h 1491202"/>
              <a:gd name="connsiteX1" fmla="*/ 1031631 w 3165231"/>
              <a:gd name="connsiteY1" fmla="*/ 1064482 h 1491202"/>
              <a:gd name="connsiteX2" fmla="*/ 1627163 w 3165231"/>
              <a:gd name="connsiteY2" fmla="*/ 27 h 1491202"/>
              <a:gd name="connsiteX3" fmla="*/ 2246141 w 3165231"/>
              <a:gd name="connsiteY3" fmla="*/ 1097307 h 1491202"/>
              <a:gd name="connsiteX4" fmla="*/ 3165231 w 3165231"/>
              <a:gd name="connsiteY4" fmla="*/ 1491202 h 1491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5231" h="1491202">
                <a:moveTo>
                  <a:pt x="0" y="1486513"/>
                </a:moveTo>
                <a:cubicBezTo>
                  <a:pt x="380218" y="1399371"/>
                  <a:pt x="760437" y="1312230"/>
                  <a:pt x="1031631" y="1064482"/>
                </a:cubicBezTo>
                <a:cubicBezTo>
                  <a:pt x="1302825" y="816734"/>
                  <a:pt x="1424745" y="-5444"/>
                  <a:pt x="1627163" y="27"/>
                </a:cubicBezTo>
                <a:cubicBezTo>
                  <a:pt x="1829581" y="5498"/>
                  <a:pt x="1989796" y="848778"/>
                  <a:pt x="2246141" y="1097307"/>
                </a:cubicBezTo>
                <a:cubicBezTo>
                  <a:pt x="2502486" y="1345836"/>
                  <a:pt x="2833858" y="1418519"/>
                  <a:pt x="3165231" y="1491202"/>
                </a:cubicBezTo>
              </a:path>
            </a:pathLst>
          </a:custGeom>
          <a:solidFill>
            <a:schemeClr val="accent2">
              <a:lumMod val="75000"/>
            </a:schemeClr>
          </a:solidFill>
          <a:ln w="222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2">
            <a:extLst>
              <a:ext uri="{FF2B5EF4-FFF2-40B4-BE49-F238E27FC236}">
                <a16:creationId xmlns:a16="http://schemas.microsoft.com/office/drawing/2014/main" id="{A174B2DE-2D88-614B-AB22-AB5980E36BFB}"/>
              </a:ext>
            </a:extLst>
          </p:cNvPr>
          <p:cNvSpPr/>
          <p:nvPr/>
        </p:nvSpPr>
        <p:spPr>
          <a:xfrm>
            <a:off x="8375191" y="3771647"/>
            <a:ext cx="2352874" cy="1514164"/>
          </a:xfrm>
          <a:custGeom>
            <a:avLst/>
            <a:gdLst>
              <a:gd name="connsiteX0" fmla="*/ 53212 w 2425153"/>
              <a:gd name="connsiteY0" fmla="*/ 1511028 h 1517050"/>
              <a:gd name="connsiteX1" fmla="*/ 52227 w 2425153"/>
              <a:gd name="connsiteY1" fmla="*/ 1383700 h 1517050"/>
              <a:gd name="connsiteX2" fmla="*/ 598327 w 2425153"/>
              <a:gd name="connsiteY2" fmla="*/ 1126525 h 1517050"/>
              <a:gd name="connsiteX3" fmla="*/ 1099977 w 2425153"/>
              <a:gd name="connsiteY3" fmla="*/ 110525 h 1517050"/>
              <a:gd name="connsiteX4" fmla="*/ 1338102 w 2425153"/>
              <a:gd name="connsiteY4" fmla="*/ 101000 h 1517050"/>
              <a:gd name="connsiteX5" fmla="*/ 1614327 w 2425153"/>
              <a:gd name="connsiteY5" fmla="*/ 767750 h 1517050"/>
              <a:gd name="connsiteX6" fmla="*/ 2147727 w 2425153"/>
              <a:gd name="connsiteY6" fmla="*/ 1336075 h 1517050"/>
              <a:gd name="connsiteX7" fmla="*/ 2401727 w 2425153"/>
              <a:gd name="connsiteY7" fmla="*/ 1418625 h 1517050"/>
              <a:gd name="connsiteX8" fmla="*/ 2398552 w 2425153"/>
              <a:gd name="connsiteY8" fmla="*/ 1517050 h 1517050"/>
              <a:gd name="connsiteX0" fmla="*/ 19704 w 2391645"/>
              <a:gd name="connsiteY0" fmla="*/ 1511028 h 1517050"/>
              <a:gd name="connsiteX1" fmla="*/ 18719 w 2391645"/>
              <a:gd name="connsiteY1" fmla="*/ 1383700 h 1517050"/>
              <a:gd name="connsiteX2" fmla="*/ 564819 w 2391645"/>
              <a:gd name="connsiteY2" fmla="*/ 1126525 h 1517050"/>
              <a:gd name="connsiteX3" fmla="*/ 1066469 w 2391645"/>
              <a:gd name="connsiteY3" fmla="*/ 110525 h 1517050"/>
              <a:gd name="connsiteX4" fmla="*/ 1304594 w 2391645"/>
              <a:gd name="connsiteY4" fmla="*/ 101000 h 1517050"/>
              <a:gd name="connsiteX5" fmla="*/ 1580819 w 2391645"/>
              <a:gd name="connsiteY5" fmla="*/ 767750 h 1517050"/>
              <a:gd name="connsiteX6" fmla="*/ 2114219 w 2391645"/>
              <a:gd name="connsiteY6" fmla="*/ 1336075 h 1517050"/>
              <a:gd name="connsiteX7" fmla="*/ 2368219 w 2391645"/>
              <a:gd name="connsiteY7" fmla="*/ 1418625 h 1517050"/>
              <a:gd name="connsiteX8" fmla="*/ 2365044 w 2391645"/>
              <a:gd name="connsiteY8" fmla="*/ 1517050 h 1517050"/>
              <a:gd name="connsiteX0" fmla="*/ 1024 w 2372965"/>
              <a:gd name="connsiteY0" fmla="*/ 1511028 h 1517050"/>
              <a:gd name="connsiteX1" fmla="*/ 39 w 2372965"/>
              <a:gd name="connsiteY1" fmla="*/ 1383700 h 1517050"/>
              <a:gd name="connsiteX2" fmla="*/ 546139 w 2372965"/>
              <a:gd name="connsiteY2" fmla="*/ 1126525 h 1517050"/>
              <a:gd name="connsiteX3" fmla="*/ 1047789 w 2372965"/>
              <a:gd name="connsiteY3" fmla="*/ 110525 h 1517050"/>
              <a:gd name="connsiteX4" fmla="*/ 1285914 w 2372965"/>
              <a:gd name="connsiteY4" fmla="*/ 101000 h 1517050"/>
              <a:gd name="connsiteX5" fmla="*/ 1562139 w 2372965"/>
              <a:gd name="connsiteY5" fmla="*/ 767750 h 1517050"/>
              <a:gd name="connsiteX6" fmla="*/ 2095539 w 2372965"/>
              <a:gd name="connsiteY6" fmla="*/ 1336075 h 1517050"/>
              <a:gd name="connsiteX7" fmla="*/ 2349539 w 2372965"/>
              <a:gd name="connsiteY7" fmla="*/ 1418625 h 1517050"/>
              <a:gd name="connsiteX8" fmla="*/ 2346364 w 2372965"/>
              <a:gd name="connsiteY8" fmla="*/ 1517050 h 1517050"/>
              <a:gd name="connsiteX0" fmla="*/ 121868 w 2493809"/>
              <a:gd name="connsiteY0" fmla="*/ 1511028 h 1517050"/>
              <a:gd name="connsiteX1" fmla="*/ 120883 w 2493809"/>
              <a:gd name="connsiteY1" fmla="*/ 1383700 h 1517050"/>
              <a:gd name="connsiteX2" fmla="*/ 666983 w 2493809"/>
              <a:gd name="connsiteY2" fmla="*/ 1126525 h 1517050"/>
              <a:gd name="connsiteX3" fmla="*/ 1168633 w 2493809"/>
              <a:gd name="connsiteY3" fmla="*/ 110525 h 1517050"/>
              <a:gd name="connsiteX4" fmla="*/ 1406758 w 2493809"/>
              <a:gd name="connsiteY4" fmla="*/ 101000 h 1517050"/>
              <a:gd name="connsiteX5" fmla="*/ 1682983 w 2493809"/>
              <a:gd name="connsiteY5" fmla="*/ 767750 h 1517050"/>
              <a:gd name="connsiteX6" fmla="*/ 2216383 w 2493809"/>
              <a:gd name="connsiteY6" fmla="*/ 1336075 h 1517050"/>
              <a:gd name="connsiteX7" fmla="*/ 2470383 w 2493809"/>
              <a:gd name="connsiteY7" fmla="*/ 1418625 h 1517050"/>
              <a:gd name="connsiteX8" fmla="*/ 2467208 w 2493809"/>
              <a:gd name="connsiteY8" fmla="*/ 1517050 h 1517050"/>
              <a:gd name="connsiteX0" fmla="*/ 121868 w 2493809"/>
              <a:gd name="connsiteY0" fmla="*/ 1511028 h 1517050"/>
              <a:gd name="connsiteX1" fmla="*/ 120883 w 2493809"/>
              <a:gd name="connsiteY1" fmla="*/ 1383700 h 1517050"/>
              <a:gd name="connsiteX2" fmla="*/ 666983 w 2493809"/>
              <a:gd name="connsiteY2" fmla="*/ 1126525 h 1517050"/>
              <a:gd name="connsiteX3" fmla="*/ 1168633 w 2493809"/>
              <a:gd name="connsiteY3" fmla="*/ 110525 h 1517050"/>
              <a:gd name="connsiteX4" fmla="*/ 1406758 w 2493809"/>
              <a:gd name="connsiteY4" fmla="*/ 101000 h 1517050"/>
              <a:gd name="connsiteX5" fmla="*/ 1682983 w 2493809"/>
              <a:gd name="connsiteY5" fmla="*/ 767750 h 1517050"/>
              <a:gd name="connsiteX6" fmla="*/ 2216383 w 2493809"/>
              <a:gd name="connsiteY6" fmla="*/ 1336075 h 1517050"/>
              <a:gd name="connsiteX7" fmla="*/ 2470383 w 2493809"/>
              <a:gd name="connsiteY7" fmla="*/ 1418625 h 1517050"/>
              <a:gd name="connsiteX8" fmla="*/ 2467208 w 2493809"/>
              <a:gd name="connsiteY8" fmla="*/ 1517050 h 1517050"/>
              <a:gd name="connsiteX0" fmla="*/ 121868 w 2493809"/>
              <a:gd name="connsiteY0" fmla="*/ 1511028 h 1517050"/>
              <a:gd name="connsiteX1" fmla="*/ 120883 w 2493809"/>
              <a:gd name="connsiteY1" fmla="*/ 1383700 h 1517050"/>
              <a:gd name="connsiteX2" fmla="*/ 666983 w 2493809"/>
              <a:gd name="connsiteY2" fmla="*/ 1126525 h 1517050"/>
              <a:gd name="connsiteX3" fmla="*/ 1168633 w 2493809"/>
              <a:gd name="connsiteY3" fmla="*/ 110525 h 1517050"/>
              <a:gd name="connsiteX4" fmla="*/ 1406758 w 2493809"/>
              <a:gd name="connsiteY4" fmla="*/ 101000 h 1517050"/>
              <a:gd name="connsiteX5" fmla="*/ 1682983 w 2493809"/>
              <a:gd name="connsiteY5" fmla="*/ 767750 h 1517050"/>
              <a:gd name="connsiteX6" fmla="*/ 2216383 w 2493809"/>
              <a:gd name="connsiteY6" fmla="*/ 1336075 h 1517050"/>
              <a:gd name="connsiteX7" fmla="*/ 2470383 w 2493809"/>
              <a:gd name="connsiteY7" fmla="*/ 1418625 h 1517050"/>
              <a:gd name="connsiteX8" fmla="*/ 2467208 w 2493809"/>
              <a:gd name="connsiteY8" fmla="*/ 1517050 h 1517050"/>
              <a:gd name="connsiteX0" fmla="*/ 121868 w 2493809"/>
              <a:gd name="connsiteY0" fmla="*/ 1514862 h 1520884"/>
              <a:gd name="connsiteX1" fmla="*/ 120883 w 2493809"/>
              <a:gd name="connsiteY1" fmla="*/ 1387534 h 1520884"/>
              <a:gd name="connsiteX2" fmla="*/ 666983 w 2493809"/>
              <a:gd name="connsiteY2" fmla="*/ 1130359 h 1520884"/>
              <a:gd name="connsiteX3" fmla="*/ 1168633 w 2493809"/>
              <a:gd name="connsiteY3" fmla="*/ 114359 h 1520884"/>
              <a:gd name="connsiteX4" fmla="*/ 1406758 w 2493809"/>
              <a:gd name="connsiteY4" fmla="*/ 104834 h 1520884"/>
              <a:gd name="connsiteX5" fmla="*/ 1682983 w 2493809"/>
              <a:gd name="connsiteY5" fmla="*/ 771584 h 1520884"/>
              <a:gd name="connsiteX6" fmla="*/ 2216383 w 2493809"/>
              <a:gd name="connsiteY6" fmla="*/ 1339909 h 1520884"/>
              <a:gd name="connsiteX7" fmla="*/ 2470383 w 2493809"/>
              <a:gd name="connsiteY7" fmla="*/ 1422459 h 1520884"/>
              <a:gd name="connsiteX8" fmla="*/ 2467208 w 2493809"/>
              <a:gd name="connsiteY8" fmla="*/ 1520884 h 1520884"/>
              <a:gd name="connsiteX0" fmla="*/ 121868 w 2493809"/>
              <a:gd name="connsiteY0" fmla="*/ 1502250 h 1508272"/>
              <a:gd name="connsiteX1" fmla="*/ 120883 w 2493809"/>
              <a:gd name="connsiteY1" fmla="*/ 1374922 h 1508272"/>
              <a:gd name="connsiteX2" fmla="*/ 666983 w 2493809"/>
              <a:gd name="connsiteY2" fmla="*/ 1117747 h 1508272"/>
              <a:gd name="connsiteX3" fmla="*/ 1168633 w 2493809"/>
              <a:gd name="connsiteY3" fmla="*/ 101747 h 1508272"/>
              <a:gd name="connsiteX4" fmla="*/ 1406758 w 2493809"/>
              <a:gd name="connsiteY4" fmla="*/ 92222 h 1508272"/>
              <a:gd name="connsiteX5" fmla="*/ 1682983 w 2493809"/>
              <a:gd name="connsiteY5" fmla="*/ 758972 h 1508272"/>
              <a:gd name="connsiteX6" fmla="*/ 2216383 w 2493809"/>
              <a:gd name="connsiteY6" fmla="*/ 1327297 h 1508272"/>
              <a:gd name="connsiteX7" fmla="*/ 2470383 w 2493809"/>
              <a:gd name="connsiteY7" fmla="*/ 1409847 h 1508272"/>
              <a:gd name="connsiteX8" fmla="*/ 2467208 w 2493809"/>
              <a:gd name="connsiteY8" fmla="*/ 1508272 h 1508272"/>
              <a:gd name="connsiteX0" fmla="*/ 121868 w 2493809"/>
              <a:gd name="connsiteY0" fmla="*/ 1513580 h 1519602"/>
              <a:gd name="connsiteX1" fmla="*/ 120883 w 2493809"/>
              <a:gd name="connsiteY1" fmla="*/ 1386252 h 1519602"/>
              <a:gd name="connsiteX2" fmla="*/ 666983 w 2493809"/>
              <a:gd name="connsiteY2" fmla="*/ 1129077 h 1519602"/>
              <a:gd name="connsiteX3" fmla="*/ 1168633 w 2493809"/>
              <a:gd name="connsiteY3" fmla="*/ 113077 h 1519602"/>
              <a:gd name="connsiteX4" fmla="*/ 1406758 w 2493809"/>
              <a:gd name="connsiteY4" fmla="*/ 103552 h 1519602"/>
              <a:gd name="connsiteX5" fmla="*/ 1682983 w 2493809"/>
              <a:gd name="connsiteY5" fmla="*/ 770302 h 1519602"/>
              <a:gd name="connsiteX6" fmla="*/ 2216383 w 2493809"/>
              <a:gd name="connsiteY6" fmla="*/ 1338627 h 1519602"/>
              <a:gd name="connsiteX7" fmla="*/ 2470383 w 2493809"/>
              <a:gd name="connsiteY7" fmla="*/ 1421177 h 1519602"/>
              <a:gd name="connsiteX8" fmla="*/ 2467208 w 2493809"/>
              <a:gd name="connsiteY8" fmla="*/ 1519602 h 1519602"/>
              <a:gd name="connsiteX0" fmla="*/ 121868 w 2493809"/>
              <a:gd name="connsiteY0" fmla="*/ 1511626 h 1517648"/>
              <a:gd name="connsiteX1" fmla="*/ 120883 w 2493809"/>
              <a:gd name="connsiteY1" fmla="*/ 1384298 h 1517648"/>
              <a:gd name="connsiteX2" fmla="*/ 666983 w 2493809"/>
              <a:gd name="connsiteY2" fmla="*/ 1127123 h 1517648"/>
              <a:gd name="connsiteX3" fmla="*/ 1174983 w 2493809"/>
              <a:gd name="connsiteY3" fmla="*/ 114298 h 1517648"/>
              <a:gd name="connsiteX4" fmla="*/ 1406758 w 2493809"/>
              <a:gd name="connsiteY4" fmla="*/ 101598 h 1517648"/>
              <a:gd name="connsiteX5" fmla="*/ 1682983 w 2493809"/>
              <a:gd name="connsiteY5" fmla="*/ 768348 h 1517648"/>
              <a:gd name="connsiteX6" fmla="*/ 2216383 w 2493809"/>
              <a:gd name="connsiteY6" fmla="*/ 1336673 h 1517648"/>
              <a:gd name="connsiteX7" fmla="*/ 2470383 w 2493809"/>
              <a:gd name="connsiteY7" fmla="*/ 1419223 h 1517648"/>
              <a:gd name="connsiteX8" fmla="*/ 2467208 w 2493809"/>
              <a:gd name="connsiteY8" fmla="*/ 1517648 h 1517648"/>
              <a:gd name="connsiteX0" fmla="*/ 121868 w 2493809"/>
              <a:gd name="connsiteY0" fmla="*/ 1509093 h 1515115"/>
              <a:gd name="connsiteX1" fmla="*/ 120883 w 2493809"/>
              <a:gd name="connsiteY1" fmla="*/ 1381765 h 1515115"/>
              <a:gd name="connsiteX2" fmla="*/ 666983 w 2493809"/>
              <a:gd name="connsiteY2" fmla="*/ 1124590 h 1515115"/>
              <a:gd name="connsiteX3" fmla="*/ 1174983 w 2493809"/>
              <a:gd name="connsiteY3" fmla="*/ 111765 h 1515115"/>
              <a:gd name="connsiteX4" fmla="*/ 1406758 w 2493809"/>
              <a:gd name="connsiteY4" fmla="*/ 99065 h 1515115"/>
              <a:gd name="connsiteX5" fmla="*/ 1682983 w 2493809"/>
              <a:gd name="connsiteY5" fmla="*/ 765815 h 1515115"/>
              <a:gd name="connsiteX6" fmla="*/ 2216383 w 2493809"/>
              <a:gd name="connsiteY6" fmla="*/ 1334140 h 1515115"/>
              <a:gd name="connsiteX7" fmla="*/ 2470383 w 2493809"/>
              <a:gd name="connsiteY7" fmla="*/ 1416690 h 1515115"/>
              <a:gd name="connsiteX8" fmla="*/ 2467208 w 2493809"/>
              <a:gd name="connsiteY8" fmla="*/ 1515115 h 1515115"/>
              <a:gd name="connsiteX0" fmla="*/ 121868 w 2493809"/>
              <a:gd name="connsiteY0" fmla="*/ 1507987 h 1514009"/>
              <a:gd name="connsiteX1" fmla="*/ 120883 w 2493809"/>
              <a:gd name="connsiteY1" fmla="*/ 1380659 h 1514009"/>
              <a:gd name="connsiteX2" fmla="*/ 666983 w 2493809"/>
              <a:gd name="connsiteY2" fmla="*/ 1123484 h 1514009"/>
              <a:gd name="connsiteX3" fmla="*/ 1174983 w 2493809"/>
              <a:gd name="connsiteY3" fmla="*/ 110659 h 1514009"/>
              <a:gd name="connsiteX4" fmla="*/ 1406758 w 2493809"/>
              <a:gd name="connsiteY4" fmla="*/ 97959 h 1514009"/>
              <a:gd name="connsiteX5" fmla="*/ 1682983 w 2493809"/>
              <a:gd name="connsiteY5" fmla="*/ 764709 h 1514009"/>
              <a:gd name="connsiteX6" fmla="*/ 2216383 w 2493809"/>
              <a:gd name="connsiteY6" fmla="*/ 1333034 h 1514009"/>
              <a:gd name="connsiteX7" fmla="*/ 2470383 w 2493809"/>
              <a:gd name="connsiteY7" fmla="*/ 1415584 h 1514009"/>
              <a:gd name="connsiteX8" fmla="*/ 2467208 w 2493809"/>
              <a:gd name="connsiteY8" fmla="*/ 1514009 h 1514009"/>
              <a:gd name="connsiteX0" fmla="*/ 121868 w 2493809"/>
              <a:gd name="connsiteY0" fmla="*/ 1551639 h 1557661"/>
              <a:gd name="connsiteX1" fmla="*/ 120883 w 2493809"/>
              <a:gd name="connsiteY1" fmla="*/ 1424311 h 1557661"/>
              <a:gd name="connsiteX2" fmla="*/ 666983 w 2493809"/>
              <a:gd name="connsiteY2" fmla="*/ 1167136 h 1557661"/>
              <a:gd name="connsiteX3" fmla="*/ 1174983 w 2493809"/>
              <a:gd name="connsiteY3" fmla="*/ 154311 h 1557661"/>
              <a:gd name="connsiteX4" fmla="*/ 1406758 w 2493809"/>
              <a:gd name="connsiteY4" fmla="*/ 141611 h 1557661"/>
              <a:gd name="connsiteX5" fmla="*/ 1682983 w 2493809"/>
              <a:gd name="connsiteY5" fmla="*/ 808361 h 1557661"/>
              <a:gd name="connsiteX6" fmla="*/ 2216383 w 2493809"/>
              <a:gd name="connsiteY6" fmla="*/ 1376686 h 1557661"/>
              <a:gd name="connsiteX7" fmla="*/ 2470383 w 2493809"/>
              <a:gd name="connsiteY7" fmla="*/ 1459236 h 1557661"/>
              <a:gd name="connsiteX8" fmla="*/ 2467208 w 2493809"/>
              <a:gd name="connsiteY8" fmla="*/ 1557661 h 1557661"/>
              <a:gd name="connsiteX0" fmla="*/ 121868 w 2493809"/>
              <a:gd name="connsiteY0" fmla="*/ 1511516 h 1517538"/>
              <a:gd name="connsiteX1" fmla="*/ 120883 w 2493809"/>
              <a:gd name="connsiteY1" fmla="*/ 1384188 h 1517538"/>
              <a:gd name="connsiteX2" fmla="*/ 666983 w 2493809"/>
              <a:gd name="connsiteY2" fmla="*/ 1127013 h 1517538"/>
              <a:gd name="connsiteX3" fmla="*/ 1174983 w 2493809"/>
              <a:gd name="connsiteY3" fmla="*/ 114188 h 1517538"/>
              <a:gd name="connsiteX4" fmla="*/ 1406758 w 2493809"/>
              <a:gd name="connsiteY4" fmla="*/ 101488 h 1517538"/>
              <a:gd name="connsiteX5" fmla="*/ 1702033 w 2493809"/>
              <a:gd name="connsiteY5" fmla="*/ 809513 h 1517538"/>
              <a:gd name="connsiteX6" fmla="*/ 2216383 w 2493809"/>
              <a:gd name="connsiteY6" fmla="*/ 1336563 h 1517538"/>
              <a:gd name="connsiteX7" fmla="*/ 2470383 w 2493809"/>
              <a:gd name="connsiteY7" fmla="*/ 1419113 h 1517538"/>
              <a:gd name="connsiteX8" fmla="*/ 2467208 w 2493809"/>
              <a:gd name="connsiteY8" fmla="*/ 1517538 h 1517538"/>
              <a:gd name="connsiteX0" fmla="*/ 121868 w 2493809"/>
              <a:gd name="connsiteY0" fmla="*/ 1511516 h 1517538"/>
              <a:gd name="connsiteX1" fmla="*/ 120883 w 2493809"/>
              <a:gd name="connsiteY1" fmla="*/ 1384188 h 1517538"/>
              <a:gd name="connsiteX2" fmla="*/ 666983 w 2493809"/>
              <a:gd name="connsiteY2" fmla="*/ 1127013 h 1517538"/>
              <a:gd name="connsiteX3" fmla="*/ 1174983 w 2493809"/>
              <a:gd name="connsiteY3" fmla="*/ 114188 h 1517538"/>
              <a:gd name="connsiteX4" fmla="*/ 1406758 w 2493809"/>
              <a:gd name="connsiteY4" fmla="*/ 101488 h 1517538"/>
              <a:gd name="connsiteX5" fmla="*/ 1702033 w 2493809"/>
              <a:gd name="connsiteY5" fmla="*/ 809513 h 1517538"/>
              <a:gd name="connsiteX6" fmla="*/ 2216383 w 2493809"/>
              <a:gd name="connsiteY6" fmla="*/ 1336563 h 1517538"/>
              <a:gd name="connsiteX7" fmla="*/ 2470383 w 2493809"/>
              <a:gd name="connsiteY7" fmla="*/ 1419113 h 1517538"/>
              <a:gd name="connsiteX8" fmla="*/ 2467208 w 2493809"/>
              <a:gd name="connsiteY8" fmla="*/ 1517538 h 1517538"/>
              <a:gd name="connsiteX0" fmla="*/ 121868 w 2493809"/>
              <a:gd name="connsiteY0" fmla="*/ 1511516 h 1517538"/>
              <a:gd name="connsiteX1" fmla="*/ 120883 w 2493809"/>
              <a:gd name="connsiteY1" fmla="*/ 1384188 h 1517538"/>
              <a:gd name="connsiteX2" fmla="*/ 666983 w 2493809"/>
              <a:gd name="connsiteY2" fmla="*/ 1127013 h 1517538"/>
              <a:gd name="connsiteX3" fmla="*/ 1174983 w 2493809"/>
              <a:gd name="connsiteY3" fmla="*/ 114188 h 1517538"/>
              <a:gd name="connsiteX4" fmla="*/ 1406758 w 2493809"/>
              <a:gd name="connsiteY4" fmla="*/ 101488 h 1517538"/>
              <a:gd name="connsiteX5" fmla="*/ 1702033 w 2493809"/>
              <a:gd name="connsiteY5" fmla="*/ 809513 h 1517538"/>
              <a:gd name="connsiteX6" fmla="*/ 2216383 w 2493809"/>
              <a:gd name="connsiteY6" fmla="*/ 1336563 h 1517538"/>
              <a:gd name="connsiteX7" fmla="*/ 2470383 w 2493809"/>
              <a:gd name="connsiteY7" fmla="*/ 1419113 h 1517538"/>
              <a:gd name="connsiteX8" fmla="*/ 2467208 w 2493809"/>
              <a:gd name="connsiteY8" fmla="*/ 1517538 h 1517538"/>
              <a:gd name="connsiteX0" fmla="*/ 121868 w 2493809"/>
              <a:gd name="connsiteY0" fmla="*/ 1511516 h 1517538"/>
              <a:gd name="connsiteX1" fmla="*/ 120883 w 2493809"/>
              <a:gd name="connsiteY1" fmla="*/ 1384188 h 1517538"/>
              <a:gd name="connsiteX2" fmla="*/ 666983 w 2493809"/>
              <a:gd name="connsiteY2" fmla="*/ 1127013 h 1517538"/>
              <a:gd name="connsiteX3" fmla="*/ 1174983 w 2493809"/>
              <a:gd name="connsiteY3" fmla="*/ 114188 h 1517538"/>
              <a:gd name="connsiteX4" fmla="*/ 1406758 w 2493809"/>
              <a:gd name="connsiteY4" fmla="*/ 101488 h 1517538"/>
              <a:gd name="connsiteX5" fmla="*/ 1702033 w 2493809"/>
              <a:gd name="connsiteY5" fmla="*/ 809513 h 1517538"/>
              <a:gd name="connsiteX6" fmla="*/ 2216383 w 2493809"/>
              <a:gd name="connsiteY6" fmla="*/ 1336563 h 1517538"/>
              <a:gd name="connsiteX7" fmla="*/ 2470383 w 2493809"/>
              <a:gd name="connsiteY7" fmla="*/ 1419113 h 1517538"/>
              <a:gd name="connsiteX8" fmla="*/ 2467208 w 2493809"/>
              <a:gd name="connsiteY8" fmla="*/ 1517538 h 1517538"/>
              <a:gd name="connsiteX0" fmla="*/ 121868 w 2480065"/>
              <a:gd name="connsiteY0" fmla="*/ 1511516 h 1517538"/>
              <a:gd name="connsiteX1" fmla="*/ 120883 w 2480065"/>
              <a:gd name="connsiteY1" fmla="*/ 1384188 h 1517538"/>
              <a:gd name="connsiteX2" fmla="*/ 666983 w 2480065"/>
              <a:gd name="connsiteY2" fmla="*/ 1127013 h 1517538"/>
              <a:gd name="connsiteX3" fmla="*/ 1174983 w 2480065"/>
              <a:gd name="connsiteY3" fmla="*/ 114188 h 1517538"/>
              <a:gd name="connsiteX4" fmla="*/ 1406758 w 2480065"/>
              <a:gd name="connsiteY4" fmla="*/ 101488 h 1517538"/>
              <a:gd name="connsiteX5" fmla="*/ 1702033 w 2480065"/>
              <a:gd name="connsiteY5" fmla="*/ 809513 h 1517538"/>
              <a:gd name="connsiteX6" fmla="*/ 2216383 w 2480065"/>
              <a:gd name="connsiteY6" fmla="*/ 1336563 h 1517538"/>
              <a:gd name="connsiteX7" fmla="*/ 2470383 w 2480065"/>
              <a:gd name="connsiteY7" fmla="*/ 1419113 h 1517538"/>
              <a:gd name="connsiteX8" fmla="*/ 2467208 w 2480065"/>
              <a:gd name="connsiteY8" fmla="*/ 1517538 h 1517538"/>
              <a:gd name="connsiteX0" fmla="*/ 121868 w 2480065"/>
              <a:gd name="connsiteY0" fmla="*/ 1511516 h 1517538"/>
              <a:gd name="connsiteX1" fmla="*/ 120883 w 2480065"/>
              <a:gd name="connsiteY1" fmla="*/ 1384188 h 1517538"/>
              <a:gd name="connsiteX2" fmla="*/ 666983 w 2480065"/>
              <a:gd name="connsiteY2" fmla="*/ 1127013 h 1517538"/>
              <a:gd name="connsiteX3" fmla="*/ 1174983 w 2480065"/>
              <a:gd name="connsiteY3" fmla="*/ 114188 h 1517538"/>
              <a:gd name="connsiteX4" fmla="*/ 1406758 w 2480065"/>
              <a:gd name="connsiteY4" fmla="*/ 101488 h 1517538"/>
              <a:gd name="connsiteX5" fmla="*/ 1702033 w 2480065"/>
              <a:gd name="connsiteY5" fmla="*/ 809513 h 1517538"/>
              <a:gd name="connsiteX6" fmla="*/ 2216383 w 2480065"/>
              <a:gd name="connsiteY6" fmla="*/ 1336563 h 1517538"/>
              <a:gd name="connsiteX7" fmla="*/ 2470383 w 2480065"/>
              <a:gd name="connsiteY7" fmla="*/ 1419113 h 1517538"/>
              <a:gd name="connsiteX8" fmla="*/ 2467208 w 2480065"/>
              <a:gd name="connsiteY8" fmla="*/ 1517538 h 1517538"/>
              <a:gd name="connsiteX0" fmla="*/ 121868 w 2476742"/>
              <a:gd name="connsiteY0" fmla="*/ 1511516 h 1517538"/>
              <a:gd name="connsiteX1" fmla="*/ 120883 w 2476742"/>
              <a:gd name="connsiteY1" fmla="*/ 1384188 h 1517538"/>
              <a:gd name="connsiteX2" fmla="*/ 666983 w 2476742"/>
              <a:gd name="connsiteY2" fmla="*/ 1127013 h 1517538"/>
              <a:gd name="connsiteX3" fmla="*/ 1174983 w 2476742"/>
              <a:gd name="connsiteY3" fmla="*/ 114188 h 1517538"/>
              <a:gd name="connsiteX4" fmla="*/ 1406758 w 2476742"/>
              <a:gd name="connsiteY4" fmla="*/ 101488 h 1517538"/>
              <a:gd name="connsiteX5" fmla="*/ 1702033 w 2476742"/>
              <a:gd name="connsiteY5" fmla="*/ 809513 h 1517538"/>
              <a:gd name="connsiteX6" fmla="*/ 2216383 w 2476742"/>
              <a:gd name="connsiteY6" fmla="*/ 1336563 h 1517538"/>
              <a:gd name="connsiteX7" fmla="*/ 2470383 w 2476742"/>
              <a:gd name="connsiteY7" fmla="*/ 1419113 h 1517538"/>
              <a:gd name="connsiteX8" fmla="*/ 2467208 w 2476742"/>
              <a:gd name="connsiteY8" fmla="*/ 1517538 h 1517538"/>
              <a:gd name="connsiteX0" fmla="*/ 121868 w 2484409"/>
              <a:gd name="connsiteY0" fmla="*/ 1511516 h 1520713"/>
              <a:gd name="connsiteX1" fmla="*/ 120883 w 2484409"/>
              <a:gd name="connsiteY1" fmla="*/ 1384188 h 1520713"/>
              <a:gd name="connsiteX2" fmla="*/ 666983 w 2484409"/>
              <a:gd name="connsiteY2" fmla="*/ 1127013 h 1520713"/>
              <a:gd name="connsiteX3" fmla="*/ 1174983 w 2484409"/>
              <a:gd name="connsiteY3" fmla="*/ 114188 h 1520713"/>
              <a:gd name="connsiteX4" fmla="*/ 1406758 w 2484409"/>
              <a:gd name="connsiteY4" fmla="*/ 101488 h 1520713"/>
              <a:gd name="connsiteX5" fmla="*/ 1702033 w 2484409"/>
              <a:gd name="connsiteY5" fmla="*/ 809513 h 1520713"/>
              <a:gd name="connsiteX6" fmla="*/ 2216383 w 2484409"/>
              <a:gd name="connsiteY6" fmla="*/ 1336563 h 1520713"/>
              <a:gd name="connsiteX7" fmla="*/ 2470383 w 2484409"/>
              <a:gd name="connsiteY7" fmla="*/ 1419113 h 1520713"/>
              <a:gd name="connsiteX8" fmla="*/ 2476733 w 2484409"/>
              <a:gd name="connsiteY8" fmla="*/ 1520713 h 1520713"/>
              <a:gd name="connsiteX0" fmla="*/ 121868 w 2477233"/>
              <a:gd name="connsiteY0" fmla="*/ 1511516 h 1520713"/>
              <a:gd name="connsiteX1" fmla="*/ 120883 w 2477233"/>
              <a:gd name="connsiteY1" fmla="*/ 1384188 h 1520713"/>
              <a:gd name="connsiteX2" fmla="*/ 666983 w 2477233"/>
              <a:gd name="connsiteY2" fmla="*/ 1127013 h 1520713"/>
              <a:gd name="connsiteX3" fmla="*/ 1174983 w 2477233"/>
              <a:gd name="connsiteY3" fmla="*/ 114188 h 1520713"/>
              <a:gd name="connsiteX4" fmla="*/ 1406758 w 2477233"/>
              <a:gd name="connsiteY4" fmla="*/ 101488 h 1520713"/>
              <a:gd name="connsiteX5" fmla="*/ 1702033 w 2477233"/>
              <a:gd name="connsiteY5" fmla="*/ 809513 h 1520713"/>
              <a:gd name="connsiteX6" fmla="*/ 2216383 w 2477233"/>
              <a:gd name="connsiteY6" fmla="*/ 1336563 h 1520713"/>
              <a:gd name="connsiteX7" fmla="*/ 2470383 w 2477233"/>
              <a:gd name="connsiteY7" fmla="*/ 1419113 h 1520713"/>
              <a:gd name="connsiteX8" fmla="*/ 2476733 w 2477233"/>
              <a:gd name="connsiteY8" fmla="*/ 1520713 h 1520713"/>
              <a:gd name="connsiteX0" fmla="*/ 121868 w 2471172"/>
              <a:gd name="connsiteY0" fmla="*/ 1511516 h 1523888"/>
              <a:gd name="connsiteX1" fmla="*/ 120883 w 2471172"/>
              <a:gd name="connsiteY1" fmla="*/ 1384188 h 1523888"/>
              <a:gd name="connsiteX2" fmla="*/ 666983 w 2471172"/>
              <a:gd name="connsiteY2" fmla="*/ 1127013 h 1523888"/>
              <a:gd name="connsiteX3" fmla="*/ 1174983 w 2471172"/>
              <a:gd name="connsiteY3" fmla="*/ 114188 h 1523888"/>
              <a:gd name="connsiteX4" fmla="*/ 1406758 w 2471172"/>
              <a:gd name="connsiteY4" fmla="*/ 101488 h 1523888"/>
              <a:gd name="connsiteX5" fmla="*/ 1702033 w 2471172"/>
              <a:gd name="connsiteY5" fmla="*/ 809513 h 1523888"/>
              <a:gd name="connsiteX6" fmla="*/ 2216383 w 2471172"/>
              <a:gd name="connsiteY6" fmla="*/ 1336563 h 1523888"/>
              <a:gd name="connsiteX7" fmla="*/ 2470383 w 2471172"/>
              <a:gd name="connsiteY7" fmla="*/ 1419113 h 1523888"/>
              <a:gd name="connsiteX8" fmla="*/ 2470383 w 2471172"/>
              <a:gd name="connsiteY8" fmla="*/ 1523888 h 1523888"/>
              <a:gd name="connsiteX0" fmla="*/ 985 w 2350289"/>
              <a:gd name="connsiteY0" fmla="*/ 1511516 h 1523888"/>
              <a:gd name="connsiteX1" fmla="*/ 0 w 2350289"/>
              <a:gd name="connsiteY1" fmla="*/ 1384188 h 1523888"/>
              <a:gd name="connsiteX2" fmla="*/ 546100 w 2350289"/>
              <a:gd name="connsiteY2" fmla="*/ 1127013 h 1523888"/>
              <a:gd name="connsiteX3" fmla="*/ 1054100 w 2350289"/>
              <a:gd name="connsiteY3" fmla="*/ 114188 h 1523888"/>
              <a:gd name="connsiteX4" fmla="*/ 1285875 w 2350289"/>
              <a:gd name="connsiteY4" fmla="*/ 101488 h 1523888"/>
              <a:gd name="connsiteX5" fmla="*/ 1581150 w 2350289"/>
              <a:gd name="connsiteY5" fmla="*/ 809513 h 1523888"/>
              <a:gd name="connsiteX6" fmla="*/ 2095500 w 2350289"/>
              <a:gd name="connsiteY6" fmla="*/ 1336563 h 1523888"/>
              <a:gd name="connsiteX7" fmla="*/ 2349500 w 2350289"/>
              <a:gd name="connsiteY7" fmla="*/ 1419113 h 1523888"/>
              <a:gd name="connsiteX8" fmla="*/ 2349500 w 2350289"/>
              <a:gd name="connsiteY8" fmla="*/ 1523888 h 1523888"/>
              <a:gd name="connsiteX0" fmla="*/ 985 w 2350289"/>
              <a:gd name="connsiteY0" fmla="*/ 1511516 h 1523888"/>
              <a:gd name="connsiteX1" fmla="*/ 0 w 2350289"/>
              <a:gd name="connsiteY1" fmla="*/ 1384188 h 1523888"/>
              <a:gd name="connsiteX2" fmla="*/ 546100 w 2350289"/>
              <a:gd name="connsiteY2" fmla="*/ 1127013 h 1523888"/>
              <a:gd name="connsiteX3" fmla="*/ 1054100 w 2350289"/>
              <a:gd name="connsiteY3" fmla="*/ 114188 h 1523888"/>
              <a:gd name="connsiteX4" fmla="*/ 1285875 w 2350289"/>
              <a:gd name="connsiteY4" fmla="*/ 101488 h 1523888"/>
              <a:gd name="connsiteX5" fmla="*/ 1581150 w 2350289"/>
              <a:gd name="connsiteY5" fmla="*/ 809513 h 1523888"/>
              <a:gd name="connsiteX6" fmla="*/ 2095500 w 2350289"/>
              <a:gd name="connsiteY6" fmla="*/ 1336563 h 1523888"/>
              <a:gd name="connsiteX7" fmla="*/ 2349500 w 2350289"/>
              <a:gd name="connsiteY7" fmla="*/ 1419113 h 1523888"/>
              <a:gd name="connsiteX8" fmla="*/ 2349500 w 2350289"/>
              <a:gd name="connsiteY8" fmla="*/ 1523888 h 1523888"/>
              <a:gd name="connsiteX0" fmla="*/ 985 w 2350289"/>
              <a:gd name="connsiteY0" fmla="*/ 1511516 h 1523888"/>
              <a:gd name="connsiteX1" fmla="*/ 0 w 2350289"/>
              <a:gd name="connsiteY1" fmla="*/ 1384188 h 1523888"/>
              <a:gd name="connsiteX2" fmla="*/ 546100 w 2350289"/>
              <a:gd name="connsiteY2" fmla="*/ 1127013 h 1523888"/>
              <a:gd name="connsiteX3" fmla="*/ 1054100 w 2350289"/>
              <a:gd name="connsiteY3" fmla="*/ 114188 h 1523888"/>
              <a:gd name="connsiteX4" fmla="*/ 1285875 w 2350289"/>
              <a:gd name="connsiteY4" fmla="*/ 101488 h 1523888"/>
              <a:gd name="connsiteX5" fmla="*/ 1581150 w 2350289"/>
              <a:gd name="connsiteY5" fmla="*/ 809513 h 1523888"/>
              <a:gd name="connsiteX6" fmla="*/ 2095500 w 2350289"/>
              <a:gd name="connsiteY6" fmla="*/ 1336563 h 1523888"/>
              <a:gd name="connsiteX7" fmla="*/ 2349500 w 2350289"/>
              <a:gd name="connsiteY7" fmla="*/ 1419113 h 1523888"/>
              <a:gd name="connsiteX8" fmla="*/ 2349500 w 2350289"/>
              <a:gd name="connsiteY8" fmla="*/ 1523888 h 1523888"/>
              <a:gd name="connsiteX0" fmla="*/ 985 w 2349500"/>
              <a:gd name="connsiteY0" fmla="*/ 1511516 h 1523888"/>
              <a:gd name="connsiteX1" fmla="*/ 0 w 2349500"/>
              <a:gd name="connsiteY1" fmla="*/ 1384188 h 1523888"/>
              <a:gd name="connsiteX2" fmla="*/ 546100 w 2349500"/>
              <a:gd name="connsiteY2" fmla="*/ 1127013 h 1523888"/>
              <a:gd name="connsiteX3" fmla="*/ 1054100 w 2349500"/>
              <a:gd name="connsiteY3" fmla="*/ 114188 h 1523888"/>
              <a:gd name="connsiteX4" fmla="*/ 1285875 w 2349500"/>
              <a:gd name="connsiteY4" fmla="*/ 101488 h 1523888"/>
              <a:gd name="connsiteX5" fmla="*/ 1581150 w 2349500"/>
              <a:gd name="connsiteY5" fmla="*/ 809513 h 1523888"/>
              <a:gd name="connsiteX6" fmla="*/ 2095500 w 2349500"/>
              <a:gd name="connsiteY6" fmla="*/ 1336563 h 1523888"/>
              <a:gd name="connsiteX7" fmla="*/ 2349500 w 2349500"/>
              <a:gd name="connsiteY7" fmla="*/ 1419113 h 1523888"/>
              <a:gd name="connsiteX8" fmla="*/ 2346325 w 2349500"/>
              <a:gd name="connsiteY8" fmla="*/ 1523888 h 1523888"/>
              <a:gd name="connsiteX0" fmla="*/ 985 w 2350289"/>
              <a:gd name="connsiteY0" fmla="*/ 1511516 h 1511516"/>
              <a:gd name="connsiteX1" fmla="*/ 0 w 2350289"/>
              <a:gd name="connsiteY1" fmla="*/ 1384188 h 1511516"/>
              <a:gd name="connsiteX2" fmla="*/ 546100 w 2350289"/>
              <a:gd name="connsiteY2" fmla="*/ 1127013 h 1511516"/>
              <a:gd name="connsiteX3" fmla="*/ 1054100 w 2350289"/>
              <a:gd name="connsiteY3" fmla="*/ 114188 h 1511516"/>
              <a:gd name="connsiteX4" fmla="*/ 1285875 w 2350289"/>
              <a:gd name="connsiteY4" fmla="*/ 101488 h 1511516"/>
              <a:gd name="connsiteX5" fmla="*/ 1581150 w 2350289"/>
              <a:gd name="connsiteY5" fmla="*/ 809513 h 1511516"/>
              <a:gd name="connsiteX6" fmla="*/ 2095500 w 2350289"/>
              <a:gd name="connsiteY6" fmla="*/ 1336563 h 1511516"/>
              <a:gd name="connsiteX7" fmla="*/ 2349500 w 2350289"/>
              <a:gd name="connsiteY7" fmla="*/ 1419113 h 1511516"/>
              <a:gd name="connsiteX8" fmla="*/ 2349500 w 2350289"/>
              <a:gd name="connsiteY8" fmla="*/ 1508013 h 1511516"/>
              <a:gd name="connsiteX0" fmla="*/ 985 w 2353287"/>
              <a:gd name="connsiteY0" fmla="*/ 1511516 h 1520713"/>
              <a:gd name="connsiteX1" fmla="*/ 0 w 2353287"/>
              <a:gd name="connsiteY1" fmla="*/ 1384188 h 1520713"/>
              <a:gd name="connsiteX2" fmla="*/ 546100 w 2353287"/>
              <a:gd name="connsiteY2" fmla="*/ 1127013 h 1520713"/>
              <a:gd name="connsiteX3" fmla="*/ 1054100 w 2353287"/>
              <a:gd name="connsiteY3" fmla="*/ 114188 h 1520713"/>
              <a:gd name="connsiteX4" fmla="*/ 1285875 w 2353287"/>
              <a:gd name="connsiteY4" fmla="*/ 101488 h 1520713"/>
              <a:gd name="connsiteX5" fmla="*/ 1581150 w 2353287"/>
              <a:gd name="connsiteY5" fmla="*/ 809513 h 1520713"/>
              <a:gd name="connsiteX6" fmla="*/ 2095500 w 2353287"/>
              <a:gd name="connsiteY6" fmla="*/ 1336563 h 1520713"/>
              <a:gd name="connsiteX7" fmla="*/ 2349500 w 2353287"/>
              <a:gd name="connsiteY7" fmla="*/ 1419113 h 1520713"/>
              <a:gd name="connsiteX8" fmla="*/ 2352675 w 2353287"/>
              <a:gd name="connsiteY8" fmla="*/ 1520713 h 1520713"/>
              <a:gd name="connsiteX0" fmla="*/ 985 w 2353287"/>
              <a:gd name="connsiteY0" fmla="*/ 1511516 h 1511516"/>
              <a:gd name="connsiteX1" fmla="*/ 0 w 2353287"/>
              <a:gd name="connsiteY1" fmla="*/ 1384188 h 1511516"/>
              <a:gd name="connsiteX2" fmla="*/ 546100 w 2353287"/>
              <a:gd name="connsiteY2" fmla="*/ 1127013 h 1511516"/>
              <a:gd name="connsiteX3" fmla="*/ 1054100 w 2353287"/>
              <a:gd name="connsiteY3" fmla="*/ 114188 h 1511516"/>
              <a:gd name="connsiteX4" fmla="*/ 1285875 w 2353287"/>
              <a:gd name="connsiteY4" fmla="*/ 101488 h 1511516"/>
              <a:gd name="connsiteX5" fmla="*/ 1581150 w 2353287"/>
              <a:gd name="connsiteY5" fmla="*/ 809513 h 1511516"/>
              <a:gd name="connsiteX6" fmla="*/ 2095500 w 2353287"/>
              <a:gd name="connsiteY6" fmla="*/ 1336563 h 1511516"/>
              <a:gd name="connsiteX7" fmla="*/ 2349500 w 2353287"/>
              <a:gd name="connsiteY7" fmla="*/ 1419113 h 1511516"/>
              <a:gd name="connsiteX8" fmla="*/ 2352675 w 2353287"/>
              <a:gd name="connsiteY8" fmla="*/ 1511188 h 1511516"/>
              <a:gd name="connsiteX0" fmla="*/ 985 w 2349500"/>
              <a:gd name="connsiteY0" fmla="*/ 1511516 h 1514363"/>
              <a:gd name="connsiteX1" fmla="*/ 0 w 2349500"/>
              <a:gd name="connsiteY1" fmla="*/ 1384188 h 1514363"/>
              <a:gd name="connsiteX2" fmla="*/ 546100 w 2349500"/>
              <a:gd name="connsiteY2" fmla="*/ 1127013 h 1514363"/>
              <a:gd name="connsiteX3" fmla="*/ 1054100 w 2349500"/>
              <a:gd name="connsiteY3" fmla="*/ 114188 h 1514363"/>
              <a:gd name="connsiteX4" fmla="*/ 1285875 w 2349500"/>
              <a:gd name="connsiteY4" fmla="*/ 101488 h 1514363"/>
              <a:gd name="connsiteX5" fmla="*/ 1581150 w 2349500"/>
              <a:gd name="connsiteY5" fmla="*/ 809513 h 1514363"/>
              <a:gd name="connsiteX6" fmla="*/ 2095500 w 2349500"/>
              <a:gd name="connsiteY6" fmla="*/ 1336563 h 1514363"/>
              <a:gd name="connsiteX7" fmla="*/ 2349500 w 2349500"/>
              <a:gd name="connsiteY7" fmla="*/ 1419113 h 1514363"/>
              <a:gd name="connsiteX8" fmla="*/ 2343150 w 2349500"/>
              <a:gd name="connsiteY8" fmla="*/ 1514363 h 1514363"/>
              <a:gd name="connsiteX0" fmla="*/ 985 w 2350289"/>
              <a:gd name="connsiteY0" fmla="*/ 1511516 h 1517538"/>
              <a:gd name="connsiteX1" fmla="*/ 0 w 2350289"/>
              <a:gd name="connsiteY1" fmla="*/ 1384188 h 1517538"/>
              <a:gd name="connsiteX2" fmla="*/ 546100 w 2350289"/>
              <a:gd name="connsiteY2" fmla="*/ 1127013 h 1517538"/>
              <a:gd name="connsiteX3" fmla="*/ 1054100 w 2350289"/>
              <a:gd name="connsiteY3" fmla="*/ 114188 h 1517538"/>
              <a:gd name="connsiteX4" fmla="*/ 1285875 w 2350289"/>
              <a:gd name="connsiteY4" fmla="*/ 101488 h 1517538"/>
              <a:gd name="connsiteX5" fmla="*/ 1581150 w 2350289"/>
              <a:gd name="connsiteY5" fmla="*/ 809513 h 1517538"/>
              <a:gd name="connsiteX6" fmla="*/ 2095500 w 2350289"/>
              <a:gd name="connsiteY6" fmla="*/ 1336563 h 1517538"/>
              <a:gd name="connsiteX7" fmla="*/ 2349500 w 2350289"/>
              <a:gd name="connsiteY7" fmla="*/ 1419113 h 1517538"/>
              <a:gd name="connsiteX8" fmla="*/ 2349500 w 2350289"/>
              <a:gd name="connsiteY8" fmla="*/ 1517538 h 1517538"/>
              <a:gd name="connsiteX0" fmla="*/ 985 w 2368430"/>
              <a:gd name="connsiteY0" fmla="*/ 1511516 h 1517538"/>
              <a:gd name="connsiteX1" fmla="*/ 0 w 2368430"/>
              <a:gd name="connsiteY1" fmla="*/ 1384188 h 1517538"/>
              <a:gd name="connsiteX2" fmla="*/ 546100 w 2368430"/>
              <a:gd name="connsiteY2" fmla="*/ 1127013 h 1517538"/>
              <a:gd name="connsiteX3" fmla="*/ 1054100 w 2368430"/>
              <a:gd name="connsiteY3" fmla="*/ 114188 h 1517538"/>
              <a:gd name="connsiteX4" fmla="*/ 1285875 w 2368430"/>
              <a:gd name="connsiteY4" fmla="*/ 101488 h 1517538"/>
              <a:gd name="connsiteX5" fmla="*/ 1581150 w 2368430"/>
              <a:gd name="connsiteY5" fmla="*/ 809513 h 1517538"/>
              <a:gd name="connsiteX6" fmla="*/ 2095500 w 2368430"/>
              <a:gd name="connsiteY6" fmla="*/ 1336563 h 1517538"/>
              <a:gd name="connsiteX7" fmla="*/ 2349500 w 2368430"/>
              <a:gd name="connsiteY7" fmla="*/ 1419113 h 1517538"/>
              <a:gd name="connsiteX8" fmla="*/ 2349846 w 2368430"/>
              <a:gd name="connsiteY8" fmla="*/ 1498571 h 1517538"/>
              <a:gd name="connsiteX9" fmla="*/ 2349500 w 2368430"/>
              <a:gd name="connsiteY9" fmla="*/ 1517538 h 1517538"/>
              <a:gd name="connsiteX0" fmla="*/ 985 w 2368314"/>
              <a:gd name="connsiteY0" fmla="*/ 1511516 h 1517538"/>
              <a:gd name="connsiteX1" fmla="*/ 0 w 2368314"/>
              <a:gd name="connsiteY1" fmla="*/ 1384188 h 1517538"/>
              <a:gd name="connsiteX2" fmla="*/ 546100 w 2368314"/>
              <a:gd name="connsiteY2" fmla="*/ 1127013 h 1517538"/>
              <a:gd name="connsiteX3" fmla="*/ 1054100 w 2368314"/>
              <a:gd name="connsiteY3" fmla="*/ 114188 h 1517538"/>
              <a:gd name="connsiteX4" fmla="*/ 1285875 w 2368314"/>
              <a:gd name="connsiteY4" fmla="*/ 101488 h 1517538"/>
              <a:gd name="connsiteX5" fmla="*/ 1581150 w 2368314"/>
              <a:gd name="connsiteY5" fmla="*/ 809513 h 1517538"/>
              <a:gd name="connsiteX6" fmla="*/ 2095500 w 2368314"/>
              <a:gd name="connsiteY6" fmla="*/ 1336563 h 1517538"/>
              <a:gd name="connsiteX7" fmla="*/ 2349500 w 2368314"/>
              <a:gd name="connsiteY7" fmla="*/ 1419113 h 1517538"/>
              <a:gd name="connsiteX8" fmla="*/ 2349500 w 2368314"/>
              <a:gd name="connsiteY8" fmla="*/ 1517538 h 1517538"/>
              <a:gd name="connsiteX0" fmla="*/ 985 w 2350319"/>
              <a:gd name="connsiteY0" fmla="*/ 1511516 h 1517538"/>
              <a:gd name="connsiteX1" fmla="*/ 0 w 2350319"/>
              <a:gd name="connsiteY1" fmla="*/ 1384188 h 1517538"/>
              <a:gd name="connsiteX2" fmla="*/ 546100 w 2350319"/>
              <a:gd name="connsiteY2" fmla="*/ 1127013 h 1517538"/>
              <a:gd name="connsiteX3" fmla="*/ 1054100 w 2350319"/>
              <a:gd name="connsiteY3" fmla="*/ 114188 h 1517538"/>
              <a:gd name="connsiteX4" fmla="*/ 1285875 w 2350319"/>
              <a:gd name="connsiteY4" fmla="*/ 101488 h 1517538"/>
              <a:gd name="connsiteX5" fmla="*/ 1581150 w 2350319"/>
              <a:gd name="connsiteY5" fmla="*/ 809513 h 1517538"/>
              <a:gd name="connsiteX6" fmla="*/ 2095500 w 2350319"/>
              <a:gd name="connsiteY6" fmla="*/ 1336563 h 1517538"/>
              <a:gd name="connsiteX7" fmla="*/ 2349500 w 2350319"/>
              <a:gd name="connsiteY7" fmla="*/ 1419113 h 1517538"/>
              <a:gd name="connsiteX8" fmla="*/ 2349500 w 2350319"/>
              <a:gd name="connsiteY8" fmla="*/ 1517538 h 1517538"/>
              <a:gd name="connsiteX0" fmla="*/ 985 w 2352874"/>
              <a:gd name="connsiteY0" fmla="*/ 1511516 h 1514164"/>
              <a:gd name="connsiteX1" fmla="*/ 0 w 2352874"/>
              <a:gd name="connsiteY1" fmla="*/ 1384188 h 1514164"/>
              <a:gd name="connsiteX2" fmla="*/ 546100 w 2352874"/>
              <a:gd name="connsiteY2" fmla="*/ 1127013 h 1514164"/>
              <a:gd name="connsiteX3" fmla="*/ 1054100 w 2352874"/>
              <a:gd name="connsiteY3" fmla="*/ 114188 h 1514164"/>
              <a:gd name="connsiteX4" fmla="*/ 1285875 w 2352874"/>
              <a:gd name="connsiteY4" fmla="*/ 101488 h 1514164"/>
              <a:gd name="connsiteX5" fmla="*/ 1581150 w 2352874"/>
              <a:gd name="connsiteY5" fmla="*/ 809513 h 1514164"/>
              <a:gd name="connsiteX6" fmla="*/ 2095500 w 2352874"/>
              <a:gd name="connsiteY6" fmla="*/ 1336563 h 1514164"/>
              <a:gd name="connsiteX7" fmla="*/ 2349500 w 2352874"/>
              <a:gd name="connsiteY7" fmla="*/ 1419113 h 1514164"/>
              <a:gd name="connsiteX8" fmla="*/ 2352874 w 2352874"/>
              <a:gd name="connsiteY8" fmla="*/ 1514164 h 1514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2874" h="1514164">
                <a:moveTo>
                  <a:pt x="985" y="1511516"/>
                </a:moveTo>
                <a:cubicBezTo>
                  <a:pt x="1248" y="1410621"/>
                  <a:pt x="357" y="1454333"/>
                  <a:pt x="0" y="1384188"/>
                </a:cubicBezTo>
                <a:cubicBezTo>
                  <a:pt x="272693" y="1301343"/>
                  <a:pt x="334529" y="1279172"/>
                  <a:pt x="546100" y="1127013"/>
                </a:cubicBezTo>
                <a:cubicBezTo>
                  <a:pt x="840798" y="873254"/>
                  <a:pt x="949854" y="285109"/>
                  <a:pt x="1054100" y="114188"/>
                </a:cubicBezTo>
                <a:cubicBezTo>
                  <a:pt x="1158346" y="-56733"/>
                  <a:pt x="1198033" y="-14399"/>
                  <a:pt x="1285875" y="101488"/>
                </a:cubicBezTo>
                <a:cubicBezTo>
                  <a:pt x="1373717" y="217375"/>
                  <a:pt x="1414463" y="409992"/>
                  <a:pt x="1581150" y="809513"/>
                </a:cubicBezTo>
                <a:cubicBezTo>
                  <a:pt x="1779587" y="1218559"/>
                  <a:pt x="1894417" y="1215913"/>
                  <a:pt x="2095500" y="1336563"/>
                </a:cubicBezTo>
                <a:cubicBezTo>
                  <a:pt x="2252133" y="1415938"/>
                  <a:pt x="2320396" y="1404826"/>
                  <a:pt x="2349500" y="1419113"/>
                </a:cubicBezTo>
                <a:cubicBezTo>
                  <a:pt x="2351343" y="1520132"/>
                  <a:pt x="2352874" y="1493659"/>
                  <a:pt x="2352874" y="1514164"/>
                </a:cubicBezTo>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riangle 7">
            <a:extLst>
              <a:ext uri="{FF2B5EF4-FFF2-40B4-BE49-F238E27FC236}">
                <a16:creationId xmlns:a16="http://schemas.microsoft.com/office/drawing/2014/main" id="{E6D595DA-25A2-DE4E-A703-A2590BE08A69}"/>
              </a:ext>
            </a:extLst>
          </p:cNvPr>
          <p:cNvSpPr/>
          <p:nvPr/>
        </p:nvSpPr>
        <p:spPr>
          <a:xfrm>
            <a:off x="7942380" y="4880909"/>
            <a:ext cx="1009839" cy="404398"/>
          </a:xfrm>
          <a:custGeom>
            <a:avLst/>
            <a:gdLst>
              <a:gd name="connsiteX0" fmla="*/ 0 w 932720"/>
              <a:gd name="connsiteY0" fmla="*/ 308608 h 308608"/>
              <a:gd name="connsiteX1" fmla="*/ 466360 w 932720"/>
              <a:gd name="connsiteY1" fmla="*/ 0 h 308608"/>
              <a:gd name="connsiteX2" fmla="*/ 932720 w 932720"/>
              <a:gd name="connsiteY2" fmla="*/ 308608 h 308608"/>
              <a:gd name="connsiteX3" fmla="*/ 0 w 932720"/>
              <a:gd name="connsiteY3" fmla="*/ 308608 h 308608"/>
              <a:gd name="connsiteX0" fmla="*/ 0 w 934577"/>
              <a:gd name="connsiteY0" fmla="*/ 363693 h 363693"/>
              <a:gd name="connsiteX1" fmla="*/ 934577 w 934577"/>
              <a:gd name="connsiteY1" fmla="*/ 0 h 363693"/>
              <a:gd name="connsiteX2" fmla="*/ 932720 w 934577"/>
              <a:gd name="connsiteY2" fmla="*/ 363693 h 363693"/>
              <a:gd name="connsiteX3" fmla="*/ 0 w 934577"/>
              <a:gd name="connsiteY3" fmla="*/ 363693 h 363693"/>
              <a:gd name="connsiteX0" fmla="*/ 0 w 934577"/>
              <a:gd name="connsiteY0" fmla="*/ 363693 h 363693"/>
              <a:gd name="connsiteX1" fmla="*/ 934577 w 934577"/>
              <a:gd name="connsiteY1" fmla="*/ 0 h 363693"/>
              <a:gd name="connsiteX2" fmla="*/ 932720 w 934577"/>
              <a:gd name="connsiteY2" fmla="*/ 363693 h 363693"/>
              <a:gd name="connsiteX3" fmla="*/ 0 w 934577"/>
              <a:gd name="connsiteY3" fmla="*/ 363693 h 363693"/>
              <a:gd name="connsiteX0" fmla="*/ 0 w 934577"/>
              <a:gd name="connsiteY0" fmla="*/ 363693 h 363693"/>
              <a:gd name="connsiteX1" fmla="*/ 934577 w 934577"/>
              <a:gd name="connsiteY1" fmla="*/ 0 h 363693"/>
              <a:gd name="connsiteX2" fmla="*/ 932720 w 934577"/>
              <a:gd name="connsiteY2" fmla="*/ 363693 h 363693"/>
              <a:gd name="connsiteX3" fmla="*/ 0 w 934577"/>
              <a:gd name="connsiteY3" fmla="*/ 363693 h 363693"/>
              <a:gd name="connsiteX0" fmla="*/ 0 w 1011696"/>
              <a:gd name="connsiteY0" fmla="*/ 374710 h 374710"/>
              <a:gd name="connsiteX1" fmla="*/ 1011696 w 1011696"/>
              <a:gd name="connsiteY1" fmla="*/ 0 h 374710"/>
              <a:gd name="connsiteX2" fmla="*/ 1009839 w 1011696"/>
              <a:gd name="connsiteY2" fmla="*/ 363693 h 374710"/>
              <a:gd name="connsiteX3" fmla="*/ 0 w 1011696"/>
              <a:gd name="connsiteY3" fmla="*/ 374710 h 374710"/>
              <a:gd name="connsiteX0" fmla="*/ 0 w 1011696"/>
              <a:gd name="connsiteY0" fmla="*/ 374710 h 374710"/>
              <a:gd name="connsiteX1" fmla="*/ 1011696 w 1011696"/>
              <a:gd name="connsiteY1" fmla="*/ 0 h 374710"/>
              <a:gd name="connsiteX2" fmla="*/ 1009839 w 1011696"/>
              <a:gd name="connsiteY2" fmla="*/ 363693 h 374710"/>
              <a:gd name="connsiteX3" fmla="*/ 0 w 1011696"/>
              <a:gd name="connsiteY3" fmla="*/ 374710 h 374710"/>
              <a:gd name="connsiteX0" fmla="*/ 0 w 1011696"/>
              <a:gd name="connsiteY0" fmla="*/ 374710 h 374710"/>
              <a:gd name="connsiteX1" fmla="*/ 1011696 w 1011696"/>
              <a:gd name="connsiteY1" fmla="*/ 0 h 374710"/>
              <a:gd name="connsiteX2" fmla="*/ 1009839 w 1011696"/>
              <a:gd name="connsiteY2" fmla="*/ 363693 h 374710"/>
              <a:gd name="connsiteX3" fmla="*/ 0 w 1011696"/>
              <a:gd name="connsiteY3" fmla="*/ 374710 h 374710"/>
              <a:gd name="connsiteX0" fmla="*/ 0 w 1011696"/>
              <a:gd name="connsiteY0" fmla="*/ 369201 h 369201"/>
              <a:gd name="connsiteX1" fmla="*/ 1011696 w 1011696"/>
              <a:gd name="connsiteY1" fmla="*/ 0 h 369201"/>
              <a:gd name="connsiteX2" fmla="*/ 1009839 w 1011696"/>
              <a:gd name="connsiteY2" fmla="*/ 363693 h 369201"/>
              <a:gd name="connsiteX3" fmla="*/ 0 w 1011696"/>
              <a:gd name="connsiteY3" fmla="*/ 369201 h 369201"/>
              <a:gd name="connsiteX0" fmla="*/ 0 w 1011696"/>
              <a:gd name="connsiteY0" fmla="*/ 385076 h 385076"/>
              <a:gd name="connsiteX1" fmla="*/ 1011696 w 1011696"/>
              <a:gd name="connsiteY1" fmla="*/ 0 h 385076"/>
              <a:gd name="connsiteX2" fmla="*/ 1009839 w 1011696"/>
              <a:gd name="connsiteY2" fmla="*/ 379568 h 385076"/>
              <a:gd name="connsiteX3" fmla="*/ 0 w 1011696"/>
              <a:gd name="connsiteY3" fmla="*/ 385076 h 385076"/>
              <a:gd name="connsiteX0" fmla="*/ 0 w 1011696"/>
              <a:gd name="connsiteY0" fmla="*/ 385076 h 385076"/>
              <a:gd name="connsiteX1" fmla="*/ 1011696 w 1011696"/>
              <a:gd name="connsiteY1" fmla="*/ 0 h 385076"/>
              <a:gd name="connsiteX2" fmla="*/ 1009839 w 1011696"/>
              <a:gd name="connsiteY2" fmla="*/ 379568 h 385076"/>
              <a:gd name="connsiteX3" fmla="*/ 0 w 1011696"/>
              <a:gd name="connsiteY3" fmla="*/ 385076 h 385076"/>
              <a:gd name="connsiteX0" fmla="*/ 0 w 1009839"/>
              <a:gd name="connsiteY0" fmla="*/ 394601 h 394601"/>
              <a:gd name="connsiteX1" fmla="*/ 1008521 w 1009839"/>
              <a:gd name="connsiteY1" fmla="*/ 0 h 394601"/>
              <a:gd name="connsiteX2" fmla="*/ 1009839 w 1009839"/>
              <a:gd name="connsiteY2" fmla="*/ 389093 h 394601"/>
              <a:gd name="connsiteX3" fmla="*/ 0 w 1009839"/>
              <a:gd name="connsiteY3" fmla="*/ 394601 h 394601"/>
              <a:gd name="connsiteX0" fmla="*/ 0 w 1009839"/>
              <a:gd name="connsiteY0" fmla="*/ 394601 h 394601"/>
              <a:gd name="connsiteX1" fmla="*/ 1008521 w 1009839"/>
              <a:gd name="connsiteY1" fmla="*/ 0 h 394601"/>
              <a:gd name="connsiteX2" fmla="*/ 1009839 w 1009839"/>
              <a:gd name="connsiteY2" fmla="*/ 389093 h 394601"/>
              <a:gd name="connsiteX3" fmla="*/ 0 w 1009839"/>
              <a:gd name="connsiteY3" fmla="*/ 394601 h 394601"/>
              <a:gd name="connsiteX0" fmla="*/ 0 w 1009839"/>
              <a:gd name="connsiteY0" fmla="*/ 404398 h 404398"/>
              <a:gd name="connsiteX1" fmla="*/ 1008521 w 1009839"/>
              <a:gd name="connsiteY1" fmla="*/ 0 h 404398"/>
              <a:gd name="connsiteX2" fmla="*/ 1009839 w 1009839"/>
              <a:gd name="connsiteY2" fmla="*/ 398890 h 404398"/>
              <a:gd name="connsiteX3" fmla="*/ 0 w 1009839"/>
              <a:gd name="connsiteY3" fmla="*/ 404398 h 404398"/>
              <a:gd name="connsiteX0" fmla="*/ 0 w 1009839"/>
              <a:gd name="connsiteY0" fmla="*/ 404398 h 404398"/>
              <a:gd name="connsiteX1" fmla="*/ 1008521 w 1009839"/>
              <a:gd name="connsiteY1" fmla="*/ 0 h 404398"/>
              <a:gd name="connsiteX2" fmla="*/ 1009839 w 1009839"/>
              <a:gd name="connsiteY2" fmla="*/ 398890 h 404398"/>
              <a:gd name="connsiteX3" fmla="*/ 0 w 1009839"/>
              <a:gd name="connsiteY3" fmla="*/ 404398 h 404398"/>
              <a:gd name="connsiteX0" fmla="*/ 0 w 1009839"/>
              <a:gd name="connsiteY0" fmla="*/ 404398 h 404398"/>
              <a:gd name="connsiteX1" fmla="*/ 1008521 w 1009839"/>
              <a:gd name="connsiteY1" fmla="*/ 0 h 404398"/>
              <a:gd name="connsiteX2" fmla="*/ 1009839 w 1009839"/>
              <a:gd name="connsiteY2" fmla="*/ 398890 h 404398"/>
              <a:gd name="connsiteX3" fmla="*/ 0 w 1009839"/>
              <a:gd name="connsiteY3" fmla="*/ 404398 h 404398"/>
              <a:gd name="connsiteX0" fmla="*/ 0 w 1009839"/>
              <a:gd name="connsiteY0" fmla="*/ 404398 h 404398"/>
              <a:gd name="connsiteX1" fmla="*/ 1008521 w 1009839"/>
              <a:gd name="connsiteY1" fmla="*/ 0 h 404398"/>
              <a:gd name="connsiteX2" fmla="*/ 1009839 w 1009839"/>
              <a:gd name="connsiteY2" fmla="*/ 398890 h 404398"/>
              <a:gd name="connsiteX3" fmla="*/ 0 w 1009839"/>
              <a:gd name="connsiteY3" fmla="*/ 404398 h 404398"/>
            </a:gdLst>
            <a:ahLst/>
            <a:cxnLst>
              <a:cxn ang="0">
                <a:pos x="connsiteX0" y="connsiteY0"/>
              </a:cxn>
              <a:cxn ang="0">
                <a:pos x="connsiteX1" y="connsiteY1"/>
              </a:cxn>
              <a:cxn ang="0">
                <a:pos x="connsiteX2" y="connsiteY2"/>
              </a:cxn>
              <a:cxn ang="0">
                <a:pos x="connsiteX3" y="connsiteY3"/>
              </a:cxn>
            </a:cxnLst>
            <a:rect l="l" t="t" r="r" b="b"/>
            <a:pathLst>
              <a:path w="1009839" h="404398">
                <a:moveTo>
                  <a:pt x="0" y="404398"/>
                </a:moveTo>
                <a:cubicBezTo>
                  <a:pt x="225988" y="339906"/>
                  <a:pt x="645844" y="259090"/>
                  <a:pt x="1008521" y="0"/>
                </a:cubicBezTo>
                <a:cubicBezTo>
                  <a:pt x="1008960" y="129698"/>
                  <a:pt x="1009400" y="269192"/>
                  <a:pt x="1009839" y="398890"/>
                </a:cubicBezTo>
                <a:lnTo>
                  <a:pt x="0" y="404398"/>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riangle 7">
            <a:extLst>
              <a:ext uri="{FF2B5EF4-FFF2-40B4-BE49-F238E27FC236}">
                <a16:creationId xmlns:a16="http://schemas.microsoft.com/office/drawing/2014/main" id="{49183382-DA64-F14C-B09A-808E0192D7ED}"/>
              </a:ext>
            </a:extLst>
          </p:cNvPr>
          <p:cNvSpPr/>
          <p:nvPr/>
        </p:nvSpPr>
        <p:spPr>
          <a:xfrm flipH="1">
            <a:off x="10120320" y="4871111"/>
            <a:ext cx="1009839" cy="414196"/>
          </a:xfrm>
          <a:custGeom>
            <a:avLst/>
            <a:gdLst>
              <a:gd name="connsiteX0" fmla="*/ 0 w 932720"/>
              <a:gd name="connsiteY0" fmla="*/ 308608 h 308608"/>
              <a:gd name="connsiteX1" fmla="*/ 466360 w 932720"/>
              <a:gd name="connsiteY1" fmla="*/ 0 h 308608"/>
              <a:gd name="connsiteX2" fmla="*/ 932720 w 932720"/>
              <a:gd name="connsiteY2" fmla="*/ 308608 h 308608"/>
              <a:gd name="connsiteX3" fmla="*/ 0 w 932720"/>
              <a:gd name="connsiteY3" fmla="*/ 308608 h 308608"/>
              <a:gd name="connsiteX0" fmla="*/ 0 w 934577"/>
              <a:gd name="connsiteY0" fmla="*/ 363693 h 363693"/>
              <a:gd name="connsiteX1" fmla="*/ 934577 w 934577"/>
              <a:gd name="connsiteY1" fmla="*/ 0 h 363693"/>
              <a:gd name="connsiteX2" fmla="*/ 932720 w 934577"/>
              <a:gd name="connsiteY2" fmla="*/ 363693 h 363693"/>
              <a:gd name="connsiteX3" fmla="*/ 0 w 934577"/>
              <a:gd name="connsiteY3" fmla="*/ 363693 h 363693"/>
              <a:gd name="connsiteX0" fmla="*/ 0 w 934577"/>
              <a:gd name="connsiteY0" fmla="*/ 363693 h 363693"/>
              <a:gd name="connsiteX1" fmla="*/ 934577 w 934577"/>
              <a:gd name="connsiteY1" fmla="*/ 0 h 363693"/>
              <a:gd name="connsiteX2" fmla="*/ 932720 w 934577"/>
              <a:gd name="connsiteY2" fmla="*/ 363693 h 363693"/>
              <a:gd name="connsiteX3" fmla="*/ 0 w 934577"/>
              <a:gd name="connsiteY3" fmla="*/ 363693 h 363693"/>
              <a:gd name="connsiteX0" fmla="*/ 0 w 934577"/>
              <a:gd name="connsiteY0" fmla="*/ 363693 h 363693"/>
              <a:gd name="connsiteX1" fmla="*/ 934577 w 934577"/>
              <a:gd name="connsiteY1" fmla="*/ 0 h 363693"/>
              <a:gd name="connsiteX2" fmla="*/ 932720 w 934577"/>
              <a:gd name="connsiteY2" fmla="*/ 363693 h 363693"/>
              <a:gd name="connsiteX3" fmla="*/ 0 w 934577"/>
              <a:gd name="connsiteY3" fmla="*/ 363693 h 363693"/>
              <a:gd name="connsiteX0" fmla="*/ 0 w 1011696"/>
              <a:gd name="connsiteY0" fmla="*/ 374710 h 374710"/>
              <a:gd name="connsiteX1" fmla="*/ 1011696 w 1011696"/>
              <a:gd name="connsiteY1" fmla="*/ 0 h 374710"/>
              <a:gd name="connsiteX2" fmla="*/ 1009839 w 1011696"/>
              <a:gd name="connsiteY2" fmla="*/ 363693 h 374710"/>
              <a:gd name="connsiteX3" fmla="*/ 0 w 1011696"/>
              <a:gd name="connsiteY3" fmla="*/ 374710 h 374710"/>
              <a:gd name="connsiteX0" fmla="*/ 0 w 1011696"/>
              <a:gd name="connsiteY0" fmla="*/ 374710 h 374710"/>
              <a:gd name="connsiteX1" fmla="*/ 1011696 w 1011696"/>
              <a:gd name="connsiteY1" fmla="*/ 0 h 374710"/>
              <a:gd name="connsiteX2" fmla="*/ 1009839 w 1011696"/>
              <a:gd name="connsiteY2" fmla="*/ 363693 h 374710"/>
              <a:gd name="connsiteX3" fmla="*/ 0 w 1011696"/>
              <a:gd name="connsiteY3" fmla="*/ 374710 h 374710"/>
              <a:gd name="connsiteX0" fmla="*/ 0 w 1011696"/>
              <a:gd name="connsiteY0" fmla="*/ 374710 h 374710"/>
              <a:gd name="connsiteX1" fmla="*/ 1011696 w 1011696"/>
              <a:gd name="connsiteY1" fmla="*/ 0 h 374710"/>
              <a:gd name="connsiteX2" fmla="*/ 1009839 w 1011696"/>
              <a:gd name="connsiteY2" fmla="*/ 363693 h 374710"/>
              <a:gd name="connsiteX3" fmla="*/ 0 w 1011696"/>
              <a:gd name="connsiteY3" fmla="*/ 374710 h 374710"/>
              <a:gd name="connsiteX0" fmla="*/ 0 w 1011696"/>
              <a:gd name="connsiteY0" fmla="*/ 369201 h 369201"/>
              <a:gd name="connsiteX1" fmla="*/ 1011696 w 1011696"/>
              <a:gd name="connsiteY1" fmla="*/ 0 h 369201"/>
              <a:gd name="connsiteX2" fmla="*/ 1009839 w 1011696"/>
              <a:gd name="connsiteY2" fmla="*/ 363693 h 369201"/>
              <a:gd name="connsiteX3" fmla="*/ 0 w 1011696"/>
              <a:gd name="connsiteY3" fmla="*/ 369201 h 369201"/>
              <a:gd name="connsiteX0" fmla="*/ 0 w 1011696"/>
              <a:gd name="connsiteY0" fmla="*/ 385076 h 385076"/>
              <a:gd name="connsiteX1" fmla="*/ 1011696 w 1011696"/>
              <a:gd name="connsiteY1" fmla="*/ 0 h 385076"/>
              <a:gd name="connsiteX2" fmla="*/ 1009839 w 1011696"/>
              <a:gd name="connsiteY2" fmla="*/ 379568 h 385076"/>
              <a:gd name="connsiteX3" fmla="*/ 0 w 1011696"/>
              <a:gd name="connsiteY3" fmla="*/ 385076 h 385076"/>
              <a:gd name="connsiteX0" fmla="*/ 0 w 1011696"/>
              <a:gd name="connsiteY0" fmla="*/ 385076 h 385076"/>
              <a:gd name="connsiteX1" fmla="*/ 1011696 w 1011696"/>
              <a:gd name="connsiteY1" fmla="*/ 0 h 385076"/>
              <a:gd name="connsiteX2" fmla="*/ 1009839 w 1011696"/>
              <a:gd name="connsiteY2" fmla="*/ 379568 h 385076"/>
              <a:gd name="connsiteX3" fmla="*/ 0 w 1011696"/>
              <a:gd name="connsiteY3" fmla="*/ 385076 h 385076"/>
              <a:gd name="connsiteX0" fmla="*/ 0 w 1009839"/>
              <a:gd name="connsiteY0" fmla="*/ 394601 h 394601"/>
              <a:gd name="connsiteX1" fmla="*/ 1008521 w 1009839"/>
              <a:gd name="connsiteY1" fmla="*/ 0 h 394601"/>
              <a:gd name="connsiteX2" fmla="*/ 1009839 w 1009839"/>
              <a:gd name="connsiteY2" fmla="*/ 389093 h 394601"/>
              <a:gd name="connsiteX3" fmla="*/ 0 w 1009839"/>
              <a:gd name="connsiteY3" fmla="*/ 394601 h 394601"/>
              <a:gd name="connsiteX0" fmla="*/ 0 w 1009839"/>
              <a:gd name="connsiteY0" fmla="*/ 394601 h 394601"/>
              <a:gd name="connsiteX1" fmla="*/ 1008521 w 1009839"/>
              <a:gd name="connsiteY1" fmla="*/ 0 h 394601"/>
              <a:gd name="connsiteX2" fmla="*/ 1009839 w 1009839"/>
              <a:gd name="connsiteY2" fmla="*/ 389093 h 394601"/>
              <a:gd name="connsiteX3" fmla="*/ 0 w 1009839"/>
              <a:gd name="connsiteY3" fmla="*/ 394601 h 394601"/>
              <a:gd name="connsiteX0" fmla="*/ 0 w 1009839"/>
              <a:gd name="connsiteY0" fmla="*/ 414196 h 414196"/>
              <a:gd name="connsiteX1" fmla="*/ 1008521 w 1009839"/>
              <a:gd name="connsiteY1" fmla="*/ 0 h 414196"/>
              <a:gd name="connsiteX2" fmla="*/ 1009839 w 1009839"/>
              <a:gd name="connsiteY2" fmla="*/ 408688 h 414196"/>
              <a:gd name="connsiteX3" fmla="*/ 0 w 1009839"/>
              <a:gd name="connsiteY3" fmla="*/ 414196 h 414196"/>
              <a:gd name="connsiteX0" fmla="*/ 0 w 1009839"/>
              <a:gd name="connsiteY0" fmla="*/ 414196 h 414196"/>
              <a:gd name="connsiteX1" fmla="*/ 1008521 w 1009839"/>
              <a:gd name="connsiteY1" fmla="*/ 0 h 414196"/>
              <a:gd name="connsiteX2" fmla="*/ 1009839 w 1009839"/>
              <a:gd name="connsiteY2" fmla="*/ 408688 h 414196"/>
              <a:gd name="connsiteX3" fmla="*/ 0 w 1009839"/>
              <a:gd name="connsiteY3" fmla="*/ 414196 h 414196"/>
              <a:gd name="connsiteX0" fmla="*/ 0 w 1009839"/>
              <a:gd name="connsiteY0" fmla="*/ 414196 h 414196"/>
              <a:gd name="connsiteX1" fmla="*/ 1008521 w 1009839"/>
              <a:gd name="connsiteY1" fmla="*/ 0 h 414196"/>
              <a:gd name="connsiteX2" fmla="*/ 1009839 w 1009839"/>
              <a:gd name="connsiteY2" fmla="*/ 408688 h 414196"/>
              <a:gd name="connsiteX3" fmla="*/ 0 w 1009839"/>
              <a:gd name="connsiteY3" fmla="*/ 414196 h 414196"/>
              <a:gd name="connsiteX0" fmla="*/ 0 w 1009839"/>
              <a:gd name="connsiteY0" fmla="*/ 414196 h 414196"/>
              <a:gd name="connsiteX1" fmla="*/ 1008521 w 1009839"/>
              <a:gd name="connsiteY1" fmla="*/ 0 h 414196"/>
              <a:gd name="connsiteX2" fmla="*/ 1009839 w 1009839"/>
              <a:gd name="connsiteY2" fmla="*/ 408688 h 414196"/>
              <a:gd name="connsiteX3" fmla="*/ 0 w 1009839"/>
              <a:gd name="connsiteY3" fmla="*/ 414196 h 414196"/>
            </a:gdLst>
            <a:ahLst/>
            <a:cxnLst>
              <a:cxn ang="0">
                <a:pos x="connsiteX0" y="connsiteY0"/>
              </a:cxn>
              <a:cxn ang="0">
                <a:pos x="connsiteX1" y="connsiteY1"/>
              </a:cxn>
              <a:cxn ang="0">
                <a:pos x="connsiteX2" y="connsiteY2"/>
              </a:cxn>
              <a:cxn ang="0">
                <a:pos x="connsiteX3" y="connsiteY3"/>
              </a:cxn>
            </a:cxnLst>
            <a:rect l="l" t="t" r="r" b="b"/>
            <a:pathLst>
              <a:path w="1009839" h="414196">
                <a:moveTo>
                  <a:pt x="0" y="414196"/>
                </a:moveTo>
                <a:cubicBezTo>
                  <a:pt x="359882" y="330109"/>
                  <a:pt x="472761" y="389718"/>
                  <a:pt x="1008521" y="0"/>
                </a:cubicBezTo>
                <a:cubicBezTo>
                  <a:pt x="1008960" y="129698"/>
                  <a:pt x="1009400" y="278990"/>
                  <a:pt x="1009839" y="408688"/>
                </a:cubicBezTo>
                <a:lnTo>
                  <a:pt x="0" y="414196"/>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04EFCFCF-F16C-6C4A-91B2-F15AAC83D21D}"/>
              </a:ext>
            </a:extLst>
          </p:cNvPr>
          <p:cNvCxnSpPr>
            <a:cxnSpLocks/>
          </p:cNvCxnSpPr>
          <p:nvPr/>
        </p:nvCxnSpPr>
        <p:spPr>
          <a:xfrm flipV="1">
            <a:off x="9541178" y="3616648"/>
            <a:ext cx="0" cy="1748676"/>
          </a:xfrm>
          <a:prstGeom prst="straightConnector1">
            <a:avLst/>
          </a:prstGeom>
          <a:ln w="22225">
            <a:solidFill>
              <a:schemeClr val="bg2">
                <a:lumMod val="75000"/>
              </a:schemeClr>
            </a:solidFill>
            <a:prstDash val="sysDash"/>
            <a:headEnd w="med" len="med"/>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4958061A-F02F-BF45-BD52-60CAC2501D65}"/>
              </a:ext>
            </a:extLst>
          </p:cNvPr>
          <p:cNvCxnSpPr>
            <a:cxnSpLocks/>
          </p:cNvCxnSpPr>
          <p:nvPr/>
        </p:nvCxnSpPr>
        <p:spPr>
          <a:xfrm>
            <a:off x="7423978" y="5289323"/>
            <a:ext cx="4034657" cy="0"/>
          </a:xfrm>
          <a:prstGeom prst="straightConnector1">
            <a:avLst/>
          </a:prstGeom>
          <a:ln w="22225">
            <a:solidFill>
              <a:schemeClr val="bg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C2A1D0F0-204B-EB42-96B1-B144F914C11B}"/>
              </a:ext>
            </a:extLst>
          </p:cNvPr>
          <p:cNvSpPr/>
          <p:nvPr/>
        </p:nvSpPr>
        <p:spPr>
          <a:xfrm>
            <a:off x="11312214" y="5265791"/>
            <a:ext cx="450119" cy="369332"/>
          </a:xfrm>
          <a:prstGeom prst="rect">
            <a:avLst/>
          </a:prstGeom>
        </p:spPr>
        <p:txBody>
          <a:bodyPr wrap="square">
            <a:spAutoFit/>
          </a:bodyPr>
          <a:lstStyle/>
          <a:p>
            <a:r>
              <a:rPr lang="en-US" dirty="0">
                <a:latin typeface="Lucida Handwriting" panose="03010101010101010101" pitchFamily="66" charset="77"/>
              </a:rPr>
              <a:t>T</a:t>
            </a:r>
            <a:r>
              <a:rPr lang="en-US" b="1" baseline="-25000" dirty="0">
                <a:solidFill>
                  <a:srgbClr val="C00000"/>
                </a:solidFill>
                <a:latin typeface="Lucida Handwriting" panose="03010101010101010101" pitchFamily="66" charset="77"/>
              </a:rPr>
              <a:t>β</a:t>
            </a:r>
            <a:endParaRPr lang="en-US" baseline="-25000" dirty="0">
              <a:solidFill>
                <a:schemeClr val="accent4"/>
              </a:solidFill>
            </a:endParaRPr>
          </a:p>
        </p:txBody>
      </p:sp>
      <p:sp>
        <p:nvSpPr>
          <p:cNvPr id="95" name="Rectangle 94">
            <a:extLst>
              <a:ext uri="{FF2B5EF4-FFF2-40B4-BE49-F238E27FC236}">
                <a16:creationId xmlns:a16="http://schemas.microsoft.com/office/drawing/2014/main" id="{26512078-5E4B-5C4C-BC78-AC4A42FF2DD5}"/>
              </a:ext>
            </a:extLst>
          </p:cNvPr>
          <p:cNvSpPr/>
          <p:nvPr/>
        </p:nvSpPr>
        <p:spPr>
          <a:xfrm>
            <a:off x="8952555" y="4811555"/>
            <a:ext cx="588623" cy="369332"/>
          </a:xfrm>
          <a:prstGeom prst="rect">
            <a:avLst/>
          </a:prstGeom>
        </p:spPr>
        <p:txBody>
          <a:bodyPr wrap="none">
            <a:spAutoFit/>
          </a:bodyPr>
          <a:lstStyle/>
          <a:p>
            <a:r>
              <a:rPr lang="en-US" b="1" dirty="0">
                <a:solidFill>
                  <a:srgbClr val="0070C0"/>
                </a:solidFill>
                <a:latin typeface="Lucida Handwriting" panose="03010101010101010101" pitchFamily="66" charset="77"/>
              </a:rPr>
              <a:t>1-𝛼</a:t>
            </a:r>
            <a:endParaRPr lang="en-US" dirty="0"/>
          </a:p>
        </p:txBody>
      </p:sp>
      <p:sp>
        <p:nvSpPr>
          <p:cNvPr id="96" name="TextBox 95">
            <a:extLst>
              <a:ext uri="{FF2B5EF4-FFF2-40B4-BE49-F238E27FC236}">
                <a16:creationId xmlns:a16="http://schemas.microsoft.com/office/drawing/2014/main" id="{CBF76C9C-B805-9D47-AA4A-5EA7E72A579F}"/>
              </a:ext>
            </a:extLst>
          </p:cNvPr>
          <p:cNvSpPr txBox="1"/>
          <p:nvPr/>
        </p:nvSpPr>
        <p:spPr>
          <a:xfrm>
            <a:off x="9390335" y="5279005"/>
            <a:ext cx="301686" cy="369332"/>
          </a:xfrm>
          <a:prstGeom prst="rect">
            <a:avLst/>
          </a:prstGeom>
          <a:noFill/>
        </p:spPr>
        <p:txBody>
          <a:bodyPr wrap="none" rtlCol="0">
            <a:spAutoFit/>
          </a:bodyPr>
          <a:lstStyle/>
          <a:p>
            <a:r>
              <a:rPr lang="en-US" b="1" dirty="0">
                <a:solidFill>
                  <a:srgbClr val="FF0000"/>
                </a:solidFill>
              </a:rPr>
              <a:t>0</a:t>
            </a:r>
          </a:p>
        </p:txBody>
      </p:sp>
      <p:sp>
        <p:nvSpPr>
          <p:cNvPr id="97" name="Rectangle 96">
            <a:extLst>
              <a:ext uri="{FF2B5EF4-FFF2-40B4-BE49-F238E27FC236}">
                <a16:creationId xmlns:a16="http://schemas.microsoft.com/office/drawing/2014/main" id="{D2674DE8-4E76-DC4D-9A9B-B255C8D07F0B}"/>
              </a:ext>
            </a:extLst>
          </p:cNvPr>
          <p:cNvSpPr/>
          <p:nvPr/>
        </p:nvSpPr>
        <p:spPr>
          <a:xfrm>
            <a:off x="9499679" y="3535296"/>
            <a:ext cx="1339924" cy="338554"/>
          </a:xfrm>
          <a:prstGeom prst="rect">
            <a:avLst/>
          </a:prstGeom>
        </p:spPr>
        <p:txBody>
          <a:bodyPr wrap="square">
            <a:spAutoFit/>
          </a:bodyPr>
          <a:lstStyle/>
          <a:p>
            <a:r>
              <a:rPr lang="en-US" sz="1600" b="1" dirty="0">
                <a:solidFill>
                  <a:srgbClr val="7030A0"/>
                </a:solidFill>
                <a:latin typeface="Lucida Handwriting" panose="03010101010101010101" pitchFamily="66" charset="77"/>
              </a:rPr>
              <a:t>T</a:t>
            </a:r>
            <a:r>
              <a:rPr lang="en-US" sz="1600" b="1" dirty="0">
                <a:latin typeface="Lucida Handwriting" panose="03010101010101010101" pitchFamily="66" charset="77"/>
              </a:rPr>
              <a:t>(</a:t>
            </a:r>
            <a:r>
              <a:rPr lang="en-US" sz="1600" dirty="0">
                <a:latin typeface="Lucida Handwriting" panose="03010101010101010101" pitchFamily="66" charset="77"/>
              </a:rPr>
              <a:t>T</a:t>
            </a:r>
            <a:r>
              <a:rPr lang="en-US" sz="1600" b="1" baseline="-25000" dirty="0">
                <a:solidFill>
                  <a:srgbClr val="C00000"/>
                </a:solidFill>
                <a:latin typeface="Lucida Handwriting" panose="03010101010101010101" pitchFamily="66" charset="77"/>
              </a:rPr>
              <a:t>β</a:t>
            </a:r>
            <a:r>
              <a:rPr lang="en-US" sz="1600" b="1" dirty="0">
                <a:latin typeface="Lucida Handwriting" panose="03010101010101010101" pitchFamily="66" charset="77"/>
              </a:rPr>
              <a:t>, </a:t>
            </a:r>
            <a:r>
              <a:rPr lang="en-US" sz="1600" b="1" dirty="0">
                <a:solidFill>
                  <a:srgbClr val="FF0000"/>
                </a:solidFill>
                <a:latin typeface="Lucida Handwriting" panose="03010101010101010101" pitchFamily="66" charset="77"/>
              </a:rPr>
              <a:t>n</a:t>
            </a:r>
            <a:r>
              <a:rPr lang="en-US" sz="1600" b="1" dirty="0">
                <a:latin typeface="Lucida Handwriting" panose="03010101010101010101" pitchFamily="66" charset="77"/>
              </a:rPr>
              <a:t>-2)</a:t>
            </a:r>
            <a:endParaRPr lang="en-US" sz="1600" dirty="0"/>
          </a:p>
        </p:txBody>
      </p:sp>
      <p:sp>
        <p:nvSpPr>
          <p:cNvPr id="99" name="Freeform 98">
            <a:extLst>
              <a:ext uri="{FF2B5EF4-FFF2-40B4-BE49-F238E27FC236}">
                <a16:creationId xmlns:a16="http://schemas.microsoft.com/office/drawing/2014/main" id="{85553CB1-E4C3-C544-A474-BC75D8733D13}"/>
              </a:ext>
            </a:extLst>
          </p:cNvPr>
          <p:cNvSpPr/>
          <p:nvPr/>
        </p:nvSpPr>
        <p:spPr>
          <a:xfrm>
            <a:off x="7991279" y="3772289"/>
            <a:ext cx="3016800" cy="1491202"/>
          </a:xfrm>
          <a:custGeom>
            <a:avLst/>
            <a:gdLst>
              <a:gd name="connsiteX0" fmla="*/ 0 w 3165231"/>
              <a:gd name="connsiteY0" fmla="*/ 1486513 h 1491202"/>
              <a:gd name="connsiteX1" fmla="*/ 1031631 w 3165231"/>
              <a:gd name="connsiteY1" fmla="*/ 1064482 h 1491202"/>
              <a:gd name="connsiteX2" fmla="*/ 1627163 w 3165231"/>
              <a:gd name="connsiteY2" fmla="*/ 27 h 1491202"/>
              <a:gd name="connsiteX3" fmla="*/ 2246141 w 3165231"/>
              <a:gd name="connsiteY3" fmla="*/ 1097307 h 1491202"/>
              <a:gd name="connsiteX4" fmla="*/ 3165231 w 3165231"/>
              <a:gd name="connsiteY4" fmla="*/ 1491202 h 1491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5231" h="1491202">
                <a:moveTo>
                  <a:pt x="0" y="1486513"/>
                </a:moveTo>
                <a:cubicBezTo>
                  <a:pt x="380218" y="1399371"/>
                  <a:pt x="760437" y="1312230"/>
                  <a:pt x="1031631" y="1064482"/>
                </a:cubicBezTo>
                <a:cubicBezTo>
                  <a:pt x="1302825" y="816734"/>
                  <a:pt x="1424745" y="-5444"/>
                  <a:pt x="1627163" y="27"/>
                </a:cubicBezTo>
                <a:cubicBezTo>
                  <a:pt x="1829581" y="5498"/>
                  <a:pt x="1989796" y="848778"/>
                  <a:pt x="2246141" y="1097307"/>
                </a:cubicBezTo>
                <a:cubicBezTo>
                  <a:pt x="2502486" y="1345836"/>
                  <a:pt x="2833858" y="1418519"/>
                  <a:pt x="3165231" y="1491202"/>
                </a:cubicBezTo>
              </a:path>
            </a:pathLst>
          </a:custGeom>
          <a:noFill/>
          <a:ln w="222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Graphic 99" descr="Flag">
            <a:extLst>
              <a:ext uri="{FF2B5EF4-FFF2-40B4-BE49-F238E27FC236}">
                <a16:creationId xmlns:a16="http://schemas.microsoft.com/office/drawing/2014/main" id="{928EE4BD-F4B8-9641-ADCF-DAF1C70373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7879741" y="4807017"/>
            <a:ext cx="624671" cy="614462"/>
          </a:xfrm>
          <a:prstGeom prst="rect">
            <a:avLst/>
          </a:prstGeom>
        </p:spPr>
      </p:pic>
      <p:pic>
        <p:nvPicPr>
          <p:cNvPr id="101" name="Graphic 100" descr="Flag">
            <a:extLst>
              <a:ext uri="{FF2B5EF4-FFF2-40B4-BE49-F238E27FC236}">
                <a16:creationId xmlns:a16="http://schemas.microsoft.com/office/drawing/2014/main" id="{4AB175B5-7799-F142-AAC0-3473BFC480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75447" y="4807017"/>
            <a:ext cx="614462" cy="614462"/>
          </a:xfrm>
          <a:prstGeom prst="rect">
            <a:avLst/>
          </a:prstGeom>
        </p:spPr>
      </p:pic>
      <p:sp>
        <p:nvSpPr>
          <p:cNvPr id="104" name="Rectangle 103">
            <a:extLst>
              <a:ext uri="{FF2B5EF4-FFF2-40B4-BE49-F238E27FC236}">
                <a16:creationId xmlns:a16="http://schemas.microsoft.com/office/drawing/2014/main" id="{0AFF0363-C333-254D-A406-D145086A8958}"/>
              </a:ext>
            </a:extLst>
          </p:cNvPr>
          <p:cNvSpPr/>
          <p:nvPr/>
        </p:nvSpPr>
        <p:spPr>
          <a:xfrm>
            <a:off x="8095494" y="5327346"/>
            <a:ext cx="596638" cy="307777"/>
          </a:xfrm>
          <a:prstGeom prst="rect">
            <a:avLst/>
          </a:prstGeom>
        </p:spPr>
        <p:txBody>
          <a:bodyPr wrap="none">
            <a:spAutoFit/>
          </a:bodyPr>
          <a:lstStyle/>
          <a:p>
            <a:r>
              <a:rPr lang="en-US" sz="1400" b="1" dirty="0">
                <a:latin typeface="Lucida Handwriting" panose="03010101010101010101" pitchFamily="66" charset="77"/>
              </a:rPr>
              <a:t>-</a:t>
            </a:r>
            <a:r>
              <a:rPr lang="en-US" sz="1400" b="1" dirty="0">
                <a:solidFill>
                  <a:srgbClr val="7030A0"/>
                </a:solidFill>
                <a:latin typeface="Lucida Handwriting" panose="03010101010101010101" pitchFamily="66" charset="77"/>
              </a:rPr>
              <a:t>T</a:t>
            </a:r>
            <a:r>
              <a:rPr lang="en-US" sz="1400" b="1" baseline="-25000" dirty="0">
                <a:solidFill>
                  <a:srgbClr val="0070C0"/>
                </a:solidFill>
                <a:latin typeface="Lucida Handwriting" panose="03010101010101010101" pitchFamily="66" charset="77"/>
              </a:rPr>
              <a:t>𝛼/2</a:t>
            </a:r>
            <a:endParaRPr lang="en-US" sz="1400" dirty="0"/>
          </a:p>
        </p:txBody>
      </p:sp>
      <p:sp>
        <p:nvSpPr>
          <p:cNvPr id="105" name="Rectangle 104">
            <a:extLst>
              <a:ext uri="{FF2B5EF4-FFF2-40B4-BE49-F238E27FC236}">
                <a16:creationId xmlns:a16="http://schemas.microsoft.com/office/drawing/2014/main" id="{38F62850-3817-B84F-B7F7-7CA8CC1FB2EE}"/>
              </a:ext>
            </a:extLst>
          </p:cNvPr>
          <p:cNvSpPr/>
          <p:nvPr/>
        </p:nvSpPr>
        <p:spPr>
          <a:xfrm>
            <a:off x="10551903" y="5327346"/>
            <a:ext cx="510076" cy="307777"/>
          </a:xfrm>
          <a:prstGeom prst="rect">
            <a:avLst/>
          </a:prstGeom>
        </p:spPr>
        <p:txBody>
          <a:bodyPr wrap="none">
            <a:spAutoFit/>
          </a:bodyPr>
          <a:lstStyle/>
          <a:p>
            <a:r>
              <a:rPr lang="en-US" sz="1400" b="1" dirty="0">
                <a:solidFill>
                  <a:srgbClr val="7030A0"/>
                </a:solidFill>
                <a:latin typeface="Lucida Handwriting" panose="03010101010101010101" pitchFamily="66" charset="77"/>
              </a:rPr>
              <a:t>T</a:t>
            </a:r>
            <a:r>
              <a:rPr lang="en-US" sz="1400" b="1" baseline="-25000" dirty="0">
                <a:solidFill>
                  <a:srgbClr val="0070C0"/>
                </a:solidFill>
                <a:latin typeface="Lucida Handwriting" panose="03010101010101010101" pitchFamily="66" charset="77"/>
              </a:rPr>
              <a:t>𝛼/2</a:t>
            </a:r>
            <a:endParaRPr lang="en-US" sz="1400" dirty="0"/>
          </a:p>
        </p:txBody>
      </p:sp>
      <p:sp>
        <p:nvSpPr>
          <p:cNvPr id="106" name="Rectangle 105">
            <a:extLst>
              <a:ext uri="{FF2B5EF4-FFF2-40B4-BE49-F238E27FC236}">
                <a16:creationId xmlns:a16="http://schemas.microsoft.com/office/drawing/2014/main" id="{BF015C21-9342-454D-AFFB-CAE4BE7EB301}"/>
              </a:ext>
            </a:extLst>
          </p:cNvPr>
          <p:cNvSpPr/>
          <p:nvPr/>
        </p:nvSpPr>
        <p:spPr>
          <a:xfrm>
            <a:off x="7419358" y="4758925"/>
            <a:ext cx="583814" cy="369332"/>
          </a:xfrm>
          <a:prstGeom prst="rect">
            <a:avLst/>
          </a:prstGeom>
        </p:spPr>
        <p:txBody>
          <a:bodyPr wrap="none">
            <a:spAutoFit/>
          </a:bodyPr>
          <a:lstStyle/>
          <a:p>
            <a:r>
              <a:rPr lang="en-US" b="1" dirty="0">
                <a:solidFill>
                  <a:schemeClr val="accent2">
                    <a:lumMod val="75000"/>
                  </a:schemeClr>
                </a:solidFill>
                <a:latin typeface="Lucida Handwriting" panose="03010101010101010101" pitchFamily="66" charset="77"/>
              </a:rPr>
              <a:t>𝛼/2</a:t>
            </a:r>
            <a:endParaRPr lang="en-US" dirty="0">
              <a:solidFill>
                <a:schemeClr val="accent2">
                  <a:lumMod val="75000"/>
                </a:schemeClr>
              </a:solidFill>
            </a:endParaRPr>
          </a:p>
        </p:txBody>
      </p:sp>
      <p:sp>
        <p:nvSpPr>
          <p:cNvPr id="107" name="Rectangle 106">
            <a:extLst>
              <a:ext uri="{FF2B5EF4-FFF2-40B4-BE49-F238E27FC236}">
                <a16:creationId xmlns:a16="http://schemas.microsoft.com/office/drawing/2014/main" id="{D88F5422-E772-1D4C-AEE1-3550EE4FFA4A}"/>
              </a:ext>
            </a:extLst>
          </p:cNvPr>
          <p:cNvSpPr/>
          <p:nvPr/>
        </p:nvSpPr>
        <p:spPr>
          <a:xfrm>
            <a:off x="11142509" y="4758925"/>
            <a:ext cx="583814" cy="369332"/>
          </a:xfrm>
          <a:prstGeom prst="rect">
            <a:avLst/>
          </a:prstGeom>
        </p:spPr>
        <p:txBody>
          <a:bodyPr wrap="none">
            <a:spAutoFit/>
          </a:bodyPr>
          <a:lstStyle/>
          <a:p>
            <a:r>
              <a:rPr lang="en-US" b="1" dirty="0">
                <a:solidFill>
                  <a:schemeClr val="accent2">
                    <a:lumMod val="75000"/>
                  </a:schemeClr>
                </a:solidFill>
                <a:latin typeface="Lucida Handwriting" panose="03010101010101010101" pitchFamily="66" charset="77"/>
              </a:rPr>
              <a:t>𝛼/2</a:t>
            </a:r>
            <a:endParaRPr lang="en-US" dirty="0">
              <a:solidFill>
                <a:schemeClr val="accent2">
                  <a:lumMod val="75000"/>
                </a:schemeClr>
              </a:solidFill>
            </a:endParaRPr>
          </a:p>
        </p:txBody>
      </p:sp>
      <p:cxnSp>
        <p:nvCxnSpPr>
          <p:cNvPr id="108" name="Straight Connector 107">
            <a:extLst>
              <a:ext uri="{FF2B5EF4-FFF2-40B4-BE49-F238E27FC236}">
                <a16:creationId xmlns:a16="http://schemas.microsoft.com/office/drawing/2014/main" id="{A587C7F9-D357-5543-8898-6AA00A6F6100}"/>
              </a:ext>
            </a:extLst>
          </p:cNvPr>
          <p:cNvCxnSpPr>
            <a:stCxn id="106" idx="2"/>
          </p:cNvCxnSpPr>
          <p:nvPr/>
        </p:nvCxnSpPr>
        <p:spPr>
          <a:xfrm>
            <a:off x="7711265" y="5128257"/>
            <a:ext cx="526584" cy="112161"/>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83B4E23-785D-874E-8A1F-352BDD04C7B8}"/>
              </a:ext>
            </a:extLst>
          </p:cNvPr>
          <p:cNvCxnSpPr>
            <a:cxnSpLocks/>
            <a:endCxn id="107" idx="2"/>
          </p:cNvCxnSpPr>
          <p:nvPr/>
        </p:nvCxnSpPr>
        <p:spPr>
          <a:xfrm flipV="1">
            <a:off x="10802010" y="5128257"/>
            <a:ext cx="632406" cy="118120"/>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2C1DC79-AD47-3F45-A08A-C8D921CCF7C0}"/>
              </a:ext>
            </a:extLst>
          </p:cNvPr>
          <p:cNvCxnSpPr>
            <a:cxnSpLocks/>
          </p:cNvCxnSpPr>
          <p:nvPr/>
        </p:nvCxnSpPr>
        <p:spPr>
          <a:xfrm flipV="1">
            <a:off x="10117454" y="4852565"/>
            <a:ext cx="0" cy="518995"/>
          </a:xfrm>
          <a:prstGeom prst="line">
            <a:avLst/>
          </a:prstGeom>
          <a:ln w="28575">
            <a:solidFill>
              <a:srgbClr val="FF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D252DE3A-0251-8C48-BD88-F7E22270B27D}"/>
                  </a:ext>
                </a:extLst>
              </p:cNvPr>
              <p:cNvSpPr txBox="1"/>
              <p:nvPr/>
            </p:nvSpPr>
            <p:spPr>
              <a:xfrm>
                <a:off x="9784557" y="5337447"/>
                <a:ext cx="447558" cy="36279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400" i="1">
                              <a:solidFill>
                                <a:srgbClr val="FF0000"/>
                              </a:solidFill>
                              <a:latin typeface="Cambria Math" panose="02040503050406030204" pitchFamily="18" charset="0"/>
                            </a:rPr>
                          </m:ctrlPr>
                        </m:sSubPr>
                        <m:e>
                          <m:r>
                            <m:rPr>
                              <m:nor/>
                            </m:rPr>
                            <a:rPr lang="en-US" sz="1400" dirty="0">
                              <a:solidFill>
                                <a:srgbClr val="FF0000"/>
                              </a:solidFill>
                              <a:latin typeface="Lucida Handwriting" panose="03010101010101010101" pitchFamily="66" charset="77"/>
                            </a:rPr>
                            <m:t>T</m:t>
                          </m:r>
                        </m:e>
                        <m:sub>
                          <m:r>
                            <m:rPr>
                              <m:nor/>
                            </m:rPr>
                            <a:rPr lang="en-US" sz="1400" b="1" dirty="0">
                              <a:solidFill>
                                <a:srgbClr val="C00000"/>
                              </a:solidFill>
                              <a:latin typeface="Lucida Handwriting" panose="03010101010101010101" pitchFamily="66" charset="77"/>
                            </a:rPr>
                            <m:t>β</m:t>
                          </m:r>
                          <m:r>
                            <m:rPr>
                              <m:nor/>
                            </m:rPr>
                            <a:rPr lang="en-US" sz="1400" b="1" baseline="-25000" dirty="0">
                              <a:solidFill>
                                <a:srgbClr val="C00000"/>
                              </a:solidFill>
                              <a:latin typeface="Lucida Handwriting" panose="03010101010101010101" pitchFamily="66" charset="77"/>
                            </a:rPr>
                            <m:t>1</m:t>
                          </m:r>
                          <m:r>
                            <m:rPr>
                              <m:nor/>
                            </m:rPr>
                            <a:rPr lang="en-US" sz="1400" dirty="0">
                              <a:solidFill>
                                <a:srgbClr val="C00000"/>
                              </a:solidFill>
                            </a:rPr>
                            <m:t> </m:t>
                          </m:r>
                        </m:sub>
                      </m:sSub>
                    </m:oMath>
                  </m:oMathPara>
                </a14:m>
                <a:endParaRPr lang="en-US" sz="1400" b="1" baseline="-25000" dirty="0">
                  <a:latin typeface="Lucida Handwriting" panose="03010101010101010101" pitchFamily="66" charset="77"/>
                </a:endParaRPr>
              </a:p>
            </p:txBody>
          </p:sp>
        </mc:Choice>
        <mc:Fallback>
          <p:sp>
            <p:nvSpPr>
              <p:cNvPr id="53" name="TextBox 52">
                <a:extLst>
                  <a:ext uri="{FF2B5EF4-FFF2-40B4-BE49-F238E27FC236}">
                    <a16:creationId xmlns:a16="http://schemas.microsoft.com/office/drawing/2014/main" id="{D252DE3A-0251-8C48-BD88-F7E22270B27D}"/>
                  </a:ext>
                </a:extLst>
              </p:cNvPr>
              <p:cNvSpPr txBox="1">
                <a:spLocks noRot="1" noChangeAspect="1" noMove="1" noResize="1" noEditPoints="1" noAdjustHandles="1" noChangeArrowheads="1" noChangeShapeType="1" noTextEdit="1"/>
              </p:cNvSpPr>
              <p:nvPr/>
            </p:nvSpPr>
            <p:spPr>
              <a:xfrm>
                <a:off x="9784557" y="5337447"/>
                <a:ext cx="447558" cy="362792"/>
              </a:xfrm>
              <a:prstGeom prst="rect">
                <a:avLst/>
              </a:prstGeom>
              <a:blipFill>
                <a:blip r:embed="rId5"/>
                <a:stretch>
                  <a:fillRect r="-13514" b="-13793"/>
                </a:stretch>
              </a:blipFill>
            </p:spPr>
            <p:txBody>
              <a:bodyPr/>
              <a:lstStyle/>
              <a:p>
                <a:r>
                  <a:rPr lang="en-US">
                    <a:noFill/>
                  </a:rPr>
                  <a:t> </a:t>
                </a:r>
              </a:p>
            </p:txBody>
          </p:sp>
        </mc:Fallback>
      </mc:AlternateContent>
      <p:cxnSp>
        <p:nvCxnSpPr>
          <p:cNvPr id="66" name="Straight Connector 65">
            <a:extLst>
              <a:ext uri="{FF2B5EF4-FFF2-40B4-BE49-F238E27FC236}">
                <a16:creationId xmlns:a16="http://schemas.microsoft.com/office/drawing/2014/main" id="{C191E322-7419-7B42-B0FC-CA421F9E038B}"/>
              </a:ext>
            </a:extLst>
          </p:cNvPr>
          <p:cNvCxnSpPr>
            <a:cxnSpLocks/>
          </p:cNvCxnSpPr>
          <p:nvPr/>
        </p:nvCxnSpPr>
        <p:spPr>
          <a:xfrm flipV="1">
            <a:off x="8955886" y="4839348"/>
            <a:ext cx="0" cy="518995"/>
          </a:xfrm>
          <a:prstGeom prst="line">
            <a:avLst/>
          </a:prstGeom>
          <a:ln w="28575">
            <a:solidFill>
              <a:srgbClr val="FF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8" name="TextBox 67">
                <a:extLst>
                  <a:ext uri="{FF2B5EF4-FFF2-40B4-BE49-F238E27FC236}">
                    <a16:creationId xmlns:a16="http://schemas.microsoft.com/office/drawing/2014/main" id="{9CC86BE9-8285-BE4D-B4A3-169ABCE47A2C}"/>
                  </a:ext>
                </a:extLst>
              </p:cNvPr>
              <p:cNvSpPr txBox="1"/>
              <p:nvPr/>
            </p:nvSpPr>
            <p:spPr>
              <a:xfrm>
                <a:off x="8622988" y="5324230"/>
                <a:ext cx="624671" cy="362792"/>
              </a:xfrm>
              <a:prstGeom prst="rect">
                <a:avLst/>
              </a:prstGeom>
              <a:noFill/>
            </p:spPr>
            <p:txBody>
              <a:bodyPr wrap="square" rtlCol="0">
                <a:spAutoFit/>
              </a:bodyPr>
              <a:lstStyle/>
              <a:p>
                <a:r>
                  <a:rPr lang="en-US" sz="1400" dirty="0">
                    <a:latin typeface="Lucida Handwriting" panose="03010101010101010101" pitchFamily="66" charset="77"/>
                  </a:rPr>
                  <a:t>-</a:t>
                </a:r>
                <a14:m>
                  <m:oMath xmlns:m="http://schemas.openxmlformats.org/officeDocument/2006/math">
                    <m:sSub>
                      <m:sSubPr>
                        <m:ctrlPr>
                          <a:rPr lang="en-US" sz="1400" i="1">
                            <a:solidFill>
                              <a:srgbClr val="FF0000"/>
                            </a:solidFill>
                            <a:latin typeface="Cambria Math" panose="02040503050406030204" pitchFamily="18" charset="0"/>
                          </a:rPr>
                        </m:ctrlPr>
                      </m:sSubPr>
                      <m:e>
                        <m:r>
                          <m:rPr>
                            <m:nor/>
                          </m:rPr>
                          <a:rPr lang="en-US" sz="1400" dirty="0">
                            <a:solidFill>
                              <a:srgbClr val="FF0000"/>
                            </a:solidFill>
                            <a:latin typeface="Lucida Handwriting" panose="03010101010101010101" pitchFamily="66" charset="77"/>
                          </a:rPr>
                          <m:t>T</m:t>
                        </m:r>
                      </m:e>
                      <m:sub>
                        <m:r>
                          <m:rPr>
                            <m:nor/>
                          </m:rPr>
                          <a:rPr lang="en-US" sz="1400" b="1" dirty="0">
                            <a:solidFill>
                              <a:srgbClr val="C00000"/>
                            </a:solidFill>
                            <a:latin typeface="Lucida Handwriting" panose="03010101010101010101" pitchFamily="66" charset="77"/>
                          </a:rPr>
                          <m:t>β</m:t>
                        </m:r>
                        <m:r>
                          <m:rPr>
                            <m:nor/>
                          </m:rPr>
                          <a:rPr lang="en-US" sz="1400" b="1" baseline="-25000" dirty="0">
                            <a:solidFill>
                              <a:srgbClr val="C00000"/>
                            </a:solidFill>
                            <a:latin typeface="Lucida Handwriting" panose="03010101010101010101" pitchFamily="66" charset="77"/>
                          </a:rPr>
                          <m:t>1</m:t>
                        </m:r>
                        <m:r>
                          <m:rPr>
                            <m:nor/>
                          </m:rPr>
                          <a:rPr lang="en-US" sz="1400" dirty="0">
                            <a:solidFill>
                              <a:srgbClr val="C00000"/>
                            </a:solidFill>
                          </a:rPr>
                          <m:t> </m:t>
                        </m:r>
                      </m:sub>
                    </m:sSub>
                  </m:oMath>
                </a14:m>
                <a:endParaRPr lang="en-US" sz="1400" b="1" baseline="-25000" dirty="0">
                  <a:latin typeface="Lucida Handwriting" panose="03010101010101010101" pitchFamily="66" charset="77"/>
                </a:endParaRPr>
              </a:p>
            </p:txBody>
          </p:sp>
        </mc:Choice>
        <mc:Fallback>
          <p:sp>
            <p:nvSpPr>
              <p:cNvPr id="68" name="TextBox 67">
                <a:extLst>
                  <a:ext uri="{FF2B5EF4-FFF2-40B4-BE49-F238E27FC236}">
                    <a16:creationId xmlns:a16="http://schemas.microsoft.com/office/drawing/2014/main" id="{9CC86BE9-8285-BE4D-B4A3-169ABCE47A2C}"/>
                  </a:ext>
                </a:extLst>
              </p:cNvPr>
              <p:cNvSpPr txBox="1">
                <a:spLocks noRot="1" noChangeAspect="1" noMove="1" noResize="1" noEditPoints="1" noAdjustHandles="1" noChangeArrowheads="1" noChangeShapeType="1" noTextEdit="1"/>
              </p:cNvSpPr>
              <p:nvPr/>
            </p:nvSpPr>
            <p:spPr>
              <a:xfrm>
                <a:off x="8622988" y="5324230"/>
                <a:ext cx="624671" cy="362792"/>
              </a:xfrm>
              <a:prstGeom prst="rect">
                <a:avLst/>
              </a:prstGeom>
              <a:blipFill>
                <a:blip r:embed="rId6"/>
                <a:stretch>
                  <a:fillRect l="-2000" b="-13333"/>
                </a:stretch>
              </a:blipFill>
            </p:spPr>
            <p:txBody>
              <a:bodyPr/>
              <a:lstStyle/>
              <a:p>
                <a:r>
                  <a:rPr lang="en-US">
                    <a:noFill/>
                  </a:rPr>
                  <a:t> </a:t>
                </a:r>
              </a:p>
            </p:txBody>
          </p:sp>
        </mc:Fallback>
      </mc:AlternateContent>
      <p:sp>
        <p:nvSpPr>
          <p:cNvPr id="29" name="Rectangle 28">
            <a:extLst>
              <a:ext uri="{FF2B5EF4-FFF2-40B4-BE49-F238E27FC236}">
                <a16:creationId xmlns:a16="http://schemas.microsoft.com/office/drawing/2014/main" id="{6525D7C3-FABA-EA4C-BE94-72812A16C133}"/>
              </a:ext>
            </a:extLst>
          </p:cNvPr>
          <p:cNvSpPr/>
          <p:nvPr/>
        </p:nvSpPr>
        <p:spPr>
          <a:xfrm>
            <a:off x="781088" y="1921141"/>
            <a:ext cx="689612" cy="369332"/>
          </a:xfrm>
          <a:prstGeom prst="rect">
            <a:avLst/>
          </a:prstGeom>
        </p:spPr>
        <p:txBody>
          <a:bodyPr wrap="square">
            <a:spAutoFit/>
          </a:bodyPr>
          <a:lstStyle/>
          <a:p>
            <a:r>
              <a:rPr lang="en-US" b="1" dirty="0">
                <a:latin typeface="Lucida Handwriting" panose="03010101010101010101" pitchFamily="66" charset="77"/>
              </a:rPr>
              <a:t>Y</a:t>
            </a:r>
            <a:endParaRPr lang="en-US" b="1" dirty="0"/>
          </a:p>
        </p:txBody>
      </p:sp>
      <p:sp>
        <p:nvSpPr>
          <p:cNvPr id="30" name="Arc 29">
            <a:extLst>
              <a:ext uri="{FF2B5EF4-FFF2-40B4-BE49-F238E27FC236}">
                <a16:creationId xmlns:a16="http://schemas.microsoft.com/office/drawing/2014/main" id="{49B0DF39-B701-8C49-A2AB-7CBA50373E12}"/>
              </a:ext>
            </a:extLst>
          </p:cNvPr>
          <p:cNvSpPr/>
          <p:nvPr/>
        </p:nvSpPr>
        <p:spPr>
          <a:xfrm rot="2196636">
            <a:off x="1572346" y="4038256"/>
            <a:ext cx="547581" cy="547581"/>
          </a:xfrm>
          <a:prstGeom prst="arc">
            <a:avLst/>
          </a:prstGeom>
          <a:ln w="28575">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34C6FDF7-FA67-7E42-986A-54A1A9C6AC87}"/>
              </a:ext>
            </a:extLst>
          </p:cNvPr>
          <p:cNvCxnSpPr>
            <a:cxnSpLocks/>
          </p:cNvCxnSpPr>
          <p:nvPr/>
        </p:nvCxnSpPr>
        <p:spPr>
          <a:xfrm>
            <a:off x="828187" y="4470113"/>
            <a:ext cx="1254125" cy="0"/>
          </a:xfrm>
          <a:prstGeom prst="line">
            <a:avLst/>
          </a:prstGeom>
          <a:ln w="28575">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5543ACF-2B24-5A45-A92A-F92FC89CF991}"/>
              </a:ext>
            </a:extLst>
          </p:cNvPr>
          <p:cNvCxnSpPr>
            <a:cxnSpLocks/>
          </p:cNvCxnSpPr>
          <p:nvPr/>
        </p:nvCxnSpPr>
        <p:spPr>
          <a:xfrm flipV="1">
            <a:off x="1125894" y="2128478"/>
            <a:ext cx="0" cy="2916491"/>
          </a:xfrm>
          <a:prstGeom prst="straightConnector1">
            <a:avLst/>
          </a:prstGeom>
          <a:ln w="22225">
            <a:solidFill>
              <a:schemeClr val="bg2">
                <a:lumMod val="75000"/>
              </a:schemeClr>
            </a:solidFill>
            <a:prstDash val="sysDash"/>
            <a:headEnd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2E7E381-0171-BB41-930C-83DC7DBA86BF}"/>
              </a:ext>
            </a:extLst>
          </p:cNvPr>
          <p:cNvCxnSpPr>
            <a:cxnSpLocks/>
          </p:cNvCxnSpPr>
          <p:nvPr/>
        </p:nvCxnSpPr>
        <p:spPr>
          <a:xfrm>
            <a:off x="634619" y="5051394"/>
            <a:ext cx="5322428" cy="0"/>
          </a:xfrm>
          <a:prstGeom prst="straightConnector1">
            <a:avLst/>
          </a:prstGeom>
          <a:ln w="22225">
            <a:solidFill>
              <a:schemeClr val="bg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2461FFB3-8056-E741-A757-5211C58581AC}"/>
                  </a:ext>
                </a:extLst>
              </p:cNvPr>
              <p:cNvSpPr/>
              <p:nvPr/>
            </p:nvSpPr>
            <p:spPr>
              <a:xfrm>
                <a:off x="5761749" y="5051394"/>
                <a:ext cx="47320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𝒙</m:t>
                      </m:r>
                    </m:oMath>
                  </m:oMathPara>
                </a14:m>
                <a:endParaRPr lang="en-US" dirty="0">
                  <a:solidFill>
                    <a:schemeClr val="tx1"/>
                  </a:solidFill>
                </a:endParaRPr>
              </a:p>
            </p:txBody>
          </p:sp>
        </mc:Choice>
        <mc:Fallback xmlns="">
          <p:sp>
            <p:nvSpPr>
              <p:cNvPr id="34" name="Rectangle 33">
                <a:extLst>
                  <a:ext uri="{FF2B5EF4-FFF2-40B4-BE49-F238E27FC236}">
                    <a16:creationId xmlns:a16="http://schemas.microsoft.com/office/drawing/2014/main" id="{2461FFB3-8056-E741-A757-5211C58581AC}"/>
                  </a:ext>
                </a:extLst>
              </p:cNvPr>
              <p:cNvSpPr>
                <a:spLocks noRot="1" noChangeAspect="1" noMove="1" noResize="1" noEditPoints="1" noAdjustHandles="1" noChangeArrowheads="1" noChangeShapeType="1" noTextEdit="1"/>
              </p:cNvSpPr>
              <p:nvPr/>
            </p:nvSpPr>
            <p:spPr>
              <a:xfrm>
                <a:off x="5761749" y="5051394"/>
                <a:ext cx="473206" cy="369332"/>
              </a:xfrm>
              <a:prstGeom prst="rect">
                <a:avLst/>
              </a:prstGeom>
              <a:blipFill>
                <a:blip r:embed="rId7"/>
                <a:stretch>
                  <a:fillRect/>
                </a:stretch>
              </a:blipFill>
            </p:spPr>
            <p:txBody>
              <a:bodyPr/>
              <a:lstStyle/>
              <a:p>
                <a:r>
                  <a:rPr lang="en-US">
                    <a:noFill/>
                  </a:rPr>
                  <a:t> </a:t>
                </a:r>
              </a:p>
            </p:txBody>
          </p:sp>
        </mc:Fallback>
      </mc:AlternateContent>
      <p:cxnSp>
        <p:nvCxnSpPr>
          <p:cNvPr id="35" name="Straight Connector 34">
            <a:extLst>
              <a:ext uri="{FF2B5EF4-FFF2-40B4-BE49-F238E27FC236}">
                <a16:creationId xmlns:a16="http://schemas.microsoft.com/office/drawing/2014/main" id="{D8A8CE4C-F02A-834D-94C6-DEA7D450C3E6}"/>
              </a:ext>
            </a:extLst>
          </p:cNvPr>
          <p:cNvCxnSpPr>
            <a:cxnSpLocks/>
          </p:cNvCxnSpPr>
          <p:nvPr/>
        </p:nvCxnSpPr>
        <p:spPr>
          <a:xfrm flipV="1">
            <a:off x="634619" y="2315560"/>
            <a:ext cx="5026592" cy="2396127"/>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BCCA7E59-C675-CA4F-9D8C-6BC8A867821D}"/>
                  </a:ext>
                </a:extLst>
              </p:cNvPr>
              <p:cNvSpPr/>
              <p:nvPr/>
            </p:nvSpPr>
            <p:spPr>
              <a:xfrm>
                <a:off x="506780" y="4127178"/>
                <a:ext cx="481221" cy="3847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b="1" i="1">
                              <a:solidFill>
                                <a:schemeClr val="accent2"/>
                              </a:solidFill>
                              <a:latin typeface="Cambria Math" panose="02040503050406030204" pitchFamily="18" charset="0"/>
                            </a:rPr>
                          </m:ctrlPr>
                        </m:accPr>
                        <m:e>
                          <m:r>
                            <m:rPr>
                              <m:nor/>
                            </m:rPr>
                            <a:rPr lang="en-US" b="1" dirty="0">
                              <a:solidFill>
                                <a:schemeClr val="accent2"/>
                              </a:solidFill>
                              <a:latin typeface="Lucida Handwriting" panose="03010101010101010101" pitchFamily="66" charset="77"/>
                            </a:rPr>
                            <m:t>β</m:t>
                          </m:r>
                        </m:e>
                      </m:acc>
                      <m:r>
                        <m:rPr>
                          <m:nor/>
                        </m:rPr>
                        <a:rPr lang="en-US" b="1" baseline="-25000" dirty="0">
                          <a:solidFill>
                            <a:schemeClr val="accent2"/>
                          </a:solidFill>
                          <a:latin typeface="Lucida Handwriting" panose="03010101010101010101" pitchFamily="66" charset="77"/>
                        </a:rPr>
                        <m:t>0</m:t>
                      </m:r>
                    </m:oMath>
                  </m:oMathPara>
                </a14:m>
                <a:endParaRPr lang="en-US" dirty="0"/>
              </a:p>
            </p:txBody>
          </p:sp>
        </mc:Choice>
        <mc:Fallback xmlns="">
          <p:sp>
            <p:nvSpPr>
              <p:cNvPr id="36" name="Rectangle 35">
                <a:extLst>
                  <a:ext uri="{FF2B5EF4-FFF2-40B4-BE49-F238E27FC236}">
                    <a16:creationId xmlns:a16="http://schemas.microsoft.com/office/drawing/2014/main" id="{BCCA7E59-C675-CA4F-9D8C-6BC8A867821D}"/>
                  </a:ext>
                </a:extLst>
              </p:cNvPr>
              <p:cNvSpPr>
                <a:spLocks noRot="1" noChangeAspect="1" noMove="1" noResize="1" noEditPoints="1" noAdjustHandles="1" noChangeArrowheads="1" noChangeShapeType="1" noTextEdit="1"/>
              </p:cNvSpPr>
              <p:nvPr/>
            </p:nvSpPr>
            <p:spPr>
              <a:xfrm>
                <a:off x="506780" y="4127178"/>
                <a:ext cx="481221" cy="384785"/>
              </a:xfrm>
              <a:prstGeom prst="rect">
                <a:avLst/>
              </a:prstGeom>
              <a:blipFill>
                <a:blip r:embed="rId8"/>
                <a:stretch>
                  <a:fillRect t="-3226"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071BF8CD-3EE4-FC48-AE93-08F5FB73200C}"/>
                  </a:ext>
                </a:extLst>
              </p:cNvPr>
              <p:cNvSpPr/>
              <p:nvPr/>
            </p:nvSpPr>
            <p:spPr>
              <a:xfrm>
                <a:off x="1737746" y="4112973"/>
                <a:ext cx="481221" cy="3847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b="1" i="1">
                              <a:solidFill>
                                <a:schemeClr val="accent2"/>
                              </a:solidFill>
                              <a:latin typeface="Cambria Math" panose="02040503050406030204" pitchFamily="18" charset="0"/>
                            </a:rPr>
                          </m:ctrlPr>
                        </m:accPr>
                        <m:e>
                          <m:r>
                            <m:rPr>
                              <m:nor/>
                            </m:rPr>
                            <a:rPr lang="en-US" b="1" dirty="0">
                              <a:solidFill>
                                <a:schemeClr val="accent2"/>
                              </a:solidFill>
                              <a:latin typeface="Lucida Handwriting" panose="03010101010101010101" pitchFamily="66" charset="77"/>
                            </a:rPr>
                            <m:t>β</m:t>
                          </m:r>
                        </m:e>
                      </m:acc>
                      <m:r>
                        <m:rPr>
                          <m:nor/>
                        </m:rPr>
                        <a:rPr lang="en-US" b="1" baseline="-25000" dirty="0">
                          <a:solidFill>
                            <a:schemeClr val="accent2"/>
                          </a:solidFill>
                          <a:latin typeface="Lucida Handwriting" panose="03010101010101010101" pitchFamily="66" charset="77"/>
                        </a:rPr>
                        <m:t>1</m:t>
                      </m:r>
                    </m:oMath>
                  </m:oMathPara>
                </a14:m>
                <a:endParaRPr lang="en-US" dirty="0"/>
              </a:p>
            </p:txBody>
          </p:sp>
        </mc:Choice>
        <mc:Fallback xmlns="">
          <p:sp>
            <p:nvSpPr>
              <p:cNvPr id="37" name="Rectangle 36">
                <a:extLst>
                  <a:ext uri="{FF2B5EF4-FFF2-40B4-BE49-F238E27FC236}">
                    <a16:creationId xmlns:a16="http://schemas.microsoft.com/office/drawing/2014/main" id="{071BF8CD-3EE4-FC48-AE93-08F5FB73200C}"/>
                  </a:ext>
                </a:extLst>
              </p:cNvPr>
              <p:cNvSpPr>
                <a:spLocks noRot="1" noChangeAspect="1" noMove="1" noResize="1" noEditPoints="1" noAdjustHandles="1" noChangeArrowheads="1" noChangeShapeType="1" noTextEdit="1"/>
              </p:cNvSpPr>
              <p:nvPr/>
            </p:nvSpPr>
            <p:spPr>
              <a:xfrm>
                <a:off x="1737746" y="4112973"/>
                <a:ext cx="481221" cy="384785"/>
              </a:xfrm>
              <a:prstGeom prst="rect">
                <a:avLst/>
              </a:prstGeom>
              <a:blipFill>
                <a:blip r:embed="rId9"/>
                <a:stretch>
                  <a:fillRect t="-6667" b="-13333"/>
                </a:stretch>
              </a:blipFill>
            </p:spPr>
            <p:txBody>
              <a:bodyPr/>
              <a:lstStyle/>
              <a:p>
                <a:r>
                  <a:rPr lang="en-US">
                    <a:noFill/>
                  </a:rPr>
                  <a:t> </a:t>
                </a:r>
              </a:p>
            </p:txBody>
          </p:sp>
        </mc:Fallback>
      </mc:AlternateContent>
      <p:sp>
        <p:nvSpPr>
          <p:cNvPr id="41" name="Oval 40">
            <a:extLst>
              <a:ext uri="{FF2B5EF4-FFF2-40B4-BE49-F238E27FC236}">
                <a16:creationId xmlns:a16="http://schemas.microsoft.com/office/drawing/2014/main" id="{9C2BA6C6-B0D7-344E-A776-5C546588225A}"/>
              </a:ext>
            </a:extLst>
          </p:cNvPr>
          <p:cNvSpPr/>
          <p:nvPr/>
        </p:nvSpPr>
        <p:spPr>
          <a:xfrm>
            <a:off x="5254078" y="3032532"/>
            <a:ext cx="153056" cy="15305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625AF53-F71F-684E-9B67-8A647454CA35}"/>
              </a:ext>
            </a:extLst>
          </p:cNvPr>
          <p:cNvSpPr/>
          <p:nvPr/>
        </p:nvSpPr>
        <p:spPr>
          <a:xfrm>
            <a:off x="4340019" y="3626924"/>
            <a:ext cx="153056" cy="15305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562D5CBF-EA1B-E445-923C-157FFD544DFD}"/>
              </a:ext>
            </a:extLst>
          </p:cNvPr>
          <p:cNvSpPr/>
          <p:nvPr/>
        </p:nvSpPr>
        <p:spPr>
          <a:xfrm>
            <a:off x="3295833" y="3779868"/>
            <a:ext cx="153056" cy="15305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2280388D-BF00-7044-8057-2506F46E1D00}"/>
              </a:ext>
            </a:extLst>
          </p:cNvPr>
          <p:cNvSpPr/>
          <p:nvPr/>
        </p:nvSpPr>
        <p:spPr>
          <a:xfrm>
            <a:off x="3834334" y="2632606"/>
            <a:ext cx="153056" cy="15305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03826740-ACD9-A447-AEE1-5F14C69CF8B8}"/>
              </a:ext>
            </a:extLst>
          </p:cNvPr>
          <p:cNvSpPr/>
          <p:nvPr/>
        </p:nvSpPr>
        <p:spPr>
          <a:xfrm>
            <a:off x="2535797" y="3278495"/>
            <a:ext cx="153056" cy="15305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4467262F-9D08-AC4F-983D-10F909872FA5}"/>
              </a:ext>
            </a:extLst>
          </p:cNvPr>
          <p:cNvSpPr/>
          <p:nvPr/>
        </p:nvSpPr>
        <p:spPr>
          <a:xfrm>
            <a:off x="2405969" y="4293376"/>
            <a:ext cx="153056" cy="15305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BCD610DD-518D-2A48-A637-28660B045B2C}"/>
              </a:ext>
            </a:extLst>
          </p:cNvPr>
          <p:cNvSpPr/>
          <p:nvPr/>
        </p:nvSpPr>
        <p:spPr>
          <a:xfrm>
            <a:off x="3262215" y="2370902"/>
            <a:ext cx="153056" cy="15305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64201528-85A2-6B44-B78D-D4D63C7EDA0F}"/>
              </a:ext>
            </a:extLst>
          </p:cNvPr>
          <p:cNvCxnSpPr>
            <a:cxnSpLocks/>
          </p:cNvCxnSpPr>
          <p:nvPr/>
        </p:nvCxnSpPr>
        <p:spPr>
          <a:xfrm>
            <a:off x="695103" y="3357190"/>
            <a:ext cx="4905623" cy="25669"/>
          </a:xfrm>
          <a:prstGeom prst="line">
            <a:avLst/>
          </a:prstGeom>
          <a:ln w="5715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BE3EA729-B8CD-954E-82EB-05055C1874BD}"/>
              </a:ext>
            </a:extLst>
          </p:cNvPr>
          <p:cNvSpPr/>
          <p:nvPr/>
        </p:nvSpPr>
        <p:spPr>
          <a:xfrm>
            <a:off x="4181007" y="3013527"/>
            <a:ext cx="896399" cy="369332"/>
          </a:xfrm>
          <a:prstGeom prst="rect">
            <a:avLst/>
          </a:prstGeom>
        </p:spPr>
        <p:txBody>
          <a:bodyPr wrap="none">
            <a:spAutoFit/>
          </a:bodyPr>
          <a:lstStyle/>
          <a:p>
            <a:r>
              <a:rPr lang="en-US" b="1" dirty="0">
                <a:solidFill>
                  <a:srgbClr val="C00000"/>
                </a:solidFill>
                <a:latin typeface="Lucida Handwriting" panose="03010101010101010101" pitchFamily="66" charset="77"/>
              </a:rPr>
              <a:t>β</a:t>
            </a:r>
            <a:r>
              <a:rPr lang="en-US" b="1" baseline="-25000" dirty="0">
                <a:solidFill>
                  <a:srgbClr val="C00000"/>
                </a:solidFill>
                <a:latin typeface="Lucida Handwriting" panose="03010101010101010101" pitchFamily="66" charset="77"/>
              </a:rPr>
              <a:t>1</a:t>
            </a:r>
            <a:r>
              <a:rPr lang="en-US" b="1" dirty="0">
                <a:solidFill>
                  <a:srgbClr val="C00000"/>
                </a:solidFill>
                <a:latin typeface="Lucida Handwriting" panose="03010101010101010101" pitchFamily="66" charset="77"/>
              </a:rPr>
              <a:t> </a:t>
            </a:r>
            <a:r>
              <a:rPr lang="en-US" b="1" dirty="0">
                <a:latin typeface="Lucida Handwriting" panose="03010101010101010101" pitchFamily="66" charset="77"/>
              </a:rPr>
              <a:t>= </a:t>
            </a:r>
            <a:r>
              <a:rPr lang="en-US" b="1" dirty="0">
                <a:solidFill>
                  <a:srgbClr val="FF0000"/>
                </a:solidFill>
                <a:latin typeface="Lucida Handwriting" panose="03010101010101010101" pitchFamily="66" charset="77"/>
              </a:rPr>
              <a:t>0</a:t>
            </a:r>
            <a:endParaRPr lang="en-US" dirty="0">
              <a:solidFill>
                <a:srgbClr val="FF0000"/>
              </a:solidFill>
            </a:endParaRPr>
          </a:p>
        </p:txBody>
      </p:sp>
      <p:sp>
        <p:nvSpPr>
          <p:cNvPr id="8" name="Rectangle 7">
            <a:extLst>
              <a:ext uri="{FF2B5EF4-FFF2-40B4-BE49-F238E27FC236}">
                <a16:creationId xmlns:a16="http://schemas.microsoft.com/office/drawing/2014/main" id="{2A5AA29A-9EAE-BF44-9A53-130F7DB69A70}"/>
              </a:ext>
            </a:extLst>
          </p:cNvPr>
          <p:cNvSpPr/>
          <p:nvPr/>
        </p:nvSpPr>
        <p:spPr>
          <a:xfrm>
            <a:off x="747390" y="2947536"/>
            <a:ext cx="428322" cy="369332"/>
          </a:xfrm>
          <a:prstGeom prst="rect">
            <a:avLst/>
          </a:prstGeom>
        </p:spPr>
        <p:txBody>
          <a:bodyPr wrap="none">
            <a:spAutoFit/>
          </a:bodyPr>
          <a:lstStyle/>
          <a:p>
            <a:r>
              <a:rPr lang="en-US" b="1" dirty="0">
                <a:solidFill>
                  <a:srgbClr val="C00000"/>
                </a:solidFill>
                <a:latin typeface="Lucida Handwriting" panose="03010101010101010101" pitchFamily="66" charset="77"/>
              </a:rPr>
              <a:t>β</a:t>
            </a:r>
            <a:r>
              <a:rPr lang="en-US" b="1" baseline="-25000" dirty="0">
                <a:solidFill>
                  <a:srgbClr val="C00000"/>
                </a:solidFill>
                <a:latin typeface="Lucida Handwriting" panose="03010101010101010101" pitchFamily="66" charset="77"/>
              </a:rPr>
              <a:t>0</a:t>
            </a:r>
            <a:endParaRPr lang="en-US" dirty="0">
              <a:solidFill>
                <a:srgbClr val="C00000"/>
              </a:solidFill>
            </a:endParaRPr>
          </a:p>
        </p:txBody>
      </p:sp>
      <p:sp>
        <p:nvSpPr>
          <p:cNvPr id="60" name="Oval 59">
            <a:extLst>
              <a:ext uri="{FF2B5EF4-FFF2-40B4-BE49-F238E27FC236}">
                <a16:creationId xmlns:a16="http://schemas.microsoft.com/office/drawing/2014/main" id="{EA3502EE-2AC7-464D-99B0-5CFE6DD9FF77}"/>
              </a:ext>
            </a:extLst>
          </p:cNvPr>
          <p:cNvSpPr/>
          <p:nvPr/>
        </p:nvSpPr>
        <p:spPr>
          <a:xfrm>
            <a:off x="4681072" y="1990196"/>
            <a:ext cx="153056" cy="15305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3200" b="1" dirty="0"/>
              <a:t>Hypothesis tests for regression line</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mc:AlternateContent xmlns:mc="http://schemas.openxmlformats.org/markup-compatibility/2006">
        <mc:Choice xmlns:a14="http://schemas.microsoft.com/office/drawing/2010/main" Requires="a14">
          <p:sp>
            <p:nvSpPr>
              <p:cNvPr id="117" name="TextBox 116">
                <a:extLst>
                  <a:ext uri="{FF2B5EF4-FFF2-40B4-BE49-F238E27FC236}">
                    <a16:creationId xmlns:a16="http://schemas.microsoft.com/office/drawing/2014/main" id="{66449DA2-F7F4-2845-8068-26259951B396}"/>
                  </a:ext>
                </a:extLst>
              </p:cNvPr>
              <p:cNvSpPr txBox="1"/>
              <p:nvPr/>
            </p:nvSpPr>
            <p:spPr>
              <a:xfrm>
                <a:off x="7702705" y="1940730"/>
                <a:ext cx="1818768" cy="801951"/>
              </a:xfrm>
              <a:prstGeom prst="rect">
                <a:avLst/>
              </a:prstGeom>
              <a:noFill/>
            </p:spPr>
            <p:txBody>
              <a:bodyPr wrap="none" rtlCol="0">
                <a:spAutoFit/>
              </a:bodyPr>
              <a:lstStyle/>
              <a:p>
                <a14:m>
                  <m:oMath xmlns:m="http://schemas.openxmlformats.org/officeDocument/2006/math">
                    <m:sSub>
                      <m:sSubPr>
                        <m:ctrlPr>
                          <a:rPr lang="en-US" i="1" smtClean="0">
                            <a:solidFill>
                              <a:srgbClr val="FF0000"/>
                            </a:solidFill>
                            <a:latin typeface="Cambria Math" panose="02040503050406030204" pitchFamily="18" charset="0"/>
                          </a:rPr>
                        </m:ctrlPr>
                      </m:sSubPr>
                      <m:e>
                        <m:r>
                          <m:rPr>
                            <m:nor/>
                          </m:rPr>
                          <a:rPr lang="en-US" dirty="0">
                            <a:solidFill>
                              <a:srgbClr val="FF0000"/>
                            </a:solidFill>
                            <a:latin typeface="Lucida Handwriting" panose="03010101010101010101" pitchFamily="66" charset="77"/>
                          </a:rPr>
                          <m:t>T</m:t>
                        </m:r>
                      </m:e>
                      <m:sub>
                        <m:r>
                          <m:rPr>
                            <m:nor/>
                          </m:rPr>
                          <a:rPr lang="en-US" b="1" dirty="0">
                            <a:solidFill>
                              <a:srgbClr val="C00000"/>
                            </a:solidFill>
                            <a:latin typeface="Lucida Handwriting" panose="03010101010101010101" pitchFamily="66" charset="77"/>
                          </a:rPr>
                          <m:t>β</m:t>
                        </m:r>
                        <m:r>
                          <m:rPr>
                            <m:nor/>
                          </m:rPr>
                          <a:rPr lang="en-US" b="1" baseline="-25000" dirty="0">
                            <a:solidFill>
                              <a:srgbClr val="C00000"/>
                            </a:solidFill>
                            <a:latin typeface="Lucida Handwriting" panose="03010101010101010101" pitchFamily="66" charset="77"/>
                          </a:rPr>
                          <m:t>1</m:t>
                        </m:r>
                        <m:r>
                          <m:rPr>
                            <m:nor/>
                          </m:rPr>
                          <a:rPr lang="en-US" dirty="0">
                            <a:solidFill>
                              <a:srgbClr val="C00000"/>
                            </a:solidFill>
                          </a:rPr>
                          <m:t> </m:t>
                        </m:r>
                      </m:sub>
                    </m:sSub>
                  </m:oMath>
                </a14:m>
                <a:r>
                  <a:rPr lang="en-US" dirty="0">
                    <a:solidFill>
                      <a:srgbClr val="FF0000"/>
                    </a:solidFill>
                    <a:latin typeface="Lucida Handwriting" panose="03010101010101010101" pitchFamily="66" charset="77"/>
                  </a:rPr>
                  <a:t> </a:t>
                </a:r>
                <a:r>
                  <a:rPr lang="en-US" dirty="0">
                    <a:latin typeface="Lucida Handwriting" panose="03010101010101010101" pitchFamily="66" charset="77"/>
                  </a:rPr>
                  <a:t>=</a:t>
                </a:r>
                <a:r>
                  <a:rPr lang="en-US" dirty="0">
                    <a:solidFill>
                      <a:srgbClr val="FF0000"/>
                    </a:solidFill>
                    <a:latin typeface="Lucida Handwriting" panose="03010101010101010101" pitchFamily="66" charset="77"/>
                  </a:rPr>
                  <a:t> </a:t>
                </a:r>
                <a14:m>
                  <m:oMath xmlns:m="http://schemas.openxmlformats.org/officeDocument/2006/math">
                    <m:f>
                      <m:fPr>
                        <m:ctrlPr>
                          <a:rPr lang="en-US" i="1" smtClean="0">
                            <a:solidFill>
                              <a:srgbClr val="FF0000"/>
                            </a:solidFill>
                            <a:latin typeface="Cambria Math" panose="02040503050406030204" pitchFamily="18" charset="0"/>
                          </a:rPr>
                        </m:ctrlPr>
                      </m:fPr>
                      <m:num>
                        <m:acc>
                          <m:accPr>
                            <m:chr m:val="̂"/>
                            <m:ctrlPr>
                              <a:rPr lang="en-US" b="1" i="1">
                                <a:solidFill>
                                  <a:schemeClr val="accent2"/>
                                </a:solidFill>
                                <a:latin typeface="Cambria Math" panose="02040503050406030204" pitchFamily="18" charset="0"/>
                              </a:rPr>
                            </m:ctrlPr>
                          </m:accPr>
                          <m:e>
                            <m:r>
                              <m:rPr>
                                <m:nor/>
                              </m:rPr>
                              <a:rPr lang="en-US" b="1" dirty="0">
                                <a:solidFill>
                                  <a:schemeClr val="accent2"/>
                                </a:solidFill>
                                <a:latin typeface="Lucida Handwriting" panose="03010101010101010101" pitchFamily="66" charset="77"/>
                              </a:rPr>
                              <m:t>β</m:t>
                            </m:r>
                          </m:e>
                        </m:acc>
                        <m:r>
                          <m:rPr>
                            <m:nor/>
                          </m:rPr>
                          <a:rPr lang="en-US" b="1" baseline="-25000" dirty="0">
                            <a:solidFill>
                              <a:schemeClr val="accent2"/>
                            </a:solidFill>
                            <a:latin typeface="Lucida Handwriting" panose="03010101010101010101" pitchFamily="66" charset="77"/>
                          </a:rPr>
                          <m:t>1</m:t>
                        </m:r>
                        <m:r>
                          <a:rPr lang="en-US" b="0" i="1" smtClean="0">
                            <a:solidFill>
                              <a:schemeClr val="tx1"/>
                            </a:solidFill>
                            <a:latin typeface="Cambria Math" panose="02040503050406030204" pitchFamily="18" charset="0"/>
                          </a:rPr>
                          <m:t>−</m:t>
                        </m:r>
                        <m:r>
                          <m:rPr>
                            <m:nor/>
                          </m:rPr>
                          <a:rPr lang="en-US" b="1" dirty="0">
                            <a:solidFill>
                              <a:srgbClr val="C00000"/>
                            </a:solidFill>
                            <a:latin typeface="Lucida Handwriting" panose="03010101010101010101" pitchFamily="66" charset="77"/>
                          </a:rPr>
                          <m:t>β</m:t>
                        </m:r>
                        <m:r>
                          <m:rPr>
                            <m:nor/>
                          </m:rPr>
                          <a:rPr lang="en-US" b="1" baseline="-25000" dirty="0">
                            <a:solidFill>
                              <a:srgbClr val="C00000"/>
                            </a:solidFill>
                            <a:latin typeface="Lucida Handwriting" panose="03010101010101010101" pitchFamily="66" charset="77"/>
                          </a:rPr>
                          <m:t>1</m:t>
                        </m:r>
                        <m:r>
                          <m:rPr>
                            <m:nor/>
                          </m:rPr>
                          <a:rPr lang="en-US" dirty="0">
                            <a:solidFill>
                              <a:srgbClr val="C00000"/>
                            </a:solidFill>
                          </a:rPr>
                          <m:t> </m:t>
                        </m:r>
                      </m:num>
                      <m:den>
                        <m:sSub>
                          <m:sSubPr>
                            <m:ctrlPr>
                              <a:rPr lang="en-US" i="1">
                                <a:latin typeface="Cambria Math" panose="02040503050406030204" pitchFamily="18" charset="0"/>
                              </a:rPr>
                            </m:ctrlPr>
                          </m:sSubPr>
                          <m:e>
                            <m:acc>
                              <m:accPr>
                                <m:chr m:val="̂"/>
                                <m:ctrlPr>
                                  <a:rPr lang="en-US" b="1" i="1">
                                    <a:solidFill>
                                      <a:srgbClr val="FF0000"/>
                                    </a:solidFill>
                                    <a:latin typeface="Cambria Math" panose="02040503050406030204" pitchFamily="18" charset="0"/>
                                  </a:rPr>
                                </m:ctrlPr>
                              </m:accPr>
                              <m:e>
                                <m:r>
                                  <m:rPr>
                                    <m:nor/>
                                  </m:rPr>
                                  <a:rPr lang="en-US" b="1" dirty="0">
                                    <a:solidFill>
                                      <a:srgbClr val="FF0000"/>
                                    </a:solidFill>
                                    <a:latin typeface="Lucida Handwriting" panose="03010101010101010101" pitchFamily="66" charset="77"/>
                                  </a:rPr>
                                  <m:t>𝜎</m:t>
                                </m:r>
                              </m:e>
                            </m:acc>
                          </m:e>
                          <m:sub>
                            <m:acc>
                              <m:accPr>
                                <m:chr m:val="̂"/>
                                <m:ctrlPr>
                                  <a:rPr lang="en-US" b="1" i="1">
                                    <a:solidFill>
                                      <a:srgbClr val="FF0000"/>
                                    </a:solidFill>
                                    <a:latin typeface="Cambria Math" panose="02040503050406030204" pitchFamily="18" charset="0"/>
                                  </a:rPr>
                                </m:ctrlPr>
                              </m:accPr>
                              <m:e>
                                <m:r>
                                  <m:rPr>
                                    <m:nor/>
                                  </m:rPr>
                                  <a:rPr lang="en-US" b="1" dirty="0">
                                    <a:solidFill>
                                      <a:srgbClr val="FF0000"/>
                                    </a:solidFill>
                                    <a:latin typeface="Lucida Handwriting" panose="03010101010101010101" pitchFamily="66" charset="77"/>
                                  </a:rPr>
                                  <m:t>𝜀</m:t>
                                </m:r>
                              </m:e>
                            </m:acc>
                            <m:r>
                              <m:rPr>
                                <m:nor/>
                              </m:rPr>
                              <a:rPr lang="en-US" b="1" baseline="-25000" dirty="0">
                                <a:solidFill>
                                  <a:srgbClr val="FF0000"/>
                                </a:solidFill>
                                <a:latin typeface="Lucida Handwriting" panose="03010101010101010101" pitchFamily="66" charset="77"/>
                              </a:rPr>
                              <m:t>i</m:t>
                            </m:r>
                          </m:sub>
                        </m:sSub>
                        <m:r>
                          <a:rPr lang="en-US" b="0" i="1" dirty="0" smtClean="0">
                            <a:solidFill>
                              <a:schemeClr val="tx1"/>
                            </a:solidFill>
                            <a:latin typeface="Cambria Math" panose="02040503050406030204" pitchFamily="18" charset="0"/>
                          </a:rPr>
                          <m:t>/</m:t>
                        </m:r>
                        <m:rad>
                          <m:radPr>
                            <m:degHide m:val="on"/>
                            <m:ctrlPr>
                              <a:rPr lang="en-US" b="0" i="1" dirty="0" smtClean="0">
                                <a:solidFill>
                                  <a:schemeClr val="tx1"/>
                                </a:solidFill>
                                <a:latin typeface="Cambria Math" panose="02040503050406030204" pitchFamily="18" charset="0"/>
                              </a:rPr>
                            </m:ctrlPr>
                          </m:radPr>
                          <m:deg/>
                          <m:e>
                            <m:r>
                              <m:rPr>
                                <m:nor/>
                              </m:rPr>
                              <a:rPr lang="en-US" b="1" dirty="0">
                                <a:solidFill>
                                  <a:srgbClr val="7030A0"/>
                                </a:solidFill>
                                <a:latin typeface="Lucida Handwriting" panose="03010101010101010101" pitchFamily="66" charset="77"/>
                              </a:rPr>
                              <m:t>S</m:t>
                            </m:r>
                            <m:r>
                              <m:rPr>
                                <m:nor/>
                              </m:rPr>
                              <a:rPr lang="en-US" b="1" baseline="-25000" dirty="0">
                                <a:solidFill>
                                  <a:srgbClr val="7030A0"/>
                                </a:solidFill>
                                <a:latin typeface="Lucida Handwriting" panose="03010101010101010101" pitchFamily="66" charset="77"/>
                              </a:rPr>
                              <m:t>xx</m:t>
                            </m:r>
                          </m:e>
                        </m:rad>
                      </m:den>
                    </m:f>
                  </m:oMath>
                </a14:m>
                <a:endParaRPr lang="en-US" dirty="0">
                  <a:solidFill>
                    <a:srgbClr val="FF0000"/>
                  </a:solidFill>
                  <a:latin typeface="Lucida Handwriting" panose="03010101010101010101" pitchFamily="66" charset="77"/>
                </a:endParaRPr>
              </a:p>
            </p:txBody>
          </p:sp>
        </mc:Choice>
        <mc:Fallback>
          <p:sp>
            <p:nvSpPr>
              <p:cNvPr id="117" name="TextBox 116">
                <a:extLst>
                  <a:ext uri="{FF2B5EF4-FFF2-40B4-BE49-F238E27FC236}">
                    <a16:creationId xmlns:a16="http://schemas.microsoft.com/office/drawing/2014/main" id="{66449DA2-F7F4-2845-8068-26259951B396}"/>
                  </a:ext>
                </a:extLst>
              </p:cNvPr>
              <p:cNvSpPr txBox="1">
                <a:spLocks noRot="1" noChangeAspect="1" noMove="1" noResize="1" noEditPoints="1" noAdjustHandles="1" noChangeArrowheads="1" noChangeShapeType="1" noTextEdit="1"/>
              </p:cNvSpPr>
              <p:nvPr/>
            </p:nvSpPr>
            <p:spPr>
              <a:xfrm>
                <a:off x="7702705" y="1940730"/>
                <a:ext cx="1818768" cy="801951"/>
              </a:xfrm>
              <a:prstGeom prst="rect">
                <a:avLst/>
              </a:prstGeom>
              <a:blipFill>
                <a:blip r:embed="rId10"/>
                <a:stretch>
                  <a:fillRect l="-694" b="-3125"/>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0673739A-B68D-9E48-8D39-70581A46E26C}"/>
              </a:ext>
            </a:extLst>
          </p:cNvPr>
          <p:cNvSpPr/>
          <p:nvPr/>
        </p:nvSpPr>
        <p:spPr>
          <a:xfrm>
            <a:off x="9641999" y="2093114"/>
            <a:ext cx="1366080" cy="369332"/>
          </a:xfrm>
          <a:prstGeom prst="rect">
            <a:avLst/>
          </a:prstGeom>
        </p:spPr>
        <p:txBody>
          <a:bodyPr wrap="none">
            <a:spAutoFit/>
          </a:bodyPr>
          <a:lstStyle/>
          <a:p>
            <a:r>
              <a:rPr lang="en-US" b="1" dirty="0" err="1">
                <a:latin typeface="Lucida Handwriting" panose="03010101010101010101" pitchFamily="66" charset="77"/>
              </a:rPr>
              <a:t>d.f.</a:t>
            </a:r>
            <a:r>
              <a:rPr lang="en-US" b="1" dirty="0">
                <a:latin typeface="Lucida Handwriting" panose="03010101010101010101" pitchFamily="66" charset="77"/>
              </a:rPr>
              <a:t> = </a:t>
            </a:r>
            <a:r>
              <a:rPr lang="en-US" b="1" dirty="0">
                <a:solidFill>
                  <a:srgbClr val="FF0000"/>
                </a:solidFill>
                <a:latin typeface="Lucida Handwriting" panose="03010101010101010101" pitchFamily="66" charset="77"/>
              </a:rPr>
              <a:t>n</a:t>
            </a:r>
            <a:r>
              <a:rPr lang="en-US" b="1" dirty="0">
                <a:latin typeface="Lucida Handwriting" panose="03010101010101010101" pitchFamily="66" charset="77"/>
              </a:rPr>
              <a:t>-2</a:t>
            </a:r>
            <a:endParaRPr lang="en-US" dirty="0"/>
          </a:p>
        </p:txBody>
      </p:sp>
      <mc:AlternateContent xmlns:mc="http://schemas.openxmlformats.org/markup-compatibility/2006">
        <mc:Choice xmlns:a14="http://schemas.microsoft.com/office/drawing/2010/main" Requires="a14">
          <p:sp>
            <p:nvSpPr>
              <p:cNvPr id="64" name="TextBox 63">
                <a:extLst>
                  <a:ext uri="{FF2B5EF4-FFF2-40B4-BE49-F238E27FC236}">
                    <a16:creationId xmlns:a16="http://schemas.microsoft.com/office/drawing/2014/main" id="{FD491312-CEC9-3043-BC36-A616E067E64E}"/>
                  </a:ext>
                </a:extLst>
              </p:cNvPr>
              <p:cNvSpPr txBox="1"/>
              <p:nvPr/>
            </p:nvSpPr>
            <p:spPr>
              <a:xfrm>
                <a:off x="7702705" y="1941543"/>
                <a:ext cx="1818768" cy="801951"/>
              </a:xfrm>
              <a:prstGeom prst="rect">
                <a:avLst/>
              </a:prstGeom>
              <a:noFill/>
            </p:spPr>
            <p:txBody>
              <a:bodyPr wrap="none" rtlCol="0">
                <a:spAutoFit/>
              </a:bodyPr>
              <a:lstStyle/>
              <a:p>
                <a14:m>
                  <m:oMath xmlns:m="http://schemas.openxmlformats.org/officeDocument/2006/math">
                    <m:sSub>
                      <m:sSubPr>
                        <m:ctrlPr>
                          <a:rPr lang="en-US" i="1" smtClean="0">
                            <a:solidFill>
                              <a:srgbClr val="FF0000"/>
                            </a:solidFill>
                            <a:latin typeface="Cambria Math" panose="02040503050406030204" pitchFamily="18" charset="0"/>
                          </a:rPr>
                        </m:ctrlPr>
                      </m:sSubPr>
                      <m:e>
                        <m:r>
                          <m:rPr>
                            <m:nor/>
                          </m:rPr>
                          <a:rPr lang="en-US" dirty="0">
                            <a:solidFill>
                              <a:srgbClr val="FF0000"/>
                            </a:solidFill>
                            <a:latin typeface="Lucida Handwriting" panose="03010101010101010101" pitchFamily="66" charset="77"/>
                          </a:rPr>
                          <m:t>T</m:t>
                        </m:r>
                      </m:e>
                      <m:sub>
                        <m:r>
                          <m:rPr>
                            <m:nor/>
                          </m:rPr>
                          <a:rPr lang="en-US" b="1" dirty="0">
                            <a:solidFill>
                              <a:srgbClr val="C00000"/>
                            </a:solidFill>
                            <a:latin typeface="Lucida Handwriting" panose="03010101010101010101" pitchFamily="66" charset="77"/>
                          </a:rPr>
                          <m:t>β</m:t>
                        </m:r>
                        <m:r>
                          <m:rPr>
                            <m:nor/>
                          </m:rPr>
                          <a:rPr lang="en-US" b="1" baseline="-25000" dirty="0">
                            <a:solidFill>
                              <a:srgbClr val="C00000"/>
                            </a:solidFill>
                            <a:latin typeface="Lucida Handwriting" panose="03010101010101010101" pitchFamily="66" charset="77"/>
                          </a:rPr>
                          <m:t>1</m:t>
                        </m:r>
                        <m:r>
                          <m:rPr>
                            <m:nor/>
                          </m:rPr>
                          <a:rPr lang="en-US" dirty="0">
                            <a:solidFill>
                              <a:srgbClr val="C00000"/>
                            </a:solidFill>
                          </a:rPr>
                          <m:t> </m:t>
                        </m:r>
                      </m:sub>
                    </m:sSub>
                  </m:oMath>
                </a14:m>
                <a:r>
                  <a:rPr lang="en-US" dirty="0">
                    <a:solidFill>
                      <a:srgbClr val="FF0000"/>
                    </a:solidFill>
                    <a:latin typeface="Lucida Handwriting" panose="03010101010101010101" pitchFamily="66" charset="77"/>
                  </a:rPr>
                  <a:t> </a:t>
                </a:r>
                <a:r>
                  <a:rPr lang="en-US" dirty="0">
                    <a:latin typeface="Lucida Handwriting" panose="03010101010101010101" pitchFamily="66" charset="77"/>
                  </a:rPr>
                  <a:t>=</a:t>
                </a:r>
                <a:r>
                  <a:rPr lang="en-US" dirty="0">
                    <a:solidFill>
                      <a:srgbClr val="FF0000"/>
                    </a:solidFill>
                    <a:latin typeface="Lucida Handwriting" panose="03010101010101010101" pitchFamily="66" charset="77"/>
                  </a:rPr>
                  <a:t> </a:t>
                </a:r>
                <a14:m>
                  <m:oMath xmlns:m="http://schemas.openxmlformats.org/officeDocument/2006/math">
                    <m:f>
                      <m:fPr>
                        <m:ctrlPr>
                          <a:rPr lang="en-US" i="1" smtClean="0">
                            <a:solidFill>
                              <a:srgbClr val="FF0000"/>
                            </a:solidFill>
                            <a:latin typeface="Cambria Math" panose="02040503050406030204" pitchFamily="18" charset="0"/>
                          </a:rPr>
                        </m:ctrlPr>
                      </m:fPr>
                      <m:num>
                        <m:acc>
                          <m:accPr>
                            <m:chr m:val="̂"/>
                            <m:ctrlPr>
                              <a:rPr lang="en-US" b="1" i="1">
                                <a:solidFill>
                                  <a:schemeClr val="accent2"/>
                                </a:solidFill>
                                <a:latin typeface="Cambria Math" panose="02040503050406030204" pitchFamily="18" charset="0"/>
                              </a:rPr>
                            </m:ctrlPr>
                          </m:accPr>
                          <m:e>
                            <m:r>
                              <m:rPr>
                                <m:nor/>
                              </m:rPr>
                              <a:rPr lang="en-US" b="1" dirty="0">
                                <a:solidFill>
                                  <a:schemeClr val="accent2"/>
                                </a:solidFill>
                                <a:latin typeface="Lucida Handwriting" panose="03010101010101010101" pitchFamily="66" charset="77"/>
                              </a:rPr>
                              <m:t>β</m:t>
                            </m:r>
                          </m:e>
                        </m:acc>
                        <m:r>
                          <m:rPr>
                            <m:nor/>
                          </m:rPr>
                          <a:rPr lang="en-US" b="1" baseline="-25000" dirty="0">
                            <a:solidFill>
                              <a:schemeClr val="accent2"/>
                            </a:solidFill>
                            <a:latin typeface="Lucida Handwriting" panose="03010101010101010101" pitchFamily="66" charset="77"/>
                          </a:rPr>
                          <m:t>1</m:t>
                        </m:r>
                        <m:r>
                          <a:rPr lang="en-US" b="0" i="1" smtClean="0">
                            <a:solidFill>
                              <a:schemeClr val="tx1"/>
                            </a:solidFill>
                            <a:latin typeface="Cambria Math" panose="02040503050406030204" pitchFamily="18" charset="0"/>
                          </a:rPr>
                          <m:t>−</m:t>
                        </m:r>
                        <m:r>
                          <m:rPr>
                            <m:nor/>
                          </m:rPr>
                          <a:rPr lang="en-US" b="1" i="0" dirty="0" smtClean="0">
                            <a:solidFill>
                              <a:srgbClr val="FF0000"/>
                            </a:solidFill>
                            <a:latin typeface="Lucida Handwriting" panose="03010101010101010101" pitchFamily="66" charset="77"/>
                          </a:rPr>
                          <m:t>0</m:t>
                        </m:r>
                        <m:r>
                          <m:rPr>
                            <m:nor/>
                          </m:rPr>
                          <a:rPr lang="en-US" dirty="0">
                            <a:solidFill>
                              <a:srgbClr val="C00000"/>
                            </a:solidFill>
                          </a:rPr>
                          <m:t> </m:t>
                        </m:r>
                      </m:num>
                      <m:den>
                        <m:sSub>
                          <m:sSubPr>
                            <m:ctrlPr>
                              <a:rPr lang="en-US" i="1">
                                <a:latin typeface="Cambria Math" panose="02040503050406030204" pitchFamily="18" charset="0"/>
                              </a:rPr>
                            </m:ctrlPr>
                          </m:sSubPr>
                          <m:e>
                            <m:acc>
                              <m:accPr>
                                <m:chr m:val="̂"/>
                                <m:ctrlPr>
                                  <a:rPr lang="en-US" b="1" i="1">
                                    <a:solidFill>
                                      <a:srgbClr val="FF0000"/>
                                    </a:solidFill>
                                    <a:latin typeface="Cambria Math" panose="02040503050406030204" pitchFamily="18" charset="0"/>
                                  </a:rPr>
                                </m:ctrlPr>
                              </m:accPr>
                              <m:e>
                                <m:r>
                                  <m:rPr>
                                    <m:nor/>
                                  </m:rPr>
                                  <a:rPr lang="en-US" b="1" dirty="0">
                                    <a:solidFill>
                                      <a:srgbClr val="FF0000"/>
                                    </a:solidFill>
                                    <a:latin typeface="Lucida Handwriting" panose="03010101010101010101" pitchFamily="66" charset="77"/>
                                  </a:rPr>
                                  <m:t>𝜎</m:t>
                                </m:r>
                              </m:e>
                            </m:acc>
                          </m:e>
                          <m:sub>
                            <m:acc>
                              <m:accPr>
                                <m:chr m:val="̂"/>
                                <m:ctrlPr>
                                  <a:rPr lang="en-US" b="1" i="1">
                                    <a:solidFill>
                                      <a:srgbClr val="FF0000"/>
                                    </a:solidFill>
                                    <a:latin typeface="Cambria Math" panose="02040503050406030204" pitchFamily="18" charset="0"/>
                                  </a:rPr>
                                </m:ctrlPr>
                              </m:accPr>
                              <m:e>
                                <m:r>
                                  <m:rPr>
                                    <m:nor/>
                                  </m:rPr>
                                  <a:rPr lang="en-US" b="1" dirty="0">
                                    <a:solidFill>
                                      <a:srgbClr val="FF0000"/>
                                    </a:solidFill>
                                    <a:latin typeface="Lucida Handwriting" panose="03010101010101010101" pitchFamily="66" charset="77"/>
                                  </a:rPr>
                                  <m:t>𝜀</m:t>
                                </m:r>
                              </m:e>
                            </m:acc>
                            <m:r>
                              <m:rPr>
                                <m:nor/>
                              </m:rPr>
                              <a:rPr lang="en-US" b="1" baseline="-25000" dirty="0">
                                <a:solidFill>
                                  <a:srgbClr val="FF0000"/>
                                </a:solidFill>
                                <a:latin typeface="Lucida Handwriting" panose="03010101010101010101" pitchFamily="66" charset="77"/>
                              </a:rPr>
                              <m:t>i</m:t>
                            </m:r>
                          </m:sub>
                        </m:sSub>
                        <m:r>
                          <a:rPr lang="en-US" b="0" i="1" dirty="0" smtClean="0">
                            <a:solidFill>
                              <a:schemeClr val="tx1"/>
                            </a:solidFill>
                            <a:latin typeface="Cambria Math" panose="02040503050406030204" pitchFamily="18" charset="0"/>
                          </a:rPr>
                          <m:t>/</m:t>
                        </m:r>
                        <m:rad>
                          <m:radPr>
                            <m:degHide m:val="on"/>
                            <m:ctrlPr>
                              <a:rPr lang="en-US" b="0" i="1" dirty="0" smtClean="0">
                                <a:solidFill>
                                  <a:schemeClr val="tx1"/>
                                </a:solidFill>
                                <a:latin typeface="Cambria Math" panose="02040503050406030204" pitchFamily="18" charset="0"/>
                              </a:rPr>
                            </m:ctrlPr>
                          </m:radPr>
                          <m:deg/>
                          <m:e>
                            <m:r>
                              <m:rPr>
                                <m:nor/>
                              </m:rPr>
                              <a:rPr lang="en-US" b="1" dirty="0">
                                <a:solidFill>
                                  <a:srgbClr val="7030A0"/>
                                </a:solidFill>
                                <a:latin typeface="Lucida Handwriting" panose="03010101010101010101" pitchFamily="66" charset="77"/>
                              </a:rPr>
                              <m:t>S</m:t>
                            </m:r>
                            <m:r>
                              <m:rPr>
                                <m:nor/>
                              </m:rPr>
                              <a:rPr lang="en-US" b="1" baseline="-25000" dirty="0">
                                <a:solidFill>
                                  <a:srgbClr val="7030A0"/>
                                </a:solidFill>
                                <a:latin typeface="Lucida Handwriting" panose="03010101010101010101" pitchFamily="66" charset="77"/>
                              </a:rPr>
                              <m:t>xx</m:t>
                            </m:r>
                          </m:e>
                        </m:rad>
                      </m:den>
                    </m:f>
                  </m:oMath>
                </a14:m>
                <a:endParaRPr lang="en-US" dirty="0">
                  <a:solidFill>
                    <a:srgbClr val="FF0000"/>
                  </a:solidFill>
                  <a:latin typeface="Lucida Handwriting" panose="03010101010101010101" pitchFamily="66" charset="77"/>
                </a:endParaRPr>
              </a:p>
            </p:txBody>
          </p:sp>
        </mc:Choice>
        <mc:Fallback>
          <p:sp>
            <p:nvSpPr>
              <p:cNvPr id="64" name="TextBox 63">
                <a:extLst>
                  <a:ext uri="{FF2B5EF4-FFF2-40B4-BE49-F238E27FC236}">
                    <a16:creationId xmlns:a16="http://schemas.microsoft.com/office/drawing/2014/main" id="{FD491312-CEC9-3043-BC36-A616E067E64E}"/>
                  </a:ext>
                </a:extLst>
              </p:cNvPr>
              <p:cNvSpPr txBox="1">
                <a:spLocks noRot="1" noChangeAspect="1" noMove="1" noResize="1" noEditPoints="1" noAdjustHandles="1" noChangeArrowheads="1" noChangeShapeType="1" noTextEdit="1"/>
              </p:cNvSpPr>
              <p:nvPr/>
            </p:nvSpPr>
            <p:spPr>
              <a:xfrm>
                <a:off x="7702705" y="1941543"/>
                <a:ext cx="1818768" cy="801951"/>
              </a:xfrm>
              <a:prstGeom prst="rect">
                <a:avLst/>
              </a:prstGeom>
              <a:blipFill>
                <a:blip r:embed="rId11"/>
                <a:stretch>
                  <a:fillRect l="-694" b="-312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5" name="TextBox 64">
                <a:extLst>
                  <a:ext uri="{FF2B5EF4-FFF2-40B4-BE49-F238E27FC236}">
                    <a16:creationId xmlns:a16="http://schemas.microsoft.com/office/drawing/2014/main" id="{E26C8D3B-BEFD-EE48-84B0-4F5A9A36F2D6}"/>
                  </a:ext>
                </a:extLst>
              </p:cNvPr>
              <p:cNvSpPr txBox="1"/>
              <p:nvPr/>
            </p:nvSpPr>
            <p:spPr>
              <a:xfrm>
                <a:off x="7701325" y="1941458"/>
                <a:ext cx="1818768" cy="801951"/>
              </a:xfrm>
              <a:prstGeom prst="rect">
                <a:avLst/>
              </a:prstGeom>
              <a:noFill/>
            </p:spPr>
            <p:txBody>
              <a:bodyPr wrap="none" rtlCol="0">
                <a:spAutoFit/>
              </a:bodyPr>
              <a:lstStyle/>
              <a:p>
                <a14:m>
                  <m:oMath xmlns:m="http://schemas.openxmlformats.org/officeDocument/2006/math">
                    <m:sSub>
                      <m:sSubPr>
                        <m:ctrlPr>
                          <a:rPr lang="en-US" i="1" smtClean="0">
                            <a:solidFill>
                              <a:srgbClr val="FF0000"/>
                            </a:solidFill>
                            <a:latin typeface="Cambria Math" panose="02040503050406030204" pitchFamily="18" charset="0"/>
                          </a:rPr>
                        </m:ctrlPr>
                      </m:sSubPr>
                      <m:e>
                        <m:r>
                          <m:rPr>
                            <m:nor/>
                          </m:rPr>
                          <a:rPr lang="en-US" dirty="0">
                            <a:solidFill>
                              <a:srgbClr val="FF0000"/>
                            </a:solidFill>
                            <a:latin typeface="Lucida Handwriting" panose="03010101010101010101" pitchFamily="66" charset="77"/>
                          </a:rPr>
                          <m:t>T</m:t>
                        </m:r>
                      </m:e>
                      <m:sub>
                        <m:r>
                          <m:rPr>
                            <m:nor/>
                          </m:rPr>
                          <a:rPr lang="en-US" b="1" dirty="0">
                            <a:solidFill>
                              <a:srgbClr val="C00000"/>
                            </a:solidFill>
                            <a:latin typeface="Lucida Handwriting" panose="03010101010101010101" pitchFamily="66" charset="77"/>
                          </a:rPr>
                          <m:t>β</m:t>
                        </m:r>
                        <m:r>
                          <m:rPr>
                            <m:nor/>
                          </m:rPr>
                          <a:rPr lang="en-US" b="1" baseline="-25000" dirty="0">
                            <a:solidFill>
                              <a:srgbClr val="C00000"/>
                            </a:solidFill>
                            <a:latin typeface="Lucida Handwriting" panose="03010101010101010101" pitchFamily="66" charset="77"/>
                          </a:rPr>
                          <m:t>1</m:t>
                        </m:r>
                        <m:r>
                          <m:rPr>
                            <m:nor/>
                          </m:rPr>
                          <a:rPr lang="en-US" dirty="0">
                            <a:solidFill>
                              <a:srgbClr val="C00000"/>
                            </a:solidFill>
                          </a:rPr>
                          <m:t> </m:t>
                        </m:r>
                      </m:sub>
                    </m:sSub>
                  </m:oMath>
                </a14:m>
                <a:r>
                  <a:rPr lang="en-US" dirty="0">
                    <a:solidFill>
                      <a:srgbClr val="FF0000"/>
                    </a:solidFill>
                    <a:latin typeface="Lucida Handwriting" panose="03010101010101010101" pitchFamily="66" charset="77"/>
                  </a:rPr>
                  <a:t> </a:t>
                </a:r>
                <a:r>
                  <a:rPr lang="en-US" dirty="0">
                    <a:latin typeface="Lucida Handwriting" panose="03010101010101010101" pitchFamily="66" charset="77"/>
                  </a:rPr>
                  <a:t>=</a:t>
                </a:r>
                <a:r>
                  <a:rPr lang="en-US" dirty="0">
                    <a:solidFill>
                      <a:srgbClr val="FF0000"/>
                    </a:solidFill>
                    <a:latin typeface="Lucida Handwriting" panose="03010101010101010101" pitchFamily="66" charset="77"/>
                  </a:rPr>
                  <a:t> </a:t>
                </a:r>
                <a14:m>
                  <m:oMath xmlns:m="http://schemas.openxmlformats.org/officeDocument/2006/math">
                    <m:f>
                      <m:fPr>
                        <m:ctrlPr>
                          <a:rPr lang="en-US" i="1" smtClean="0">
                            <a:solidFill>
                              <a:srgbClr val="FF0000"/>
                            </a:solidFill>
                            <a:latin typeface="Cambria Math" panose="02040503050406030204" pitchFamily="18" charset="0"/>
                          </a:rPr>
                        </m:ctrlPr>
                      </m:fPr>
                      <m:num>
                        <m:acc>
                          <m:accPr>
                            <m:chr m:val="̂"/>
                            <m:ctrlPr>
                              <a:rPr lang="en-US" b="1" i="1">
                                <a:solidFill>
                                  <a:schemeClr val="accent2"/>
                                </a:solidFill>
                                <a:latin typeface="Cambria Math" panose="02040503050406030204" pitchFamily="18" charset="0"/>
                              </a:rPr>
                            </m:ctrlPr>
                          </m:accPr>
                          <m:e>
                            <m:r>
                              <m:rPr>
                                <m:nor/>
                              </m:rPr>
                              <a:rPr lang="en-US" b="1" dirty="0">
                                <a:solidFill>
                                  <a:schemeClr val="accent2"/>
                                </a:solidFill>
                                <a:latin typeface="Lucida Handwriting" panose="03010101010101010101" pitchFamily="66" charset="77"/>
                              </a:rPr>
                              <m:t>β</m:t>
                            </m:r>
                          </m:e>
                        </m:acc>
                        <m:r>
                          <m:rPr>
                            <m:nor/>
                          </m:rPr>
                          <a:rPr lang="en-US" b="1" baseline="-25000" dirty="0">
                            <a:solidFill>
                              <a:schemeClr val="accent2"/>
                            </a:solidFill>
                            <a:latin typeface="Lucida Handwriting" panose="03010101010101010101" pitchFamily="66" charset="77"/>
                          </a:rPr>
                          <m:t>1</m:t>
                        </m:r>
                        <m:r>
                          <m:rPr>
                            <m:nor/>
                          </m:rPr>
                          <a:rPr lang="en-US" dirty="0">
                            <a:solidFill>
                              <a:srgbClr val="C00000"/>
                            </a:solidFill>
                          </a:rPr>
                          <m:t> </m:t>
                        </m:r>
                      </m:num>
                      <m:den>
                        <m:sSub>
                          <m:sSubPr>
                            <m:ctrlPr>
                              <a:rPr lang="en-US" i="1">
                                <a:latin typeface="Cambria Math" panose="02040503050406030204" pitchFamily="18" charset="0"/>
                              </a:rPr>
                            </m:ctrlPr>
                          </m:sSubPr>
                          <m:e>
                            <m:acc>
                              <m:accPr>
                                <m:chr m:val="̂"/>
                                <m:ctrlPr>
                                  <a:rPr lang="en-US" b="1" i="1">
                                    <a:solidFill>
                                      <a:srgbClr val="FF0000"/>
                                    </a:solidFill>
                                    <a:latin typeface="Cambria Math" panose="02040503050406030204" pitchFamily="18" charset="0"/>
                                  </a:rPr>
                                </m:ctrlPr>
                              </m:accPr>
                              <m:e>
                                <m:r>
                                  <m:rPr>
                                    <m:nor/>
                                  </m:rPr>
                                  <a:rPr lang="en-US" b="1" dirty="0">
                                    <a:solidFill>
                                      <a:srgbClr val="FF0000"/>
                                    </a:solidFill>
                                    <a:latin typeface="Lucida Handwriting" panose="03010101010101010101" pitchFamily="66" charset="77"/>
                                  </a:rPr>
                                  <m:t>𝜎</m:t>
                                </m:r>
                              </m:e>
                            </m:acc>
                          </m:e>
                          <m:sub>
                            <m:acc>
                              <m:accPr>
                                <m:chr m:val="̂"/>
                                <m:ctrlPr>
                                  <a:rPr lang="en-US" b="1" i="1">
                                    <a:solidFill>
                                      <a:srgbClr val="FF0000"/>
                                    </a:solidFill>
                                    <a:latin typeface="Cambria Math" panose="02040503050406030204" pitchFamily="18" charset="0"/>
                                  </a:rPr>
                                </m:ctrlPr>
                              </m:accPr>
                              <m:e>
                                <m:r>
                                  <m:rPr>
                                    <m:nor/>
                                  </m:rPr>
                                  <a:rPr lang="en-US" b="1" dirty="0">
                                    <a:solidFill>
                                      <a:srgbClr val="FF0000"/>
                                    </a:solidFill>
                                    <a:latin typeface="Lucida Handwriting" panose="03010101010101010101" pitchFamily="66" charset="77"/>
                                  </a:rPr>
                                  <m:t>𝜀</m:t>
                                </m:r>
                              </m:e>
                            </m:acc>
                            <m:r>
                              <m:rPr>
                                <m:nor/>
                              </m:rPr>
                              <a:rPr lang="en-US" b="1" baseline="-25000" dirty="0">
                                <a:solidFill>
                                  <a:srgbClr val="FF0000"/>
                                </a:solidFill>
                                <a:latin typeface="Lucida Handwriting" panose="03010101010101010101" pitchFamily="66" charset="77"/>
                              </a:rPr>
                              <m:t>i</m:t>
                            </m:r>
                          </m:sub>
                        </m:sSub>
                        <m:r>
                          <a:rPr lang="en-US" b="0" i="1" dirty="0" smtClean="0">
                            <a:solidFill>
                              <a:schemeClr val="tx1"/>
                            </a:solidFill>
                            <a:latin typeface="Cambria Math" panose="02040503050406030204" pitchFamily="18" charset="0"/>
                          </a:rPr>
                          <m:t>/</m:t>
                        </m:r>
                        <m:rad>
                          <m:radPr>
                            <m:degHide m:val="on"/>
                            <m:ctrlPr>
                              <a:rPr lang="en-US" b="0" i="1" dirty="0" smtClean="0">
                                <a:solidFill>
                                  <a:schemeClr val="tx1"/>
                                </a:solidFill>
                                <a:latin typeface="Cambria Math" panose="02040503050406030204" pitchFamily="18" charset="0"/>
                              </a:rPr>
                            </m:ctrlPr>
                          </m:radPr>
                          <m:deg/>
                          <m:e>
                            <m:r>
                              <m:rPr>
                                <m:nor/>
                              </m:rPr>
                              <a:rPr lang="en-US" b="1" dirty="0">
                                <a:solidFill>
                                  <a:srgbClr val="7030A0"/>
                                </a:solidFill>
                                <a:latin typeface="Lucida Handwriting" panose="03010101010101010101" pitchFamily="66" charset="77"/>
                              </a:rPr>
                              <m:t>S</m:t>
                            </m:r>
                            <m:r>
                              <m:rPr>
                                <m:nor/>
                              </m:rPr>
                              <a:rPr lang="en-US" b="1" baseline="-25000" dirty="0">
                                <a:solidFill>
                                  <a:srgbClr val="7030A0"/>
                                </a:solidFill>
                                <a:latin typeface="Lucida Handwriting" panose="03010101010101010101" pitchFamily="66" charset="77"/>
                              </a:rPr>
                              <m:t>xx</m:t>
                            </m:r>
                          </m:e>
                        </m:rad>
                      </m:den>
                    </m:f>
                  </m:oMath>
                </a14:m>
                <a:endParaRPr lang="en-US" dirty="0">
                  <a:solidFill>
                    <a:srgbClr val="FF0000"/>
                  </a:solidFill>
                  <a:latin typeface="Lucida Handwriting" panose="03010101010101010101" pitchFamily="66" charset="77"/>
                </a:endParaRPr>
              </a:p>
            </p:txBody>
          </p:sp>
        </mc:Choice>
        <mc:Fallback>
          <p:sp>
            <p:nvSpPr>
              <p:cNvPr id="65" name="TextBox 64">
                <a:extLst>
                  <a:ext uri="{FF2B5EF4-FFF2-40B4-BE49-F238E27FC236}">
                    <a16:creationId xmlns:a16="http://schemas.microsoft.com/office/drawing/2014/main" id="{E26C8D3B-BEFD-EE48-84B0-4F5A9A36F2D6}"/>
                  </a:ext>
                </a:extLst>
              </p:cNvPr>
              <p:cNvSpPr txBox="1">
                <a:spLocks noRot="1" noChangeAspect="1" noMove="1" noResize="1" noEditPoints="1" noAdjustHandles="1" noChangeArrowheads="1" noChangeShapeType="1" noTextEdit="1"/>
              </p:cNvSpPr>
              <p:nvPr/>
            </p:nvSpPr>
            <p:spPr>
              <a:xfrm>
                <a:off x="7701325" y="1941458"/>
                <a:ext cx="1818768" cy="801951"/>
              </a:xfrm>
              <a:prstGeom prst="rect">
                <a:avLst/>
              </a:prstGeom>
              <a:blipFill>
                <a:blip r:embed="rId12"/>
                <a:stretch>
                  <a:fillRect b="-3125"/>
                </a:stretch>
              </a:blipFill>
            </p:spPr>
            <p:txBody>
              <a:bodyPr/>
              <a:lstStyle/>
              <a:p>
                <a:r>
                  <a:rPr lang="en-US">
                    <a:noFill/>
                  </a:rPr>
                  <a:t> </a:t>
                </a:r>
              </a:p>
            </p:txBody>
          </p:sp>
        </mc:Fallback>
      </mc:AlternateContent>
      <p:pic>
        <p:nvPicPr>
          <p:cNvPr id="71" name="Graphic 70" descr="Checklist">
            <a:hlinkClick r:id="rId13" action="ppaction://hlinksldjump"/>
            <a:extLst>
              <a:ext uri="{FF2B5EF4-FFF2-40B4-BE49-F238E27FC236}">
                <a16:creationId xmlns:a16="http://schemas.microsoft.com/office/drawing/2014/main" id="{A9BC685E-332C-4B45-BB19-FEB2740CA11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530747" y="5399024"/>
            <a:ext cx="914400" cy="914400"/>
          </a:xfrm>
          <a:prstGeom prst="rect">
            <a:avLst/>
          </a:prstGeom>
        </p:spPr>
      </p:pic>
    </p:spTree>
    <p:extLst>
      <p:ext uri="{BB962C8B-B14F-4D97-AF65-F5344CB8AC3E}">
        <p14:creationId xmlns:p14="http://schemas.microsoft.com/office/powerpoint/2010/main" val="2906626805"/>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par>
                                <p:cTn id="8" presetID="22" presetClass="entr" presetSubtype="4"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down)">
                                      <p:cBhvr>
                                        <p:cTn id="10" dur="500"/>
                                        <p:tgtEl>
                                          <p:spTgt spid="32"/>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dissolve">
                                      <p:cBhvr>
                                        <p:cTn id="14" dur="500"/>
                                        <p:tgtEl>
                                          <p:spTgt spid="34"/>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dissolve">
                                      <p:cBhvr>
                                        <p:cTn id="17" dur="500"/>
                                        <p:tgtEl>
                                          <p:spTgt spid="29"/>
                                        </p:tgtEl>
                                      </p:cBhvr>
                                    </p:animEffect>
                                  </p:childTnLst>
                                </p:cTn>
                              </p:par>
                            </p:childTnLst>
                          </p:cTn>
                        </p:par>
                        <p:par>
                          <p:cTn id="18" fill="hold">
                            <p:stCondLst>
                              <p:cond delay="1000"/>
                            </p:stCondLst>
                            <p:childTnLst>
                              <p:par>
                                <p:cTn id="19" presetID="9" presetClass="entr" presetSubtype="0" fill="hold" grpId="0" nodeType="after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dissolve">
                                      <p:cBhvr>
                                        <p:cTn id="21" dur="100"/>
                                        <p:tgtEl>
                                          <p:spTgt spid="62"/>
                                        </p:tgtEl>
                                      </p:cBhvr>
                                    </p:animEffect>
                                  </p:childTnLst>
                                </p:cTn>
                              </p:par>
                            </p:childTnLst>
                          </p:cTn>
                        </p:par>
                        <p:par>
                          <p:cTn id="22" fill="hold">
                            <p:stCondLst>
                              <p:cond delay="1100"/>
                            </p:stCondLst>
                            <p:childTnLst>
                              <p:par>
                                <p:cTn id="23" presetID="9" presetClass="entr" presetSubtype="0" fill="hold" grpId="0"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dissolve">
                                      <p:cBhvr>
                                        <p:cTn id="25" dur="100"/>
                                        <p:tgtEl>
                                          <p:spTgt spid="61"/>
                                        </p:tgtEl>
                                      </p:cBhvr>
                                    </p:animEffect>
                                  </p:childTnLst>
                                </p:cTn>
                              </p:par>
                            </p:childTnLst>
                          </p:cTn>
                        </p:par>
                        <p:par>
                          <p:cTn id="26" fill="hold">
                            <p:stCondLst>
                              <p:cond delay="1200"/>
                            </p:stCondLst>
                            <p:childTnLst>
                              <p:par>
                                <p:cTn id="27" presetID="9" presetClass="entr" presetSubtype="0" fill="hold" grpId="0" nodeType="afterEffect">
                                  <p:stCondLst>
                                    <p:cond delay="0"/>
                                  </p:stCondLst>
                                  <p:childTnLst>
                                    <p:set>
                                      <p:cBhvr>
                                        <p:cTn id="28" dur="1" fill="hold">
                                          <p:stCondLst>
                                            <p:cond delay="0"/>
                                          </p:stCondLst>
                                        </p:cTn>
                                        <p:tgtEl>
                                          <p:spTgt spid="58"/>
                                        </p:tgtEl>
                                        <p:attrNameLst>
                                          <p:attrName>style.visibility</p:attrName>
                                        </p:attrNameLst>
                                      </p:cBhvr>
                                      <p:to>
                                        <p:strVal val="visible"/>
                                      </p:to>
                                    </p:set>
                                    <p:animEffect transition="in" filter="dissolve">
                                      <p:cBhvr>
                                        <p:cTn id="29" dur="100"/>
                                        <p:tgtEl>
                                          <p:spTgt spid="58"/>
                                        </p:tgtEl>
                                      </p:cBhvr>
                                    </p:animEffect>
                                  </p:childTnLst>
                                </p:cTn>
                              </p:par>
                            </p:childTnLst>
                          </p:cTn>
                        </p:par>
                        <p:par>
                          <p:cTn id="30" fill="hold">
                            <p:stCondLst>
                              <p:cond delay="1300"/>
                            </p:stCondLst>
                            <p:childTnLst>
                              <p:par>
                                <p:cTn id="31" presetID="9" presetClass="entr" presetSubtype="0" fill="hold" grpId="0" nodeType="afterEffect">
                                  <p:stCondLst>
                                    <p:cond delay="0"/>
                                  </p:stCondLst>
                                  <p:childTnLst>
                                    <p:set>
                                      <p:cBhvr>
                                        <p:cTn id="32" dur="1" fill="hold">
                                          <p:stCondLst>
                                            <p:cond delay="0"/>
                                          </p:stCondLst>
                                        </p:cTn>
                                        <p:tgtEl>
                                          <p:spTgt spid="63"/>
                                        </p:tgtEl>
                                        <p:attrNameLst>
                                          <p:attrName>style.visibility</p:attrName>
                                        </p:attrNameLst>
                                      </p:cBhvr>
                                      <p:to>
                                        <p:strVal val="visible"/>
                                      </p:to>
                                    </p:set>
                                    <p:animEffect transition="in" filter="dissolve">
                                      <p:cBhvr>
                                        <p:cTn id="33" dur="100"/>
                                        <p:tgtEl>
                                          <p:spTgt spid="63"/>
                                        </p:tgtEl>
                                      </p:cBhvr>
                                    </p:animEffect>
                                  </p:childTnLst>
                                </p:cTn>
                              </p:par>
                            </p:childTnLst>
                          </p:cTn>
                        </p:par>
                        <p:par>
                          <p:cTn id="34" fill="hold">
                            <p:stCondLst>
                              <p:cond delay="1400"/>
                            </p:stCondLst>
                            <p:childTnLst>
                              <p:par>
                                <p:cTn id="35" presetID="9" presetClass="entr" presetSubtype="0" fill="hold" grpId="0"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dissolve">
                                      <p:cBhvr>
                                        <p:cTn id="37" dur="100"/>
                                        <p:tgtEl>
                                          <p:spTgt spid="59"/>
                                        </p:tgtEl>
                                      </p:cBhvr>
                                    </p:animEffect>
                                  </p:childTnLst>
                                </p:cTn>
                              </p:par>
                            </p:childTnLst>
                          </p:cTn>
                        </p:par>
                        <p:par>
                          <p:cTn id="38" fill="hold">
                            <p:stCondLst>
                              <p:cond delay="1500"/>
                            </p:stCondLst>
                            <p:childTnLst>
                              <p:par>
                                <p:cTn id="39" presetID="9" presetClass="entr" presetSubtype="0" fill="hold" grpId="0" nodeType="after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dissolve">
                                      <p:cBhvr>
                                        <p:cTn id="41" dur="100"/>
                                        <p:tgtEl>
                                          <p:spTgt spid="46"/>
                                        </p:tgtEl>
                                      </p:cBhvr>
                                    </p:animEffect>
                                  </p:childTnLst>
                                </p:cTn>
                              </p:par>
                            </p:childTnLst>
                          </p:cTn>
                        </p:par>
                        <p:par>
                          <p:cTn id="42" fill="hold">
                            <p:stCondLst>
                              <p:cond delay="1600"/>
                            </p:stCondLst>
                            <p:childTnLst>
                              <p:par>
                                <p:cTn id="43" presetID="9" presetClass="entr" presetSubtype="0" fill="hold" grpId="0" nodeType="afterEffect">
                                  <p:stCondLst>
                                    <p:cond delay="0"/>
                                  </p:stCondLst>
                                  <p:childTnLst>
                                    <p:set>
                                      <p:cBhvr>
                                        <p:cTn id="44" dur="1" fill="hold">
                                          <p:stCondLst>
                                            <p:cond delay="0"/>
                                          </p:stCondLst>
                                        </p:cTn>
                                        <p:tgtEl>
                                          <p:spTgt spid="60"/>
                                        </p:tgtEl>
                                        <p:attrNameLst>
                                          <p:attrName>style.visibility</p:attrName>
                                        </p:attrNameLst>
                                      </p:cBhvr>
                                      <p:to>
                                        <p:strVal val="visible"/>
                                      </p:to>
                                    </p:set>
                                    <p:animEffect transition="in" filter="dissolve">
                                      <p:cBhvr>
                                        <p:cTn id="45" dur="100"/>
                                        <p:tgtEl>
                                          <p:spTgt spid="60"/>
                                        </p:tgtEl>
                                      </p:cBhvr>
                                    </p:animEffect>
                                  </p:childTnLst>
                                </p:cTn>
                              </p:par>
                            </p:childTnLst>
                          </p:cTn>
                        </p:par>
                        <p:par>
                          <p:cTn id="46" fill="hold">
                            <p:stCondLst>
                              <p:cond delay="1700"/>
                            </p:stCondLst>
                            <p:childTnLst>
                              <p:par>
                                <p:cTn id="47" presetID="9" presetClass="entr" presetSubtype="0" fill="hold" grpId="0" nodeType="after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dissolve">
                                      <p:cBhvr>
                                        <p:cTn id="49" dur="100"/>
                                        <p:tgtEl>
                                          <p:spTgt spid="4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wipe(left)">
                                      <p:cBhvr>
                                        <p:cTn id="54" dur="500"/>
                                        <p:tgtEl>
                                          <p:spTgt spid="35"/>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wipe(left)">
                                      <p:cBhvr>
                                        <p:cTn id="58" dur="500"/>
                                        <p:tgtEl>
                                          <p:spTgt spid="31"/>
                                        </p:tgtEl>
                                      </p:cBhvr>
                                    </p:animEffect>
                                  </p:childTnLst>
                                </p:cTn>
                              </p:par>
                            </p:childTnLst>
                          </p:cTn>
                        </p:par>
                        <p:par>
                          <p:cTn id="59" fill="hold">
                            <p:stCondLst>
                              <p:cond delay="1000"/>
                            </p:stCondLst>
                            <p:childTnLst>
                              <p:par>
                                <p:cTn id="60" presetID="9" presetClass="entr" presetSubtype="0" fill="hold" grpId="0" nodeType="after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dissolve">
                                      <p:cBhvr>
                                        <p:cTn id="62" dur="500"/>
                                        <p:tgtEl>
                                          <p:spTgt spid="36"/>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dissolve">
                                      <p:cBhvr>
                                        <p:cTn id="65" dur="500"/>
                                        <p:tgtEl>
                                          <p:spTgt spid="37"/>
                                        </p:tgtEl>
                                      </p:cBhvr>
                                    </p:animEffect>
                                  </p:childTnLst>
                                </p:cTn>
                              </p:par>
                            </p:childTnLst>
                          </p:cTn>
                        </p:par>
                        <p:par>
                          <p:cTn id="66" fill="hold">
                            <p:stCondLst>
                              <p:cond delay="1500"/>
                            </p:stCondLst>
                            <p:childTnLst>
                              <p:par>
                                <p:cTn id="67" presetID="22" presetClass="entr" presetSubtype="4" fill="hold" grpId="0" nodeType="after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wipe(down)">
                                      <p:cBhvr>
                                        <p:cTn id="69" dur="500"/>
                                        <p:tgtEl>
                                          <p:spTgt spid="3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52"/>
                                        </p:tgtEl>
                                        <p:attrNameLst>
                                          <p:attrName>style.visibility</p:attrName>
                                        </p:attrNameLst>
                                      </p:cBhvr>
                                      <p:to>
                                        <p:strVal val="visible"/>
                                      </p:to>
                                    </p:set>
                                    <p:animEffect transition="in" filter="wipe(left)">
                                      <p:cBhvr>
                                        <p:cTn id="74" dur="500"/>
                                        <p:tgtEl>
                                          <p:spTgt spid="52"/>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dissolve">
                                      <p:cBhvr>
                                        <p:cTn id="77" dur="500"/>
                                        <p:tgtEl>
                                          <p:spTgt spid="57"/>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8"/>
                                        </p:tgtEl>
                                        <p:attrNameLst>
                                          <p:attrName>style.visibility</p:attrName>
                                        </p:attrNameLst>
                                      </p:cBhvr>
                                      <p:to>
                                        <p:strVal val="visible"/>
                                      </p:to>
                                    </p:set>
                                    <p:animEffect transition="in" filter="dissolve">
                                      <p:cBhvr>
                                        <p:cTn id="80" dur="500"/>
                                        <p:tgtEl>
                                          <p:spTgt spid="8"/>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91"/>
                                        </p:tgtEl>
                                        <p:attrNameLst>
                                          <p:attrName>style.visibility</p:attrName>
                                        </p:attrNameLst>
                                      </p:cBhvr>
                                      <p:to>
                                        <p:strVal val="visible"/>
                                      </p:to>
                                    </p:set>
                                    <p:animEffect transition="in" filter="wipe(left)">
                                      <p:cBhvr>
                                        <p:cTn id="85" dur="500"/>
                                        <p:tgtEl>
                                          <p:spTgt spid="91"/>
                                        </p:tgtEl>
                                      </p:cBhvr>
                                    </p:animEffect>
                                  </p:childTnLst>
                                </p:cTn>
                              </p:par>
                              <p:par>
                                <p:cTn id="86" presetID="22" presetClass="entr" presetSubtype="4" fill="hold" nodeType="withEffect">
                                  <p:stCondLst>
                                    <p:cond delay="0"/>
                                  </p:stCondLst>
                                  <p:childTnLst>
                                    <p:set>
                                      <p:cBhvr>
                                        <p:cTn id="87" dur="1" fill="hold">
                                          <p:stCondLst>
                                            <p:cond delay="0"/>
                                          </p:stCondLst>
                                        </p:cTn>
                                        <p:tgtEl>
                                          <p:spTgt spid="89"/>
                                        </p:tgtEl>
                                        <p:attrNameLst>
                                          <p:attrName>style.visibility</p:attrName>
                                        </p:attrNameLst>
                                      </p:cBhvr>
                                      <p:to>
                                        <p:strVal val="visible"/>
                                      </p:to>
                                    </p:set>
                                    <p:animEffect transition="in" filter="wipe(down)">
                                      <p:cBhvr>
                                        <p:cTn id="88" dur="500"/>
                                        <p:tgtEl>
                                          <p:spTgt spid="89"/>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96"/>
                                        </p:tgtEl>
                                        <p:attrNameLst>
                                          <p:attrName>style.visibility</p:attrName>
                                        </p:attrNameLst>
                                      </p:cBhvr>
                                      <p:to>
                                        <p:strVal val="visible"/>
                                      </p:to>
                                    </p:set>
                                    <p:animEffect transition="in" filter="dissolve">
                                      <p:cBhvr>
                                        <p:cTn id="91" dur="500"/>
                                        <p:tgtEl>
                                          <p:spTgt spid="96"/>
                                        </p:tgtEl>
                                      </p:cBhvr>
                                    </p:animEffect>
                                  </p:childTnLst>
                                </p:cTn>
                              </p:par>
                              <p:par>
                                <p:cTn id="92" presetID="9" presetClass="entr" presetSubtype="0" fill="hold" grpId="0" nodeType="withEffect">
                                  <p:stCondLst>
                                    <p:cond delay="0"/>
                                  </p:stCondLst>
                                  <p:iterate type="lt">
                                    <p:tmPct val="0"/>
                                  </p:iterate>
                                  <p:childTnLst>
                                    <p:set>
                                      <p:cBhvr>
                                        <p:cTn id="93" dur="1" fill="hold">
                                          <p:stCondLst>
                                            <p:cond delay="0"/>
                                          </p:stCondLst>
                                        </p:cTn>
                                        <p:tgtEl>
                                          <p:spTgt spid="92"/>
                                        </p:tgtEl>
                                        <p:attrNameLst>
                                          <p:attrName>style.visibility</p:attrName>
                                        </p:attrNameLst>
                                      </p:cBhvr>
                                      <p:to>
                                        <p:strVal val="visible"/>
                                      </p:to>
                                    </p:set>
                                    <p:animEffect transition="in" filter="dissolve">
                                      <p:cBhvr>
                                        <p:cTn id="94" dur="500"/>
                                        <p:tgtEl>
                                          <p:spTgt spid="92"/>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99"/>
                                        </p:tgtEl>
                                        <p:attrNameLst>
                                          <p:attrName>style.visibility</p:attrName>
                                        </p:attrNameLst>
                                      </p:cBhvr>
                                      <p:to>
                                        <p:strVal val="visible"/>
                                      </p:to>
                                    </p:set>
                                    <p:animEffect transition="in" filter="wipe(down)">
                                      <p:cBhvr>
                                        <p:cTn id="97" dur="500"/>
                                        <p:tgtEl>
                                          <p:spTgt spid="99"/>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97"/>
                                        </p:tgtEl>
                                        <p:attrNameLst>
                                          <p:attrName>style.visibility</p:attrName>
                                        </p:attrNameLst>
                                      </p:cBhvr>
                                      <p:to>
                                        <p:strVal val="visible"/>
                                      </p:to>
                                    </p:set>
                                    <p:animEffect transition="in" filter="dissolve">
                                      <p:cBhvr>
                                        <p:cTn id="100" dur="500"/>
                                        <p:tgtEl>
                                          <p:spTgt spid="97"/>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83"/>
                                        </p:tgtEl>
                                        <p:attrNameLst>
                                          <p:attrName>style.visibility</p:attrName>
                                        </p:attrNameLst>
                                      </p:cBhvr>
                                      <p:to>
                                        <p:strVal val="visible"/>
                                      </p:to>
                                    </p:set>
                                    <p:animEffect transition="in" filter="wipe(down)">
                                      <p:cBhvr>
                                        <p:cTn id="103" dur="500"/>
                                        <p:tgtEl>
                                          <p:spTgt spid="83"/>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95"/>
                                        </p:tgtEl>
                                        <p:attrNameLst>
                                          <p:attrName>style.visibility</p:attrName>
                                        </p:attrNameLst>
                                      </p:cBhvr>
                                      <p:to>
                                        <p:strVal val="visible"/>
                                      </p:to>
                                    </p:set>
                                    <p:animEffect transition="in" filter="dissolve">
                                      <p:cBhvr>
                                        <p:cTn id="106" dur="500"/>
                                        <p:tgtEl>
                                          <p:spTgt spid="95"/>
                                        </p:tgtEl>
                                      </p:cBhvr>
                                    </p:animEffect>
                                  </p:childTnLst>
                                </p:cTn>
                              </p:par>
                              <p:par>
                                <p:cTn id="107" presetID="22" presetClass="entr" presetSubtype="1" fill="hold" grpId="0" nodeType="withEffect">
                                  <p:stCondLst>
                                    <p:cond delay="0"/>
                                  </p:stCondLst>
                                  <p:childTnLst>
                                    <p:set>
                                      <p:cBhvr>
                                        <p:cTn id="108" dur="1" fill="hold">
                                          <p:stCondLst>
                                            <p:cond delay="0"/>
                                          </p:stCondLst>
                                        </p:cTn>
                                        <p:tgtEl>
                                          <p:spTgt spid="67"/>
                                        </p:tgtEl>
                                        <p:attrNameLst>
                                          <p:attrName>style.visibility</p:attrName>
                                        </p:attrNameLst>
                                      </p:cBhvr>
                                      <p:to>
                                        <p:strVal val="visible"/>
                                      </p:to>
                                    </p:set>
                                    <p:animEffect transition="in" filter="wipe(up)">
                                      <p:cBhvr>
                                        <p:cTn id="109" dur="500"/>
                                        <p:tgtEl>
                                          <p:spTgt spid="67"/>
                                        </p:tgtEl>
                                      </p:cBhvr>
                                    </p:animEffect>
                                  </p:childTnLst>
                                </p:cTn>
                              </p:par>
                              <p:par>
                                <p:cTn id="110" presetID="22" presetClass="entr" presetSubtype="4" fill="hold" nodeType="withEffect">
                                  <p:stCondLst>
                                    <p:cond delay="0"/>
                                  </p:stCondLst>
                                  <p:childTnLst>
                                    <p:set>
                                      <p:cBhvr>
                                        <p:cTn id="111" dur="1" fill="hold">
                                          <p:stCondLst>
                                            <p:cond delay="0"/>
                                          </p:stCondLst>
                                        </p:cTn>
                                        <p:tgtEl>
                                          <p:spTgt spid="100"/>
                                        </p:tgtEl>
                                        <p:attrNameLst>
                                          <p:attrName>style.visibility</p:attrName>
                                        </p:attrNameLst>
                                      </p:cBhvr>
                                      <p:to>
                                        <p:strVal val="visible"/>
                                      </p:to>
                                    </p:set>
                                    <p:animEffect transition="in" filter="wipe(down)">
                                      <p:cBhvr>
                                        <p:cTn id="112" dur="500"/>
                                        <p:tgtEl>
                                          <p:spTgt spid="100"/>
                                        </p:tgtEl>
                                      </p:cBhvr>
                                    </p:animEffect>
                                  </p:childTnLst>
                                </p:cTn>
                              </p:par>
                              <p:par>
                                <p:cTn id="113" presetID="22" presetClass="entr" presetSubtype="4" fill="hold" nodeType="withEffect">
                                  <p:stCondLst>
                                    <p:cond delay="0"/>
                                  </p:stCondLst>
                                  <p:childTnLst>
                                    <p:set>
                                      <p:cBhvr>
                                        <p:cTn id="114" dur="1" fill="hold">
                                          <p:stCondLst>
                                            <p:cond delay="0"/>
                                          </p:stCondLst>
                                        </p:cTn>
                                        <p:tgtEl>
                                          <p:spTgt spid="101"/>
                                        </p:tgtEl>
                                        <p:attrNameLst>
                                          <p:attrName>style.visibility</p:attrName>
                                        </p:attrNameLst>
                                      </p:cBhvr>
                                      <p:to>
                                        <p:strVal val="visible"/>
                                      </p:to>
                                    </p:set>
                                    <p:animEffect transition="in" filter="wipe(down)">
                                      <p:cBhvr>
                                        <p:cTn id="115" dur="500"/>
                                        <p:tgtEl>
                                          <p:spTgt spid="101"/>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104"/>
                                        </p:tgtEl>
                                        <p:attrNameLst>
                                          <p:attrName>style.visibility</p:attrName>
                                        </p:attrNameLst>
                                      </p:cBhvr>
                                      <p:to>
                                        <p:strVal val="visible"/>
                                      </p:to>
                                    </p:set>
                                    <p:animEffect transition="in" filter="dissolve">
                                      <p:cBhvr>
                                        <p:cTn id="118" dur="500"/>
                                        <p:tgtEl>
                                          <p:spTgt spid="104"/>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105"/>
                                        </p:tgtEl>
                                        <p:attrNameLst>
                                          <p:attrName>style.visibility</p:attrName>
                                        </p:attrNameLst>
                                      </p:cBhvr>
                                      <p:to>
                                        <p:strVal val="visible"/>
                                      </p:to>
                                    </p:set>
                                    <p:animEffect transition="in" filter="dissolve">
                                      <p:cBhvr>
                                        <p:cTn id="121" dur="500"/>
                                        <p:tgtEl>
                                          <p:spTgt spid="105"/>
                                        </p:tgtEl>
                                      </p:cBhvr>
                                    </p:animEffect>
                                  </p:childTnLst>
                                </p:cTn>
                              </p:par>
                              <p:par>
                                <p:cTn id="122" presetID="22" presetClass="entr" presetSubtype="2" fill="hold" nodeType="withEffect">
                                  <p:stCondLst>
                                    <p:cond delay="0"/>
                                  </p:stCondLst>
                                  <p:childTnLst>
                                    <p:set>
                                      <p:cBhvr>
                                        <p:cTn id="123" dur="1" fill="hold">
                                          <p:stCondLst>
                                            <p:cond delay="0"/>
                                          </p:stCondLst>
                                        </p:cTn>
                                        <p:tgtEl>
                                          <p:spTgt spid="108"/>
                                        </p:tgtEl>
                                        <p:attrNameLst>
                                          <p:attrName>style.visibility</p:attrName>
                                        </p:attrNameLst>
                                      </p:cBhvr>
                                      <p:to>
                                        <p:strVal val="visible"/>
                                      </p:to>
                                    </p:set>
                                    <p:animEffect transition="in" filter="wipe(right)">
                                      <p:cBhvr>
                                        <p:cTn id="124" dur="500"/>
                                        <p:tgtEl>
                                          <p:spTgt spid="108"/>
                                        </p:tgtEl>
                                      </p:cBhvr>
                                    </p:animEffect>
                                  </p:childTnLst>
                                </p:cTn>
                              </p:par>
                              <p:par>
                                <p:cTn id="125" presetID="22" presetClass="entr" presetSubtype="8" fill="hold" nodeType="withEffect">
                                  <p:stCondLst>
                                    <p:cond delay="0"/>
                                  </p:stCondLst>
                                  <p:childTnLst>
                                    <p:set>
                                      <p:cBhvr>
                                        <p:cTn id="126" dur="1" fill="hold">
                                          <p:stCondLst>
                                            <p:cond delay="0"/>
                                          </p:stCondLst>
                                        </p:cTn>
                                        <p:tgtEl>
                                          <p:spTgt spid="109"/>
                                        </p:tgtEl>
                                        <p:attrNameLst>
                                          <p:attrName>style.visibility</p:attrName>
                                        </p:attrNameLst>
                                      </p:cBhvr>
                                      <p:to>
                                        <p:strVal val="visible"/>
                                      </p:to>
                                    </p:set>
                                    <p:animEffect transition="in" filter="wipe(left)">
                                      <p:cBhvr>
                                        <p:cTn id="127" dur="500"/>
                                        <p:tgtEl>
                                          <p:spTgt spid="109"/>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106"/>
                                        </p:tgtEl>
                                        <p:attrNameLst>
                                          <p:attrName>style.visibility</p:attrName>
                                        </p:attrNameLst>
                                      </p:cBhvr>
                                      <p:to>
                                        <p:strVal val="visible"/>
                                      </p:to>
                                    </p:set>
                                    <p:animEffect transition="in" filter="dissolve">
                                      <p:cBhvr>
                                        <p:cTn id="130" dur="500"/>
                                        <p:tgtEl>
                                          <p:spTgt spid="106"/>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107"/>
                                        </p:tgtEl>
                                        <p:attrNameLst>
                                          <p:attrName>style.visibility</p:attrName>
                                        </p:attrNameLst>
                                      </p:cBhvr>
                                      <p:to>
                                        <p:strVal val="visible"/>
                                      </p:to>
                                    </p:set>
                                    <p:animEffect transition="in" filter="dissolve">
                                      <p:cBhvr>
                                        <p:cTn id="133" dur="500"/>
                                        <p:tgtEl>
                                          <p:spTgt spid="107"/>
                                        </p:tgtEl>
                                      </p:cBhvr>
                                    </p:animEffect>
                                  </p:childTnLst>
                                </p:cTn>
                              </p:par>
                              <p:par>
                                <p:cTn id="134" presetID="9" presetClass="entr" presetSubtype="0" fill="hold" grpId="0" nodeType="withEffect">
                                  <p:stCondLst>
                                    <p:cond delay="0"/>
                                  </p:stCondLst>
                                  <p:childTnLst>
                                    <p:set>
                                      <p:cBhvr>
                                        <p:cTn id="135" dur="1" fill="hold">
                                          <p:stCondLst>
                                            <p:cond delay="0"/>
                                          </p:stCondLst>
                                        </p:cTn>
                                        <p:tgtEl>
                                          <p:spTgt spid="117"/>
                                        </p:tgtEl>
                                        <p:attrNameLst>
                                          <p:attrName>style.visibility</p:attrName>
                                        </p:attrNameLst>
                                      </p:cBhvr>
                                      <p:to>
                                        <p:strVal val="visible"/>
                                      </p:to>
                                    </p:set>
                                    <p:animEffect transition="in" filter="dissolve">
                                      <p:cBhvr>
                                        <p:cTn id="136" dur="500"/>
                                        <p:tgtEl>
                                          <p:spTgt spid="117"/>
                                        </p:tgtEl>
                                      </p:cBhvr>
                                    </p:animEffect>
                                  </p:childTnLst>
                                </p:cTn>
                              </p:par>
                            </p:childTnLst>
                          </p:cTn>
                        </p:par>
                        <p:par>
                          <p:cTn id="137" fill="hold">
                            <p:stCondLst>
                              <p:cond delay="500"/>
                            </p:stCondLst>
                            <p:childTnLst>
                              <p:par>
                                <p:cTn id="138" presetID="22" presetClass="entr" presetSubtype="8" fill="hold" grpId="0" nodeType="afterEffect">
                                  <p:stCondLst>
                                    <p:cond delay="0"/>
                                  </p:stCondLst>
                                  <p:childTnLst>
                                    <p:set>
                                      <p:cBhvr>
                                        <p:cTn id="139" dur="1" fill="hold">
                                          <p:stCondLst>
                                            <p:cond delay="0"/>
                                          </p:stCondLst>
                                        </p:cTn>
                                        <p:tgtEl>
                                          <p:spTgt spid="3"/>
                                        </p:tgtEl>
                                        <p:attrNameLst>
                                          <p:attrName>style.visibility</p:attrName>
                                        </p:attrNameLst>
                                      </p:cBhvr>
                                      <p:to>
                                        <p:strVal val="visible"/>
                                      </p:to>
                                    </p:set>
                                    <p:animEffect transition="in" filter="wipe(left)">
                                      <p:cBhvr>
                                        <p:cTn id="140" dur="500"/>
                                        <p:tgtEl>
                                          <p:spTgt spid="3"/>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xit" presetSubtype="0" fill="hold" grpId="1" nodeType="clickEffect">
                                  <p:stCondLst>
                                    <p:cond delay="0"/>
                                  </p:stCondLst>
                                  <p:childTnLst>
                                    <p:animEffect transition="out" filter="dissolve">
                                      <p:cBhvr>
                                        <p:cTn id="144" dur="500"/>
                                        <p:tgtEl>
                                          <p:spTgt spid="117"/>
                                        </p:tgtEl>
                                      </p:cBhvr>
                                    </p:animEffect>
                                    <p:set>
                                      <p:cBhvr>
                                        <p:cTn id="145" dur="1" fill="hold">
                                          <p:stCondLst>
                                            <p:cond delay="499"/>
                                          </p:stCondLst>
                                        </p:cTn>
                                        <p:tgtEl>
                                          <p:spTgt spid="117"/>
                                        </p:tgtEl>
                                        <p:attrNameLst>
                                          <p:attrName>style.visibility</p:attrName>
                                        </p:attrNameLst>
                                      </p:cBhvr>
                                      <p:to>
                                        <p:strVal val="hidden"/>
                                      </p:to>
                                    </p:set>
                                  </p:childTnLst>
                                </p:cTn>
                              </p:par>
                              <p:par>
                                <p:cTn id="146" presetID="9" presetClass="entr" presetSubtype="0" fill="hold" grpId="1" nodeType="withEffect">
                                  <p:stCondLst>
                                    <p:cond delay="0"/>
                                  </p:stCondLst>
                                  <p:childTnLst>
                                    <p:set>
                                      <p:cBhvr>
                                        <p:cTn id="147" dur="1" fill="hold">
                                          <p:stCondLst>
                                            <p:cond delay="0"/>
                                          </p:stCondLst>
                                        </p:cTn>
                                        <p:tgtEl>
                                          <p:spTgt spid="64"/>
                                        </p:tgtEl>
                                        <p:attrNameLst>
                                          <p:attrName>style.visibility</p:attrName>
                                        </p:attrNameLst>
                                      </p:cBhvr>
                                      <p:to>
                                        <p:strVal val="visible"/>
                                      </p:to>
                                    </p:set>
                                    <p:animEffect transition="in" filter="dissolve">
                                      <p:cBhvr>
                                        <p:cTn id="148" dur="500"/>
                                        <p:tgtEl>
                                          <p:spTgt spid="64"/>
                                        </p:tgtEl>
                                      </p:cBhvr>
                                    </p:animEffect>
                                  </p:childTnLst>
                                </p:cTn>
                              </p:par>
                            </p:childTnLst>
                          </p:cTn>
                        </p:par>
                      </p:childTnLst>
                    </p:cTn>
                  </p:par>
                  <p:par>
                    <p:cTn id="149" fill="hold">
                      <p:stCondLst>
                        <p:cond delay="indefinite"/>
                      </p:stCondLst>
                      <p:childTnLst>
                        <p:par>
                          <p:cTn id="150" fill="hold">
                            <p:stCondLst>
                              <p:cond delay="0"/>
                            </p:stCondLst>
                            <p:childTnLst>
                              <p:par>
                                <p:cTn id="151" presetID="9" presetClass="exit" presetSubtype="0" fill="hold" grpId="2" nodeType="clickEffect">
                                  <p:stCondLst>
                                    <p:cond delay="0"/>
                                  </p:stCondLst>
                                  <p:childTnLst>
                                    <p:animEffect transition="out" filter="dissolve">
                                      <p:cBhvr>
                                        <p:cTn id="152" dur="500"/>
                                        <p:tgtEl>
                                          <p:spTgt spid="64"/>
                                        </p:tgtEl>
                                      </p:cBhvr>
                                    </p:animEffect>
                                    <p:set>
                                      <p:cBhvr>
                                        <p:cTn id="153" dur="1" fill="hold">
                                          <p:stCondLst>
                                            <p:cond delay="499"/>
                                          </p:stCondLst>
                                        </p:cTn>
                                        <p:tgtEl>
                                          <p:spTgt spid="64"/>
                                        </p:tgtEl>
                                        <p:attrNameLst>
                                          <p:attrName>style.visibility</p:attrName>
                                        </p:attrNameLst>
                                      </p:cBhvr>
                                      <p:to>
                                        <p:strVal val="hidden"/>
                                      </p:to>
                                    </p:set>
                                  </p:childTnLst>
                                </p:cTn>
                              </p:par>
                              <p:par>
                                <p:cTn id="154" presetID="9" presetClass="entr" presetSubtype="0" fill="hold" grpId="0" nodeType="withEffect">
                                  <p:stCondLst>
                                    <p:cond delay="0"/>
                                  </p:stCondLst>
                                  <p:childTnLst>
                                    <p:set>
                                      <p:cBhvr>
                                        <p:cTn id="155" dur="1" fill="hold">
                                          <p:stCondLst>
                                            <p:cond delay="0"/>
                                          </p:stCondLst>
                                        </p:cTn>
                                        <p:tgtEl>
                                          <p:spTgt spid="65"/>
                                        </p:tgtEl>
                                        <p:attrNameLst>
                                          <p:attrName>style.visibility</p:attrName>
                                        </p:attrNameLst>
                                      </p:cBhvr>
                                      <p:to>
                                        <p:strVal val="visible"/>
                                      </p:to>
                                    </p:set>
                                    <p:animEffect transition="in" filter="dissolve">
                                      <p:cBhvr>
                                        <p:cTn id="156" dur="500"/>
                                        <p:tgtEl>
                                          <p:spTgt spid="65"/>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4" fill="hold" nodeType="clickEffect">
                                  <p:stCondLst>
                                    <p:cond delay="0"/>
                                  </p:stCondLst>
                                  <p:childTnLst>
                                    <p:set>
                                      <p:cBhvr>
                                        <p:cTn id="160" dur="1" fill="hold">
                                          <p:stCondLst>
                                            <p:cond delay="0"/>
                                          </p:stCondLst>
                                        </p:cTn>
                                        <p:tgtEl>
                                          <p:spTgt spid="51"/>
                                        </p:tgtEl>
                                        <p:attrNameLst>
                                          <p:attrName>style.visibility</p:attrName>
                                        </p:attrNameLst>
                                      </p:cBhvr>
                                      <p:to>
                                        <p:strVal val="visible"/>
                                      </p:to>
                                    </p:set>
                                    <p:animEffect transition="in" filter="wipe(down)">
                                      <p:cBhvr>
                                        <p:cTn id="161" dur="500"/>
                                        <p:tgtEl>
                                          <p:spTgt spid="51"/>
                                        </p:tgtEl>
                                      </p:cBhvr>
                                    </p:animEffect>
                                  </p:childTnLst>
                                </p:cTn>
                              </p:par>
                            </p:childTnLst>
                          </p:cTn>
                        </p:par>
                        <p:par>
                          <p:cTn id="162" fill="hold">
                            <p:stCondLst>
                              <p:cond delay="500"/>
                            </p:stCondLst>
                            <p:childTnLst>
                              <p:par>
                                <p:cTn id="163" presetID="9" presetClass="entr" presetSubtype="0" fill="hold" grpId="0" nodeType="afterEffect">
                                  <p:stCondLst>
                                    <p:cond delay="0"/>
                                  </p:stCondLst>
                                  <p:childTnLst>
                                    <p:set>
                                      <p:cBhvr>
                                        <p:cTn id="164" dur="1" fill="hold">
                                          <p:stCondLst>
                                            <p:cond delay="0"/>
                                          </p:stCondLst>
                                        </p:cTn>
                                        <p:tgtEl>
                                          <p:spTgt spid="53"/>
                                        </p:tgtEl>
                                        <p:attrNameLst>
                                          <p:attrName>style.visibility</p:attrName>
                                        </p:attrNameLst>
                                      </p:cBhvr>
                                      <p:to>
                                        <p:strVal val="visible"/>
                                      </p:to>
                                    </p:set>
                                    <p:animEffect transition="in" filter="dissolve">
                                      <p:cBhvr>
                                        <p:cTn id="165" dur="500"/>
                                        <p:tgtEl>
                                          <p:spTgt spid="53"/>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xit" presetSubtype="0" fill="hold" grpId="1" nodeType="clickEffect">
                                  <p:stCondLst>
                                    <p:cond delay="0"/>
                                  </p:stCondLst>
                                  <p:childTnLst>
                                    <p:animEffect transition="out" filter="dissolve">
                                      <p:cBhvr>
                                        <p:cTn id="169" dur="500"/>
                                        <p:tgtEl>
                                          <p:spTgt spid="106"/>
                                        </p:tgtEl>
                                      </p:cBhvr>
                                    </p:animEffect>
                                    <p:set>
                                      <p:cBhvr>
                                        <p:cTn id="170" dur="1" fill="hold">
                                          <p:stCondLst>
                                            <p:cond delay="499"/>
                                          </p:stCondLst>
                                        </p:cTn>
                                        <p:tgtEl>
                                          <p:spTgt spid="106"/>
                                        </p:tgtEl>
                                        <p:attrNameLst>
                                          <p:attrName>style.visibility</p:attrName>
                                        </p:attrNameLst>
                                      </p:cBhvr>
                                      <p:to>
                                        <p:strVal val="hidden"/>
                                      </p:to>
                                    </p:set>
                                  </p:childTnLst>
                                </p:cTn>
                              </p:par>
                              <p:par>
                                <p:cTn id="171" presetID="9" presetClass="exit" presetSubtype="0" fill="hold" grpId="1" nodeType="withEffect">
                                  <p:stCondLst>
                                    <p:cond delay="0"/>
                                  </p:stCondLst>
                                  <p:childTnLst>
                                    <p:animEffect transition="out" filter="dissolve">
                                      <p:cBhvr>
                                        <p:cTn id="172" dur="500"/>
                                        <p:tgtEl>
                                          <p:spTgt spid="107"/>
                                        </p:tgtEl>
                                      </p:cBhvr>
                                    </p:animEffect>
                                    <p:set>
                                      <p:cBhvr>
                                        <p:cTn id="173" dur="1" fill="hold">
                                          <p:stCondLst>
                                            <p:cond delay="499"/>
                                          </p:stCondLst>
                                        </p:cTn>
                                        <p:tgtEl>
                                          <p:spTgt spid="107"/>
                                        </p:tgtEl>
                                        <p:attrNameLst>
                                          <p:attrName>style.visibility</p:attrName>
                                        </p:attrNameLst>
                                      </p:cBhvr>
                                      <p:to>
                                        <p:strVal val="hidden"/>
                                      </p:to>
                                    </p:set>
                                  </p:childTnLst>
                                </p:cTn>
                              </p:par>
                            </p:childTnLst>
                          </p:cTn>
                        </p:par>
                        <p:par>
                          <p:cTn id="174" fill="hold">
                            <p:stCondLst>
                              <p:cond delay="500"/>
                            </p:stCondLst>
                            <p:childTnLst>
                              <p:par>
                                <p:cTn id="175" presetID="22" presetClass="exit" presetSubtype="8" fill="hold" nodeType="afterEffect">
                                  <p:stCondLst>
                                    <p:cond delay="0"/>
                                  </p:stCondLst>
                                  <p:childTnLst>
                                    <p:animEffect transition="out" filter="wipe(left)">
                                      <p:cBhvr>
                                        <p:cTn id="176" dur="500"/>
                                        <p:tgtEl>
                                          <p:spTgt spid="108"/>
                                        </p:tgtEl>
                                      </p:cBhvr>
                                    </p:animEffect>
                                    <p:set>
                                      <p:cBhvr>
                                        <p:cTn id="177" dur="1" fill="hold">
                                          <p:stCondLst>
                                            <p:cond delay="499"/>
                                          </p:stCondLst>
                                        </p:cTn>
                                        <p:tgtEl>
                                          <p:spTgt spid="108"/>
                                        </p:tgtEl>
                                        <p:attrNameLst>
                                          <p:attrName>style.visibility</p:attrName>
                                        </p:attrNameLst>
                                      </p:cBhvr>
                                      <p:to>
                                        <p:strVal val="hidden"/>
                                      </p:to>
                                    </p:set>
                                  </p:childTnLst>
                                </p:cTn>
                              </p:par>
                              <p:par>
                                <p:cTn id="178" presetID="22" presetClass="exit" presetSubtype="2" fill="hold" nodeType="withEffect">
                                  <p:stCondLst>
                                    <p:cond delay="0"/>
                                  </p:stCondLst>
                                  <p:childTnLst>
                                    <p:animEffect transition="out" filter="wipe(right)">
                                      <p:cBhvr>
                                        <p:cTn id="179" dur="500"/>
                                        <p:tgtEl>
                                          <p:spTgt spid="109"/>
                                        </p:tgtEl>
                                      </p:cBhvr>
                                    </p:animEffect>
                                    <p:set>
                                      <p:cBhvr>
                                        <p:cTn id="180" dur="1" fill="hold">
                                          <p:stCondLst>
                                            <p:cond delay="499"/>
                                          </p:stCondLst>
                                        </p:cTn>
                                        <p:tgtEl>
                                          <p:spTgt spid="109"/>
                                        </p:tgtEl>
                                        <p:attrNameLst>
                                          <p:attrName>style.visibility</p:attrName>
                                        </p:attrNameLst>
                                      </p:cBhvr>
                                      <p:to>
                                        <p:strVal val="hidden"/>
                                      </p:to>
                                    </p:set>
                                  </p:childTnLst>
                                </p:cTn>
                              </p:par>
                            </p:childTnLst>
                          </p:cTn>
                        </p:par>
                        <p:par>
                          <p:cTn id="181" fill="hold">
                            <p:stCondLst>
                              <p:cond delay="1000"/>
                            </p:stCondLst>
                            <p:childTnLst>
                              <p:par>
                                <p:cTn id="182" presetID="22" presetClass="exit" presetSubtype="1" fill="hold" nodeType="afterEffect">
                                  <p:stCondLst>
                                    <p:cond delay="0"/>
                                  </p:stCondLst>
                                  <p:childTnLst>
                                    <p:animEffect transition="out" filter="wipe(up)">
                                      <p:cBhvr>
                                        <p:cTn id="183" dur="500"/>
                                        <p:tgtEl>
                                          <p:spTgt spid="100"/>
                                        </p:tgtEl>
                                      </p:cBhvr>
                                    </p:animEffect>
                                    <p:set>
                                      <p:cBhvr>
                                        <p:cTn id="184" dur="1" fill="hold">
                                          <p:stCondLst>
                                            <p:cond delay="499"/>
                                          </p:stCondLst>
                                        </p:cTn>
                                        <p:tgtEl>
                                          <p:spTgt spid="100"/>
                                        </p:tgtEl>
                                        <p:attrNameLst>
                                          <p:attrName>style.visibility</p:attrName>
                                        </p:attrNameLst>
                                      </p:cBhvr>
                                      <p:to>
                                        <p:strVal val="hidden"/>
                                      </p:to>
                                    </p:set>
                                  </p:childTnLst>
                                </p:cTn>
                              </p:par>
                              <p:par>
                                <p:cTn id="185" presetID="22" presetClass="exit" presetSubtype="1" fill="hold" nodeType="withEffect">
                                  <p:stCondLst>
                                    <p:cond delay="0"/>
                                  </p:stCondLst>
                                  <p:childTnLst>
                                    <p:animEffect transition="out" filter="wipe(up)">
                                      <p:cBhvr>
                                        <p:cTn id="186" dur="500"/>
                                        <p:tgtEl>
                                          <p:spTgt spid="101"/>
                                        </p:tgtEl>
                                      </p:cBhvr>
                                    </p:animEffect>
                                    <p:set>
                                      <p:cBhvr>
                                        <p:cTn id="187" dur="1" fill="hold">
                                          <p:stCondLst>
                                            <p:cond delay="499"/>
                                          </p:stCondLst>
                                        </p:cTn>
                                        <p:tgtEl>
                                          <p:spTgt spid="101"/>
                                        </p:tgtEl>
                                        <p:attrNameLst>
                                          <p:attrName>style.visibility</p:attrName>
                                        </p:attrNameLst>
                                      </p:cBhvr>
                                      <p:to>
                                        <p:strVal val="hidden"/>
                                      </p:to>
                                    </p:set>
                                  </p:childTnLst>
                                </p:cTn>
                              </p:par>
                            </p:childTnLst>
                          </p:cTn>
                        </p:par>
                        <p:par>
                          <p:cTn id="188" fill="hold">
                            <p:stCondLst>
                              <p:cond delay="1500"/>
                            </p:stCondLst>
                            <p:childTnLst>
                              <p:par>
                                <p:cTn id="189" presetID="9" presetClass="exit" presetSubtype="0" fill="hold" grpId="1" nodeType="afterEffect">
                                  <p:stCondLst>
                                    <p:cond delay="0"/>
                                  </p:stCondLst>
                                  <p:childTnLst>
                                    <p:animEffect transition="out" filter="dissolve">
                                      <p:cBhvr>
                                        <p:cTn id="190" dur="500"/>
                                        <p:tgtEl>
                                          <p:spTgt spid="104"/>
                                        </p:tgtEl>
                                      </p:cBhvr>
                                    </p:animEffect>
                                    <p:set>
                                      <p:cBhvr>
                                        <p:cTn id="191" dur="1" fill="hold">
                                          <p:stCondLst>
                                            <p:cond delay="499"/>
                                          </p:stCondLst>
                                        </p:cTn>
                                        <p:tgtEl>
                                          <p:spTgt spid="104"/>
                                        </p:tgtEl>
                                        <p:attrNameLst>
                                          <p:attrName>style.visibility</p:attrName>
                                        </p:attrNameLst>
                                      </p:cBhvr>
                                      <p:to>
                                        <p:strVal val="hidden"/>
                                      </p:to>
                                    </p:set>
                                  </p:childTnLst>
                                </p:cTn>
                              </p:par>
                              <p:par>
                                <p:cTn id="192" presetID="9" presetClass="exit" presetSubtype="0" fill="hold" grpId="1" nodeType="withEffect">
                                  <p:stCondLst>
                                    <p:cond delay="0"/>
                                  </p:stCondLst>
                                  <p:childTnLst>
                                    <p:animEffect transition="out" filter="dissolve">
                                      <p:cBhvr>
                                        <p:cTn id="193" dur="500"/>
                                        <p:tgtEl>
                                          <p:spTgt spid="105"/>
                                        </p:tgtEl>
                                      </p:cBhvr>
                                    </p:animEffect>
                                    <p:set>
                                      <p:cBhvr>
                                        <p:cTn id="194" dur="1" fill="hold">
                                          <p:stCondLst>
                                            <p:cond delay="499"/>
                                          </p:stCondLst>
                                        </p:cTn>
                                        <p:tgtEl>
                                          <p:spTgt spid="105"/>
                                        </p:tgtEl>
                                        <p:attrNameLst>
                                          <p:attrName>style.visibility</p:attrName>
                                        </p:attrNameLst>
                                      </p:cBhvr>
                                      <p:to>
                                        <p:strVal val="hidden"/>
                                      </p:to>
                                    </p:set>
                                  </p:childTnLst>
                                </p:cTn>
                              </p:par>
                            </p:childTnLst>
                          </p:cTn>
                        </p:par>
                        <p:par>
                          <p:cTn id="195" fill="hold">
                            <p:stCondLst>
                              <p:cond delay="2000"/>
                            </p:stCondLst>
                            <p:childTnLst>
                              <p:par>
                                <p:cTn id="196" presetID="9" presetClass="exit" presetSubtype="0" fill="hold" grpId="1" nodeType="afterEffect">
                                  <p:stCondLst>
                                    <p:cond delay="0"/>
                                  </p:stCondLst>
                                  <p:childTnLst>
                                    <p:animEffect transition="out" filter="dissolve">
                                      <p:cBhvr>
                                        <p:cTn id="197" dur="500"/>
                                        <p:tgtEl>
                                          <p:spTgt spid="95"/>
                                        </p:tgtEl>
                                      </p:cBhvr>
                                    </p:animEffect>
                                    <p:set>
                                      <p:cBhvr>
                                        <p:cTn id="198" dur="1" fill="hold">
                                          <p:stCondLst>
                                            <p:cond delay="499"/>
                                          </p:stCondLst>
                                        </p:cTn>
                                        <p:tgtEl>
                                          <p:spTgt spid="95"/>
                                        </p:tgtEl>
                                        <p:attrNameLst>
                                          <p:attrName>style.visibility</p:attrName>
                                        </p:attrNameLst>
                                      </p:cBhvr>
                                      <p:to>
                                        <p:strVal val="hidden"/>
                                      </p:to>
                                    </p:set>
                                  </p:childTnLst>
                                </p:cTn>
                              </p:par>
                              <p:par>
                                <p:cTn id="199" presetID="22" presetClass="exit" presetSubtype="1" fill="hold" grpId="1" nodeType="withEffect">
                                  <p:stCondLst>
                                    <p:cond delay="0"/>
                                  </p:stCondLst>
                                  <p:childTnLst>
                                    <p:animEffect transition="out" filter="wipe(up)">
                                      <p:cBhvr>
                                        <p:cTn id="200" dur="500"/>
                                        <p:tgtEl>
                                          <p:spTgt spid="83"/>
                                        </p:tgtEl>
                                      </p:cBhvr>
                                    </p:animEffect>
                                    <p:set>
                                      <p:cBhvr>
                                        <p:cTn id="201" dur="1" fill="hold">
                                          <p:stCondLst>
                                            <p:cond delay="499"/>
                                          </p:stCondLst>
                                        </p:cTn>
                                        <p:tgtEl>
                                          <p:spTgt spid="83"/>
                                        </p:tgtEl>
                                        <p:attrNameLst>
                                          <p:attrName>style.visibility</p:attrName>
                                        </p:attrNameLst>
                                      </p:cBhvr>
                                      <p:to>
                                        <p:strVal val="hidden"/>
                                      </p:to>
                                    </p:set>
                                  </p:childTnLst>
                                </p:cTn>
                              </p:par>
                              <p:par>
                                <p:cTn id="202" presetID="22" presetClass="exit" presetSubtype="1" fill="hold" grpId="1" nodeType="withEffect">
                                  <p:stCondLst>
                                    <p:cond delay="0"/>
                                  </p:stCondLst>
                                  <p:childTnLst>
                                    <p:animEffect transition="out" filter="wipe(up)">
                                      <p:cBhvr>
                                        <p:cTn id="203" dur="500"/>
                                        <p:tgtEl>
                                          <p:spTgt spid="67"/>
                                        </p:tgtEl>
                                      </p:cBhvr>
                                    </p:animEffect>
                                    <p:set>
                                      <p:cBhvr>
                                        <p:cTn id="204" dur="1" fill="hold">
                                          <p:stCondLst>
                                            <p:cond delay="499"/>
                                          </p:stCondLst>
                                        </p:cTn>
                                        <p:tgtEl>
                                          <p:spTgt spid="67"/>
                                        </p:tgtEl>
                                        <p:attrNameLst>
                                          <p:attrName>style.visibility</p:attrName>
                                        </p:attrNameLst>
                                      </p:cBhvr>
                                      <p:to>
                                        <p:strVal val="hidden"/>
                                      </p:to>
                                    </p:set>
                                  </p:childTnLst>
                                </p:cTn>
                              </p:par>
                            </p:childTnLst>
                          </p:cTn>
                        </p:par>
                        <p:par>
                          <p:cTn id="205" fill="hold">
                            <p:stCondLst>
                              <p:cond delay="2500"/>
                            </p:stCondLst>
                            <p:childTnLst>
                              <p:par>
                                <p:cTn id="206" presetID="22" presetClass="entr" presetSubtype="4" fill="hold" nodeType="afterEffect">
                                  <p:stCondLst>
                                    <p:cond delay="0"/>
                                  </p:stCondLst>
                                  <p:childTnLst>
                                    <p:set>
                                      <p:cBhvr>
                                        <p:cTn id="207" dur="1" fill="hold">
                                          <p:stCondLst>
                                            <p:cond delay="0"/>
                                          </p:stCondLst>
                                        </p:cTn>
                                        <p:tgtEl>
                                          <p:spTgt spid="66"/>
                                        </p:tgtEl>
                                        <p:attrNameLst>
                                          <p:attrName>style.visibility</p:attrName>
                                        </p:attrNameLst>
                                      </p:cBhvr>
                                      <p:to>
                                        <p:strVal val="visible"/>
                                      </p:to>
                                    </p:set>
                                    <p:animEffect transition="in" filter="wipe(down)">
                                      <p:cBhvr>
                                        <p:cTn id="208" dur="500"/>
                                        <p:tgtEl>
                                          <p:spTgt spid="66"/>
                                        </p:tgtEl>
                                      </p:cBhvr>
                                    </p:animEffect>
                                  </p:childTnLst>
                                </p:cTn>
                              </p:par>
                            </p:childTnLst>
                          </p:cTn>
                        </p:par>
                        <p:par>
                          <p:cTn id="209" fill="hold">
                            <p:stCondLst>
                              <p:cond delay="3000"/>
                            </p:stCondLst>
                            <p:childTnLst>
                              <p:par>
                                <p:cTn id="210" presetID="9" presetClass="entr" presetSubtype="0" fill="hold" grpId="0" nodeType="afterEffect">
                                  <p:stCondLst>
                                    <p:cond delay="0"/>
                                  </p:stCondLst>
                                  <p:childTnLst>
                                    <p:set>
                                      <p:cBhvr>
                                        <p:cTn id="211" dur="1" fill="hold">
                                          <p:stCondLst>
                                            <p:cond delay="0"/>
                                          </p:stCondLst>
                                        </p:cTn>
                                        <p:tgtEl>
                                          <p:spTgt spid="68"/>
                                        </p:tgtEl>
                                        <p:attrNameLst>
                                          <p:attrName>style.visibility</p:attrName>
                                        </p:attrNameLst>
                                      </p:cBhvr>
                                      <p:to>
                                        <p:strVal val="visible"/>
                                      </p:to>
                                    </p:set>
                                    <p:animEffect transition="in" filter="dissolve">
                                      <p:cBhvr>
                                        <p:cTn id="212" dur="500"/>
                                        <p:tgtEl>
                                          <p:spTgt spid="68"/>
                                        </p:tgtEl>
                                      </p:cBhvr>
                                    </p:animEffect>
                                  </p:childTnLst>
                                </p:cTn>
                              </p:par>
                            </p:childTnLst>
                          </p:cTn>
                        </p:par>
                        <p:par>
                          <p:cTn id="213" fill="hold">
                            <p:stCondLst>
                              <p:cond delay="3500"/>
                            </p:stCondLst>
                            <p:childTnLst>
                              <p:par>
                                <p:cTn id="214" presetID="22" presetClass="entr" presetSubtype="4" fill="hold" grpId="0" nodeType="afterEffect">
                                  <p:stCondLst>
                                    <p:cond delay="0"/>
                                  </p:stCondLst>
                                  <p:childTnLst>
                                    <p:set>
                                      <p:cBhvr>
                                        <p:cTn id="215" dur="1" fill="hold">
                                          <p:stCondLst>
                                            <p:cond delay="0"/>
                                          </p:stCondLst>
                                        </p:cTn>
                                        <p:tgtEl>
                                          <p:spTgt spid="69"/>
                                        </p:tgtEl>
                                        <p:attrNameLst>
                                          <p:attrName>style.visibility</p:attrName>
                                        </p:attrNameLst>
                                      </p:cBhvr>
                                      <p:to>
                                        <p:strVal val="visible"/>
                                      </p:to>
                                    </p:set>
                                    <p:animEffect transition="in" filter="wipe(down)">
                                      <p:cBhvr>
                                        <p:cTn id="216" dur="500"/>
                                        <p:tgtEl>
                                          <p:spTgt spid="69"/>
                                        </p:tgtEl>
                                      </p:cBhvr>
                                    </p:animEffect>
                                  </p:childTnLst>
                                </p:cTn>
                              </p:par>
                              <p:par>
                                <p:cTn id="217" presetID="22" presetClass="entr" presetSubtype="4" fill="hold" grpId="0" nodeType="withEffect">
                                  <p:stCondLst>
                                    <p:cond delay="0"/>
                                  </p:stCondLst>
                                  <p:childTnLst>
                                    <p:set>
                                      <p:cBhvr>
                                        <p:cTn id="218" dur="1" fill="hold">
                                          <p:stCondLst>
                                            <p:cond delay="0"/>
                                          </p:stCondLst>
                                        </p:cTn>
                                        <p:tgtEl>
                                          <p:spTgt spid="70"/>
                                        </p:tgtEl>
                                        <p:attrNameLst>
                                          <p:attrName>style.visibility</p:attrName>
                                        </p:attrNameLst>
                                      </p:cBhvr>
                                      <p:to>
                                        <p:strVal val="visible"/>
                                      </p:to>
                                    </p:set>
                                    <p:animEffect transition="in" filter="wipe(down)">
                                      <p:cBhvr>
                                        <p:cTn id="219" dur="500"/>
                                        <p:tgtEl>
                                          <p:spTgt spid="70"/>
                                        </p:tgtEl>
                                      </p:cBhvr>
                                    </p:animEffect>
                                  </p:childTnLst>
                                </p:cTn>
                              </p:par>
                            </p:childTnLst>
                          </p:cTn>
                        </p:par>
                      </p:childTnLst>
                    </p:cTn>
                  </p:par>
                  <p:par>
                    <p:cTn id="220" fill="hold">
                      <p:stCondLst>
                        <p:cond delay="indefinite"/>
                      </p:stCondLst>
                      <p:childTnLst>
                        <p:par>
                          <p:cTn id="221" fill="hold">
                            <p:stCondLst>
                              <p:cond delay="0"/>
                            </p:stCondLst>
                            <p:childTnLst>
                              <p:par>
                                <p:cTn id="222" presetID="9" presetClass="exit" presetSubtype="0" fill="hold" nodeType="clickEffect">
                                  <p:stCondLst>
                                    <p:cond delay="0"/>
                                  </p:stCondLst>
                                  <p:childTnLst>
                                    <p:animEffect transition="out" filter="dissolve">
                                      <p:cBhvr>
                                        <p:cTn id="223" dur="500"/>
                                        <p:tgtEl>
                                          <p:spTgt spid="91"/>
                                        </p:tgtEl>
                                      </p:cBhvr>
                                    </p:animEffect>
                                    <p:set>
                                      <p:cBhvr>
                                        <p:cTn id="224" dur="1" fill="hold">
                                          <p:stCondLst>
                                            <p:cond delay="499"/>
                                          </p:stCondLst>
                                        </p:cTn>
                                        <p:tgtEl>
                                          <p:spTgt spid="91"/>
                                        </p:tgtEl>
                                        <p:attrNameLst>
                                          <p:attrName>style.visibility</p:attrName>
                                        </p:attrNameLst>
                                      </p:cBhvr>
                                      <p:to>
                                        <p:strVal val="hidden"/>
                                      </p:to>
                                    </p:set>
                                  </p:childTnLst>
                                </p:cTn>
                              </p:par>
                              <p:par>
                                <p:cTn id="225" presetID="9" presetClass="exit" presetSubtype="0" fill="hold" grpId="1" nodeType="withEffect">
                                  <p:stCondLst>
                                    <p:cond delay="0"/>
                                  </p:stCondLst>
                                  <p:childTnLst>
                                    <p:animEffect transition="out" filter="dissolve">
                                      <p:cBhvr>
                                        <p:cTn id="226" dur="500"/>
                                        <p:tgtEl>
                                          <p:spTgt spid="68"/>
                                        </p:tgtEl>
                                      </p:cBhvr>
                                    </p:animEffect>
                                    <p:set>
                                      <p:cBhvr>
                                        <p:cTn id="227" dur="1" fill="hold">
                                          <p:stCondLst>
                                            <p:cond delay="499"/>
                                          </p:stCondLst>
                                        </p:cTn>
                                        <p:tgtEl>
                                          <p:spTgt spid="68"/>
                                        </p:tgtEl>
                                        <p:attrNameLst>
                                          <p:attrName>style.visibility</p:attrName>
                                        </p:attrNameLst>
                                      </p:cBhvr>
                                      <p:to>
                                        <p:strVal val="hidden"/>
                                      </p:to>
                                    </p:set>
                                  </p:childTnLst>
                                </p:cTn>
                              </p:par>
                              <p:par>
                                <p:cTn id="228" presetID="9" presetClass="exit" presetSubtype="0" fill="hold" grpId="1" nodeType="withEffect">
                                  <p:stCondLst>
                                    <p:cond delay="0"/>
                                  </p:stCondLst>
                                  <p:childTnLst>
                                    <p:animEffect transition="out" filter="dissolve">
                                      <p:cBhvr>
                                        <p:cTn id="229" dur="500"/>
                                        <p:tgtEl>
                                          <p:spTgt spid="53"/>
                                        </p:tgtEl>
                                      </p:cBhvr>
                                    </p:animEffect>
                                    <p:set>
                                      <p:cBhvr>
                                        <p:cTn id="230" dur="1" fill="hold">
                                          <p:stCondLst>
                                            <p:cond delay="499"/>
                                          </p:stCondLst>
                                        </p:cTn>
                                        <p:tgtEl>
                                          <p:spTgt spid="53"/>
                                        </p:tgtEl>
                                        <p:attrNameLst>
                                          <p:attrName>style.visibility</p:attrName>
                                        </p:attrNameLst>
                                      </p:cBhvr>
                                      <p:to>
                                        <p:strVal val="hidden"/>
                                      </p:to>
                                    </p:set>
                                  </p:childTnLst>
                                </p:cTn>
                              </p:par>
                              <p:par>
                                <p:cTn id="231" presetID="9" presetClass="exit" presetSubtype="0" fill="hold" grpId="1" nodeType="withEffect">
                                  <p:stCondLst>
                                    <p:cond delay="0"/>
                                  </p:stCondLst>
                                  <p:childTnLst>
                                    <p:animEffect transition="out" filter="dissolve">
                                      <p:cBhvr>
                                        <p:cTn id="232" dur="500"/>
                                        <p:tgtEl>
                                          <p:spTgt spid="96"/>
                                        </p:tgtEl>
                                      </p:cBhvr>
                                    </p:animEffect>
                                    <p:set>
                                      <p:cBhvr>
                                        <p:cTn id="233" dur="1" fill="hold">
                                          <p:stCondLst>
                                            <p:cond delay="499"/>
                                          </p:stCondLst>
                                        </p:cTn>
                                        <p:tgtEl>
                                          <p:spTgt spid="96"/>
                                        </p:tgtEl>
                                        <p:attrNameLst>
                                          <p:attrName>style.visibility</p:attrName>
                                        </p:attrNameLst>
                                      </p:cBhvr>
                                      <p:to>
                                        <p:strVal val="hidden"/>
                                      </p:to>
                                    </p:set>
                                  </p:childTnLst>
                                </p:cTn>
                              </p:par>
                              <p:par>
                                <p:cTn id="234" presetID="9" presetClass="exit" presetSubtype="0" fill="hold" grpId="1" nodeType="withEffect">
                                  <p:stCondLst>
                                    <p:cond delay="0"/>
                                  </p:stCondLst>
                                  <p:iterate type="lt">
                                    <p:tmPct val="0"/>
                                  </p:iterate>
                                  <p:childTnLst>
                                    <p:animEffect transition="out" filter="dissolve">
                                      <p:cBhvr>
                                        <p:cTn id="235" dur="500"/>
                                        <p:tgtEl>
                                          <p:spTgt spid="92"/>
                                        </p:tgtEl>
                                      </p:cBhvr>
                                    </p:animEffect>
                                    <p:set>
                                      <p:cBhvr>
                                        <p:cTn id="236" dur="1" fill="hold">
                                          <p:stCondLst>
                                            <p:cond delay="499"/>
                                          </p:stCondLst>
                                        </p:cTn>
                                        <p:tgtEl>
                                          <p:spTgt spid="92"/>
                                        </p:tgtEl>
                                        <p:attrNameLst>
                                          <p:attrName>style.visibility</p:attrName>
                                        </p:attrNameLst>
                                      </p:cBhvr>
                                      <p:to>
                                        <p:strVal val="hidden"/>
                                      </p:to>
                                    </p:set>
                                  </p:childTnLst>
                                </p:cTn>
                              </p:par>
                              <p:par>
                                <p:cTn id="237" presetID="9" presetClass="exit" presetSubtype="0" fill="hold" grpId="1" nodeType="withEffect">
                                  <p:stCondLst>
                                    <p:cond delay="0"/>
                                  </p:stCondLst>
                                  <p:childTnLst>
                                    <p:animEffect transition="out" filter="dissolve">
                                      <p:cBhvr>
                                        <p:cTn id="238" dur="500"/>
                                        <p:tgtEl>
                                          <p:spTgt spid="99"/>
                                        </p:tgtEl>
                                      </p:cBhvr>
                                    </p:animEffect>
                                    <p:set>
                                      <p:cBhvr>
                                        <p:cTn id="239" dur="1" fill="hold">
                                          <p:stCondLst>
                                            <p:cond delay="499"/>
                                          </p:stCondLst>
                                        </p:cTn>
                                        <p:tgtEl>
                                          <p:spTgt spid="99"/>
                                        </p:tgtEl>
                                        <p:attrNameLst>
                                          <p:attrName>style.visibility</p:attrName>
                                        </p:attrNameLst>
                                      </p:cBhvr>
                                      <p:to>
                                        <p:strVal val="hidden"/>
                                      </p:to>
                                    </p:set>
                                  </p:childTnLst>
                                </p:cTn>
                              </p:par>
                              <p:par>
                                <p:cTn id="240" presetID="9" presetClass="exit" presetSubtype="0" fill="hold" grpId="1" nodeType="withEffect">
                                  <p:stCondLst>
                                    <p:cond delay="0"/>
                                  </p:stCondLst>
                                  <p:childTnLst>
                                    <p:animEffect transition="out" filter="dissolve">
                                      <p:cBhvr>
                                        <p:cTn id="241" dur="500"/>
                                        <p:tgtEl>
                                          <p:spTgt spid="70"/>
                                        </p:tgtEl>
                                      </p:cBhvr>
                                    </p:animEffect>
                                    <p:set>
                                      <p:cBhvr>
                                        <p:cTn id="242" dur="1" fill="hold">
                                          <p:stCondLst>
                                            <p:cond delay="499"/>
                                          </p:stCondLst>
                                        </p:cTn>
                                        <p:tgtEl>
                                          <p:spTgt spid="70"/>
                                        </p:tgtEl>
                                        <p:attrNameLst>
                                          <p:attrName>style.visibility</p:attrName>
                                        </p:attrNameLst>
                                      </p:cBhvr>
                                      <p:to>
                                        <p:strVal val="hidden"/>
                                      </p:to>
                                    </p:set>
                                  </p:childTnLst>
                                </p:cTn>
                              </p:par>
                              <p:par>
                                <p:cTn id="243" presetID="9" presetClass="exit" presetSubtype="0" fill="hold" grpId="1" nodeType="withEffect">
                                  <p:stCondLst>
                                    <p:cond delay="0"/>
                                  </p:stCondLst>
                                  <p:childTnLst>
                                    <p:animEffect transition="out" filter="dissolve">
                                      <p:cBhvr>
                                        <p:cTn id="244" dur="500"/>
                                        <p:tgtEl>
                                          <p:spTgt spid="69"/>
                                        </p:tgtEl>
                                      </p:cBhvr>
                                    </p:animEffect>
                                    <p:set>
                                      <p:cBhvr>
                                        <p:cTn id="245" dur="1" fill="hold">
                                          <p:stCondLst>
                                            <p:cond delay="499"/>
                                          </p:stCondLst>
                                        </p:cTn>
                                        <p:tgtEl>
                                          <p:spTgt spid="69"/>
                                        </p:tgtEl>
                                        <p:attrNameLst>
                                          <p:attrName>style.visibility</p:attrName>
                                        </p:attrNameLst>
                                      </p:cBhvr>
                                      <p:to>
                                        <p:strVal val="hidden"/>
                                      </p:to>
                                    </p:set>
                                  </p:childTnLst>
                                </p:cTn>
                              </p:par>
                              <p:par>
                                <p:cTn id="246" presetID="9" presetClass="exit" presetSubtype="0" fill="hold" grpId="1" nodeType="withEffect">
                                  <p:stCondLst>
                                    <p:cond delay="0"/>
                                  </p:stCondLst>
                                  <p:childTnLst>
                                    <p:animEffect transition="out" filter="dissolve">
                                      <p:cBhvr>
                                        <p:cTn id="247" dur="500"/>
                                        <p:tgtEl>
                                          <p:spTgt spid="97"/>
                                        </p:tgtEl>
                                      </p:cBhvr>
                                    </p:animEffect>
                                    <p:set>
                                      <p:cBhvr>
                                        <p:cTn id="248" dur="1" fill="hold">
                                          <p:stCondLst>
                                            <p:cond delay="499"/>
                                          </p:stCondLst>
                                        </p:cTn>
                                        <p:tgtEl>
                                          <p:spTgt spid="97"/>
                                        </p:tgtEl>
                                        <p:attrNameLst>
                                          <p:attrName>style.visibility</p:attrName>
                                        </p:attrNameLst>
                                      </p:cBhvr>
                                      <p:to>
                                        <p:strVal val="hidden"/>
                                      </p:to>
                                    </p:set>
                                  </p:childTnLst>
                                </p:cTn>
                              </p:par>
                              <p:par>
                                <p:cTn id="249" presetID="9" presetClass="exit" presetSubtype="0" fill="hold" grpId="1" nodeType="withEffect">
                                  <p:stCondLst>
                                    <p:cond delay="0"/>
                                  </p:stCondLst>
                                  <p:childTnLst>
                                    <p:animEffect transition="out" filter="dissolve">
                                      <p:cBhvr>
                                        <p:cTn id="250" dur="500"/>
                                        <p:tgtEl>
                                          <p:spTgt spid="65"/>
                                        </p:tgtEl>
                                      </p:cBhvr>
                                    </p:animEffect>
                                    <p:set>
                                      <p:cBhvr>
                                        <p:cTn id="251" dur="1" fill="hold">
                                          <p:stCondLst>
                                            <p:cond delay="499"/>
                                          </p:stCondLst>
                                        </p:cTn>
                                        <p:tgtEl>
                                          <p:spTgt spid="65"/>
                                        </p:tgtEl>
                                        <p:attrNameLst>
                                          <p:attrName>style.visibility</p:attrName>
                                        </p:attrNameLst>
                                      </p:cBhvr>
                                      <p:to>
                                        <p:strVal val="hidden"/>
                                      </p:to>
                                    </p:set>
                                  </p:childTnLst>
                                </p:cTn>
                              </p:par>
                              <p:par>
                                <p:cTn id="252" presetID="9" presetClass="exit" presetSubtype="0" fill="hold" grpId="1" nodeType="withEffect">
                                  <p:stCondLst>
                                    <p:cond delay="0"/>
                                  </p:stCondLst>
                                  <p:childTnLst>
                                    <p:animEffect transition="out" filter="dissolve">
                                      <p:cBhvr>
                                        <p:cTn id="253" dur="500"/>
                                        <p:tgtEl>
                                          <p:spTgt spid="3"/>
                                        </p:tgtEl>
                                      </p:cBhvr>
                                    </p:animEffect>
                                    <p:set>
                                      <p:cBhvr>
                                        <p:cTn id="254" dur="1" fill="hold">
                                          <p:stCondLst>
                                            <p:cond delay="499"/>
                                          </p:stCondLst>
                                        </p:cTn>
                                        <p:tgtEl>
                                          <p:spTgt spid="3"/>
                                        </p:tgtEl>
                                        <p:attrNameLst>
                                          <p:attrName>style.visibility</p:attrName>
                                        </p:attrNameLst>
                                      </p:cBhvr>
                                      <p:to>
                                        <p:strVal val="hidden"/>
                                      </p:to>
                                    </p:set>
                                  </p:childTnLst>
                                </p:cTn>
                              </p:par>
                              <p:par>
                                <p:cTn id="255" presetID="9" presetClass="exit" presetSubtype="0" fill="hold" nodeType="withEffect">
                                  <p:stCondLst>
                                    <p:cond delay="0"/>
                                  </p:stCondLst>
                                  <p:childTnLst>
                                    <p:animEffect transition="out" filter="dissolve">
                                      <p:cBhvr>
                                        <p:cTn id="256" dur="500"/>
                                        <p:tgtEl>
                                          <p:spTgt spid="89"/>
                                        </p:tgtEl>
                                      </p:cBhvr>
                                    </p:animEffect>
                                    <p:set>
                                      <p:cBhvr>
                                        <p:cTn id="257" dur="1" fill="hold">
                                          <p:stCondLst>
                                            <p:cond delay="499"/>
                                          </p:stCondLst>
                                        </p:cTn>
                                        <p:tgtEl>
                                          <p:spTgt spid="89"/>
                                        </p:tgtEl>
                                        <p:attrNameLst>
                                          <p:attrName>style.visibility</p:attrName>
                                        </p:attrNameLst>
                                      </p:cBhvr>
                                      <p:to>
                                        <p:strVal val="hidden"/>
                                      </p:to>
                                    </p:set>
                                  </p:childTnLst>
                                </p:cTn>
                              </p:par>
                              <p:par>
                                <p:cTn id="258" presetID="9" presetClass="exit" presetSubtype="0" fill="hold" nodeType="withEffect">
                                  <p:stCondLst>
                                    <p:cond delay="0"/>
                                  </p:stCondLst>
                                  <p:childTnLst>
                                    <p:animEffect transition="out" filter="dissolve">
                                      <p:cBhvr>
                                        <p:cTn id="259" dur="500"/>
                                        <p:tgtEl>
                                          <p:spTgt spid="66"/>
                                        </p:tgtEl>
                                      </p:cBhvr>
                                    </p:animEffect>
                                    <p:set>
                                      <p:cBhvr>
                                        <p:cTn id="260" dur="1" fill="hold">
                                          <p:stCondLst>
                                            <p:cond delay="499"/>
                                          </p:stCondLst>
                                        </p:cTn>
                                        <p:tgtEl>
                                          <p:spTgt spid="66"/>
                                        </p:tgtEl>
                                        <p:attrNameLst>
                                          <p:attrName>style.visibility</p:attrName>
                                        </p:attrNameLst>
                                      </p:cBhvr>
                                      <p:to>
                                        <p:strVal val="hidden"/>
                                      </p:to>
                                    </p:set>
                                  </p:childTnLst>
                                </p:cTn>
                              </p:par>
                              <p:par>
                                <p:cTn id="261" presetID="9" presetClass="exit" presetSubtype="0" fill="hold" nodeType="withEffect">
                                  <p:stCondLst>
                                    <p:cond delay="0"/>
                                  </p:stCondLst>
                                  <p:childTnLst>
                                    <p:animEffect transition="out" filter="dissolve">
                                      <p:cBhvr>
                                        <p:cTn id="262" dur="500"/>
                                        <p:tgtEl>
                                          <p:spTgt spid="51"/>
                                        </p:tgtEl>
                                      </p:cBhvr>
                                    </p:animEffect>
                                    <p:set>
                                      <p:cBhvr>
                                        <p:cTn id="263" dur="1" fill="hold">
                                          <p:stCondLst>
                                            <p:cond delay="499"/>
                                          </p:stCondLst>
                                        </p:cTn>
                                        <p:tgtEl>
                                          <p:spTgt spid="51"/>
                                        </p:tgtEl>
                                        <p:attrNameLst>
                                          <p:attrName>style.visibility</p:attrName>
                                        </p:attrNameLst>
                                      </p:cBhvr>
                                      <p:to>
                                        <p:strVal val="hidden"/>
                                      </p:to>
                                    </p:set>
                                  </p:childTnLst>
                                </p:cTn>
                              </p:par>
                              <p:par>
                                <p:cTn id="264" presetID="9" presetClass="exit" presetSubtype="0" fill="hold" grpId="1" nodeType="withEffect">
                                  <p:stCondLst>
                                    <p:cond delay="0"/>
                                  </p:stCondLst>
                                  <p:childTnLst>
                                    <p:animEffect transition="out" filter="dissolve">
                                      <p:cBhvr>
                                        <p:cTn id="265" dur="500"/>
                                        <p:tgtEl>
                                          <p:spTgt spid="29"/>
                                        </p:tgtEl>
                                      </p:cBhvr>
                                    </p:animEffect>
                                    <p:set>
                                      <p:cBhvr>
                                        <p:cTn id="266" dur="1" fill="hold">
                                          <p:stCondLst>
                                            <p:cond delay="499"/>
                                          </p:stCondLst>
                                        </p:cTn>
                                        <p:tgtEl>
                                          <p:spTgt spid="29"/>
                                        </p:tgtEl>
                                        <p:attrNameLst>
                                          <p:attrName>style.visibility</p:attrName>
                                        </p:attrNameLst>
                                      </p:cBhvr>
                                      <p:to>
                                        <p:strVal val="hidden"/>
                                      </p:to>
                                    </p:set>
                                  </p:childTnLst>
                                </p:cTn>
                              </p:par>
                              <p:par>
                                <p:cTn id="267" presetID="9" presetClass="exit" presetSubtype="0" fill="hold" grpId="1" nodeType="withEffect">
                                  <p:stCondLst>
                                    <p:cond delay="0"/>
                                  </p:stCondLst>
                                  <p:childTnLst>
                                    <p:animEffect transition="out" filter="dissolve">
                                      <p:cBhvr>
                                        <p:cTn id="268" dur="500"/>
                                        <p:tgtEl>
                                          <p:spTgt spid="30"/>
                                        </p:tgtEl>
                                      </p:cBhvr>
                                    </p:animEffect>
                                    <p:set>
                                      <p:cBhvr>
                                        <p:cTn id="269" dur="1" fill="hold">
                                          <p:stCondLst>
                                            <p:cond delay="499"/>
                                          </p:stCondLst>
                                        </p:cTn>
                                        <p:tgtEl>
                                          <p:spTgt spid="30"/>
                                        </p:tgtEl>
                                        <p:attrNameLst>
                                          <p:attrName>style.visibility</p:attrName>
                                        </p:attrNameLst>
                                      </p:cBhvr>
                                      <p:to>
                                        <p:strVal val="hidden"/>
                                      </p:to>
                                    </p:set>
                                  </p:childTnLst>
                                </p:cTn>
                              </p:par>
                              <p:par>
                                <p:cTn id="270" presetID="9" presetClass="exit" presetSubtype="0" fill="hold" nodeType="withEffect">
                                  <p:stCondLst>
                                    <p:cond delay="0"/>
                                  </p:stCondLst>
                                  <p:childTnLst>
                                    <p:animEffect transition="out" filter="dissolve">
                                      <p:cBhvr>
                                        <p:cTn id="271" dur="500"/>
                                        <p:tgtEl>
                                          <p:spTgt spid="31"/>
                                        </p:tgtEl>
                                      </p:cBhvr>
                                    </p:animEffect>
                                    <p:set>
                                      <p:cBhvr>
                                        <p:cTn id="272" dur="1" fill="hold">
                                          <p:stCondLst>
                                            <p:cond delay="499"/>
                                          </p:stCondLst>
                                        </p:cTn>
                                        <p:tgtEl>
                                          <p:spTgt spid="31"/>
                                        </p:tgtEl>
                                        <p:attrNameLst>
                                          <p:attrName>style.visibility</p:attrName>
                                        </p:attrNameLst>
                                      </p:cBhvr>
                                      <p:to>
                                        <p:strVal val="hidden"/>
                                      </p:to>
                                    </p:set>
                                  </p:childTnLst>
                                </p:cTn>
                              </p:par>
                              <p:par>
                                <p:cTn id="273" presetID="9" presetClass="exit" presetSubtype="0" fill="hold" nodeType="withEffect">
                                  <p:stCondLst>
                                    <p:cond delay="0"/>
                                  </p:stCondLst>
                                  <p:childTnLst>
                                    <p:animEffect transition="out" filter="dissolve">
                                      <p:cBhvr>
                                        <p:cTn id="274" dur="500"/>
                                        <p:tgtEl>
                                          <p:spTgt spid="32"/>
                                        </p:tgtEl>
                                      </p:cBhvr>
                                    </p:animEffect>
                                    <p:set>
                                      <p:cBhvr>
                                        <p:cTn id="275" dur="1" fill="hold">
                                          <p:stCondLst>
                                            <p:cond delay="499"/>
                                          </p:stCondLst>
                                        </p:cTn>
                                        <p:tgtEl>
                                          <p:spTgt spid="32"/>
                                        </p:tgtEl>
                                        <p:attrNameLst>
                                          <p:attrName>style.visibility</p:attrName>
                                        </p:attrNameLst>
                                      </p:cBhvr>
                                      <p:to>
                                        <p:strVal val="hidden"/>
                                      </p:to>
                                    </p:set>
                                  </p:childTnLst>
                                </p:cTn>
                              </p:par>
                              <p:par>
                                <p:cTn id="276" presetID="9" presetClass="exit" presetSubtype="0" fill="hold" nodeType="withEffect">
                                  <p:stCondLst>
                                    <p:cond delay="0"/>
                                  </p:stCondLst>
                                  <p:childTnLst>
                                    <p:animEffect transition="out" filter="dissolve">
                                      <p:cBhvr>
                                        <p:cTn id="277" dur="500"/>
                                        <p:tgtEl>
                                          <p:spTgt spid="33"/>
                                        </p:tgtEl>
                                      </p:cBhvr>
                                    </p:animEffect>
                                    <p:set>
                                      <p:cBhvr>
                                        <p:cTn id="278" dur="1" fill="hold">
                                          <p:stCondLst>
                                            <p:cond delay="499"/>
                                          </p:stCondLst>
                                        </p:cTn>
                                        <p:tgtEl>
                                          <p:spTgt spid="33"/>
                                        </p:tgtEl>
                                        <p:attrNameLst>
                                          <p:attrName>style.visibility</p:attrName>
                                        </p:attrNameLst>
                                      </p:cBhvr>
                                      <p:to>
                                        <p:strVal val="hidden"/>
                                      </p:to>
                                    </p:set>
                                  </p:childTnLst>
                                </p:cTn>
                              </p:par>
                              <p:par>
                                <p:cTn id="279" presetID="9" presetClass="exit" presetSubtype="0" fill="hold" grpId="1" nodeType="withEffect">
                                  <p:stCondLst>
                                    <p:cond delay="0"/>
                                  </p:stCondLst>
                                  <p:childTnLst>
                                    <p:animEffect transition="out" filter="dissolve">
                                      <p:cBhvr>
                                        <p:cTn id="280" dur="500"/>
                                        <p:tgtEl>
                                          <p:spTgt spid="34"/>
                                        </p:tgtEl>
                                      </p:cBhvr>
                                    </p:animEffect>
                                    <p:set>
                                      <p:cBhvr>
                                        <p:cTn id="281" dur="1" fill="hold">
                                          <p:stCondLst>
                                            <p:cond delay="499"/>
                                          </p:stCondLst>
                                        </p:cTn>
                                        <p:tgtEl>
                                          <p:spTgt spid="34"/>
                                        </p:tgtEl>
                                        <p:attrNameLst>
                                          <p:attrName>style.visibility</p:attrName>
                                        </p:attrNameLst>
                                      </p:cBhvr>
                                      <p:to>
                                        <p:strVal val="hidden"/>
                                      </p:to>
                                    </p:set>
                                  </p:childTnLst>
                                </p:cTn>
                              </p:par>
                              <p:par>
                                <p:cTn id="282" presetID="9" presetClass="exit" presetSubtype="0" fill="hold" nodeType="withEffect">
                                  <p:stCondLst>
                                    <p:cond delay="0"/>
                                  </p:stCondLst>
                                  <p:childTnLst>
                                    <p:animEffect transition="out" filter="dissolve">
                                      <p:cBhvr>
                                        <p:cTn id="283" dur="500"/>
                                        <p:tgtEl>
                                          <p:spTgt spid="35"/>
                                        </p:tgtEl>
                                      </p:cBhvr>
                                    </p:animEffect>
                                    <p:set>
                                      <p:cBhvr>
                                        <p:cTn id="284" dur="1" fill="hold">
                                          <p:stCondLst>
                                            <p:cond delay="499"/>
                                          </p:stCondLst>
                                        </p:cTn>
                                        <p:tgtEl>
                                          <p:spTgt spid="35"/>
                                        </p:tgtEl>
                                        <p:attrNameLst>
                                          <p:attrName>style.visibility</p:attrName>
                                        </p:attrNameLst>
                                      </p:cBhvr>
                                      <p:to>
                                        <p:strVal val="hidden"/>
                                      </p:to>
                                    </p:set>
                                  </p:childTnLst>
                                </p:cTn>
                              </p:par>
                              <p:par>
                                <p:cTn id="285" presetID="9" presetClass="exit" presetSubtype="0" fill="hold" grpId="1" nodeType="withEffect">
                                  <p:stCondLst>
                                    <p:cond delay="0"/>
                                  </p:stCondLst>
                                  <p:childTnLst>
                                    <p:animEffect transition="out" filter="dissolve">
                                      <p:cBhvr>
                                        <p:cTn id="286" dur="500"/>
                                        <p:tgtEl>
                                          <p:spTgt spid="36"/>
                                        </p:tgtEl>
                                      </p:cBhvr>
                                    </p:animEffect>
                                    <p:set>
                                      <p:cBhvr>
                                        <p:cTn id="287" dur="1" fill="hold">
                                          <p:stCondLst>
                                            <p:cond delay="499"/>
                                          </p:stCondLst>
                                        </p:cTn>
                                        <p:tgtEl>
                                          <p:spTgt spid="36"/>
                                        </p:tgtEl>
                                        <p:attrNameLst>
                                          <p:attrName>style.visibility</p:attrName>
                                        </p:attrNameLst>
                                      </p:cBhvr>
                                      <p:to>
                                        <p:strVal val="hidden"/>
                                      </p:to>
                                    </p:set>
                                  </p:childTnLst>
                                </p:cTn>
                              </p:par>
                              <p:par>
                                <p:cTn id="288" presetID="9" presetClass="exit" presetSubtype="0" fill="hold" grpId="1" nodeType="withEffect">
                                  <p:stCondLst>
                                    <p:cond delay="0"/>
                                  </p:stCondLst>
                                  <p:childTnLst>
                                    <p:animEffect transition="out" filter="dissolve">
                                      <p:cBhvr>
                                        <p:cTn id="289" dur="500"/>
                                        <p:tgtEl>
                                          <p:spTgt spid="37"/>
                                        </p:tgtEl>
                                      </p:cBhvr>
                                    </p:animEffect>
                                    <p:set>
                                      <p:cBhvr>
                                        <p:cTn id="290" dur="1" fill="hold">
                                          <p:stCondLst>
                                            <p:cond delay="499"/>
                                          </p:stCondLst>
                                        </p:cTn>
                                        <p:tgtEl>
                                          <p:spTgt spid="37"/>
                                        </p:tgtEl>
                                        <p:attrNameLst>
                                          <p:attrName>style.visibility</p:attrName>
                                        </p:attrNameLst>
                                      </p:cBhvr>
                                      <p:to>
                                        <p:strVal val="hidden"/>
                                      </p:to>
                                    </p:set>
                                  </p:childTnLst>
                                </p:cTn>
                              </p:par>
                              <p:par>
                                <p:cTn id="291" presetID="9" presetClass="exit" presetSubtype="0" fill="hold" grpId="1" nodeType="withEffect">
                                  <p:stCondLst>
                                    <p:cond delay="0"/>
                                  </p:stCondLst>
                                  <p:childTnLst>
                                    <p:animEffect transition="out" filter="dissolve">
                                      <p:cBhvr>
                                        <p:cTn id="292" dur="500"/>
                                        <p:tgtEl>
                                          <p:spTgt spid="41"/>
                                        </p:tgtEl>
                                      </p:cBhvr>
                                    </p:animEffect>
                                    <p:set>
                                      <p:cBhvr>
                                        <p:cTn id="293" dur="1" fill="hold">
                                          <p:stCondLst>
                                            <p:cond delay="499"/>
                                          </p:stCondLst>
                                        </p:cTn>
                                        <p:tgtEl>
                                          <p:spTgt spid="41"/>
                                        </p:tgtEl>
                                        <p:attrNameLst>
                                          <p:attrName>style.visibility</p:attrName>
                                        </p:attrNameLst>
                                      </p:cBhvr>
                                      <p:to>
                                        <p:strVal val="hidden"/>
                                      </p:to>
                                    </p:set>
                                  </p:childTnLst>
                                </p:cTn>
                              </p:par>
                              <p:par>
                                <p:cTn id="294" presetID="9" presetClass="exit" presetSubtype="0" fill="hold" grpId="1" nodeType="withEffect">
                                  <p:stCondLst>
                                    <p:cond delay="0"/>
                                  </p:stCondLst>
                                  <p:childTnLst>
                                    <p:animEffect transition="out" filter="dissolve">
                                      <p:cBhvr>
                                        <p:cTn id="295" dur="500"/>
                                        <p:tgtEl>
                                          <p:spTgt spid="46"/>
                                        </p:tgtEl>
                                      </p:cBhvr>
                                    </p:animEffect>
                                    <p:set>
                                      <p:cBhvr>
                                        <p:cTn id="296" dur="1" fill="hold">
                                          <p:stCondLst>
                                            <p:cond delay="499"/>
                                          </p:stCondLst>
                                        </p:cTn>
                                        <p:tgtEl>
                                          <p:spTgt spid="46"/>
                                        </p:tgtEl>
                                        <p:attrNameLst>
                                          <p:attrName>style.visibility</p:attrName>
                                        </p:attrNameLst>
                                      </p:cBhvr>
                                      <p:to>
                                        <p:strVal val="hidden"/>
                                      </p:to>
                                    </p:set>
                                  </p:childTnLst>
                                </p:cTn>
                              </p:par>
                              <p:par>
                                <p:cTn id="297" presetID="9" presetClass="exit" presetSubtype="0" fill="hold" grpId="1" nodeType="withEffect">
                                  <p:stCondLst>
                                    <p:cond delay="0"/>
                                  </p:stCondLst>
                                  <p:childTnLst>
                                    <p:animEffect transition="out" filter="dissolve">
                                      <p:cBhvr>
                                        <p:cTn id="298" dur="500"/>
                                        <p:tgtEl>
                                          <p:spTgt spid="58"/>
                                        </p:tgtEl>
                                      </p:cBhvr>
                                    </p:animEffect>
                                    <p:set>
                                      <p:cBhvr>
                                        <p:cTn id="299" dur="1" fill="hold">
                                          <p:stCondLst>
                                            <p:cond delay="499"/>
                                          </p:stCondLst>
                                        </p:cTn>
                                        <p:tgtEl>
                                          <p:spTgt spid="58"/>
                                        </p:tgtEl>
                                        <p:attrNameLst>
                                          <p:attrName>style.visibility</p:attrName>
                                        </p:attrNameLst>
                                      </p:cBhvr>
                                      <p:to>
                                        <p:strVal val="hidden"/>
                                      </p:to>
                                    </p:set>
                                  </p:childTnLst>
                                </p:cTn>
                              </p:par>
                              <p:par>
                                <p:cTn id="300" presetID="9" presetClass="exit" presetSubtype="0" fill="hold" grpId="1" nodeType="withEffect">
                                  <p:stCondLst>
                                    <p:cond delay="0"/>
                                  </p:stCondLst>
                                  <p:childTnLst>
                                    <p:animEffect transition="out" filter="dissolve">
                                      <p:cBhvr>
                                        <p:cTn id="301" dur="500"/>
                                        <p:tgtEl>
                                          <p:spTgt spid="59"/>
                                        </p:tgtEl>
                                      </p:cBhvr>
                                    </p:animEffect>
                                    <p:set>
                                      <p:cBhvr>
                                        <p:cTn id="302" dur="1" fill="hold">
                                          <p:stCondLst>
                                            <p:cond delay="499"/>
                                          </p:stCondLst>
                                        </p:cTn>
                                        <p:tgtEl>
                                          <p:spTgt spid="59"/>
                                        </p:tgtEl>
                                        <p:attrNameLst>
                                          <p:attrName>style.visibility</p:attrName>
                                        </p:attrNameLst>
                                      </p:cBhvr>
                                      <p:to>
                                        <p:strVal val="hidden"/>
                                      </p:to>
                                    </p:set>
                                  </p:childTnLst>
                                </p:cTn>
                              </p:par>
                              <p:par>
                                <p:cTn id="303" presetID="9" presetClass="exit" presetSubtype="0" fill="hold" grpId="1" nodeType="withEffect">
                                  <p:stCondLst>
                                    <p:cond delay="0"/>
                                  </p:stCondLst>
                                  <p:childTnLst>
                                    <p:animEffect transition="out" filter="dissolve">
                                      <p:cBhvr>
                                        <p:cTn id="304" dur="500"/>
                                        <p:tgtEl>
                                          <p:spTgt spid="61"/>
                                        </p:tgtEl>
                                      </p:cBhvr>
                                    </p:animEffect>
                                    <p:set>
                                      <p:cBhvr>
                                        <p:cTn id="305" dur="1" fill="hold">
                                          <p:stCondLst>
                                            <p:cond delay="499"/>
                                          </p:stCondLst>
                                        </p:cTn>
                                        <p:tgtEl>
                                          <p:spTgt spid="61"/>
                                        </p:tgtEl>
                                        <p:attrNameLst>
                                          <p:attrName>style.visibility</p:attrName>
                                        </p:attrNameLst>
                                      </p:cBhvr>
                                      <p:to>
                                        <p:strVal val="hidden"/>
                                      </p:to>
                                    </p:set>
                                  </p:childTnLst>
                                </p:cTn>
                              </p:par>
                              <p:par>
                                <p:cTn id="306" presetID="9" presetClass="exit" presetSubtype="0" fill="hold" grpId="1" nodeType="withEffect">
                                  <p:stCondLst>
                                    <p:cond delay="0"/>
                                  </p:stCondLst>
                                  <p:childTnLst>
                                    <p:animEffect transition="out" filter="dissolve">
                                      <p:cBhvr>
                                        <p:cTn id="307" dur="500"/>
                                        <p:tgtEl>
                                          <p:spTgt spid="62"/>
                                        </p:tgtEl>
                                      </p:cBhvr>
                                    </p:animEffect>
                                    <p:set>
                                      <p:cBhvr>
                                        <p:cTn id="308" dur="1" fill="hold">
                                          <p:stCondLst>
                                            <p:cond delay="499"/>
                                          </p:stCondLst>
                                        </p:cTn>
                                        <p:tgtEl>
                                          <p:spTgt spid="62"/>
                                        </p:tgtEl>
                                        <p:attrNameLst>
                                          <p:attrName>style.visibility</p:attrName>
                                        </p:attrNameLst>
                                      </p:cBhvr>
                                      <p:to>
                                        <p:strVal val="hidden"/>
                                      </p:to>
                                    </p:set>
                                  </p:childTnLst>
                                </p:cTn>
                              </p:par>
                              <p:par>
                                <p:cTn id="309" presetID="9" presetClass="exit" presetSubtype="0" fill="hold" grpId="1" nodeType="withEffect">
                                  <p:stCondLst>
                                    <p:cond delay="0"/>
                                  </p:stCondLst>
                                  <p:childTnLst>
                                    <p:animEffect transition="out" filter="dissolve">
                                      <p:cBhvr>
                                        <p:cTn id="310" dur="500"/>
                                        <p:tgtEl>
                                          <p:spTgt spid="63"/>
                                        </p:tgtEl>
                                      </p:cBhvr>
                                    </p:animEffect>
                                    <p:set>
                                      <p:cBhvr>
                                        <p:cTn id="311" dur="1" fill="hold">
                                          <p:stCondLst>
                                            <p:cond delay="499"/>
                                          </p:stCondLst>
                                        </p:cTn>
                                        <p:tgtEl>
                                          <p:spTgt spid="63"/>
                                        </p:tgtEl>
                                        <p:attrNameLst>
                                          <p:attrName>style.visibility</p:attrName>
                                        </p:attrNameLst>
                                      </p:cBhvr>
                                      <p:to>
                                        <p:strVal val="hidden"/>
                                      </p:to>
                                    </p:set>
                                  </p:childTnLst>
                                </p:cTn>
                              </p:par>
                              <p:par>
                                <p:cTn id="312" presetID="9" presetClass="exit" presetSubtype="0" fill="hold" nodeType="withEffect">
                                  <p:stCondLst>
                                    <p:cond delay="0"/>
                                  </p:stCondLst>
                                  <p:childTnLst>
                                    <p:animEffect transition="out" filter="dissolve">
                                      <p:cBhvr>
                                        <p:cTn id="313" dur="500"/>
                                        <p:tgtEl>
                                          <p:spTgt spid="52"/>
                                        </p:tgtEl>
                                      </p:cBhvr>
                                    </p:animEffect>
                                    <p:set>
                                      <p:cBhvr>
                                        <p:cTn id="314" dur="1" fill="hold">
                                          <p:stCondLst>
                                            <p:cond delay="499"/>
                                          </p:stCondLst>
                                        </p:cTn>
                                        <p:tgtEl>
                                          <p:spTgt spid="52"/>
                                        </p:tgtEl>
                                        <p:attrNameLst>
                                          <p:attrName>style.visibility</p:attrName>
                                        </p:attrNameLst>
                                      </p:cBhvr>
                                      <p:to>
                                        <p:strVal val="hidden"/>
                                      </p:to>
                                    </p:set>
                                  </p:childTnLst>
                                </p:cTn>
                              </p:par>
                              <p:par>
                                <p:cTn id="315" presetID="9" presetClass="exit" presetSubtype="0" fill="hold" grpId="1" nodeType="withEffect">
                                  <p:stCondLst>
                                    <p:cond delay="0"/>
                                  </p:stCondLst>
                                  <p:childTnLst>
                                    <p:animEffect transition="out" filter="dissolve">
                                      <p:cBhvr>
                                        <p:cTn id="316" dur="500"/>
                                        <p:tgtEl>
                                          <p:spTgt spid="57"/>
                                        </p:tgtEl>
                                      </p:cBhvr>
                                    </p:animEffect>
                                    <p:set>
                                      <p:cBhvr>
                                        <p:cTn id="317" dur="1" fill="hold">
                                          <p:stCondLst>
                                            <p:cond delay="499"/>
                                          </p:stCondLst>
                                        </p:cTn>
                                        <p:tgtEl>
                                          <p:spTgt spid="57"/>
                                        </p:tgtEl>
                                        <p:attrNameLst>
                                          <p:attrName>style.visibility</p:attrName>
                                        </p:attrNameLst>
                                      </p:cBhvr>
                                      <p:to>
                                        <p:strVal val="hidden"/>
                                      </p:to>
                                    </p:set>
                                  </p:childTnLst>
                                </p:cTn>
                              </p:par>
                              <p:par>
                                <p:cTn id="318" presetID="9" presetClass="exit" presetSubtype="0" fill="hold" grpId="1" nodeType="withEffect">
                                  <p:stCondLst>
                                    <p:cond delay="0"/>
                                  </p:stCondLst>
                                  <p:childTnLst>
                                    <p:animEffect transition="out" filter="dissolve">
                                      <p:cBhvr>
                                        <p:cTn id="319" dur="500"/>
                                        <p:tgtEl>
                                          <p:spTgt spid="8"/>
                                        </p:tgtEl>
                                      </p:cBhvr>
                                    </p:animEffect>
                                    <p:set>
                                      <p:cBhvr>
                                        <p:cTn id="320" dur="1" fill="hold">
                                          <p:stCondLst>
                                            <p:cond delay="499"/>
                                          </p:stCondLst>
                                        </p:cTn>
                                        <p:tgtEl>
                                          <p:spTgt spid="8"/>
                                        </p:tgtEl>
                                        <p:attrNameLst>
                                          <p:attrName>style.visibility</p:attrName>
                                        </p:attrNameLst>
                                      </p:cBhvr>
                                      <p:to>
                                        <p:strVal val="hidden"/>
                                      </p:to>
                                    </p:set>
                                  </p:childTnLst>
                                </p:cTn>
                              </p:par>
                              <p:par>
                                <p:cTn id="321" presetID="9" presetClass="exit" presetSubtype="0" fill="hold" grpId="1" nodeType="withEffect">
                                  <p:stCondLst>
                                    <p:cond delay="0"/>
                                  </p:stCondLst>
                                  <p:childTnLst>
                                    <p:animEffect transition="out" filter="dissolve">
                                      <p:cBhvr>
                                        <p:cTn id="322" dur="500"/>
                                        <p:tgtEl>
                                          <p:spTgt spid="60"/>
                                        </p:tgtEl>
                                      </p:cBhvr>
                                    </p:animEffect>
                                    <p:set>
                                      <p:cBhvr>
                                        <p:cTn id="323" dur="1" fill="hold">
                                          <p:stCondLst>
                                            <p:cond delay="499"/>
                                          </p:stCondLst>
                                        </p:cTn>
                                        <p:tgtEl>
                                          <p:spTgt spid="60"/>
                                        </p:tgtEl>
                                        <p:attrNameLst>
                                          <p:attrName>style.visibility</p:attrName>
                                        </p:attrNameLst>
                                      </p:cBhvr>
                                      <p:to>
                                        <p:strVal val="hidden"/>
                                      </p:to>
                                    </p:set>
                                  </p:childTnLst>
                                </p:cTn>
                              </p:par>
                            </p:childTnLst>
                          </p:cTn>
                        </p:par>
                        <p:par>
                          <p:cTn id="324" fill="hold">
                            <p:stCondLst>
                              <p:cond delay="500"/>
                            </p:stCondLst>
                            <p:childTnLst>
                              <p:par>
                                <p:cTn id="325" presetID="9" presetClass="exit" presetSubtype="0" fill="hold" grpId="0" nodeType="afterEffect">
                                  <p:stCondLst>
                                    <p:cond delay="0"/>
                                  </p:stCondLst>
                                  <p:childTnLst>
                                    <p:animEffect transition="out" filter="dissolve">
                                      <p:cBhvr>
                                        <p:cTn id="326" dur="500"/>
                                        <p:tgtEl>
                                          <p:spTgt spid="2"/>
                                        </p:tgtEl>
                                      </p:cBhvr>
                                    </p:animEffect>
                                    <p:set>
                                      <p:cBhvr>
                                        <p:cTn id="327" dur="1" fill="hold">
                                          <p:stCondLst>
                                            <p:cond delay="499"/>
                                          </p:stCondLst>
                                        </p:cTn>
                                        <p:tgtEl>
                                          <p:spTgt spid="2"/>
                                        </p:tgtEl>
                                        <p:attrNameLst>
                                          <p:attrName>style.visibility</p:attrName>
                                        </p:attrNameLst>
                                      </p:cBhvr>
                                      <p:to>
                                        <p:strVal val="hidden"/>
                                      </p:to>
                                    </p:set>
                                  </p:childTnLst>
                                </p:cTn>
                              </p:par>
                            </p:childTnLst>
                          </p:cTn>
                        </p:par>
                        <p:par>
                          <p:cTn id="328" fill="hold">
                            <p:stCondLst>
                              <p:cond delay="1000"/>
                            </p:stCondLst>
                            <p:childTnLst>
                              <p:par>
                                <p:cTn id="329" presetID="9" presetClass="entr" presetSubtype="0" fill="hold" nodeType="afterEffect">
                                  <p:stCondLst>
                                    <p:cond delay="0"/>
                                  </p:stCondLst>
                                  <p:childTnLst>
                                    <p:set>
                                      <p:cBhvr>
                                        <p:cTn id="330" dur="1" fill="hold">
                                          <p:stCondLst>
                                            <p:cond delay="0"/>
                                          </p:stCondLst>
                                        </p:cTn>
                                        <p:tgtEl>
                                          <p:spTgt spid="71"/>
                                        </p:tgtEl>
                                        <p:attrNameLst>
                                          <p:attrName>style.visibility</p:attrName>
                                        </p:attrNameLst>
                                      </p:cBhvr>
                                      <p:to>
                                        <p:strVal val="visible"/>
                                      </p:to>
                                    </p:set>
                                    <p:animEffect transition="in" filter="dissolve">
                                      <p:cBhvr>
                                        <p:cTn id="331"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7" grpId="1" animBg="1"/>
      <p:bldP spid="83" grpId="0" animBg="1"/>
      <p:bldP spid="83" grpId="1" animBg="1"/>
      <p:bldP spid="69" grpId="0" animBg="1"/>
      <p:bldP spid="69" grpId="1" animBg="1"/>
      <p:bldP spid="70" grpId="0" animBg="1"/>
      <p:bldP spid="70" grpId="1" animBg="1"/>
      <p:bldP spid="92" grpId="0"/>
      <p:bldP spid="92" grpId="1"/>
      <p:bldP spid="95" grpId="0"/>
      <p:bldP spid="95" grpId="1"/>
      <p:bldP spid="96" grpId="0"/>
      <p:bldP spid="96" grpId="1"/>
      <p:bldP spid="97" grpId="0"/>
      <p:bldP spid="97" grpId="1"/>
      <p:bldP spid="99" grpId="0" animBg="1"/>
      <p:bldP spid="99" grpId="1" animBg="1"/>
      <p:bldP spid="104" grpId="0"/>
      <p:bldP spid="104" grpId="1"/>
      <p:bldP spid="105" grpId="0"/>
      <p:bldP spid="105" grpId="1"/>
      <p:bldP spid="106" grpId="0"/>
      <p:bldP spid="106" grpId="1"/>
      <p:bldP spid="107" grpId="0"/>
      <p:bldP spid="107" grpId="1"/>
      <p:bldP spid="53" grpId="0"/>
      <p:bldP spid="53" grpId="1"/>
      <p:bldP spid="68" grpId="0"/>
      <p:bldP spid="68" grpId="1"/>
      <p:bldP spid="29" grpId="0"/>
      <p:bldP spid="29" grpId="1"/>
      <p:bldP spid="30" grpId="0" animBg="1"/>
      <p:bldP spid="30" grpId="1" animBg="1"/>
      <p:bldP spid="34" grpId="0"/>
      <p:bldP spid="34" grpId="1"/>
      <p:bldP spid="36" grpId="0"/>
      <p:bldP spid="36" grpId="1"/>
      <p:bldP spid="37" grpId="0"/>
      <p:bldP spid="37" grpId="1"/>
      <p:bldP spid="41" grpId="0" animBg="1"/>
      <p:bldP spid="41" grpId="1" animBg="1"/>
      <p:bldP spid="46" grpId="0" animBg="1"/>
      <p:bldP spid="46" grpId="1" animBg="1"/>
      <p:bldP spid="58" grpId="0" animBg="1"/>
      <p:bldP spid="58" grpId="1" animBg="1"/>
      <p:bldP spid="59" grpId="0" animBg="1"/>
      <p:bldP spid="59" grpId="1" animBg="1"/>
      <p:bldP spid="61" grpId="0" animBg="1"/>
      <p:bldP spid="61" grpId="1" animBg="1"/>
      <p:bldP spid="62" grpId="0" animBg="1"/>
      <p:bldP spid="62" grpId="1" animBg="1"/>
      <p:bldP spid="63" grpId="0" animBg="1"/>
      <p:bldP spid="63" grpId="1" animBg="1"/>
      <p:bldP spid="57" grpId="0"/>
      <p:bldP spid="57" grpId="1"/>
      <p:bldP spid="8" grpId="0"/>
      <p:bldP spid="8" grpId="1"/>
      <p:bldP spid="60" grpId="0" animBg="1"/>
      <p:bldP spid="60" grpId="1" animBg="1"/>
      <p:bldP spid="2" grpId="0"/>
      <p:bldP spid="117" grpId="0"/>
      <p:bldP spid="117" grpId="1"/>
      <p:bldP spid="3" grpId="0"/>
      <p:bldP spid="3" grpId="1"/>
      <p:bldP spid="64" grpId="1"/>
      <p:bldP spid="64" grpId="2"/>
      <p:bldP spid="65" grpId="0"/>
      <p:bldP spid="65"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Strength of line regression</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sp>
        <p:nvSpPr>
          <p:cNvPr id="54" name="Rectangle 53">
            <a:extLst>
              <a:ext uri="{FF2B5EF4-FFF2-40B4-BE49-F238E27FC236}">
                <a16:creationId xmlns:a16="http://schemas.microsoft.com/office/drawing/2014/main" id="{96184135-2C67-9D4F-A35E-D929DCC24348}"/>
              </a:ext>
            </a:extLst>
          </p:cNvPr>
          <p:cNvSpPr/>
          <p:nvPr/>
        </p:nvSpPr>
        <p:spPr>
          <a:xfrm>
            <a:off x="3650412" y="1994713"/>
            <a:ext cx="689612" cy="369332"/>
          </a:xfrm>
          <a:prstGeom prst="rect">
            <a:avLst/>
          </a:prstGeom>
        </p:spPr>
        <p:txBody>
          <a:bodyPr wrap="square">
            <a:spAutoFit/>
          </a:bodyPr>
          <a:lstStyle/>
          <a:p>
            <a:r>
              <a:rPr lang="en-US" b="1" dirty="0">
                <a:latin typeface="Lucida Handwriting" panose="03010101010101010101" pitchFamily="66" charset="77"/>
              </a:rPr>
              <a:t>Y</a:t>
            </a:r>
            <a:endParaRPr lang="en-US" b="1" dirty="0"/>
          </a:p>
        </p:txBody>
      </p:sp>
      <p:sp>
        <p:nvSpPr>
          <p:cNvPr id="55" name="Arc 54">
            <a:extLst>
              <a:ext uri="{FF2B5EF4-FFF2-40B4-BE49-F238E27FC236}">
                <a16:creationId xmlns:a16="http://schemas.microsoft.com/office/drawing/2014/main" id="{2DA51AAE-E00C-3741-BC39-C426AE088A86}"/>
              </a:ext>
            </a:extLst>
          </p:cNvPr>
          <p:cNvSpPr/>
          <p:nvPr/>
        </p:nvSpPr>
        <p:spPr>
          <a:xfrm rot="2196636">
            <a:off x="4441670" y="4111828"/>
            <a:ext cx="547581" cy="547581"/>
          </a:xfrm>
          <a:prstGeom prst="arc">
            <a:avLst/>
          </a:prstGeom>
          <a:ln w="28575">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ED2C08BB-9624-6240-A886-65B7F08275FA}"/>
              </a:ext>
            </a:extLst>
          </p:cNvPr>
          <p:cNvCxnSpPr>
            <a:cxnSpLocks/>
          </p:cNvCxnSpPr>
          <p:nvPr/>
        </p:nvCxnSpPr>
        <p:spPr>
          <a:xfrm>
            <a:off x="3697511" y="4543685"/>
            <a:ext cx="1254125" cy="0"/>
          </a:xfrm>
          <a:prstGeom prst="line">
            <a:avLst/>
          </a:prstGeom>
          <a:ln w="28575">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9A12EA2-6568-E54B-94C3-572A5EA9117E}"/>
              </a:ext>
            </a:extLst>
          </p:cNvPr>
          <p:cNvCxnSpPr>
            <a:cxnSpLocks/>
          </p:cNvCxnSpPr>
          <p:nvPr/>
        </p:nvCxnSpPr>
        <p:spPr>
          <a:xfrm flipV="1">
            <a:off x="3995218" y="2202050"/>
            <a:ext cx="0" cy="2916491"/>
          </a:xfrm>
          <a:prstGeom prst="straightConnector1">
            <a:avLst/>
          </a:prstGeom>
          <a:ln w="22225">
            <a:solidFill>
              <a:schemeClr val="bg2">
                <a:lumMod val="75000"/>
              </a:schemeClr>
            </a:solidFill>
            <a:prstDash val="sysDash"/>
            <a:headEnd w="med" len="med"/>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752E82F7-528F-9345-9178-530D71341D22}"/>
              </a:ext>
            </a:extLst>
          </p:cNvPr>
          <p:cNvCxnSpPr>
            <a:cxnSpLocks/>
          </p:cNvCxnSpPr>
          <p:nvPr/>
        </p:nvCxnSpPr>
        <p:spPr>
          <a:xfrm>
            <a:off x="3503943" y="5124966"/>
            <a:ext cx="5322428" cy="0"/>
          </a:xfrm>
          <a:prstGeom prst="straightConnector1">
            <a:avLst/>
          </a:prstGeom>
          <a:ln w="22225">
            <a:solidFill>
              <a:schemeClr val="bg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4" name="Rectangle 73">
                <a:extLst>
                  <a:ext uri="{FF2B5EF4-FFF2-40B4-BE49-F238E27FC236}">
                    <a16:creationId xmlns:a16="http://schemas.microsoft.com/office/drawing/2014/main" id="{8B11E479-1B28-CB45-A865-54646CFC7315}"/>
                  </a:ext>
                </a:extLst>
              </p:cNvPr>
              <p:cNvSpPr/>
              <p:nvPr/>
            </p:nvSpPr>
            <p:spPr>
              <a:xfrm>
                <a:off x="8631073" y="5124966"/>
                <a:ext cx="47320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𝒙</m:t>
                      </m:r>
                    </m:oMath>
                  </m:oMathPara>
                </a14:m>
                <a:endParaRPr lang="en-US" dirty="0">
                  <a:solidFill>
                    <a:schemeClr val="tx1"/>
                  </a:solidFill>
                </a:endParaRPr>
              </a:p>
            </p:txBody>
          </p:sp>
        </mc:Choice>
        <mc:Fallback>
          <p:sp>
            <p:nvSpPr>
              <p:cNvPr id="74" name="Rectangle 73">
                <a:extLst>
                  <a:ext uri="{FF2B5EF4-FFF2-40B4-BE49-F238E27FC236}">
                    <a16:creationId xmlns:a16="http://schemas.microsoft.com/office/drawing/2014/main" id="{8B11E479-1B28-CB45-A865-54646CFC7315}"/>
                  </a:ext>
                </a:extLst>
              </p:cNvPr>
              <p:cNvSpPr>
                <a:spLocks noRot="1" noChangeAspect="1" noMove="1" noResize="1" noEditPoints="1" noAdjustHandles="1" noChangeArrowheads="1" noChangeShapeType="1" noTextEdit="1"/>
              </p:cNvSpPr>
              <p:nvPr/>
            </p:nvSpPr>
            <p:spPr>
              <a:xfrm>
                <a:off x="8631073" y="5124966"/>
                <a:ext cx="473206" cy="369332"/>
              </a:xfrm>
              <a:prstGeom prst="rect">
                <a:avLst/>
              </a:prstGeom>
              <a:blipFill>
                <a:blip r:embed="rId3"/>
                <a:stretch>
                  <a:fillRect/>
                </a:stretch>
              </a:blipFill>
            </p:spPr>
            <p:txBody>
              <a:bodyPr/>
              <a:lstStyle/>
              <a:p>
                <a:r>
                  <a:rPr lang="en-US">
                    <a:noFill/>
                  </a:rPr>
                  <a:t> </a:t>
                </a:r>
              </a:p>
            </p:txBody>
          </p:sp>
        </mc:Fallback>
      </mc:AlternateContent>
      <p:cxnSp>
        <p:nvCxnSpPr>
          <p:cNvPr id="75" name="Straight Connector 74">
            <a:extLst>
              <a:ext uri="{FF2B5EF4-FFF2-40B4-BE49-F238E27FC236}">
                <a16:creationId xmlns:a16="http://schemas.microsoft.com/office/drawing/2014/main" id="{AEE57E1D-2628-7F4D-9192-0A9CFB60616F}"/>
              </a:ext>
            </a:extLst>
          </p:cNvPr>
          <p:cNvCxnSpPr>
            <a:cxnSpLocks/>
          </p:cNvCxnSpPr>
          <p:nvPr/>
        </p:nvCxnSpPr>
        <p:spPr>
          <a:xfrm flipV="1">
            <a:off x="3503943" y="2389132"/>
            <a:ext cx="5026592" cy="2396127"/>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6" name="Rectangle 75">
                <a:extLst>
                  <a:ext uri="{FF2B5EF4-FFF2-40B4-BE49-F238E27FC236}">
                    <a16:creationId xmlns:a16="http://schemas.microsoft.com/office/drawing/2014/main" id="{6DD6C042-62DE-E64E-9185-96C6CE716668}"/>
                  </a:ext>
                </a:extLst>
              </p:cNvPr>
              <p:cNvSpPr/>
              <p:nvPr/>
            </p:nvSpPr>
            <p:spPr>
              <a:xfrm>
                <a:off x="3376104" y="4200750"/>
                <a:ext cx="481221" cy="3847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b="1" i="1">
                              <a:solidFill>
                                <a:schemeClr val="accent2"/>
                              </a:solidFill>
                              <a:latin typeface="Cambria Math" panose="02040503050406030204" pitchFamily="18" charset="0"/>
                            </a:rPr>
                          </m:ctrlPr>
                        </m:accPr>
                        <m:e>
                          <m:r>
                            <m:rPr>
                              <m:nor/>
                            </m:rPr>
                            <a:rPr lang="en-US" b="1" dirty="0">
                              <a:solidFill>
                                <a:schemeClr val="accent2"/>
                              </a:solidFill>
                              <a:latin typeface="Lucida Handwriting" panose="03010101010101010101" pitchFamily="66" charset="77"/>
                            </a:rPr>
                            <m:t>β</m:t>
                          </m:r>
                        </m:e>
                      </m:acc>
                      <m:r>
                        <m:rPr>
                          <m:nor/>
                        </m:rPr>
                        <a:rPr lang="en-US" b="1" baseline="-25000" dirty="0">
                          <a:solidFill>
                            <a:schemeClr val="accent2"/>
                          </a:solidFill>
                          <a:latin typeface="Lucida Handwriting" panose="03010101010101010101" pitchFamily="66" charset="77"/>
                        </a:rPr>
                        <m:t>0</m:t>
                      </m:r>
                    </m:oMath>
                  </m:oMathPara>
                </a14:m>
                <a:endParaRPr lang="en-US" dirty="0"/>
              </a:p>
            </p:txBody>
          </p:sp>
        </mc:Choice>
        <mc:Fallback>
          <p:sp>
            <p:nvSpPr>
              <p:cNvPr id="76" name="Rectangle 75">
                <a:extLst>
                  <a:ext uri="{FF2B5EF4-FFF2-40B4-BE49-F238E27FC236}">
                    <a16:creationId xmlns:a16="http://schemas.microsoft.com/office/drawing/2014/main" id="{6DD6C042-62DE-E64E-9185-96C6CE716668}"/>
                  </a:ext>
                </a:extLst>
              </p:cNvPr>
              <p:cNvSpPr>
                <a:spLocks noRot="1" noChangeAspect="1" noMove="1" noResize="1" noEditPoints="1" noAdjustHandles="1" noChangeArrowheads="1" noChangeShapeType="1" noTextEdit="1"/>
              </p:cNvSpPr>
              <p:nvPr/>
            </p:nvSpPr>
            <p:spPr>
              <a:xfrm>
                <a:off x="3376104" y="4200750"/>
                <a:ext cx="481221" cy="384785"/>
              </a:xfrm>
              <a:prstGeom prst="rect">
                <a:avLst/>
              </a:prstGeom>
              <a:blipFill>
                <a:blip r:embed="rId4"/>
                <a:stretch>
                  <a:fillRect t="-3226" b="-1290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7" name="Rectangle 76">
                <a:extLst>
                  <a:ext uri="{FF2B5EF4-FFF2-40B4-BE49-F238E27FC236}">
                    <a16:creationId xmlns:a16="http://schemas.microsoft.com/office/drawing/2014/main" id="{24D4C63E-B3D1-A242-BCA1-54257D96609E}"/>
                  </a:ext>
                </a:extLst>
              </p:cNvPr>
              <p:cNvSpPr/>
              <p:nvPr/>
            </p:nvSpPr>
            <p:spPr>
              <a:xfrm>
                <a:off x="4607070" y="4186545"/>
                <a:ext cx="481221" cy="3847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b="1" i="1">
                              <a:solidFill>
                                <a:schemeClr val="accent2"/>
                              </a:solidFill>
                              <a:latin typeface="Cambria Math" panose="02040503050406030204" pitchFamily="18" charset="0"/>
                            </a:rPr>
                          </m:ctrlPr>
                        </m:accPr>
                        <m:e>
                          <m:r>
                            <m:rPr>
                              <m:nor/>
                            </m:rPr>
                            <a:rPr lang="en-US" b="1" dirty="0">
                              <a:solidFill>
                                <a:schemeClr val="accent2"/>
                              </a:solidFill>
                              <a:latin typeface="Lucida Handwriting" panose="03010101010101010101" pitchFamily="66" charset="77"/>
                            </a:rPr>
                            <m:t>β</m:t>
                          </m:r>
                        </m:e>
                      </m:acc>
                      <m:r>
                        <m:rPr>
                          <m:nor/>
                        </m:rPr>
                        <a:rPr lang="en-US" b="1" baseline="-25000" dirty="0">
                          <a:solidFill>
                            <a:schemeClr val="accent2"/>
                          </a:solidFill>
                          <a:latin typeface="Lucida Handwriting" panose="03010101010101010101" pitchFamily="66" charset="77"/>
                        </a:rPr>
                        <m:t>1</m:t>
                      </m:r>
                    </m:oMath>
                  </m:oMathPara>
                </a14:m>
                <a:endParaRPr lang="en-US" dirty="0"/>
              </a:p>
            </p:txBody>
          </p:sp>
        </mc:Choice>
        <mc:Fallback>
          <p:sp>
            <p:nvSpPr>
              <p:cNvPr id="77" name="Rectangle 76">
                <a:extLst>
                  <a:ext uri="{FF2B5EF4-FFF2-40B4-BE49-F238E27FC236}">
                    <a16:creationId xmlns:a16="http://schemas.microsoft.com/office/drawing/2014/main" id="{24D4C63E-B3D1-A242-BCA1-54257D96609E}"/>
                  </a:ext>
                </a:extLst>
              </p:cNvPr>
              <p:cNvSpPr>
                <a:spLocks noRot="1" noChangeAspect="1" noMove="1" noResize="1" noEditPoints="1" noAdjustHandles="1" noChangeArrowheads="1" noChangeShapeType="1" noTextEdit="1"/>
              </p:cNvSpPr>
              <p:nvPr/>
            </p:nvSpPr>
            <p:spPr>
              <a:xfrm>
                <a:off x="4607070" y="4186545"/>
                <a:ext cx="481221" cy="384785"/>
              </a:xfrm>
              <a:prstGeom prst="rect">
                <a:avLst/>
              </a:prstGeom>
              <a:blipFill>
                <a:blip r:embed="rId5"/>
                <a:stretch>
                  <a:fillRect t="-6452" b="-9677"/>
                </a:stretch>
              </a:blipFill>
            </p:spPr>
            <p:txBody>
              <a:bodyPr/>
              <a:lstStyle/>
              <a:p>
                <a:r>
                  <a:rPr lang="en-US">
                    <a:noFill/>
                  </a:rPr>
                  <a:t> </a:t>
                </a:r>
              </a:p>
            </p:txBody>
          </p:sp>
        </mc:Fallback>
      </mc:AlternateContent>
      <p:sp>
        <p:nvSpPr>
          <p:cNvPr id="78" name="Oval 77">
            <a:extLst>
              <a:ext uri="{FF2B5EF4-FFF2-40B4-BE49-F238E27FC236}">
                <a16:creationId xmlns:a16="http://schemas.microsoft.com/office/drawing/2014/main" id="{81BE3F65-C519-1746-96FE-AF114C879BE8}"/>
              </a:ext>
            </a:extLst>
          </p:cNvPr>
          <p:cNvSpPr/>
          <p:nvPr/>
        </p:nvSpPr>
        <p:spPr>
          <a:xfrm>
            <a:off x="8123402" y="3106104"/>
            <a:ext cx="153056" cy="15305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4FAE6702-4F40-E34A-9733-A3CDA5AAD457}"/>
              </a:ext>
            </a:extLst>
          </p:cNvPr>
          <p:cNvSpPr/>
          <p:nvPr/>
        </p:nvSpPr>
        <p:spPr>
          <a:xfrm>
            <a:off x="7209343" y="3700496"/>
            <a:ext cx="153056" cy="15305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137B45D5-2336-A349-A8B9-EEFB2EC055B2}"/>
              </a:ext>
            </a:extLst>
          </p:cNvPr>
          <p:cNvSpPr/>
          <p:nvPr/>
        </p:nvSpPr>
        <p:spPr>
          <a:xfrm>
            <a:off x="6165157" y="3853440"/>
            <a:ext cx="153056" cy="15305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5AA0FE6B-62C7-C547-BCFD-B295FA1CD83E}"/>
              </a:ext>
            </a:extLst>
          </p:cNvPr>
          <p:cNvSpPr/>
          <p:nvPr/>
        </p:nvSpPr>
        <p:spPr>
          <a:xfrm>
            <a:off x="6703658" y="2706178"/>
            <a:ext cx="153056" cy="15305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32F55AD1-6247-EB42-BB8E-D7872B5E1ABA}"/>
              </a:ext>
            </a:extLst>
          </p:cNvPr>
          <p:cNvSpPr/>
          <p:nvPr/>
        </p:nvSpPr>
        <p:spPr>
          <a:xfrm>
            <a:off x="5405121" y="3352067"/>
            <a:ext cx="153056" cy="15305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092E5BE7-0748-AC48-805A-B5B9DA20962B}"/>
              </a:ext>
            </a:extLst>
          </p:cNvPr>
          <p:cNvSpPr/>
          <p:nvPr/>
        </p:nvSpPr>
        <p:spPr>
          <a:xfrm>
            <a:off x="5275293" y="4366948"/>
            <a:ext cx="153056" cy="15305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81388BD3-54F3-994E-A0BC-F295E17C242E}"/>
              </a:ext>
            </a:extLst>
          </p:cNvPr>
          <p:cNvSpPr/>
          <p:nvPr/>
        </p:nvSpPr>
        <p:spPr>
          <a:xfrm>
            <a:off x="6131539" y="2444474"/>
            <a:ext cx="153056" cy="15305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Arc 85">
            <a:extLst>
              <a:ext uri="{FF2B5EF4-FFF2-40B4-BE49-F238E27FC236}">
                <a16:creationId xmlns:a16="http://schemas.microsoft.com/office/drawing/2014/main" id="{5BAC59DE-E990-6842-8239-BBB92C616E25}"/>
              </a:ext>
            </a:extLst>
          </p:cNvPr>
          <p:cNvSpPr/>
          <p:nvPr/>
        </p:nvSpPr>
        <p:spPr>
          <a:xfrm rot="2168216">
            <a:off x="6175744" y="3491375"/>
            <a:ext cx="501438" cy="501438"/>
          </a:xfrm>
          <a:prstGeom prst="arc">
            <a:avLst/>
          </a:prstGeom>
          <a:ln w="28575">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8" name="Straight Connector 87">
            <a:extLst>
              <a:ext uri="{FF2B5EF4-FFF2-40B4-BE49-F238E27FC236}">
                <a16:creationId xmlns:a16="http://schemas.microsoft.com/office/drawing/2014/main" id="{2E44EC42-E6AB-864A-BD8A-0E5C7884A290}"/>
              </a:ext>
            </a:extLst>
          </p:cNvPr>
          <p:cNvCxnSpPr>
            <a:cxnSpLocks/>
          </p:cNvCxnSpPr>
          <p:nvPr/>
        </p:nvCxnSpPr>
        <p:spPr>
          <a:xfrm flipV="1">
            <a:off x="3503943" y="3268259"/>
            <a:ext cx="4982909" cy="692977"/>
          </a:xfrm>
          <a:prstGeom prst="line">
            <a:avLst/>
          </a:prstGeom>
          <a:ln w="571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4C4B30C-E6A4-DB4D-A70F-C581EA9CE4CF}"/>
              </a:ext>
            </a:extLst>
          </p:cNvPr>
          <p:cNvCxnSpPr>
            <a:cxnSpLocks/>
          </p:cNvCxnSpPr>
          <p:nvPr/>
        </p:nvCxnSpPr>
        <p:spPr>
          <a:xfrm>
            <a:off x="3697511" y="3902216"/>
            <a:ext cx="2931826" cy="0"/>
          </a:xfrm>
          <a:prstGeom prst="line">
            <a:avLst/>
          </a:prstGeom>
          <a:ln w="28575">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5837F167-83B4-E748-B5E3-0AEA8252CE70}"/>
              </a:ext>
            </a:extLst>
          </p:cNvPr>
          <p:cNvSpPr/>
          <p:nvPr/>
        </p:nvSpPr>
        <p:spPr>
          <a:xfrm>
            <a:off x="6259614" y="3532884"/>
            <a:ext cx="428322" cy="369332"/>
          </a:xfrm>
          <a:prstGeom prst="rect">
            <a:avLst/>
          </a:prstGeom>
        </p:spPr>
        <p:txBody>
          <a:bodyPr wrap="none">
            <a:spAutoFit/>
          </a:bodyPr>
          <a:lstStyle/>
          <a:p>
            <a:r>
              <a:rPr lang="en-US" b="1" dirty="0">
                <a:solidFill>
                  <a:srgbClr val="C00000"/>
                </a:solidFill>
                <a:latin typeface="Lucida Handwriting" panose="03010101010101010101" pitchFamily="66" charset="77"/>
              </a:rPr>
              <a:t>β</a:t>
            </a:r>
            <a:r>
              <a:rPr lang="en-US" b="1" baseline="-25000" dirty="0">
                <a:solidFill>
                  <a:srgbClr val="C00000"/>
                </a:solidFill>
                <a:latin typeface="Lucida Handwriting" panose="03010101010101010101" pitchFamily="66" charset="77"/>
              </a:rPr>
              <a:t>1</a:t>
            </a:r>
            <a:endParaRPr lang="en-US" dirty="0">
              <a:solidFill>
                <a:srgbClr val="C00000"/>
              </a:solidFill>
            </a:endParaRPr>
          </a:p>
        </p:txBody>
      </p:sp>
      <p:sp>
        <p:nvSpPr>
          <p:cNvPr id="94" name="Rectangle 93">
            <a:extLst>
              <a:ext uri="{FF2B5EF4-FFF2-40B4-BE49-F238E27FC236}">
                <a16:creationId xmlns:a16="http://schemas.microsoft.com/office/drawing/2014/main" id="{CCEA904B-9910-9243-8AE2-2FEF50F0ABEF}"/>
              </a:ext>
            </a:extLst>
          </p:cNvPr>
          <p:cNvSpPr/>
          <p:nvPr/>
        </p:nvSpPr>
        <p:spPr>
          <a:xfrm>
            <a:off x="3410751" y="3546192"/>
            <a:ext cx="428322" cy="369332"/>
          </a:xfrm>
          <a:prstGeom prst="rect">
            <a:avLst/>
          </a:prstGeom>
        </p:spPr>
        <p:txBody>
          <a:bodyPr wrap="none">
            <a:spAutoFit/>
          </a:bodyPr>
          <a:lstStyle/>
          <a:p>
            <a:r>
              <a:rPr lang="en-US" b="1" dirty="0">
                <a:solidFill>
                  <a:srgbClr val="C00000"/>
                </a:solidFill>
                <a:latin typeface="Lucida Handwriting" panose="03010101010101010101" pitchFamily="66" charset="77"/>
              </a:rPr>
              <a:t>β</a:t>
            </a:r>
            <a:r>
              <a:rPr lang="en-US" b="1" baseline="-25000" dirty="0">
                <a:solidFill>
                  <a:srgbClr val="C00000"/>
                </a:solidFill>
                <a:latin typeface="Lucida Handwriting" panose="03010101010101010101" pitchFamily="66" charset="77"/>
              </a:rPr>
              <a:t>0</a:t>
            </a:r>
            <a:endParaRPr lang="en-US" dirty="0">
              <a:solidFill>
                <a:srgbClr val="C00000"/>
              </a:solidFill>
            </a:endParaRPr>
          </a:p>
        </p:txBody>
      </p:sp>
      <p:sp>
        <p:nvSpPr>
          <p:cNvPr id="98" name="Oval 97">
            <a:extLst>
              <a:ext uri="{FF2B5EF4-FFF2-40B4-BE49-F238E27FC236}">
                <a16:creationId xmlns:a16="http://schemas.microsoft.com/office/drawing/2014/main" id="{4B35E906-AB21-7046-BC46-596E6A564A3F}"/>
              </a:ext>
            </a:extLst>
          </p:cNvPr>
          <p:cNvSpPr/>
          <p:nvPr/>
        </p:nvSpPr>
        <p:spPr>
          <a:xfrm>
            <a:off x="7550396" y="2063768"/>
            <a:ext cx="153056" cy="15305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96964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eelOff"/>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3"/>
                                        </p:tgtEl>
                                        <p:attrNameLst>
                                          <p:attrName>style.visibility</p:attrName>
                                        </p:attrNameLst>
                                      </p:cBhvr>
                                      <p:to>
                                        <p:strVal val="visible"/>
                                      </p:to>
                                    </p:set>
                                    <p:animEffect transition="in" filter="wipe(left)">
                                      <p:cBhvr>
                                        <p:cTn id="11" dur="500"/>
                                        <p:tgtEl>
                                          <p:spTgt spid="73"/>
                                        </p:tgtEl>
                                      </p:cBhvr>
                                    </p:animEffect>
                                  </p:childTnLst>
                                </p:cTn>
                              </p:par>
                              <p:par>
                                <p:cTn id="12" presetID="22" presetClass="entr" presetSubtype="4" fill="hold" nodeType="withEffect">
                                  <p:stCondLst>
                                    <p:cond delay="0"/>
                                  </p:stCondLst>
                                  <p:childTnLst>
                                    <p:set>
                                      <p:cBhvr>
                                        <p:cTn id="13" dur="1" fill="hold">
                                          <p:stCondLst>
                                            <p:cond delay="0"/>
                                          </p:stCondLst>
                                        </p:cTn>
                                        <p:tgtEl>
                                          <p:spTgt spid="72"/>
                                        </p:tgtEl>
                                        <p:attrNameLst>
                                          <p:attrName>style.visibility</p:attrName>
                                        </p:attrNameLst>
                                      </p:cBhvr>
                                      <p:to>
                                        <p:strVal val="visible"/>
                                      </p:to>
                                    </p:set>
                                    <p:animEffect transition="in" filter="wipe(down)">
                                      <p:cBhvr>
                                        <p:cTn id="14" dur="500"/>
                                        <p:tgtEl>
                                          <p:spTgt spid="72"/>
                                        </p:tgtEl>
                                      </p:cBhvr>
                                    </p:animEffect>
                                  </p:childTnLst>
                                </p:cTn>
                              </p:par>
                            </p:childTnLst>
                          </p:cTn>
                        </p:par>
                        <p:par>
                          <p:cTn id="15" fill="hold">
                            <p:stCondLst>
                              <p:cond delay="1000"/>
                            </p:stCondLst>
                            <p:childTnLst>
                              <p:par>
                                <p:cTn id="16" presetID="9" presetClass="entr" presetSubtype="0" fill="hold" grpId="0" nodeType="afterEffect">
                                  <p:stCondLst>
                                    <p:cond delay="0"/>
                                  </p:stCondLst>
                                  <p:childTnLst>
                                    <p:set>
                                      <p:cBhvr>
                                        <p:cTn id="17" dur="1" fill="hold">
                                          <p:stCondLst>
                                            <p:cond delay="0"/>
                                          </p:stCondLst>
                                        </p:cTn>
                                        <p:tgtEl>
                                          <p:spTgt spid="74"/>
                                        </p:tgtEl>
                                        <p:attrNameLst>
                                          <p:attrName>style.visibility</p:attrName>
                                        </p:attrNameLst>
                                      </p:cBhvr>
                                      <p:to>
                                        <p:strVal val="visible"/>
                                      </p:to>
                                    </p:set>
                                    <p:animEffect transition="in" filter="dissolve">
                                      <p:cBhvr>
                                        <p:cTn id="18" dur="500"/>
                                        <p:tgtEl>
                                          <p:spTgt spid="74"/>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dissolve">
                                      <p:cBhvr>
                                        <p:cTn id="21" dur="500"/>
                                        <p:tgtEl>
                                          <p:spTgt spid="54"/>
                                        </p:tgtEl>
                                      </p:cBhvr>
                                    </p:animEffect>
                                  </p:childTnLst>
                                </p:cTn>
                              </p:par>
                            </p:childTnLst>
                          </p:cTn>
                        </p:par>
                        <p:par>
                          <p:cTn id="22" fill="hold">
                            <p:stCondLst>
                              <p:cond delay="1500"/>
                            </p:stCondLst>
                            <p:childTnLst>
                              <p:par>
                                <p:cTn id="23" presetID="9" presetClass="entr" presetSubtype="0" fill="hold" grpId="0" nodeType="afterEffect">
                                  <p:stCondLst>
                                    <p:cond delay="0"/>
                                  </p:stCondLst>
                                  <p:childTnLst>
                                    <p:set>
                                      <p:cBhvr>
                                        <p:cTn id="24" dur="1" fill="hold">
                                          <p:stCondLst>
                                            <p:cond delay="0"/>
                                          </p:stCondLst>
                                        </p:cTn>
                                        <p:tgtEl>
                                          <p:spTgt spid="84"/>
                                        </p:tgtEl>
                                        <p:attrNameLst>
                                          <p:attrName>style.visibility</p:attrName>
                                        </p:attrNameLst>
                                      </p:cBhvr>
                                      <p:to>
                                        <p:strVal val="visible"/>
                                      </p:to>
                                    </p:set>
                                    <p:animEffect transition="in" filter="dissolve">
                                      <p:cBhvr>
                                        <p:cTn id="25" dur="100"/>
                                        <p:tgtEl>
                                          <p:spTgt spid="84"/>
                                        </p:tgtEl>
                                      </p:cBhvr>
                                    </p:animEffect>
                                  </p:childTnLst>
                                </p:cTn>
                              </p:par>
                            </p:childTnLst>
                          </p:cTn>
                        </p:par>
                        <p:par>
                          <p:cTn id="26" fill="hold">
                            <p:stCondLst>
                              <p:cond delay="1600"/>
                            </p:stCondLst>
                            <p:childTnLst>
                              <p:par>
                                <p:cTn id="27" presetID="9" presetClass="entr" presetSubtype="0" fill="hold" grpId="0" nodeType="afterEffect">
                                  <p:stCondLst>
                                    <p:cond delay="0"/>
                                  </p:stCondLst>
                                  <p:childTnLst>
                                    <p:set>
                                      <p:cBhvr>
                                        <p:cTn id="28" dur="1" fill="hold">
                                          <p:stCondLst>
                                            <p:cond delay="0"/>
                                          </p:stCondLst>
                                        </p:cTn>
                                        <p:tgtEl>
                                          <p:spTgt spid="82"/>
                                        </p:tgtEl>
                                        <p:attrNameLst>
                                          <p:attrName>style.visibility</p:attrName>
                                        </p:attrNameLst>
                                      </p:cBhvr>
                                      <p:to>
                                        <p:strVal val="visible"/>
                                      </p:to>
                                    </p:set>
                                    <p:animEffect transition="in" filter="dissolve">
                                      <p:cBhvr>
                                        <p:cTn id="29" dur="100"/>
                                        <p:tgtEl>
                                          <p:spTgt spid="82"/>
                                        </p:tgtEl>
                                      </p:cBhvr>
                                    </p:animEffect>
                                  </p:childTnLst>
                                </p:cTn>
                              </p:par>
                            </p:childTnLst>
                          </p:cTn>
                        </p:par>
                        <p:par>
                          <p:cTn id="30" fill="hold">
                            <p:stCondLst>
                              <p:cond delay="1700"/>
                            </p:stCondLst>
                            <p:childTnLst>
                              <p:par>
                                <p:cTn id="31" presetID="9" presetClass="entr" presetSubtype="0" fill="hold" grpId="0" nodeType="afterEffect">
                                  <p:stCondLst>
                                    <p:cond delay="0"/>
                                  </p:stCondLst>
                                  <p:childTnLst>
                                    <p:set>
                                      <p:cBhvr>
                                        <p:cTn id="32" dur="1" fill="hold">
                                          <p:stCondLst>
                                            <p:cond delay="0"/>
                                          </p:stCondLst>
                                        </p:cTn>
                                        <p:tgtEl>
                                          <p:spTgt spid="80"/>
                                        </p:tgtEl>
                                        <p:attrNameLst>
                                          <p:attrName>style.visibility</p:attrName>
                                        </p:attrNameLst>
                                      </p:cBhvr>
                                      <p:to>
                                        <p:strVal val="visible"/>
                                      </p:to>
                                    </p:set>
                                    <p:animEffect transition="in" filter="dissolve">
                                      <p:cBhvr>
                                        <p:cTn id="33" dur="100"/>
                                        <p:tgtEl>
                                          <p:spTgt spid="80"/>
                                        </p:tgtEl>
                                      </p:cBhvr>
                                    </p:animEffect>
                                  </p:childTnLst>
                                </p:cTn>
                              </p:par>
                            </p:childTnLst>
                          </p:cTn>
                        </p:par>
                        <p:par>
                          <p:cTn id="34" fill="hold">
                            <p:stCondLst>
                              <p:cond delay="1800"/>
                            </p:stCondLst>
                            <p:childTnLst>
                              <p:par>
                                <p:cTn id="35" presetID="9" presetClass="entr" presetSubtype="0" fill="hold" grpId="0" nodeType="afterEffect">
                                  <p:stCondLst>
                                    <p:cond delay="0"/>
                                  </p:stCondLst>
                                  <p:childTnLst>
                                    <p:set>
                                      <p:cBhvr>
                                        <p:cTn id="36" dur="1" fill="hold">
                                          <p:stCondLst>
                                            <p:cond delay="0"/>
                                          </p:stCondLst>
                                        </p:cTn>
                                        <p:tgtEl>
                                          <p:spTgt spid="85"/>
                                        </p:tgtEl>
                                        <p:attrNameLst>
                                          <p:attrName>style.visibility</p:attrName>
                                        </p:attrNameLst>
                                      </p:cBhvr>
                                      <p:to>
                                        <p:strVal val="visible"/>
                                      </p:to>
                                    </p:set>
                                    <p:animEffect transition="in" filter="dissolve">
                                      <p:cBhvr>
                                        <p:cTn id="37" dur="100"/>
                                        <p:tgtEl>
                                          <p:spTgt spid="85"/>
                                        </p:tgtEl>
                                      </p:cBhvr>
                                    </p:animEffect>
                                  </p:childTnLst>
                                </p:cTn>
                              </p:par>
                            </p:childTnLst>
                          </p:cTn>
                        </p:par>
                        <p:par>
                          <p:cTn id="38" fill="hold">
                            <p:stCondLst>
                              <p:cond delay="1900"/>
                            </p:stCondLst>
                            <p:childTnLst>
                              <p:par>
                                <p:cTn id="39" presetID="9" presetClass="entr" presetSubtype="0" fill="hold" grpId="0" nodeType="afterEffect">
                                  <p:stCondLst>
                                    <p:cond delay="0"/>
                                  </p:stCondLst>
                                  <p:childTnLst>
                                    <p:set>
                                      <p:cBhvr>
                                        <p:cTn id="40" dur="1" fill="hold">
                                          <p:stCondLst>
                                            <p:cond delay="0"/>
                                          </p:stCondLst>
                                        </p:cTn>
                                        <p:tgtEl>
                                          <p:spTgt spid="81"/>
                                        </p:tgtEl>
                                        <p:attrNameLst>
                                          <p:attrName>style.visibility</p:attrName>
                                        </p:attrNameLst>
                                      </p:cBhvr>
                                      <p:to>
                                        <p:strVal val="visible"/>
                                      </p:to>
                                    </p:set>
                                    <p:animEffect transition="in" filter="dissolve">
                                      <p:cBhvr>
                                        <p:cTn id="41" dur="100"/>
                                        <p:tgtEl>
                                          <p:spTgt spid="81"/>
                                        </p:tgtEl>
                                      </p:cBhvr>
                                    </p:animEffect>
                                  </p:childTnLst>
                                </p:cTn>
                              </p:par>
                            </p:childTnLst>
                          </p:cTn>
                        </p:par>
                        <p:par>
                          <p:cTn id="42" fill="hold">
                            <p:stCondLst>
                              <p:cond delay="2000"/>
                            </p:stCondLst>
                            <p:childTnLst>
                              <p:par>
                                <p:cTn id="43" presetID="9" presetClass="entr" presetSubtype="0" fill="hold" grpId="0" nodeType="afterEffect">
                                  <p:stCondLst>
                                    <p:cond delay="0"/>
                                  </p:stCondLst>
                                  <p:childTnLst>
                                    <p:set>
                                      <p:cBhvr>
                                        <p:cTn id="44" dur="1" fill="hold">
                                          <p:stCondLst>
                                            <p:cond delay="0"/>
                                          </p:stCondLst>
                                        </p:cTn>
                                        <p:tgtEl>
                                          <p:spTgt spid="79"/>
                                        </p:tgtEl>
                                        <p:attrNameLst>
                                          <p:attrName>style.visibility</p:attrName>
                                        </p:attrNameLst>
                                      </p:cBhvr>
                                      <p:to>
                                        <p:strVal val="visible"/>
                                      </p:to>
                                    </p:set>
                                    <p:animEffect transition="in" filter="dissolve">
                                      <p:cBhvr>
                                        <p:cTn id="45" dur="100"/>
                                        <p:tgtEl>
                                          <p:spTgt spid="79"/>
                                        </p:tgtEl>
                                      </p:cBhvr>
                                    </p:animEffect>
                                  </p:childTnLst>
                                </p:cTn>
                              </p:par>
                            </p:childTnLst>
                          </p:cTn>
                        </p:par>
                        <p:par>
                          <p:cTn id="46" fill="hold">
                            <p:stCondLst>
                              <p:cond delay="2100"/>
                            </p:stCondLst>
                            <p:childTnLst>
                              <p:par>
                                <p:cTn id="47" presetID="9" presetClass="entr" presetSubtype="0" fill="hold" grpId="0" nodeType="afterEffect">
                                  <p:stCondLst>
                                    <p:cond delay="0"/>
                                  </p:stCondLst>
                                  <p:childTnLst>
                                    <p:set>
                                      <p:cBhvr>
                                        <p:cTn id="48" dur="1" fill="hold">
                                          <p:stCondLst>
                                            <p:cond delay="0"/>
                                          </p:stCondLst>
                                        </p:cTn>
                                        <p:tgtEl>
                                          <p:spTgt spid="98"/>
                                        </p:tgtEl>
                                        <p:attrNameLst>
                                          <p:attrName>style.visibility</p:attrName>
                                        </p:attrNameLst>
                                      </p:cBhvr>
                                      <p:to>
                                        <p:strVal val="visible"/>
                                      </p:to>
                                    </p:set>
                                    <p:animEffect transition="in" filter="dissolve">
                                      <p:cBhvr>
                                        <p:cTn id="49" dur="100"/>
                                        <p:tgtEl>
                                          <p:spTgt spid="98"/>
                                        </p:tgtEl>
                                      </p:cBhvr>
                                    </p:animEffect>
                                  </p:childTnLst>
                                </p:cTn>
                              </p:par>
                            </p:childTnLst>
                          </p:cTn>
                        </p:par>
                        <p:par>
                          <p:cTn id="50" fill="hold">
                            <p:stCondLst>
                              <p:cond delay="2200"/>
                            </p:stCondLst>
                            <p:childTnLst>
                              <p:par>
                                <p:cTn id="51" presetID="9" presetClass="entr" presetSubtype="0" fill="hold" grpId="0" nodeType="afterEffect">
                                  <p:stCondLst>
                                    <p:cond delay="0"/>
                                  </p:stCondLst>
                                  <p:childTnLst>
                                    <p:set>
                                      <p:cBhvr>
                                        <p:cTn id="52" dur="1" fill="hold">
                                          <p:stCondLst>
                                            <p:cond delay="0"/>
                                          </p:stCondLst>
                                        </p:cTn>
                                        <p:tgtEl>
                                          <p:spTgt spid="78"/>
                                        </p:tgtEl>
                                        <p:attrNameLst>
                                          <p:attrName>style.visibility</p:attrName>
                                        </p:attrNameLst>
                                      </p:cBhvr>
                                      <p:to>
                                        <p:strVal val="visible"/>
                                      </p:to>
                                    </p:set>
                                    <p:animEffect transition="in" filter="dissolve">
                                      <p:cBhvr>
                                        <p:cTn id="53" dur="100"/>
                                        <p:tgtEl>
                                          <p:spTgt spid="7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75"/>
                                        </p:tgtEl>
                                        <p:attrNameLst>
                                          <p:attrName>style.visibility</p:attrName>
                                        </p:attrNameLst>
                                      </p:cBhvr>
                                      <p:to>
                                        <p:strVal val="visible"/>
                                      </p:to>
                                    </p:set>
                                    <p:animEffect transition="in" filter="wipe(left)">
                                      <p:cBhvr>
                                        <p:cTn id="58" dur="500"/>
                                        <p:tgtEl>
                                          <p:spTgt spid="75"/>
                                        </p:tgtEl>
                                      </p:cBhvr>
                                    </p:animEffect>
                                  </p:childTnLst>
                                </p:cTn>
                              </p:par>
                            </p:childTnLst>
                          </p:cTn>
                        </p:par>
                        <p:par>
                          <p:cTn id="59" fill="hold">
                            <p:stCondLst>
                              <p:cond delay="500"/>
                            </p:stCondLst>
                            <p:childTnLst>
                              <p:par>
                                <p:cTn id="60" presetID="22" presetClass="entr" presetSubtype="8" fill="hold" nodeType="afterEffect">
                                  <p:stCondLst>
                                    <p:cond delay="0"/>
                                  </p:stCondLst>
                                  <p:childTnLst>
                                    <p:set>
                                      <p:cBhvr>
                                        <p:cTn id="61" dur="1" fill="hold">
                                          <p:stCondLst>
                                            <p:cond delay="0"/>
                                          </p:stCondLst>
                                        </p:cTn>
                                        <p:tgtEl>
                                          <p:spTgt spid="56"/>
                                        </p:tgtEl>
                                        <p:attrNameLst>
                                          <p:attrName>style.visibility</p:attrName>
                                        </p:attrNameLst>
                                      </p:cBhvr>
                                      <p:to>
                                        <p:strVal val="visible"/>
                                      </p:to>
                                    </p:set>
                                    <p:animEffect transition="in" filter="wipe(left)">
                                      <p:cBhvr>
                                        <p:cTn id="62" dur="500"/>
                                        <p:tgtEl>
                                          <p:spTgt spid="56"/>
                                        </p:tgtEl>
                                      </p:cBhvr>
                                    </p:animEffect>
                                  </p:childTnLst>
                                </p:cTn>
                              </p:par>
                            </p:childTnLst>
                          </p:cTn>
                        </p:par>
                        <p:par>
                          <p:cTn id="63" fill="hold">
                            <p:stCondLst>
                              <p:cond delay="1000"/>
                            </p:stCondLst>
                            <p:childTnLst>
                              <p:par>
                                <p:cTn id="64" presetID="9" presetClass="entr" presetSubtype="0" fill="hold" grpId="0" nodeType="afterEffect">
                                  <p:stCondLst>
                                    <p:cond delay="0"/>
                                  </p:stCondLst>
                                  <p:childTnLst>
                                    <p:set>
                                      <p:cBhvr>
                                        <p:cTn id="65" dur="1" fill="hold">
                                          <p:stCondLst>
                                            <p:cond delay="0"/>
                                          </p:stCondLst>
                                        </p:cTn>
                                        <p:tgtEl>
                                          <p:spTgt spid="76"/>
                                        </p:tgtEl>
                                        <p:attrNameLst>
                                          <p:attrName>style.visibility</p:attrName>
                                        </p:attrNameLst>
                                      </p:cBhvr>
                                      <p:to>
                                        <p:strVal val="visible"/>
                                      </p:to>
                                    </p:set>
                                    <p:animEffect transition="in" filter="dissolve">
                                      <p:cBhvr>
                                        <p:cTn id="66" dur="500"/>
                                        <p:tgtEl>
                                          <p:spTgt spid="76"/>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77"/>
                                        </p:tgtEl>
                                        <p:attrNameLst>
                                          <p:attrName>style.visibility</p:attrName>
                                        </p:attrNameLst>
                                      </p:cBhvr>
                                      <p:to>
                                        <p:strVal val="visible"/>
                                      </p:to>
                                    </p:set>
                                    <p:animEffect transition="in" filter="dissolve">
                                      <p:cBhvr>
                                        <p:cTn id="69" dur="500"/>
                                        <p:tgtEl>
                                          <p:spTgt spid="77"/>
                                        </p:tgtEl>
                                      </p:cBhvr>
                                    </p:animEffect>
                                  </p:childTnLst>
                                </p:cTn>
                              </p:par>
                            </p:childTnLst>
                          </p:cTn>
                        </p:par>
                        <p:par>
                          <p:cTn id="70" fill="hold">
                            <p:stCondLst>
                              <p:cond delay="1500"/>
                            </p:stCondLst>
                            <p:childTnLst>
                              <p:par>
                                <p:cTn id="71" presetID="22" presetClass="entr" presetSubtype="4" fill="hold" grpId="0" nodeType="afterEffect">
                                  <p:stCondLst>
                                    <p:cond delay="0"/>
                                  </p:stCondLst>
                                  <p:childTnLst>
                                    <p:set>
                                      <p:cBhvr>
                                        <p:cTn id="72" dur="1" fill="hold">
                                          <p:stCondLst>
                                            <p:cond delay="0"/>
                                          </p:stCondLst>
                                        </p:cTn>
                                        <p:tgtEl>
                                          <p:spTgt spid="55"/>
                                        </p:tgtEl>
                                        <p:attrNameLst>
                                          <p:attrName>style.visibility</p:attrName>
                                        </p:attrNameLst>
                                      </p:cBhvr>
                                      <p:to>
                                        <p:strVal val="visible"/>
                                      </p:to>
                                    </p:set>
                                    <p:animEffect transition="in" filter="wipe(down)">
                                      <p:cBhvr>
                                        <p:cTn id="73" dur="500"/>
                                        <p:tgtEl>
                                          <p:spTgt spid="55"/>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xit" presetSubtype="0" fill="hold" grpId="1" nodeType="clickEffect">
                                  <p:stCondLst>
                                    <p:cond delay="0"/>
                                  </p:stCondLst>
                                  <p:childTnLst>
                                    <p:animEffect transition="out" filter="dissolve">
                                      <p:cBhvr>
                                        <p:cTn id="77" dur="500"/>
                                        <p:tgtEl>
                                          <p:spTgt spid="77"/>
                                        </p:tgtEl>
                                      </p:cBhvr>
                                    </p:animEffect>
                                    <p:set>
                                      <p:cBhvr>
                                        <p:cTn id="78" dur="1" fill="hold">
                                          <p:stCondLst>
                                            <p:cond delay="499"/>
                                          </p:stCondLst>
                                        </p:cTn>
                                        <p:tgtEl>
                                          <p:spTgt spid="77"/>
                                        </p:tgtEl>
                                        <p:attrNameLst>
                                          <p:attrName>style.visibility</p:attrName>
                                        </p:attrNameLst>
                                      </p:cBhvr>
                                      <p:to>
                                        <p:strVal val="hidden"/>
                                      </p:to>
                                    </p:set>
                                  </p:childTnLst>
                                </p:cTn>
                              </p:par>
                              <p:par>
                                <p:cTn id="79" presetID="9" presetClass="exit" presetSubtype="0" fill="hold" grpId="1" nodeType="withEffect">
                                  <p:stCondLst>
                                    <p:cond delay="0"/>
                                  </p:stCondLst>
                                  <p:childTnLst>
                                    <p:animEffect transition="out" filter="dissolve">
                                      <p:cBhvr>
                                        <p:cTn id="80" dur="500"/>
                                        <p:tgtEl>
                                          <p:spTgt spid="76"/>
                                        </p:tgtEl>
                                      </p:cBhvr>
                                    </p:animEffect>
                                    <p:set>
                                      <p:cBhvr>
                                        <p:cTn id="81" dur="1" fill="hold">
                                          <p:stCondLst>
                                            <p:cond delay="499"/>
                                          </p:stCondLst>
                                        </p:cTn>
                                        <p:tgtEl>
                                          <p:spTgt spid="76"/>
                                        </p:tgtEl>
                                        <p:attrNameLst>
                                          <p:attrName>style.visibility</p:attrName>
                                        </p:attrNameLst>
                                      </p:cBhvr>
                                      <p:to>
                                        <p:strVal val="hidden"/>
                                      </p:to>
                                    </p:set>
                                  </p:childTnLst>
                                </p:cTn>
                              </p:par>
                              <p:par>
                                <p:cTn id="82" presetID="22" presetClass="exit" presetSubtype="2" fill="hold" nodeType="withEffect">
                                  <p:stCondLst>
                                    <p:cond delay="0"/>
                                  </p:stCondLst>
                                  <p:childTnLst>
                                    <p:animEffect transition="out" filter="wipe(right)">
                                      <p:cBhvr>
                                        <p:cTn id="83" dur="500"/>
                                        <p:tgtEl>
                                          <p:spTgt spid="56"/>
                                        </p:tgtEl>
                                      </p:cBhvr>
                                    </p:animEffect>
                                    <p:set>
                                      <p:cBhvr>
                                        <p:cTn id="84" dur="1" fill="hold">
                                          <p:stCondLst>
                                            <p:cond delay="499"/>
                                          </p:stCondLst>
                                        </p:cTn>
                                        <p:tgtEl>
                                          <p:spTgt spid="56"/>
                                        </p:tgtEl>
                                        <p:attrNameLst>
                                          <p:attrName>style.visibility</p:attrName>
                                        </p:attrNameLst>
                                      </p:cBhvr>
                                      <p:to>
                                        <p:strVal val="hidden"/>
                                      </p:to>
                                    </p:set>
                                  </p:childTnLst>
                                </p:cTn>
                              </p:par>
                              <p:par>
                                <p:cTn id="85" presetID="22" presetClass="exit" presetSubtype="4" fill="hold" grpId="1" nodeType="withEffect">
                                  <p:stCondLst>
                                    <p:cond delay="0"/>
                                  </p:stCondLst>
                                  <p:childTnLst>
                                    <p:animEffect transition="out" filter="wipe(down)">
                                      <p:cBhvr>
                                        <p:cTn id="86" dur="500"/>
                                        <p:tgtEl>
                                          <p:spTgt spid="55"/>
                                        </p:tgtEl>
                                      </p:cBhvr>
                                    </p:animEffect>
                                    <p:set>
                                      <p:cBhvr>
                                        <p:cTn id="87" dur="1" fill="hold">
                                          <p:stCondLst>
                                            <p:cond delay="499"/>
                                          </p:stCondLst>
                                        </p:cTn>
                                        <p:tgtEl>
                                          <p:spTgt spid="55"/>
                                        </p:tgtEl>
                                        <p:attrNameLst>
                                          <p:attrName>style.visibility</p:attrName>
                                        </p:attrNameLst>
                                      </p:cBhvr>
                                      <p:to>
                                        <p:strVal val="hidden"/>
                                      </p:to>
                                    </p:set>
                                  </p:childTnLst>
                                </p:cTn>
                              </p:par>
                              <p:par>
                                <p:cTn id="88" presetID="22" presetClass="exit" presetSubtype="2" fill="hold" nodeType="withEffect">
                                  <p:stCondLst>
                                    <p:cond delay="0"/>
                                  </p:stCondLst>
                                  <p:childTnLst>
                                    <p:animEffect transition="out" filter="wipe(right)">
                                      <p:cBhvr>
                                        <p:cTn id="89" dur="500"/>
                                        <p:tgtEl>
                                          <p:spTgt spid="75"/>
                                        </p:tgtEl>
                                      </p:cBhvr>
                                    </p:animEffect>
                                    <p:set>
                                      <p:cBhvr>
                                        <p:cTn id="90" dur="1" fill="hold">
                                          <p:stCondLst>
                                            <p:cond delay="499"/>
                                          </p:stCondLst>
                                        </p:cTn>
                                        <p:tgtEl>
                                          <p:spTgt spid="75"/>
                                        </p:tgtEl>
                                        <p:attrNameLst>
                                          <p:attrName>style.visibility</p:attrName>
                                        </p:attrNameLst>
                                      </p:cBhvr>
                                      <p:to>
                                        <p:strVal val="hidden"/>
                                      </p:to>
                                    </p:set>
                                  </p:childTnLst>
                                </p:cTn>
                              </p:par>
                            </p:childTnLst>
                          </p:cTn>
                        </p:par>
                        <p:par>
                          <p:cTn id="91" fill="hold">
                            <p:stCondLst>
                              <p:cond delay="500"/>
                            </p:stCondLst>
                            <p:childTnLst>
                              <p:par>
                                <p:cTn id="92" presetID="42" presetClass="path" presetSubtype="0" accel="50000" decel="50000" fill="hold" grpId="1" nodeType="afterEffect">
                                  <p:stCondLst>
                                    <p:cond delay="0"/>
                                  </p:stCondLst>
                                  <p:childTnLst>
                                    <p:animMotion origin="layout" path="M -2.29167E-6 3.33333E-6 L -0.02161 -0.075 " pathEditMode="relative" rAng="0" ptsTypes="AA">
                                      <p:cBhvr>
                                        <p:cTn id="93" dur="2000" fill="hold"/>
                                        <p:tgtEl>
                                          <p:spTgt spid="84"/>
                                        </p:tgtEl>
                                        <p:attrNameLst>
                                          <p:attrName>ppt_x</p:attrName>
                                          <p:attrName>ppt_y</p:attrName>
                                        </p:attrNameLst>
                                      </p:cBhvr>
                                      <p:rCtr x="-1081" y="-3750"/>
                                    </p:animMotion>
                                  </p:childTnLst>
                                </p:cTn>
                              </p:par>
                              <p:par>
                                <p:cTn id="94" presetID="42" presetClass="path" presetSubtype="0" accel="50000" decel="50000" fill="hold" grpId="1" nodeType="withEffect">
                                  <p:stCondLst>
                                    <p:cond delay="0"/>
                                  </p:stCondLst>
                                  <p:childTnLst>
                                    <p:animMotion origin="layout" path="M -4.58333E-6 -2.59259E-6 L -0.00351 0.1206 " pathEditMode="relative" rAng="0" ptsTypes="AA">
                                      <p:cBhvr>
                                        <p:cTn id="95" dur="2000" fill="hold"/>
                                        <p:tgtEl>
                                          <p:spTgt spid="85"/>
                                        </p:tgtEl>
                                        <p:attrNameLst>
                                          <p:attrName>ppt_x</p:attrName>
                                          <p:attrName>ppt_y</p:attrName>
                                        </p:attrNameLst>
                                      </p:cBhvr>
                                      <p:rCtr x="-182" y="6019"/>
                                    </p:animMotion>
                                  </p:childTnLst>
                                </p:cTn>
                              </p:par>
                              <p:par>
                                <p:cTn id="96" presetID="42" presetClass="path" presetSubtype="0" accel="50000" decel="50000" fill="hold" grpId="1" nodeType="withEffect">
                                  <p:stCondLst>
                                    <p:cond delay="0"/>
                                  </p:stCondLst>
                                  <p:childTnLst>
                                    <p:animMotion origin="layout" path="M 8.33333E-7 3.33333E-6 L 0.00156 -0.04375 " pathEditMode="relative" rAng="0" ptsTypes="AA">
                                      <p:cBhvr>
                                        <p:cTn id="97" dur="2000" fill="hold"/>
                                        <p:tgtEl>
                                          <p:spTgt spid="80"/>
                                        </p:tgtEl>
                                        <p:attrNameLst>
                                          <p:attrName>ppt_x</p:attrName>
                                          <p:attrName>ppt_y</p:attrName>
                                        </p:attrNameLst>
                                      </p:cBhvr>
                                      <p:rCtr x="78" y="-2199"/>
                                    </p:animMotion>
                                  </p:childTnLst>
                                </p:cTn>
                              </p:par>
                              <p:par>
                                <p:cTn id="98" presetID="0" presetClass="path" presetSubtype="0" accel="50000" decel="50000" fill="hold" grpId="1" nodeType="withEffect">
                                  <p:stCondLst>
                                    <p:cond delay="0"/>
                                  </p:stCondLst>
                                  <p:childTnLst>
                                    <p:animMotion origin="layout" path="M 2.08333E-7 2.96296E-6 L -0.00026 0.0831 " pathEditMode="relative" rAng="0" ptsTypes="AA">
                                      <p:cBhvr>
                                        <p:cTn id="99" dur="2000" fill="hold"/>
                                        <p:tgtEl>
                                          <p:spTgt spid="81"/>
                                        </p:tgtEl>
                                        <p:attrNameLst>
                                          <p:attrName>ppt_x</p:attrName>
                                          <p:attrName>ppt_y</p:attrName>
                                        </p:attrNameLst>
                                      </p:cBhvr>
                                      <p:rCtr x="-13" y="4144"/>
                                    </p:animMotion>
                                  </p:childTnLst>
                                </p:cTn>
                              </p:par>
                              <p:par>
                                <p:cTn id="100" presetID="0" presetClass="path" presetSubtype="0" accel="50000" decel="50000" fill="hold" grpId="1" nodeType="withEffect">
                                  <p:stCondLst>
                                    <p:cond delay="0"/>
                                  </p:stCondLst>
                                  <p:childTnLst>
                                    <p:animMotion origin="layout" path="M -8.33333E-7 2.96296E-6 L -8.33333E-7 0.14537 " pathEditMode="relative" rAng="0" ptsTypes="AA">
                                      <p:cBhvr>
                                        <p:cTn id="101" dur="2000" fill="hold"/>
                                        <p:tgtEl>
                                          <p:spTgt spid="98"/>
                                        </p:tgtEl>
                                        <p:attrNameLst>
                                          <p:attrName>ppt_x</p:attrName>
                                          <p:attrName>ppt_y</p:attrName>
                                        </p:attrNameLst>
                                      </p:cBhvr>
                                      <p:rCtr x="0" y="7269"/>
                                    </p:animMotion>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88"/>
                                        </p:tgtEl>
                                        <p:attrNameLst>
                                          <p:attrName>style.visibility</p:attrName>
                                        </p:attrNameLst>
                                      </p:cBhvr>
                                      <p:to>
                                        <p:strVal val="visible"/>
                                      </p:to>
                                    </p:set>
                                    <p:animEffect transition="in" filter="wipe(left)">
                                      <p:cBhvr>
                                        <p:cTn id="106" dur="500"/>
                                        <p:tgtEl>
                                          <p:spTgt spid="88"/>
                                        </p:tgtEl>
                                      </p:cBhvr>
                                    </p:animEffect>
                                  </p:childTnLst>
                                </p:cTn>
                              </p:par>
                            </p:childTnLst>
                          </p:cTn>
                        </p:par>
                        <p:par>
                          <p:cTn id="107" fill="hold">
                            <p:stCondLst>
                              <p:cond delay="500"/>
                            </p:stCondLst>
                            <p:childTnLst>
                              <p:par>
                                <p:cTn id="108" presetID="22" presetClass="entr" presetSubtype="8" fill="hold" nodeType="afterEffect">
                                  <p:stCondLst>
                                    <p:cond delay="0"/>
                                  </p:stCondLst>
                                  <p:childTnLst>
                                    <p:set>
                                      <p:cBhvr>
                                        <p:cTn id="109" dur="1" fill="hold">
                                          <p:stCondLst>
                                            <p:cond delay="0"/>
                                          </p:stCondLst>
                                        </p:cTn>
                                        <p:tgtEl>
                                          <p:spTgt spid="90"/>
                                        </p:tgtEl>
                                        <p:attrNameLst>
                                          <p:attrName>style.visibility</p:attrName>
                                        </p:attrNameLst>
                                      </p:cBhvr>
                                      <p:to>
                                        <p:strVal val="visible"/>
                                      </p:to>
                                    </p:set>
                                    <p:animEffect transition="in" filter="wipe(left)">
                                      <p:cBhvr>
                                        <p:cTn id="110" dur="500"/>
                                        <p:tgtEl>
                                          <p:spTgt spid="90"/>
                                        </p:tgtEl>
                                      </p:cBhvr>
                                    </p:animEffect>
                                  </p:childTnLst>
                                </p:cTn>
                              </p:par>
                            </p:childTnLst>
                          </p:cTn>
                        </p:par>
                        <p:par>
                          <p:cTn id="111" fill="hold">
                            <p:stCondLst>
                              <p:cond delay="1000"/>
                            </p:stCondLst>
                            <p:childTnLst>
                              <p:par>
                                <p:cTn id="112" presetID="22" presetClass="entr" presetSubtype="4" fill="hold" grpId="0" nodeType="afterEffect">
                                  <p:stCondLst>
                                    <p:cond delay="0"/>
                                  </p:stCondLst>
                                  <p:childTnLst>
                                    <p:set>
                                      <p:cBhvr>
                                        <p:cTn id="113" dur="1" fill="hold">
                                          <p:stCondLst>
                                            <p:cond delay="0"/>
                                          </p:stCondLst>
                                        </p:cTn>
                                        <p:tgtEl>
                                          <p:spTgt spid="86"/>
                                        </p:tgtEl>
                                        <p:attrNameLst>
                                          <p:attrName>style.visibility</p:attrName>
                                        </p:attrNameLst>
                                      </p:cBhvr>
                                      <p:to>
                                        <p:strVal val="visible"/>
                                      </p:to>
                                    </p:set>
                                    <p:animEffect transition="in" filter="wipe(down)">
                                      <p:cBhvr>
                                        <p:cTn id="114" dur="500"/>
                                        <p:tgtEl>
                                          <p:spTgt spid="86"/>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93"/>
                                        </p:tgtEl>
                                        <p:attrNameLst>
                                          <p:attrName>style.visibility</p:attrName>
                                        </p:attrNameLst>
                                      </p:cBhvr>
                                      <p:to>
                                        <p:strVal val="visible"/>
                                      </p:to>
                                    </p:set>
                                    <p:animEffect transition="in" filter="dissolve">
                                      <p:cBhvr>
                                        <p:cTn id="117" dur="500"/>
                                        <p:tgtEl>
                                          <p:spTgt spid="93"/>
                                        </p:tgtEl>
                                      </p:cBhvr>
                                    </p:animEffect>
                                  </p:childTnLst>
                                </p:cTn>
                              </p:par>
                              <p:par>
                                <p:cTn id="118" presetID="9" presetClass="entr" presetSubtype="0" fill="hold" grpId="0" nodeType="withEffect">
                                  <p:stCondLst>
                                    <p:cond delay="0"/>
                                  </p:stCondLst>
                                  <p:childTnLst>
                                    <p:set>
                                      <p:cBhvr>
                                        <p:cTn id="119" dur="1" fill="hold">
                                          <p:stCondLst>
                                            <p:cond delay="0"/>
                                          </p:stCondLst>
                                        </p:cTn>
                                        <p:tgtEl>
                                          <p:spTgt spid="94"/>
                                        </p:tgtEl>
                                        <p:attrNameLst>
                                          <p:attrName>style.visibility</p:attrName>
                                        </p:attrNameLst>
                                      </p:cBhvr>
                                      <p:to>
                                        <p:strVal val="visible"/>
                                      </p:to>
                                    </p:set>
                                    <p:animEffect transition="in" filter="dissolve">
                                      <p:cBhvr>
                                        <p:cTn id="120" dur="500"/>
                                        <p:tgtEl>
                                          <p:spTgt spid="94"/>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xit" presetSubtype="0" fill="hold" grpId="1" nodeType="clickEffect">
                                  <p:stCondLst>
                                    <p:cond delay="0"/>
                                  </p:stCondLst>
                                  <p:childTnLst>
                                    <p:animEffect transition="out" filter="dissolve">
                                      <p:cBhvr>
                                        <p:cTn id="124" dur="500"/>
                                        <p:tgtEl>
                                          <p:spTgt spid="78"/>
                                        </p:tgtEl>
                                      </p:cBhvr>
                                    </p:animEffect>
                                    <p:set>
                                      <p:cBhvr>
                                        <p:cTn id="125" dur="1" fill="hold">
                                          <p:stCondLst>
                                            <p:cond delay="499"/>
                                          </p:stCondLst>
                                        </p:cTn>
                                        <p:tgtEl>
                                          <p:spTgt spid="78"/>
                                        </p:tgtEl>
                                        <p:attrNameLst>
                                          <p:attrName>style.visibility</p:attrName>
                                        </p:attrNameLst>
                                      </p:cBhvr>
                                      <p:to>
                                        <p:strVal val="hidden"/>
                                      </p:to>
                                    </p:set>
                                  </p:childTnLst>
                                </p:cTn>
                              </p:par>
                              <p:par>
                                <p:cTn id="126" presetID="9" presetClass="exit" presetSubtype="0" fill="hold" grpId="1" nodeType="withEffect">
                                  <p:stCondLst>
                                    <p:cond delay="0"/>
                                  </p:stCondLst>
                                  <p:childTnLst>
                                    <p:animEffect transition="out" filter="dissolve">
                                      <p:cBhvr>
                                        <p:cTn id="127" dur="500"/>
                                        <p:tgtEl>
                                          <p:spTgt spid="79"/>
                                        </p:tgtEl>
                                      </p:cBhvr>
                                    </p:animEffect>
                                    <p:set>
                                      <p:cBhvr>
                                        <p:cTn id="128" dur="1" fill="hold">
                                          <p:stCondLst>
                                            <p:cond delay="499"/>
                                          </p:stCondLst>
                                        </p:cTn>
                                        <p:tgtEl>
                                          <p:spTgt spid="79"/>
                                        </p:tgtEl>
                                        <p:attrNameLst>
                                          <p:attrName>style.visibility</p:attrName>
                                        </p:attrNameLst>
                                      </p:cBhvr>
                                      <p:to>
                                        <p:strVal val="hidden"/>
                                      </p:to>
                                    </p:set>
                                  </p:childTnLst>
                                </p:cTn>
                              </p:par>
                              <p:par>
                                <p:cTn id="129" presetID="9" presetClass="exit" presetSubtype="0" fill="hold" grpId="2" nodeType="withEffect">
                                  <p:stCondLst>
                                    <p:cond delay="0"/>
                                  </p:stCondLst>
                                  <p:childTnLst>
                                    <p:animEffect transition="out" filter="dissolve">
                                      <p:cBhvr>
                                        <p:cTn id="130" dur="500"/>
                                        <p:tgtEl>
                                          <p:spTgt spid="80"/>
                                        </p:tgtEl>
                                      </p:cBhvr>
                                    </p:animEffect>
                                    <p:set>
                                      <p:cBhvr>
                                        <p:cTn id="131" dur="1" fill="hold">
                                          <p:stCondLst>
                                            <p:cond delay="499"/>
                                          </p:stCondLst>
                                        </p:cTn>
                                        <p:tgtEl>
                                          <p:spTgt spid="80"/>
                                        </p:tgtEl>
                                        <p:attrNameLst>
                                          <p:attrName>style.visibility</p:attrName>
                                        </p:attrNameLst>
                                      </p:cBhvr>
                                      <p:to>
                                        <p:strVal val="hidden"/>
                                      </p:to>
                                    </p:set>
                                  </p:childTnLst>
                                </p:cTn>
                              </p:par>
                              <p:par>
                                <p:cTn id="132" presetID="9" presetClass="exit" presetSubtype="0" fill="hold" grpId="2" nodeType="withEffect">
                                  <p:stCondLst>
                                    <p:cond delay="0"/>
                                  </p:stCondLst>
                                  <p:childTnLst>
                                    <p:animEffect transition="out" filter="dissolve">
                                      <p:cBhvr>
                                        <p:cTn id="133" dur="500"/>
                                        <p:tgtEl>
                                          <p:spTgt spid="81"/>
                                        </p:tgtEl>
                                      </p:cBhvr>
                                    </p:animEffect>
                                    <p:set>
                                      <p:cBhvr>
                                        <p:cTn id="134" dur="1" fill="hold">
                                          <p:stCondLst>
                                            <p:cond delay="499"/>
                                          </p:stCondLst>
                                        </p:cTn>
                                        <p:tgtEl>
                                          <p:spTgt spid="81"/>
                                        </p:tgtEl>
                                        <p:attrNameLst>
                                          <p:attrName>style.visibility</p:attrName>
                                        </p:attrNameLst>
                                      </p:cBhvr>
                                      <p:to>
                                        <p:strVal val="hidden"/>
                                      </p:to>
                                    </p:set>
                                  </p:childTnLst>
                                </p:cTn>
                              </p:par>
                              <p:par>
                                <p:cTn id="135" presetID="9" presetClass="exit" presetSubtype="0" fill="hold" grpId="1" nodeType="withEffect">
                                  <p:stCondLst>
                                    <p:cond delay="0"/>
                                  </p:stCondLst>
                                  <p:childTnLst>
                                    <p:animEffect transition="out" filter="dissolve">
                                      <p:cBhvr>
                                        <p:cTn id="136" dur="500"/>
                                        <p:tgtEl>
                                          <p:spTgt spid="82"/>
                                        </p:tgtEl>
                                      </p:cBhvr>
                                    </p:animEffect>
                                    <p:set>
                                      <p:cBhvr>
                                        <p:cTn id="137" dur="1" fill="hold">
                                          <p:stCondLst>
                                            <p:cond delay="499"/>
                                          </p:stCondLst>
                                        </p:cTn>
                                        <p:tgtEl>
                                          <p:spTgt spid="82"/>
                                        </p:tgtEl>
                                        <p:attrNameLst>
                                          <p:attrName>style.visibility</p:attrName>
                                        </p:attrNameLst>
                                      </p:cBhvr>
                                      <p:to>
                                        <p:strVal val="hidden"/>
                                      </p:to>
                                    </p:set>
                                  </p:childTnLst>
                                </p:cTn>
                              </p:par>
                              <p:par>
                                <p:cTn id="138" presetID="9" presetClass="exit" presetSubtype="0" fill="hold" grpId="2" nodeType="withEffect">
                                  <p:stCondLst>
                                    <p:cond delay="0"/>
                                  </p:stCondLst>
                                  <p:childTnLst>
                                    <p:animEffect transition="out" filter="dissolve">
                                      <p:cBhvr>
                                        <p:cTn id="139" dur="500"/>
                                        <p:tgtEl>
                                          <p:spTgt spid="84"/>
                                        </p:tgtEl>
                                      </p:cBhvr>
                                    </p:animEffect>
                                    <p:set>
                                      <p:cBhvr>
                                        <p:cTn id="140" dur="1" fill="hold">
                                          <p:stCondLst>
                                            <p:cond delay="499"/>
                                          </p:stCondLst>
                                        </p:cTn>
                                        <p:tgtEl>
                                          <p:spTgt spid="84"/>
                                        </p:tgtEl>
                                        <p:attrNameLst>
                                          <p:attrName>style.visibility</p:attrName>
                                        </p:attrNameLst>
                                      </p:cBhvr>
                                      <p:to>
                                        <p:strVal val="hidden"/>
                                      </p:to>
                                    </p:set>
                                  </p:childTnLst>
                                </p:cTn>
                              </p:par>
                              <p:par>
                                <p:cTn id="141" presetID="9" presetClass="exit" presetSubtype="0" fill="hold" grpId="2" nodeType="withEffect">
                                  <p:stCondLst>
                                    <p:cond delay="0"/>
                                  </p:stCondLst>
                                  <p:childTnLst>
                                    <p:animEffect transition="out" filter="dissolve">
                                      <p:cBhvr>
                                        <p:cTn id="142" dur="500"/>
                                        <p:tgtEl>
                                          <p:spTgt spid="85"/>
                                        </p:tgtEl>
                                      </p:cBhvr>
                                    </p:animEffect>
                                    <p:set>
                                      <p:cBhvr>
                                        <p:cTn id="143" dur="1" fill="hold">
                                          <p:stCondLst>
                                            <p:cond delay="499"/>
                                          </p:stCondLst>
                                        </p:cTn>
                                        <p:tgtEl>
                                          <p:spTgt spid="85"/>
                                        </p:tgtEl>
                                        <p:attrNameLst>
                                          <p:attrName>style.visibility</p:attrName>
                                        </p:attrNameLst>
                                      </p:cBhvr>
                                      <p:to>
                                        <p:strVal val="hidden"/>
                                      </p:to>
                                    </p:set>
                                  </p:childTnLst>
                                </p:cTn>
                              </p:par>
                              <p:par>
                                <p:cTn id="144" presetID="9" presetClass="exit" presetSubtype="0" fill="hold" grpId="1" nodeType="withEffect">
                                  <p:stCondLst>
                                    <p:cond delay="0"/>
                                  </p:stCondLst>
                                  <p:childTnLst>
                                    <p:animEffect transition="out" filter="dissolve">
                                      <p:cBhvr>
                                        <p:cTn id="145" dur="500"/>
                                        <p:tgtEl>
                                          <p:spTgt spid="86"/>
                                        </p:tgtEl>
                                      </p:cBhvr>
                                    </p:animEffect>
                                    <p:set>
                                      <p:cBhvr>
                                        <p:cTn id="146" dur="1" fill="hold">
                                          <p:stCondLst>
                                            <p:cond delay="499"/>
                                          </p:stCondLst>
                                        </p:cTn>
                                        <p:tgtEl>
                                          <p:spTgt spid="86"/>
                                        </p:tgtEl>
                                        <p:attrNameLst>
                                          <p:attrName>style.visibility</p:attrName>
                                        </p:attrNameLst>
                                      </p:cBhvr>
                                      <p:to>
                                        <p:strVal val="hidden"/>
                                      </p:to>
                                    </p:set>
                                  </p:childTnLst>
                                </p:cTn>
                              </p:par>
                              <p:par>
                                <p:cTn id="147" presetID="9" presetClass="exit" presetSubtype="0" fill="hold" grpId="1" nodeType="withEffect">
                                  <p:stCondLst>
                                    <p:cond delay="0"/>
                                  </p:stCondLst>
                                  <p:childTnLst>
                                    <p:animEffect transition="out" filter="dissolve">
                                      <p:cBhvr>
                                        <p:cTn id="148" dur="500"/>
                                        <p:tgtEl>
                                          <p:spTgt spid="93"/>
                                        </p:tgtEl>
                                      </p:cBhvr>
                                    </p:animEffect>
                                    <p:set>
                                      <p:cBhvr>
                                        <p:cTn id="149" dur="1" fill="hold">
                                          <p:stCondLst>
                                            <p:cond delay="499"/>
                                          </p:stCondLst>
                                        </p:cTn>
                                        <p:tgtEl>
                                          <p:spTgt spid="93"/>
                                        </p:tgtEl>
                                        <p:attrNameLst>
                                          <p:attrName>style.visibility</p:attrName>
                                        </p:attrNameLst>
                                      </p:cBhvr>
                                      <p:to>
                                        <p:strVal val="hidden"/>
                                      </p:to>
                                    </p:set>
                                  </p:childTnLst>
                                </p:cTn>
                              </p:par>
                              <p:par>
                                <p:cTn id="150" presetID="9" presetClass="exit" presetSubtype="0" fill="hold" grpId="2" nodeType="withEffect">
                                  <p:stCondLst>
                                    <p:cond delay="0"/>
                                  </p:stCondLst>
                                  <p:childTnLst>
                                    <p:animEffect transition="out" filter="dissolve">
                                      <p:cBhvr>
                                        <p:cTn id="151" dur="500"/>
                                        <p:tgtEl>
                                          <p:spTgt spid="98"/>
                                        </p:tgtEl>
                                      </p:cBhvr>
                                    </p:animEffect>
                                    <p:set>
                                      <p:cBhvr>
                                        <p:cTn id="152" dur="1" fill="hold">
                                          <p:stCondLst>
                                            <p:cond delay="499"/>
                                          </p:stCondLst>
                                        </p:cTn>
                                        <p:tgtEl>
                                          <p:spTgt spid="98"/>
                                        </p:tgtEl>
                                        <p:attrNameLst>
                                          <p:attrName>style.visibility</p:attrName>
                                        </p:attrNameLst>
                                      </p:cBhvr>
                                      <p:to>
                                        <p:strVal val="hidden"/>
                                      </p:to>
                                    </p:set>
                                  </p:childTnLst>
                                </p:cTn>
                              </p:par>
                              <p:par>
                                <p:cTn id="153" presetID="9" presetClass="exit" presetSubtype="0" fill="hold" nodeType="withEffect">
                                  <p:stCondLst>
                                    <p:cond delay="0"/>
                                  </p:stCondLst>
                                  <p:childTnLst>
                                    <p:animEffect transition="out" filter="dissolve">
                                      <p:cBhvr>
                                        <p:cTn id="154" dur="500"/>
                                        <p:tgtEl>
                                          <p:spTgt spid="88"/>
                                        </p:tgtEl>
                                      </p:cBhvr>
                                    </p:animEffect>
                                    <p:set>
                                      <p:cBhvr>
                                        <p:cTn id="155" dur="1" fill="hold">
                                          <p:stCondLst>
                                            <p:cond delay="499"/>
                                          </p:stCondLst>
                                        </p:cTn>
                                        <p:tgtEl>
                                          <p:spTgt spid="88"/>
                                        </p:tgtEl>
                                        <p:attrNameLst>
                                          <p:attrName>style.visibility</p:attrName>
                                        </p:attrNameLst>
                                      </p:cBhvr>
                                      <p:to>
                                        <p:strVal val="hidden"/>
                                      </p:to>
                                    </p:set>
                                  </p:childTnLst>
                                </p:cTn>
                              </p:par>
                              <p:par>
                                <p:cTn id="156" presetID="9" presetClass="exit" presetSubtype="0" fill="hold" nodeType="withEffect">
                                  <p:stCondLst>
                                    <p:cond delay="0"/>
                                  </p:stCondLst>
                                  <p:childTnLst>
                                    <p:animEffect transition="out" filter="dissolve">
                                      <p:cBhvr>
                                        <p:cTn id="157" dur="500"/>
                                        <p:tgtEl>
                                          <p:spTgt spid="90"/>
                                        </p:tgtEl>
                                      </p:cBhvr>
                                    </p:animEffect>
                                    <p:set>
                                      <p:cBhvr>
                                        <p:cTn id="158" dur="1" fill="hold">
                                          <p:stCondLst>
                                            <p:cond delay="499"/>
                                          </p:stCondLst>
                                        </p:cTn>
                                        <p:tgtEl>
                                          <p:spTgt spid="90"/>
                                        </p:tgtEl>
                                        <p:attrNameLst>
                                          <p:attrName>style.visibility</p:attrName>
                                        </p:attrNameLst>
                                      </p:cBhvr>
                                      <p:to>
                                        <p:strVal val="hidden"/>
                                      </p:to>
                                    </p:set>
                                  </p:childTnLst>
                                </p:cTn>
                              </p:par>
                              <p:par>
                                <p:cTn id="159" presetID="9" presetClass="exit" presetSubtype="0" fill="hold" grpId="1" nodeType="withEffect">
                                  <p:stCondLst>
                                    <p:cond delay="0"/>
                                  </p:stCondLst>
                                  <p:childTnLst>
                                    <p:animEffect transition="out" filter="dissolve">
                                      <p:cBhvr>
                                        <p:cTn id="160" dur="500"/>
                                        <p:tgtEl>
                                          <p:spTgt spid="94"/>
                                        </p:tgtEl>
                                      </p:cBhvr>
                                    </p:animEffect>
                                    <p:set>
                                      <p:cBhvr>
                                        <p:cTn id="161" dur="1" fill="hold">
                                          <p:stCondLst>
                                            <p:cond delay="499"/>
                                          </p:stCondLst>
                                        </p:cTn>
                                        <p:tgtEl>
                                          <p:spTgt spid="94"/>
                                        </p:tgtEl>
                                        <p:attrNameLst>
                                          <p:attrName>style.visibility</p:attrName>
                                        </p:attrNameLst>
                                      </p:cBhvr>
                                      <p:to>
                                        <p:strVal val="hidden"/>
                                      </p:to>
                                    </p:set>
                                  </p:childTnLst>
                                </p:cTn>
                              </p:par>
                              <p:par>
                                <p:cTn id="162" presetID="9" presetClass="exit" presetSubtype="0" fill="hold" nodeType="withEffect">
                                  <p:stCondLst>
                                    <p:cond delay="0"/>
                                  </p:stCondLst>
                                  <p:childTnLst>
                                    <p:animEffect transition="out" filter="dissolve">
                                      <p:cBhvr>
                                        <p:cTn id="163" dur="500"/>
                                        <p:tgtEl>
                                          <p:spTgt spid="72"/>
                                        </p:tgtEl>
                                      </p:cBhvr>
                                    </p:animEffect>
                                    <p:set>
                                      <p:cBhvr>
                                        <p:cTn id="164" dur="1" fill="hold">
                                          <p:stCondLst>
                                            <p:cond delay="499"/>
                                          </p:stCondLst>
                                        </p:cTn>
                                        <p:tgtEl>
                                          <p:spTgt spid="72"/>
                                        </p:tgtEl>
                                        <p:attrNameLst>
                                          <p:attrName>style.visibility</p:attrName>
                                        </p:attrNameLst>
                                      </p:cBhvr>
                                      <p:to>
                                        <p:strVal val="hidden"/>
                                      </p:to>
                                    </p:set>
                                  </p:childTnLst>
                                </p:cTn>
                              </p:par>
                              <p:par>
                                <p:cTn id="165" presetID="9" presetClass="exit" presetSubtype="0" fill="hold" grpId="1" nodeType="withEffect">
                                  <p:stCondLst>
                                    <p:cond delay="0"/>
                                  </p:stCondLst>
                                  <p:childTnLst>
                                    <p:animEffect transition="out" filter="dissolve">
                                      <p:cBhvr>
                                        <p:cTn id="166" dur="500"/>
                                        <p:tgtEl>
                                          <p:spTgt spid="54"/>
                                        </p:tgtEl>
                                      </p:cBhvr>
                                    </p:animEffect>
                                    <p:set>
                                      <p:cBhvr>
                                        <p:cTn id="167" dur="1" fill="hold">
                                          <p:stCondLst>
                                            <p:cond delay="499"/>
                                          </p:stCondLst>
                                        </p:cTn>
                                        <p:tgtEl>
                                          <p:spTgt spid="54"/>
                                        </p:tgtEl>
                                        <p:attrNameLst>
                                          <p:attrName>style.visibility</p:attrName>
                                        </p:attrNameLst>
                                      </p:cBhvr>
                                      <p:to>
                                        <p:strVal val="hidden"/>
                                      </p:to>
                                    </p:set>
                                  </p:childTnLst>
                                </p:cTn>
                              </p:par>
                              <p:par>
                                <p:cTn id="168" presetID="9" presetClass="exit" presetSubtype="0" fill="hold" grpId="1" nodeType="withEffect">
                                  <p:stCondLst>
                                    <p:cond delay="0"/>
                                  </p:stCondLst>
                                  <p:childTnLst>
                                    <p:animEffect transition="out" filter="dissolve">
                                      <p:cBhvr>
                                        <p:cTn id="169" dur="500"/>
                                        <p:tgtEl>
                                          <p:spTgt spid="74"/>
                                        </p:tgtEl>
                                      </p:cBhvr>
                                    </p:animEffect>
                                    <p:set>
                                      <p:cBhvr>
                                        <p:cTn id="170" dur="1" fill="hold">
                                          <p:stCondLst>
                                            <p:cond delay="499"/>
                                          </p:stCondLst>
                                        </p:cTn>
                                        <p:tgtEl>
                                          <p:spTgt spid="74"/>
                                        </p:tgtEl>
                                        <p:attrNameLst>
                                          <p:attrName>style.visibility</p:attrName>
                                        </p:attrNameLst>
                                      </p:cBhvr>
                                      <p:to>
                                        <p:strVal val="hidden"/>
                                      </p:to>
                                    </p:set>
                                  </p:childTnLst>
                                </p:cTn>
                              </p:par>
                              <p:par>
                                <p:cTn id="171" presetID="9" presetClass="exit" presetSubtype="0" fill="hold" nodeType="withEffect">
                                  <p:stCondLst>
                                    <p:cond delay="0"/>
                                  </p:stCondLst>
                                  <p:childTnLst>
                                    <p:animEffect transition="out" filter="dissolve">
                                      <p:cBhvr>
                                        <p:cTn id="172" dur="500"/>
                                        <p:tgtEl>
                                          <p:spTgt spid="73"/>
                                        </p:tgtEl>
                                      </p:cBhvr>
                                    </p:animEffect>
                                    <p:set>
                                      <p:cBhvr>
                                        <p:cTn id="173" dur="1" fill="hold">
                                          <p:stCondLst>
                                            <p:cond delay="499"/>
                                          </p:stCondLst>
                                        </p:cTn>
                                        <p:tgtEl>
                                          <p:spTgt spid="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4" grpId="0"/>
      <p:bldP spid="54" grpId="1"/>
      <p:bldP spid="55" grpId="0" animBg="1"/>
      <p:bldP spid="55" grpId="1" animBg="1"/>
      <p:bldP spid="74" grpId="0"/>
      <p:bldP spid="74" grpId="1"/>
      <p:bldP spid="76" grpId="0"/>
      <p:bldP spid="76" grpId="1"/>
      <p:bldP spid="77" grpId="0"/>
      <p:bldP spid="77" grpId="1"/>
      <p:bldP spid="78" grpId="0" animBg="1"/>
      <p:bldP spid="78" grpId="1" animBg="1"/>
      <p:bldP spid="79" grpId="0" animBg="1"/>
      <p:bldP spid="79" grpId="1" animBg="1"/>
      <p:bldP spid="80" grpId="0" animBg="1"/>
      <p:bldP spid="80" grpId="1" animBg="1"/>
      <p:bldP spid="80" grpId="2" animBg="1"/>
      <p:bldP spid="81" grpId="0" animBg="1"/>
      <p:bldP spid="81" grpId="1" animBg="1"/>
      <p:bldP spid="81" grpId="2" animBg="1"/>
      <p:bldP spid="82" grpId="0" animBg="1"/>
      <p:bldP spid="82" grpId="1" animBg="1"/>
      <p:bldP spid="84" grpId="0" animBg="1"/>
      <p:bldP spid="84" grpId="1" animBg="1"/>
      <p:bldP spid="84" grpId="2" animBg="1"/>
      <p:bldP spid="85" grpId="0" animBg="1"/>
      <p:bldP spid="85" grpId="1" animBg="1"/>
      <p:bldP spid="85" grpId="2" animBg="1"/>
      <p:bldP spid="86" grpId="0" animBg="1"/>
      <p:bldP spid="86" grpId="1" animBg="1"/>
      <p:bldP spid="93" grpId="0"/>
      <p:bldP spid="93" grpId="1"/>
      <p:bldP spid="94" grpId="0"/>
      <p:bldP spid="94" grpId="1"/>
      <p:bldP spid="98" grpId="0" animBg="1"/>
      <p:bldP spid="98" grpId="1" animBg="1"/>
      <p:bldP spid="98" grpId="2"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Strength of line regression</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pic>
        <p:nvPicPr>
          <p:cNvPr id="4" name="Picture 3">
            <a:extLst>
              <a:ext uri="{FF2B5EF4-FFF2-40B4-BE49-F238E27FC236}">
                <a16:creationId xmlns:a16="http://schemas.microsoft.com/office/drawing/2014/main" id="{F0896ACE-9CD8-CA4D-B42F-3E5C19B803A3}"/>
              </a:ext>
            </a:extLst>
          </p:cNvPr>
          <p:cNvPicPr>
            <a:picLocks noChangeAspect="1"/>
          </p:cNvPicPr>
          <p:nvPr/>
        </p:nvPicPr>
        <p:blipFill>
          <a:blip r:embed="rId3"/>
          <a:stretch>
            <a:fillRect/>
          </a:stretch>
        </p:blipFill>
        <p:spPr>
          <a:xfrm>
            <a:off x="7169769" y="1714697"/>
            <a:ext cx="2874693" cy="1800000"/>
          </a:xfrm>
          <a:prstGeom prst="rect">
            <a:avLst/>
          </a:prstGeom>
        </p:spPr>
      </p:pic>
      <p:pic>
        <p:nvPicPr>
          <p:cNvPr id="7" name="Picture 6">
            <a:extLst>
              <a:ext uri="{FF2B5EF4-FFF2-40B4-BE49-F238E27FC236}">
                <a16:creationId xmlns:a16="http://schemas.microsoft.com/office/drawing/2014/main" id="{128497AF-2D3F-6D49-B501-D109B510D99B}"/>
              </a:ext>
            </a:extLst>
          </p:cNvPr>
          <p:cNvPicPr>
            <a:picLocks noChangeAspect="1"/>
          </p:cNvPicPr>
          <p:nvPr/>
        </p:nvPicPr>
        <p:blipFill>
          <a:blip r:embed="rId4"/>
          <a:stretch>
            <a:fillRect/>
          </a:stretch>
        </p:blipFill>
        <p:spPr>
          <a:xfrm>
            <a:off x="2147538" y="1714697"/>
            <a:ext cx="2874693" cy="1800000"/>
          </a:xfrm>
          <a:prstGeom prst="rect">
            <a:avLst/>
          </a:prstGeom>
        </p:spPr>
      </p:pic>
      <p:sp>
        <p:nvSpPr>
          <p:cNvPr id="8" name="Rectangle 7">
            <a:extLst>
              <a:ext uri="{FF2B5EF4-FFF2-40B4-BE49-F238E27FC236}">
                <a16:creationId xmlns:a16="http://schemas.microsoft.com/office/drawing/2014/main" id="{956B05FC-A554-3343-AAF9-96B962208370}"/>
              </a:ext>
            </a:extLst>
          </p:cNvPr>
          <p:cNvSpPr/>
          <p:nvPr/>
        </p:nvSpPr>
        <p:spPr>
          <a:xfrm>
            <a:off x="1324911" y="3790704"/>
            <a:ext cx="3825919" cy="461665"/>
          </a:xfrm>
          <a:prstGeom prst="rect">
            <a:avLst/>
          </a:prstGeom>
        </p:spPr>
        <p:txBody>
          <a:bodyPr wrap="none">
            <a:spAutoFit/>
          </a:bodyPr>
          <a:lstStyle/>
          <a:p>
            <a:r>
              <a:rPr lang="en-US" sz="2400" dirty="0"/>
              <a:t>Strength of line regression   =</a:t>
            </a:r>
          </a:p>
        </p:txBody>
      </p:sp>
      <p:sp>
        <p:nvSpPr>
          <p:cNvPr id="9" name="TextBox 8">
            <a:extLst>
              <a:ext uri="{FF2B5EF4-FFF2-40B4-BE49-F238E27FC236}">
                <a16:creationId xmlns:a16="http://schemas.microsoft.com/office/drawing/2014/main" id="{74045A8A-EB2F-CE42-88F3-E38EFFE92201}"/>
              </a:ext>
            </a:extLst>
          </p:cNvPr>
          <p:cNvSpPr txBox="1"/>
          <p:nvPr/>
        </p:nvSpPr>
        <p:spPr>
          <a:xfrm>
            <a:off x="5129810" y="3790704"/>
            <a:ext cx="4604402" cy="461665"/>
          </a:xfrm>
          <a:prstGeom prst="rect">
            <a:avLst/>
          </a:prstGeom>
          <a:noFill/>
        </p:spPr>
        <p:txBody>
          <a:bodyPr wrap="none" rtlCol="0">
            <a:spAutoFit/>
          </a:bodyPr>
          <a:lstStyle/>
          <a:p>
            <a:r>
              <a:rPr lang="en-US" sz="2400" dirty="0"/>
              <a:t>how steep the fitted regression line</a:t>
            </a:r>
          </a:p>
        </p:txBody>
      </p:sp>
      <p:sp>
        <p:nvSpPr>
          <p:cNvPr id="32" name="TextBox 31">
            <a:extLst>
              <a:ext uri="{FF2B5EF4-FFF2-40B4-BE49-F238E27FC236}">
                <a16:creationId xmlns:a16="http://schemas.microsoft.com/office/drawing/2014/main" id="{8CD5CD03-267D-924D-8E56-5C91C8C8FD16}"/>
              </a:ext>
            </a:extLst>
          </p:cNvPr>
          <p:cNvSpPr txBox="1"/>
          <p:nvPr/>
        </p:nvSpPr>
        <p:spPr>
          <a:xfrm>
            <a:off x="5132074" y="3788272"/>
            <a:ext cx="5538247" cy="830997"/>
          </a:xfrm>
          <a:prstGeom prst="rect">
            <a:avLst/>
          </a:prstGeom>
          <a:noFill/>
        </p:spPr>
        <p:txBody>
          <a:bodyPr wrap="none" rtlCol="0">
            <a:spAutoFit/>
          </a:bodyPr>
          <a:lstStyle/>
          <a:p>
            <a:r>
              <a:rPr lang="en-US" sz="2400" dirty="0"/>
              <a:t>how much of the variation in </a:t>
            </a:r>
            <a:r>
              <a:rPr lang="en-US" sz="2400" dirty="0">
                <a:solidFill>
                  <a:srgbClr val="0070C0"/>
                </a:solidFill>
                <a:latin typeface="Lucida Handwriting" panose="03010101010101010101" pitchFamily="66" charset="77"/>
              </a:rPr>
              <a:t>Y</a:t>
            </a:r>
            <a:r>
              <a:rPr lang="en-US" sz="2400" dirty="0"/>
              <a:t> is explained</a:t>
            </a:r>
          </a:p>
          <a:p>
            <a:r>
              <a:rPr lang="en-US" sz="2400" dirty="0"/>
              <a:t>by the fitted regression line</a:t>
            </a:r>
          </a:p>
        </p:txBody>
      </p:sp>
      <p:cxnSp>
        <p:nvCxnSpPr>
          <p:cNvPr id="33" name="Straight Connector 32">
            <a:extLst>
              <a:ext uri="{FF2B5EF4-FFF2-40B4-BE49-F238E27FC236}">
                <a16:creationId xmlns:a16="http://schemas.microsoft.com/office/drawing/2014/main" id="{08D57F9F-0640-EF48-8194-072A760DD94F}"/>
              </a:ext>
            </a:extLst>
          </p:cNvPr>
          <p:cNvCxnSpPr>
            <a:cxnSpLocks/>
          </p:cNvCxnSpPr>
          <p:nvPr/>
        </p:nvCxnSpPr>
        <p:spPr>
          <a:xfrm flipV="1">
            <a:off x="4794850" y="3917806"/>
            <a:ext cx="257198" cy="2302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8FFBEBAE-48F1-8D4E-85F5-363E48D61855}"/>
                  </a:ext>
                </a:extLst>
              </p:cNvPr>
              <p:cNvSpPr txBox="1"/>
              <p:nvPr/>
            </p:nvSpPr>
            <p:spPr>
              <a:xfrm>
                <a:off x="1054798" y="5024838"/>
                <a:ext cx="3967433" cy="748988"/>
              </a:xfrm>
              <a:prstGeom prst="rect">
                <a:avLst/>
              </a:prstGeom>
              <a:noFill/>
            </p:spPr>
            <p:txBody>
              <a:bodyPr wrap="none" rtlCol="0">
                <a:spAutoFit/>
              </a:bodyPr>
              <a:lstStyle/>
              <a:p>
                <a:r>
                  <a:rPr lang="en-US" sz="2400" dirty="0">
                    <a:solidFill>
                      <a:srgbClr val="7030A0"/>
                    </a:solidFill>
                    <a:latin typeface="Lucida Handwriting" panose="03010101010101010101" pitchFamily="66" charset="77"/>
                  </a:rPr>
                  <a:t>SSE</a:t>
                </a:r>
                <a:r>
                  <a:rPr lang="en-US" sz="2400" dirty="0">
                    <a:latin typeface="Lucida Handwriting" panose="03010101010101010101" pitchFamily="66" charset="77"/>
                  </a:rPr>
                  <a:t> </a:t>
                </a:r>
                <a:r>
                  <a:rPr lang="en-US" sz="2400" b="1" dirty="0">
                    <a:latin typeface="Lucida Handwriting" panose="03010101010101010101" pitchFamily="66" charset="77"/>
                  </a:rPr>
                  <a:t>= </a:t>
                </a:r>
                <a14:m>
                  <m:oMath xmlns:m="http://schemas.openxmlformats.org/officeDocument/2006/math">
                    <m:nary>
                      <m:naryPr>
                        <m:chr m:val="∑"/>
                        <m:ctrlPr>
                          <a:rPr lang="en-US" sz="2400" b="1" i="1">
                            <a:latin typeface="Cambria Math" panose="02040503050406030204" pitchFamily="18" charset="0"/>
                          </a:rPr>
                        </m:ctrlPr>
                      </m:naryPr>
                      <m:sub>
                        <m:r>
                          <m:rPr>
                            <m:brk m:alnAt="23"/>
                          </m:rPr>
                          <a:rPr lang="en-US" sz="2400" b="1" i="1">
                            <a:latin typeface="Cambria Math" panose="02040503050406030204" pitchFamily="18" charset="0"/>
                          </a:rPr>
                          <m:t>𝒊</m:t>
                        </m:r>
                        <m:r>
                          <a:rPr lang="en-US" sz="2400" b="1" i="1">
                            <a:latin typeface="Cambria Math" panose="02040503050406030204" pitchFamily="18" charset="0"/>
                          </a:rPr>
                          <m:t>=</m:t>
                        </m:r>
                        <m:r>
                          <a:rPr lang="en-US" sz="2400" b="1" i="1">
                            <a:latin typeface="Cambria Math" panose="02040503050406030204" pitchFamily="18" charset="0"/>
                          </a:rPr>
                          <m:t>𝟎</m:t>
                        </m:r>
                      </m:sub>
                      <m:sup>
                        <m:r>
                          <a:rPr lang="en-US" sz="2400" b="1" i="1">
                            <a:latin typeface="Cambria Math" panose="02040503050406030204" pitchFamily="18" charset="0"/>
                          </a:rPr>
                          <m:t>𝒏</m:t>
                        </m:r>
                      </m:sup>
                      <m:e>
                        <m:sSup>
                          <m:sSupPr>
                            <m:ctrlPr>
                              <a:rPr lang="en-US" sz="2400" b="1" i="1">
                                <a:latin typeface="Cambria Math" panose="02040503050406030204" pitchFamily="18" charset="0"/>
                              </a:rPr>
                            </m:ctrlPr>
                          </m:sSupPr>
                          <m:e>
                            <m:acc>
                              <m:accPr>
                                <m:chr m:val="̂"/>
                                <m:ctrlPr>
                                  <a:rPr lang="en-US" sz="2400" b="1" i="1">
                                    <a:solidFill>
                                      <a:schemeClr val="accent2"/>
                                    </a:solidFill>
                                    <a:latin typeface="Cambria Math" panose="02040503050406030204" pitchFamily="18" charset="0"/>
                                  </a:rPr>
                                </m:ctrlPr>
                              </m:accPr>
                              <m:e>
                                <m:r>
                                  <m:rPr>
                                    <m:nor/>
                                  </m:rPr>
                                  <a:rPr lang="en-US" sz="2400" b="1" dirty="0">
                                    <a:solidFill>
                                      <a:srgbClr val="EE4333"/>
                                    </a:solidFill>
                                    <a:latin typeface="Lucida Handwriting" panose="03010101010101010101" pitchFamily="66" charset="77"/>
                                  </a:rPr>
                                  <m:t>𝜀</m:t>
                                </m:r>
                                <m:r>
                                  <m:rPr>
                                    <m:nor/>
                                  </m:rPr>
                                  <a:rPr lang="en-US" sz="2400" b="1" baseline="-25000" dirty="0">
                                    <a:solidFill>
                                      <a:srgbClr val="EE4333"/>
                                    </a:solidFill>
                                    <a:latin typeface="Lucida Handwriting" panose="03010101010101010101" pitchFamily="66" charset="77"/>
                                  </a:rPr>
                                  <m:t>i</m:t>
                                </m:r>
                              </m:e>
                            </m:acc>
                          </m:e>
                          <m:sup>
                            <m:r>
                              <a:rPr lang="en-US" sz="2400" b="1" i="1">
                                <a:latin typeface="Cambria Math" panose="02040503050406030204" pitchFamily="18" charset="0"/>
                              </a:rPr>
                              <m:t>𝟐</m:t>
                            </m:r>
                          </m:sup>
                        </m:sSup>
                      </m:e>
                    </m:nary>
                  </m:oMath>
                </a14:m>
                <a:r>
                  <a:rPr lang="en-US" sz="2400" b="1" dirty="0">
                    <a:latin typeface="Lucida Handwriting" panose="03010101010101010101" pitchFamily="66" charset="77"/>
                  </a:rPr>
                  <a:t> = </a:t>
                </a:r>
                <a:r>
                  <a:rPr lang="en-US" sz="2400" b="1" dirty="0">
                    <a:solidFill>
                      <a:srgbClr val="7030A0"/>
                    </a:solidFill>
                    <a:latin typeface="Lucida Handwriting" panose="03010101010101010101" pitchFamily="66" charset="77"/>
                  </a:rPr>
                  <a:t>S</a:t>
                </a:r>
                <a14:m>
                  <m:oMath xmlns:m="http://schemas.openxmlformats.org/officeDocument/2006/math">
                    <m:r>
                      <m:rPr>
                        <m:nor/>
                      </m:rPr>
                      <a:rPr lang="en-US" sz="2400" b="1" baseline="-25000" dirty="0">
                        <a:solidFill>
                          <a:srgbClr val="FF0000"/>
                        </a:solidFill>
                        <a:latin typeface="Lucida Handwriting" panose="03010101010101010101" pitchFamily="66" charset="77"/>
                      </a:rPr>
                      <m:t>YY</m:t>
                    </m:r>
                  </m:oMath>
                </a14:m>
                <a:r>
                  <a:rPr lang="en-US" sz="2400" b="1" dirty="0">
                    <a:latin typeface="Lucida Handwriting" panose="03010101010101010101" pitchFamily="66" charset="77"/>
                  </a:rPr>
                  <a:t> - </a:t>
                </a:r>
                <a14:m>
                  <m:oMath xmlns:m="http://schemas.openxmlformats.org/officeDocument/2006/math">
                    <m:f>
                      <m:fPr>
                        <m:ctrlPr>
                          <a:rPr lang="en-US" sz="2400" b="1" i="1">
                            <a:latin typeface="Cambria Math" panose="02040503050406030204" pitchFamily="18" charset="0"/>
                          </a:rPr>
                        </m:ctrlPr>
                      </m:fPr>
                      <m:num>
                        <m:sSup>
                          <m:sSupPr>
                            <m:ctrlPr>
                              <a:rPr lang="en-US" sz="2400" b="1" i="1">
                                <a:latin typeface="Cambria Math" panose="02040503050406030204" pitchFamily="18" charset="0"/>
                              </a:rPr>
                            </m:ctrlPr>
                          </m:sSupPr>
                          <m:e>
                            <m:r>
                              <m:rPr>
                                <m:nor/>
                              </m:rPr>
                              <a:rPr lang="en-US" sz="2400" b="1" dirty="0">
                                <a:solidFill>
                                  <a:srgbClr val="7030A0"/>
                                </a:solidFill>
                                <a:latin typeface="Lucida Handwriting" panose="03010101010101010101" pitchFamily="66" charset="77"/>
                              </a:rPr>
                              <m:t>S</m:t>
                            </m:r>
                            <m:r>
                              <m:rPr>
                                <m:nor/>
                              </m:rPr>
                              <a:rPr lang="en-US" sz="2400" b="1" baseline="-25000" dirty="0">
                                <a:solidFill>
                                  <a:srgbClr val="7030A0"/>
                                </a:solidFill>
                                <a:latin typeface="Lucida Handwriting" panose="03010101010101010101" pitchFamily="66" charset="77"/>
                              </a:rPr>
                              <m:t>x</m:t>
                            </m:r>
                            <m:r>
                              <m:rPr>
                                <m:nor/>
                              </m:rPr>
                              <a:rPr lang="en-US" sz="2400" b="1" baseline="-25000" dirty="0">
                                <a:solidFill>
                                  <a:srgbClr val="FF0000"/>
                                </a:solidFill>
                                <a:latin typeface="Lucida Handwriting" panose="03010101010101010101" pitchFamily="66" charset="77"/>
                              </a:rPr>
                              <m:t>Y</m:t>
                            </m:r>
                          </m:e>
                          <m:sup>
                            <m:r>
                              <a:rPr lang="en-US" sz="2400" b="1" i="1">
                                <a:latin typeface="Cambria Math" panose="02040503050406030204" pitchFamily="18" charset="0"/>
                              </a:rPr>
                              <m:t>𝟐</m:t>
                            </m:r>
                          </m:sup>
                        </m:sSup>
                        <m:r>
                          <m:rPr>
                            <m:nor/>
                          </m:rPr>
                          <a:rPr lang="en-US" sz="2400" b="1" baseline="-25000" dirty="0">
                            <a:solidFill>
                              <a:srgbClr val="7030A0"/>
                            </a:solidFill>
                            <a:latin typeface="Lucida Handwriting" panose="03010101010101010101" pitchFamily="66" charset="77"/>
                          </a:rPr>
                          <m:t> </m:t>
                        </m:r>
                      </m:num>
                      <m:den>
                        <m:r>
                          <m:rPr>
                            <m:nor/>
                          </m:rPr>
                          <a:rPr lang="en-US" sz="2400" b="1" dirty="0">
                            <a:solidFill>
                              <a:srgbClr val="7030A0"/>
                            </a:solidFill>
                            <a:latin typeface="Lucida Handwriting" panose="03010101010101010101" pitchFamily="66" charset="77"/>
                          </a:rPr>
                          <m:t>S</m:t>
                        </m:r>
                        <m:r>
                          <m:rPr>
                            <m:nor/>
                          </m:rPr>
                          <a:rPr lang="en-US" sz="2400" b="1" baseline="-25000" dirty="0">
                            <a:solidFill>
                              <a:srgbClr val="7030A0"/>
                            </a:solidFill>
                            <a:latin typeface="Lucida Handwriting" panose="03010101010101010101" pitchFamily="66" charset="77"/>
                          </a:rPr>
                          <m:t>xx</m:t>
                        </m:r>
                      </m:den>
                    </m:f>
                  </m:oMath>
                </a14:m>
                <a:endParaRPr lang="en-US" sz="2400" dirty="0">
                  <a:latin typeface="Lucida Handwriting" panose="03010101010101010101" pitchFamily="66" charset="77"/>
                </a:endParaRPr>
              </a:p>
            </p:txBody>
          </p:sp>
        </mc:Choice>
        <mc:Fallback>
          <p:sp>
            <p:nvSpPr>
              <p:cNvPr id="35" name="TextBox 34">
                <a:extLst>
                  <a:ext uri="{FF2B5EF4-FFF2-40B4-BE49-F238E27FC236}">
                    <a16:creationId xmlns:a16="http://schemas.microsoft.com/office/drawing/2014/main" id="{8FFBEBAE-48F1-8D4E-85F5-363E48D61855}"/>
                  </a:ext>
                </a:extLst>
              </p:cNvPr>
              <p:cNvSpPr txBox="1">
                <a:spLocks noRot="1" noChangeAspect="1" noMove="1" noResize="1" noEditPoints="1" noAdjustHandles="1" noChangeArrowheads="1" noChangeShapeType="1" noTextEdit="1"/>
              </p:cNvSpPr>
              <p:nvPr/>
            </p:nvSpPr>
            <p:spPr>
              <a:xfrm>
                <a:off x="1054798" y="5024838"/>
                <a:ext cx="3967433" cy="748988"/>
              </a:xfrm>
              <a:prstGeom prst="rect">
                <a:avLst/>
              </a:prstGeom>
              <a:blipFill>
                <a:blip r:embed="rId5"/>
                <a:stretch>
                  <a:fillRect l="-2236" t="-59322" b="-1033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Rectangle 36">
                <a:extLst>
                  <a:ext uri="{FF2B5EF4-FFF2-40B4-BE49-F238E27FC236}">
                    <a16:creationId xmlns:a16="http://schemas.microsoft.com/office/drawing/2014/main" id="{68EC6BED-03F5-3C46-B751-03D7C641321D}"/>
                  </a:ext>
                </a:extLst>
              </p:cNvPr>
              <p:cNvSpPr/>
              <p:nvPr/>
            </p:nvSpPr>
            <p:spPr>
              <a:xfrm>
                <a:off x="8656227" y="4962194"/>
                <a:ext cx="2210862" cy="381708"/>
              </a:xfrm>
              <a:prstGeom prst="rect">
                <a:avLst/>
              </a:prstGeom>
            </p:spPr>
            <p:txBody>
              <a:bodyPr wrap="none">
                <a:spAutoFit/>
              </a:bodyPr>
              <a:lstStyle/>
              <a:p>
                <a:r>
                  <a:rPr lang="en-US" b="1" dirty="0" err="1">
                    <a:solidFill>
                      <a:srgbClr val="7030A0"/>
                    </a:solidFill>
                    <a:latin typeface="Lucida Handwriting" panose="03010101010101010101" pitchFamily="66" charset="77"/>
                  </a:rPr>
                  <a:t>S</a:t>
                </a:r>
                <a:r>
                  <a:rPr lang="en-US" b="1" baseline="-25000" dirty="0" err="1">
                    <a:solidFill>
                      <a:srgbClr val="7030A0"/>
                    </a:solidFill>
                    <a:latin typeface="Lucida Handwriting" panose="03010101010101010101" pitchFamily="66" charset="77"/>
                  </a:rPr>
                  <a:t>xx</a:t>
                </a:r>
                <a:r>
                  <a:rPr lang="en-US" b="1" dirty="0">
                    <a:solidFill>
                      <a:srgbClr val="7030A0"/>
                    </a:solidFill>
                    <a:latin typeface="Lucida Handwriting" panose="03010101010101010101" pitchFamily="66" charset="77"/>
                  </a:rPr>
                  <a:t> </a:t>
                </a:r>
                <a:r>
                  <a:rPr lang="en-US" b="1" dirty="0">
                    <a:latin typeface="Lucida Handwriting" panose="03010101010101010101" pitchFamily="66" charset="77"/>
                  </a:rPr>
                  <a:t>= </a:t>
                </a:r>
                <a14:m>
                  <m:oMath xmlns:m="http://schemas.openxmlformats.org/officeDocument/2006/math">
                    <m:nary>
                      <m:naryPr>
                        <m:chr m:val="∑"/>
                        <m:ctrlPr>
                          <a:rPr lang="en-US" b="1" i="1">
                            <a:latin typeface="Cambria Math" panose="02040503050406030204" pitchFamily="18" charset="0"/>
                          </a:rPr>
                        </m:ctrlPr>
                      </m:naryPr>
                      <m:sub>
                        <m:r>
                          <m:rPr>
                            <m:brk m:alnAt="23"/>
                          </m:rPr>
                          <a:rPr lang="en-US" b="1" i="1">
                            <a:latin typeface="Cambria Math" panose="02040503050406030204" pitchFamily="18" charset="0"/>
                          </a:rPr>
                          <m:t>𝒊</m:t>
                        </m:r>
                        <m:r>
                          <a:rPr lang="en-US" b="1" i="1">
                            <a:latin typeface="Cambria Math" panose="02040503050406030204" pitchFamily="18" charset="0"/>
                          </a:rPr>
                          <m:t>=</m:t>
                        </m:r>
                        <m:r>
                          <a:rPr lang="en-US" b="1" i="1">
                            <a:latin typeface="Cambria Math" panose="02040503050406030204" pitchFamily="18" charset="0"/>
                          </a:rPr>
                          <m:t>𝟎</m:t>
                        </m:r>
                      </m:sub>
                      <m:sup>
                        <m:r>
                          <a:rPr lang="en-US" b="1" i="1">
                            <a:latin typeface="Cambria Math" panose="02040503050406030204" pitchFamily="18" charset="0"/>
                          </a:rPr>
                          <m:t>𝒏</m:t>
                        </m:r>
                      </m:sup>
                      <m:e>
                        <m:sSup>
                          <m:sSupPr>
                            <m:ctrlPr>
                              <a:rPr lang="en-US" b="1" i="1">
                                <a:latin typeface="Cambria Math" panose="02040503050406030204" pitchFamily="18" charset="0"/>
                              </a:rPr>
                            </m:ctrlPr>
                          </m:sSupPr>
                          <m:e>
                            <m:r>
                              <m:rPr>
                                <m:nor/>
                              </m:rPr>
                              <a:rPr lang="en-US" b="1" i="0" smtClean="0">
                                <a:latin typeface="Cambria Math" panose="02040503050406030204" pitchFamily="18" charset="0"/>
                              </a:rPr>
                              <m:t>(</m:t>
                            </m:r>
                            <m:r>
                              <m:rPr>
                                <m:nor/>
                              </m:rPr>
                              <a:rPr lang="en-US" b="1" dirty="0">
                                <a:solidFill>
                                  <a:srgbClr val="FF0000"/>
                                </a:solidFill>
                                <a:latin typeface="Lucida Handwriting" panose="03010101010101010101" pitchFamily="66" charset="77"/>
                              </a:rPr>
                              <m:t>x</m:t>
                            </m:r>
                            <m:r>
                              <m:rPr>
                                <m:nor/>
                              </m:rPr>
                              <a:rPr lang="en-US" b="1" baseline="-25000" dirty="0">
                                <a:solidFill>
                                  <a:srgbClr val="FF0000"/>
                                </a:solidFill>
                                <a:latin typeface="Lucida Handwriting" panose="03010101010101010101" pitchFamily="66" charset="77"/>
                              </a:rPr>
                              <m:t>i</m:t>
                            </m:r>
                            <m:r>
                              <m:rPr>
                                <m:nor/>
                              </m:rPr>
                              <a:rPr lang="en-US" b="1" i="0" dirty="0" smtClean="0">
                                <a:solidFill>
                                  <a:srgbClr val="FF0000"/>
                                </a:solidFill>
                                <a:latin typeface="Lucida Handwriting" panose="03010101010101010101" pitchFamily="66" charset="77"/>
                              </a:rPr>
                              <m:t> </m:t>
                            </m:r>
                            <m:r>
                              <m:rPr>
                                <m:nor/>
                              </m:rPr>
                              <a:rPr lang="en-US" b="1" i="0" smtClean="0">
                                <a:latin typeface="Cambria Math" panose="02040503050406030204" pitchFamily="18" charset="0"/>
                              </a:rPr>
                              <m:t>− </m:t>
                            </m:r>
                            <m:acc>
                              <m:accPr>
                                <m:chr m:val="̅"/>
                                <m:ctrlPr>
                                  <a:rPr lang="en-US" b="1" i="1">
                                    <a:solidFill>
                                      <a:srgbClr val="FF0000"/>
                                    </a:solidFill>
                                    <a:latin typeface="Cambria Math" panose="02040503050406030204" pitchFamily="18" charset="0"/>
                                  </a:rPr>
                                </m:ctrlPr>
                              </m:accPr>
                              <m:e>
                                <m:r>
                                  <m:rPr>
                                    <m:nor/>
                                  </m:rPr>
                                  <a:rPr lang="en-US" b="1" dirty="0">
                                    <a:solidFill>
                                      <a:srgbClr val="FF0000"/>
                                    </a:solidFill>
                                    <a:latin typeface="Lucida Handwriting" panose="03010101010101010101" pitchFamily="66" charset="77"/>
                                  </a:rPr>
                                  <m:t>x</m:t>
                                </m:r>
                                <m:r>
                                  <m:rPr>
                                    <m:nor/>
                                  </m:rPr>
                                  <a:rPr lang="en-US" b="1" baseline="-25000" dirty="0">
                                    <a:solidFill>
                                      <a:srgbClr val="FF0000"/>
                                    </a:solidFill>
                                    <a:latin typeface="Lucida Handwriting" panose="03010101010101010101" pitchFamily="66" charset="77"/>
                                  </a:rPr>
                                  <m:t>i</m:t>
                                </m:r>
                              </m:e>
                            </m:acc>
                            <m:r>
                              <m:rPr>
                                <m:nor/>
                              </m:rPr>
                              <a:rPr lang="en-US" b="1" i="0" smtClean="0">
                                <a:latin typeface="Cambria Math" panose="02040503050406030204" pitchFamily="18" charset="0"/>
                              </a:rPr>
                              <m:t>)</m:t>
                            </m:r>
                          </m:e>
                          <m:sup>
                            <m:r>
                              <a:rPr lang="en-US" b="1" i="1">
                                <a:latin typeface="Cambria Math" panose="02040503050406030204" pitchFamily="18" charset="0"/>
                              </a:rPr>
                              <m:t>𝟐</m:t>
                            </m:r>
                          </m:sup>
                        </m:sSup>
                      </m:e>
                    </m:nary>
                  </m:oMath>
                </a14:m>
                <a:endParaRPr lang="en-US" dirty="0"/>
              </a:p>
            </p:txBody>
          </p:sp>
        </mc:Choice>
        <mc:Fallback>
          <p:sp>
            <p:nvSpPr>
              <p:cNvPr id="37" name="Rectangle 36">
                <a:extLst>
                  <a:ext uri="{FF2B5EF4-FFF2-40B4-BE49-F238E27FC236}">
                    <a16:creationId xmlns:a16="http://schemas.microsoft.com/office/drawing/2014/main" id="{68EC6BED-03F5-3C46-B751-03D7C641321D}"/>
                  </a:ext>
                </a:extLst>
              </p:cNvPr>
              <p:cNvSpPr>
                <a:spLocks noRot="1" noChangeAspect="1" noMove="1" noResize="1" noEditPoints="1" noAdjustHandles="1" noChangeArrowheads="1" noChangeShapeType="1" noTextEdit="1"/>
              </p:cNvSpPr>
              <p:nvPr/>
            </p:nvSpPr>
            <p:spPr>
              <a:xfrm>
                <a:off x="8656227" y="4962194"/>
                <a:ext cx="2210862" cy="381708"/>
              </a:xfrm>
              <a:prstGeom prst="rect">
                <a:avLst/>
              </a:prstGeom>
              <a:blipFill>
                <a:blip r:embed="rId6"/>
                <a:stretch>
                  <a:fillRect l="-2286" t="-106452" r="-1714" b="-15483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 name="Rectangle 37">
                <a:extLst>
                  <a:ext uri="{FF2B5EF4-FFF2-40B4-BE49-F238E27FC236}">
                    <a16:creationId xmlns:a16="http://schemas.microsoft.com/office/drawing/2014/main" id="{39007ED3-CFD0-2C45-8E1E-A5B6929505C6}"/>
                  </a:ext>
                </a:extLst>
              </p:cNvPr>
              <p:cNvSpPr/>
              <p:nvPr/>
            </p:nvSpPr>
            <p:spPr>
              <a:xfrm>
                <a:off x="8656227" y="5309926"/>
                <a:ext cx="3086166" cy="402290"/>
              </a:xfrm>
              <a:prstGeom prst="rect">
                <a:avLst/>
              </a:prstGeom>
            </p:spPr>
            <p:txBody>
              <a:bodyPr wrap="none">
                <a:spAutoFit/>
              </a:bodyPr>
              <a:lstStyle/>
              <a:p>
                <a:r>
                  <a:rPr lang="en-US" b="1" dirty="0">
                    <a:solidFill>
                      <a:srgbClr val="7030A0"/>
                    </a:solidFill>
                    <a:latin typeface="Lucida Handwriting" panose="03010101010101010101" pitchFamily="66" charset="77"/>
                  </a:rPr>
                  <a:t>S</a:t>
                </a:r>
                <a:r>
                  <a:rPr lang="en-US" b="1" baseline="-25000" dirty="0" err="1">
                    <a:solidFill>
                      <a:srgbClr val="7030A0"/>
                    </a:solidFill>
                    <a:latin typeface="Lucida Handwriting" panose="03010101010101010101" pitchFamily="66" charset="77"/>
                  </a:rPr>
                  <a:t>x</a:t>
                </a:r>
                <a14:m>
                  <m:oMath xmlns:m="http://schemas.openxmlformats.org/officeDocument/2006/math">
                    <m:r>
                      <m:rPr>
                        <m:nor/>
                      </m:rPr>
                      <a:rPr lang="en-US" b="1" baseline="-25000" dirty="0">
                        <a:solidFill>
                          <a:srgbClr val="FF0000"/>
                        </a:solidFill>
                        <a:latin typeface="Lucida Handwriting" panose="03010101010101010101" pitchFamily="66" charset="77"/>
                      </a:rPr>
                      <m:t>Y</m:t>
                    </m:r>
                  </m:oMath>
                </a14:m>
                <a:r>
                  <a:rPr lang="en-US" b="1" dirty="0">
                    <a:latin typeface="Lucida Handwriting" panose="03010101010101010101" pitchFamily="66" charset="77"/>
                  </a:rPr>
                  <a:t> = </a:t>
                </a:r>
                <a14:m>
                  <m:oMath xmlns:m="http://schemas.openxmlformats.org/officeDocument/2006/math">
                    <m:nary>
                      <m:naryPr>
                        <m:chr m:val="∑"/>
                        <m:ctrlPr>
                          <a:rPr lang="en-US" b="1" i="1">
                            <a:latin typeface="Cambria Math" panose="02040503050406030204" pitchFamily="18" charset="0"/>
                          </a:rPr>
                        </m:ctrlPr>
                      </m:naryPr>
                      <m:sub>
                        <m:r>
                          <m:rPr>
                            <m:brk m:alnAt="23"/>
                          </m:rPr>
                          <a:rPr lang="en-US" b="1" i="1">
                            <a:latin typeface="Cambria Math" panose="02040503050406030204" pitchFamily="18" charset="0"/>
                          </a:rPr>
                          <m:t>𝒊</m:t>
                        </m:r>
                        <m:r>
                          <a:rPr lang="en-US" b="1" i="1">
                            <a:latin typeface="Cambria Math" panose="02040503050406030204" pitchFamily="18" charset="0"/>
                          </a:rPr>
                          <m:t>=</m:t>
                        </m:r>
                        <m:r>
                          <a:rPr lang="en-US" b="1" i="1">
                            <a:latin typeface="Cambria Math" panose="02040503050406030204" pitchFamily="18" charset="0"/>
                          </a:rPr>
                          <m:t>𝟎</m:t>
                        </m:r>
                      </m:sub>
                      <m:sup>
                        <m:r>
                          <a:rPr lang="en-US" b="1" i="1">
                            <a:latin typeface="Cambria Math" panose="02040503050406030204" pitchFamily="18" charset="0"/>
                          </a:rPr>
                          <m:t>𝒏</m:t>
                        </m:r>
                      </m:sup>
                      <m:e>
                        <m:r>
                          <m:rPr>
                            <m:nor/>
                          </m:rPr>
                          <a:rPr lang="en-US" b="1">
                            <a:latin typeface="Cambria Math" panose="02040503050406030204" pitchFamily="18" charset="0"/>
                          </a:rPr>
                          <m:t>(</m:t>
                        </m:r>
                        <m:r>
                          <m:rPr>
                            <m:nor/>
                          </m:rPr>
                          <a:rPr lang="en-US" b="1" dirty="0">
                            <a:solidFill>
                              <a:srgbClr val="FF0000"/>
                            </a:solidFill>
                            <a:latin typeface="Lucida Handwriting" panose="03010101010101010101" pitchFamily="66" charset="77"/>
                          </a:rPr>
                          <m:t>x</m:t>
                        </m:r>
                        <m:r>
                          <m:rPr>
                            <m:nor/>
                          </m:rPr>
                          <a:rPr lang="en-US" b="1" baseline="-25000" dirty="0">
                            <a:solidFill>
                              <a:srgbClr val="FF0000"/>
                            </a:solidFill>
                            <a:latin typeface="Lucida Handwriting" panose="03010101010101010101" pitchFamily="66" charset="77"/>
                          </a:rPr>
                          <m:t>i</m:t>
                        </m:r>
                        <m:r>
                          <m:rPr>
                            <m:nor/>
                          </m:rPr>
                          <a:rPr lang="en-US" b="1" dirty="0">
                            <a:solidFill>
                              <a:srgbClr val="FF0000"/>
                            </a:solidFill>
                            <a:latin typeface="Lucida Handwriting" panose="03010101010101010101" pitchFamily="66" charset="77"/>
                          </a:rPr>
                          <m:t> </m:t>
                        </m:r>
                        <m:r>
                          <m:rPr>
                            <m:nor/>
                          </m:rPr>
                          <a:rPr lang="en-US" b="1">
                            <a:latin typeface="Cambria Math" panose="02040503050406030204" pitchFamily="18" charset="0"/>
                          </a:rPr>
                          <m:t>− </m:t>
                        </m:r>
                        <m:acc>
                          <m:accPr>
                            <m:chr m:val="̅"/>
                            <m:ctrlPr>
                              <a:rPr lang="en-US" b="1" i="1">
                                <a:solidFill>
                                  <a:srgbClr val="FF0000"/>
                                </a:solidFill>
                                <a:latin typeface="Cambria Math" panose="02040503050406030204" pitchFamily="18" charset="0"/>
                              </a:rPr>
                            </m:ctrlPr>
                          </m:accPr>
                          <m:e>
                            <m:r>
                              <m:rPr>
                                <m:nor/>
                              </m:rPr>
                              <a:rPr lang="en-US" b="1" dirty="0">
                                <a:solidFill>
                                  <a:srgbClr val="FF0000"/>
                                </a:solidFill>
                                <a:latin typeface="Lucida Handwriting" panose="03010101010101010101" pitchFamily="66" charset="77"/>
                              </a:rPr>
                              <m:t>x</m:t>
                            </m:r>
                            <m:r>
                              <m:rPr>
                                <m:nor/>
                              </m:rPr>
                              <a:rPr lang="en-US" b="1" baseline="-25000" dirty="0">
                                <a:solidFill>
                                  <a:srgbClr val="FF0000"/>
                                </a:solidFill>
                                <a:latin typeface="Lucida Handwriting" panose="03010101010101010101" pitchFamily="66" charset="77"/>
                              </a:rPr>
                              <m:t>i</m:t>
                            </m:r>
                          </m:e>
                        </m:acc>
                        <m:r>
                          <m:rPr>
                            <m:nor/>
                          </m:rPr>
                          <a:rPr lang="en-US" b="1">
                            <a:latin typeface="Cambria Math" panose="02040503050406030204" pitchFamily="18" charset="0"/>
                          </a:rPr>
                          <m:t>)(</m:t>
                        </m:r>
                        <m:r>
                          <m:rPr>
                            <m:nor/>
                          </m:rPr>
                          <a:rPr lang="en-US" b="1" i="0" dirty="0" smtClean="0">
                            <a:solidFill>
                              <a:srgbClr val="FF0000"/>
                            </a:solidFill>
                            <a:latin typeface="Lucida Handwriting" panose="03010101010101010101" pitchFamily="66" charset="77"/>
                          </a:rPr>
                          <m:t>Y</m:t>
                        </m:r>
                        <m:r>
                          <m:rPr>
                            <m:nor/>
                          </m:rPr>
                          <a:rPr lang="en-US" b="1" baseline="-25000" dirty="0">
                            <a:solidFill>
                              <a:srgbClr val="FF0000"/>
                            </a:solidFill>
                            <a:latin typeface="Lucida Handwriting" panose="03010101010101010101" pitchFamily="66" charset="77"/>
                          </a:rPr>
                          <m:t>i</m:t>
                        </m:r>
                        <m:r>
                          <m:rPr>
                            <m:nor/>
                          </m:rPr>
                          <a:rPr lang="en-US" b="1" dirty="0">
                            <a:solidFill>
                              <a:srgbClr val="FF0000"/>
                            </a:solidFill>
                            <a:latin typeface="Lucida Handwriting" panose="03010101010101010101" pitchFamily="66" charset="77"/>
                          </a:rPr>
                          <m:t> </m:t>
                        </m:r>
                        <m:r>
                          <m:rPr>
                            <m:nor/>
                          </m:rPr>
                          <a:rPr lang="en-US" b="1">
                            <a:latin typeface="Cambria Math" panose="02040503050406030204" pitchFamily="18" charset="0"/>
                          </a:rPr>
                          <m:t>−</m:t>
                        </m:r>
                        <m:acc>
                          <m:accPr>
                            <m:chr m:val="̅"/>
                            <m:ctrlPr>
                              <a:rPr lang="en-US" b="1" i="1">
                                <a:solidFill>
                                  <a:srgbClr val="FF0000"/>
                                </a:solidFill>
                                <a:latin typeface="Cambria Math" panose="02040503050406030204" pitchFamily="18" charset="0"/>
                              </a:rPr>
                            </m:ctrlPr>
                          </m:accPr>
                          <m:e>
                            <m:r>
                              <m:rPr>
                                <m:nor/>
                              </m:rPr>
                              <a:rPr lang="en-US" b="1" dirty="0">
                                <a:solidFill>
                                  <a:srgbClr val="FF0000"/>
                                </a:solidFill>
                                <a:latin typeface="Lucida Handwriting" panose="03010101010101010101" pitchFamily="66" charset="77"/>
                              </a:rPr>
                              <m:t>Y</m:t>
                            </m:r>
                            <m:r>
                              <m:rPr>
                                <m:nor/>
                              </m:rPr>
                              <a:rPr lang="en-US" b="1" baseline="-25000" dirty="0">
                                <a:solidFill>
                                  <a:srgbClr val="FF0000"/>
                                </a:solidFill>
                                <a:latin typeface="Lucida Handwriting" panose="03010101010101010101" pitchFamily="66" charset="77"/>
                              </a:rPr>
                              <m:t>i</m:t>
                            </m:r>
                          </m:e>
                        </m:acc>
                        <m:r>
                          <m:rPr>
                            <m:nor/>
                          </m:rPr>
                          <a:rPr lang="en-US" b="1">
                            <a:latin typeface="Cambria Math" panose="02040503050406030204" pitchFamily="18" charset="0"/>
                          </a:rPr>
                          <m:t>)</m:t>
                        </m:r>
                      </m:e>
                    </m:nary>
                  </m:oMath>
                </a14:m>
                <a:endParaRPr lang="en-US" dirty="0"/>
              </a:p>
            </p:txBody>
          </p:sp>
        </mc:Choice>
        <mc:Fallback>
          <p:sp>
            <p:nvSpPr>
              <p:cNvPr id="38" name="Rectangle 37">
                <a:extLst>
                  <a:ext uri="{FF2B5EF4-FFF2-40B4-BE49-F238E27FC236}">
                    <a16:creationId xmlns:a16="http://schemas.microsoft.com/office/drawing/2014/main" id="{39007ED3-CFD0-2C45-8E1E-A5B6929505C6}"/>
                  </a:ext>
                </a:extLst>
              </p:cNvPr>
              <p:cNvSpPr>
                <a:spLocks noRot="1" noChangeAspect="1" noMove="1" noResize="1" noEditPoints="1" noAdjustHandles="1" noChangeArrowheads="1" noChangeShapeType="1" noTextEdit="1"/>
              </p:cNvSpPr>
              <p:nvPr/>
            </p:nvSpPr>
            <p:spPr>
              <a:xfrm>
                <a:off x="8656227" y="5309926"/>
                <a:ext cx="3086166" cy="402290"/>
              </a:xfrm>
              <a:prstGeom prst="rect">
                <a:avLst/>
              </a:prstGeom>
              <a:blipFill>
                <a:blip r:embed="rId7"/>
                <a:stretch>
                  <a:fillRect l="-1639" t="-93939" b="-14848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Rectangle 38">
                <a:extLst>
                  <a:ext uri="{FF2B5EF4-FFF2-40B4-BE49-F238E27FC236}">
                    <a16:creationId xmlns:a16="http://schemas.microsoft.com/office/drawing/2014/main" id="{7AD9F99E-B120-5440-842C-6A7F3850CAF7}"/>
                  </a:ext>
                </a:extLst>
              </p:cNvPr>
              <p:cNvSpPr/>
              <p:nvPr/>
            </p:nvSpPr>
            <p:spPr>
              <a:xfrm>
                <a:off x="8660773" y="5678240"/>
                <a:ext cx="2268570" cy="402290"/>
              </a:xfrm>
              <a:prstGeom prst="rect">
                <a:avLst/>
              </a:prstGeom>
            </p:spPr>
            <p:txBody>
              <a:bodyPr wrap="none">
                <a:spAutoFit/>
              </a:bodyPr>
              <a:lstStyle/>
              <a:p>
                <a:r>
                  <a:rPr lang="en-US" b="1" dirty="0">
                    <a:solidFill>
                      <a:srgbClr val="7030A0"/>
                    </a:solidFill>
                    <a:latin typeface="Lucida Handwriting" panose="03010101010101010101" pitchFamily="66" charset="77"/>
                  </a:rPr>
                  <a:t>S</a:t>
                </a:r>
                <a14:m>
                  <m:oMath xmlns:m="http://schemas.openxmlformats.org/officeDocument/2006/math">
                    <m:r>
                      <m:rPr>
                        <m:nor/>
                      </m:rPr>
                      <a:rPr lang="en-US" b="1" baseline="-25000" dirty="0">
                        <a:solidFill>
                          <a:srgbClr val="FF0000"/>
                        </a:solidFill>
                        <a:latin typeface="Lucida Handwriting" panose="03010101010101010101" pitchFamily="66" charset="77"/>
                      </a:rPr>
                      <m:t>YY</m:t>
                    </m:r>
                  </m:oMath>
                </a14:m>
                <a:r>
                  <a:rPr lang="en-US" b="1" dirty="0">
                    <a:latin typeface="Lucida Handwriting" panose="03010101010101010101" pitchFamily="66" charset="77"/>
                  </a:rPr>
                  <a:t> = </a:t>
                </a:r>
                <a14:m>
                  <m:oMath xmlns:m="http://schemas.openxmlformats.org/officeDocument/2006/math">
                    <m:nary>
                      <m:naryPr>
                        <m:chr m:val="∑"/>
                        <m:ctrlPr>
                          <a:rPr lang="en-US" b="1" i="1">
                            <a:latin typeface="Cambria Math" panose="02040503050406030204" pitchFamily="18" charset="0"/>
                          </a:rPr>
                        </m:ctrlPr>
                      </m:naryPr>
                      <m:sub>
                        <m:r>
                          <m:rPr>
                            <m:brk m:alnAt="23"/>
                          </m:rPr>
                          <a:rPr lang="en-US" b="1" i="1">
                            <a:latin typeface="Cambria Math" panose="02040503050406030204" pitchFamily="18" charset="0"/>
                          </a:rPr>
                          <m:t>𝒊</m:t>
                        </m:r>
                        <m:r>
                          <a:rPr lang="en-US" b="1" i="1">
                            <a:latin typeface="Cambria Math" panose="02040503050406030204" pitchFamily="18" charset="0"/>
                          </a:rPr>
                          <m:t>=</m:t>
                        </m:r>
                        <m:r>
                          <a:rPr lang="en-US" b="1" i="1">
                            <a:latin typeface="Cambria Math" panose="02040503050406030204" pitchFamily="18" charset="0"/>
                          </a:rPr>
                          <m:t>𝟎</m:t>
                        </m:r>
                      </m:sub>
                      <m:sup>
                        <m:r>
                          <a:rPr lang="en-US" b="1" i="1">
                            <a:latin typeface="Cambria Math" panose="02040503050406030204" pitchFamily="18" charset="0"/>
                          </a:rPr>
                          <m:t>𝒏</m:t>
                        </m:r>
                      </m:sup>
                      <m:e>
                        <m:sSup>
                          <m:sSupPr>
                            <m:ctrlPr>
                              <a:rPr lang="en-US" b="1" i="1">
                                <a:latin typeface="Cambria Math" panose="02040503050406030204" pitchFamily="18" charset="0"/>
                              </a:rPr>
                            </m:ctrlPr>
                          </m:sSupPr>
                          <m:e>
                            <m:r>
                              <m:rPr>
                                <m:nor/>
                              </m:rPr>
                              <a:rPr lang="en-US" b="1">
                                <a:latin typeface="Cambria Math" panose="02040503050406030204" pitchFamily="18" charset="0"/>
                              </a:rPr>
                              <m:t>(</m:t>
                            </m:r>
                            <m:r>
                              <m:rPr>
                                <m:nor/>
                              </m:rPr>
                              <a:rPr lang="en-US" b="1" dirty="0">
                                <a:solidFill>
                                  <a:srgbClr val="FF0000"/>
                                </a:solidFill>
                                <a:latin typeface="Lucida Handwriting" panose="03010101010101010101" pitchFamily="66" charset="77"/>
                              </a:rPr>
                              <m:t>Y</m:t>
                            </m:r>
                            <m:r>
                              <m:rPr>
                                <m:nor/>
                              </m:rPr>
                              <a:rPr lang="en-US" b="1" baseline="-25000" dirty="0">
                                <a:solidFill>
                                  <a:srgbClr val="FF0000"/>
                                </a:solidFill>
                                <a:latin typeface="Lucida Handwriting" panose="03010101010101010101" pitchFamily="66" charset="77"/>
                              </a:rPr>
                              <m:t>i</m:t>
                            </m:r>
                            <m:r>
                              <m:rPr>
                                <m:nor/>
                              </m:rPr>
                              <a:rPr lang="en-US" b="1" dirty="0">
                                <a:solidFill>
                                  <a:srgbClr val="FF0000"/>
                                </a:solidFill>
                                <a:latin typeface="Lucida Handwriting" panose="03010101010101010101" pitchFamily="66" charset="77"/>
                              </a:rPr>
                              <m:t> </m:t>
                            </m:r>
                            <m:r>
                              <m:rPr>
                                <m:nor/>
                              </m:rPr>
                              <a:rPr lang="en-US" b="1">
                                <a:latin typeface="Cambria Math" panose="02040503050406030204" pitchFamily="18" charset="0"/>
                              </a:rPr>
                              <m:t>− </m:t>
                            </m:r>
                            <m:acc>
                              <m:accPr>
                                <m:chr m:val="̅"/>
                                <m:ctrlPr>
                                  <a:rPr lang="en-US" b="1" i="1">
                                    <a:solidFill>
                                      <a:srgbClr val="FF0000"/>
                                    </a:solidFill>
                                    <a:latin typeface="Cambria Math" panose="02040503050406030204" pitchFamily="18" charset="0"/>
                                  </a:rPr>
                                </m:ctrlPr>
                              </m:accPr>
                              <m:e>
                                <m:r>
                                  <m:rPr>
                                    <m:nor/>
                                  </m:rPr>
                                  <a:rPr lang="en-US" b="1" dirty="0">
                                    <a:solidFill>
                                      <a:srgbClr val="FF0000"/>
                                    </a:solidFill>
                                    <a:latin typeface="Lucida Handwriting" panose="03010101010101010101" pitchFamily="66" charset="77"/>
                                  </a:rPr>
                                  <m:t>Y</m:t>
                                </m:r>
                                <m:r>
                                  <m:rPr>
                                    <m:nor/>
                                  </m:rPr>
                                  <a:rPr lang="en-US" b="1" baseline="-25000" dirty="0">
                                    <a:solidFill>
                                      <a:srgbClr val="FF0000"/>
                                    </a:solidFill>
                                    <a:latin typeface="Lucida Handwriting" panose="03010101010101010101" pitchFamily="66" charset="77"/>
                                  </a:rPr>
                                  <m:t>i</m:t>
                                </m:r>
                              </m:e>
                            </m:acc>
                            <m:r>
                              <m:rPr>
                                <m:nor/>
                              </m:rPr>
                              <a:rPr lang="en-US" b="1">
                                <a:latin typeface="Cambria Math" panose="02040503050406030204" pitchFamily="18" charset="0"/>
                              </a:rPr>
                              <m:t>)</m:t>
                            </m:r>
                          </m:e>
                          <m:sup>
                            <m:r>
                              <a:rPr lang="en-US" b="1" i="1">
                                <a:latin typeface="Cambria Math" panose="02040503050406030204" pitchFamily="18" charset="0"/>
                              </a:rPr>
                              <m:t>𝟐</m:t>
                            </m:r>
                          </m:sup>
                        </m:sSup>
                      </m:e>
                    </m:nary>
                  </m:oMath>
                </a14:m>
                <a:endParaRPr lang="en-US" dirty="0"/>
              </a:p>
            </p:txBody>
          </p:sp>
        </mc:Choice>
        <mc:Fallback>
          <p:sp>
            <p:nvSpPr>
              <p:cNvPr id="39" name="Rectangle 38">
                <a:extLst>
                  <a:ext uri="{FF2B5EF4-FFF2-40B4-BE49-F238E27FC236}">
                    <a16:creationId xmlns:a16="http://schemas.microsoft.com/office/drawing/2014/main" id="{7AD9F99E-B120-5440-842C-6A7F3850CAF7}"/>
                  </a:ext>
                </a:extLst>
              </p:cNvPr>
              <p:cNvSpPr>
                <a:spLocks noRot="1" noChangeAspect="1" noMove="1" noResize="1" noEditPoints="1" noAdjustHandles="1" noChangeArrowheads="1" noChangeShapeType="1" noTextEdit="1"/>
              </p:cNvSpPr>
              <p:nvPr/>
            </p:nvSpPr>
            <p:spPr>
              <a:xfrm>
                <a:off x="8660773" y="5678240"/>
                <a:ext cx="2268570" cy="402290"/>
              </a:xfrm>
              <a:prstGeom prst="rect">
                <a:avLst/>
              </a:prstGeom>
              <a:blipFill>
                <a:blip r:embed="rId8"/>
                <a:stretch>
                  <a:fillRect l="-2222" t="-93939" b="-14848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FD2E5E11-A402-354B-9215-FD9651806CF1}"/>
                  </a:ext>
                </a:extLst>
              </p:cNvPr>
              <p:cNvSpPr txBox="1"/>
              <p:nvPr/>
            </p:nvSpPr>
            <p:spPr>
              <a:xfrm>
                <a:off x="1134538" y="5025388"/>
                <a:ext cx="2627322" cy="748988"/>
              </a:xfrm>
              <a:prstGeom prst="rect">
                <a:avLst/>
              </a:prstGeom>
              <a:noFill/>
            </p:spPr>
            <p:txBody>
              <a:bodyPr wrap="none" rtlCol="0">
                <a:spAutoFit/>
              </a:bodyPr>
              <a:lstStyle/>
              <a:p>
                <a:r>
                  <a:rPr lang="en-US" sz="2400" b="1" dirty="0">
                    <a:solidFill>
                      <a:srgbClr val="7030A0"/>
                    </a:solidFill>
                    <a:latin typeface="Lucida Handwriting" panose="03010101010101010101" pitchFamily="66" charset="77"/>
                  </a:rPr>
                  <a:t>S</a:t>
                </a:r>
                <a14:m>
                  <m:oMath xmlns:m="http://schemas.openxmlformats.org/officeDocument/2006/math">
                    <m:r>
                      <m:rPr>
                        <m:nor/>
                      </m:rPr>
                      <a:rPr lang="en-US" sz="2400" b="1" baseline="-25000" dirty="0">
                        <a:solidFill>
                          <a:srgbClr val="FF0000"/>
                        </a:solidFill>
                        <a:latin typeface="Lucida Handwriting" panose="03010101010101010101" pitchFamily="66" charset="77"/>
                      </a:rPr>
                      <m:t>YY</m:t>
                    </m:r>
                    <m:r>
                      <a:rPr lang="en-US" sz="2400" b="1" i="1" baseline="-25000" dirty="0">
                        <a:solidFill>
                          <a:srgbClr val="FF0000"/>
                        </a:solidFill>
                        <a:latin typeface="Lucida Handwriting" panose="03010101010101010101" pitchFamily="66" charset="77"/>
                      </a:rPr>
                      <m:t> </m:t>
                    </m:r>
                  </m:oMath>
                </a14:m>
                <a:r>
                  <a:rPr lang="en-US" sz="2400" b="1" dirty="0">
                    <a:latin typeface="Lucida Handwriting" panose="03010101010101010101" pitchFamily="66" charset="77"/>
                  </a:rPr>
                  <a:t> = </a:t>
                </a:r>
                <a14:m>
                  <m:oMath xmlns:m="http://schemas.openxmlformats.org/officeDocument/2006/math">
                    <m:f>
                      <m:fPr>
                        <m:ctrlPr>
                          <a:rPr lang="en-US" sz="2400" b="1" i="1">
                            <a:latin typeface="Cambria Math" panose="02040503050406030204" pitchFamily="18" charset="0"/>
                          </a:rPr>
                        </m:ctrlPr>
                      </m:fPr>
                      <m:num>
                        <m:sSup>
                          <m:sSupPr>
                            <m:ctrlPr>
                              <a:rPr lang="en-US" sz="2400" b="1" i="1">
                                <a:latin typeface="Cambria Math" panose="02040503050406030204" pitchFamily="18" charset="0"/>
                              </a:rPr>
                            </m:ctrlPr>
                          </m:sSupPr>
                          <m:e>
                            <m:r>
                              <m:rPr>
                                <m:nor/>
                              </m:rPr>
                              <a:rPr lang="en-US" sz="2400" b="1" dirty="0">
                                <a:solidFill>
                                  <a:srgbClr val="7030A0"/>
                                </a:solidFill>
                                <a:latin typeface="Lucida Handwriting" panose="03010101010101010101" pitchFamily="66" charset="77"/>
                              </a:rPr>
                              <m:t>S</m:t>
                            </m:r>
                            <m:r>
                              <m:rPr>
                                <m:nor/>
                              </m:rPr>
                              <a:rPr lang="en-US" sz="2400" b="1" baseline="-25000" dirty="0">
                                <a:solidFill>
                                  <a:srgbClr val="7030A0"/>
                                </a:solidFill>
                                <a:latin typeface="Lucida Handwriting" panose="03010101010101010101" pitchFamily="66" charset="77"/>
                              </a:rPr>
                              <m:t>x</m:t>
                            </m:r>
                            <m:r>
                              <m:rPr>
                                <m:nor/>
                              </m:rPr>
                              <a:rPr lang="en-US" sz="2400" b="1" baseline="-25000" dirty="0">
                                <a:solidFill>
                                  <a:srgbClr val="FF0000"/>
                                </a:solidFill>
                                <a:latin typeface="Lucida Handwriting" panose="03010101010101010101" pitchFamily="66" charset="77"/>
                              </a:rPr>
                              <m:t>Y</m:t>
                            </m:r>
                          </m:e>
                          <m:sup>
                            <m:r>
                              <a:rPr lang="en-US" sz="2400" b="1" i="1">
                                <a:latin typeface="Cambria Math" panose="02040503050406030204" pitchFamily="18" charset="0"/>
                              </a:rPr>
                              <m:t>𝟐</m:t>
                            </m:r>
                          </m:sup>
                        </m:sSup>
                        <m:r>
                          <m:rPr>
                            <m:nor/>
                          </m:rPr>
                          <a:rPr lang="en-US" sz="2400" b="1" baseline="-25000" dirty="0">
                            <a:solidFill>
                              <a:srgbClr val="7030A0"/>
                            </a:solidFill>
                            <a:latin typeface="Lucida Handwriting" panose="03010101010101010101" pitchFamily="66" charset="77"/>
                          </a:rPr>
                          <m:t> </m:t>
                        </m:r>
                      </m:num>
                      <m:den>
                        <m:r>
                          <m:rPr>
                            <m:nor/>
                          </m:rPr>
                          <a:rPr lang="en-US" sz="2400" b="1" dirty="0">
                            <a:solidFill>
                              <a:srgbClr val="7030A0"/>
                            </a:solidFill>
                            <a:latin typeface="Lucida Handwriting" panose="03010101010101010101" pitchFamily="66" charset="77"/>
                          </a:rPr>
                          <m:t>S</m:t>
                        </m:r>
                        <m:r>
                          <m:rPr>
                            <m:nor/>
                          </m:rPr>
                          <a:rPr lang="en-US" sz="2400" b="1" baseline="-25000" dirty="0">
                            <a:solidFill>
                              <a:srgbClr val="7030A0"/>
                            </a:solidFill>
                            <a:latin typeface="Lucida Handwriting" panose="03010101010101010101" pitchFamily="66" charset="77"/>
                          </a:rPr>
                          <m:t>xx</m:t>
                        </m:r>
                      </m:den>
                    </m:f>
                  </m:oMath>
                </a14:m>
                <a:r>
                  <a:rPr lang="en-US" sz="2400" dirty="0">
                    <a:latin typeface="Lucida Handwriting" panose="03010101010101010101" pitchFamily="66" charset="77"/>
                  </a:rPr>
                  <a:t> +</a:t>
                </a:r>
                <a:r>
                  <a:rPr lang="en-US" sz="2400" dirty="0">
                    <a:solidFill>
                      <a:srgbClr val="7030A0"/>
                    </a:solidFill>
                    <a:latin typeface="Lucida Handwriting" panose="03010101010101010101" pitchFamily="66" charset="77"/>
                  </a:rPr>
                  <a:t> SSE</a:t>
                </a:r>
                <a:endParaRPr lang="en-US" sz="2400" dirty="0">
                  <a:latin typeface="Lucida Handwriting" panose="03010101010101010101" pitchFamily="66" charset="77"/>
                </a:endParaRPr>
              </a:p>
            </p:txBody>
          </p:sp>
        </mc:Choice>
        <mc:Fallback>
          <p:sp>
            <p:nvSpPr>
              <p:cNvPr id="40" name="TextBox 39">
                <a:extLst>
                  <a:ext uri="{FF2B5EF4-FFF2-40B4-BE49-F238E27FC236}">
                    <a16:creationId xmlns:a16="http://schemas.microsoft.com/office/drawing/2014/main" id="{FD2E5E11-A402-354B-9215-FD9651806CF1}"/>
                  </a:ext>
                </a:extLst>
              </p:cNvPr>
              <p:cNvSpPr txBox="1">
                <a:spLocks noRot="1" noChangeAspect="1" noMove="1" noResize="1" noEditPoints="1" noAdjustHandles="1" noChangeArrowheads="1" noChangeShapeType="1" noTextEdit="1"/>
              </p:cNvSpPr>
              <p:nvPr/>
            </p:nvSpPr>
            <p:spPr>
              <a:xfrm>
                <a:off x="1134538" y="5025388"/>
                <a:ext cx="2627322" cy="748988"/>
              </a:xfrm>
              <a:prstGeom prst="rect">
                <a:avLst/>
              </a:prstGeom>
              <a:blipFill>
                <a:blip r:embed="rId9"/>
                <a:stretch>
                  <a:fillRect l="-3365" r="-2404" b="-10169"/>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F45D4186-90D4-4E4D-88FB-B89E5BF1FE23}"/>
              </a:ext>
            </a:extLst>
          </p:cNvPr>
          <p:cNvSpPr txBox="1"/>
          <p:nvPr/>
        </p:nvSpPr>
        <p:spPr>
          <a:xfrm>
            <a:off x="932443" y="4651094"/>
            <a:ext cx="1081706" cy="461665"/>
          </a:xfrm>
          <a:prstGeom prst="rect">
            <a:avLst/>
          </a:prstGeom>
          <a:noFill/>
        </p:spPr>
        <p:txBody>
          <a:bodyPr wrap="none" rtlCol="0">
            <a:spAutoFit/>
          </a:bodyPr>
          <a:lstStyle/>
          <a:p>
            <a:pPr algn="ctr"/>
            <a:r>
              <a:rPr lang="en-US" sz="1200" dirty="0"/>
              <a:t>Total</a:t>
            </a:r>
          </a:p>
          <a:p>
            <a:pPr algn="ctr"/>
            <a:r>
              <a:rPr lang="en-US" sz="1200" dirty="0"/>
              <a:t>variability of </a:t>
            </a:r>
            <a:r>
              <a:rPr lang="en-US" sz="1200" dirty="0">
                <a:solidFill>
                  <a:srgbClr val="0070C0"/>
                </a:solidFill>
                <a:latin typeface="Lucida Handwriting" panose="03010101010101010101" pitchFamily="66" charset="77"/>
              </a:rPr>
              <a:t>Y</a:t>
            </a:r>
          </a:p>
        </p:txBody>
      </p:sp>
      <p:sp>
        <p:nvSpPr>
          <p:cNvPr id="42" name="TextBox 41">
            <a:extLst>
              <a:ext uri="{FF2B5EF4-FFF2-40B4-BE49-F238E27FC236}">
                <a16:creationId xmlns:a16="http://schemas.microsoft.com/office/drawing/2014/main" id="{D87832FE-B716-E04E-A3C6-4E395FB248A6}"/>
              </a:ext>
            </a:extLst>
          </p:cNvPr>
          <p:cNvSpPr txBox="1"/>
          <p:nvPr/>
        </p:nvSpPr>
        <p:spPr>
          <a:xfrm>
            <a:off x="1728909" y="5947247"/>
            <a:ext cx="1438579" cy="461665"/>
          </a:xfrm>
          <a:prstGeom prst="rect">
            <a:avLst/>
          </a:prstGeom>
          <a:noFill/>
        </p:spPr>
        <p:txBody>
          <a:bodyPr wrap="square" rtlCol="0">
            <a:spAutoFit/>
          </a:bodyPr>
          <a:lstStyle/>
          <a:p>
            <a:pPr algn="ctr"/>
            <a:r>
              <a:rPr lang="en-US" sz="1200" dirty="0"/>
              <a:t>Variability explained by linear regression</a:t>
            </a:r>
            <a:endParaRPr lang="en-US" sz="1200" dirty="0">
              <a:solidFill>
                <a:srgbClr val="0070C0"/>
              </a:solidFill>
              <a:latin typeface="Lucida Handwriting" panose="03010101010101010101" pitchFamily="66" charset="77"/>
            </a:endParaRPr>
          </a:p>
        </p:txBody>
      </p:sp>
      <p:sp>
        <p:nvSpPr>
          <p:cNvPr id="43" name="TextBox 42">
            <a:extLst>
              <a:ext uri="{FF2B5EF4-FFF2-40B4-BE49-F238E27FC236}">
                <a16:creationId xmlns:a16="http://schemas.microsoft.com/office/drawing/2014/main" id="{D7FDDC29-4717-5A42-8032-AA5C2B2CA53A}"/>
              </a:ext>
            </a:extLst>
          </p:cNvPr>
          <p:cNvSpPr txBox="1"/>
          <p:nvPr/>
        </p:nvSpPr>
        <p:spPr>
          <a:xfrm>
            <a:off x="2955291" y="4659834"/>
            <a:ext cx="967839" cy="461665"/>
          </a:xfrm>
          <a:prstGeom prst="rect">
            <a:avLst/>
          </a:prstGeom>
          <a:noFill/>
        </p:spPr>
        <p:txBody>
          <a:bodyPr wrap="square" rtlCol="0">
            <a:spAutoFit/>
          </a:bodyPr>
          <a:lstStyle/>
          <a:p>
            <a:pPr algn="ctr"/>
            <a:r>
              <a:rPr lang="en-US" sz="1200" dirty="0"/>
              <a:t>Unexplained variability</a:t>
            </a:r>
            <a:endParaRPr lang="en-US" sz="1200" dirty="0">
              <a:solidFill>
                <a:srgbClr val="0070C0"/>
              </a:solidFill>
              <a:latin typeface="Lucida Handwriting" panose="03010101010101010101" pitchFamily="66" charset="77"/>
            </a:endParaRPr>
          </a:p>
        </p:txBody>
      </p:sp>
      <p:sp>
        <p:nvSpPr>
          <p:cNvPr id="44" name="Right Brace 43">
            <a:extLst>
              <a:ext uri="{FF2B5EF4-FFF2-40B4-BE49-F238E27FC236}">
                <a16:creationId xmlns:a16="http://schemas.microsoft.com/office/drawing/2014/main" id="{299F9A88-8ACC-6348-B74A-AB496F8FF806}"/>
              </a:ext>
            </a:extLst>
          </p:cNvPr>
          <p:cNvSpPr/>
          <p:nvPr/>
        </p:nvSpPr>
        <p:spPr>
          <a:xfrm rot="5400000">
            <a:off x="1385833" y="4608179"/>
            <a:ext cx="186213" cy="967838"/>
          </a:xfrm>
          <a:prstGeom prst="rightBrace">
            <a:avLst/>
          </a:prstGeom>
          <a:ln w="38100"/>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45" name="Right Brace 44">
            <a:extLst>
              <a:ext uri="{FF2B5EF4-FFF2-40B4-BE49-F238E27FC236}">
                <a16:creationId xmlns:a16="http://schemas.microsoft.com/office/drawing/2014/main" id="{AF8BF4CA-CF94-D945-8727-693918439A7C}"/>
              </a:ext>
            </a:extLst>
          </p:cNvPr>
          <p:cNvSpPr/>
          <p:nvPr/>
        </p:nvSpPr>
        <p:spPr>
          <a:xfrm rot="5400000" flipH="1">
            <a:off x="2367673" y="5231327"/>
            <a:ext cx="161051" cy="1415735"/>
          </a:xfrm>
          <a:prstGeom prst="rightBrace">
            <a:avLst/>
          </a:prstGeom>
          <a:ln w="38100"/>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46" name="Right Brace 45">
            <a:extLst>
              <a:ext uri="{FF2B5EF4-FFF2-40B4-BE49-F238E27FC236}">
                <a16:creationId xmlns:a16="http://schemas.microsoft.com/office/drawing/2014/main" id="{13BFF0F0-D613-C545-82F9-A471C2E9F402}"/>
              </a:ext>
            </a:extLst>
          </p:cNvPr>
          <p:cNvSpPr/>
          <p:nvPr/>
        </p:nvSpPr>
        <p:spPr>
          <a:xfrm rot="5400000">
            <a:off x="3346104" y="4608179"/>
            <a:ext cx="186213" cy="967838"/>
          </a:xfrm>
          <a:prstGeom prst="rightBrace">
            <a:avLst/>
          </a:prstGeom>
          <a:ln w="38100"/>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47" name="TextBox 46">
            <a:extLst>
              <a:ext uri="{FF2B5EF4-FFF2-40B4-BE49-F238E27FC236}">
                <a16:creationId xmlns:a16="http://schemas.microsoft.com/office/drawing/2014/main" id="{2DF0F08B-E63C-3748-AD53-0DDA75CCB5F2}"/>
              </a:ext>
            </a:extLst>
          </p:cNvPr>
          <p:cNvSpPr txBox="1"/>
          <p:nvPr/>
        </p:nvSpPr>
        <p:spPr>
          <a:xfrm>
            <a:off x="5611680" y="4998991"/>
            <a:ext cx="1438579" cy="461665"/>
          </a:xfrm>
          <a:prstGeom prst="rect">
            <a:avLst/>
          </a:prstGeom>
          <a:noFill/>
        </p:spPr>
        <p:txBody>
          <a:bodyPr wrap="square" rtlCol="0">
            <a:spAutoFit/>
          </a:bodyPr>
          <a:lstStyle/>
          <a:p>
            <a:pPr algn="ctr"/>
            <a:r>
              <a:rPr lang="en-US" sz="1200" dirty="0"/>
              <a:t>Variability explained by linear regression</a:t>
            </a:r>
            <a:endParaRPr lang="en-US" sz="1200" dirty="0">
              <a:solidFill>
                <a:srgbClr val="0070C0"/>
              </a:solidFill>
              <a:latin typeface="Lucida Handwriting" panose="03010101010101010101" pitchFamily="66" charset="77"/>
            </a:endParaRPr>
          </a:p>
        </p:txBody>
      </p:sp>
      <p:sp>
        <p:nvSpPr>
          <p:cNvPr id="49" name="TextBox 48">
            <a:extLst>
              <a:ext uri="{FF2B5EF4-FFF2-40B4-BE49-F238E27FC236}">
                <a16:creationId xmlns:a16="http://schemas.microsoft.com/office/drawing/2014/main" id="{6297D306-BBF2-1845-B123-E6F7C9887743}"/>
              </a:ext>
            </a:extLst>
          </p:cNvPr>
          <p:cNvSpPr txBox="1"/>
          <p:nvPr/>
        </p:nvSpPr>
        <p:spPr>
          <a:xfrm>
            <a:off x="5790116" y="5396762"/>
            <a:ext cx="1081706" cy="461665"/>
          </a:xfrm>
          <a:prstGeom prst="rect">
            <a:avLst/>
          </a:prstGeom>
          <a:noFill/>
        </p:spPr>
        <p:txBody>
          <a:bodyPr wrap="none" rtlCol="0">
            <a:spAutoFit/>
          </a:bodyPr>
          <a:lstStyle/>
          <a:p>
            <a:pPr algn="ctr"/>
            <a:r>
              <a:rPr lang="en-US" sz="1200" dirty="0"/>
              <a:t>Total</a:t>
            </a:r>
          </a:p>
          <a:p>
            <a:pPr algn="ctr"/>
            <a:r>
              <a:rPr lang="en-US" sz="1200" dirty="0"/>
              <a:t>variability of </a:t>
            </a:r>
            <a:r>
              <a:rPr lang="en-US" sz="1200" dirty="0">
                <a:solidFill>
                  <a:srgbClr val="0070C0"/>
                </a:solidFill>
                <a:latin typeface="Lucida Handwriting" panose="03010101010101010101" pitchFamily="66" charset="77"/>
              </a:rPr>
              <a:t>Y</a:t>
            </a:r>
          </a:p>
        </p:txBody>
      </p:sp>
      <p:cxnSp>
        <p:nvCxnSpPr>
          <p:cNvPr id="12" name="Straight Connector 11">
            <a:extLst>
              <a:ext uri="{FF2B5EF4-FFF2-40B4-BE49-F238E27FC236}">
                <a16:creationId xmlns:a16="http://schemas.microsoft.com/office/drawing/2014/main" id="{09DBE8CB-F6D6-C649-A8F7-9E1151FE4822}"/>
              </a:ext>
            </a:extLst>
          </p:cNvPr>
          <p:cNvCxnSpPr/>
          <p:nvPr/>
        </p:nvCxnSpPr>
        <p:spPr>
          <a:xfrm>
            <a:off x="5565374" y="5420755"/>
            <a:ext cx="1531190" cy="0"/>
          </a:xfrm>
          <a:prstGeom prst="line">
            <a:avLst/>
          </a:prstGeom>
          <a:ln w="19050"/>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F78A8DB1-FBB9-F34E-96EC-B9F978C3D297}"/>
              </a:ext>
            </a:extLst>
          </p:cNvPr>
          <p:cNvSpPr txBox="1"/>
          <p:nvPr/>
        </p:nvSpPr>
        <p:spPr>
          <a:xfrm>
            <a:off x="4690070" y="5189923"/>
            <a:ext cx="986167" cy="461665"/>
          </a:xfrm>
          <a:prstGeom prst="rect">
            <a:avLst/>
          </a:prstGeom>
          <a:noFill/>
        </p:spPr>
        <p:txBody>
          <a:bodyPr wrap="none" rtlCol="0">
            <a:spAutoFit/>
          </a:bodyPr>
          <a:lstStyle/>
          <a:p>
            <a:r>
              <a:rPr lang="en-US" sz="2400" b="1" dirty="0">
                <a:solidFill>
                  <a:srgbClr val="7030A0"/>
                </a:solidFill>
                <a:latin typeface="Lucida Handwriting" panose="03010101010101010101" pitchFamily="66" charset="77"/>
              </a:rPr>
              <a:t>R</a:t>
            </a:r>
            <a:r>
              <a:rPr lang="en-US" sz="2400" b="1" baseline="30000" dirty="0">
                <a:solidFill>
                  <a:srgbClr val="7030A0"/>
                </a:solidFill>
                <a:latin typeface="Lucida Handwriting" panose="03010101010101010101" pitchFamily="66" charset="77"/>
              </a:rPr>
              <a:t>2</a:t>
            </a:r>
            <a:r>
              <a:rPr lang="en-US" sz="2400" b="1" dirty="0">
                <a:latin typeface="Lucida Handwriting" panose="03010101010101010101" pitchFamily="66" charset="77"/>
              </a:rPr>
              <a:t> = </a:t>
            </a:r>
          </a:p>
        </p:txBody>
      </p:sp>
      <mc:AlternateContent xmlns:mc="http://schemas.openxmlformats.org/markup-compatibility/2006">
        <mc:Choice xmlns:a14="http://schemas.microsoft.com/office/drawing/2010/main" Requires="a14">
          <p:sp>
            <p:nvSpPr>
              <p:cNvPr id="14" name="Rectangle 13">
                <a:extLst>
                  <a:ext uri="{FF2B5EF4-FFF2-40B4-BE49-F238E27FC236}">
                    <a16:creationId xmlns:a16="http://schemas.microsoft.com/office/drawing/2014/main" id="{53491B11-025C-C345-B21B-EB4BFC224641}"/>
                  </a:ext>
                </a:extLst>
              </p:cNvPr>
              <p:cNvSpPr/>
              <p:nvPr/>
            </p:nvSpPr>
            <p:spPr>
              <a:xfrm>
                <a:off x="7015346" y="5046261"/>
                <a:ext cx="1311578" cy="748988"/>
              </a:xfrm>
              <a:prstGeom prst="rect">
                <a:avLst/>
              </a:prstGeom>
            </p:spPr>
            <p:txBody>
              <a:bodyPr wrap="none">
                <a:spAutoFit/>
              </a:bodyPr>
              <a:lstStyle/>
              <a:p>
                <a:r>
                  <a:rPr lang="en-US" sz="2400" b="1" dirty="0">
                    <a:latin typeface="Lucida Handwriting" panose="03010101010101010101" pitchFamily="66" charset="77"/>
                  </a:rPr>
                  <a:t>=</a:t>
                </a:r>
                <a:r>
                  <a:rPr lang="en-US" sz="2400" b="1" dirty="0"/>
                  <a:t> </a:t>
                </a:r>
                <a14:m>
                  <m:oMath xmlns:m="http://schemas.openxmlformats.org/officeDocument/2006/math">
                    <m:f>
                      <m:fPr>
                        <m:ctrlPr>
                          <a:rPr lang="en-US" sz="2400" b="1" i="1">
                            <a:latin typeface="Cambria Math" panose="02040503050406030204" pitchFamily="18" charset="0"/>
                          </a:rPr>
                        </m:ctrlPr>
                      </m:fPr>
                      <m:num>
                        <m:sSup>
                          <m:sSupPr>
                            <m:ctrlPr>
                              <a:rPr lang="en-US" sz="2400" b="1" i="1">
                                <a:latin typeface="Cambria Math" panose="02040503050406030204" pitchFamily="18" charset="0"/>
                              </a:rPr>
                            </m:ctrlPr>
                          </m:sSupPr>
                          <m:e>
                            <m:r>
                              <m:rPr>
                                <m:nor/>
                              </m:rPr>
                              <a:rPr lang="en-US" sz="2400" b="1" dirty="0">
                                <a:solidFill>
                                  <a:srgbClr val="7030A0"/>
                                </a:solidFill>
                                <a:latin typeface="Lucida Handwriting" panose="03010101010101010101" pitchFamily="66" charset="77"/>
                              </a:rPr>
                              <m:t>S</m:t>
                            </m:r>
                            <m:r>
                              <m:rPr>
                                <m:nor/>
                              </m:rPr>
                              <a:rPr lang="en-US" sz="2400" b="1" baseline="-25000" dirty="0">
                                <a:solidFill>
                                  <a:srgbClr val="7030A0"/>
                                </a:solidFill>
                                <a:latin typeface="Lucida Handwriting" panose="03010101010101010101" pitchFamily="66" charset="77"/>
                              </a:rPr>
                              <m:t>x</m:t>
                            </m:r>
                            <m:r>
                              <m:rPr>
                                <m:nor/>
                              </m:rPr>
                              <a:rPr lang="en-US" sz="2400" b="1" baseline="-25000" dirty="0">
                                <a:solidFill>
                                  <a:srgbClr val="FF0000"/>
                                </a:solidFill>
                                <a:latin typeface="Lucida Handwriting" panose="03010101010101010101" pitchFamily="66" charset="77"/>
                              </a:rPr>
                              <m:t>Y</m:t>
                            </m:r>
                          </m:e>
                          <m:sup>
                            <m:r>
                              <a:rPr lang="en-US" sz="2400" b="1" i="1">
                                <a:latin typeface="Cambria Math" panose="02040503050406030204" pitchFamily="18" charset="0"/>
                              </a:rPr>
                              <m:t>𝟐</m:t>
                            </m:r>
                          </m:sup>
                        </m:sSup>
                        <m:r>
                          <m:rPr>
                            <m:nor/>
                          </m:rPr>
                          <a:rPr lang="en-US" sz="2400" b="1" baseline="-25000" dirty="0">
                            <a:solidFill>
                              <a:srgbClr val="7030A0"/>
                            </a:solidFill>
                            <a:latin typeface="Lucida Handwriting" panose="03010101010101010101" pitchFamily="66" charset="77"/>
                          </a:rPr>
                          <m:t> </m:t>
                        </m:r>
                      </m:num>
                      <m:den>
                        <m:r>
                          <m:rPr>
                            <m:nor/>
                          </m:rPr>
                          <a:rPr lang="en-US" sz="2400" b="1" dirty="0">
                            <a:solidFill>
                              <a:srgbClr val="7030A0"/>
                            </a:solidFill>
                            <a:latin typeface="Lucida Handwriting" panose="03010101010101010101" pitchFamily="66" charset="77"/>
                          </a:rPr>
                          <m:t>S</m:t>
                        </m:r>
                        <m:r>
                          <m:rPr>
                            <m:nor/>
                          </m:rPr>
                          <a:rPr lang="en-US" sz="2400" b="1" baseline="-25000" dirty="0">
                            <a:solidFill>
                              <a:srgbClr val="FF0000"/>
                            </a:solidFill>
                            <a:latin typeface="Lucida Handwriting" panose="03010101010101010101" pitchFamily="66" charset="77"/>
                          </a:rPr>
                          <m:t>YY</m:t>
                        </m:r>
                        <m:r>
                          <m:rPr>
                            <m:nor/>
                          </m:rPr>
                          <a:rPr lang="en-US" sz="2400" b="1" dirty="0">
                            <a:solidFill>
                              <a:srgbClr val="7030A0"/>
                            </a:solidFill>
                            <a:latin typeface="Lucida Handwriting" panose="03010101010101010101" pitchFamily="66" charset="77"/>
                          </a:rPr>
                          <m:t>S</m:t>
                        </m:r>
                        <m:r>
                          <m:rPr>
                            <m:nor/>
                          </m:rPr>
                          <a:rPr lang="en-US" sz="2400" b="1" baseline="-25000" dirty="0">
                            <a:solidFill>
                              <a:srgbClr val="7030A0"/>
                            </a:solidFill>
                            <a:latin typeface="Lucida Handwriting" panose="03010101010101010101" pitchFamily="66" charset="77"/>
                          </a:rPr>
                          <m:t>xx</m:t>
                        </m:r>
                      </m:den>
                    </m:f>
                  </m:oMath>
                </a14:m>
                <a:endParaRPr lang="en-US" sz="2400" dirty="0"/>
              </a:p>
            </p:txBody>
          </p:sp>
        </mc:Choice>
        <mc:Fallback>
          <p:sp>
            <p:nvSpPr>
              <p:cNvPr id="14" name="Rectangle 13">
                <a:extLst>
                  <a:ext uri="{FF2B5EF4-FFF2-40B4-BE49-F238E27FC236}">
                    <a16:creationId xmlns:a16="http://schemas.microsoft.com/office/drawing/2014/main" id="{53491B11-025C-C345-B21B-EB4BFC224641}"/>
                  </a:ext>
                </a:extLst>
              </p:cNvPr>
              <p:cNvSpPr>
                <a:spLocks noRot="1" noChangeAspect="1" noMove="1" noResize="1" noEditPoints="1" noAdjustHandles="1" noChangeArrowheads="1" noChangeShapeType="1" noTextEdit="1"/>
              </p:cNvSpPr>
              <p:nvPr/>
            </p:nvSpPr>
            <p:spPr>
              <a:xfrm>
                <a:off x="7015346" y="5046261"/>
                <a:ext cx="1311578" cy="748988"/>
              </a:xfrm>
              <a:prstGeom prst="rect">
                <a:avLst/>
              </a:prstGeom>
              <a:blipFill>
                <a:blip r:embed="rId10"/>
                <a:stretch>
                  <a:fillRect l="-7692" b="-11667"/>
                </a:stretch>
              </a:blipFill>
            </p:spPr>
            <p:txBody>
              <a:bodyPr/>
              <a:lstStyle/>
              <a:p>
                <a:r>
                  <a:rPr lang="en-US">
                    <a:noFill/>
                  </a:rPr>
                  <a:t> </a:t>
                </a:r>
              </a:p>
            </p:txBody>
          </p:sp>
        </mc:Fallback>
      </mc:AlternateContent>
      <p:sp>
        <p:nvSpPr>
          <p:cNvPr id="57" name="Rounded Rectangle 56">
            <a:extLst>
              <a:ext uri="{FF2B5EF4-FFF2-40B4-BE49-F238E27FC236}">
                <a16:creationId xmlns:a16="http://schemas.microsoft.com/office/drawing/2014/main" id="{130EF58E-67F9-8E41-8D13-D4FD44485F3C}"/>
              </a:ext>
            </a:extLst>
          </p:cNvPr>
          <p:cNvSpPr/>
          <p:nvPr/>
        </p:nvSpPr>
        <p:spPr>
          <a:xfrm>
            <a:off x="4744865" y="4983951"/>
            <a:ext cx="3675850" cy="874476"/>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5" name="Rectangle 14">
                <a:extLst>
                  <a:ext uri="{FF2B5EF4-FFF2-40B4-BE49-F238E27FC236}">
                    <a16:creationId xmlns:a16="http://schemas.microsoft.com/office/drawing/2014/main" id="{33C270D8-8E86-434D-95B2-6B8570BA6FB1}"/>
                  </a:ext>
                </a:extLst>
              </p:cNvPr>
              <p:cNvSpPr/>
              <p:nvPr/>
            </p:nvSpPr>
            <p:spPr>
              <a:xfrm>
                <a:off x="4837557" y="5956506"/>
                <a:ext cx="1082284" cy="430182"/>
              </a:xfrm>
              <a:prstGeom prst="rect">
                <a:avLst/>
              </a:prstGeom>
            </p:spPr>
            <p:txBody>
              <a:bodyPr wrap="none">
                <a:spAutoFit/>
              </a:bodyPr>
              <a:lstStyle/>
              <a:p>
                <a:r>
                  <a:rPr lang="en-US" b="1" dirty="0">
                    <a:solidFill>
                      <a:srgbClr val="7030A0"/>
                    </a:solidFill>
                    <a:latin typeface="Lucida Handwriting" panose="03010101010101010101" pitchFamily="66" charset="77"/>
                  </a:rPr>
                  <a:t>r </a:t>
                </a:r>
                <a:r>
                  <a:rPr lang="en-US" b="1" dirty="0">
                    <a:latin typeface="Lucida Handwriting" panose="03010101010101010101" pitchFamily="66" charset="77"/>
                  </a:rPr>
                  <a:t>= </a:t>
                </a:r>
                <a14:m>
                  <m:oMath xmlns:m="http://schemas.openxmlformats.org/officeDocument/2006/math">
                    <m:rad>
                      <m:radPr>
                        <m:degHide m:val="on"/>
                        <m:ctrlPr>
                          <a:rPr lang="en-US" b="1" i="1" smtClean="0">
                            <a:latin typeface="Cambria Math" panose="02040503050406030204" pitchFamily="18" charset="0"/>
                          </a:rPr>
                        </m:ctrlPr>
                      </m:radPr>
                      <m:deg/>
                      <m:e>
                        <m:r>
                          <m:rPr>
                            <m:nor/>
                          </m:rPr>
                          <a:rPr lang="en-US" b="1" dirty="0">
                            <a:solidFill>
                              <a:srgbClr val="7030A0"/>
                            </a:solidFill>
                            <a:latin typeface="Lucida Handwriting" panose="03010101010101010101" pitchFamily="66" charset="77"/>
                          </a:rPr>
                          <m:t>R</m:t>
                        </m:r>
                        <m:r>
                          <m:rPr>
                            <m:nor/>
                          </m:rPr>
                          <a:rPr lang="en-US" b="1" baseline="30000" dirty="0">
                            <a:solidFill>
                              <a:srgbClr val="7030A0"/>
                            </a:solidFill>
                            <a:latin typeface="Lucida Handwriting" panose="03010101010101010101" pitchFamily="66" charset="77"/>
                          </a:rPr>
                          <m:t>2</m:t>
                        </m:r>
                      </m:e>
                    </m:rad>
                  </m:oMath>
                </a14:m>
                <a:endParaRPr lang="en-US" dirty="0"/>
              </a:p>
            </p:txBody>
          </p:sp>
        </mc:Choice>
        <mc:Fallback>
          <p:sp>
            <p:nvSpPr>
              <p:cNvPr id="15" name="Rectangle 14">
                <a:extLst>
                  <a:ext uri="{FF2B5EF4-FFF2-40B4-BE49-F238E27FC236}">
                    <a16:creationId xmlns:a16="http://schemas.microsoft.com/office/drawing/2014/main" id="{33C270D8-8E86-434D-95B2-6B8570BA6FB1}"/>
                  </a:ext>
                </a:extLst>
              </p:cNvPr>
              <p:cNvSpPr>
                <a:spLocks noRot="1" noChangeAspect="1" noMove="1" noResize="1" noEditPoints="1" noAdjustHandles="1" noChangeArrowheads="1" noChangeShapeType="1" noTextEdit="1"/>
              </p:cNvSpPr>
              <p:nvPr/>
            </p:nvSpPr>
            <p:spPr>
              <a:xfrm>
                <a:off x="4837557" y="5956506"/>
                <a:ext cx="1082284" cy="430182"/>
              </a:xfrm>
              <a:prstGeom prst="rect">
                <a:avLst/>
              </a:prstGeom>
              <a:blipFill>
                <a:blip r:embed="rId11"/>
                <a:stretch>
                  <a:fillRect l="-4651" b="-17143"/>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C441EE6F-0F35-6746-919D-9F2BB7E52622}"/>
              </a:ext>
            </a:extLst>
          </p:cNvPr>
          <p:cNvSpPr txBox="1"/>
          <p:nvPr/>
        </p:nvSpPr>
        <p:spPr>
          <a:xfrm>
            <a:off x="5841972" y="5983053"/>
            <a:ext cx="2371803" cy="369332"/>
          </a:xfrm>
          <a:prstGeom prst="rect">
            <a:avLst/>
          </a:prstGeom>
          <a:noFill/>
        </p:spPr>
        <p:txBody>
          <a:bodyPr wrap="none" rtlCol="0">
            <a:spAutoFit/>
          </a:bodyPr>
          <a:lstStyle/>
          <a:p>
            <a:r>
              <a:rPr lang="en-US" dirty="0"/>
              <a:t>- correlation coefficient</a:t>
            </a:r>
          </a:p>
        </p:txBody>
      </p:sp>
      <p:pic>
        <p:nvPicPr>
          <p:cNvPr id="58" name="Graphic 57" descr="Checklist">
            <a:hlinkClick r:id="rId12" action="ppaction://hlinksldjump"/>
            <a:extLst>
              <a:ext uri="{FF2B5EF4-FFF2-40B4-BE49-F238E27FC236}">
                <a16:creationId xmlns:a16="http://schemas.microsoft.com/office/drawing/2014/main" id="{71A07C81-0773-E949-9C23-5F5300AA0D3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530747" y="5399024"/>
            <a:ext cx="914400" cy="914400"/>
          </a:xfrm>
          <a:prstGeom prst="rect">
            <a:avLst/>
          </a:prstGeom>
        </p:spPr>
      </p:pic>
    </p:spTree>
    <p:extLst>
      <p:ext uri="{BB962C8B-B14F-4D97-AF65-F5344CB8AC3E}">
        <p14:creationId xmlns:p14="http://schemas.microsoft.com/office/powerpoint/2010/main" val="1722127587"/>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1000"/>
                            </p:stCondLst>
                            <p:childTnLst>
                              <p:par>
                                <p:cTn id="22" presetID="22" presetClass="entr" presetSubtype="4" fill="hold"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wipe(down)">
                                      <p:cBhvr>
                                        <p:cTn id="24" dur="500"/>
                                        <p:tgtEl>
                                          <p:spTgt spid="33"/>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xit" presetSubtype="0" fill="hold" nodeType="clickEffect">
                                  <p:stCondLst>
                                    <p:cond delay="0"/>
                                  </p:stCondLst>
                                  <p:childTnLst>
                                    <p:animEffect transition="out" filter="dissolve">
                                      <p:cBhvr>
                                        <p:cTn id="28" dur="500"/>
                                        <p:tgtEl>
                                          <p:spTgt spid="33"/>
                                        </p:tgtEl>
                                      </p:cBhvr>
                                    </p:animEffect>
                                    <p:set>
                                      <p:cBhvr>
                                        <p:cTn id="29" dur="1" fill="hold">
                                          <p:stCondLst>
                                            <p:cond delay="499"/>
                                          </p:stCondLst>
                                        </p:cTn>
                                        <p:tgtEl>
                                          <p:spTgt spid="33"/>
                                        </p:tgtEl>
                                        <p:attrNameLst>
                                          <p:attrName>style.visibility</p:attrName>
                                        </p:attrNameLst>
                                      </p:cBhvr>
                                      <p:to>
                                        <p:strVal val="hidden"/>
                                      </p:to>
                                    </p:set>
                                  </p:childTnLst>
                                </p:cTn>
                              </p:par>
                            </p:childTnLst>
                          </p:cTn>
                        </p:par>
                        <p:par>
                          <p:cTn id="30" fill="hold">
                            <p:stCondLst>
                              <p:cond delay="500"/>
                            </p:stCondLst>
                            <p:childTnLst>
                              <p:par>
                                <p:cTn id="31" presetID="9" presetClass="exit" presetSubtype="0" fill="hold" grpId="1" nodeType="afterEffect">
                                  <p:stCondLst>
                                    <p:cond delay="0"/>
                                  </p:stCondLst>
                                  <p:childTnLst>
                                    <p:animEffect transition="out" filter="dissolve">
                                      <p:cBhvr>
                                        <p:cTn id="32" dur="500"/>
                                        <p:tgtEl>
                                          <p:spTgt spid="9"/>
                                        </p:tgtEl>
                                      </p:cBhvr>
                                    </p:animEffect>
                                    <p:set>
                                      <p:cBhvr>
                                        <p:cTn id="33" dur="1" fill="hold">
                                          <p:stCondLst>
                                            <p:cond delay="499"/>
                                          </p:stCondLst>
                                        </p:cTn>
                                        <p:tgtEl>
                                          <p:spTgt spid="9"/>
                                        </p:tgtEl>
                                        <p:attrNameLst>
                                          <p:attrName>style.visibility</p:attrName>
                                        </p:attrNameLst>
                                      </p:cBhvr>
                                      <p:to>
                                        <p:strVal val="hidden"/>
                                      </p:to>
                                    </p:se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32">
                                            <p:txEl>
                                              <p:pRg st="0" end="0"/>
                                            </p:txEl>
                                          </p:spTgt>
                                        </p:tgtEl>
                                        <p:attrNameLst>
                                          <p:attrName>style.visibility</p:attrName>
                                        </p:attrNameLst>
                                      </p:cBhvr>
                                      <p:to>
                                        <p:strVal val="visible"/>
                                      </p:to>
                                    </p:set>
                                    <p:animEffect transition="in" filter="wipe(left)">
                                      <p:cBhvr>
                                        <p:cTn id="37" dur="500"/>
                                        <p:tgtEl>
                                          <p:spTgt spid="32">
                                            <p:txEl>
                                              <p:pRg st="0" end="0"/>
                                            </p:txEl>
                                          </p:spTgt>
                                        </p:tgtEl>
                                      </p:cBhvr>
                                    </p:animEffect>
                                  </p:childTnLst>
                                </p:cTn>
                              </p:par>
                            </p:childTnLst>
                          </p:cTn>
                        </p:par>
                        <p:par>
                          <p:cTn id="38" fill="hold">
                            <p:stCondLst>
                              <p:cond delay="1500"/>
                            </p:stCondLst>
                            <p:childTnLst>
                              <p:par>
                                <p:cTn id="39" presetID="22" presetClass="entr" presetSubtype="8" fill="hold" grpId="0" nodeType="afterEffect">
                                  <p:stCondLst>
                                    <p:cond delay="0"/>
                                  </p:stCondLst>
                                  <p:childTnLst>
                                    <p:set>
                                      <p:cBhvr>
                                        <p:cTn id="40" dur="1" fill="hold">
                                          <p:stCondLst>
                                            <p:cond delay="0"/>
                                          </p:stCondLst>
                                        </p:cTn>
                                        <p:tgtEl>
                                          <p:spTgt spid="32">
                                            <p:txEl>
                                              <p:pRg st="1" end="1"/>
                                            </p:txEl>
                                          </p:spTgt>
                                        </p:tgtEl>
                                        <p:attrNameLst>
                                          <p:attrName>style.visibility</p:attrName>
                                        </p:attrNameLst>
                                      </p:cBhvr>
                                      <p:to>
                                        <p:strVal val="visible"/>
                                      </p:to>
                                    </p:set>
                                    <p:animEffect transition="in" filter="wipe(left)">
                                      <p:cBhvr>
                                        <p:cTn id="41" dur="500"/>
                                        <p:tgtEl>
                                          <p:spTgt spid="32">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wipe(left)">
                                      <p:cBhvr>
                                        <p:cTn id="46" dur="500"/>
                                        <p:tgtEl>
                                          <p:spTgt spid="35"/>
                                        </p:tgtEl>
                                      </p:cBhvr>
                                    </p:animEffect>
                                  </p:childTnLst>
                                </p:cTn>
                              </p:par>
                            </p:childTnLst>
                          </p:cTn>
                        </p:par>
                        <p:par>
                          <p:cTn id="47" fill="hold">
                            <p:stCondLst>
                              <p:cond delay="500"/>
                            </p:stCondLst>
                            <p:childTnLst>
                              <p:par>
                                <p:cTn id="48" presetID="9" presetClass="entr" presetSubtype="0" fill="hold" grpId="0" nodeType="after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dissolve">
                                      <p:cBhvr>
                                        <p:cTn id="50" dur="500"/>
                                        <p:tgtEl>
                                          <p:spTgt spid="37"/>
                                        </p:tgtEl>
                                      </p:cBhvr>
                                    </p:animEffect>
                                  </p:childTnLst>
                                </p:cTn>
                              </p:par>
                            </p:childTnLst>
                          </p:cTn>
                        </p:par>
                        <p:par>
                          <p:cTn id="51" fill="hold">
                            <p:stCondLst>
                              <p:cond delay="1000"/>
                            </p:stCondLst>
                            <p:childTnLst>
                              <p:par>
                                <p:cTn id="52" presetID="9" presetClass="entr" presetSubtype="0" fill="hold" grpId="0" nodeType="after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dissolve">
                                      <p:cBhvr>
                                        <p:cTn id="54" dur="500"/>
                                        <p:tgtEl>
                                          <p:spTgt spid="38"/>
                                        </p:tgtEl>
                                      </p:cBhvr>
                                    </p:animEffect>
                                  </p:childTnLst>
                                </p:cTn>
                              </p:par>
                            </p:childTnLst>
                          </p:cTn>
                        </p:par>
                        <p:par>
                          <p:cTn id="55" fill="hold">
                            <p:stCondLst>
                              <p:cond delay="1500"/>
                            </p:stCondLst>
                            <p:childTnLst>
                              <p:par>
                                <p:cTn id="56" presetID="9" presetClass="entr" presetSubtype="0"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dissolve">
                                      <p:cBhvr>
                                        <p:cTn id="58" dur="500"/>
                                        <p:tgtEl>
                                          <p:spTgt spid="39"/>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xit" presetSubtype="0" fill="hold" grpId="1" nodeType="clickEffect">
                                  <p:stCondLst>
                                    <p:cond delay="0"/>
                                  </p:stCondLst>
                                  <p:childTnLst>
                                    <p:animEffect transition="out" filter="dissolve">
                                      <p:cBhvr>
                                        <p:cTn id="62" dur="500"/>
                                        <p:tgtEl>
                                          <p:spTgt spid="35"/>
                                        </p:tgtEl>
                                      </p:cBhvr>
                                    </p:animEffect>
                                    <p:set>
                                      <p:cBhvr>
                                        <p:cTn id="63" dur="1" fill="hold">
                                          <p:stCondLst>
                                            <p:cond delay="499"/>
                                          </p:stCondLst>
                                        </p:cTn>
                                        <p:tgtEl>
                                          <p:spTgt spid="35"/>
                                        </p:tgtEl>
                                        <p:attrNameLst>
                                          <p:attrName>style.visibility</p:attrName>
                                        </p:attrNameLst>
                                      </p:cBhvr>
                                      <p:to>
                                        <p:strVal val="hidden"/>
                                      </p:to>
                                    </p:set>
                                  </p:childTnLst>
                                </p:cTn>
                              </p:par>
                            </p:childTnLst>
                          </p:cTn>
                        </p:par>
                        <p:par>
                          <p:cTn id="64" fill="hold">
                            <p:stCondLst>
                              <p:cond delay="500"/>
                            </p:stCondLst>
                            <p:childTnLst>
                              <p:par>
                                <p:cTn id="65" presetID="9" presetClass="entr" presetSubtype="0" fill="hold" grpId="1" nodeType="after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dissolve">
                                      <p:cBhvr>
                                        <p:cTn id="67" dur="500"/>
                                        <p:tgtEl>
                                          <p:spTgt spid="40"/>
                                        </p:tgtEl>
                                      </p:cBhvr>
                                    </p:animEffect>
                                  </p:childTnLst>
                                </p:cTn>
                              </p:par>
                            </p:childTnLst>
                          </p:cTn>
                        </p:par>
                        <p:par>
                          <p:cTn id="68" fill="hold">
                            <p:stCondLst>
                              <p:cond delay="1000"/>
                            </p:stCondLst>
                            <p:childTnLst>
                              <p:par>
                                <p:cTn id="69" presetID="22" presetClass="entr" presetSubtype="1" fill="hold" grpId="0" nodeType="afterEffect">
                                  <p:stCondLst>
                                    <p:cond delay="0"/>
                                  </p:stCondLst>
                                  <p:childTnLst>
                                    <p:set>
                                      <p:cBhvr>
                                        <p:cTn id="70" dur="1" fill="hold">
                                          <p:stCondLst>
                                            <p:cond delay="0"/>
                                          </p:stCondLst>
                                        </p:cTn>
                                        <p:tgtEl>
                                          <p:spTgt spid="44"/>
                                        </p:tgtEl>
                                        <p:attrNameLst>
                                          <p:attrName>style.visibility</p:attrName>
                                        </p:attrNameLst>
                                      </p:cBhvr>
                                      <p:to>
                                        <p:strVal val="visible"/>
                                      </p:to>
                                    </p:set>
                                    <p:animEffect transition="in" filter="wipe(up)">
                                      <p:cBhvr>
                                        <p:cTn id="71" dur="500"/>
                                        <p:tgtEl>
                                          <p:spTgt spid="44"/>
                                        </p:tgtEl>
                                      </p:cBhvr>
                                    </p:animEffect>
                                  </p:childTnLst>
                                </p:cTn>
                              </p:par>
                            </p:childTnLst>
                          </p:cTn>
                        </p:par>
                        <p:par>
                          <p:cTn id="72" fill="hold">
                            <p:stCondLst>
                              <p:cond delay="1500"/>
                            </p:stCondLst>
                            <p:childTnLst>
                              <p:par>
                                <p:cTn id="73" presetID="9" presetClass="entr" presetSubtype="0" fill="hold" grpId="0" nodeType="after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dissolve">
                                      <p:cBhvr>
                                        <p:cTn id="75" dur="500"/>
                                        <p:tgtEl>
                                          <p:spTgt spid="10"/>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wipe(up)">
                                      <p:cBhvr>
                                        <p:cTn id="80" dur="500"/>
                                        <p:tgtEl>
                                          <p:spTgt spid="45"/>
                                        </p:tgtEl>
                                      </p:cBhvr>
                                    </p:animEffect>
                                  </p:childTnLst>
                                </p:cTn>
                              </p:par>
                            </p:childTnLst>
                          </p:cTn>
                        </p:par>
                        <p:par>
                          <p:cTn id="81" fill="hold">
                            <p:stCondLst>
                              <p:cond delay="500"/>
                            </p:stCondLst>
                            <p:childTnLst>
                              <p:par>
                                <p:cTn id="82" presetID="9" presetClass="entr" presetSubtype="0" fill="hold" grpId="0" nodeType="after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dissolve">
                                      <p:cBhvr>
                                        <p:cTn id="84" dur="500"/>
                                        <p:tgtEl>
                                          <p:spTgt spid="42"/>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46"/>
                                        </p:tgtEl>
                                        <p:attrNameLst>
                                          <p:attrName>style.visibility</p:attrName>
                                        </p:attrNameLst>
                                      </p:cBhvr>
                                      <p:to>
                                        <p:strVal val="visible"/>
                                      </p:to>
                                    </p:set>
                                    <p:animEffect transition="in" filter="wipe(up)">
                                      <p:cBhvr>
                                        <p:cTn id="89" dur="500"/>
                                        <p:tgtEl>
                                          <p:spTgt spid="46"/>
                                        </p:tgtEl>
                                      </p:cBhvr>
                                    </p:animEffect>
                                  </p:childTnLst>
                                </p:cTn>
                              </p:par>
                            </p:childTnLst>
                          </p:cTn>
                        </p:par>
                        <p:par>
                          <p:cTn id="90" fill="hold">
                            <p:stCondLst>
                              <p:cond delay="500"/>
                            </p:stCondLst>
                            <p:childTnLst>
                              <p:par>
                                <p:cTn id="91" presetID="9" presetClass="entr" presetSubtype="0" fill="hold" grpId="0" nodeType="afterEffect">
                                  <p:stCondLst>
                                    <p:cond delay="0"/>
                                  </p:stCondLst>
                                  <p:childTnLst>
                                    <p:set>
                                      <p:cBhvr>
                                        <p:cTn id="92" dur="1" fill="hold">
                                          <p:stCondLst>
                                            <p:cond delay="0"/>
                                          </p:stCondLst>
                                        </p:cTn>
                                        <p:tgtEl>
                                          <p:spTgt spid="43"/>
                                        </p:tgtEl>
                                        <p:attrNameLst>
                                          <p:attrName>style.visibility</p:attrName>
                                        </p:attrNameLst>
                                      </p:cBhvr>
                                      <p:to>
                                        <p:strVal val="visible"/>
                                      </p:to>
                                    </p:set>
                                    <p:animEffect transition="in" filter="dissolve">
                                      <p:cBhvr>
                                        <p:cTn id="93" dur="500"/>
                                        <p:tgtEl>
                                          <p:spTgt spid="43"/>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xit" presetSubtype="0" fill="hold" grpId="1" nodeType="clickEffect">
                                  <p:stCondLst>
                                    <p:cond delay="0"/>
                                  </p:stCondLst>
                                  <p:childTnLst>
                                    <p:animEffect transition="out" filter="dissolve">
                                      <p:cBhvr>
                                        <p:cTn id="97" dur="500"/>
                                        <p:tgtEl>
                                          <p:spTgt spid="42"/>
                                        </p:tgtEl>
                                      </p:cBhvr>
                                    </p:animEffect>
                                    <p:set>
                                      <p:cBhvr>
                                        <p:cTn id="98" dur="1" fill="hold">
                                          <p:stCondLst>
                                            <p:cond delay="499"/>
                                          </p:stCondLst>
                                        </p:cTn>
                                        <p:tgtEl>
                                          <p:spTgt spid="42"/>
                                        </p:tgtEl>
                                        <p:attrNameLst>
                                          <p:attrName>style.visibility</p:attrName>
                                        </p:attrNameLst>
                                      </p:cBhvr>
                                      <p:to>
                                        <p:strVal val="hidden"/>
                                      </p:to>
                                    </p:set>
                                  </p:childTnLst>
                                </p:cTn>
                              </p:par>
                            </p:childTnLst>
                          </p:cTn>
                        </p:par>
                        <p:par>
                          <p:cTn id="99" fill="hold">
                            <p:stCondLst>
                              <p:cond delay="500"/>
                            </p:stCondLst>
                            <p:childTnLst>
                              <p:par>
                                <p:cTn id="100" presetID="9" presetClass="entr" presetSubtype="0" fill="hold" grpId="0" nodeType="afterEffect">
                                  <p:stCondLst>
                                    <p:cond delay="0"/>
                                  </p:stCondLst>
                                  <p:childTnLst>
                                    <p:set>
                                      <p:cBhvr>
                                        <p:cTn id="101" dur="1" fill="hold">
                                          <p:stCondLst>
                                            <p:cond delay="0"/>
                                          </p:stCondLst>
                                        </p:cTn>
                                        <p:tgtEl>
                                          <p:spTgt spid="47"/>
                                        </p:tgtEl>
                                        <p:attrNameLst>
                                          <p:attrName>style.visibility</p:attrName>
                                        </p:attrNameLst>
                                      </p:cBhvr>
                                      <p:to>
                                        <p:strVal val="visible"/>
                                      </p:to>
                                    </p:set>
                                    <p:animEffect transition="in" filter="dissolve">
                                      <p:cBhvr>
                                        <p:cTn id="102" dur="500"/>
                                        <p:tgtEl>
                                          <p:spTgt spid="47"/>
                                        </p:tgtEl>
                                      </p:cBhvr>
                                    </p:animEffect>
                                  </p:childTnLst>
                                </p:cTn>
                              </p:par>
                            </p:childTnLst>
                          </p:cTn>
                        </p:par>
                        <p:par>
                          <p:cTn id="103" fill="hold">
                            <p:stCondLst>
                              <p:cond delay="1000"/>
                            </p:stCondLst>
                            <p:childTnLst>
                              <p:par>
                                <p:cTn id="104" presetID="9" presetClass="exit" presetSubtype="0" fill="hold" grpId="1" nodeType="afterEffect">
                                  <p:stCondLst>
                                    <p:cond delay="0"/>
                                  </p:stCondLst>
                                  <p:childTnLst>
                                    <p:animEffect transition="out" filter="dissolve">
                                      <p:cBhvr>
                                        <p:cTn id="105" dur="500"/>
                                        <p:tgtEl>
                                          <p:spTgt spid="10"/>
                                        </p:tgtEl>
                                      </p:cBhvr>
                                    </p:animEffect>
                                    <p:set>
                                      <p:cBhvr>
                                        <p:cTn id="106" dur="1" fill="hold">
                                          <p:stCondLst>
                                            <p:cond delay="499"/>
                                          </p:stCondLst>
                                        </p:cTn>
                                        <p:tgtEl>
                                          <p:spTgt spid="10"/>
                                        </p:tgtEl>
                                        <p:attrNameLst>
                                          <p:attrName>style.visibility</p:attrName>
                                        </p:attrNameLst>
                                      </p:cBhvr>
                                      <p:to>
                                        <p:strVal val="hidden"/>
                                      </p:to>
                                    </p:set>
                                  </p:childTnLst>
                                </p:cTn>
                              </p:par>
                            </p:childTnLst>
                          </p:cTn>
                        </p:par>
                        <p:par>
                          <p:cTn id="107" fill="hold">
                            <p:stCondLst>
                              <p:cond delay="1500"/>
                            </p:stCondLst>
                            <p:childTnLst>
                              <p:par>
                                <p:cTn id="108" presetID="9" presetClass="entr" presetSubtype="0" fill="hold" grpId="0" nodeType="afterEffect">
                                  <p:stCondLst>
                                    <p:cond delay="0"/>
                                  </p:stCondLst>
                                  <p:childTnLst>
                                    <p:set>
                                      <p:cBhvr>
                                        <p:cTn id="109" dur="1" fill="hold">
                                          <p:stCondLst>
                                            <p:cond delay="0"/>
                                          </p:stCondLst>
                                        </p:cTn>
                                        <p:tgtEl>
                                          <p:spTgt spid="49"/>
                                        </p:tgtEl>
                                        <p:attrNameLst>
                                          <p:attrName>style.visibility</p:attrName>
                                        </p:attrNameLst>
                                      </p:cBhvr>
                                      <p:to>
                                        <p:strVal val="visible"/>
                                      </p:to>
                                    </p:set>
                                    <p:animEffect transition="in" filter="dissolve">
                                      <p:cBhvr>
                                        <p:cTn id="110" dur="500"/>
                                        <p:tgtEl>
                                          <p:spTgt spid="49"/>
                                        </p:tgtEl>
                                      </p:cBhvr>
                                    </p:animEffect>
                                  </p:childTnLst>
                                </p:cTn>
                              </p:par>
                            </p:childTnLst>
                          </p:cTn>
                        </p:par>
                        <p:par>
                          <p:cTn id="111" fill="hold">
                            <p:stCondLst>
                              <p:cond delay="2000"/>
                            </p:stCondLst>
                            <p:childTnLst>
                              <p:par>
                                <p:cTn id="112" presetID="22" presetClass="entr" presetSubtype="8" fill="hold" nodeType="afterEffect">
                                  <p:stCondLst>
                                    <p:cond delay="0"/>
                                  </p:stCondLst>
                                  <p:childTnLst>
                                    <p:set>
                                      <p:cBhvr>
                                        <p:cTn id="113" dur="1" fill="hold">
                                          <p:stCondLst>
                                            <p:cond delay="0"/>
                                          </p:stCondLst>
                                        </p:cTn>
                                        <p:tgtEl>
                                          <p:spTgt spid="12"/>
                                        </p:tgtEl>
                                        <p:attrNameLst>
                                          <p:attrName>style.visibility</p:attrName>
                                        </p:attrNameLst>
                                      </p:cBhvr>
                                      <p:to>
                                        <p:strVal val="visible"/>
                                      </p:to>
                                    </p:set>
                                    <p:animEffect transition="in" filter="wipe(left)">
                                      <p:cBhvr>
                                        <p:cTn id="114" dur="500"/>
                                        <p:tgtEl>
                                          <p:spTgt spid="12"/>
                                        </p:tgtEl>
                                      </p:cBhvr>
                                    </p:animEffect>
                                  </p:childTnLst>
                                </p:cTn>
                              </p:par>
                            </p:childTnLst>
                          </p:cTn>
                        </p:par>
                        <p:par>
                          <p:cTn id="115" fill="hold">
                            <p:stCondLst>
                              <p:cond delay="2500"/>
                            </p:stCondLst>
                            <p:childTnLst>
                              <p:par>
                                <p:cTn id="116" presetID="22" presetClass="entr" presetSubtype="8" fill="hold" grpId="0" nodeType="afterEffect">
                                  <p:stCondLst>
                                    <p:cond delay="0"/>
                                  </p:stCondLst>
                                  <p:childTnLst>
                                    <p:set>
                                      <p:cBhvr>
                                        <p:cTn id="117" dur="1" fill="hold">
                                          <p:stCondLst>
                                            <p:cond delay="0"/>
                                          </p:stCondLst>
                                        </p:cTn>
                                        <p:tgtEl>
                                          <p:spTgt spid="13"/>
                                        </p:tgtEl>
                                        <p:attrNameLst>
                                          <p:attrName>style.visibility</p:attrName>
                                        </p:attrNameLst>
                                      </p:cBhvr>
                                      <p:to>
                                        <p:strVal val="visible"/>
                                      </p:to>
                                    </p:set>
                                    <p:animEffect transition="in" filter="wipe(left)">
                                      <p:cBhvr>
                                        <p:cTn id="118" dur="500"/>
                                        <p:tgtEl>
                                          <p:spTgt spid="13"/>
                                        </p:tgtEl>
                                      </p:cBhvr>
                                    </p:animEffect>
                                  </p:childTnLst>
                                </p:cTn>
                              </p:par>
                            </p:childTnLst>
                          </p:cTn>
                        </p:par>
                        <p:par>
                          <p:cTn id="119" fill="hold">
                            <p:stCondLst>
                              <p:cond delay="3000"/>
                            </p:stCondLst>
                            <p:childTnLst>
                              <p:par>
                                <p:cTn id="120" presetID="22" presetClass="entr" presetSubtype="8" fill="hold" grpId="0" nodeType="afterEffect">
                                  <p:stCondLst>
                                    <p:cond delay="0"/>
                                  </p:stCondLst>
                                  <p:childTnLst>
                                    <p:set>
                                      <p:cBhvr>
                                        <p:cTn id="121" dur="1" fill="hold">
                                          <p:stCondLst>
                                            <p:cond delay="0"/>
                                          </p:stCondLst>
                                        </p:cTn>
                                        <p:tgtEl>
                                          <p:spTgt spid="14"/>
                                        </p:tgtEl>
                                        <p:attrNameLst>
                                          <p:attrName>style.visibility</p:attrName>
                                        </p:attrNameLst>
                                      </p:cBhvr>
                                      <p:to>
                                        <p:strVal val="visible"/>
                                      </p:to>
                                    </p:set>
                                    <p:animEffect transition="in" filter="wipe(left)">
                                      <p:cBhvr>
                                        <p:cTn id="122" dur="500"/>
                                        <p:tgtEl>
                                          <p:spTgt spid="14"/>
                                        </p:tgtEl>
                                      </p:cBhvr>
                                    </p:animEffect>
                                  </p:childTnLst>
                                </p:cTn>
                              </p:par>
                            </p:childTnLst>
                          </p:cTn>
                        </p:par>
                        <p:par>
                          <p:cTn id="123" fill="hold">
                            <p:stCondLst>
                              <p:cond delay="3500"/>
                            </p:stCondLst>
                            <p:childTnLst>
                              <p:par>
                                <p:cTn id="124" presetID="9" presetClass="entr" presetSubtype="0" repeatCount="3000" fill="hold" grpId="0" nodeType="afterEffect">
                                  <p:stCondLst>
                                    <p:cond delay="0"/>
                                  </p:stCondLst>
                                  <p:childTnLst>
                                    <p:set>
                                      <p:cBhvr>
                                        <p:cTn id="125" dur="1" fill="hold">
                                          <p:stCondLst>
                                            <p:cond delay="0"/>
                                          </p:stCondLst>
                                        </p:cTn>
                                        <p:tgtEl>
                                          <p:spTgt spid="57"/>
                                        </p:tgtEl>
                                        <p:attrNameLst>
                                          <p:attrName>style.visibility</p:attrName>
                                        </p:attrNameLst>
                                      </p:cBhvr>
                                      <p:to>
                                        <p:strVal val="visible"/>
                                      </p:to>
                                    </p:set>
                                    <p:animEffect transition="in" filter="dissolve">
                                      <p:cBhvr>
                                        <p:cTn id="126" dur="500"/>
                                        <p:tgtEl>
                                          <p:spTgt spid="57"/>
                                        </p:tgtEl>
                                      </p:cBhvr>
                                    </p:animEffect>
                                  </p:childTnLst>
                                </p:cTn>
                              </p:par>
                            </p:childTnLst>
                          </p:cTn>
                        </p:par>
                        <p:par>
                          <p:cTn id="127" fill="hold">
                            <p:stCondLst>
                              <p:cond delay="5000"/>
                            </p:stCondLst>
                            <p:childTnLst>
                              <p:par>
                                <p:cTn id="128" presetID="22" presetClass="exit" presetSubtype="4" fill="hold" grpId="1" nodeType="afterEffect">
                                  <p:stCondLst>
                                    <p:cond delay="0"/>
                                  </p:stCondLst>
                                  <p:childTnLst>
                                    <p:animEffect transition="out" filter="wipe(down)">
                                      <p:cBhvr>
                                        <p:cTn id="129" dur="500"/>
                                        <p:tgtEl>
                                          <p:spTgt spid="45"/>
                                        </p:tgtEl>
                                      </p:cBhvr>
                                    </p:animEffect>
                                    <p:set>
                                      <p:cBhvr>
                                        <p:cTn id="130" dur="1" fill="hold">
                                          <p:stCondLst>
                                            <p:cond delay="499"/>
                                          </p:stCondLst>
                                        </p:cTn>
                                        <p:tgtEl>
                                          <p:spTgt spid="45"/>
                                        </p:tgtEl>
                                        <p:attrNameLst>
                                          <p:attrName>style.visibility</p:attrName>
                                        </p:attrNameLst>
                                      </p:cBhvr>
                                      <p:to>
                                        <p:strVal val="hidden"/>
                                      </p:to>
                                    </p:set>
                                  </p:childTnLst>
                                </p:cTn>
                              </p:par>
                              <p:par>
                                <p:cTn id="131" presetID="22" presetClass="exit" presetSubtype="1" fill="hold" grpId="1" nodeType="withEffect">
                                  <p:stCondLst>
                                    <p:cond delay="0"/>
                                  </p:stCondLst>
                                  <p:childTnLst>
                                    <p:animEffect transition="out" filter="wipe(up)">
                                      <p:cBhvr>
                                        <p:cTn id="132" dur="500"/>
                                        <p:tgtEl>
                                          <p:spTgt spid="44"/>
                                        </p:tgtEl>
                                      </p:cBhvr>
                                    </p:animEffect>
                                    <p:set>
                                      <p:cBhvr>
                                        <p:cTn id="133" dur="1" fill="hold">
                                          <p:stCondLst>
                                            <p:cond delay="499"/>
                                          </p:stCondLst>
                                        </p:cTn>
                                        <p:tgtEl>
                                          <p:spTgt spid="44"/>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15"/>
                                        </p:tgtEl>
                                        <p:attrNameLst>
                                          <p:attrName>style.visibility</p:attrName>
                                        </p:attrNameLst>
                                      </p:cBhvr>
                                      <p:to>
                                        <p:strVal val="visible"/>
                                      </p:to>
                                    </p:set>
                                    <p:animEffect transition="in" filter="wipe(left)">
                                      <p:cBhvr>
                                        <p:cTn id="138" dur="500"/>
                                        <p:tgtEl>
                                          <p:spTgt spid="15"/>
                                        </p:tgtEl>
                                      </p:cBhvr>
                                    </p:animEffect>
                                  </p:childTnLst>
                                </p:cTn>
                              </p:par>
                            </p:childTnLst>
                          </p:cTn>
                        </p:par>
                        <p:par>
                          <p:cTn id="139" fill="hold">
                            <p:stCondLst>
                              <p:cond delay="500"/>
                            </p:stCondLst>
                            <p:childTnLst>
                              <p:par>
                                <p:cTn id="140" presetID="22" presetClass="entr" presetSubtype="8" fill="hold" grpId="0" nodeType="afterEffect">
                                  <p:stCondLst>
                                    <p:cond delay="0"/>
                                  </p:stCondLst>
                                  <p:childTnLst>
                                    <p:set>
                                      <p:cBhvr>
                                        <p:cTn id="141" dur="1" fill="hold">
                                          <p:stCondLst>
                                            <p:cond delay="0"/>
                                          </p:stCondLst>
                                        </p:cTn>
                                        <p:tgtEl>
                                          <p:spTgt spid="16"/>
                                        </p:tgtEl>
                                        <p:attrNameLst>
                                          <p:attrName>style.visibility</p:attrName>
                                        </p:attrNameLst>
                                      </p:cBhvr>
                                      <p:to>
                                        <p:strVal val="visible"/>
                                      </p:to>
                                    </p:set>
                                    <p:animEffect transition="in" filter="wipe(left)">
                                      <p:cBhvr>
                                        <p:cTn id="142" dur="500"/>
                                        <p:tgtEl>
                                          <p:spTgt spid="16"/>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xit" presetSubtype="0" fill="hold" grpId="2" nodeType="clickEffect">
                                  <p:stCondLst>
                                    <p:cond delay="0"/>
                                  </p:stCondLst>
                                  <p:childTnLst>
                                    <p:animEffect transition="out" filter="dissolve">
                                      <p:cBhvr>
                                        <p:cTn id="146" dur="500"/>
                                        <p:tgtEl>
                                          <p:spTgt spid="40"/>
                                        </p:tgtEl>
                                      </p:cBhvr>
                                    </p:animEffect>
                                    <p:set>
                                      <p:cBhvr>
                                        <p:cTn id="147" dur="1" fill="hold">
                                          <p:stCondLst>
                                            <p:cond delay="499"/>
                                          </p:stCondLst>
                                        </p:cTn>
                                        <p:tgtEl>
                                          <p:spTgt spid="40"/>
                                        </p:tgtEl>
                                        <p:attrNameLst>
                                          <p:attrName>style.visibility</p:attrName>
                                        </p:attrNameLst>
                                      </p:cBhvr>
                                      <p:to>
                                        <p:strVal val="hidden"/>
                                      </p:to>
                                    </p:set>
                                  </p:childTnLst>
                                </p:cTn>
                              </p:par>
                              <p:par>
                                <p:cTn id="148" presetID="9" presetClass="exit" presetSubtype="0" fill="hold" grpId="1" nodeType="withEffect">
                                  <p:stCondLst>
                                    <p:cond delay="0"/>
                                  </p:stCondLst>
                                  <p:childTnLst>
                                    <p:animEffect transition="out" filter="dissolve">
                                      <p:cBhvr>
                                        <p:cTn id="149" dur="500"/>
                                        <p:tgtEl>
                                          <p:spTgt spid="46"/>
                                        </p:tgtEl>
                                      </p:cBhvr>
                                    </p:animEffect>
                                    <p:set>
                                      <p:cBhvr>
                                        <p:cTn id="150" dur="1" fill="hold">
                                          <p:stCondLst>
                                            <p:cond delay="499"/>
                                          </p:stCondLst>
                                        </p:cTn>
                                        <p:tgtEl>
                                          <p:spTgt spid="46"/>
                                        </p:tgtEl>
                                        <p:attrNameLst>
                                          <p:attrName>style.visibility</p:attrName>
                                        </p:attrNameLst>
                                      </p:cBhvr>
                                      <p:to>
                                        <p:strVal val="hidden"/>
                                      </p:to>
                                    </p:set>
                                  </p:childTnLst>
                                </p:cTn>
                              </p:par>
                              <p:par>
                                <p:cTn id="151" presetID="9" presetClass="exit" presetSubtype="0" fill="hold" grpId="1" nodeType="withEffect">
                                  <p:stCondLst>
                                    <p:cond delay="0"/>
                                  </p:stCondLst>
                                  <p:childTnLst>
                                    <p:animEffect transition="out" filter="dissolve">
                                      <p:cBhvr>
                                        <p:cTn id="152" dur="500"/>
                                        <p:tgtEl>
                                          <p:spTgt spid="43"/>
                                        </p:tgtEl>
                                      </p:cBhvr>
                                    </p:animEffect>
                                    <p:set>
                                      <p:cBhvr>
                                        <p:cTn id="153" dur="1" fill="hold">
                                          <p:stCondLst>
                                            <p:cond delay="499"/>
                                          </p:stCondLst>
                                        </p:cTn>
                                        <p:tgtEl>
                                          <p:spTgt spid="43"/>
                                        </p:tgtEl>
                                        <p:attrNameLst>
                                          <p:attrName>style.visibility</p:attrName>
                                        </p:attrNameLst>
                                      </p:cBhvr>
                                      <p:to>
                                        <p:strVal val="hidden"/>
                                      </p:to>
                                    </p:set>
                                  </p:childTnLst>
                                </p:cTn>
                              </p:par>
                              <p:par>
                                <p:cTn id="154" presetID="9" presetClass="exit" presetSubtype="0" fill="hold" grpId="1" nodeType="withEffect">
                                  <p:stCondLst>
                                    <p:cond delay="0"/>
                                  </p:stCondLst>
                                  <p:childTnLst>
                                    <p:animEffect transition="out" filter="dissolve">
                                      <p:cBhvr>
                                        <p:cTn id="155" dur="500"/>
                                        <p:tgtEl>
                                          <p:spTgt spid="57"/>
                                        </p:tgtEl>
                                      </p:cBhvr>
                                    </p:animEffect>
                                    <p:set>
                                      <p:cBhvr>
                                        <p:cTn id="156" dur="1" fill="hold">
                                          <p:stCondLst>
                                            <p:cond delay="499"/>
                                          </p:stCondLst>
                                        </p:cTn>
                                        <p:tgtEl>
                                          <p:spTgt spid="57"/>
                                        </p:tgtEl>
                                        <p:attrNameLst>
                                          <p:attrName>style.visibility</p:attrName>
                                        </p:attrNameLst>
                                      </p:cBhvr>
                                      <p:to>
                                        <p:strVal val="hidden"/>
                                      </p:to>
                                    </p:set>
                                  </p:childTnLst>
                                </p:cTn>
                              </p:par>
                              <p:par>
                                <p:cTn id="157" presetID="9" presetClass="exit" presetSubtype="0" fill="hold" grpId="1" nodeType="withEffect">
                                  <p:stCondLst>
                                    <p:cond delay="0"/>
                                  </p:stCondLst>
                                  <p:childTnLst>
                                    <p:animEffect transition="out" filter="dissolve">
                                      <p:cBhvr>
                                        <p:cTn id="158" dur="500"/>
                                        <p:tgtEl>
                                          <p:spTgt spid="15"/>
                                        </p:tgtEl>
                                      </p:cBhvr>
                                    </p:animEffect>
                                    <p:set>
                                      <p:cBhvr>
                                        <p:cTn id="159" dur="1" fill="hold">
                                          <p:stCondLst>
                                            <p:cond delay="499"/>
                                          </p:stCondLst>
                                        </p:cTn>
                                        <p:tgtEl>
                                          <p:spTgt spid="15"/>
                                        </p:tgtEl>
                                        <p:attrNameLst>
                                          <p:attrName>style.visibility</p:attrName>
                                        </p:attrNameLst>
                                      </p:cBhvr>
                                      <p:to>
                                        <p:strVal val="hidden"/>
                                      </p:to>
                                    </p:set>
                                  </p:childTnLst>
                                </p:cTn>
                              </p:par>
                              <p:par>
                                <p:cTn id="160" presetID="9" presetClass="exit" presetSubtype="0" fill="hold" grpId="1" nodeType="withEffect">
                                  <p:stCondLst>
                                    <p:cond delay="0"/>
                                  </p:stCondLst>
                                  <p:childTnLst>
                                    <p:animEffect transition="out" filter="dissolve">
                                      <p:cBhvr>
                                        <p:cTn id="161" dur="500"/>
                                        <p:tgtEl>
                                          <p:spTgt spid="16"/>
                                        </p:tgtEl>
                                      </p:cBhvr>
                                    </p:animEffect>
                                    <p:set>
                                      <p:cBhvr>
                                        <p:cTn id="162" dur="1" fill="hold">
                                          <p:stCondLst>
                                            <p:cond delay="499"/>
                                          </p:stCondLst>
                                        </p:cTn>
                                        <p:tgtEl>
                                          <p:spTgt spid="16"/>
                                        </p:tgtEl>
                                        <p:attrNameLst>
                                          <p:attrName>style.visibility</p:attrName>
                                        </p:attrNameLst>
                                      </p:cBhvr>
                                      <p:to>
                                        <p:strVal val="hidden"/>
                                      </p:to>
                                    </p:set>
                                  </p:childTnLst>
                                </p:cTn>
                              </p:par>
                              <p:par>
                                <p:cTn id="163" presetID="9" presetClass="exit" presetSubtype="0" fill="hold" nodeType="withEffect">
                                  <p:stCondLst>
                                    <p:cond delay="0"/>
                                  </p:stCondLst>
                                  <p:childTnLst>
                                    <p:animEffect transition="out" filter="dissolve">
                                      <p:cBhvr>
                                        <p:cTn id="164" dur="500"/>
                                        <p:tgtEl>
                                          <p:spTgt spid="12"/>
                                        </p:tgtEl>
                                      </p:cBhvr>
                                    </p:animEffect>
                                    <p:set>
                                      <p:cBhvr>
                                        <p:cTn id="165" dur="1" fill="hold">
                                          <p:stCondLst>
                                            <p:cond delay="499"/>
                                          </p:stCondLst>
                                        </p:cTn>
                                        <p:tgtEl>
                                          <p:spTgt spid="12"/>
                                        </p:tgtEl>
                                        <p:attrNameLst>
                                          <p:attrName>style.visibility</p:attrName>
                                        </p:attrNameLst>
                                      </p:cBhvr>
                                      <p:to>
                                        <p:strVal val="hidden"/>
                                      </p:to>
                                    </p:set>
                                  </p:childTnLst>
                                </p:cTn>
                              </p:par>
                              <p:par>
                                <p:cTn id="166" presetID="9" presetClass="exit" presetSubtype="0" fill="hold" grpId="1" nodeType="withEffect">
                                  <p:stCondLst>
                                    <p:cond delay="0"/>
                                  </p:stCondLst>
                                  <p:childTnLst>
                                    <p:animEffect transition="out" filter="dissolve">
                                      <p:cBhvr>
                                        <p:cTn id="167" dur="500"/>
                                        <p:tgtEl>
                                          <p:spTgt spid="49"/>
                                        </p:tgtEl>
                                      </p:cBhvr>
                                    </p:animEffect>
                                    <p:set>
                                      <p:cBhvr>
                                        <p:cTn id="168" dur="1" fill="hold">
                                          <p:stCondLst>
                                            <p:cond delay="499"/>
                                          </p:stCondLst>
                                        </p:cTn>
                                        <p:tgtEl>
                                          <p:spTgt spid="49"/>
                                        </p:tgtEl>
                                        <p:attrNameLst>
                                          <p:attrName>style.visibility</p:attrName>
                                        </p:attrNameLst>
                                      </p:cBhvr>
                                      <p:to>
                                        <p:strVal val="hidden"/>
                                      </p:to>
                                    </p:set>
                                  </p:childTnLst>
                                </p:cTn>
                              </p:par>
                              <p:par>
                                <p:cTn id="169" presetID="9" presetClass="exit" presetSubtype="0" fill="hold" grpId="1" nodeType="withEffect">
                                  <p:stCondLst>
                                    <p:cond delay="0"/>
                                  </p:stCondLst>
                                  <p:childTnLst>
                                    <p:animEffect transition="out" filter="dissolve">
                                      <p:cBhvr>
                                        <p:cTn id="170" dur="500"/>
                                        <p:tgtEl>
                                          <p:spTgt spid="47"/>
                                        </p:tgtEl>
                                      </p:cBhvr>
                                    </p:animEffect>
                                    <p:set>
                                      <p:cBhvr>
                                        <p:cTn id="171" dur="1" fill="hold">
                                          <p:stCondLst>
                                            <p:cond delay="499"/>
                                          </p:stCondLst>
                                        </p:cTn>
                                        <p:tgtEl>
                                          <p:spTgt spid="47"/>
                                        </p:tgtEl>
                                        <p:attrNameLst>
                                          <p:attrName>style.visibility</p:attrName>
                                        </p:attrNameLst>
                                      </p:cBhvr>
                                      <p:to>
                                        <p:strVal val="hidden"/>
                                      </p:to>
                                    </p:set>
                                  </p:childTnLst>
                                </p:cTn>
                              </p:par>
                              <p:par>
                                <p:cTn id="172" presetID="9" presetClass="exit" presetSubtype="0" fill="hold" grpId="1" nodeType="withEffect">
                                  <p:stCondLst>
                                    <p:cond delay="0"/>
                                  </p:stCondLst>
                                  <p:childTnLst>
                                    <p:animEffect transition="out" filter="dissolve">
                                      <p:cBhvr>
                                        <p:cTn id="173" dur="500"/>
                                        <p:tgtEl>
                                          <p:spTgt spid="13"/>
                                        </p:tgtEl>
                                      </p:cBhvr>
                                    </p:animEffect>
                                    <p:set>
                                      <p:cBhvr>
                                        <p:cTn id="174" dur="1" fill="hold">
                                          <p:stCondLst>
                                            <p:cond delay="499"/>
                                          </p:stCondLst>
                                        </p:cTn>
                                        <p:tgtEl>
                                          <p:spTgt spid="13"/>
                                        </p:tgtEl>
                                        <p:attrNameLst>
                                          <p:attrName>style.visibility</p:attrName>
                                        </p:attrNameLst>
                                      </p:cBhvr>
                                      <p:to>
                                        <p:strVal val="hidden"/>
                                      </p:to>
                                    </p:set>
                                  </p:childTnLst>
                                </p:cTn>
                              </p:par>
                              <p:par>
                                <p:cTn id="175" presetID="9" presetClass="exit" presetSubtype="0" fill="hold" grpId="1" nodeType="withEffect">
                                  <p:stCondLst>
                                    <p:cond delay="0"/>
                                  </p:stCondLst>
                                  <p:childTnLst>
                                    <p:animEffect transition="out" filter="dissolve">
                                      <p:cBhvr>
                                        <p:cTn id="176" dur="500"/>
                                        <p:tgtEl>
                                          <p:spTgt spid="14"/>
                                        </p:tgtEl>
                                      </p:cBhvr>
                                    </p:animEffect>
                                    <p:set>
                                      <p:cBhvr>
                                        <p:cTn id="177" dur="1" fill="hold">
                                          <p:stCondLst>
                                            <p:cond delay="499"/>
                                          </p:stCondLst>
                                        </p:cTn>
                                        <p:tgtEl>
                                          <p:spTgt spid="14"/>
                                        </p:tgtEl>
                                        <p:attrNameLst>
                                          <p:attrName>style.visibility</p:attrName>
                                        </p:attrNameLst>
                                      </p:cBhvr>
                                      <p:to>
                                        <p:strVal val="hidden"/>
                                      </p:to>
                                    </p:set>
                                  </p:childTnLst>
                                </p:cTn>
                              </p:par>
                              <p:par>
                                <p:cTn id="178" presetID="9" presetClass="exit" presetSubtype="0" fill="hold" grpId="1" nodeType="withEffect">
                                  <p:stCondLst>
                                    <p:cond delay="0"/>
                                  </p:stCondLst>
                                  <p:childTnLst>
                                    <p:animEffect transition="out" filter="dissolve">
                                      <p:cBhvr>
                                        <p:cTn id="179" dur="500"/>
                                        <p:tgtEl>
                                          <p:spTgt spid="37"/>
                                        </p:tgtEl>
                                      </p:cBhvr>
                                    </p:animEffect>
                                    <p:set>
                                      <p:cBhvr>
                                        <p:cTn id="180" dur="1" fill="hold">
                                          <p:stCondLst>
                                            <p:cond delay="499"/>
                                          </p:stCondLst>
                                        </p:cTn>
                                        <p:tgtEl>
                                          <p:spTgt spid="37"/>
                                        </p:tgtEl>
                                        <p:attrNameLst>
                                          <p:attrName>style.visibility</p:attrName>
                                        </p:attrNameLst>
                                      </p:cBhvr>
                                      <p:to>
                                        <p:strVal val="hidden"/>
                                      </p:to>
                                    </p:set>
                                  </p:childTnLst>
                                </p:cTn>
                              </p:par>
                              <p:par>
                                <p:cTn id="181" presetID="9" presetClass="exit" presetSubtype="0" fill="hold" grpId="1" nodeType="withEffect">
                                  <p:stCondLst>
                                    <p:cond delay="0"/>
                                  </p:stCondLst>
                                  <p:childTnLst>
                                    <p:animEffect transition="out" filter="dissolve">
                                      <p:cBhvr>
                                        <p:cTn id="182" dur="500"/>
                                        <p:tgtEl>
                                          <p:spTgt spid="38"/>
                                        </p:tgtEl>
                                      </p:cBhvr>
                                    </p:animEffect>
                                    <p:set>
                                      <p:cBhvr>
                                        <p:cTn id="183" dur="1" fill="hold">
                                          <p:stCondLst>
                                            <p:cond delay="499"/>
                                          </p:stCondLst>
                                        </p:cTn>
                                        <p:tgtEl>
                                          <p:spTgt spid="38"/>
                                        </p:tgtEl>
                                        <p:attrNameLst>
                                          <p:attrName>style.visibility</p:attrName>
                                        </p:attrNameLst>
                                      </p:cBhvr>
                                      <p:to>
                                        <p:strVal val="hidden"/>
                                      </p:to>
                                    </p:set>
                                  </p:childTnLst>
                                </p:cTn>
                              </p:par>
                              <p:par>
                                <p:cTn id="184" presetID="9" presetClass="exit" presetSubtype="0" fill="hold" grpId="1" nodeType="withEffect">
                                  <p:stCondLst>
                                    <p:cond delay="0"/>
                                  </p:stCondLst>
                                  <p:childTnLst>
                                    <p:animEffect transition="out" filter="dissolve">
                                      <p:cBhvr>
                                        <p:cTn id="185" dur="500"/>
                                        <p:tgtEl>
                                          <p:spTgt spid="39"/>
                                        </p:tgtEl>
                                      </p:cBhvr>
                                    </p:animEffect>
                                    <p:set>
                                      <p:cBhvr>
                                        <p:cTn id="186" dur="1" fill="hold">
                                          <p:stCondLst>
                                            <p:cond delay="499"/>
                                          </p:stCondLst>
                                        </p:cTn>
                                        <p:tgtEl>
                                          <p:spTgt spid="39"/>
                                        </p:tgtEl>
                                        <p:attrNameLst>
                                          <p:attrName>style.visibility</p:attrName>
                                        </p:attrNameLst>
                                      </p:cBhvr>
                                      <p:to>
                                        <p:strVal val="hidden"/>
                                      </p:to>
                                    </p:set>
                                  </p:childTnLst>
                                </p:cTn>
                              </p:par>
                              <p:par>
                                <p:cTn id="187" presetID="9" presetClass="exit" presetSubtype="0" fill="hold" grpId="1" nodeType="withEffect">
                                  <p:stCondLst>
                                    <p:cond delay="0"/>
                                  </p:stCondLst>
                                  <p:childTnLst>
                                    <p:animEffect transition="out" filter="dissolve">
                                      <p:cBhvr>
                                        <p:cTn id="188" dur="500"/>
                                        <p:tgtEl>
                                          <p:spTgt spid="32">
                                            <p:txEl>
                                              <p:pRg st="0" end="0"/>
                                            </p:txEl>
                                          </p:spTgt>
                                        </p:tgtEl>
                                      </p:cBhvr>
                                    </p:animEffect>
                                    <p:set>
                                      <p:cBhvr>
                                        <p:cTn id="189" dur="1" fill="hold">
                                          <p:stCondLst>
                                            <p:cond delay="499"/>
                                          </p:stCondLst>
                                        </p:cTn>
                                        <p:tgtEl>
                                          <p:spTgt spid="32">
                                            <p:txEl>
                                              <p:pRg st="0" end="0"/>
                                            </p:txEl>
                                          </p:spTgt>
                                        </p:tgtEl>
                                        <p:attrNameLst>
                                          <p:attrName>style.visibility</p:attrName>
                                        </p:attrNameLst>
                                      </p:cBhvr>
                                      <p:to>
                                        <p:strVal val="hidden"/>
                                      </p:to>
                                    </p:set>
                                  </p:childTnLst>
                                </p:cTn>
                              </p:par>
                              <p:par>
                                <p:cTn id="190" presetID="9" presetClass="exit" presetSubtype="0" fill="hold" grpId="1" nodeType="withEffect">
                                  <p:stCondLst>
                                    <p:cond delay="0"/>
                                  </p:stCondLst>
                                  <p:childTnLst>
                                    <p:animEffect transition="out" filter="dissolve">
                                      <p:cBhvr>
                                        <p:cTn id="191" dur="500"/>
                                        <p:tgtEl>
                                          <p:spTgt spid="32">
                                            <p:txEl>
                                              <p:pRg st="1" end="1"/>
                                            </p:txEl>
                                          </p:spTgt>
                                        </p:tgtEl>
                                      </p:cBhvr>
                                    </p:animEffect>
                                    <p:set>
                                      <p:cBhvr>
                                        <p:cTn id="192" dur="1" fill="hold">
                                          <p:stCondLst>
                                            <p:cond delay="499"/>
                                          </p:stCondLst>
                                        </p:cTn>
                                        <p:tgtEl>
                                          <p:spTgt spid="32">
                                            <p:txEl>
                                              <p:pRg st="1" end="1"/>
                                            </p:txEl>
                                          </p:spTgt>
                                        </p:tgtEl>
                                        <p:attrNameLst>
                                          <p:attrName>style.visibility</p:attrName>
                                        </p:attrNameLst>
                                      </p:cBhvr>
                                      <p:to>
                                        <p:strVal val="hidden"/>
                                      </p:to>
                                    </p:set>
                                  </p:childTnLst>
                                </p:cTn>
                              </p:par>
                              <p:par>
                                <p:cTn id="193" presetID="9" presetClass="exit" presetSubtype="0" fill="hold" grpId="1" nodeType="withEffect">
                                  <p:stCondLst>
                                    <p:cond delay="0"/>
                                  </p:stCondLst>
                                  <p:childTnLst>
                                    <p:animEffect transition="out" filter="dissolve">
                                      <p:cBhvr>
                                        <p:cTn id="194" dur="500"/>
                                        <p:tgtEl>
                                          <p:spTgt spid="8"/>
                                        </p:tgtEl>
                                      </p:cBhvr>
                                    </p:animEffect>
                                    <p:set>
                                      <p:cBhvr>
                                        <p:cTn id="195" dur="1" fill="hold">
                                          <p:stCondLst>
                                            <p:cond delay="499"/>
                                          </p:stCondLst>
                                        </p:cTn>
                                        <p:tgtEl>
                                          <p:spTgt spid="8"/>
                                        </p:tgtEl>
                                        <p:attrNameLst>
                                          <p:attrName>style.visibility</p:attrName>
                                        </p:attrNameLst>
                                      </p:cBhvr>
                                      <p:to>
                                        <p:strVal val="hidden"/>
                                      </p:to>
                                    </p:set>
                                  </p:childTnLst>
                                </p:cTn>
                              </p:par>
                              <p:par>
                                <p:cTn id="196" presetID="9" presetClass="exit" presetSubtype="0" fill="hold" nodeType="withEffect">
                                  <p:stCondLst>
                                    <p:cond delay="0"/>
                                  </p:stCondLst>
                                  <p:childTnLst>
                                    <p:animEffect transition="out" filter="dissolve">
                                      <p:cBhvr>
                                        <p:cTn id="197" dur="500"/>
                                        <p:tgtEl>
                                          <p:spTgt spid="7"/>
                                        </p:tgtEl>
                                      </p:cBhvr>
                                    </p:animEffect>
                                    <p:set>
                                      <p:cBhvr>
                                        <p:cTn id="198" dur="1" fill="hold">
                                          <p:stCondLst>
                                            <p:cond delay="499"/>
                                          </p:stCondLst>
                                        </p:cTn>
                                        <p:tgtEl>
                                          <p:spTgt spid="7"/>
                                        </p:tgtEl>
                                        <p:attrNameLst>
                                          <p:attrName>style.visibility</p:attrName>
                                        </p:attrNameLst>
                                      </p:cBhvr>
                                      <p:to>
                                        <p:strVal val="hidden"/>
                                      </p:to>
                                    </p:set>
                                  </p:childTnLst>
                                </p:cTn>
                              </p:par>
                              <p:par>
                                <p:cTn id="199" presetID="9" presetClass="exit" presetSubtype="0" fill="hold" nodeType="withEffect">
                                  <p:stCondLst>
                                    <p:cond delay="0"/>
                                  </p:stCondLst>
                                  <p:childTnLst>
                                    <p:animEffect transition="out" filter="dissolve">
                                      <p:cBhvr>
                                        <p:cTn id="200" dur="500"/>
                                        <p:tgtEl>
                                          <p:spTgt spid="4"/>
                                        </p:tgtEl>
                                      </p:cBhvr>
                                    </p:animEffect>
                                    <p:set>
                                      <p:cBhvr>
                                        <p:cTn id="201" dur="1" fill="hold">
                                          <p:stCondLst>
                                            <p:cond delay="499"/>
                                          </p:stCondLst>
                                        </p:cTn>
                                        <p:tgtEl>
                                          <p:spTgt spid="4"/>
                                        </p:tgtEl>
                                        <p:attrNameLst>
                                          <p:attrName>style.visibility</p:attrName>
                                        </p:attrNameLst>
                                      </p:cBhvr>
                                      <p:to>
                                        <p:strVal val="hidden"/>
                                      </p:to>
                                    </p:set>
                                  </p:childTnLst>
                                </p:cTn>
                              </p:par>
                            </p:childTnLst>
                          </p:cTn>
                        </p:par>
                        <p:par>
                          <p:cTn id="202" fill="hold">
                            <p:stCondLst>
                              <p:cond delay="500"/>
                            </p:stCondLst>
                            <p:childTnLst>
                              <p:par>
                                <p:cTn id="203" presetID="9" presetClass="exit" presetSubtype="0" fill="hold" grpId="0" nodeType="afterEffect">
                                  <p:stCondLst>
                                    <p:cond delay="0"/>
                                  </p:stCondLst>
                                  <p:childTnLst>
                                    <p:animEffect transition="out" filter="dissolve">
                                      <p:cBhvr>
                                        <p:cTn id="204" dur="500"/>
                                        <p:tgtEl>
                                          <p:spTgt spid="2"/>
                                        </p:tgtEl>
                                      </p:cBhvr>
                                    </p:animEffect>
                                    <p:set>
                                      <p:cBhvr>
                                        <p:cTn id="205" dur="1" fill="hold">
                                          <p:stCondLst>
                                            <p:cond delay="499"/>
                                          </p:stCondLst>
                                        </p:cTn>
                                        <p:tgtEl>
                                          <p:spTgt spid="2"/>
                                        </p:tgtEl>
                                        <p:attrNameLst>
                                          <p:attrName>style.visibility</p:attrName>
                                        </p:attrNameLst>
                                      </p:cBhvr>
                                      <p:to>
                                        <p:strVal val="hidden"/>
                                      </p:to>
                                    </p:set>
                                  </p:childTnLst>
                                </p:cTn>
                              </p:par>
                            </p:childTnLst>
                          </p:cTn>
                        </p:par>
                        <p:par>
                          <p:cTn id="206" fill="hold">
                            <p:stCondLst>
                              <p:cond delay="1000"/>
                            </p:stCondLst>
                            <p:childTnLst>
                              <p:par>
                                <p:cTn id="207" presetID="9" presetClass="entr" presetSubtype="0" fill="hold" nodeType="afterEffect">
                                  <p:stCondLst>
                                    <p:cond delay="0"/>
                                  </p:stCondLst>
                                  <p:childTnLst>
                                    <p:set>
                                      <p:cBhvr>
                                        <p:cTn id="208" dur="1" fill="hold">
                                          <p:stCondLst>
                                            <p:cond delay="0"/>
                                          </p:stCondLst>
                                        </p:cTn>
                                        <p:tgtEl>
                                          <p:spTgt spid="58"/>
                                        </p:tgtEl>
                                        <p:attrNameLst>
                                          <p:attrName>style.visibility</p:attrName>
                                        </p:attrNameLst>
                                      </p:cBhvr>
                                      <p:to>
                                        <p:strVal val="visible"/>
                                      </p:to>
                                    </p:set>
                                    <p:animEffect transition="in" filter="dissolve">
                                      <p:cBhvr>
                                        <p:cTn id="20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8" grpId="1"/>
      <p:bldP spid="9" grpId="0"/>
      <p:bldP spid="9" grpId="1"/>
      <p:bldP spid="32" grpId="0" uiExpand="1" build="p"/>
      <p:bldP spid="32" grpId="1" build="allAtOnce"/>
      <p:bldP spid="35" grpId="0"/>
      <p:bldP spid="35" grpId="1"/>
      <p:bldP spid="37" grpId="0"/>
      <p:bldP spid="37" grpId="1"/>
      <p:bldP spid="38" grpId="0"/>
      <p:bldP spid="38" grpId="1"/>
      <p:bldP spid="39" grpId="0"/>
      <p:bldP spid="39" grpId="1"/>
      <p:bldP spid="40" grpId="1"/>
      <p:bldP spid="40" grpId="2"/>
      <p:bldP spid="10" grpId="0"/>
      <p:bldP spid="10" grpId="1"/>
      <p:bldP spid="42" grpId="0"/>
      <p:bldP spid="42" grpId="1"/>
      <p:bldP spid="43" grpId="0"/>
      <p:bldP spid="43" grpId="1"/>
      <p:bldP spid="44" grpId="0" animBg="1"/>
      <p:bldP spid="44" grpId="1" animBg="1"/>
      <p:bldP spid="45" grpId="0" animBg="1"/>
      <p:bldP spid="45" grpId="1" animBg="1"/>
      <p:bldP spid="46" grpId="0" animBg="1"/>
      <p:bldP spid="46" grpId="1" animBg="1"/>
      <p:bldP spid="47" grpId="0"/>
      <p:bldP spid="47" grpId="1"/>
      <p:bldP spid="49" grpId="0"/>
      <p:bldP spid="49" grpId="1"/>
      <p:bldP spid="13" grpId="0"/>
      <p:bldP spid="13" grpId="1"/>
      <p:bldP spid="14" grpId="0"/>
      <p:bldP spid="14" grpId="1"/>
      <p:bldP spid="57" grpId="0" animBg="1"/>
      <p:bldP spid="57" grpId="1" animBg="1"/>
      <p:bldP spid="15" grpId="0"/>
      <p:bldP spid="15" grpId="1"/>
      <p:bldP spid="16" grpId="0"/>
      <p:bldP spid="16"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this lecture</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sp>
        <p:nvSpPr>
          <p:cNvPr id="53" name="Content Placeholder 2">
            <a:extLst>
              <a:ext uri="{FF2B5EF4-FFF2-40B4-BE49-F238E27FC236}">
                <a16:creationId xmlns:a16="http://schemas.microsoft.com/office/drawing/2014/main" id="{111449AB-B8AA-004B-B4ED-C6A2FE67C386}"/>
              </a:ext>
            </a:extLst>
          </p:cNvPr>
          <p:cNvSpPr txBox="1">
            <a:spLocks/>
          </p:cNvSpPr>
          <p:nvPr/>
        </p:nvSpPr>
        <p:spPr>
          <a:xfrm>
            <a:off x="557626" y="1923154"/>
            <a:ext cx="7123333" cy="43343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a:t>Basics of linear regression</a:t>
            </a:r>
          </a:p>
          <a:p>
            <a:pPr marL="0" indent="0">
              <a:buFont typeface="Arial"/>
              <a:buNone/>
            </a:pPr>
            <a:r>
              <a:rPr lang="en-US"/>
              <a:t>Estimation of intercept and slope</a:t>
            </a:r>
          </a:p>
          <a:p>
            <a:pPr marL="0" indent="0">
              <a:buFont typeface="Arial"/>
              <a:buNone/>
            </a:pPr>
            <a:r>
              <a:rPr lang="en-US"/>
              <a:t>Hypothesis tests for regression line</a:t>
            </a:r>
          </a:p>
          <a:p>
            <a:pPr marL="0" indent="0">
              <a:buFont typeface="Arial"/>
              <a:buNone/>
            </a:pPr>
            <a:r>
              <a:rPr lang="en-US"/>
              <a:t>Strength of line regression</a:t>
            </a:r>
            <a:endParaRPr lang="en-US" dirty="0"/>
          </a:p>
        </p:txBody>
      </p:sp>
      <p:grpSp>
        <p:nvGrpSpPr>
          <p:cNvPr id="54" name="Group 53">
            <a:extLst>
              <a:ext uri="{FF2B5EF4-FFF2-40B4-BE49-F238E27FC236}">
                <a16:creationId xmlns:a16="http://schemas.microsoft.com/office/drawing/2014/main" id="{58F827F4-51A4-E94B-86B1-734492BCE213}"/>
              </a:ext>
            </a:extLst>
          </p:cNvPr>
          <p:cNvGrpSpPr/>
          <p:nvPr/>
        </p:nvGrpSpPr>
        <p:grpSpPr>
          <a:xfrm>
            <a:off x="-44957" y="1908625"/>
            <a:ext cx="498357" cy="517310"/>
            <a:chOff x="-44067" y="1900503"/>
            <a:chExt cx="526473" cy="546495"/>
          </a:xfrm>
        </p:grpSpPr>
        <p:grpSp>
          <p:nvGrpSpPr>
            <p:cNvPr id="55" name="Group 54">
              <a:extLst>
                <a:ext uri="{FF2B5EF4-FFF2-40B4-BE49-F238E27FC236}">
                  <a16:creationId xmlns:a16="http://schemas.microsoft.com/office/drawing/2014/main" id="{FBAC26F8-D3E5-FD4A-AF0A-FF37667DB742}"/>
                </a:ext>
              </a:extLst>
            </p:cNvPr>
            <p:cNvGrpSpPr/>
            <p:nvPr/>
          </p:nvGrpSpPr>
          <p:grpSpPr>
            <a:xfrm>
              <a:off x="-44067" y="1925148"/>
              <a:ext cx="526473" cy="521850"/>
              <a:chOff x="-37391" y="1951337"/>
              <a:chExt cx="526473" cy="521850"/>
            </a:xfrm>
          </p:grpSpPr>
          <p:sp>
            <p:nvSpPr>
              <p:cNvPr id="57" name="Chord 56">
                <a:extLst>
                  <a:ext uri="{FF2B5EF4-FFF2-40B4-BE49-F238E27FC236}">
                    <a16:creationId xmlns:a16="http://schemas.microsoft.com/office/drawing/2014/main" id="{0D1FA9C4-B658-D44C-9E48-42AAB3076064}"/>
                  </a:ext>
                </a:extLst>
              </p:cNvPr>
              <p:cNvSpPr/>
              <p:nvPr/>
            </p:nvSpPr>
            <p:spPr>
              <a:xfrm>
                <a:off x="-37391" y="1951337"/>
                <a:ext cx="526473" cy="521850"/>
              </a:xfrm>
              <a:prstGeom prst="chord">
                <a:avLst>
                  <a:gd name="adj1" fmla="val 15032008"/>
                  <a:gd name="adj2" fmla="val 54174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33D90970-F3E6-E54A-8BA3-4BFCADFE5218}"/>
                  </a:ext>
                </a:extLst>
              </p:cNvPr>
              <p:cNvSpPr/>
              <p:nvPr/>
            </p:nvSpPr>
            <p:spPr>
              <a:xfrm>
                <a:off x="-1" y="1951337"/>
                <a:ext cx="225846" cy="521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56" name="TextBox 55">
              <a:hlinkClick r:id="rId3" action="ppaction://hlinksldjump"/>
              <a:extLst>
                <a:ext uri="{FF2B5EF4-FFF2-40B4-BE49-F238E27FC236}">
                  <a16:creationId xmlns:a16="http://schemas.microsoft.com/office/drawing/2014/main" id="{B0D7E605-ECEC-3243-9536-1526803D7F71}"/>
                </a:ext>
              </a:extLst>
            </p:cNvPr>
            <p:cNvSpPr txBox="1"/>
            <p:nvPr/>
          </p:nvSpPr>
          <p:spPr>
            <a:xfrm>
              <a:off x="106245" y="1900503"/>
              <a:ext cx="367408" cy="523221"/>
            </a:xfrm>
            <a:prstGeom prst="rect">
              <a:avLst/>
            </a:prstGeom>
            <a:noFill/>
          </p:spPr>
          <p:txBody>
            <a:bodyPr wrap="none" rtlCol="0">
              <a:spAutoFit/>
            </a:bodyPr>
            <a:lstStyle/>
            <a:p>
              <a:r>
                <a:rPr lang="en-US" sz="2800" b="1" dirty="0">
                  <a:solidFill>
                    <a:schemeClr val="bg1"/>
                  </a:solidFill>
                </a:rPr>
                <a:t>1</a:t>
              </a:r>
            </a:p>
          </p:txBody>
        </p:sp>
      </p:grpSp>
      <p:grpSp>
        <p:nvGrpSpPr>
          <p:cNvPr id="59" name="Group 58">
            <a:extLst>
              <a:ext uri="{FF2B5EF4-FFF2-40B4-BE49-F238E27FC236}">
                <a16:creationId xmlns:a16="http://schemas.microsoft.com/office/drawing/2014/main" id="{55E5FF9E-8294-AE42-9501-889BCF3CD97C}"/>
              </a:ext>
            </a:extLst>
          </p:cNvPr>
          <p:cNvGrpSpPr/>
          <p:nvPr/>
        </p:nvGrpSpPr>
        <p:grpSpPr>
          <a:xfrm>
            <a:off x="-44957" y="2411652"/>
            <a:ext cx="509692" cy="523220"/>
            <a:chOff x="-44067" y="1900503"/>
            <a:chExt cx="538448" cy="552738"/>
          </a:xfrm>
        </p:grpSpPr>
        <p:grpSp>
          <p:nvGrpSpPr>
            <p:cNvPr id="60" name="Group 59">
              <a:extLst>
                <a:ext uri="{FF2B5EF4-FFF2-40B4-BE49-F238E27FC236}">
                  <a16:creationId xmlns:a16="http://schemas.microsoft.com/office/drawing/2014/main" id="{978687FA-8D20-FE46-8786-5B2D1D9F8EBB}"/>
                </a:ext>
              </a:extLst>
            </p:cNvPr>
            <p:cNvGrpSpPr/>
            <p:nvPr/>
          </p:nvGrpSpPr>
          <p:grpSpPr>
            <a:xfrm>
              <a:off x="-44067" y="1925148"/>
              <a:ext cx="526473" cy="521850"/>
              <a:chOff x="-37391" y="1951337"/>
              <a:chExt cx="526473" cy="521850"/>
            </a:xfrm>
          </p:grpSpPr>
          <p:sp>
            <p:nvSpPr>
              <p:cNvPr id="62" name="Chord 61">
                <a:extLst>
                  <a:ext uri="{FF2B5EF4-FFF2-40B4-BE49-F238E27FC236}">
                    <a16:creationId xmlns:a16="http://schemas.microsoft.com/office/drawing/2014/main" id="{47169A47-88C5-B544-B6FD-738937F3603B}"/>
                  </a:ext>
                </a:extLst>
              </p:cNvPr>
              <p:cNvSpPr/>
              <p:nvPr/>
            </p:nvSpPr>
            <p:spPr>
              <a:xfrm>
                <a:off x="-37391" y="1951337"/>
                <a:ext cx="526473" cy="521850"/>
              </a:xfrm>
              <a:prstGeom prst="chord">
                <a:avLst>
                  <a:gd name="adj1" fmla="val 15032008"/>
                  <a:gd name="adj2" fmla="val 54174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376FF5E0-A931-1B4B-9637-93BFA924AF4B}"/>
                  </a:ext>
                </a:extLst>
              </p:cNvPr>
              <p:cNvSpPr/>
              <p:nvPr/>
            </p:nvSpPr>
            <p:spPr>
              <a:xfrm>
                <a:off x="-1" y="1951337"/>
                <a:ext cx="225846" cy="521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61" name="TextBox 60">
              <a:hlinkClick r:id="rId4" action="ppaction://hlinksldjump"/>
              <a:extLst>
                <a:ext uri="{FF2B5EF4-FFF2-40B4-BE49-F238E27FC236}">
                  <a16:creationId xmlns:a16="http://schemas.microsoft.com/office/drawing/2014/main" id="{CC8DCD3E-37B2-6346-84BF-90BE8F8C313F}"/>
                </a:ext>
              </a:extLst>
            </p:cNvPr>
            <p:cNvSpPr txBox="1"/>
            <p:nvPr/>
          </p:nvSpPr>
          <p:spPr>
            <a:xfrm>
              <a:off x="106245" y="1900503"/>
              <a:ext cx="388136" cy="552738"/>
            </a:xfrm>
            <a:prstGeom prst="rect">
              <a:avLst/>
            </a:prstGeom>
            <a:noFill/>
          </p:spPr>
          <p:txBody>
            <a:bodyPr wrap="none" rtlCol="0">
              <a:spAutoFit/>
            </a:bodyPr>
            <a:lstStyle/>
            <a:p>
              <a:r>
                <a:rPr lang="en-US" sz="2800" b="1" dirty="0">
                  <a:solidFill>
                    <a:schemeClr val="bg1"/>
                  </a:solidFill>
                </a:rPr>
                <a:t>2</a:t>
              </a:r>
            </a:p>
          </p:txBody>
        </p:sp>
      </p:grpSp>
      <p:grpSp>
        <p:nvGrpSpPr>
          <p:cNvPr id="64" name="Group 63">
            <a:extLst>
              <a:ext uri="{FF2B5EF4-FFF2-40B4-BE49-F238E27FC236}">
                <a16:creationId xmlns:a16="http://schemas.microsoft.com/office/drawing/2014/main" id="{4F04BD2E-35CA-3248-A013-065CA010E27D}"/>
              </a:ext>
            </a:extLst>
          </p:cNvPr>
          <p:cNvGrpSpPr/>
          <p:nvPr/>
        </p:nvGrpSpPr>
        <p:grpSpPr>
          <a:xfrm>
            <a:off x="-44957" y="2920589"/>
            <a:ext cx="509692" cy="523220"/>
            <a:chOff x="-44067" y="1900503"/>
            <a:chExt cx="538448" cy="552738"/>
          </a:xfrm>
        </p:grpSpPr>
        <p:grpSp>
          <p:nvGrpSpPr>
            <p:cNvPr id="65" name="Group 64">
              <a:extLst>
                <a:ext uri="{FF2B5EF4-FFF2-40B4-BE49-F238E27FC236}">
                  <a16:creationId xmlns:a16="http://schemas.microsoft.com/office/drawing/2014/main" id="{0D9773B1-98E8-6946-AD37-65BC9847B56A}"/>
                </a:ext>
              </a:extLst>
            </p:cNvPr>
            <p:cNvGrpSpPr/>
            <p:nvPr/>
          </p:nvGrpSpPr>
          <p:grpSpPr>
            <a:xfrm>
              <a:off x="-44067" y="1925148"/>
              <a:ext cx="526473" cy="521850"/>
              <a:chOff x="-37391" y="1951337"/>
              <a:chExt cx="526473" cy="521850"/>
            </a:xfrm>
          </p:grpSpPr>
          <p:sp>
            <p:nvSpPr>
              <p:cNvPr id="93" name="Chord 92">
                <a:extLst>
                  <a:ext uri="{FF2B5EF4-FFF2-40B4-BE49-F238E27FC236}">
                    <a16:creationId xmlns:a16="http://schemas.microsoft.com/office/drawing/2014/main" id="{CBD9D860-2D6B-E245-96BC-F0DF0FEF74F5}"/>
                  </a:ext>
                </a:extLst>
              </p:cNvPr>
              <p:cNvSpPr/>
              <p:nvPr/>
            </p:nvSpPr>
            <p:spPr>
              <a:xfrm>
                <a:off x="-37391" y="1951337"/>
                <a:ext cx="526473" cy="521850"/>
              </a:xfrm>
              <a:prstGeom prst="chord">
                <a:avLst>
                  <a:gd name="adj1" fmla="val 15032008"/>
                  <a:gd name="adj2" fmla="val 54174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2F5CA79A-538B-AA4B-8962-3186280A8C05}"/>
                  </a:ext>
                </a:extLst>
              </p:cNvPr>
              <p:cNvSpPr/>
              <p:nvPr/>
            </p:nvSpPr>
            <p:spPr>
              <a:xfrm>
                <a:off x="-1" y="1951337"/>
                <a:ext cx="225846" cy="521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66" name="TextBox 65">
              <a:hlinkClick r:id="rId5" action="ppaction://hlinksldjump"/>
              <a:extLst>
                <a:ext uri="{FF2B5EF4-FFF2-40B4-BE49-F238E27FC236}">
                  <a16:creationId xmlns:a16="http://schemas.microsoft.com/office/drawing/2014/main" id="{860E8D25-641B-654A-9C0A-A7259F03EE1F}"/>
                </a:ext>
              </a:extLst>
            </p:cNvPr>
            <p:cNvSpPr txBox="1"/>
            <p:nvPr/>
          </p:nvSpPr>
          <p:spPr>
            <a:xfrm>
              <a:off x="106245" y="1900503"/>
              <a:ext cx="388136" cy="552738"/>
            </a:xfrm>
            <a:prstGeom prst="rect">
              <a:avLst/>
            </a:prstGeom>
            <a:noFill/>
          </p:spPr>
          <p:txBody>
            <a:bodyPr wrap="none" rtlCol="0">
              <a:spAutoFit/>
            </a:bodyPr>
            <a:lstStyle/>
            <a:p>
              <a:r>
                <a:rPr lang="en-US" sz="2800" b="1" dirty="0">
                  <a:solidFill>
                    <a:schemeClr val="bg1"/>
                  </a:solidFill>
                </a:rPr>
                <a:t>3</a:t>
              </a:r>
            </a:p>
          </p:txBody>
        </p:sp>
      </p:grpSp>
      <p:grpSp>
        <p:nvGrpSpPr>
          <p:cNvPr id="95" name="Group 94">
            <a:extLst>
              <a:ext uri="{FF2B5EF4-FFF2-40B4-BE49-F238E27FC236}">
                <a16:creationId xmlns:a16="http://schemas.microsoft.com/office/drawing/2014/main" id="{3CF7B24C-FD6F-B845-A284-38CB85C6AA5D}"/>
              </a:ext>
            </a:extLst>
          </p:cNvPr>
          <p:cNvGrpSpPr/>
          <p:nvPr/>
        </p:nvGrpSpPr>
        <p:grpSpPr>
          <a:xfrm>
            <a:off x="-44957" y="3429526"/>
            <a:ext cx="509692" cy="523220"/>
            <a:chOff x="-44067" y="1900503"/>
            <a:chExt cx="538448" cy="552738"/>
          </a:xfrm>
        </p:grpSpPr>
        <p:grpSp>
          <p:nvGrpSpPr>
            <p:cNvPr id="96" name="Group 95">
              <a:extLst>
                <a:ext uri="{FF2B5EF4-FFF2-40B4-BE49-F238E27FC236}">
                  <a16:creationId xmlns:a16="http://schemas.microsoft.com/office/drawing/2014/main" id="{ECC69722-C6D5-D54F-8055-789B74FD345E}"/>
                </a:ext>
              </a:extLst>
            </p:cNvPr>
            <p:cNvGrpSpPr/>
            <p:nvPr/>
          </p:nvGrpSpPr>
          <p:grpSpPr>
            <a:xfrm>
              <a:off x="-44067" y="1925148"/>
              <a:ext cx="526473" cy="521850"/>
              <a:chOff x="-37391" y="1951337"/>
              <a:chExt cx="526473" cy="521850"/>
            </a:xfrm>
          </p:grpSpPr>
          <p:sp>
            <p:nvSpPr>
              <p:cNvPr id="98" name="Chord 97">
                <a:extLst>
                  <a:ext uri="{FF2B5EF4-FFF2-40B4-BE49-F238E27FC236}">
                    <a16:creationId xmlns:a16="http://schemas.microsoft.com/office/drawing/2014/main" id="{6EA6D925-7DF6-E44A-BD64-F67D73179190}"/>
                  </a:ext>
                </a:extLst>
              </p:cNvPr>
              <p:cNvSpPr/>
              <p:nvPr/>
            </p:nvSpPr>
            <p:spPr>
              <a:xfrm>
                <a:off x="-37391" y="1951337"/>
                <a:ext cx="526473" cy="521850"/>
              </a:xfrm>
              <a:prstGeom prst="chord">
                <a:avLst>
                  <a:gd name="adj1" fmla="val 15032008"/>
                  <a:gd name="adj2" fmla="val 54174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05266ECF-E52F-F84B-BDCD-D91C1016CF08}"/>
                  </a:ext>
                </a:extLst>
              </p:cNvPr>
              <p:cNvSpPr/>
              <p:nvPr/>
            </p:nvSpPr>
            <p:spPr>
              <a:xfrm>
                <a:off x="-1" y="1951337"/>
                <a:ext cx="225846" cy="521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97" name="TextBox 96">
              <a:hlinkClick r:id="rId6" action="ppaction://hlinksldjump"/>
              <a:extLst>
                <a:ext uri="{FF2B5EF4-FFF2-40B4-BE49-F238E27FC236}">
                  <a16:creationId xmlns:a16="http://schemas.microsoft.com/office/drawing/2014/main" id="{197B4CFC-06D4-1046-92FC-7D91D50CD7E3}"/>
                </a:ext>
              </a:extLst>
            </p:cNvPr>
            <p:cNvSpPr txBox="1"/>
            <p:nvPr/>
          </p:nvSpPr>
          <p:spPr>
            <a:xfrm>
              <a:off x="106245" y="1900503"/>
              <a:ext cx="388136" cy="552738"/>
            </a:xfrm>
            <a:prstGeom prst="rect">
              <a:avLst/>
            </a:prstGeom>
            <a:noFill/>
          </p:spPr>
          <p:txBody>
            <a:bodyPr wrap="none" rtlCol="0">
              <a:spAutoFit/>
            </a:bodyPr>
            <a:lstStyle/>
            <a:p>
              <a:r>
                <a:rPr lang="en-US" sz="2800" b="1" dirty="0">
                  <a:solidFill>
                    <a:schemeClr val="bg1"/>
                  </a:solidFill>
                </a:rPr>
                <a:t>4</a:t>
              </a:r>
            </a:p>
          </p:txBody>
        </p:sp>
      </p:grpSp>
    </p:spTree>
    <p:extLst>
      <p:ext uri="{BB962C8B-B14F-4D97-AF65-F5344CB8AC3E}">
        <p14:creationId xmlns:p14="http://schemas.microsoft.com/office/powerpoint/2010/main" val="3669016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Lecture 13</a:t>
            </a:r>
          </a:p>
        </p:txBody>
      </p:sp>
    </p:spTree>
    <p:extLst>
      <p:ext uri="{BB962C8B-B14F-4D97-AF65-F5344CB8AC3E}">
        <p14:creationId xmlns:p14="http://schemas.microsoft.com/office/powerpoint/2010/main" val="899690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1" nodeType="clickEffect">
                                  <p:stCondLst>
                                    <p:cond delay="0"/>
                                  </p:stCondLst>
                                  <p:childTnLst>
                                    <p:animEffect transition="out" filter="dissolve">
                                      <p:cBhvr>
                                        <p:cTn id="11" dur="500"/>
                                        <p:tgtEl>
                                          <p:spTgt spid="3">
                                            <p:txEl>
                                              <p:pRg st="0" end="0"/>
                                            </p:txEl>
                                          </p:spTgt>
                                        </p:tgtEl>
                                      </p:cBhvr>
                                    </p:animEffect>
                                    <p:set>
                                      <p:cBhvr>
                                        <p:cTn id="12"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Regression analysis</a:t>
            </a:r>
          </a:p>
        </p:txBody>
      </p:sp>
    </p:spTree>
    <p:extLst>
      <p:ext uri="{BB962C8B-B14F-4D97-AF65-F5344CB8AC3E}">
        <p14:creationId xmlns:p14="http://schemas.microsoft.com/office/powerpoint/2010/main" val="299603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this lecture</a:t>
            </a:r>
          </a:p>
        </p:txBody>
      </p:sp>
      <p:sp>
        <p:nvSpPr>
          <p:cNvPr id="3" name="Content Placeholder 2"/>
          <p:cNvSpPr>
            <a:spLocks noGrp="1"/>
          </p:cNvSpPr>
          <p:nvPr>
            <p:ph idx="1"/>
          </p:nvPr>
        </p:nvSpPr>
        <p:spPr>
          <a:xfrm>
            <a:off x="557626" y="1923154"/>
            <a:ext cx="7123333" cy="4334308"/>
          </a:xfrm>
        </p:spPr>
        <p:txBody>
          <a:bodyPr>
            <a:noAutofit/>
          </a:bodyPr>
          <a:lstStyle/>
          <a:p>
            <a:pPr marL="0" indent="0">
              <a:buNone/>
            </a:pPr>
            <a:r>
              <a:rPr lang="en-US" dirty="0"/>
              <a:t>Basics of linear regression</a:t>
            </a:r>
          </a:p>
          <a:p>
            <a:pPr marL="0" indent="0">
              <a:buNone/>
            </a:pPr>
            <a:r>
              <a:rPr lang="en-US" dirty="0"/>
              <a:t>Estimation of intercept and slope</a:t>
            </a:r>
          </a:p>
          <a:p>
            <a:pPr marL="0" indent="0">
              <a:buNone/>
            </a:pPr>
            <a:r>
              <a:rPr lang="en-US" dirty="0"/>
              <a:t>Hypothesis tests for regression line</a:t>
            </a:r>
          </a:p>
          <a:p>
            <a:pPr marL="0" indent="0">
              <a:buNone/>
            </a:pPr>
            <a:r>
              <a:rPr lang="en-US" dirty="0"/>
              <a:t>Strength of line regression</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grpSp>
        <p:nvGrpSpPr>
          <p:cNvPr id="26" name="Group 25">
            <a:extLst>
              <a:ext uri="{FF2B5EF4-FFF2-40B4-BE49-F238E27FC236}">
                <a16:creationId xmlns:a16="http://schemas.microsoft.com/office/drawing/2014/main" id="{ED174DBF-17EA-EE4D-B37E-B04852FC5A23}"/>
              </a:ext>
            </a:extLst>
          </p:cNvPr>
          <p:cNvGrpSpPr/>
          <p:nvPr/>
        </p:nvGrpSpPr>
        <p:grpSpPr>
          <a:xfrm>
            <a:off x="-44957" y="1908625"/>
            <a:ext cx="498357" cy="517310"/>
            <a:chOff x="-44067" y="1900503"/>
            <a:chExt cx="526473" cy="546495"/>
          </a:xfrm>
        </p:grpSpPr>
        <p:grpSp>
          <p:nvGrpSpPr>
            <p:cNvPr id="24" name="Group 23">
              <a:extLst>
                <a:ext uri="{FF2B5EF4-FFF2-40B4-BE49-F238E27FC236}">
                  <a16:creationId xmlns:a16="http://schemas.microsoft.com/office/drawing/2014/main" id="{1EBA5400-273C-AC4D-AA91-BFFDA5FF3108}"/>
                </a:ext>
              </a:extLst>
            </p:cNvPr>
            <p:cNvGrpSpPr/>
            <p:nvPr/>
          </p:nvGrpSpPr>
          <p:grpSpPr>
            <a:xfrm>
              <a:off x="-44067" y="1925148"/>
              <a:ext cx="526473" cy="521850"/>
              <a:chOff x="-37391" y="1951337"/>
              <a:chExt cx="526473" cy="521850"/>
            </a:xfrm>
          </p:grpSpPr>
          <p:sp>
            <p:nvSpPr>
              <p:cNvPr id="22" name="Chord 21">
                <a:extLst>
                  <a:ext uri="{FF2B5EF4-FFF2-40B4-BE49-F238E27FC236}">
                    <a16:creationId xmlns:a16="http://schemas.microsoft.com/office/drawing/2014/main" id="{7BF8FBC7-5740-C244-862E-1021E5645F39}"/>
                  </a:ext>
                </a:extLst>
              </p:cNvPr>
              <p:cNvSpPr/>
              <p:nvPr/>
            </p:nvSpPr>
            <p:spPr>
              <a:xfrm>
                <a:off x="-37391" y="1951337"/>
                <a:ext cx="526473" cy="521850"/>
              </a:xfrm>
              <a:prstGeom prst="chord">
                <a:avLst>
                  <a:gd name="adj1" fmla="val 15032008"/>
                  <a:gd name="adj2" fmla="val 54174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E4D61FD-BEF5-EB4D-B932-F33BA0A41228}"/>
                  </a:ext>
                </a:extLst>
              </p:cNvPr>
              <p:cNvSpPr/>
              <p:nvPr/>
            </p:nvSpPr>
            <p:spPr>
              <a:xfrm>
                <a:off x="-1" y="1951337"/>
                <a:ext cx="225846" cy="521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25" name="TextBox 24">
              <a:hlinkClick r:id="rId2" action="ppaction://hlinksldjump"/>
              <a:extLst>
                <a:ext uri="{FF2B5EF4-FFF2-40B4-BE49-F238E27FC236}">
                  <a16:creationId xmlns:a16="http://schemas.microsoft.com/office/drawing/2014/main" id="{3D19B417-6C59-E94A-923E-AE08781237B6}"/>
                </a:ext>
              </a:extLst>
            </p:cNvPr>
            <p:cNvSpPr txBox="1"/>
            <p:nvPr/>
          </p:nvSpPr>
          <p:spPr>
            <a:xfrm>
              <a:off x="106245" y="1900503"/>
              <a:ext cx="367408" cy="523221"/>
            </a:xfrm>
            <a:prstGeom prst="rect">
              <a:avLst/>
            </a:prstGeom>
            <a:noFill/>
          </p:spPr>
          <p:txBody>
            <a:bodyPr wrap="none" rtlCol="0">
              <a:spAutoFit/>
            </a:bodyPr>
            <a:lstStyle/>
            <a:p>
              <a:r>
                <a:rPr lang="en-US" sz="2800" b="1" dirty="0">
                  <a:solidFill>
                    <a:schemeClr val="bg1"/>
                  </a:solidFill>
                </a:rPr>
                <a:t>1</a:t>
              </a:r>
            </a:p>
          </p:txBody>
        </p:sp>
      </p:grpSp>
      <p:grpSp>
        <p:nvGrpSpPr>
          <p:cNvPr id="32" name="Group 31">
            <a:extLst>
              <a:ext uri="{FF2B5EF4-FFF2-40B4-BE49-F238E27FC236}">
                <a16:creationId xmlns:a16="http://schemas.microsoft.com/office/drawing/2014/main" id="{9A9440CB-CAA4-7243-B24C-A24C79428BBD}"/>
              </a:ext>
            </a:extLst>
          </p:cNvPr>
          <p:cNvGrpSpPr/>
          <p:nvPr/>
        </p:nvGrpSpPr>
        <p:grpSpPr>
          <a:xfrm>
            <a:off x="-44957" y="2411652"/>
            <a:ext cx="509692" cy="523220"/>
            <a:chOff x="-44067" y="1900503"/>
            <a:chExt cx="538448" cy="552738"/>
          </a:xfrm>
        </p:grpSpPr>
        <p:grpSp>
          <p:nvGrpSpPr>
            <p:cNvPr id="33" name="Group 32">
              <a:extLst>
                <a:ext uri="{FF2B5EF4-FFF2-40B4-BE49-F238E27FC236}">
                  <a16:creationId xmlns:a16="http://schemas.microsoft.com/office/drawing/2014/main" id="{1F316B5F-90D1-1E46-89E3-7C3ED18F6E2A}"/>
                </a:ext>
              </a:extLst>
            </p:cNvPr>
            <p:cNvGrpSpPr/>
            <p:nvPr/>
          </p:nvGrpSpPr>
          <p:grpSpPr>
            <a:xfrm>
              <a:off x="-44067" y="1925148"/>
              <a:ext cx="526473" cy="521850"/>
              <a:chOff x="-37391" y="1951337"/>
              <a:chExt cx="526473" cy="521850"/>
            </a:xfrm>
          </p:grpSpPr>
          <p:sp>
            <p:nvSpPr>
              <p:cNvPr id="35" name="Chord 34">
                <a:extLst>
                  <a:ext uri="{FF2B5EF4-FFF2-40B4-BE49-F238E27FC236}">
                    <a16:creationId xmlns:a16="http://schemas.microsoft.com/office/drawing/2014/main" id="{A10B8383-BFB1-9B49-BC63-E606EBA6120C}"/>
                  </a:ext>
                </a:extLst>
              </p:cNvPr>
              <p:cNvSpPr/>
              <p:nvPr/>
            </p:nvSpPr>
            <p:spPr>
              <a:xfrm>
                <a:off x="-37391" y="1951337"/>
                <a:ext cx="526473" cy="521850"/>
              </a:xfrm>
              <a:prstGeom prst="chord">
                <a:avLst>
                  <a:gd name="adj1" fmla="val 15032008"/>
                  <a:gd name="adj2" fmla="val 54174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A7F95FA-C65E-124A-914E-227F7D0A04E6}"/>
                  </a:ext>
                </a:extLst>
              </p:cNvPr>
              <p:cNvSpPr/>
              <p:nvPr/>
            </p:nvSpPr>
            <p:spPr>
              <a:xfrm>
                <a:off x="-1" y="1951337"/>
                <a:ext cx="225846" cy="521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4" name="TextBox 33">
              <a:hlinkClick r:id="rId3" action="ppaction://hlinksldjump"/>
              <a:extLst>
                <a:ext uri="{FF2B5EF4-FFF2-40B4-BE49-F238E27FC236}">
                  <a16:creationId xmlns:a16="http://schemas.microsoft.com/office/drawing/2014/main" id="{51654847-DCFF-8B43-998A-AFCF1D326BDD}"/>
                </a:ext>
              </a:extLst>
            </p:cNvPr>
            <p:cNvSpPr txBox="1"/>
            <p:nvPr/>
          </p:nvSpPr>
          <p:spPr>
            <a:xfrm>
              <a:off x="106245" y="1900503"/>
              <a:ext cx="388136" cy="552738"/>
            </a:xfrm>
            <a:prstGeom prst="rect">
              <a:avLst/>
            </a:prstGeom>
            <a:noFill/>
          </p:spPr>
          <p:txBody>
            <a:bodyPr wrap="none" rtlCol="0">
              <a:spAutoFit/>
            </a:bodyPr>
            <a:lstStyle/>
            <a:p>
              <a:r>
                <a:rPr lang="en-US" sz="2800" b="1" dirty="0">
                  <a:solidFill>
                    <a:schemeClr val="bg1"/>
                  </a:solidFill>
                </a:rPr>
                <a:t>2</a:t>
              </a:r>
            </a:p>
          </p:txBody>
        </p:sp>
      </p:grpSp>
      <p:grpSp>
        <p:nvGrpSpPr>
          <p:cNvPr id="37" name="Group 36">
            <a:extLst>
              <a:ext uri="{FF2B5EF4-FFF2-40B4-BE49-F238E27FC236}">
                <a16:creationId xmlns:a16="http://schemas.microsoft.com/office/drawing/2014/main" id="{2EE5B75C-0199-BC43-8381-7E9E77FC03AE}"/>
              </a:ext>
            </a:extLst>
          </p:cNvPr>
          <p:cNvGrpSpPr/>
          <p:nvPr/>
        </p:nvGrpSpPr>
        <p:grpSpPr>
          <a:xfrm>
            <a:off x="-44957" y="2920589"/>
            <a:ext cx="509692" cy="523220"/>
            <a:chOff x="-44067" y="1900503"/>
            <a:chExt cx="538448" cy="552738"/>
          </a:xfrm>
        </p:grpSpPr>
        <p:grpSp>
          <p:nvGrpSpPr>
            <p:cNvPr id="38" name="Group 37">
              <a:extLst>
                <a:ext uri="{FF2B5EF4-FFF2-40B4-BE49-F238E27FC236}">
                  <a16:creationId xmlns:a16="http://schemas.microsoft.com/office/drawing/2014/main" id="{2AEE4A49-1754-1E4F-985C-39F515C43EE0}"/>
                </a:ext>
              </a:extLst>
            </p:cNvPr>
            <p:cNvGrpSpPr/>
            <p:nvPr/>
          </p:nvGrpSpPr>
          <p:grpSpPr>
            <a:xfrm>
              <a:off x="-44067" y="1925148"/>
              <a:ext cx="526473" cy="521850"/>
              <a:chOff x="-37391" y="1951337"/>
              <a:chExt cx="526473" cy="521850"/>
            </a:xfrm>
          </p:grpSpPr>
          <p:sp>
            <p:nvSpPr>
              <p:cNvPr id="40" name="Chord 39">
                <a:extLst>
                  <a:ext uri="{FF2B5EF4-FFF2-40B4-BE49-F238E27FC236}">
                    <a16:creationId xmlns:a16="http://schemas.microsoft.com/office/drawing/2014/main" id="{0E43DD85-BD40-2444-BA7C-EC89993C9419}"/>
                  </a:ext>
                </a:extLst>
              </p:cNvPr>
              <p:cNvSpPr/>
              <p:nvPr/>
            </p:nvSpPr>
            <p:spPr>
              <a:xfrm>
                <a:off x="-37391" y="1951337"/>
                <a:ext cx="526473" cy="521850"/>
              </a:xfrm>
              <a:prstGeom prst="chord">
                <a:avLst>
                  <a:gd name="adj1" fmla="val 15032008"/>
                  <a:gd name="adj2" fmla="val 54174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C37847D-BF2F-2943-968D-0E278300ABBF}"/>
                  </a:ext>
                </a:extLst>
              </p:cNvPr>
              <p:cNvSpPr/>
              <p:nvPr/>
            </p:nvSpPr>
            <p:spPr>
              <a:xfrm>
                <a:off x="-1" y="1951337"/>
                <a:ext cx="225846" cy="521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9" name="TextBox 38">
              <a:hlinkClick r:id="rId4" action="ppaction://hlinksldjump"/>
              <a:extLst>
                <a:ext uri="{FF2B5EF4-FFF2-40B4-BE49-F238E27FC236}">
                  <a16:creationId xmlns:a16="http://schemas.microsoft.com/office/drawing/2014/main" id="{7AE48F08-FF39-854B-8463-B848E4BBE359}"/>
                </a:ext>
              </a:extLst>
            </p:cNvPr>
            <p:cNvSpPr txBox="1"/>
            <p:nvPr/>
          </p:nvSpPr>
          <p:spPr>
            <a:xfrm>
              <a:off x="106245" y="1900503"/>
              <a:ext cx="388136" cy="552738"/>
            </a:xfrm>
            <a:prstGeom prst="rect">
              <a:avLst/>
            </a:prstGeom>
            <a:noFill/>
          </p:spPr>
          <p:txBody>
            <a:bodyPr wrap="none" rtlCol="0">
              <a:spAutoFit/>
            </a:bodyPr>
            <a:lstStyle/>
            <a:p>
              <a:r>
                <a:rPr lang="en-US" sz="2800" b="1" dirty="0">
                  <a:solidFill>
                    <a:schemeClr val="bg1"/>
                  </a:solidFill>
                </a:rPr>
                <a:t>3</a:t>
              </a:r>
            </a:p>
          </p:txBody>
        </p:sp>
      </p:grpSp>
      <p:grpSp>
        <p:nvGrpSpPr>
          <p:cNvPr id="42" name="Group 41">
            <a:extLst>
              <a:ext uri="{FF2B5EF4-FFF2-40B4-BE49-F238E27FC236}">
                <a16:creationId xmlns:a16="http://schemas.microsoft.com/office/drawing/2014/main" id="{3F10BED9-03C0-9949-88B1-5EA473B1BF2D}"/>
              </a:ext>
            </a:extLst>
          </p:cNvPr>
          <p:cNvGrpSpPr/>
          <p:nvPr/>
        </p:nvGrpSpPr>
        <p:grpSpPr>
          <a:xfrm>
            <a:off x="-44957" y="3429526"/>
            <a:ext cx="509692" cy="523220"/>
            <a:chOff x="-44067" y="1900503"/>
            <a:chExt cx="538448" cy="552738"/>
          </a:xfrm>
        </p:grpSpPr>
        <p:grpSp>
          <p:nvGrpSpPr>
            <p:cNvPr id="43" name="Group 42">
              <a:extLst>
                <a:ext uri="{FF2B5EF4-FFF2-40B4-BE49-F238E27FC236}">
                  <a16:creationId xmlns:a16="http://schemas.microsoft.com/office/drawing/2014/main" id="{8246FF87-9CF2-6A47-8555-79D36DD41962}"/>
                </a:ext>
              </a:extLst>
            </p:cNvPr>
            <p:cNvGrpSpPr/>
            <p:nvPr/>
          </p:nvGrpSpPr>
          <p:grpSpPr>
            <a:xfrm>
              <a:off x="-44067" y="1925148"/>
              <a:ext cx="526473" cy="521850"/>
              <a:chOff x="-37391" y="1951337"/>
              <a:chExt cx="526473" cy="521850"/>
            </a:xfrm>
          </p:grpSpPr>
          <p:sp>
            <p:nvSpPr>
              <p:cNvPr id="45" name="Chord 44">
                <a:extLst>
                  <a:ext uri="{FF2B5EF4-FFF2-40B4-BE49-F238E27FC236}">
                    <a16:creationId xmlns:a16="http://schemas.microsoft.com/office/drawing/2014/main" id="{A8514004-BFFE-CC4C-BCB6-2B164C0AFE77}"/>
                  </a:ext>
                </a:extLst>
              </p:cNvPr>
              <p:cNvSpPr/>
              <p:nvPr/>
            </p:nvSpPr>
            <p:spPr>
              <a:xfrm>
                <a:off x="-37391" y="1951337"/>
                <a:ext cx="526473" cy="521850"/>
              </a:xfrm>
              <a:prstGeom prst="chord">
                <a:avLst>
                  <a:gd name="adj1" fmla="val 15032008"/>
                  <a:gd name="adj2" fmla="val 54174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7809E26D-D0FC-164D-BC16-AA87CF867974}"/>
                  </a:ext>
                </a:extLst>
              </p:cNvPr>
              <p:cNvSpPr/>
              <p:nvPr/>
            </p:nvSpPr>
            <p:spPr>
              <a:xfrm>
                <a:off x="-1" y="1951337"/>
                <a:ext cx="225846" cy="521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44" name="TextBox 43">
              <a:hlinkClick r:id="rId5" action="ppaction://hlinksldjump"/>
              <a:extLst>
                <a:ext uri="{FF2B5EF4-FFF2-40B4-BE49-F238E27FC236}">
                  <a16:creationId xmlns:a16="http://schemas.microsoft.com/office/drawing/2014/main" id="{8C3F7601-75DF-8C47-B1CE-418F064FF437}"/>
                </a:ext>
              </a:extLst>
            </p:cNvPr>
            <p:cNvSpPr txBox="1"/>
            <p:nvPr/>
          </p:nvSpPr>
          <p:spPr>
            <a:xfrm>
              <a:off x="106245" y="1900503"/>
              <a:ext cx="388136" cy="552738"/>
            </a:xfrm>
            <a:prstGeom prst="rect">
              <a:avLst/>
            </a:prstGeom>
            <a:noFill/>
          </p:spPr>
          <p:txBody>
            <a:bodyPr wrap="none" rtlCol="0">
              <a:spAutoFit/>
            </a:bodyPr>
            <a:lstStyle/>
            <a:p>
              <a:r>
                <a:rPr lang="en-US" sz="2800" b="1" dirty="0">
                  <a:solidFill>
                    <a:schemeClr val="bg1"/>
                  </a:solidFill>
                </a:rPr>
                <a:t>4</a:t>
              </a:r>
            </a:p>
          </p:txBody>
        </p:sp>
      </p:grpSp>
    </p:spTree>
    <p:extLst>
      <p:ext uri="{BB962C8B-B14F-4D97-AF65-F5344CB8AC3E}">
        <p14:creationId xmlns:p14="http://schemas.microsoft.com/office/powerpoint/2010/main" val="17521624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left)">
                                      <p:cBhvr>
                                        <p:cTn id="23" dur="500"/>
                                        <p:tgtEl>
                                          <p:spTgt spid="3">
                                            <p:txEl>
                                              <p:pRg st="1" end="1"/>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wipe(left)">
                                      <p:cBhvr>
                                        <p:cTn id="31" dur="500"/>
                                        <p:tgtEl>
                                          <p:spTgt spid="3">
                                            <p:txEl>
                                              <p:pRg st="2" end="2"/>
                                            </p:txEl>
                                          </p:spTgt>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wipe(left)">
                                      <p:cBhvr>
                                        <p:cTn id="35" dur="500"/>
                                        <p:tgtEl>
                                          <p:spTgt spid="42"/>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wipe(left)">
                                      <p:cBhvr>
                                        <p:cTn id="39" dur="500"/>
                                        <p:tgtEl>
                                          <p:spTgt spid="3">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xit" presetSubtype="0" fill="hold" grpId="1" nodeType="clickEffect">
                                  <p:stCondLst>
                                    <p:cond delay="0"/>
                                  </p:stCondLst>
                                  <p:childTnLst>
                                    <p:animEffect transition="out" filter="dissolve">
                                      <p:cBhvr>
                                        <p:cTn id="43" dur="500"/>
                                        <p:tgtEl>
                                          <p:spTgt spid="3">
                                            <p:txEl>
                                              <p:pRg st="0" end="0"/>
                                            </p:txEl>
                                          </p:spTgt>
                                        </p:tgtEl>
                                      </p:cBhvr>
                                    </p:animEffect>
                                    <p:set>
                                      <p:cBhvr>
                                        <p:cTn id="44" dur="1" fill="hold">
                                          <p:stCondLst>
                                            <p:cond delay="499"/>
                                          </p:stCondLst>
                                        </p:cTn>
                                        <p:tgtEl>
                                          <p:spTgt spid="3">
                                            <p:txEl>
                                              <p:pRg st="0" end="0"/>
                                            </p:txEl>
                                          </p:spTgt>
                                        </p:tgtEl>
                                        <p:attrNameLst>
                                          <p:attrName>style.visibility</p:attrName>
                                        </p:attrNameLst>
                                      </p:cBhvr>
                                      <p:to>
                                        <p:strVal val="hidden"/>
                                      </p:to>
                                    </p:set>
                                  </p:childTnLst>
                                </p:cTn>
                              </p:par>
                              <p:par>
                                <p:cTn id="45" presetID="9" presetClass="exit" presetSubtype="0" fill="hold" grpId="1" nodeType="withEffect">
                                  <p:stCondLst>
                                    <p:cond delay="0"/>
                                  </p:stCondLst>
                                  <p:childTnLst>
                                    <p:animEffect transition="out" filter="dissolve">
                                      <p:cBhvr>
                                        <p:cTn id="46" dur="500"/>
                                        <p:tgtEl>
                                          <p:spTgt spid="3">
                                            <p:txEl>
                                              <p:pRg st="1" end="1"/>
                                            </p:txEl>
                                          </p:spTgt>
                                        </p:tgtEl>
                                      </p:cBhvr>
                                    </p:animEffect>
                                    <p:set>
                                      <p:cBhvr>
                                        <p:cTn id="47" dur="1" fill="hold">
                                          <p:stCondLst>
                                            <p:cond delay="499"/>
                                          </p:stCondLst>
                                        </p:cTn>
                                        <p:tgtEl>
                                          <p:spTgt spid="3">
                                            <p:txEl>
                                              <p:pRg st="1" end="1"/>
                                            </p:txEl>
                                          </p:spTgt>
                                        </p:tgtEl>
                                        <p:attrNameLst>
                                          <p:attrName>style.visibility</p:attrName>
                                        </p:attrNameLst>
                                      </p:cBhvr>
                                      <p:to>
                                        <p:strVal val="hidden"/>
                                      </p:to>
                                    </p:set>
                                  </p:childTnLst>
                                </p:cTn>
                              </p:par>
                              <p:par>
                                <p:cTn id="48" presetID="9" presetClass="exit" presetSubtype="0" fill="hold" grpId="1" nodeType="withEffect">
                                  <p:stCondLst>
                                    <p:cond delay="0"/>
                                  </p:stCondLst>
                                  <p:childTnLst>
                                    <p:animEffect transition="out" filter="dissolve">
                                      <p:cBhvr>
                                        <p:cTn id="49" dur="500"/>
                                        <p:tgtEl>
                                          <p:spTgt spid="3">
                                            <p:txEl>
                                              <p:pRg st="2" end="2"/>
                                            </p:txEl>
                                          </p:spTgt>
                                        </p:tgtEl>
                                      </p:cBhvr>
                                    </p:animEffect>
                                    <p:set>
                                      <p:cBhvr>
                                        <p:cTn id="50" dur="1" fill="hold">
                                          <p:stCondLst>
                                            <p:cond delay="499"/>
                                          </p:stCondLst>
                                        </p:cTn>
                                        <p:tgtEl>
                                          <p:spTgt spid="3">
                                            <p:txEl>
                                              <p:pRg st="2" end="2"/>
                                            </p:txEl>
                                          </p:spTgt>
                                        </p:tgtEl>
                                        <p:attrNameLst>
                                          <p:attrName>style.visibility</p:attrName>
                                        </p:attrNameLst>
                                      </p:cBhvr>
                                      <p:to>
                                        <p:strVal val="hidden"/>
                                      </p:to>
                                    </p:set>
                                  </p:childTnLst>
                                </p:cTn>
                              </p:par>
                              <p:par>
                                <p:cTn id="51" presetID="9" presetClass="exit" presetSubtype="0" fill="hold" grpId="1" nodeType="withEffect">
                                  <p:stCondLst>
                                    <p:cond delay="0"/>
                                  </p:stCondLst>
                                  <p:childTnLst>
                                    <p:animEffect transition="out" filter="dissolve">
                                      <p:cBhvr>
                                        <p:cTn id="52" dur="500"/>
                                        <p:tgtEl>
                                          <p:spTgt spid="3">
                                            <p:txEl>
                                              <p:pRg st="3" end="3"/>
                                            </p:txEl>
                                          </p:spTgt>
                                        </p:tgtEl>
                                      </p:cBhvr>
                                    </p:animEffect>
                                    <p:set>
                                      <p:cBhvr>
                                        <p:cTn id="53" dur="1" fill="hold">
                                          <p:stCondLst>
                                            <p:cond delay="499"/>
                                          </p:stCondLst>
                                        </p:cTn>
                                        <p:tgtEl>
                                          <p:spTgt spid="3">
                                            <p:txEl>
                                              <p:pRg st="3" end="3"/>
                                            </p:txEl>
                                          </p:spTgt>
                                        </p:tgtEl>
                                        <p:attrNameLst>
                                          <p:attrName>style.visibility</p:attrName>
                                        </p:attrNameLst>
                                      </p:cBhvr>
                                      <p:to>
                                        <p:strVal val="hidden"/>
                                      </p:to>
                                    </p:set>
                                  </p:childTnLst>
                                </p:cTn>
                              </p:par>
                              <p:par>
                                <p:cTn id="54" presetID="9" presetClass="exit" presetSubtype="0" fill="hold" nodeType="withEffect">
                                  <p:stCondLst>
                                    <p:cond delay="0"/>
                                  </p:stCondLst>
                                  <p:childTnLst>
                                    <p:animEffect transition="out" filter="dissolve">
                                      <p:cBhvr>
                                        <p:cTn id="55" dur="500"/>
                                        <p:tgtEl>
                                          <p:spTgt spid="26"/>
                                        </p:tgtEl>
                                      </p:cBhvr>
                                    </p:animEffect>
                                    <p:set>
                                      <p:cBhvr>
                                        <p:cTn id="56" dur="1" fill="hold">
                                          <p:stCondLst>
                                            <p:cond delay="499"/>
                                          </p:stCondLst>
                                        </p:cTn>
                                        <p:tgtEl>
                                          <p:spTgt spid="26"/>
                                        </p:tgtEl>
                                        <p:attrNameLst>
                                          <p:attrName>style.visibility</p:attrName>
                                        </p:attrNameLst>
                                      </p:cBhvr>
                                      <p:to>
                                        <p:strVal val="hidden"/>
                                      </p:to>
                                    </p:set>
                                  </p:childTnLst>
                                </p:cTn>
                              </p:par>
                              <p:par>
                                <p:cTn id="57" presetID="9" presetClass="exit" presetSubtype="0" fill="hold" nodeType="withEffect">
                                  <p:stCondLst>
                                    <p:cond delay="0"/>
                                  </p:stCondLst>
                                  <p:childTnLst>
                                    <p:animEffect transition="out" filter="dissolve">
                                      <p:cBhvr>
                                        <p:cTn id="58" dur="500"/>
                                        <p:tgtEl>
                                          <p:spTgt spid="32"/>
                                        </p:tgtEl>
                                      </p:cBhvr>
                                    </p:animEffect>
                                    <p:set>
                                      <p:cBhvr>
                                        <p:cTn id="59" dur="1" fill="hold">
                                          <p:stCondLst>
                                            <p:cond delay="499"/>
                                          </p:stCondLst>
                                        </p:cTn>
                                        <p:tgtEl>
                                          <p:spTgt spid="32"/>
                                        </p:tgtEl>
                                        <p:attrNameLst>
                                          <p:attrName>style.visibility</p:attrName>
                                        </p:attrNameLst>
                                      </p:cBhvr>
                                      <p:to>
                                        <p:strVal val="hidden"/>
                                      </p:to>
                                    </p:set>
                                  </p:childTnLst>
                                </p:cTn>
                              </p:par>
                              <p:par>
                                <p:cTn id="60" presetID="9" presetClass="exit" presetSubtype="0" fill="hold" nodeType="withEffect">
                                  <p:stCondLst>
                                    <p:cond delay="0"/>
                                  </p:stCondLst>
                                  <p:childTnLst>
                                    <p:animEffect transition="out" filter="dissolve">
                                      <p:cBhvr>
                                        <p:cTn id="61" dur="500"/>
                                        <p:tgtEl>
                                          <p:spTgt spid="37"/>
                                        </p:tgtEl>
                                      </p:cBhvr>
                                    </p:animEffect>
                                    <p:set>
                                      <p:cBhvr>
                                        <p:cTn id="62" dur="1" fill="hold">
                                          <p:stCondLst>
                                            <p:cond delay="499"/>
                                          </p:stCondLst>
                                        </p:cTn>
                                        <p:tgtEl>
                                          <p:spTgt spid="37"/>
                                        </p:tgtEl>
                                        <p:attrNameLst>
                                          <p:attrName>style.visibility</p:attrName>
                                        </p:attrNameLst>
                                      </p:cBhvr>
                                      <p:to>
                                        <p:strVal val="hidden"/>
                                      </p:to>
                                    </p:set>
                                  </p:childTnLst>
                                </p:cTn>
                              </p:par>
                              <p:par>
                                <p:cTn id="63" presetID="9" presetClass="exit" presetSubtype="0" fill="hold" nodeType="withEffect">
                                  <p:stCondLst>
                                    <p:cond delay="0"/>
                                  </p:stCondLst>
                                  <p:childTnLst>
                                    <p:animEffect transition="out" filter="dissolve">
                                      <p:cBhvr>
                                        <p:cTn id="64" dur="500"/>
                                        <p:tgtEl>
                                          <p:spTgt spid="42"/>
                                        </p:tgtEl>
                                      </p:cBhvr>
                                    </p:animEffect>
                                    <p:set>
                                      <p:cBhvr>
                                        <p:cTn id="65" dur="1" fill="hold">
                                          <p:stCondLst>
                                            <p:cond delay="499"/>
                                          </p:stCondLst>
                                        </p:cTn>
                                        <p:tgtEl>
                                          <p:spTgt spid="42"/>
                                        </p:tgtEl>
                                        <p:attrNameLst>
                                          <p:attrName>style.visibility</p:attrName>
                                        </p:attrNameLst>
                                      </p:cBhvr>
                                      <p:to>
                                        <p:strVal val="hidden"/>
                                      </p:to>
                                    </p:set>
                                  </p:childTnLst>
                                </p:cTn>
                              </p:par>
                            </p:childTnLst>
                          </p:cTn>
                        </p:par>
                        <p:par>
                          <p:cTn id="66" fill="hold">
                            <p:stCondLst>
                              <p:cond delay="500"/>
                            </p:stCondLst>
                            <p:childTnLst>
                              <p:par>
                                <p:cTn id="67" presetID="9" presetClass="exit" presetSubtype="0" fill="hold" grpId="1" nodeType="afterEffect">
                                  <p:stCondLst>
                                    <p:cond delay="0"/>
                                  </p:stCondLst>
                                  <p:childTnLst>
                                    <p:animEffect transition="out" filter="dissolve">
                                      <p:cBhvr>
                                        <p:cTn id="68" dur="500"/>
                                        <p:tgtEl>
                                          <p:spTgt spid="2"/>
                                        </p:tgtEl>
                                      </p:cBhvr>
                                    </p:animEffect>
                                    <p:set>
                                      <p:cBhvr>
                                        <p:cTn id="69"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uiExpand="1" build="p"/>
      <p:bldP spid="3" grpId="1"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b="1" dirty="0"/>
              <a:t>Basics of linear regression</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sp>
        <p:nvSpPr>
          <p:cNvPr id="9" name="TextBox 8">
            <a:extLst>
              <a:ext uri="{FF2B5EF4-FFF2-40B4-BE49-F238E27FC236}">
                <a16:creationId xmlns:a16="http://schemas.microsoft.com/office/drawing/2014/main" id="{E96E8835-7235-F043-B050-B3CCAAC80CC2}"/>
              </a:ext>
            </a:extLst>
          </p:cNvPr>
          <p:cNvSpPr txBox="1"/>
          <p:nvPr/>
        </p:nvSpPr>
        <p:spPr>
          <a:xfrm>
            <a:off x="1692051" y="1967441"/>
            <a:ext cx="429926" cy="523220"/>
          </a:xfrm>
          <a:prstGeom prst="rect">
            <a:avLst/>
          </a:prstGeom>
          <a:noFill/>
        </p:spPr>
        <p:txBody>
          <a:bodyPr wrap="none" rtlCol="0">
            <a:spAutoFit/>
          </a:bodyPr>
          <a:lstStyle/>
          <a:p>
            <a:r>
              <a:rPr lang="en-US" sz="2800" b="1" dirty="0">
                <a:solidFill>
                  <a:srgbClr val="0070C0"/>
                </a:solidFill>
                <a:latin typeface="Lucida Handwriting" panose="03010101010101010101" pitchFamily="66" charset="77"/>
              </a:rPr>
              <a:t>X</a:t>
            </a:r>
          </a:p>
        </p:txBody>
      </p:sp>
      <p:sp>
        <p:nvSpPr>
          <p:cNvPr id="10" name="TextBox 9">
            <a:extLst>
              <a:ext uri="{FF2B5EF4-FFF2-40B4-BE49-F238E27FC236}">
                <a16:creationId xmlns:a16="http://schemas.microsoft.com/office/drawing/2014/main" id="{BE927F39-2B35-4B47-9067-6578A03955A0}"/>
              </a:ext>
            </a:extLst>
          </p:cNvPr>
          <p:cNvSpPr txBox="1"/>
          <p:nvPr/>
        </p:nvSpPr>
        <p:spPr>
          <a:xfrm>
            <a:off x="2455979" y="1967441"/>
            <a:ext cx="394660" cy="523220"/>
          </a:xfrm>
          <a:prstGeom prst="rect">
            <a:avLst/>
          </a:prstGeom>
          <a:noFill/>
        </p:spPr>
        <p:txBody>
          <a:bodyPr wrap="none" rtlCol="0">
            <a:spAutoFit/>
          </a:bodyPr>
          <a:lstStyle/>
          <a:p>
            <a:r>
              <a:rPr lang="en-US" sz="2800" b="1" dirty="0">
                <a:solidFill>
                  <a:srgbClr val="0070C0"/>
                </a:solidFill>
                <a:latin typeface="Lucida Handwriting" panose="03010101010101010101" pitchFamily="66" charset="77"/>
              </a:rPr>
              <a:t>Y</a:t>
            </a:r>
          </a:p>
        </p:txBody>
      </p:sp>
      <p:sp>
        <p:nvSpPr>
          <p:cNvPr id="12" name="Rectangle 11">
            <a:extLst>
              <a:ext uri="{FF2B5EF4-FFF2-40B4-BE49-F238E27FC236}">
                <a16:creationId xmlns:a16="http://schemas.microsoft.com/office/drawing/2014/main" id="{65B1D09C-658E-3A4C-8FD5-297C7C2DF053}"/>
              </a:ext>
            </a:extLst>
          </p:cNvPr>
          <p:cNvSpPr/>
          <p:nvPr/>
        </p:nvSpPr>
        <p:spPr>
          <a:xfrm>
            <a:off x="1730651" y="2075029"/>
            <a:ext cx="343364" cy="369332"/>
          </a:xfrm>
          <a:prstGeom prst="rect">
            <a:avLst/>
          </a:prstGeom>
        </p:spPr>
        <p:txBody>
          <a:bodyPr wrap="none">
            <a:spAutoFit/>
          </a:bodyPr>
          <a:lstStyle/>
          <a:p>
            <a:r>
              <a:rPr lang="en-US" b="1" dirty="0">
                <a:latin typeface="Lucida Handwriting" panose="03010101010101010101" pitchFamily="66" charset="77"/>
              </a:rPr>
              <a:t>x</a:t>
            </a:r>
          </a:p>
        </p:txBody>
      </p:sp>
      <p:sp>
        <p:nvSpPr>
          <p:cNvPr id="15" name="TextBox 14">
            <a:extLst>
              <a:ext uri="{FF2B5EF4-FFF2-40B4-BE49-F238E27FC236}">
                <a16:creationId xmlns:a16="http://schemas.microsoft.com/office/drawing/2014/main" id="{9CF75292-797C-4949-8627-738CC3DC4A0E}"/>
              </a:ext>
            </a:extLst>
          </p:cNvPr>
          <p:cNvSpPr txBox="1"/>
          <p:nvPr/>
        </p:nvSpPr>
        <p:spPr>
          <a:xfrm>
            <a:off x="2072531" y="1998085"/>
            <a:ext cx="426720" cy="523220"/>
          </a:xfrm>
          <a:prstGeom prst="rect">
            <a:avLst/>
          </a:prstGeom>
          <a:noFill/>
        </p:spPr>
        <p:txBody>
          <a:bodyPr wrap="none" rtlCol="0">
            <a:spAutoFit/>
          </a:bodyPr>
          <a:lstStyle/>
          <a:p>
            <a:r>
              <a:rPr lang="en-US" sz="2800" b="1" dirty="0">
                <a:latin typeface="Lucida Handwriting" panose="03010101010101010101" pitchFamily="66" charset="77"/>
              </a:rPr>
              <a:t>~</a:t>
            </a:r>
          </a:p>
        </p:txBody>
      </p:sp>
      <p:sp>
        <p:nvSpPr>
          <p:cNvPr id="17" name="Rectangle 16">
            <a:extLst>
              <a:ext uri="{FF2B5EF4-FFF2-40B4-BE49-F238E27FC236}">
                <a16:creationId xmlns:a16="http://schemas.microsoft.com/office/drawing/2014/main" id="{3F8A5B83-A908-3C4B-81DE-D604C89EE544}"/>
              </a:ext>
            </a:extLst>
          </p:cNvPr>
          <p:cNvSpPr/>
          <p:nvPr/>
        </p:nvSpPr>
        <p:spPr>
          <a:xfrm>
            <a:off x="3454701" y="2121329"/>
            <a:ext cx="1107996" cy="369332"/>
          </a:xfrm>
          <a:prstGeom prst="rect">
            <a:avLst/>
          </a:prstGeom>
        </p:spPr>
        <p:txBody>
          <a:bodyPr wrap="none">
            <a:spAutoFit/>
          </a:bodyPr>
          <a:lstStyle/>
          <a:p>
            <a:r>
              <a:rPr lang="en-US" b="1" dirty="0">
                <a:latin typeface="Lucida Handwriting" panose="03010101010101010101" pitchFamily="66" charset="77"/>
              </a:rPr>
              <a:t>(</a:t>
            </a:r>
            <a:r>
              <a:rPr lang="en-US" b="1" dirty="0">
                <a:solidFill>
                  <a:srgbClr val="FF0000"/>
                </a:solidFill>
                <a:latin typeface="Lucida Handwriting" panose="03010101010101010101" pitchFamily="66" charset="77"/>
              </a:rPr>
              <a:t>x</a:t>
            </a:r>
            <a:r>
              <a:rPr lang="en-US" b="1" baseline="-25000" dirty="0">
                <a:solidFill>
                  <a:srgbClr val="FF0000"/>
                </a:solidFill>
                <a:latin typeface="Lucida Handwriting" panose="03010101010101010101" pitchFamily="66" charset="77"/>
              </a:rPr>
              <a:t>1</a:t>
            </a:r>
            <a:r>
              <a:rPr lang="en-US" b="1" dirty="0">
                <a:latin typeface="Lucida Handwriting" panose="03010101010101010101" pitchFamily="66" charset="77"/>
              </a:rPr>
              <a:t>, </a:t>
            </a:r>
            <a:r>
              <a:rPr lang="en-US" b="1" dirty="0">
                <a:solidFill>
                  <a:srgbClr val="FF0000"/>
                </a:solidFill>
                <a:latin typeface="Lucida Handwriting" panose="03010101010101010101" pitchFamily="66" charset="77"/>
              </a:rPr>
              <a:t>Y</a:t>
            </a:r>
            <a:r>
              <a:rPr lang="en-US" b="1" baseline="-25000" dirty="0">
                <a:solidFill>
                  <a:srgbClr val="FF0000"/>
                </a:solidFill>
                <a:latin typeface="Lucida Handwriting" panose="03010101010101010101" pitchFamily="66" charset="77"/>
              </a:rPr>
              <a:t>1</a:t>
            </a:r>
            <a:r>
              <a:rPr lang="en-US" b="1" dirty="0">
                <a:latin typeface="Lucida Handwriting" panose="03010101010101010101" pitchFamily="66" charset="77"/>
              </a:rPr>
              <a:t>)</a:t>
            </a:r>
          </a:p>
        </p:txBody>
      </p:sp>
      <p:sp>
        <p:nvSpPr>
          <p:cNvPr id="28" name="Rectangle 27">
            <a:extLst>
              <a:ext uri="{FF2B5EF4-FFF2-40B4-BE49-F238E27FC236}">
                <a16:creationId xmlns:a16="http://schemas.microsoft.com/office/drawing/2014/main" id="{2A9BC7B0-E5A1-7443-BFE8-1EAC496A6C12}"/>
              </a:ext>
            </a:extLst>
          </p:cNvPr>
          <p:cNvSpPr/>
          <p:nvPr/>
        </p:nvSpPr>
        <p:spPr>
          <a:xfrm>
            <a:off x="4700784" y="2740307"/>
            <a:ext cx="1107996" cy="369332"/>
          </a:xfrm>
          <a:prstGeom prst="rect">
            <a:avLst/>
          </a:prstGeom>
        </p:spPr>
        <p:txBody>
          <a:bodyPr wrap="none">
            <a:spAutoFit/>
          </a:bodyPr>
          <a:lstStyle/>
          <a:p>
            <a:r>
              <a:rPr lang="en-US" b="1" dirty="0">
                <a:latin typeface="Lucida Handwriting" panose="03010101010101010101" pitchFamily="66" charset="77"/>
              </a:rPr>
              <a:t>(</a:t>
            </a:r>
            <a:r>
              <a:rPr lang="en-US" b="1" dirty="0">
                <a:solidFill>
                  <a:srgbClr val="FF0000"/>
                </a:solidFill>
                <a:latin typeface="Lucida Handwriting" panose="03010101010101010101" pitchFamily="66" charset="77"/>
              </a:rPr>
              <a:t>x</a:t>
            </a:r>
            <a:r>
              <a:rPr lang="en-US" b="1" baseline="-25000" dirty="0">
                <a:solidFill>
                  <a:srgbClr val="FF0000"/>
                </a:solidFill>
                <a:latin typeface="Lucida Handwriting" panose="03010101010101010101" pitchFamily="66" charset="77"/>
              </a:rPr>
              <a:t>2</a:t>
            </a:r>
            <a:r>
              <a:rPr lang="en-US" b="1" dirty="0">
                <a:latin typeface="Lucida Handwriting" panose="03010101010101010101" pitchFamily="66" charset="77"/>
              </a:rPr>
              <a:t>, </a:t>
            </a:r>
            <a:r>
              <a:rPr lang="en-US" b="1" dirty="0">
                <a:solidFill>
                  <a:srgbClr val="FF0000"/>
                </a:solidFill>
                <a:latin typeface="Lucida Handwriting" panose="03010101010101010101" pitchFamily="66" charset="77"/>
              </a:rPr>
              <a:t>Y</a:t>
            </a:r>
            <a:r>
              <a:rPr lang="en-US" b="1" baseline="-25000" dirty="0">
                <a:solidFill>
                  <a:srgbClr val="FF0000"/>
                </a:solidFill>
                <a:latin typeface="Lucida Handwriting" panose="03010101010101010101" pitchFamily="66" charset="77"/>
              </a:rPr>
              <a:t>2</a:t>
            </a:r>
            <a:r>
              <a:rPr lang="en-US" b="1" dirty="0">
                <a:latin typeface="Lucida Handwriting" panose="03010101010101010101" pitchFamily="66" charset="77"/>
              </a:rPr>
              <a:t>)</a:t>
            </a:r>
          </a:p>
        </p:txBody>
      </p:sp>
      <p:sp>
        <p:nvSpPr>
          <p:cNvPr id="29" name="Rectangle 28">
            <a:extLst>
              <a:ext uri="{FF2B5EF4-FFF2-40B4-BE49-F238E27FC236}">
                <a16:creationId xmlns:a16="http://schemas.microsoft.com/office/drawing/2014/main" id="{08296C55-6CBA-324F-A397-2C2453447767}"/>
              </a:ext>
            </a:extLst>
          </p:cNvPr>
          <p:cNvSpPr/>
          <p:nvPr/>
        </p:nvSpPr>
        <p:spPr>
          <a:xfrm>
            <a:off x="4008699" y="3692365"/>
            <a:ext cx="1107996" cy="369332"/>
          </a:xfrm>
          <a:prstGeom prst="rect">
            <a:avLst/>
          </a:prstGeom>
        </p:spPr>
        <p:txBody>
          <a:bodyPr wrap="none">
            <a:spAutoFit/>
          </a:bodyPr>
          <a:lstStyle/>
          <a:p>
            <a:r>
              <a:rPr lang="en-US" b="1" dirty="0">
                <a:latin typeface="Lucida Handwriting" panose="03010101010101010101" pitchFamily="66" charset="77"/>
              </a:rPr>
              <a:t>(</a:t>
            </a:r>
            <a:r>
              <a:rPr lang="en-US" b="1" dirty="0">
                <a:solidFill>
                  <a:srgbClr val="FF0000"/>
                </a:solidFill>
                <a:latin typeface="Lucida Handwriting" panose="03010101010101010101" pitchFamily="66" charset="77"/>
              </a:rPr>
              <a:t>x</a:t>
            </a:r>
            <a:r>
              <a:rPr lang="en-US" b="1" baseline="-25000" dirty="0">
                <a:solidFill>
                  <a:srgbClr val="FF0000"/>
                </a:solidFill>
                <a:latin typeface="Lucida Handwriting" panose="03010101010101010101" pitchFamily="66" charset="77"/>
              </a:rPr>
              <a:t>3</a:t>
            </a:r>
            <a:r>
              <a:rPr lang="en-US" b="1" dirty="0">
                <a:latin typeface="Lucida Handwriting" panose="03010101010101010101" pitchFamily="66" charset="77"/>
              </a:rPr>
              <a:t>, </a:t>
            </a:r>
            <a:r>
              <a:rPr lang="en-US" b="1" dirty="0">
                <a:solidFill>
                  <a:srgbClr val="FF0000"/>
                </a:solidFill>
                <a:latin typeface="Lucida Handwriting" panose="03010101010101010101" pitchFamily="66" charset="77"/>
              </a:rPr>
              <a:t>Y</a:t>
            </a:r>
            <a:r>
              <a:rPr lang="en-US" b="1" baseline="-25000" dirty="0">
                <a:solidFill>
                  <a:srgbClr val="FF0000"/>
                </a:solidFill>
                <a:latin typeface="Lucida Handwriting" panose="03010101010101010101" pitchFamily="66" charset="77"/>
              </a:rPr>
              <a:t>4</a:t>
            </a:r>
            <a:r>
              <a:rPr lang="en-US" b="1" dirty="0">
                <a:latin typeface="Lucida Handwriting" panose="03010101010101010101" pitchFamily="66" charset="77"/>
              </a:rPr>
              <a:t>)</a:t>
            </a:r>
          </a:p>
        </p:txBody>
      </p:sp>
      <p:sp>
        <p:nvSpPr>
          <p:cNvPr id="41" name="Rectangle 40">
            <a:extLst>
              <a:ext uri="{FF2B5EF4-FFF2-40B4-BE49-F238E27FC236}">
                <a16:creationId xmlns:a16="http://schemas.microsoft.com/office/drawing/2014/main" id="{700A461B-0601-C340-AE6A-3A1530824FF0}"/>
              </a:ext>
            </a:extLst>
          </p:cNvPr>
          <p:cNvSpPr/>
          <p:nvPr/>
        </p:nvSpPr>
        <p:spPr>
          <a:xfrm>
            <a:off x="5502175" y="4643301"/>
            <a:ext cx="1148071" cy="369332"/>
          </a:xfrm>
          <a:prstGeom prst="rect">
            <a:avLst/>
          </a:prstGeom>
        </p:spPr>
        <p:txBody>
          <a:bodyPr wrap="none">
            <a:spAutoFit/>
          </a:bodyPr>
          <a:lstStyle/>
          <a:p>
            <a:r>
              <a:rPr lang="en-US" b="1" dirty="0">
                <a:latin typeface="Lucida Handwriting" panose="03010101010101010101" pitchFamily="66" charset="77"/>
              </a:rPr>
              <a:t>(</a:t>
            </a:r>
            <a:r>
              <a:rPr lang="en-US" b="1" dirty="0" err="1">
                <a:solidFill>
                  <a:srgbClr val="FF0000"/>
                </a:solidFill>
                <a:latin typeface="Lucida Handwriting" panose="03010101010101010101" pitchFamily="66" charset="77"/>
              </a:rPr>
              <a:t>x</a:t>
            </a:r>
            <a:r>
              <a:rPr lang="en-US" b="1" baseline="-25000" dirty="0" err="1">
                <a:solidFill>
                  <a:srgbClr val="FF0000"/>
                </a:solidFill>
                <a:latin typeface="Lucida Handwriting" panose="03010101010101010101" pitchFamily="66" charset="77"/>
              </a:rPr>
              <a:t>n</a:t>
            </a:r>
            <a:r>
              <a:rPr lang="en-US" b="1" dirty="0">
                <a:latin typeface="Lucida Handwriting" panose="03010101010101010101" pitchFamily="66" charset="77"/>
              </a:rPr>
              <a:t>, </a:t>
            </a:r>
            <a:r>
              <a:rPr lang="en-US" b="1" dirty="0" err="1">
                <a:solidFill>
                  <a:srgbClr val="FF0000"/>
                </a:solidFill>
                <a:latin typeface="Lucida Handwriting" panose="03010101010101010101" pitchFamily="66" charset="77"/>
              </a:rPr>
              <a:t>Y</a:t>
            </a:r>
            <a:r>
              <a:rPr lang="en-US" b="1" baseline="-25000" dirty="0" err="1">
                <a:solidFill>
                  <a:srgbClr val="FF0000"/>
                </a:solidFill>
                <a:latin typeface="Lucida Handwriting" panose="03010101010101010101" pitchFamily="66" charset="77"/>
              </a:rPr>
              <a:t>n</a:t>
            </a:r>
            <a:r>
              <a:rPr lang="en-US" b="1" dirty="0">
                <a:latin typeface="Lucida Handwriting" panose="03010101010101010101" pitchFamily="66" charset="77"/>
              </a:rPr>
              <a:t>)</a:t>
            </a:r>
          </a:p>
        </p:txBody>
      </p:sp>
      <p:sp>
        <p:nvSpPr>
          <p:cNvPr id="18" name="TextBox 17">
            <a:extLst>
              <a:ext uri="{FF2B5EF4-FFF2-40B4-BE49-F238E27FC236}">
                <a16:creationId xmlns:a16="http://schemas.microsoft.com/office/drawing/2014/main" id="{CDF22017-3856-424E-954B-D4F158F214A2}"/>
              </a:ext>
            </a:extLst>
          </p:cNvPr>
          <p:cNvSpPr txBox="1"/>
          <p:nvPr/>
        </p:nvSpPr>
        <p:spPr>
          <a:xfrm>
            <a:off x="5080696" y="4273969"/>
            <a:ext cx="348172" cy="369332"/>
          </a:xfrm>
          <a:prstGeom prst="rect">
            <a:avLst/>
          </a:prstGeom>
          <a:noFill/>
        </p:spPr>
        <p:txBody>
          <a:bodyPr wrap="none" rtlCol="0">
            <a:spAutoFit/>
          </a:bodyPr>
          <a:lstStyle/>
          <a:p>
            <a:r>
              <a:rPr lang="en-US" b="1" dirty="0"/>
              <a:t>…</a:t>
            </a:r>
          </a:p>
        </p:txBody>
      </p:sp>
      <p:sp>
        <p:nvSpPr>
          <p:cNvPr id="47" name="Rectangle 46">
            <a:extLst>
              <a:ext uri="{FF2B5EF4-FFF2-40B4-BE49-F238E27FC236}">
                <a16:creationId xmlns:a16="http://schemas.microsoft.com/office/drawing/2014/main" id="{BB328D5E-8488-D94E-A1AC-5889AFFF9046}"/>
              </a:ext>
            </a:extLst>
          </p:cNvPr>
          <p:cNvSpPr/>
          <p:nvPr/>
        </p:nvSpPr>
        <p:spPr>
          <a:xfrm>
            <a:off x="1804044" y="3368410"/>
            <a:ext cx="990977" cy="369332"/>
          </a:xfrm>
          <a:prstGeom prst="rect">
            <a:avLst/>
          </a:prstGeom>
        </p:spPr>
        <p:txBody>
          <a:bodyPr wrap="none">
            <a:spAutoFit/>
          </a:bodyPr>
          <a:lstStyle/>
          <a:p>
            <a:r>
              <a:rPr lang="en-US" b="1" dirty="0">
                <a:solidFill>
                  <a:srgbClr val="FF0000"/>
                </a:solidFill>
                <a:latin typeface="Lucida Handwriting" panose="03010101010101010101" pitchFamily="66" charset="77"/>
              </a:rPr>
              <a:t>x</a:t>
            </a:r>
            <a:r>
              <a:rPr lang="en-US" b="1" baseline="-25000" dirty="0">
                <a:solidFill>
                  <a:srgbClr val="FF0000"/>
                </a:solidFill>
                <a:latin typeface="Lucida Handwriting" panose="03010101010101010101" pitchFamily="66" charset="77"/>
              </a:rPr>
              <a:t>1</a:t>
            </a:r>
            <a:r>
              <a:rPr lang="en-US" b="1" dirty="0">
                <a:latin typeface="Lucida Handwriting" panose="03010101010101010101" pitchFamily="66" charset="77"/>
              </a:rPr>
              <a:t>    </a:t>
            </a:r>
            <a:r>
              <a:rPr lang="en-US" b="1" dirty="0">
                <a:solidFill>
                  <a:srgbClr val="FF0000"/>
                </a:solidFill>
                <a:latin typeface="Lucida Handwriting" panose="03010101010101010101" pitchFamily="66" charset="77"/>
              </a:rPr>
              <a:t>Y</a:t>
            </a:r>
            <a:r>
              <a:rPr lang="en-US" b="1" baseline="-25000" dirty="0">
                <a:solidFill>
                  <a:srgbClr val="FF0000"/>
                </a:solidFill>
                <a:latin typeface="Lucida Handwriting" panose="03010101010101010101" pitchFamily="66" charset="77"/>
              </a:rPr>
              <a:t>1</a:t>
            </a:r>
            <a:endParaRPr lang="en-US" b="1" dirty="0">
              <a:latin typeface="Lucida Handwriting" panose="03010101010101010101" pitchFamily="66" charset="77"/>
            </a:endParaRPr>
          </a:p>
        </p:txBody>
      </p:sp>
      <p:sp>
        <p:nvSpPr>
          <p:cNvPr id="48" name="Rectangle 47">
            <a:extLst>
              <a:ext uri="{FF2B5EF4-FFF2-40B4-BE49-F238E27FC236}">
                <a16:creationId xmlns:a16="http://schemas.microsoft.com/office/drawing/2014/main" id="{BFC89603-4967-D242-9027-57A49662AC36}"/>
              </a:ext>
            </a:extLst>
          </p:cNvPr>
          <p:cNvSpPr/>
          <p:nvPr/>
        </p:nvSpPr>
        <p:spPr>
          <a:xfrm>
            <a:off x="1804044" y="3726898"/>
            <a:ext cx="990977" cy="369332"/>
          </a:xfrm>
          <a:prstGeom prst="rect">
            <a:avLst/>
          </a:prstGeom>
        </p:spPr>
        <p:txBody>
          <a:bodyPr wrap="none">
            <a:spAutoFit/>
          </a:bodyPr>
          <a:lstStyle/>
          <a:p>
            <a:r>
              <a:rPr lang="en-US" b="1" dirty="0">
                <a:solidFill>
                  <a:srgbClr val="FF0000"/>
                </a:solidFill>
                <a:latin typeface="Lucida Handwriting" panose="03010101010101010101" pitchFamily="66" charset="77"/>
              </a:rPr>
              <a:t>x</a:t>
            </a:r>
            <a:r>
              <a:rPr lang="en-US" b="1" baseline="-25000" dirty="0">
                <a:solidFill>
                  <a:srgbClr val="FF0000"/>
                </a:solidFill>
                <a:latin typeface="Lucida Handwriting" panose="03010101010101010101" pitchFamily="66" charset="77"/>
              </a:rPr>
              <a:t>2</a:t>
            </a:r>
            <a:r>
              <a:rPr lang="en-US" b="1" dirty="0">
                <a:latin typeface="Lucida Handwriting" panose="03010101010101010101" pitchFamily="66" charset="77"/>
              </a:rPr>
              <a:t>    </a:t>
            </a:r>
            <a:r>
              <a:rPr lang="en-US" b="1" dirty="0">
                <a:solidFill>
                  <a:srgbClr val="FF0000"/>
                </a:solidFill>
                <a:latin typeface="Lucida Handwriting" panose="03010101010101010101" pitchFamily="66" charset="77"/>
              </a:rPr>
              <a:t>Y</a:t>
            </a:r>
            <a:r>
              <a:rPr lang="en-US" b="1" baseline="-25000" dirty="0">
                <a:solidFill>
                  <a:srgbClr val="FF0000"/>
                </a:solidFill>
                <a:latin typeface="Lucida Handwriting" panose="03010101010101010101" pitchFamily="66" charset="77"/>
              </a:rPr>
              <a:t>2</a:t>
            </a:r>
            <a:endParaRPr lang="en-US" b="1" dirty="0">
              <a:latin typeface="Lucida Handwriting" panose="03010101010101010101" pitchFamily="66" charset="77"/>
            </a:endParaRPr>
          </a:p>
        </p:txBody>
      </p:sp>
      <p:sp>
        <p:nvSpPr>
          <p:cNvPr id="49" name="Rectangle 48">
            <a:extLst>
              <a:ext uri="{FF2B5EF4-FFF2-40B4-BE49-F238E27FC236}">
                <a16:creationId xmlns:a16="http://schemas.microsoft.com/office/drawing/2014/main" id="{8A18D8F9-9AEE-E745-8778-31CAC465EF8A}"/>
              </a:ext>
            </a:extLst>
          </p:cNvPr>
          <p:cNvSpPr/>
          <p:nvPr/>
        </p:nvSpPr>
        <p:spPr>
          <a:xfrm>
            <a:off x="1831295" y="4085386"/>
            <a:ext cx="936475" cy="369332"/>
          </a:xfrm>
          <a:prstGeom prst="rect">
            <a:avLst/>
          </a:prstGeom>
        </p:spPr>
        <p:txBody>
          <a:bodyPr wrap="none">
            <a:spAutoFit/>
          </a:bodyPr>
          <a:lstStyle/>
          <a:p>
            <a:r>
              <a:rPr lang="en-US" b="1" dirty="0">
                <a:solidFill>
                  <a:srgbClr val="FF0000"/>
                </a:solidFill>
                <a:latin typeface="Lucida Handwriting" panose="03010101010101010101" pitchFamily="66" charset="77"/>
              </a:rPr>
              <a:t>x</a:t>
            </a:r>
            <a:r>
              <a:rPr lang="en-US" b="1" baseline="-25000" dirty="0">
                <a:solidFill>
                  <a:srgbClr val="FF0000"/>
                </a:solidFill>
                <a:latin typeface="Lucida Handwriting" panose="03010101010101010101" pitchFamily="66" charset="77"/>
              </a:rPr>
              <a:t>3</a:t>
            </a:r>
            <a:r>
              <a:rPr lang="en-US" b="1" dirty="0">
                <a:solidFill>
                  <a:srgbClr val="FF0000"/>
                </a:solidFill>
                <a:latin typeface="Lucida Handwriting" panose="03010101010101010101" pitchFamily="66" charset="77"/>
              </a:rPr>
              <a:t> </a:t>
            </a:r>
            <a:r>
              <a:rPr lang="en-US" b="1" baseline="-25000" dirty="0">
                <a:solidFill>
                  <a:srgbClr val="FF0000"/>
                </a:solidFill>
                <a:latin typeface="Lucida Handwriting" panose="03010101010101010101" pitchFamily="66" charset="77"/>
              </a:rPr>
              <a:t>  </a:t>
            </a:r>
            <a:r>
              <a:rPr lang="en-US" b="1" dirty="0">
                <a:latin typeface="Lucida Handwriting" panose="03010101010101010101" pitchFamily="66" charset="77"/>
              </a:rPr>
              <a:t> </a:t>
            </a:r>
            <a:r>
              <a:rPr lang="en-US" b="1" dirty="0">
                <a:solidFill>
                  <a:srgbClr val="FF0000"/>
                </a:solidFill>
                <a:latin typeface="Lucida Handwriting" panose="03010101010101010101" pitchFamily="66" charset="77"/>
              </a:rPr>
              <a:t>Y</a:t>
            </a:r>
            <a:r>
              <a:rPr lang="en-US" b="1" baseline="-25000" dirty="0">
                <a:solidFill>
                  <a:srgbClr val="FF0000"/>
                </a:solidFill>
                <a:latin typeface="Lucida Handwriting" panose="03010101010101010101" pitchFamily="66" charset="77"/>
              </a:rPr>
              <a:t>4</a:t>
            </a:r>
            <a:endParaRPr lang="en-US" b="1" dirty="0">
              <a:latin typeface="Lucida Handwriting" panose="03010101010101010101" pitchFamily="66" charset="77"/>
            </a:endParaRPr>
          </a:p>
        </p:txBody>
      </p:sp>
      <p:sp>
        <p:nvSpPr>
          <p:cNvPr id="50" name="Rectangle 49">
            <a:extLst>
              <a:ext uri="{FF2B5EF4-FFF2-40B4-BE49-F238E27FC236}">
                <a16:creationId xmlns:a16="http://schemas.microsoft.com/office/drawing/2014/main" id="{7AAB549D-B7A9-2243-8313-E82BE9D5529B}"/>
              </a:ext>
            </a:extLst>
          </p:cNvPr>
          <p:cNvSpPr/>
          <p:nvPr/>
        </p:nvSpPr>
        <p:spPr>
          <a:xfrm>
            <a:off x="1784808" y="4802362"/>
            <a:ext cx="1029449" cy="369332"/>
          </a:xfrm>
          <a:prstGeom prst="rect">
            <a:avLst/>
          </a:prstGeom>
        </p:spPr>
        <p:txBody>
          <a:bodyPr wrap="none">
            <a:spAutoFit/>
          </a:bodyPr>
          <a:lstStyle/>
          <a:p>
            <a:r>
              <a:rPr lang="en-US" b="1" dirty="0" err="1">
                <a:solidFill>
                  <a:srgbClr val="FF0000"/>
                </a:solidFill>
                <a:latin typeface="Lucida Handwriting" panose="03010101010101010101" pitchFamily="66" charset="77"/>
              </a:rPr>
              <a:t>x</a:t>
            </a:r>
            <a:r>
              <a:rPr lang="en-US" b="1" baseline="-25000" dirty="0" err="1">
                <a:solidFill>
                  <a:srgbClr val="FF0000"/>
                </a:solidFill>
                <a:latin typeface="Lucida Handwriting" panose="03010101010101010101" pitchFamily="66" charset="77"/>
              </a:rPr>
              <a:t>n</a:t>
            </a:r>
            <a:r>
              <a:rPr lang="en-US" b="1" dirty="0">
                <a:latin typeface="Lucida Handwriting" panose="03010101010101010101" pitchFamily="66" charset="77"/>
              </a:rPr>
              <a:t>    </a:t>
            </a:r>
            <a:r>
              <a:rPr lang="en-US" b="1" dirty="0" err="1">
                <a:solidFill>
                  <a:srgbClr val="FF0000"/>
                </a:solidFill>
                <a:latin typeface="Lucida Handwriting" panose="03010101010101010101" pitchFamily="66" charset="77"/>
              </a:rPr>
              <a:t>Y</a:t>
            </a:r>
            <a:r>
              <a:rPr lang="en-US" b="1" baseline="-25000" dirty="0" err="1">
                <a:solidFill>
                  <a:srgbClr val="FF0000"/>
                </a:solidFill>
                <a:latin typeface="Lucida Handwriting" panose="03010101010101010101" pitchFamily="66" charset="77"/>
              </a:rPr>
              <a:t>n</a:t>
            </a:r>
            <a:endParaRPr lang="en-US" b="1" dirty="0">
              <a:latin typeface="Lucida Handwriting" panose="03010101010101010101" pitchFamily="66" charset="77"/>
            </a:endParaRPr>
          </a:p>
        </p:txBody>
      </p:sp>
      <p:sp>
        <p:nvSpPr>
          <p:cNvPr id="51" name="TextBox 50">
            <a:extLst>
              <a:ext uri="{FF2B5EF4-FFF2-40B4-BE49-F238E27FC236}">
                <a16:creationId xmlns:a16="http://schemas.microsoft.com/office/drawing/2014/main" id="{12376CFB-A078-8E40-B981-EF59939582B2}"/>
              </a:ext>
            </a:extLst>
          </p:cNvPr>
          <p:cNvSpPr txBox="1"/>
          <p:nvPr/>
        </p:nvSpPr>
        <p:spPr>
          <a:xfrm>
            <a:off x="2125446" y="4443874"/>
            <a:ext cx="348172" cy="369332"/>
          </a:xfrm>
          <a:prstGeom prst="rect">
            <a:avLst/>
          </a:prstGeom>
          <a:noFill/>
        </p:spPr>
        <p:txBody>
          <a:bodyPr wrap="none" rtlCol="0">
            <a:spAutoFit/>
          </a:bodyPr>
          <a:lstStyle/>
          <a:p>
            <a:r>
              <a:rPr lang="en-US" b="1" dirty="0"/>
              <a:t>…</a:t>
            </a:r>
          </a:p>
        </p:txBody>
      </p:sp>
      <p:cxnSp>
        <p:nvCxnSpPr>
          <p:cNvPr id="53" name="Straight Connector 52">
            <a:extLst>
              <a:ext uri="{FF2B5EF4-FFF2-40B4-BE49-F238E27FC236}">
                <a16:creationId xmlns:a16="http://schemas.microsoft.com/office/drawing/2014/main" id="{3C87DC56-1A1B-C746-9A06-033F350C880E}"/>
              </a:ext>
            </a:extLst>
          </p:cNvPr>
          <p:cNvCxnSpPr/>
          <p:nvPr/>
        </p:nvCxnSpPr>
        <p:spPr>
          <a:xfrm flipV="1">
            <a:off x="2284775" y="3363435"/>
            <a:ext cx="0" cy="1861932"/>
          </a:xfrm>
          <a:prstGeom prst="line">
            <a:avLst/>
          </a:prstGeom>
          <a:ln w="19050">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067634F-4F07-3748-853B-547B61D4AE28}"/>
              </a:ext>
            </a:extLst>
          </p:cNvPr>
          <p:cNvCxnSpPr/>
          <p:nvPr/>
        </p:nvCxnSpPr>
        <p:spPr>
          <a:xfrm>
            <a:off x="1794426" y="3732320"/>
            <a:ext cx="1010213" cy="0"/>
          </a:xfrm>
          <a:prstGeom prst="line">
            <a:avLst/>
          </a:prstGeom>
          <a:ln w="19050">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ECA58D9-ADBC-0B4F-AD89-AE25D56C9424}"/>
              </a:ext>
            </a:extLst>
          </p:cNvPr>
          <p:cNvCxnSpPr/>
          <p:nvPr/>
        </p:nvCxnSpPr>
        <p:spPr>
          <a:xfrm>
            <a:off x="1794426" y="4090808"/>
            <a:ext cx="1010213" cy="0"/>
          </a:xfrm>
          <a:prstGeom prst="line">
            <a:avLst/>
          </a:prstGeom>
          <a:ln w="19050">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84D029D-1AC2-D348-8EE8-69722E45AA68}"/>
              </a:ext>
            </a:extLst>
          </p:cNvPr>
          <p:cNvCxnSpPr/>
          <p:nvPr/>
        </p:nvCxnSpPr>
        <p:spPr>
          <a:xfrm>
            <a:off x="1794426" y="4449296"/>
            <a:ext cx="1010213" cy="0"/>
          </a:xfrm>
          <a:prstGeom prst="line">
            <a:avLst/>
          </a:prstGeom>
          <a:ln w="19050">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1C4FB09-A45A-F64B-800B-1F6ACD9DBEEE}"/>
              </a:ext>
            </a:extLst>
          </p:cNvPr>
          <p:cNvCxnSpPr/>
          <p:nvPr/>
        </p:nvCxnSpPr>
        <p:spPr>
          <a:xfrm>
            <a:off x="1794426" y="4807784"/>
            <a:ext cx="1010213" cy="0"/>
          </a:xfrm>
          <a:prstGeom prst="line">
            <a:avLst/>
          </a:prstGeom>
          <a:ln w="19050">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64F7EB2-31E3-144F-A523-59142E1B999E}"/>
              </a:ext>
            </a:extLst>
          </p:cNvPr>
          <p:cNvSpPr txBox="1"/>
          <p:nvPr/>
        </p:nvSpPr>
        <p:spPr>
          <a:xfrm>
            <a:off x="1072625" y="2439566"/>
            <a:ext cx="2801986" cy="369332"/>
          </a:xfrm>
          <a:prstGeom prst="rect">
            <a:avLst/>
          </a:prstGeom>
          <a:noFill/>
        </p:spPr>
        <p:txBody>
          <a:bodyPr wrap="none" rtlCol="0">
            <a:spAutoFit/>
          </a:bodyPr>
          <a:lstStyle/>
          <a:p>
            <a:r>
              <a:rPr lang="en-US" dirty="0"/>
              <a:t>Study time ~ Score on a test</a:t>
            </a:r>
          </a:p>
        </p:txBody>
      </p:sp>
      <p:sp>
        <p:nvSpPr>
          <p:cNvPr id="25" name="TextBox 24">
            <a:extLst>
              <a:ext uri="{FF2B5EF4-FFF2-40B4-BE49-F238E27FC236}">
                <a16:creationId xmlns:a16="http://schemas.microsoft.com/office/drawing/2014/main" id="{8E15EDA8-7BAC-7345-9DFC-13B5A0F4704B}"/>
              </a:ext>
            </a:extLst>
          </p:cNvPr>
          <p:cNvSpPr txBox="1"/>
          <p:nvPr/>
        </p:nvSpPr>
        <p:spPr>
          <a:xfrm>
            <a:off x="1452120" y="2712133"/>
            <a:ext cx="1694823" cy="369332"/>
          </a:xfrm>
          <a:prstGeom prst="rect">
            <a:avLst/>
          </a:prstGeom>
          <a:noFill/>
        </p:spPr>
        <p:txBody>
          <a:bodyPr wrap="none" rtlCol="0">
            <a:spAutoFit/>
          </a:bodyPr>
          <a:lstStyle/>
          <a:p>
            <a:r>
              <a:rPr lang="en-US" dirty="0"/>
              <a:t>Height ~ Weight</a:t>
            </a:r>
          </a:p>
        </p:txBody>
      </p:sp>
      <p:sp>
        <p:nvSpPr>
          <p:cNvPr id="26" name="TextBox 25">
            <a:extLst>
              <a:ext uri="{FF2B5EF4-FFF2-40B4-BE49-F238E27FC236}">
                <a16:creationId xmlns:a16="http://schemas.microsoft.com/office/drawing/2014/main" id="{36D3F3EA-A226-8B49-AC0F-29824476564C}"/>
              </a:ext>
            </a:extLst>
          </p:cNvPr>
          <p:cNvSpPr txBox="1"/>
          <p:nvPr/>
        </p:nvSpPr>
        <p:spPr>
          <a:xfrm>
            <a:off x="280682" y="2984700"/>
            <a:ext cx="4411336" cy="369332"/>
          </a:xfrm>
          <a:prstGeom prst="rect">
            <a:avLst/>
          </a:prstGeom>
          <a:noFill/>
        </p:spPr>
        <p:txBody>
          <a:bodyPr wrap="none" rtlCol="0">
            <a:spAutoFit/>
          </a:bodyPr>
          <a:lstStyle/>
          <a:p>
            <a:r>
              <a:rPr lang="en-US" dirty="0"/>
              <a:t>Smoking frequency ~ Age of first heart attack</a:t>
            </a:r>
          </a:p>
        </p:txBody>
      </p:sp>
      <p:sp>
        <p:nvSpPr>
          <p:cNvPr id="27" name="TextBox 26">
            <a:extLst>
              <a:ext uri="{FF2B5EF4-FFF2-40B4-BE49-F238E27FC236}">
                <a16:creationId xmlns:a16="http://schemas.microsoft.com/office/drawing/2014/main" id="{4B95F273-B9FC-E24F-986C-F01D939DFDB5}"/>
              </a:ext>
            </a:extLst>
          </p:cNvPr>
          <p:cNvSpPr txBox="1"/>
          <p:nvPr/>
        </p:nvSpPr>
        <p:spPr>
          <a:xfrm>
            <a:off x="7357249" y="1921141"/>
            <a:ext cx="617477" cy="523220"/>
          </a:xfrm>
          <a:prstGeom prst="rect">
            <a:avLst/>
          </a:prstGeom>
          <a:noFill/>
        </p:spPr>
        <p:txBody>
          <a:bodyPr wrap="none" rtlCol="0">
            <a:spAutoFit/>
          </a:bodyPr>
          <a:lstStyle/>
          <a:p>
            <a:r>
              <a:rPr lang="en-US" sz="2800" b="1" dirty="0">
                <a:solidFill>
                  <a:schemeClr val="accent6"/>
                </a:solidFill>
                <a:latin typeface="Lucida Handwriting" panose="03010101010101010101" pitchFamily="66" charset="77"/>
              </a:rPr>
              <a:t>E</a:t>
            </a:r>
            <a:r>
              <a:rPr lang="en-US" sz="2800" b="1" dirty="0">
                <a:solidFill>
                  <a:srgbClr val="0070C0"/>
                </a:solidFill>
                <a:latin typeface="Lucida Handwriting" panose="03010101010101010101" pitchFamily="66" charset="77"/>
              </a:rPr>
              <a:t>Y</a:t>
            </a:r>
            <a:endParaRPr lang="en-US" sz="2800" b="1" dirty="0">
              <a:latin typeface="Lucida Handwriting" panose="03010101010101010101" pitchFamily="66" charset="77"/>
            </a:endParaRPr>
          </a:p>
        </p:txBody>
      </p:sp>
      <p:sp>
        <p:nvSpPr>
          <p:cNvPr id="59" name="Rectangle 58">
            <a:extLst>
              <a:ext uri="{FF2B5EF4-FFF2-40B4-BE49-F238E27FC236}">
                <a16:creationId xmlns:a16="http://schemas.microsoft.com/office/drawing/2014/main" id="{F06143A1-8D45-0F40-89EC-69EDDBC69470}"/>
              </a:ext>
            </a:extLst>
          </p:cNvPr>
          <p:cNvSpPr/>
          <p:nvPr/>
        </p:nvSpPr>
        <p:spPr>
          <a:xfrm>
            <a:off x="7874521" y="1883319"/>
            <a:ext cx="1426994" cy="523220"/>
          </a:xfrm>
          <a:prstGeom prst="rect">
            <a:avLst/>
          </a:prstGeom>
        </p:spPr>
        <p:txBody>
          <a:bodyPr wrap="none">
            <a:spAutoFit/>
          </a:bodyPr>
          <a:lstStyle/>
          <a:p>
            <a:r>
              <a:rPr lang="en-US" sz="2800" b="1" dirty="0">
                <a:latin typeface="Lucida Handwriting" panose="03010101010101010101" pitchFamily="66" charset="77"/>
              </a:rPr>
              <a:t>= 𝛍(x)</a:t>
            </a:r>
            <a:endParaRPr lang="en-US" sz="2800" dirty="0"/>
          </a:p>
        </p:txBody>
      </p:sp>
      <p:sp>
        <p:nvSpPr>
          <p:cNvPr id="60" name="Rectangle 59">
            <a:extLst>
              <a:ext uri="{FF2B5EF4-FFF2-40B4-BE49-F238E27FC236}">
                <a16:creationId xmlns:a16="http://schemas.microsoft.com/office/drawing/2014/main" id="{6B5FDCB7-4BF9-2541-88C1-E8D56932A126}"/>
              </a:ext>
            </a:extLst>
          </p:cNvPr>
          <p:cNvSpPr/>
          <p:nvPr/>
        </p:nvSpPr>
        <p:spPr>
          <a:xfrm>
            <a:off x="6944814" y="2762685"/>
            <a:ext cx="2722220" cy="461665"/>
          </a:xfrm>
          <a:prstGeom prst="rect">
            <a:avLst/>
          </a:prstGeom>
        </p:spPr>
        <p:txBody>
          <a:bodyPr wrap="none">
            <a:spAutoFit/>
          </a:bodyPr>
          <a:lstStyle/>
          <a:p>
            <a:r>
              <a:rPr lang="en-US" sz="2400" dirty="0"/>
              <a:t>﻿</a:t>
            </a:r>
            <a:r>
              <a:rPr lang="en-US" sz="2400" b="1" dirty="0">
                <a:latin typeface="Lucida Handwriting" panose="03010101010101010101" pitchFamily="66" charset="77"/>
              </a:rPr>
              <a:t> 𝛍(x) = </a:t>
            </a:r>
            <a:r>
              <a:rPr lang="en-US" sz="2400" b="1" dirty="0">
                <a:solidFill>
                  <a:schemeClr val="accent2"/>
                </a:solidFill>
                <a:latin typeface="Lucida Handwriting" panose="03010101010101010101" pitchFamily="66" charset="77"/>
              </a:rPr>
              <a:t>β</a:t>
            </a:r>
            <a:r>
              <a:rPr lang="en-US" sz="2400" b="1" baseline="-25000" dirty="0">
                <a:solidFill>
                  <a:schemeClr val="accent2"/>
                </a:solidFill>
                <a:latin typeface="Lucida Handwriting" panose="03010101010101010101" pitchFamily="66" charset="77"/>
              </a:rPr>
              <a:t>0</a:t>
            </a:r>
            <a:r>
              <a:rPr lang="en-US" sz="2400" b="1" dirty="0">
                <a:latin typeface="Lucida Handwriting" panose="03010101010101010101" pitchFamily="66" charset="77"/>
              </a:rPr>
              <a:t> + </a:t>
            </a:r>
            <a:r>
              <a:rPr lang="en-US" sz="2400" b="1" dirty="0">
                <a:solidFill>
                  <a:schemeClr val="accent2"/>
                </a:solidFill>
                <a:latin typeface="Lucida Handwriting" panose="03010101010101010101" pitchFamily="66" charset="77"/>
              </a:rPr>
              <a:t>β</a:t>
            </a:r>
            <a:r>
              <a:rPr lang="en-US" sz="2400" b="1" baseline="-25000" dirty="0">
                <a:solidFill>
                  <a:schemeClr val="accent2"/>
                </a:solidFill>
                <a:latin typeface="Lucida Handwriting" panose="03010101010101010101" pitchFamily="66" charset="77"/>
              </a:rPr>
              <a:t>1</a:t>
            </a:r>
            <a:r>
              <a:rPr lang="en-US" sz="2400" b="1" dirty="0">
                <a:latin typeface="Lucida Handwriting" panose="03010101010101010101" pitchFamily="66" charset="77"/>
              </a:rPr>
              <a:t>x</a:t>
            </a:r>
          </a:p>
        </p:txBody>
      </p:sp>
      <p:sp>
        <p:nvSpPr>
          <p:cNvPr id="61" name="Rectangle 60">
            <a:extLst>
              <a:ext uri="{FF2B5EF4-FFF2-40B4-BE49-F238E27FC236}">
                <a16:creationId xmlns:a16="http://schemas.microsoft.com/office/drawing/2014/main" id="{E84D5BB6-9C1E-E340-A799-E79554B37C26}"/>
              </a:ext>
            </a:extLst>
          </p:cNvPr>
          <p:cNvSpPr/>
          <p:nvPr/>
        </p:nvSpPr>
        <p:spPr>
          <a:xfrm>
            <a:off x="6407007" y="3410872"/>
            <a:ext cx="3797835" cy="461665"/>
          </a:xfrm>
          <a:prstGeom prst="rect">
            <a:avLst/>
          </a:prstGeom>
        </p:spPr>
        <p:txBody>
          <a:bodyPr wrap="none">
            <a:spAutoFit/>
          </a:bodyPr>
          <a:lstStyle/>
          <a:p>
            <a:r>
              <a:rPr lang="en-US" sz="2400" dirty="0"/>
              <a:t>﻿</a:t>
            </a:r>
            <a:r>
              <a:rPr lang="en-US" sz="2400" b="1" dirty="0">
                <a:latin typeface="Lucida Handwriting" panose="03010101010101010101" pitchFamily="66" charset="77"/>
              </a:rPr>
              <a:t> 𝛍(x) = </a:t>
            </a:r>
            <a:r>
              <a:rPr lang="en-US" sz="2400" b="1" dirty="0">
                <a:solidFill>
                  <a:schemeClr val="accent2"/>
                </a:solidFill>
                <a:latin typeface="Lucida Handwriting" panose="03010101010101010101" pitchFamily="66" charset="77"/>
              </a:rPr>
              <a:t>β</a:t>
            </a:r>
            <a:r>
              <a:rPr lang="en-US" sz="2400" b="1" baseline="-25000" dirty="0">
                <a:solidFill>
                  <a:schemeClr val="accent2"/>
                </a:solidFill>
                <a:latin typeface="Lucida Handwriting" panose="03010101010101010101" pitchFamily="66" charset="77"/>
              </a:rPr>
              <a:t>0</a:t>
            </a:r>
            <a:r>
              <a:rPr lang="en-US" sz="2400" b="1" dirty="0">
                <a:latin typeface="Lucida Handwriting" panose="03010101010101010101" pitchFamily="66" charset="77"/>
              </a:rPr>
              <a:t> + </a:t>
            </a:r>
            <a:r>
              <a:rPr lang="en-US" sz="2400" b="1" dirty="0">
                <a:solidFill>
                  <a:schemeClr val="accent2"/>
                </a:solidFill>
                <a:latin typeface="Lucida Handwriting" panose="03010101010101010101" pitchFamily="66" charset="77"/>
              </a:rPr>
              <a:t>β</a:t>
            </a:r>
            <a:r>
              <a:rPr lang="en-US" sz="2400" b="1" baseline="-25000" dirty="0">
                <a:solidFill>
                  <a:schemeClr val="accent2"/>
                </a:solidFill>
                <a:latin typeface="Lucida Handwriting" panose="03010101010101010101" pitchFamily="66" charset="77"/>
              </a:rPr>
              <a:t>1</a:t>
            </a:r>
            <a:r>
              <a:rPr lang="en-US" sz="2400" b="1" dirty="0">
                <a:latin typeface="Lucida Handwriting" panose="03010101010101010101" pitchFamily="66" charset="77"/>
              </a:rPr>
              <a:t>x + </a:t>
            </a:r>
            <a:r>
              <a:rPr lang="en-US" sz="2400" b="1" dirty="0">
                <a:solidFill>
                  <a:schemeClr val="accent2"/>
                </a:solidFill>
                <a:latin typeface="Lucida Handwriting" panose="03010101010101010101" pitchFamily="66" charset="77"/>
              </a:rPr>
              <a:t>β</a:t>
            </a:r>
            <a:r>
              <a:rPr lang="en-US" sz="2400" b="1" baseline="-25000" dirty="0">
                <a:solidFill>
                  <a:schemeClr val="accent2"/>
                </a:solidFill>
                <a:latin typeface="Lucida Handwriting" panose="03010101010101010101" pitchFamily="66" charset="77"/>
              </a:rPr>
              <a:t>2</a:t>
            </a:r>
            <a:r>
              <a:rPr lang="en-US" sz="2400" b="1" dirty="0">
                <a:latin typeface="Lucida Handwriting" panose="03010101010101010101" pitchFamily="66" charset="77"/>
              </a:rPr>
              <a:t>x</a:t>
            </a:r>
            <a:r>
              <a:rPr lang="en-US" sz="2400" b="1" baseline="30000" dirty="0">
                <a:latin typeface="Lucida Handwriting" panose="03010101010101010101" pitchFamily="66" charset="77"/>
              </a:rPr>
              <a:t>2</a:t>
            </a:r>
          </a:p>
        </p:txBody>
      </p:sp>
      <p:sp>
        <p:nvSpPr>
          <p:cNvPr id="62" name="Rectangle 61">
            <a:extLst>
              <a:ext uri="{FF2B5EF4-FFF2-40B4-BE49-F238E27FC236}">
                <a16:creationId xmlns:a16="http://schemas.microsoft.com/office/drawing/2014/main" id="{1E85FF59-D1A8-B845-ACD5-6C759F9955A5}"/>
              </a:ext>
            </a:extLst>
          </p:cNvPr>
          <p:cNvSpPr/>
          <p:nvPr/>
        </p:nvSpPr>
        <p:spPr>
          <a:xfrm>
            <a:off x="6635435" y="4059059"/>
            <a:ext cx="3340979" cy="461665"/>
          </a:xfrm>
          <a:prstGeom prst="rect">
            <a:avLst/>
          </a:prstGeom>
        </p:spPr>
        <p:txBody>
          <a:bodyPr wrap="none">
            <a:spAutoFit/>
          </a:bodyPr>
          <a:lstStyle/>
          <a:p>
            <a:r>
              <a:rPr lang="en-US" sz="2400" dirty="0"/>
              <a:t>﻿</a:t>
            </a:r>
            <a:r>
              <a:rPr lang="en-US" sz="2400" b="1" dirty="0">
                <a:latin typeface="Lucida Handwriting" panose="03010101010101010101" pitchFamily="66" charset="77"/>
              </a:rPr>
              <a:t> 𝛍(x) =</a:t>
            </a:r>
            <a:r>
              <a:rPr lang="en-US" sz="2400" b="1" dirty="0">
                <a:solidFill>
                  <a:schemeClr val="accent2"/>
                </a:solidFill>
                <a:latin typeface="Lucida Handwriting" panose="03010101010101010101" pitchFamily="66" charset="77"/>
              </a:rPr>
              <a:t> β</a:t>
            </a:r>
            <a:r>
              <a:rPr lang="en-US" sz="2400" b="1" baseline="-25000" dirty="0">
                <a:solidFill>
                  <a:schemeClr val="accent2"/>
                </a:solidFill>
                <a:latin typeface="Lucida Handwriting" panose="03010101010101010101" pitchFamily="66" charset="77"/>
              </a:rPr>
              <a:t>0</a:t>
            </a:r>
            <a:r>
              <a:rPr lang="en-US" sz="2400" b="1" dirty="0">
                <a:solidFill>
                  <a:schemeClr val="accent2"/>
                </a:solidFill>
                <a:latin typeface="Lucida Handwriting" panose="03010101010101010101" pitchFamily="66" charset="77"/>
              </a:rPr>
              <a:t> </a:t>
            </a:r>
            <a:r>
              <a:rPr lang="en-US" sz="2400" b="1" dirty="0">
                <a:latin typeface="Lucida Handwriting" panose="03010101010101010101" pitchFamily="66" charset="77"/>
              </a:rPr>
              <a:t>exp(</a:t>
            </a:r>
            <a:r>
              <a:rPr lang="en-US" sz="2400" b="1" dirty="0">
                <a:solidFill>
                  <a:schemeClr val="accent2"/>
                </a:solidFill>
                <a:latin typeface="Lucida Handwriting" panose="03010101010101010101" pitchFamily="66" charset="77"/>
              </a:rPr>
              <a:t>β</a:t>
            </a:r>
            <a:r>
              <a:rPr lang="en-US" sz="2400" b="1" baseline="-25000" dirty="0">
                <a:solidFill>
                  <a:schemeClr val="accent2"/>
                </a:solidFill>
                <a:latin typeface="Lucida Handwriting" panose="03010101010101010101" pitchFamily="66" charset="77"/>
              </a:rPr>
              <a:t>1</a:t>
            </a:r>
            <a:r>
              <a:rPr lang="en-US" sz="2400" b="1" dirty="0">
                <a:latin typeface="Lucida Handwriting" panose="03010101010101010101" pitchFamily="66" charset="77"/>
              </a:rPr>
              <a:t>x)</a:t>
            </a:r>
          </a:p>
        </p:txBody>
      </p:sp>
      <p:sp>
        <p:nvSpPr>
          <p:cNvPr id="63" name="Rounded Rectangle 62">
            <a:extLst>
              <a:ext uri="{FF2B5EF4-FFF2-40B4-BE49-F238E27FC236}">
                <a16:creationId xmlns:a16="http://schemas.microsoft.com/office/drawing/2014/main" id="{7EE6C2BF-563C-8E43-96E5-0148D06A4C64}"/>
              </a:ext>
            </a:extLst>
          </p:cNvPr>
          <p:cNvSpPr/>
          <p:nvPr/>
        </p:nvSpPr>
        <p:spPr>
          <a:xfrm>
            <a:off x="6846347" y="2712996"/>
            <a:ext cx="3044513" cy="561042"/>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383F481D-133B-D449-8C39-D1FD98B8B0BC}"/>
              </a:ext>
            </a:extLst>
          </p:cNvPr>
          <p:cNvSpPr txBox="1"/>
          <p:nvPr/>
        </p:nvSpPr>
        <p:spPr>
          <a:xfrm>
            <a:off x="3158397" y="1934315"/>
            <a:ext cx="678391" cy="523220"/>
          </a:xfrm>
          <a:prstGeom prst="rect">
            <a:avLst/>
          </a:prstGeom>
          <a:noFill/>
        </p:spPr>
        <p:txBody>
          <a:bodyPr wrap="none" rtlCol="0">
            <a:spAutoFit/>
          </a:bodyPr>
          <a:lstStyle/>
          <a:p>
            <a:r>
              <a:rPr lang="en-US" sz="2800" b="1" dirty="0">
                <a:solidFill>
                  <a:srgbClr val="FF0000"/>
                </a:solidFill>
                <a:latin typeface="Lucida Handwriting" panose="03010101010101010101" pitchFamily="66" charset="77"/>
              </a:rPr>
              <a:t>- ?</a:t>
            </a:r>
          </a:p>
        </p:txBody>
      </p:sp>
      <p:sp>
        <p:nvSpPr>
          <p:cNvPr id="65" name="Rectangle 64">
            <a:extLst>
              <a:ext uri="{FF2B5EF4-FFF2-40B4-BE49-F238E27FC236}">
                <a16:creationId xmlns:a16="http://schemas.microsoft.com/office/drawing/2014/main" id="{7B09F4AD-9714-104E-9557-5FEC35BB4CAB}"/>
              </a:ext>
            </a:extLst>
          </p:cNvPr>
          <p:cNvSpPr/>
          <p:nvPr/>
        </p:nvSpPr>
        <p:spPr>
          <a:xfrm>
            <a:off x="10523716" y="3380093"/>
            <a:ext cx="1016625" cy="523220"/>
          </a:xfrm>
          <a:prstGeom prst="rect">
            <a:avLst/>
          </a:prstGeom>
        </p:spPr>
        <p:txBody>
          <a:bodyPr wrap="none">
            <a:spAutoFit/>
          </a:bodyPr>
          <a:lstStyle/>
          <a:p>
            <a:r>
              <a:rPr lang="en-US" sz="2800" b="1" dirty="0">
                <a:solidFill>
                  <a:schemeClr val="accent2"/>
                </a:solidFill>
                <a:latin typeface="Lucida Handwriting" panose="03010101010101010101" pitchFamily="66" charset="77"/>
              </a:rPr>
              <a:t>β </a:t>
            </a:r>
            <a:r>
              <a:rPr lang="en-US" sz="2800" b="1" dirty="0">
                <a:solidFill>
                  <a:srgbClr val="FF0000"/>
                </a:solidFill>
                <a:latin typeface="Lucida Handwriting" panose="03010101010101010101" pitchFamily="66" charset="77"/>
              </a:rPr>
              <a:t>- ?</a:t>
            </a:r>
            <a:endParaRPr lang="en-US" sz="2800" dirty="0">
              <a:solidFill>
                <a:srgbClr val="FF0000"/>
              </a:solidFill>
            </a:endParaRPr>
          </a:p>
        </p:txBody>
      </p:sp>
      <p:sp>
        <p:nvSpPr>
          <p:cNvPr id="66" name="Right Brace 65">
            <a:extLst>
              <a:ext uri="{FF2B5EF4-FFF2-40B4-BE49-F238E27FC236}">
                <a16:creationId xmlns:a16="http://schemas.microsoft.com/office/drawing/2014/main" id="{C30C6C84-6BC0-2949-B48E-E15C39399EB9}"/>
              </a:ext>
            </a:extLst>
          </p:cNvPr>
          <p:cNvSpPr/>
          <p:nvPr/>
        </p:nvSpPr>
        <p:spPr>
          <a:xfrm>
            <a:off x="10232509" y="2657584"/>
            <a:ext cx="196968" cy="1968239"/>
          </a:xfrm>
          <a:prstGeom prst="righ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7" name="Rounded Rectangle 66">
            <a:extLst>
              <a:ext uri="{FF2B5EF4-FFF2-40B4-BE49-F238E27FC236}">
                <a16:creationId xmlns:a16="http://schemas.microsoft.com/office/drawing/2014/main" id="{4764C218-FFBA-C745-BC1E-14C792C89C72}"/>
              </a:ext>
            </a:extLst>
          </p:cNvPr>
          <p:cNvSpPr/>
          <p:nvPr/>
        </p:nvSpPr>
        <p:spPr>
          <a:xfrm>
            <a:off x="1524871" y="1912269"/>
            <a:ext cx="1614705" cy="561042"/>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11F49BFF-FA50-CB4F-B149-D0E5A1D1FFCE}"/>
              </a:ext>
            </a:extLst>
          </p:cNvPr>
          <p:cNvSpPr/>
          <p:nvPr/>
        </p:nvSpPr>
        <p:spPr>
          <a:xfrm>
            <a:off x="6797073" y="3416329"/>
            <a:ext cx="3028393" cy="461665"/>
          </a:xfrm>
          <a:prstGeom prst="rect">
            <a:avLst/>
          </a:prstGeom>
        </p:spPr>
        <p:txBody>
          <a:bodyPr wrap="none">
            <a:spAutoFit/>
          </a:bodyPr>
          <a:lstStyle/>
          <a:p>
            <a:r>
              <a:rPr lang="en-US" sz="2400" b="1" dirty="0">
                <a:solidFill>
                  <a:srgbClr val="FF0000"/>
                </a:solidFill>
                <a:latin typeface="Lucida Handwriting" panose="03010101010101010101" pitchFamily="66" charset="77"/>
              </a:rPr>
              <a:t>Y</a:t>
            </a:r>
            <a:r>
              <a:rPr lang="en-US" sz="2400" b="1" baseline="-25000" dirty="0">
                <a:solidFill>
                  <a:srgbClr val="FF0000"/>
                </a:solidFill>
                <a:latin typeface="Lucida Handwriting" panose="03010101010101010101" pitchFamily="66" charset="77"/>
              </a:rPr>
              <a:t>i</a:t>
            </a:r>
            <a:r>
              <a:rPr lang="en-US" sz="2400" b="1" dirty="0">
                <a:latin typeface="Lucida Handwriting" panose="03010101010101010101" pitchFamily="66" charset="77"/>
              </a:rPr>
              <a:t> = </a:t>
            </a:r>
            <a:r>
              <a:rPr lang="en-US" sz="2400" b="1" dirty="0">
                <a:solidFill>
                  <a:schemeClr val="accent2"/>
                </a:solidFill>
                <a:latin typeface="Lucida Handwriting" panose="03010101010101010101" pitchFamily="66" charset="77"/>
              </a:rPr>
              <a:t>β</a:t>
            </a:r>
            <a:r>
              <a:rPr lang="en-US" sz="2400" b="1" baseline="-25000" dirty="0">
                <a:solidFill>
                  <a:schemeClr val="accent2"/>
                </a:solidFill>
                <a:latin typeface="Lucida Handwriting" panose="03010101010101010101" pitchFamily="66" charset="77"/>
              </a:rPr>
              <a:t>0</a:t>
            </a:r>
            <a:r>
              <a:rPr lang="en-US" sz="2400" b="1" dirty="0">
                <a:latin typeface="Lucida Handwriting" panose="03010101010101010101" pitchFamily="66" charset="77"/>
              </a:rPr>
              <a:t> + </a:t>
            </a:r>
            <a:r>
              <a:rPr lang="en-US" sz="2400" b="1" dirty="0">
                <a:solidFill>
                  <a:schemeClr val="accent2"/>
                </a:solidFill>
                <a:latin typeface="Lucida Handwriting" panose="03010101010101010101" pitchFamily="66" charset="77"/>
              </a:rPr>
              <a:t>β</a:t>
            </a:r>
            <a:r>
              <a:rPr lang="en-US" sz="2400" b="1" baseline="-25000" dirty="0">
                <a:solidFill>
                  <a:schemeClr val="accent2"/>
                </a:solidFill>
                <a:latin typeface="Lucida Handwriting" panose="03010101010101010101" pitchFamily="66" charset="77"/>
              </a:rPr>
              <a:t>1</a:t>
            </a:r>
            <a:r>
              <a:rPr lang="en-US" sz="2400" b="1" dirty="0">
                <a:solidFill>
                  <a:srgbClr val="FF0000"/>
                </a:solidFill>
                <a:latin typeface="Lucida Handwriting" panose="03010101010101010101" pitchFamily="66" charset="77"/>
              </a:rPr>
              <a:t> x</a:t>
            </a:r>
            <a:r>
              <a:rPr lang="en-US" sz="2400" b="1" baseline="-25000" dirty="0">
                <a:solidFill>
                  <a:srgbClr val="FF0000"/>
                </a:solidFill>
                <a:latin typeface="Lucida Handwriting" panose="03010101010101010101" pitchFamily="66" charset="77"/>
              </a:rPr>
              <a:t>i</a:t>
            </a:r>
            <a:r>
              <a:rPr lang="en-US" sz="2400" b="1" dirty="0">
                <a:latin typeface="Lucida Handwriting" panose="03010101010101010101" pitchFamily="66" charset="77"/>
              </a:rPr>
              <a:t> + </a:t>
            </a:r>
            <a:r>
              <a:rPr lang="en-US" sz="2400" b="1" dirty="0">
                <a:solidFill>
                  <a:srgbClr val="EE4333"/>
                </a:solidFill>
                <a:latin typeface="Lucida Handwriting" panose="03010101010101010101" pitchFamily="66" charset="77"/>
              </a:rPr>
              <a:t>𝜀</a:t>
            </a:r>
            <a:r>
              <a:rPr lang="en-US" sz="2400" b="1" baseline="-25000" dirty="0" err="1">
                <a:solidFill>
                  <a:srgbClr val="EE4333"/>
                </a:solidFill>
                <a:latin typeface="Lucida Handwriting" panose="03010101010101010101" pitchFamily="66" charset="77"/>
              </a:rPr>
              <a:t>i</a:t>
            </a:r>
            <a:endParaRPr lang="en-US" sz="2400" b="1" baseline="-25000" dirty="0">
              <a:solidFill>
                <a:srgbClr val="EE4333"/>
              </a:solidFill>
            </a:endParaRPr>
          </a:p>
        </p:txBody>
      </p:sp>
      <p:sp>
        <p:nvSpPr>
          <p:cNvPr id="69" name="Rectangle 68">
            <a:extLst>
              <a:ext uri="{FF2B5EF4-FFF2-40B4-BE49-F238E27FC236}">
                <a16:creationId xmlns:a16="http://schemas.microsoft.com/office/drawing/2014/main" id="{3142FFA2-8F5F-3242-B190-C9B53218D8EC}"/>
              </a:ext>
            </a:extLst>
          </p:cNvPr>
          <p:cNvSpPr/>
          <p:nvPr/>
        </p:nvSpPr>
        <p:spPr>
          <a:xfrm>
            <a:off x="6565866" y="4083613"/>
            <a:ext cx="3605474" cy="461665"/>
          </a:xfrm>
          <a:prstGeom prst="rect">
            <a:avLst/>
          </a:prstGeom>
        </p:spPr>
        <p:txBody>
          <a:bodyPr wrap="none">
            <a:spAutoFit/>
          </a:bodyPr>
          <a:lstStyle/>
          <a:p>
            <a:r>
              <a:rPr lang="en-US" sz="2400" b="1" dirty="0">
                <a:solidFill>
                  <a:srgbClr val="EE4333"/>
                </a:solidFill>
                <a:latin typeface="Lucida Handwriting" panose="03010101010101010101" pitchFamily="66" charset="77"/>
              </a:rPr>
              <a:t>𝜀</a:t>
            </a:r>
            <a:r>
              <a:rPr lang="en-US" sz="2400" b="1" baseline="-25000" dirty="0" err="1">
                <a:solidFill>
                  <a:srgbClr val="EE4333"/>
                </a:solidFill>
                <a:latin typeface="Lucida Handwriting" panose="03010101010101010101" pitchFamily="66" charset="77"/>
              </a:rPr>
              <a:t>i</a:t>
            </a:r>
            <a:r>
              <a:rPr lang="en-US" sz="2400" b="1" dirty="0">
                <a:latin typeface="Lucida Handwriting" panose="03010101010101010101" pitchFamily="66" charset="77"/>
              </a:rPr>
              <a:t> ∈ </a:t>
            </a:r>
            <a:r>
              <a:rPr lang="en-US" sz="2400" b="1" dirty="0">
                <a:solidFill>
                  <a:srgbClr val="0070C0"/>
                </a:solidFill>
                <a:latin typeface="Lucida Handwriting" panose="03010101010101010101" pitchFamily="66" charset="77"/>
              </a:rPr>
              <a:t>E</a:t>
            </a:r>
            <a:r>
              <a:rPr lang="en-US" sz="2400" b="1" dirty="0">
                <a:latin typeface="Lucida Handwriting" panose="03010101010101010101" pitchFamily="66" charset="77"/>
              </a:rPr>
              <a:t> ~normal(</a:t>
            </a:r>
            <a:r>
              <a:rPr lang="en-US" sz="2400" b="1" dirty="0">
                <a:solidFill>
                  <a:srgbClr val="FF0000"/>
                </a:solidFill>
                <a:latin typeface="Lucida Handwriting" panose="03010101010101010101" pitchFamily="66" charset="77"/>
              </a:rPr>
              <a:t>0</a:t>
            </a:r>
            <a:r>
              <a:rPr lang="en-US" sz="2400" b="1" dirty="0">
                <a:latin typeface="Lucida Handwriting" panose="03010101010101010101" pitchFamily="66" charset="77"/>
              </a:rPr>
              <a:t>, </a:t>
            </a:r>
            <a:r>
              <a:rPr lang="en-US" sz="2400" b="1" dirty="0">
                <a:solidFill>
                  <a:srgbClr val="FF0000"/>
                </a:solidFill>
                <a:latin typeface="Lucida Handwriting" panose="03010101010101010101" pitchFamily="66" charset="77"/>
              </a:rPr>
              <a:t>𝜎</a:t>
            </a:r>
            <a:r>
              <a:rPr lang="en-US" sz="2400" b="1" dirty="0">
                <a:latin typeface="Lucida Handwriting" panose="03010101010101010101" pitchFamily="66" charset="77"/>
              </a:rPr>
              <a:t>)</a:t>
            </a:r>
            <a:endParaRPr lang="en-US" sz="2400" dirty="0"/>
          </a:p>
        </p:txBody>
      </p:sp>
    </p:spTree>
    <p:extLst>
      <p:ext uri="{BB962C8B-B14F-4D97-AF65-F5344CB8AC3E}">
        <p14:creationId xmlns:p14="http://schemas.microsoft.com/office/powerpoint/2010/main" val="15559318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mph" presetSubtype="0" repeatCount="3000" fill="hold" grpId="1" nodeType="clickEffect">
                                  <p:stCondLst>
                                    <p:cond delay="0"/>
                                  </p:stCondLst>
                                  <p:childTnLst>
                                    <p:animEffect transition="out" filter="fade">
                                      <p:cBhvr>
                                        <p:cTn id="20" dur="500" tmFilter="0, 0; .2, .5; .8, .5; 1, 0"/>
                                        <p:tgtEl>
                                          <p:spTgt spid="9"/>
                                        </p:tgtEl>
                                      </p:cBhvr>
                                    </p:animEffect>
                                    <p:animScale>
                                      <p:cBhvr>
                                        <p:cTn id="21" dur="250" autoRev="1" fill="hold"/>
                                        <p:tgtEl>
                                          <p:spTgt spid="9"/>
                                        </p:tgtEl>
                                      </p:cBhvr>
                                      <p:by x="105000" y="105000"/>
                                    </p:animScale>
                                  </p:childTnLst>
                                </p:cTn>
                              </p:par>
                            </p:childTnLst>
                          </p:cTn>
                        </p:par>
                        <p:par>
                          <p:cTn id="22" fill="hold">
                            <p:stCondLst>
                              <p:cond delay="1500"/>
                            </p:stCondLst>
                            <p:childTnLst>
                              <p:par>
                                <p:cTn id="23" presetID="9" presetClass="exit" presetSubtype="0" fill="hold" grpId="2" nodeType="afterEffect">
                                  <p:stCondLst>
                                    <p:cond delay="0"/>
                                  </p:stCondLst>
                                  <p:childTnLst>
                                    <p:animEffect transition="out" filter="dissolve">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childTnLst>
                          </p:cTn>
                        </p:par>
                        <p:par>
                          <p:cTn id="26" fill="hold">
                            <p:stCondLst>
                              <p:cond delay="2000"/>
                            </p:stCondLst>
                            <p:childTnLst>
                              <p:par>
                                <p:cTn id="27" presetID="9"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dissolv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dissolve">
                                      <p:cBhvr>
                                        <p:cTn id="39" dur="500"/>
                                        <p:tgtEl>
                                          <p:spTgt spid="17"/>
                                        </p:tgtEl>
                                      </p:cBhvr>
                                    </p:animEffect>
                                  </p:childTnLst>
                                </p:cTn>
                              </p:par>
                            </p:childTnLst>
                          </p:cTn>
                        </p:par>
                        <p:par>
                          <p:cTn id="40" fill="hold">
                            <p:stCondLst>
                              <p:cond delay="500"/>
                            </p:stCondLst>
                            <p:childTnLst>
                              <p:par>
                                <p:cTn id="41" presetID="9" presetClass="entr" presetSubtype="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dissolve">
                                      <p:cBhvr>
                                        <p:cTn id="43" dur="500"/>
                                        <p:tgtEl>
                                          <p:spTgt spid="28"/>
                                        </p:tgtEl>
                                      </p:cBhvr>
                                    </p:animEffect>
                                  </p:childTnLst>
                                </p:cTn>
                              </p:par>
                            </p:childTnLst>
                          </p:cTn>
                        </p:par>
                        <p:par>
                          <p:cTn id="44" fill="hold">
                            <p:stCondLst>
                              <p:cond delay="1000"/>
                            </p:stCondLst>
                            <p:childTnLst>
                              <p:par>
                                <p:cTn id="45" presetID="9" presetClass="entr" presetSubtype="0" fill="hold" grpId="0"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dissolve">
                                      <p:cBhvr>
                                        <p:cTn id="47" dur="500"/>
                                        <p:tgtEl>
                                          <p:spTgt spid="29"/>
                                        </p:tgtEl>
                                      </p:cBhvr>
                                    </p:animEffect>
                                  </p:childTnLst>
                                </p:cTn>
                              </p:par>
                            </p:childTnLst>
                          </p:cTn>
                        </p:par>
                        <p:par>
                          <p:cTn id="48" fill="hold">
                            <p:stCondLst>
                              <p:cond delay="1500"/>
                            </p:stCondLst>
                            <p:childTnLst>
                              <p:par>
                                <p:cTn id="49" presetID="9" presetClass="entr" presetSubtype="0" fill="hold" grpId="0"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dissolve">
                                      <p:cBhvr>
                                        <p:cTn id="51" dur="500"/>
                                        <p:tgtEl>
                                          <p:spTgt spid="18"/>
                                        </p:tgtEl>
                                      </p:cBhvr>
                                    </p:animEffect>
                                  </p:childTnLst>
                                </p:cTn>
                              </p:par>
                            </p:childTnLst>
                          </p:cTn>
                        </p:par>
                        <p:par>
                          <p:cTn id="52" fill="hold">
                            <p:stCondLst>
                              <p:cond delay="2000"/>
                            </p:stCondLst>
                            <p:childTnLst>
                              <p:par>
                                <p:cTn id="53" presetID="9" presetClass="entr" presetSubtype="0" fill="hold" grpId="0" nodeType="after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dissolve">
                                      <p:cBhvr>
                                        <p:cTn id="55" dur="500"/>
                                        <p:tgtEl>
                                          <p:spTgt spid="41"/>
                                        </p:tgtEl>
                                      </p:cBhvr>
                                    </p:animEffect>
                                  </p:childTnLst>
                                </p:cTn>
                              </p:par>
                            </p:childTnLst>
                          </p:cTn>
                        </p:par>
                        <p:par>
                          <p:cTn id="56" fill="hold">
                            <p:stCondLst>
                              <p:cond delay="2500"/>
                            </p:stCondLst>
                            <p:childTnLst>
                              <p:par>
                                <p:cTn id="57" presetID="9" presetClass="exit" presetSubtype="0" fill="hold" grpId="1" nodeType="afterEffect">
                                  <p:stCondLst>
                                    <p:cond delay="0"/>
                                  </p:stCondLst>
                                  <p:childTnLst>
                                    <p:animEffect transition="out" filter="dissolve">
                                      <p:cBhvr>
                                        <p:cTn id="58" dur="500"/>
                                        <p:tgtEl>
                                          <p:spTgt spid="17"/>
                                        </p:tgtEl>
                                      </p:cBhvr>
                                    </p:animEffect>
                                    <p:set>
                                      <p:cBhvr>
                                        <p:cTn id="59" dur="1" fill="hold">
                                          <p:stCondLst>
                                            <p:cond delay="499"/>
                                          </p:stCondLst>
                                        </p:cTn>
                                        <p:tgtEl>
                                          <p:spTgt spid="17"/>
                                        </p:tgtEl>
                                        <p:attrNameLst>
                                          <p:attrName>style.visibility</p:attrName>
                                        </p:attrNameLst>
                                      </p:cBhvr>
                                      <p:to>
                                        <p:strVal val="hidden"/>
                                      </p:to>
                                    </p:set>
                                  </p:childTnLst>
                                </p:cTn>
                              </p:par>
                            </p:childTnLst>
                          </p:cTn>
                        </p:par>
                        <p:par>
                          <p:cTn id="60" fill="hold">
                            <p:stCondLst>
                              <p:cond delay="3000"/>
                            </p:stCondLst>
                            <p:childTnLst>
                              <p:par>
                                <p:cTn id="61" presetID="9" presetClass="entr" presetSubtype="0" fill="hold" grpId="0" nodeType="afterEffect">
                                  <p:stCondLst>
                                    <p:cond delay="0"/>
                                  </p:stCondLst>
                                  <p:childTnLst>
                                    <p:set>
                                      <p:cBhvr>
                                        <p:cTn id="62" dur="1" fill="hold">
                                          <p:stCondLst>
                                            <p:cond delay="0"/>
                                          </p:stCondLst>
                                        </p:cTn>
                                        <p:tgtEl>
                                          <p:spTgt spid="47"/>
                                        </p:tgtEl>
                                        <p:attrNameLst>
                                          <p:attrName>style.visibility</p:attrName>
                                        </p:attrNameLst>
                                      </p:cBhvr>
                                      <p:to>
                                        <p:strVal val="visible"/>
                                      </p:to>
                                    </p:set>
                                    <p:animEffect transition="in" filter="dissolve">
                                      <p:cBhvr>
                                        <p:cTn id="63" dur="500"/>
                                        <p:tgtEl>
                                          <p:spTgt spid="47"/>
                                        </p:tgtEl>
                                      </p:cBhvr>
                                    </p:animEffect>
                                  </p:childTnLst>
                                </p:cTn>
                              </p:par>
                            </p:childTnLst>
                          </p:cTn>
                        </p:par>
                        <p:par>
                          <p:cTn id="64" fill="hold">
                            <p:stCondLst>
                              <p:cond delay="3500"/>
                            </p:stCondLst>
                            <p:childTnLst>
                              <p:par>
                                <p:cTn id="65" presetID="9" presetClass="exit" presetSubtype="0" fill="hold" grpId="1" nodeType="afterEffect">
                                  <p:stCondLst>
                                    <p:cond delay="0"/>
                                  </p:stCondLst>
                                  <p:childTnLst>
                                    <p:animEffect transition="out" filter="dissolve">
                                      <p:cBhvr>
                                        <p:cTn id="66" dur="500"/>
                                        <p:tgtEl>
                                          <p:spTgt spid="28"/>
                                        </p:tgtEl>
                                      </p:cBhvr>
                                    </p:animEffect>
                                    <p:set>
                                      <p:cBhvr>
                                        <p:cTn id="67" dur="1" fill="hold">
                                          <p:stCondLst>
                                            <p:cond delay="499"/>
                                          </p:stCondLst>
                                        </p:cTn>
                                        <p:tgtEl>
                                          <p:spTgt spid="28"/>
                                        </p:tgtEl>
                                        <p:attrNameLst>
                                          <p:attrName>style.visibility</p:attrName>
                                        </p:attrNameLst>
                                      </p:cBhvr>
                                      <p:to>
                                        <p:strVal val="hidden"/>
                                      </p:to>
                                    </p:set>
                                  </p:childTnLst>
                                </p:cTn>
                              </p:par>
                              <p:par>
                                <p:cTn id="68" presetID="9" presetClass="entr" presetSubtype="0" fill="hold" grpId="0" nodeType="withEffect">
                                  <p:stCondLst>
                                    <p:cond delay="0"/>
                                  </p:stCondLst>
                                  <p:childTnLst>
                                    <p:set>
                                      <p:cBhvr>
                                        <p:cTn id="69" dur="1" fill="hold">
                                          <p:stCondLst>
                                            <p:cond delay="0"/>
                                          </p:stCondLst>
                                        </p:cTn>
                                        <p:tgtEl>
                                          <p:spTgt spid="48"/>
                                        </p:tgtEl>
                                        <p:attrNameLst>
                                          <p:attrName>style.visibility</p:attrName>
                                        </p:attrNameLst>
                                      </p:cBhvr>
                                      <p:to>
                                        <p:strVal val="visible"/>
                                      </p:to>
                                    </p:set>
                                    <p:animEffect transition="in" filter="dissolve">
                                      <p:cBhvr>
                                        <p:cTn id="70" dur="500"/>
                                        <p:tgtEl>
                                          <p:spTgt spid="48"/>
                                        </p:tgtEl>
                                      </p:cBhvr>
                                    </p:animEffect>
                                  </p:childTnLst>
                                </p:cTn>
                              </p:par>
                            </p:childTnLst>
                          </p:cTn>
                        </p:par>
                        <p:par>
                          <p:cTn id="71" fill="hold">
                            <p:stCondLst>
                              <p:cond delay="4000"/>
                            </p:stCondLst>
                            <p:childTnLst>
                              <p:par>
                                <p:cTn id="72" presetID="9" presetClass="exit" presetSubtype="0" fill="hold" grpId="1" nodeType="afterEffect">
                                  <p:stCondLst>
                                    <p:cond delay="0"/>
                                  </p:stCondLst>
                                  <p:childTnLst>
                                    <p:animEffect transition="out" filter="dissolve">
                                      <p:cBhvr>
                                        <p:cTn id="73" dur="500"/>
                                        <p:tgtEl>
                                          <p:spTgt spid="29"/>
                                        </p:tgtEl>
                                      </p:cBhvr>
                                    </p:animEffect>
                                    <p:set>
                                      <p:cBhvr>
                                        <p:cTn id="74" dur="1" fill="hold">
                                          <p:stCondLst>
                                            <p:cond delay="499"/>
                                          </p:stCondLst>
                                        </p:cTn>
                                        <p:tgtEl>
                                          <p:spTgt spid="29"/>
                                        </p:tgtEl>
                                        <p:attrNameLst>
                                          <p:attrName>style.visibility</p:attrName>
                                        </p:attrNameLst>
                                      </p:cBhvr>
                                      <p:to>
                                        <p:strVal val="hidden"/>
                                      </p:to>
                                    </p:set>
                                  </p:childTnLst>
                                </p:cTn>
                              </p:par>
                              <p:par>
                                <p:cTn id="75" presetID="9" presetClass="entr" presetSubtype="0" fill="hold" grpId="0" nodeType="withEffect">
                                  <p:stCondLst>
                                    <p:cond delay="0"/>
                                  </p:stCondLst>
                                  <p:childTnLst>
                                    <p:set>
                                      <p:cBhvr>
                                        <p:cTn id="76" dur="1" fill="hold">
                                          <p:stCondLst>
                                            <p:cond delay="0"/>
                                          </p:stCondLst>
                                        </p:cTn>
                                        <p:tgtEl>
                                          <p:spTgt spid="49"/>
                                        </p:tgtEl>
                                        <p:attrNameLst>
                                          <p:attrName>style.visibility</p:attrName>
                                        </p:attrNameLst>
                                      </p:cBhvr>
                                      <p:to>
                                        <p:strVal val="visible"/>
                                      </p:to>
                                    </p:set>
                                    <p:animEffect transition="in" filter="dissolve">
                                      <p:cBhvr>
                                        <p:cTn id="77" dur="500"/>
                                        <p:tgtEl>
                                          <p:spTgt spid="49"/>
                                        </p:tgtEl>
                                      </p:cBhvr>
                                    </p:animEffect>
                                  </p:childTnLst>
                                </p:cTn>
                              </p:par>
                            </p:childTnLst>
                          </p:cTn>
                        </p:par>
                        <p:par>
                          <p:cTn id="78" fill="hold">
                            <p:stCondLst>
                              <p:cond delay="4500"/>
                            </p:stCondLst>
                            <p:childTnLst>
                              <p:par>
                                <p:cTn id="79" presetID="9" presetClass="exit" presetSubtype="0" fill="hold" grpId="1" nodeType="afterEffect">
                                  <p:stCondLst>
                                    <p:cond delay="0"/>
                                  </p:stCondLst>
                                  <p:childTnLst>
                                    <p:animEffect transition="out" filter="dissolve">
                                      <p:cBhvr>
                                        <p:cTn id="80" dur="500"/>
                                        <p:tgtEl>
                                          <p:spTgt spid="18"/>
                                        </p:tgtEl>
                                      </p:cBhvr>
                                    </p:animEffect>
                                    <p:set>
                                      <p:cBhvr>
                                        <p:cTn id="81" dur="1" fill="hold">
                                          <p:stCondLst>
                                            <p:cond delay="499"/>
                                          </p:stCondLst>
                                        </p:cTn>
                                        <p:tgtEl>
                                          <p:spTgt spid="18"/>
                                        </p:tgtEl>
                                        <p:attrNameLst>
                                          <p:attrName>style.visibility</p:attrName>
                                        </p:attrNameLst>
                                      </p:cBhvr>
                                      <p:to>
                                        <p:strVal val="hidden"/>
                                      </p:to>
                                    </p:set>
                                  </p:childTnLst>
                                </p:cTn>
                              </p:par>
                              <p:par>
                                <p:cTn id="82" presetID="9" presetClass="entr" presetSubtype="0" fill="hold" grpId="0"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dissolve">
                                      <p:cBhvr>
                                        <p:cTn id="84" dur="500"/>
                                        <p:tgtEl>
                                          <p:spTgt spid="51"/>
                                        </p:tgtEl>
                                      </p:cBhvr>
                                    </p:animEffect>
                                  </p:childTnLst>
                                </p:cTn>
                              </p:par>
                            </p:childTnLst>
                          </p:cTn>
                        </p:par>
                        <p:par>
                          <p:cTn id="85" fill="hold">
                            <p:stCondLst>
                              <p:cond delay="5000"/>
                            </p:stCondLst>
                            <p:childTnLst>
                              <p:par>
                                <p:cTn id="86" presetID="9" presetClass="exit" presetSubtype="0" fill="hold" grpId="1" nodeType="afterEffect">
                                  <p:stCondLst>
                                    <p:cond delay="0"/>
                                  </p:stCondLst>
                                  <p:childTnLst>
                                    <p:animEffect transition="out" filter="dissolve">
                                      <p:cBhvr>
                                        <p:cTn id="87" dur="500"/>
                                        <p:tgtEl>
                                          <p:spTgt spid="41"/>
                                        </p:tgtEl>
                                      </p:cBhvr>
                                    </p:animEffect>
                                    <p:set>
                                      <p:cBhvr>
                                        <p:cTn id="88" dur="1" fill="hold">
                                          <p:stCondLst>
                                            <p:cond delay="499"/>
                                          </p:stCondLst>
                                        </p:cTn>
                                        <p:tgtEl>
                                          <p:spTgt spid="41"/>
                                        </p:tgtEl>
                                        <p:attrNameLst>
                                          <p:attrName>style.visibility</p:attrName>
                                        </p:attrNameLst>
                                      </p:cBhvr>
                                      <p:to>
                                        <p:strVal val="hidden"/>
                                      </p:to>
                                    </p:set>
                                  </p:childTnLst>
                                </p:cTn>
                              </p:par>
                              <p:par>
                                <p:cTn id="89" presetID="9" presetClass="entr" presetSubtype="0" fill="hold" grpId="0" nodeType="withEffect">
                                  <p:stCondLst>
                                    <p:cond delay="0"/>
                                  </p:stCondLst>
                                  <p:childTnLst>
                                    <p:set>
                                      <p:cBhvr>
                                        <p:cTn id="90" dur="1" fill="hold">
                                          <p:stCondLst>
                                            <p:cond delay="0"/>
                                          </p:stCondLst>
                                        </p:cTn>
                                        <p:tgtEl>
                                          <p:spTgt spid="50"/>
                                        </p:tgtEl>
                                        <p:attrNameLst>
                                          <p:attrName>style.visibility</p:attrName>
                                        </p:attrNameLst>
                                      </p:cBhvr>
                                      <p:to>
                                        <p:strVal val="visible"/>
                                      </p:to>
                                    </p:set>
                                    <p:animEffect transition="in" filter="dissolve">
                                      <p:cBhvr>
                                        <p:cTn id="91" dur="500"/>
                                        <p:tgtEl>
                                          <p:spTgt spid="50"/>
                                        </p:tgtEl>
                                      </p:cBhvr>
                                    </p:animEffect>
                                  </p:childTnLst>
                                </p:cTn>
                              </p:par>
                            </p:childTnLst>
                          </p:cTn>
                        </p:par>
                        <p:par>
                          <p:cTn id="92" fill="hold">
                            <p:stCondLst>
                              <p:cond delay="5500"/>
                            </p:stCondLst>
                            <p:childTnLst>
                              <p:par>
                                <p:cTn id="93" presetID="22" presetClass="entr" presetSubtype="4" fill="hold" nodeType="afterEffect">
                                  <p:stCondLst>
                                    <p:cond delay="0"/>
                                  </p:stCondLst>
                                  <p:childTnLst>
                                    <p:set>
                                      <p:cBhvr>
                                        <p:cTn id="94" dur="1" fill="hold">
                                          <p:stCondLst>
                                            <p:cond delay="0"/>
                                          </p:stCondLst>
                                        </p:cTn>
                                        <p:tgtEl>
                                          <p:spTgt spid="53"/>
                                        </p:tgtEl>
                                        <p:attrNameLst>
                                          <p:attrName>style.visibility</p:attrName>
                                        </p:attrNameLst>
                                      </p:cBhvr>
                                      <p:to>
                                        <p:strVal val="visible"/>
                                      </p:to>
                                    </p:set>
                                    <p:animEffect transition="in" filter="wipe(down)">
                                      <p:cBhvr>
                                        <p:cTn id="95" dur="500"/>
                                        <p:tgtEl>
                                          <p:spTgt spid="53"/>
                                        </p:tgtEl>
                                      </p:cBhvr>
                                    </p:animEffect>
                                  </p:childTnLst>
                                </p:cTn>
                              </p:par>
                              <p:par>
                                <p:cTn id="96" presetID="22" presetClass="entr" presetSubtype="8" fill="hold" nodeType="withEffect">
                                  <p:stCondLst>
                                    <p:cond delay="0"/>
                                  </p:stCondLst>
                                  <p:childTnLst>
                                    <p:set>
                                      <p:cBhvr>
                                        <p:cTn id="97" dur="1" fill="hold">
                                          <p:stCondLst>
                                            <p:cond delay="0"/>
                                          </p:stCondLst>
                                        </p:cTn>
                                        <p:tgtEl>
                                          <p:spTgt spid="23"/>
                                        </p:tgtEl>
                                        <p:attrNameLst>
                                          <p:attrName>style.visibility</p:attrName>
                                        </p:attrNameLst>
                                      </p:cBhvr>
                                      <p:to>
                                        <p:strVal val="visible"/>
                                      </p:to>
                                    </p:set>
                                    <p:animEffect transition="in" filter="wipe(left)">
                                      <p:cBhvr>
                                        <p:cTn id="98" dur="500"/>
                                        <p:tgtEl>
                                          <p:spTgt spid="23"/>
                                        </p:tgtEl>
                                      </p:cBhvr>
                                    </p:animEffect>
                                  </p:childTnLst>
                                </p:cTn>
                              </p:par>
                              <p:par>
                                <p:cTn id="99" presetID="22" presetClass="entr" presetSubtype="8" fill="hold" nodeType="withEffect">
                                  <p:stCondLst>
                                    <p:cond delay="0"/>
                                  </p:stCondLst>
                                  <p:childTnLst>
                                    <p:set>
                                      <p:cBhvr>
                                        <p:cTn id="100" dur="1" fill="hold">
                                          <p:stCondLst>
                                            <p:cond delay="0"/>
                                          </p:stCondLst>
                                        </p:cTn>
                                        <p:tgtEl>
                                          <p:spTgt spid="55"/>
                                        </p:tgtEl>
                                        <p:attrNameLst>
                                          <p:attrName>style.visibility</p:attrName>
                                        </p:attrNameLst>
                                      </p:cBhvr>
                                      <p:to>
                                        <p:strVal val="visible"/>
                                      </p:to>
                                    </p:set>
                                    <p:animEffect transition="in" filter="wipe(left)">
                                      <p:cBhvr>
                                        <p:cTn id="101" dur="500"/>
                                        <p:tgtEl>
                                          <p:spTgt spid="55"/>
                                        </p:tgtEl>
                                      </p:cBhvr>
                                    </p:animEffect>
                                  </p:childTnLst>
                                </p:cTn>
                              </p:par>
                              <p:par>
                                <p:cTn id="102" presetID="22" presetClass="entr" presetSubtype="8" fill="hold" nodeType="withEffect">
                                  <p:stCondLst>
                                    <p:cond delay="0"/>
                                  </p:stCondLst>
                                  <p:childTnLst>
                                    <p:set>
                                      <p:cBhvr>
                                        <p:cTn id="103" dur="1" fill="hold">
                                          <p:stCondLst>
                                            <p:cond delay="0"/>
                                          </p:stCondLst>
                                        </p:cTn>
                                        <p:tgtEl>
                                          <p:spTgt spid="56"/>
                                        </p:tgtEl>
                                        <p:attrNameLst>
                                          <p:attrName>style.visibility</p:attrName>
                                        </p:attrNameLst>
                                      </p:cBhvr>
                                      <p:to>
                                        <p:strVal val="visible"/>
                                      </p:to>
                                    </p:set>
                                    <p:animEffect transition="in" filter="wipe(left)">
                                      <p:cBhvr>
                                        <p:cTn id="104" dur="500"/>
                                        <p:tgtEl>
                                          <p:spTgt spid="56"/>
                                        </p:tgtEl>
                                      </p:cBhvr>
                                    </p:animEffect>
                                  </p:childTnLst>
                                </p:cTn>
                              </p:par>
                              <p:par>
                                <p:cTn id="105" presetID="22" presetClass="entr" presetSubtype="8" fill="hold" nodeType="withEffect">
                                  <p:stCondLst>
                                    <p:cond delay="0"/>
                                  </p:stCondLst>
                                  <p:childTnLst>
                                    <p:set>
                                      <p:cBhvr>
                                        <p:cTn id="106" dur="1" fill="hold">
                                          <p:stCondLst>
                                            <p:cond delay="0"/>
                                          </p:stCondLst>
                                        </p:cTn>
                                        <p:tgtEl>
                                          <p:spTgt spid="57"/>
                                        </p:tgtEl>
                                        <p:attrNameLst>
                                          <p:attrName>style.visibility</p:attrName>
                                        </p:attrNameLst>
                                      </p:cBhvr>
                                      <p:to>
                                        <p:strVal val="visible"/>
                                      </p:to>
                                    </p:set>
                                    <p:animEffect transition="in" filter="wipe(left)">
                                      <p:cBhvr>
                                        <p:cTn id="107" dur="500"/>
                                        <p:tgtEl>
                                          <p:spTgt spid="57"/>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24"/>
                                        </p:tgtEl>
                                        <p:attrNameLst>
                                          <p:attrName>style.visibility</p:attrName>
                                        </p:attrNameLst>
                                      </p:cBhvr>
                                      <p:to>
                                        <p:strVal val="visible"/>
                                      </p:to>
                                    </p:set>
                                    <p:animEffect transition="in" filter="wipe(left)">
                                      <p:cBhvr>
                                        <p:cTn id="112" dur="500"/>
                                        <p:tgtEl>
                                          <p:spTgt spid="24"/>
                                        </p:tgtEl>
                                      </p:cBhvr>
                                    </p:animEffect>
                                  </p:childTnLst>
                                </p:cTn>
                              </p:par>
                            </p:childTnLst>
                          </p:cTn>
                        </p:par>
                        <p:par>
                          <p:cTn id="113" fill="hold">
                            <p:stCondLst>
                              <p:cond delay="500"/>
                            </p:stCondLst>
                            <p:childTnLst>
                              <p:par>
                                <p:cTn id="114" presetID="22" presetClass="entr" presetSubtype="8" fill="hold" grpId="0" nodeType="afterEffect">
                                  <p:stCondLst>
                                    <p:cond delay="0"/>
                                  </p:stCondLst>
                                  <p:childTnLst>
                                    <p:set>
                                      <p:cBhvr>
                                        <p:cTn id="115" dur="1" fill="hold">
                                          <p:stCondLst>
                                            <p:cond delay="0"/>
                                          </p:stCondLst>
                                        </p:cTn>
                                        <p:tgtEl>
                                          <p:spTgt spid="25"/>
                                        </p:tgtEl>
                                        <p:attrNameLst>
                                          <p:attrName>style.visibility</p:attrName>
                                        </p:attrNameLst>
                                      </p:cBhvr>
                                      <p:to>
                                        <p:strVal val="visible"/>
                                      </p:to>
                                    </p:set>
                                    <p:animEffect transition="in" filter="wipe(left)">
                                      <p:cBhvr>
                                        <p:cTn id="116" dur="500"/>
                                        <p:tgtEl>
                                          <p:spTgt spid="25"/>
                                        </p:tgtEl>
                                      </p:cBhvr>
                                    </p:animEffect>
                                  </p:childTnLst>
                                </p:cTn>
                              </p:par>
                            </p:childTnLst>
                          </p:cTn>
                        </p:par>
                        <p:par>
                          <p:cTn id="117" fill="hold">
                            <p:stCondLst>
                              <p:cond delay="1000"/>
                            </p:stCondLst>
                            <p:childTnLst>
                              <p:par>
                                <p:cTn id="118" presetID="22" presetClass="entr" presetSubtype="8" fill="hold" grpId="0" nodeType="afterEffect">
                                  <p:stCondLst>
                                    <p:cond delay="0"/>
                                  </p:stCondLst>
                                  <p:childTnLst>
                                    <p:set>
                                      <p:cBhvr>
                                        <p:cTn id="119" dur="1" fill="hold">
                                          <p:stCondLst>
                                            <p:cond delay="0"/>
                                          </p:stCondLst>
                                        </p:cTn>
                                        <p:tgtEl>
                                          <p:spTgt spid="26"/>
                                        </p:tgtEl>
                                        <p:attrNameLst>
                                          <p:attrName>style.visibility</p:attrName>
                                        </p:attrNameLst>
                                      </p:cBhvr>
                                      <p:to>
                                        <p:strVal val="visible"/>
                                      </p:to>
                                    </p:set>
                                    <p:animEffect transition="in" filter="wipe(left)">
                                      <p:cBhvr>
                                        <p:cTn id="120" dur="500"/>
                                        <p:tgtEl>
                                          <p:spTgt spid="26"/>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67"/>
                                        </p:tgtEl>
                                        <p:attrNameLst>
                                          <p:attrName>style.visibility</p:attrName>
                                        </p:attrNameLst>
                                      </p:cBhvr>
                                      <p:to>
                                        <p:strVal val="visible"/>
                                      </p:to>
                                    </p:set>
                                    <p:animEffect transition="in" filter="dissolve">
                                      <p:cBhvr>
                                        <p:cTn id="125" dur="500"/>
                                        <p:tgtEl>
                                          <p:spTgt spid="67"/>
                                        </p:tgtEl>
                                      </p:cBhvr>
                                    </p:animEffect>
                                  </p:childTnLst>
                                </p:cTn>
                              </p:par>
                            </p:childTnLst>
                          </p:cTn>
                        </p:par>
                        <p:par>
                          <p:cTn id="126" fill="hold">
                            <p:stCondLst>
                              <p:cond delay="500"/>
                            </p:stCondLst>
                            <p:childTnLst>
                              <p:par>
                                <p:cTn id="127" presetID="22" presetClass="entr" presetSubtype="8" fill="hold" grpId="0" nodeType="afterEffect">
                                  <p:stCondLst>
                                    <p:cond delay="0"/>
                                  </p:stCondLst>
                                  <p:childTnLst>
                                    <p:set>
                                      <p:cBhvr>
                                        <p:cTn id="128" dur="1" fill="hold">
                                          <p:stCondLst>
                                            <p:cond delay="0"/>
                                          </p:stCondLst>
                                        </p:cTn>
                                        <p:tgtEl>
                                          <p:spTgt spid="64"/>
                                        </p:tgtEl>
                                        <p:attrNameLst>
                                          <p:attrName>style.visibility</p:attrName>
                                        </p:attrNameLst>
                                      </p:cBhvr>
                                      <p:to>
                                        <p:strVal val="visible"/>
                                      </p:to>
                                    </p:set>
                                    <p:animEffect transition="in" filter="wipe(left)">
                                      <p:cBhvr>
                                        <p:cTn id="129" dur="500"/>
                                        <p:tgtEl>
                                          <p:spTgt spid="64"/>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27"/>
                                        </p:tgtEl>
                                        <p:attrNameLst>
                                          <p:attrName>style.visibility</p:attrName>
                                        </p:attrNameLst>
                                      </p:cBhvr>
                                      <p:to>
                                        <p:strVal val="visible"/>
                                      </p:to>
                                    </p:set>
                                    <p:animEffect transition="in" filter="dissolve">
                                      <p:cBhvr>
                                        <p:cTn id="134" dur="500"/>
                                        <p:tgtEl>
                                          <p:spTgt spid="27"/>
                                        </p:tgtEl>
                                      </p:cBhvr>
                                    </p:animEffect>
                                  </p:childTnLst>
                                </p:cTn>
                              </p:par>
                            </p:childTnLst>
                          </p:cTn>
                        </p:par>
                        <p:par>
                          <p:cTn id="135" fill="hold">
                            <p:stCondLst>
                              <p:cond delay="500"/>
                            </p:stCondLst>
                            <p:childTnLst>
                              <p:par>
                                <p:cTn id="136" presetID="22" presetClass="entr" presetSubtype="8" fill="hold" grpId="0" nodeType="afterEffect">
                                  <p:stCondLst>
                                    <p:cond delay="0"/>
                                  </p:stCondLst>
                                  <p:childTnLst>
                                    <p:set>
                                      <p:cBhvr>
                                        <p:cTn id="137" dur="1" fill="hold">
                                          <p:stCondLst>
                                            <p:cond delay="0"/>
                                          </p:stCondLst>
                                        </p:cTn>
                                        <p:tgtEl>
                                          <p:spTgt spid="59"/>
                                        </p:tgtEl>
                                        <p:attrNameLst>
                                          <p:attrName>style.visibility</p:attrName>
                                        </p:attrNameLst>
                                      </p:cBhvr>
                                      <p:to>
                                        <p:strVal val="visible"/>
                                      </p:to>
                                    </p:set>
                                    <p:animEffect transition="in" filter="wipe(left)">
                                      <p:cBhvr>
                                        <p:cTn id="138" dur="500"/>
                                        <p:tgtEl>
                                          <p:spTgt spid="59"/>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grpId="0" nodeType="clickEffect">
                                  <p:stCondLst>
                                    <p:cond delay="0"/>
                                  </p:stCondLst>
                                  <p:childTnLst>
                                    <p:set>
                                      <p:cBhvr>
                                        <p:cTn id="142" dur="1" fill="hold">
                                          <p:stCondLst>
                                            <p:cond delay="0"/>
                                          </p:stCondLst>
                                        </p:cTn>
                                        <p:tgtEl>
                                          <p:spTgt spid="60"/>
                                        </p:tgtEl>
                                        <p:attrNameLst>
                                          <p:attrName>style.visibility</p:attrName>
                                        </p:attrNameLst>
                                      </p:cBhvr>
                                      <p:to>
                                        <p:strVal val="visible"/>
                                      </p:to>
                                    </p:set>
                                    <p:animEffect transition="in" filter="wipe(left)">
                                      <p:cBhvr>
                                        <p:cTn id="143" dur="500"/>
                                        <p:tgtEl>
                                          <p:spTgt spid="60"/>
                                        </p:tgtEl>
                                      </p:cBhvr>
                                    </p:animEffect>
                                  </p:childTnLst>
                                </p:cTn>
                              </p:par>
                            </p:childTnLst>
                          </p:cTn>
                        </p:par>
                        <p:par>
                          <p:cTn id="144" fill="hold">
                            <p:stCondLst>
                              <p:cond delay="500"/>
                            </p:stCondLst>
                            <p:childTnLst>
                              <p:par>
                                <p:cTn id="145" presetID="22" presetClass="entr" presetSubtype="8" fill="hold" grpId="0" nodeType="afterEffect">
                                  <p:stCondLst>
                                    <p:cond delay="0"/>
                                  </p:stCondLst>
                                  <p:childTnLst>
                                    <p:set>
                                      <p:cBhvr>
                                        <p:cTn id="146" dur="1" fill="hold">
                                          <p:stCondLst>
                                            <p:cond delay="0"/>
                                          </p:stCondLst>
                                        </p:cTn>
                                        <p:tgtEl>
                                          <p:spTgt spid="61"/>
                                        </p:tgtEl>
                                        <p:attrNameLst>
                                          <p:attrName>style.visibility</p:attrName>
                                        </p:attrNameLst>
                                      </p:cBhvr>
                                      <p:to>
                                        <p:strVal val="visible"/>
                                      </p:to>
                                    </p:set>
                                    <p:animEffect transition="in" filter="wipe(left)">
                                      <p:cBhvr>
                                        <p:cTn id="147" dur="500"/>
                                        <p:tgtEl>
                                          <p:spTgt spid="61"/>
                                        </p:tgtEl>
                                      </p:cBhvr>
                                    </p:animEffect>
                                  </p:childTnLst>
                                </p:cTn>
                              </p:par>
                            </p:childTnLst>
                          </p:cTn>
                        </p:par>
                        <p:par>
                          <p:cTn id="148" fill="hold">
                            <p:stCondLst>
                              <p:cond delay="1000"/>
                            </p:stCondLst>
                            <p:childTnLst>
                              <p:par>
                                <p:cTn id="149" presetID="22" presetClass="entr" presetSubtype="8" fill="hold" grpId="0" nodeType="afterEffect">
                                  <p:stCondLst>
                                    <p:cond delay="0"/>
                                  </p:stCondLst>
                                  <p:childTnLst>
                                    <p:set>
                                      <p:cBhvr>
                                        <p:cTn id="150" dur="1" fill="hold">
                                          <p:stCondLst>
                                            <p:cond delay="0"/>
                                          </p:stCondLst>
                                        </p:cTn>
                                        <p:tgtEl>
                                          <p:spTgt spid="62"/>
                                        </p:tgtEl>
                                        <p:attrNameLst>
                                          <p:attrName>style.visibility</p:attrName>
                                        </p:attrNameLst>
                                      </p:cBhvr>
                                      <p:to>
                                        <p:strVal val="visible"/>
                                      </p:to>
                                    </p:set>
                                    <p:animEffect transition="in" filter="wipe(left)">
                                      <p:cBhvr>
                                        <p:cTn id="151" dur="500"/>
                                        <p:tgtEl>
                                          <p:spTgt spid="62"/>
                                        </p:tgtEl>
                                      </p:cBhvr>
                                    </p:animEffect>
                                  </p:childTnLst>
                                </p:cTn>
                              </p:par>
                            </p:childTnLst>
                          </p:cTn>
                        </p:par>
                        <p:par>
                          <p:cTn id="152" fill="hold">
                            <p:stCondLst>
                              <p:cond delay="1500"/>
                            </p:stCondLst>
                            <p:childTnLst>
                              <p:par>
                                <p:cTn id="153" presetID="22" presetClass="entr" presetSubtype="8" fill="hold" grpId="0" nodeType="afterEffect">
                                  <p:stCondLst>
                                    <p:cond delay="0"/>
                                  </p:stCondLst>
                                  <p:childTnLst>
                                    <p:set>
                                      <p:cBhvr>
                                        <p:cTn id="154" dur="1" fill="hold">
                                          <p:stCondLst>
                                            <p:cond delay="0"/>
                                          </p:stCondLst>
                                        </p:cTn>
                                        <p:tgtEl>
                                          <p:spTgt spid="66"/>
                                        </p:tgtEl>
                                        <p:attrNameLst>
                                          <p:attrName>style.visibility</p:attrName>
                                        </p:attrNameLst>
                                      </p:cBhvr>
                                      <p:to>
                                        <p:strVal val="visible"/>
                                      </p:to>
                                    </p:set>
                                    <p:animEffect transition="in" filter="wipe(left)">
                                      <p:cBhvr>
                                        <p:cTn id="155" dur="500"/>
                                        <p:tgtEl>
                                          <p:spTgt spid="66"/>
                                        </p:tgtEl>
                                      </p:cBhvr>
                                    </p:animEffect>
                                  </p:childTnLst>
                                </p:cTn>
                              </p:par>
                            </p:childTnLst>
                          </p:cTn>
                        </p:par>
                        <p:par>
                          <p:cTn id="156" fill="hold">
                            <p:stCondLst>
                              <p:cond delay="2000"/>
                            </p:stCondLst>
                            <p:childTnLst>
                              <p:par>
                                <p:cTn id="157" presetID="9" presetClass="entr" presetSubtype="0" fill="hold" grpId="0" nodeType="afterEffect">
                                  <p:stCondLst>
                                    <p:cond delay="0"/>
                                  </p:stCondLst>
                                  <p:childTnLst>
                                    <p:set>
                                      <p:cBhvr>
                                        <p:cTn id="158" dur="1" fill="hold">
                                          <p:stCondLst>
                                            <p:cond delay="0"/>
                                          </p:stCondLst>
                                        </p:cTn>
                                        <p:tgtEl>
                                          <p:spTgt spid="65"/>
                                        </p:tgtEl>
                                        <p:attrNameLst>
                                          <p:attrName>style.visibility</p:attrName>
                                        </p:attrNameLst>
                                      </p:cBhvr>
                                      <p:to>
                                        <p:strVal val="visible"/>
                                      </p:to>
                                    </p:set>
                                    <p:animEffect transition="in" filter="dissolve">
                                      <p:cBhvr>
                                        <p:cTn id="159" dur="500"/>
                                        <p:tgtEl>
                                          <p:spTgt spid="65"/>
                                        </p:tgtEl>
                                      </p:cBhvr>
                                    </p:animEffect>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63"/>
                                        </p:tgtEl>
                                        <p:attrNameLst>
                                          <p:attrName>style.visibility</p:attrName>
                                        </p:attrNameLst>
                                      </p:cBhvr>
                                      <p:to>
                                        <p:strVal val="visible"/>
                                      </p:to>
                                    </p:set>
                                    <p:animEffect transition="in" filter="dissolve">
                                      <p:cBhvr>
                                        <p:cTn id="164" dur="500"/>
                                        <p:tgtEl>
                                          <p:spTgt spid="63"/>
                                        </p:tgtEl>
                                      </p:cBhvr>
                                    </p:animEffect>
                                  </p:childTnLst>
                                </p:cTn>
                              </p:par>
                            </p:childTnLst>
                          </p:cTn>
                        </p:par>
                        <p:par>
                          <p:cTn id="165" fill="hold">
                            <p:stCondLst>
                              <p:cond delay="500"/>
                            </p:stCondLst>
                            <p:childTnLst>
                              <p:par>
                                <p:cTn id="166" presetID="9" presetClass="exit" presetSubtype="0" fill="hold" grpId="1" nodeType="afterEffect">
                                  <p:stCondLst>
                                    <p:cond delay="0"/>
                                  </p:stCondLst>
                                  <p:childTnLst>
                                    <p:animEffect transition="out" filter="dissolve">
                                      <p:cBhvr>
                                        <p:cTn id="167" dur="500"/>
                                        <p:tgtEl>
                                          <p:spTgt spid="65"/>
                                        </p:tgtEl>
                                      </p:cBhvr>
                                    </p:animEffect>
                                    <p:set>
                                      <p:cBhvr>
                                        <p:cTn id="168" dur="1" fill="hold">
                                          <p:stCondLst>
                                            <p:cond delay="499"/>
                                          </p:stCondLst>
                                        </p:cTn>
                                        <p:tgtEl>
                                          <p:spTgt spid="65"/>
                                        </p:tgtEl>
                                        <p:attrNameLst>
                                          <p:attrName>style.visibility</p:attrName>
                                        </p:attrNameLst>
                                      </p:cBhvr>
                                      <p:to>
                                        <p:strVal val="hidden"/>
                                      </p:to>
                                    </p:set>
                                  </p:childTnLst>
                                </p:cTn>
                              </p:par>
                            </p:childTnLst>
                          </p:cTn>
                        </p:par>
                        <p:par>
                          <p:cTn id="169" fill="hold">
                            <p:stCondLst>
                              <p:cond delay="1000"/>
                            </p:stCondLst>
                            <p:childTnLst>
                              <p:par>
                                <p:cTn id="170" presetID="9" presetClass="exit" presetSubtype="0" fill="hold" grpId="1" nodeType="afterEffect">
                                  <p:stCondLst>
                                    <p:cond delay="0"/>
                                  </p:stCondLst>
                                  <p:childTnLst>
                                    <p:animEffect transition="out" filter="dissolve">
                                      <p:cBhvr>
                                        <p:cTn id="171" dur="500"/>
                                        <p:tgtEl>
                                          <p:spTgt spid="66"/>
                                        </p:tgtEl>
                                      </p:cBhvr>
                                    </p:animEffect>
                                    <p:set>
                                      <p:cBhvr>
                                        <p:cTn id="172" dur="1" fill="hold">
                                          <p:stCondLst>
                                            <p:cond delay="499"/>
                                          </p:stCondLst>
                                        </p:cTn>
                                        <p:tgtEl>
                                          <p:spTgt spid="66"/>
                                        </p:tgtEl>
                                        <p:attrNameLst>
                                          <p:attrName>style.visibility</p:attrName>
                                        </p:attrNameLst>
                                      </p:cBhvr>
                                      <p:to>
                                        <p:strVal val="hidden"/>
                                      </p:to>
                                    </p:set>
                                  </p:childTnLst>
                                </p:cTn>
                              </p:par>
                            </p:childTnLst>
                          </p:cTn>
                        </p:par>
                        <p:par>
                          <p:cTn id="173" fill="hold">
                            <p:stCondLst>
                              <p:cond delay="1500"/>
                            </p:stCondLst>
                            <p:childTnLst>
                              <p:par>
                                <p:cTn id="174" presetID="9" presetClass="exit" presetSubtype="0" fill="hold" grpId="2" nodeType="afterEffect">
                                  <p:stCondLst>
                                    <p:cond delay="0"/>
                                  </p:stCondLst>
                                  <p:childTnLst>
                                    <p:animEffect transition="out" filter="dissolve">
                                      <p:cBhvr>
                                        <p:cTn id="175" dur="500"/>
                                        <p:tgtEl>
                                          <p:spTgt spid="62"/>
                                        </p:tgtEl>
                                      </p:cBhvr>
                                    </p:animEffect>
                                    <p:set>
                                      <p:cBhvr>
                                        <p:cTn id="176" dur="1" fill="hold">
                                          <p:stCondLst>
                                            <p:cond delay="499"/>
                                          </p:stCondLst>
                                        </p:cTn>
                                        <p:tgtEl>
                                          <p:spTgt spid="62"/>
                                        </p:tgtEl>
                                        <p:attrNameLst>
                                          <p:attrName>style.visibility</p:attrName>
                                        </p:attrNameLst>
                                      </p:cBhvr>
                                      <p:to>
                                        <p:strVal val="hidden"/>
                                      </p:to>
                                    </p:set>
                                  </p:childTnLst>
                                </p:cTn>
                              </p:par>
                            </p:childTnLst>
                          </p:cTn>
                        </p:par>
                        <p:par>
                          <p:cTn id="177" fill="hold">
                            <p:stCondLst>
                              <p:cond delay="2000"/>
                            </p:stCondLst>
                            <p:childTnLst>
                              <p:par>
                                <p:cTn id="178" presetID="9" presetClass="exit" presetSubtype="0" fill="hold" grpId="1" nodeType="afterEffect">
                                  <p:stCondLst>
                                    <p:cond delay="0"/>
                                  </p:stCondLst>
                                  <p:childTnLst>
                                    <p:animEffect transition="out" filter="dissolve">
                                      <p:cBhvr>
                                        <p:cTn id="179" dur="500"/>
                                        <p:tgtEl>
                                          <p:spTgt spid="61"/>
                                        </p:tgtEl>
                                      </p:cBhvr>
                                    </p:animEffect>
                                    <p:set>
                                      <p:cBhvr>
                                        <p:cTn id="180" dur="1" fill="hold">
                                          <p:stCondLst>
                                            <p:cond delay="499"/>
                                          </p:stCondLst>
                                        </p:cTn>
                                        <p:tgtEl>
                                          <p:spTgt spid="61"/>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68"/>
                                        </p:tgtEl>
                                        <p:attrNameLst>
                                          <p:attrName>style.visibility</p:attrName>
                                        </p:attrNameLst>
                                      </p:cBhvr>
                                      <p:to>
                                        <p:strVal val="visible"/>
                                      </p:to>
                                    </p:set>
                                    <p:animEffect transition="in" filter="dissolve">
                                      <p:cBhvr>
                                        <p:cTn id="185" dur="500"/>
                                        <p:tgtEl>
                                          <p:spTgt spid="68"/>
                                        </p:tgtEl>
                                      </p:cBhvr>
                                    </p:animEffect>
                                  </p:childTnLst>
                                </p:cTn>
                              </p:par>
                            </p:childTnLst>
                          </p:cTn>
                        </p:par>
                      </p:childTnLst>
                    </p:cTn>
                  </p:par>
                  <p:par>
                    <p:cTn id="186" fill="hold">
                      <p:stCondLst>
                        <p:cond delay="indefinite"/>
                      </p:stCondLst>
                      <p:childTnLst>
                        <p:par>
                          <p:cTn id="187" fill="hold">
                            <p:stCondLst>
                              <p:cond delay="0"/>
                            </p:stCondLst>
                            <p:childTnLst>
                              <p:par>
                                <p:cTn id="188" presetID="9" presetClass="entr" presetSubtype="0" fill="hold" grpId="0" nodeType="clickEffect">
                                  <p:stCondLst>
                                    <p:cond delay="0"/>
                                  </p:stCondLst>
                                  <p:childTnLst>
                                    <p:set>
                                      <p:cBhvr>
                                        <p:cTn id="189" dur="1" fill="hold">
                                          <p:stCondLst>
                                            <p:cond delay="0"/>
                                          </p:stCondLst>
                                        </p:cTn>
                                        <p:tgtEl>
                                          <p:spTgt spid="69"/>
                                        </p:tgtEl>
                                        <p:attrNameLst>
                                          <p:attrName>style.visibility</p:attrName>
                                        </p:attrNameLst>
                                      </p:cBhvr>
                                      <p:to>
                                        <p:strVal val="visible"/>
                                      </p:to>
                                    </p:set>
                                    <p:animEffect transition="in" filter="dissolve">
                                      <p:cBhvr>
                                        <p:cTn id="190" dur="500"/>
                                        <p:tgtEl>
                                          <p:spTgt spid="69"/>
                                        </p:tgtEl>
                                      </p:cBhvr>
                                    </p:animEffect>
                                  </p:childTnLst>
                                </p:cTn>
                              </p:par>
                            </p:childTnLst>
                          </p:cTn>
                        </p:par>
                      </p:childTnLst>
                    </p:cTn>
                  </p:par>
                  <p:par>
                    <p:cTn id="191" fill="hold">
                      <p:stCondLst>
                        <p:cond delay="indefinite"/>
                      </p:stCondLst>
                      <p:childTnLst>
                        <p:par>
                          <p:cTn id="192" fill="hold">
                            <p:stCondLst>
                              <p:cond delay="0"/>
                            </p:stCondLst>
                            <p:childTnLst>
                              <p:par>
                                <p:cTn id="193" presetID="9" presetClass="exit" presetSubtype="0" fill="hold" grpId="1" nodeType="clickEffect">
                                  <p:stCondLst>
                                    <p:cond delay="0"/>
                                  </p:stCondLst>
                                  <p:childTnLst>
                                    <p:animEffect transition="out" filter="dissolve">
                                      <p:cBhvr>
                                        <p:cTn id="194" dur="500"/>
                                        <p:tgtEl>
                                          <p:spTgt spid="47"/>
                                        </p:tgtEl>
                                      </p:cBhvr>
                                    </p:animEffect>
                                    <p:set>
                                      <p:cBhvr>
                                        <p:cTn id="195" dur="1" fill="hold">
                                          <p:stCondLst>
                                            <p:cond delay="499"/>
                                          </p:stCondLst>
                                        </p:cTn>
                                        <p:tgtEl>
                                          <p:spTgt spid="47"/>
                                        </p:tgtEl>
                                        <p:attrNameLst>
                                          <p:attrName>style.visibility</p:attrName>
                                        </p:attrNameLst>
                                      </p:cBhvr>
                                      <p:to>
                                        <p:strVal val="hidden"/>
                                      </p:to>
                                    </p:set>
                                  </p:childTnLst>
                                </p:cTn>
                              </p:par>
                              <p:par>
                                <p:cTn id="196" presetID="9" presetClass="exit" presetSubtype="0" fill="hold" grpId="1" nodeType="withEffect">
                                  <p:stCondLst>
                                    <p:cond delay="0"/>
                                  </p:stCondLst>
                                  <p:childTnLst>
                                    <p:animEffect transition="out" filter="dissolve">
                                      <p:cBhvr>
                                        <p:cTn id="197" dur="500"/>
                                        <p:tgtEl>
                                          <p:spTgt spid="48"/>
                                        </p:tgtEl>
                                      </p:cBhvr>
                                    </p:animEffect>
                                    <p:set>
                                      <p:cBhvr>
                                        <p:cTn id="198" dur="1" fill="hold">
                                          <p:stCondLst>
                                            <p:cond delay="499"/>
                                          </p:stCondLst>
                                        </p:cTn>
                                        <p:tgtEl>
                                          <p:spTgt spid="48"/>
                                        </p:tgtEl>
                                        <p:attrNameLst>
                                          <p:attrName>style.visibility</p:attrName>
                                        </p:attrNameLst>
                                      </p:cBhvr>
                                      <p:to>
                                        <p:strVal val="hidden"/>
                                      </p:to>
                                    </p:set>
                                  </p:childTnLst>
                                </p:cTn>
                              </p:par>
                              <p:par>
                                <p:cTn id="199" presetID="9" presetClass="exit" presetSubtype="0" fill="hold" grpId="1" nodeType="withEffect">
                                  <p:stCondLst>
                                    <p:cond delay="0"/>
                                  </p:stCondLst>
                                  <p:childTnLst>
                                    <p:animEffect transition="out" filter="dissolve">
                                      <p:cBhvr>
                                        <p:cTn id="200" dur="500"/>
                                        <p:tgtEl>
                                          <p:spTgt spid="49"/>
                                        </p:tgtEl>
                                      </p:cBhvr>
                                    </p:animEffect>
                                    <p:set>
                                      <p:cBhvr>
                                        <p:cTn id="201" dur="1" fill="hold">
                                          <p:stCondLst>
                                            <p:cond delay="499"/>
                                          </p:stCondLst>
                                        </p:cTn>
                                        <p:tgtEl>
                                          <p:spTgt spid="49"/>
                                        </p:tgtEl>
                                        <p:attrNameLst>
                                          <p:attrName>style.visibility</p:attrName>
                                        </p:attrNameLst>
                                      </p:cBhvr>
                                      <p:to>
                                        <p:strVal val="hidden"/>
                                      </p:to>
                                    </p:set>
                                  </p:childTnLst>
                                </p:cTn>
                              </p:par>
                              <p:par>
                                <p:cTn id="202" presetID="9" presetClass="exit" presetSubtype="0" fill="hold" grpId="1" nodeType="withEffect">
                                  <p:stCondLst>
                                    <p:cond delay="0"/>
                                  </p:stCondLst>
                                  <p:childTnLst>
                                    <p:animEffect transition="out" filter="dissolve">
                                      <p:cBhvr>
                                        <p:cTn id="203" dur="500"/>
                                        <p:tgtEl>
                                          <p:spTgt spid="50"/>
                                        </p:tgtEl>
                                      </p:cBhvr>
                                    </p:animEffect>
                                    <p:set>
                                      <p:cBhvr>
                                        <p:cTn id="204" dur="1" fill="hold">
                                          <p:stCondLst>
                                            <p:cond delay="499"/>
                                          </p:stCondLst>
                                        </p:cTn>
                                        <p:tgtEl>
                                          <p:spTgt spid="50"/>
                                        </p:tgtEl>
                                        <p:attrNameLst>
                                          <p:attrName>style.visibility</p:attrName>
                                        </p:attrNameLst>
                                      </p:cBhvr>
                                      <p:to>
                                        <p:strVal val="hidden"/>
                                      </p:to>
                                    </p:set>
                                  </p:childTnLst>
                                </p:cTn>
                              </p:par>
                              <p:par>
                                <p:cTn id="205" presetID="9" presetClass="exit" presetSubtype="0" fill="hold" grpId="1" nodeType="withEffect">
                                  <p:stCondLst>
                                    <p:cond delay="0"/>
                                  </p:stCondLst>
                                  <p:childTnLst>
                                    <p:animEffect transition="out" filter="dissolve">
                                      <p:cBhvr>
                                        <p:cTn id="206" dur="500"/>
                                        <p:tgtEl>
                                          <p:spTgt spid="51"/>
                                        </p:tgtEl>
                                      </p:cBhvr>
                                    </p:animEffect>
                                    <p:set>
                                      <p:cBhvr>
                                        <p:cTn id="207" dur="1" fill="hold">
                                          <p:stCondLst>
                                            <p:cond delay="499"/>
                                          </p:stCondLst>
                                        </p:cTn>
                                        <p:tgtEl>
                                          <p:spTgt spid="51"/>
                                        </p:tgtEl>
                                        <p:attrNameLst>
                                          <p:attrName>style.visibility</p:attrName>
                                        </p:attrNameLst>
                                      </p:cBhvr>
                                      <p:to>
                                        <p:strVal val="hidden"/>
                                      </p:to>
                                    </p:set>
                                  </p:childTnLst>
                                </p:cTn>
                              </p:par>
                              <p:par>
                                <p:cTn id="208" presetID="9" presetClass="exit" presetSubtype="0" fill="hold" nodeType="withEffect">
                                  <p:stCondLst>
                                    <p:cond delay="0"/>
                                  </p:stCondLst>
                                  <p:childTnLst>
                                    <p:animEffect transition="out" filter="dissolve">
                                      <p:cBhvr>
                                        <p:cTn id="209" dur="500"/>
                                        <p:tgtEl>
                                          <p:spTgt spid="53"/>
                                        </p:tgtEl>
                                      </p:cBhvr>
                                    </p:animEffect>
                                    <p:set>
                                      <p:cBhvr>
                                        <p:cTn id="210" dur="1" fill="hold">
                                          <p:stCondLst>
                                            <p:cond delay="499"/>
                                          </p:stCondLst>
                                        </p:cTn>
                                        <p:tgtEl>
                                          <p:spTgt spid="53"/>
                                        </p:tgtEl>
                                        <p:attrNameLst>
                                          <p:attrName>style.visibility</p:attrName>
                                        </p:attrNameLst>
                                      </p:cBhvr>
                                      <p:to>
                                        <p:strVal val="hidden"/>
                                      </p:to>
                                    </p:set>
                                  </p:childTnLst>
                                </p:cTn>
                              </p:par>
                              <p:par>
                                <p:cTn id="211" presetID="9" presetClass="exit" presetSubtype="0" fill="hold" nodeType="withEffect">
                                  <p:stCondLst>
                                    <p:cond delay="0"/>
                                  </p:stCondLst>
                                  <p:childTnLst>
                                    <p:animEffect transition="out" filter="dissolve">
                                      <p:cBhvr>
                                        <p:cTn id="212" dur="500"/>
                                        <p:tgtEl>
                                          <p:spTgt spid="23"/>
                                        </p:tgtEl>
                                      </p:cBhvr>
                                    </p:animEffect>
                                    <p:set>
                                      <p:cBhvr>
                                        <p:cTn id="213" dur="1" fill="hold">
                                          <p:stCondLst>
                                            <p:cond delay="499"/>
                                          </p:stCondLst>
                                        </p:cTn>
                                        <p:tgtEl>
                                          <p:spTgt spid="23"/>
                                        </p:tgtEl>
                                        <p:attrNameLst>
                                          <p:attrName>style.visibility</p:attrName>
                                        </p:attrNameLst>
                                      </p:cBhvr>
                                      <p:to>
                                        <p:strVal val="hidden"/>
                                      </p:to>
                                    </p:set>
                                  </p:childTnLst>
                                </p:cTn>
                              </p:par>
                              <p:par>
                                <p:cTn id="214" presetID="9" presetClass="exit" presetSubtype="0" fill="hold" nodeType="withEffect">
                                  <p:stCondLst>
                                    <p:cond delay="0"/>
                                  </p:stCondLst>
                                  <p:childTnLst>
                                    <p:animEffect transition="out" filter="dissolve">
                                      <p:cBhvr>
                                        <p:cTn id="215" dur="500"/>
                                        <p:tgtEl>
                                          <p:spTgt spid="55"/>
                                        </p:tgtEl>
                                      </p:cBhvr>
                                    </p:animEffect>
                                    <p:set>
                                      <p:cBhvr>
                                        <p:cTn id="216" dur="1" fill="hold">
                                          <p:stCondLst>
                                            <p:cond delay="499"/>
                                          </p:stCondLst>
                                        </p:cTn>
                                        <p:tgtEl>
                                          <p:spTgt spid="55"/>
                                        </p:tgtEl>
                                        <p:attrNameLst>
                                          <p:attrName>style.visibility</p:attrName>
                                        </p:attrNameLst>
                                      </p:cBhvr>
                                      <p:to>
                                        <p:strVal val="hidden"/>
                                      </p:to>
                                    </p:set>
                                  </p:childTnLst>
                                </p:cTn>
                              </p:par>
                              <p:par>
                                <p:cTn id="217" presetID="9" presetClass="exit" presetSubtype="0" fill="hold" nodeType="withEffect">
                                  <p:stCondLst>
                                    <p:cond delay="0"/>
                                  </p:stCondLst>
                                  <p:childTnLst>
                                    <p:animEffect transition="out" filter="dissolve">
                                      <p:cBhvr>
                                        <p:cTn id="218" dur="500"/>
                                        <p:tgtEl>
                                          <p:spTgt spid="56"/>
                                        </p:tgtEl>
                                      </p:cBhvr>
                                    </p:animEffect>
                                    <p:set>
                                      <p:cBhvr>
                                        <p:cTn id="219" dur="1" fill="hold">
                                          <p:stCondLst>
                                            <p:cond delay="499"/>
                                          </p:stCondLst>
                                        </p:cTn>
                                        <p:tgtEl>
                                          <p:spTgt spid="56"/>
                                        </p:tgtEl>
                                        <p:attrNameLst>
                                          <p:attrName>style.visibility</p:attrName>
                                        </p:attrNameLst>
                                      </p:cBhvr>
                                      <p:to>
                                        <p:strVal val="hidden"/>
                                      </p:to>
                                    </p:set>
                                  </p:childTnLst>
                                </p:cTn>
                              </p:par>
                              <p:par>
                                <p:cTn id="220" presetID="9" presetClass="exit" presetSubtype="0" fill="hold" nodeType="withEffect">
                                  <p:stCondLst>
                                    <p:cond delay="0"/>
                                  </p:stCondLst>
                                  <p:childTnLst>
                                    <p:animEffect transition="out" filter="dissolve">
                                      <p:cBhvr>
                                        <p:cTn id="221" dur="500"/>
                                        <p:tgtEl>
                                          <p:spTgt spid="57"/>
                                        </p:tgtEl>
                                      </p:cBhvr>
                                    </p:animEffect>
                                    <p:set>
                                      <p:cBhvr>
                                        <p:cTn id="222" dur="1" fill="hold">
                                          <p:stCondLst>
                                            <p:cond delay="499"/>
                                          </p:stCondLst>
                                        </p:cTn>
                                        <p:tgtEl>
                                          <p:spTgt spid="57"/>
                                        </p:tgtEl>
                                        <p:attrNameLst>
                                          <p:attrName>style.visibility</p:attrName>
                                        </p:attrNameLst>
                                      </p:cBhvr>
                                      <p:to>
                                        <p:strVal val="hidden"/>
                                      </p:to>
                                    </p:set>
                                  </p:childTnLst>
                                </p:cTn>
                              </p:par>
                              <p:par>
                                <p:cTn id="223" presetID="9" presetClass="exit" presetSubtype="0" fill="hold" grpId="1" nodeType="withEffect">
                                  <p:stCondLst>
                                    <p:cond delay="0"/>
                                  </p:stCondLst>
                                  <p:childTnLst>
                                    <p:animEffect transition="out" filter="dissolve">
                                      <p:cBhvr>
                                        <p:cTn id="224" dur="500"/>
                                        <p:tgtEl>
                                          <p:spTgt spid="26"/>
                                        </p:tgtEl>
                                      </p:cBhvr>
                                    </p:animEffect>
                                    <p:set>
                                      <p:cBhvr>
                                        <p:cTn id="225" dur="1" fill="hold">
                                          <p:stCondLst>
                                            <p:cond delay="499"/>
                                          </p:stCondLst>
                                        </p:cTn>
                                        <p:tgtEl>
                                          <p:spTgt spid="26"/>
                                        </p:tgtEl>
                                        <p:attrNameLst>
                                          <p:attrName>style.visibility</p:attrName>
                                        </p:attrNameLst>
                                      </p:cBhvr>
                                      <p:to>
                                        <p:strVal val="hidden"/>
                                      </p:to>
                                    </p:set>
                                  </p:childTnLst>
                                </p:cTn>
                              </p:par>
                              <p:par>
                                <p:cTn id="226" presetID="9" presetClass="exit" presetSubtype="0" fill="hold" grpId="1" nodeType="withEffect">
                                  <p:stCondLst>
                                    <p:cond delay="0"/>
                                  </p:stCondLst>
                                  <p:childTnLst>
                                    <p:animEffect transition="out" filter="dissolve">
                                      <p:cBhvr>
                                        <p:cTn id="227" dur="500"/>
                                        <p:tgtEl>
                                          <p:spTgt spid="25"/>
                                        </p:tgtEl>
                                      </p:cBhvr>
                                    </p:animEffect>
                                    <p:set>
                                      <p:cBhvr>
                                        <p:cTn id="228" dur="1" fill="hold">
                                          <p:stCondLst>
                                            <p:cond delay="499"/>
                                          </p:stCondLst>
                                        </p:cTn>
                                        <p:tgtEl>
                                          <p:spTgt spid="25"/>
                                        </p:tgtEl>
                                        <p:attrNameLst>
                                          <p:attrName>style.visibility</p:attrName>
                                        </p:attrNameLst>
                                      </p:cBhvr>
                                      <p:to>
                                        <p:strVal val="hidden"/>
                                      </p:to>
                                    </p:set>
                                  </p:childTnLst>
                                </p:cTn>
                              </p:par>
                              <p:par>
                                <p:cTn id="229" presetID="9" presetClass="exit" presetSubtype="0" fill="hold" grpId="1" nodeType="withEffect">
                                  <p:stCondLst>
                                    <p:cond delay="0"/>
                                  </p:stCondLst>
                                  <p:childTnLst>
                                    <p:animEffect transition="out" filter="dissolve">
                                      <p:cBhvr>
                                        <p:cTn id="230" dur="500"/>
                                        <p:tgtEl>
                                          <p:spTgt spid="24"/>
                                        </p:tgtEl>
                                      </p:cBhvr>
                                    </p:animEffect>
                                    <p:set>
                                      <p:cBhvr>
                                        <p:cTn id="231" dur="1" fill="hold">
                                          <p:stCondLst>
                                            <p:cond delay="499"/>
                                          </p:stCondLst>
                                        </p:cTn>
                                        <p:tgtEl>
                                          <p:spTgt spid="24"/>
                                        </p:tgtEl>
                                        <p:attrNameLst>
                                          <p:attrName>style.visibility</p:attrName>
                                        </p:attrNameLst>
                                      </p:cBhvr>
                                      <p:to>
                                        <p:strVal val="hidden"/>
                                      </p:to>
                                    </p:set>
                                  </p:childTnLst>
                                </p:cTn>
                              </p:par>
                              <p:par>
                                <p:cTn id="232" presetID="9" presetClass="exit" presetSubtype="0" fill="hold" grpId="1" nodeType="withEffect">
                                  <p:stCondLst>
                                    <p:cond delay="0"/>
                                  </p:stCondLst>
                                  <p:childTnLst>
                                    <p:animEffect transition="out" filter="dissolve">
                                      <p:cBhvr>
                                        <p:cTn id="233" dur="500"/>
                                        <p:tgtEl>
                                          <p:spTgt spid="67"/>
                                        </p:tgtEl>
                                      </p:cBhvr>
                                    </p:animEffect>
                                    <p:set>
                                      <p:cBhvr>
                                        <p:cTn id="234" dur="1" fill="hold">
                                          <p:stCondLst>
                                            <p:cond delay="499"/>
                                          </p:stCondLst>
                                        </p:cTn>
                                        <p:tgtEl>
                                          <p:spTgt spid="67"/>
                                        </p:tgtEl>
                                        <p:attrNameLst>
                                          <p:attrName>style.visibility</p:attrName>
                                        </p:attrNameLst>
                                      </p:cBhvr>
                                      <p:to>
                                        <p:strVal val="hidden"/>
                                      </p:to>
                                    </p:set>
                                  </p:childTnLst>
                                </p:cTn>
                              </p:par>
                              <p:par>
                                <p:cTn id="235" presetID="9" presetClass="exit" presetSubtype="0" fill="hold" grpId="1" nodeType="withEffect">
                                  <p:stCondLst>
                                    <p:cond delay="0"/>
                                  </p:stCondLst>
                                  <p:childTnLst>
                                    <p:animEffect transition="out" filter="dissolve">
                                      <p:cBhvr>
                                        <p:cTn id="236" dur="500"/>
                                        <p:tgtEl>
                                          <p:spTgt spid="15"/>
                                        </p:tgtEl>
                                      </p:cBhvr>
                                    </p:animEffect>
                                    <p:set>
                                      <p:cBhvr>
                                        <p:cTn id="237" dur="1" fill="hold">
                                          <p:stCondLst>
                                            <p:cond delay="499"/>
                                          </p:stCondLst>
                                        </p:cTn>
                                        <p:tgtEl>
                                          <p:spTgt spid="15"/>
                                        </p:tgtEl>
                                        <p:attrNameLst>
                                          <p:attrName>style.visibility</p:attrName>
                                        </p:attrNameLst>
                                      </p:cBhvr>
                                      <p:to>
                                        <p:strVal val="hidden"/>
                                      </p:to>
                                    </p:set>
                                  </p:childTnLst>
                                </p:cTn>
                              </p:par>
                              <p:par>
                                <p:cTn id="238" presetID="9" presetClass="exit" presetSubtype="0" fill="hold" grpId="1" nodeType="withEffect">
                                  <p:stCondLst>
                                    <p:cond delay="0"/>
                                  </p:stCondLst>
                                  <p:childTnLst>
                                    <p:animEffect transition="out" filter="dissolve">
                                      <p:cBhvr>
                                        <p:cTn id="239" dur="500"/>
                                        <p:tgtEl>
                                          <p:spTgt spid="10"/>
                                        </p:tgtEl>
                                      </p:cBhvr>
                                    </p:animEffect>
                                    <p:set>
                                      <p:cBhvr>
                                        <p:cTn id="240" dur="1" fill="hold">
                                          <p:stCondLst>
                                            <p:cond delay="499"/>
                                          </p:stCondLst>
                                        </p:cTn>
                                        <p:tgtEl>
                                          <p:spTgt spid="10"/>
                                        </p:tgtEl>
                                        <p:attrNameLst>
                                          <p:attrName>style.visibility</p:attrName>
                                        </p:attrNameLst>
                                      </p:cBhvr>
                                      <p:to>
                                        <p:strVal val="hidden"/>
                                      </p:to>
                                    </p:set>
                                  </p:childTnLst>
                                </p:cTn>
                              </p:par>
                              <p:par>
                                <p:cTn id="241" presetID="9" presetClass="exit" presetSubtype="0" fill="hold" grpId="1" nodeType="withEffect">
                                  <p:stCondLst>
                                    <p:cond delay="0"/>
                                  </p:stCondLst>
                                  <p:childTnLst>
                                    <p:animEffect transition="out" filter="dissolve">
                                      <p:cBhvr>
                                        <p:cTn id="242" dur="500"/>
                                        <p:tgtEl>
                                          <p:spTgt spid="12"/>
                                        </p:tgtEl>
                                      </p:cBhvr>
                                    </p:animEffect>
                                    <p:set>
                                      <p:cBhvr>
                                        <p:cTn id="243" dur="1" fill="hold">
                                          <p:stCondLst>
                                            <p:cond delay="499"/>
                                          </p:stCondLst>
                                        </p:cTn>
                                        <p:tgtEl>
                                          <p:spTgt spid="12"/>
                                        </p:tgtEl>
                                        <p:attrNameLst>
                                          <p:attrName>style.visibility</p:attrName>
                                        </p:attrNameLst>
                                      </p:cBhvr>
                                      <p:to>
                                        <p:strVal val="hidden"/>
                                      </p:to>
                                    </p:set>
                                  </p:childTnLst>
                                </p:cTn>
                              </p:par>
                              <p:par>
                                <p:cTn id="244" presetID="9" presetClass="exit" presetSubtype="0" fill="hold" grpId="1" nodeType="withEffect">
                                  <p:stCondLst>
                                    <p:cond delay="0"/>
                                  </p:stCondLst>
                                  <p:childTnLst>
                                    <p:animEffect transition="out" filter="dissolve">
                                      <p:cBhvr>
                                        <p:cTn id="245" dur="500"/>
                                        <p:tgtEl>
                                          <p:spTgt spid="64"/>
                                        </p:tgtEl>
                                      </p:cBhvr>
                                    </p:animEffect>
                                    <p:set>
                                      <p:cBhvr>
                                        <p:cTn id="246" dur="1" fill="hold">
                                          <p:stCondLst>
                                            <p:cond delay="499"/>
                                          </p:stCondLst>
                                        </p:cTn>
                                        <p:tgtEl>
                                          <p:spTgt spid="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9" grpId="1"/>
      <p:bldP spid="9" grpId="2"/>
      <p:bldP spid="10" grpId="0"/>
      <p:bldP spid="10" grpId="1"/>
      <p:bldP spid="12" grpId="0"/>
      <p:bldP spid="12" grpId="1"/>
      <p:bldP spid="15" grpId="0"/>
      <p:bldP spid="15" grpId="1"/>
      <p:bldP spid="17" grpId="0"/>
      <p:bldP spid="17" grpId="1"/>
      <p:bldP spid="28" grpId="0"/>
      <p:bldP spid="28" grpId="1"/>
      <p:bldP spid="29" grpId="0"/>
      <p:bldP spid="29" grpId="1"/>
      <p:bldP spid="41" grpId="0"/>
      <p:bldP spid="41" grpId="1"/>
      <p:bldP spid="18" grpId="0"/>
      <p:bldP spid="18" grpId="1"/>
      <p:bldP spid="47" grpId="0"/>
      <p:bldP spid="47" grpId="1"/>
      <p:bldP spid="48" grpId="0"/>
      <p:bldP spid="48" grpId="1"/>
      <p:bldP spid="49" grpId="0"/>
      <p:bldP spid="49" grpId="1"/>
      <p:bldP spid="50" grpId="0"/>
      <p:bldP spid="50" grpId="1"/>
      <p:bldP spid="51" grpId="0"/>
      <p:bldP spid="51" grpId="1"/>
      <p:bldP spid="24" grpId="0"/>
      <p:bldP spid="24" grpId="1"/>
      <p:bldP spid="25" grpId="0"/>
      <p:bldP spid="25" grpId="1"/>
      <p:bldP spid="26" grpId="0"/>
      <p:bldP spid="26" grpId="1"/>
      <p:bldP spid="27" grpId="0"/>
      <p:bldP spid="59" grpId="0"/>
      <p:bldP spid="60" grpId="0"/>
      <p:bldP spid="61" grpId="0"/>
      <p:bldP spid="61" grpId="1"/>
      <p:bldP spid="62" grpId="0"/>
      <p:bldP spid="62" grpId="2"/>
      <p:bldP spid="63" grpId="0" animBg="1"/>
      <p:bldP spid="64" grpId="0"/>
      <p:bldP spid="64" grpId="1"/>
      <p:bldP spid="65" grpId="0"/>
      <p:bldP spid="65" grpId="1"/>
      <p:bldP spid="66" grpId="0" animBg="1"/>
      <p:bldP spid="66" grpId="1" animBg="1"/>
      <p:bldP spid="67" grpId="0" animBg="1"/>
      <p:bldP spid="67" grpId="1" animBg="1"/>
      <p:bldP spid="68" grpId="0"/>
      <p:bldP spid="6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9E09545B-FA61-2344-B6EF-D76A6CD80F34}"/>
              </a:ext>
            </a:extLst>
          </p:cNvPr>
          <p:cNvPicPr>
            <a:picLocks noChangeAspect="1"/>
          </p:cNvPicPr>
          <p:nvPr/>
        </p:nvPicPr>
        <p:blipFill>
          <a:blip r:embed="rId3"/>
          <a:stretch>
            <a:fillRect/>
          </a:stretch>
        </p:blipFill>
        <p:spPr>
          <a:xfrm>
            <a:off x="1169359" y="2477633"/>
            <a:ext cx="4252948" cy="2538757"/>
          </a:xfrm>
          <a:prstGeom prst="rect">
            <a:avLst/>
          </a:prstGeom>
        </p:spPr>
      </p:pic>
      <p:sp>
        <p:nvSpPr>
          <p:cNvPr id="29" name="Rectangle 28">
            <a:extLst>
              <a:ext uri="{FF2B5EF4-FFF2-40B4-BE49-F238E27FC236}">
                <a16:creationId xmlns:a16="http://schemas.microsoft.com/office/drawing/2014/main" id="{A9390C80-1B5B-5841-9F24-E3C8CF296981}"/>
              </a:ext>
            </a:extLst>
          </p:cNvPr>
          <p:cNvSpPr/>
          <p:nvPr/>
        </p:nvSpPr>
        <p:spPr>
          <a:xfrm>
            <a:off x="781088" y="1921141"/>
            <a:ext cx="689612" cy="369332"/>
          </a:xfrm>
          <a:prstGeom prst="rect">
            <a:avLst/>
          </a:prstGeom>
        </p:spPr>
        <p:txBody>
          <a:bodyPr wrap="square">
            <a:spAutoFit/>
          </a:bodyPr>
          <a:lstStyle/>
          <a:p>
            <a:r>
              <a:rPr lang="en-US" b="1" dirty="0">
                <a:latin typeface="Lucida Handwriting" panose="03010101010101010101" pitchFamily="66" charset="77"/>
              </a:rPr>
              <a:t>Y</a:t>
            </a:r>
            <a:endParaRPr lang="en-US" b="1" dirty="0"/>
          </a:p>
        </p:txBody>
      </p:sp>
      <p:sp>
        <p:nvSpPr>
          <p:cNvPr id="19" name="Arc 18">
            <a:extLst>
              <a:ext uri="{FF2B5EF4-FFF2-40B4-BE49-F238E27FC236}">
                <a16:creationId xmlns:a16="http://schemas.microsoft.com/office/drawing/2014/main" id="{E3E21881-8190-0D42-B6B3-91596D21E7FB}"/>
              </a:ext>
            </a:extLst>
          </p:cNvPr>
          <p:cNvSpPr/>
          <p:nvPr/>
        </p:nvSpPr>
        <p:spPr>
          <a:xfrm rot="2297333">
            <a:off x="1598017" y="3989264"/>
            <a:ext cx="587264" cy="604452"/>
          </a:xfrm>
          <a:prstGeom prst="arc">
            <a:avLst/>
          </a:prstGeom>
          <a:ln w="28575">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3773F6C9-2B30-9447-867F-85FB4594DEFA}"/>
              </a:ext>
            </a:extLst>
          </p:cNvPr>
          <p:cNvCxnSpPr>
            <a:cxnSpLocks/>
          </p:cNvCxnSpPr>
          <p:nvPr/>
        </p:nvCxnSpPr>
        <p:spPr>
          <a:xfrm>
            <a:off x="838200" y="4470113"/>
            <a:ext cx="1279525" cy="0"/>
          </a:xfrm>
          <a:prstGeom prst="line">
            <a:avLst/>
          </a:prstGeom>
          <a:ln w="28575">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50A5C01-8AD2-B34C-BFBE-BDAEECB91652}"/>
              </a:ext>
            </a:extLst>
          </p:cNvPr>
          <p:cNvCxnSpPr>
            <a:cxnSpLocks/>
          </p:cNvCxnSpPr>
          <p:nvPr/>
        </p:nvCxnSpPr>
        <p:spPr>
          <a:xfrm flipV="1">
            <a:off x="1125894" y="2128478"/>
            <a:ext cx="0" cy="2916491"/>
          </a:xfrm>
          <a:prstGeom prst="straightConnector1">
            <a:avLst/>
          </a:prstGeom>
          <a:ln w="22225">
            <a:solidFill>
              <a:schemeClr val="bg2">
                <a:lumMod val="75000"/>
              </a:schemeClr>
            </a:solidFill>
            <a:prstDash val="sysDash"/>
            <a:headEnd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29F4C9D-EE34-4148-B2CF-ECA047ADC19D}"/>
              </a:ext>
            </a:extLst>
          </p:cNvPr>
          <p:cNvCxnSpPr>
            <a:cxnSpLocks/>
          </p:cNvCxnSpPr>
          <p:nvPr/>
        </p:nvCxnSpPr>
        <p:spPr>
          <a:xfrm>
            <a:off x="634619" y="5051394"/>
            <a:ext cx="5322428" cy="0"/>
          </a:xfrm>
          <a:prstGeom prst="straightConnector1">
            <a:avLst/>
          </a:prstGeom>
          <a:ln w="22225">
            <a:solidFill>
              <a:schemeClr val="bg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9FD83B44-E551-4C4C-837B-4C016D8C92E1}"/>
                  </a:ext>
                </a:extLst>
              </p:cNvPr>
              <p:cNvSpPr/>
              <p:nvPr/>
            </p:nvSpPr>
            <p:spPr>
              <a:xfrm>
                <a:off x="5761749" y="5051394"/>
                <a:ext cx="47320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𝒙</m:t>
                      </m:r>
                    </m:oMath>
                  </m:oMathPara>
                </a14:m>
                <a:endParaRPr lang="en-US" dirty="0">
                  <a:solidFill>
                    <a:schemeClr val="tx1"/>
                  </a:solidFill>
                </a:endParaRPr>
              </a:p>
            </p:txBody>
          </p:sp>
        </mc:Choice>
        <mc:Fallback xmlns="">
          <p:sp>
            <p:nvSpPr>
              <p:cNvPr id="32" name="Rectangle 31">
                <a:extLst>
                  <a:ext uri="{FF2B5EF4-FFF2-40B4-BE49-F238E27FC236}">
                    <a16:creationId xmlns:a16="http://schemas.microsoft.com/office/drawing/2014/main" id="{9FD83B44-E551-4C4C-837B-4C016D8C92E1}"/>
                  </a:ext>
                </a:extLst>
              </p:cNvPr>
              <p:cNvSpPr>
                <a:spLocks noRot="1" noChangeAspect="1" noMove="1" noResize="1" noEditPoints="1" noAdjustHandles="1" noChangeArrowheads="1" noChangeShapeType="1" noTextEdit="1"/>
              </p:cNvSpPr>
              <p:nvPr/>
            </p:nvSpPr>
            <p:spPr>
              <a:xfrm>
                <a:off x="5761749" y="5051394"/>
                <a:ext cx="473206" cy="369332"/>
              </a:xfrm>
              <a:prstGeom prst="rect">
                <a:avLst/>
              </a:prstGeom>
              <a:blipFill>
                <a:blip r:embed="rId4"/>
                <a:stretch>
                  <a:fillRect/>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4AE11975-CE55-9C47-AE63-E3E447451F84}"/>
              </a:ext>
            </a:extLst>
          </p:cNvPr>
          <p:cNvCxnSpPr>
            <a:cxnSpLocks/>
          </p:cNvCxnSpPr>
          <p:nvPr/>
        </p:nvCxnSpPr>
        <p:spPr>
          <a:xfrm flipV="1">
            <a:off x="634619" y="2315560"/>
            <a:ext cx="5026592" cy="2396127"/>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ED786FC-F6ED-F84A-A9E4-C6FA01F76848}"/>
              </a:ext>
            </a:extLst>
          </p:cNvPr>
          <p:cNvSpPr/>
          <p:nvPr/>
        </p:nvSpPr>
        <p:spPr>
          <a:xfrm>
            <a:off x="470204" y="4175946"/>
            <a:ext cx="428322" cy="369332"/>
          </a:xfrm>
          <a:prstGeom prst="rect">
            <a:avLst/>
          </a:prstGeom>
        </p:spPr>
        <p:txBody>
          <a:bodyPr wrap="none">
            <a:spAutoFit/>
          </a:bodyPr>
          <a:lstStyle/>
          <a:p>
            <a:r>
              <a:rPr lang="en-US" b="1" dirty="0">
                <a:solidFill>
                  <a:schemeClr val="accent2"/>
                </a:solidFill>
                <a:latin typeface="Lucida Handwriting" panose="03010101010101010101" pitchFamily="66" charset="77"/>
              </a:rPr>
              <a:t>β</a:t>
            </a:r>
            <a:r>
              <a:rPr lang="en-US" b="1" baseline="-25000" dirty="0">
                <a:solidFill>
                  <a:schemeClr val="accent2"/>
                </a:solidFill>
                <a:latin typeface="Lucida Handwriting" panose="03010101010101010101" pitchFamily="66" charset="77"/>
              </a:rPr>
              <a:t>0</a:t>
            </a:r>
            <a:endParaRPr lang="en-US" dirty="0"/>
          </a:p>
        </p:txBody>
      </p:sp>
      <p:sp>
        <p:nvSpPr>
          <p:cNvPr id="45" name="Rectangle 44">
            <a:extLst>
              <a:ext uri="{FF2B5EF4-FFF2-40B4-BE49-F238E27FC236}">
                <a16:creationId xmlns:a16="http://schemas.microsoft.com/office/drawing/2014/main" id="{235A71CC-8B93-7248-9757-226E214CAE68}"/>
              </a:ext>
            </a:extLst>
          </p:cNvPr>
          <p:cNvSpPr/>
          <p:nvPr/>
        </p:nvSpPr>
        <p:spPr>
          <a:xfrm>
            <a:off x="1724796" y="4082757"/>
            <a:ext cx="428322" cy="369332"/>
          </a:xfrm>
          <a:prstGeom prst="rect">
            <a:avLst/>
          </a:prstGeom>
        </p:spPr>
        <p:txBody>
          <a:bodyPr wrap="none">
            <a:spAutoFit/>
          </a:bodyPr>
          <a:lstStyle/>
          <a:p>
            <a:r>
              <a:rPr lang="en-US" b="1" dirty="0">
                <a:solidFill>
                  <a:schemeClr val="accent2"/>
                </a:solidFill>
                <a:latin typeface="Lucida Handwriting" panose="03010101010101010101" pitchFamily="66" charset="77"/>
              </a:rPr>
              <a:t>β</a:t>
            </a:r>
            <a:r>
              <a:rPr lang="en-US" b="1" baseline="-25000" dirty="0">
                <a:solidFill>
                  <a:schemeClr val="accent2"/>
                </a:solidFill>
                <a:latin typeface="Lucida Handwriting" panose="03010101010101010101" pitchFamily="66" charset="77"/>
              </a:rPr>
              <a:t>1</a:t>
            </a:r>
            <a:endParaRPr lang="en-US" dirty="0"/>
          </a:p>
        </p:txBody>
      </p:sp>
      <p:cxnSp>
        <p:nvCxnSpPr>
          <p:cNvPr id="46" name="Straight Connector 45">
            <a:extLst>
              <a:ext uri="{FF2B5EF4-FFF2-40B4-BE49-F238E27FC236}">
                <a16:creationId xmlns:a16="http://schemas.microsoft.com/office/drawing/2014/main" id="{415EBB44-B20D-F744-B861-A08FC54C5899}"/>
              </a:ext>
            </a:extLst>
          </p:cNvPr>
          <p:cNvCxnSpPr>
            <a:cxnSpLocks/>
          </p:cNvCxnSpPr>
          <p:nvPr/>
        </p:nvCxnSpPr>
        <p:spPr>
          <a:xfrm flipV="1">
            <a:off x="2365545" y="2091089"/>
            <a:ext cx="0" cy="3058479"/>
          </a:xfrm>
          <a:prstGeom prst="line">
            <a:avLst/>
          </a:prstGeom>
          <a:ln w="22225">
            <a:solidFill>
              <a:srgbClr val="7030A0"/>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1DB25D6-94C2-A149-887C-3783DC6F3E31}"/>
              </a:ext>
            </a:extLst>
          </p:cNvPr>
          <p:cNvCxnSpPr>
            <a:cxnSpLocks/>
          </p:cNvCxnSpPr>
          <p:nvPr/>
        </p:nvCxnSpPr>
        <p:spPr>
          <a:xfrm flipV="1">
            <a:off x="4441748" y="2091089"/>
            <a:ext cx="0" cy="3058479"/>
          </a:xfrm>
          <a:prstGeom prst="line">
            <a:avLst/>
          </a:prstGeom>
          <a:ln w="22225">
            <a:solidFill>
              <a:srgbClr val="7030A0"/>
            </a:solidFill>
            <a:prstDash val="sysDot"/>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275DAF6F-B0C0-CA41-8556-7A3201FFA072}"/>
              </a:ext>
            </a:extLst>
          </p:cNvPr>
          <p:cNvSpPr/>
          <p:nvPr/>
        </p:nvSpPr>
        <p:spPr>
          <a:xfrm>
            <a:off x="4222778" y="5138606"/>
            <a:ext cx="437940" cy="369332"/>
          </a:xfrm>
          <a:prstGeom prst="rect">
            <a:avLst/>
          </a:prstGeom>
        </p:spPr>
        <p:txBody>
          <a:bodyPr wrap="none">
            <a:spAutoFit/>
          </a:bodyPr>
          <a:lstStyle/>
          <a:p>
            <a:r>
              <a:rPr lang="en-US" b="1" dirty="0">
                <a:solidFill>
                  <a:srgbClr val="FF0000"/>
                </a:solidFill>
                <a:latin typeface="Lucida Handwriting" panose="03010101010101010101" pitchFamily="66" charset="77"/>
              </a:rPr>
              <a:t>x</a:t>
            </a:r>
            <a:r>
              <a:rPr lang="en-US" b="1" baseline="-25000" dirty="0">
                <a:solidFill>
                  <a:srgbClr val="FF0000"/>
                </a:solidFill>
                <a:latin typeface="Lucida Handwriting" panose="03010101010101010101" pitchFamily="66" charset="77"/>
              </a:rPr>
              <a:t>2</a:t>
            </a:r>
            <a:endParaRPr lang="en-US" dirty="0"/>
          </a:p>
        </p:txBody>
      </p:sp>
      <p:sp>
        <p:nvSpPr>
          <p:cNvPr id="22" name="Rectangle 21">
            <a:extLst>
              <a:ext uri="{FF2B5EF4-FFF2-40B4-BE49-F238E27FC236}">
                <a16:creationId xmlns:a16="http://schemas.microsoft.com/office/drawing/2014/main" id="{8B4EC130-567B-AE4F-B6C1-D6EA7F0C1ED0}"/>
              </a:ext>
            </a:extLst>
          </p:cNvPr>
          <p:cNvSpPr/>
          <p:nvPr/>
        </p:nvSpPr>
        <p:spPr>
          <a:xfrm>
            <a:off x="2146575" y="5144728"/>
            <a:ext cx="437940" cy="369332"/>
          </a:xfrm>
          <a:prstGeom prst="rect">
            <a:avLst/>
          </a:prstGeom>
        </p:spPr>
        <p:txBody>
          <a:bodyPr wrap="none">
            <a:spAutoFit/>
          </a:bodyPr>
          <a:lstStyle/>
          <a:p>
            <a:r>
              <a:rPr lang="en-US" b="1" dirty="0">
                <a:solidFill>
                  <a:srgbClr val="FF0000"/>
                </a:solidFill>
                <a:latin typeface="Lucida Handwriting" panose="03010101010101010101" pitchFamily="66" charset="77"/>
              </a:rPr>
              <a:t>x</a:t>
            </a:r>
            <a:r>
              <a:rPr lang="en-US" b="1" baseline="-25000" dirty="0">
                <a:solidFill>
                  <a:srgbClr val="FF0000"/>
                </a:solidFill>
                <a:latin typeface="Lucida Handwriting" panose="03010101010101010101" pitchFamily="66" charset="77"/>
              </a:rPr>
              <a:t>1</a:t>
            </a:r>
            <a:endParaRPr lang="en-US" dirty="0"/>
          </a:p>
        </p:txBody>
      </p:sp>
      <p:sp>
        <p:nvSpPr>
          <p:cNvPr id="54" name="Oval 53">
            <a:extLst>
              <a:ext uri="{FF2B5EF4-FFF2-40B4-BE49-F238E27FC236}">
                <a16:creationId xmlns:a16="http://schemas.microsoft.com/office/drawing/2014/main" id="{7E349F71-09E6-2343-A3D9-E03D7525DADB}"/>
              </a:ext>
            </a:extLst>
          </p:cNvPr>
          <p:cNvSpPr/>
          <p:nvPr/>
        </p:nvSpPr>
        <p:spPr>
          <a:xfrm>
            <a:off x="2331927" y="4026158"/>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734B47A0-2F36-1542-B331-E901739A6C01}"/>
              </a:ext>
            </a:extLst>
          </p:cNvPr>
          <p:cNvSpPr/>
          <p:nvPr/>
        </p:nvSpPr>
        <p:spPr>
          <a:xfrm>
            <a:off x="2331927" y="4184494"/>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4EBB3A58-3546-A146-BCBE-5108BAE55D5D}"/>
              </a:ext>
            </a:extLst>
          </p:cNvPr>
          <p:cNvSpPr/>
          <p:nvPr/>
        </p:nvSpPr>
        <p:spPr>
          <a:xfrm>
            <a:off x="2331927" y="3581060"/>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04EF5650-90FC-664D-A6B2-CE9FFDF64C06}"/>
              </a:ext>
            </a:extLst>
          </p:cNvPr>
          <p:cNvSpPr/>
          <p:nvPr/>
        </p:nvSpPr>
        <p:spPr>
          <a:xfrm>
            <a:off x="2331927" y="3915251"/>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A5B50854-ED06-314B-89C4-C23B85FBD60F}"/>
              </a:ext>
            </a:extLst>
          </p:cNvPr>
          <p:cNvSpPr/>
          <p:nvPr/>
        </p:nvSpPr>
        <p:spPr>
          <a:xfrm>
            <a:off x="2331927" y="4012495"/>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D61FD2E0-B0A6-A744-99D4-5456466E44C1}"/>
              </a:ext>
            </a:extLst>
          </p:cNvPr>
          <p:cNvSpPr/>
          <p:nvPr/>
        </p:nvSpPr>
        <p:spPr>
          <a:xfrm>
            <a:off x="2331927" y="3913704"/>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80FD40D4-73FB-D840-A617-24C9CB2D4242}"/>
              </a:ext>
            </a:extLst>
          </p:cNvPr>
          <p:cNvSpPr/>
          <p:nvPr/>
        </p:nvSpPr>
        <p:spPr>
          <a:xfrm>
            <a:off x="2331927" y="3548989"/>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6B01B74F-2124-624A-970E-BB31E5B0DB1B}"/>
              </a:ext>
            </a:extLst>
          </p:cNvPr>
          <p:cNvSpPr/>
          <p:nvPr/>
        </p:nvSpPr>
        <p:spPr>
          <a:xfrm>
            <a:off x="2331927" y="4070664"/>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9662B364-F66C-F84F-92D0-5B3C44C77624}"/>
              </a:ext>
            </a:extLst>
          </p:cNvPr>
          <p:cNvSpPr/>
          <p:nvPr/>
        </p:nvSpPr>
        <p:spPr>
          <a:xfrm>
            <a:off x="2331927" y="4277828"/>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98F83B84-E7FE-B740-A19E-65826B564B44}"/>
              </a:ext>
            </a:extLst>
          </p:cNvPr>
          <p:cNvSpPr/>
          <p:nvPr/>
        </p:nvSpPr>
        <p:spPr>
          <a:xfrm>
            <a:off x="2331927" y="3987526"/>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21127CB5-1703-0B4A-8A9A-EA73C419164A}"/>
              </a:ext>
            </a:extLst>
          </p:cNvPr>
          <p:cNvSpPr/>
          <p:nvPr/>
        </p:nvSpPr>
        <p:spPr>
          <a:xfrm>
            <a:off x="2331927" y="3747012"/>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21640483-DC11-A148-B15F-623F458B3C4D}"/>
              </a:ext>
            </a:extLst>
          </p:cNvPr>
          <p:cNvSpPr/>
          <p:nvPr/>
        </p:nvSpPr>
        <p:spPr>
          <a:xfrm>
            <a:off x="2331927" y="3763895"/>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C85E87C-614E-FB4C-B362-BD451040358F}"/>
              </a:ext>
            </a:extLst>
          </p:cNvPr>
          <p:cNvSpPr/>
          <p:nvPr/>
        </p:nvSpPr>
        <p:spPr>
          <a:xfrm>
            <a:off x="2331927" y="3688958"/>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23F080FB-F303-9247-8139-73BC5C02C7EF}"/>
              </a:ext>
            </a:extLst>
          </p:cNvPr>
          <p:cNvSpPr/>
          <p:nvPr/>
        </p:nvSpPr>
        <p:spPr>
          <a:xfrm>
            <a:off x="2331927" y="3263395"/>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41E54185-1029-9047-A222-09FE27ED1707}"/>
              </a:ext>
            </a:extLst>
          </p:cNvPr>
          <p:cNvSpPr/>
          <p:nvPr/>
        </p:nvSpPr>
        <p:spPr>
          <a:xfrm>
            <a:off x="2331927" y="3881633"/>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CDD6A051-E66E-A54B-A994-979BFF22E010}"/>
              </a:ext>
            </a:extLst>
          </p:cNvPr>
          <p:cNvSpPr/>
          <p:nvPr/>
        </p:nvSpPr>
        <p:spPr>
          <a:xfrm>
            <a:off x="2331927" y="3881633"/>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D53C205-5E54-8543-8AB1-F4FF4D1FFAA7}"/>
              </a:ext>
            </a:extLst>
          </p:cNvPr>
          <p:cNvSpPr/>
          <p:nvPr/>
        </p:nvSpPr>
        <p:spPr>
          <a:xfrm>
            <a:off x="2331927" y="3846235"/>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CFF74873-303F-0442-97A7-81C1607EF121}"/>
              </a:ext>
            </a:extLst>
          </p:cNvPr>
          <p:cNvSpPr/>
          <p:nvPr/>
        </p:nvSpPr>
        <p:spPr>
          <a:xfrm>
            <a:off x="2331927" y="4104282"/>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C94BE37F-5A55-654F-BA64-2A776E7449B8}"/>
              </a:ext>
            </a:extLst>
          </p:cNvPr>
          <p:cNvSpPr/>
          <p:nvPr/>
        </p:nvSpPr>
        <p:spPr>
          <a:xfrm>
            <a:off x="2331927" y="3773260"/>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6530458F-F4D9-6F45-9725-CB0122D08A8A}"/>
              </a:ext>
            </a:extLst>
          </p:cNvPr>
          <p:cNvSpPr/>
          <p:nvPr/>
        </p:nvSpPr>
        <p:spPr>
          <a:xfrm>
            <a:off x="2331927" y="3820541"/>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1372B39B-924C-064A-8E20-5C3B4B67D7B0}"/>
              </a:ext>
            </a:extLst>
          </p:cNvPr>
          <p:cNvSpPr/>
          <p:nvPr/>
        </p:nvSpPr>
        <p:spPr>
          <a:xfrm>
            <a:off x="2331927" y="3931780"/>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DE2D09E8-BEDA-804C-9E9B-EB707E8C6556}"/>
              </a:ext>
            </a:extLst>
          </p:cNvPr>
          <p:cNvSpPr/>
          <p:nvPr/>
        </p:nvSpPr>
        <p:spPr>
          <a:xfrm>
            <a:off x="2331927" y="3840496"/>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05EF618F-B63C-FD46-9BF7-0F4F262F08B4}"/>
              </a:ext>
            </a:extLst>
          </p:cNvPr>
          <p:cNvSpPr/>
          <p:nvPr/>
        </p:nvSpPr>
        <p:spPr>
          <a:xfrm>
            <a:off x="2331927" y="3881633"/>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92BD4B73-D473-4048-83DB-08027E7AEDCB}"/>
              </a:ext>
            </a:extLst>
          </p:cNvPr>
          <p:cNvSpPr/>
          <p:nvPr/>
        </p:nvSpPr>
        <p:spPr>
          <a:xfrm>
            <a:off x="2331927" y="3881633"/>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A7A30766-22F7-4546-B3EC-7F7CB26E19DB}"/>
              </a:ext>
            </a:extLst>
          </p:cNvPr>
          <p:cNvSpPr/>
          <p:nvPr/>
        </p:nvSpPr>
        <p:spPr>
          <a:xfrm>
            <a:off x="4407430" y="3098617"/>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D2DB9AE1-713A-8944-B99B-879BBC1ACA13}"/>
              </a:ext>
            </a:extLst>
          </p:cNvPr>
          <p:cNvSpPr/>
          <p:nvPr/>
        </p:nvSpPr>
        <p:spPr>
          <a:xfrm>
            <a:off x="4407430" y="3256953"/>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7A46EA94-869F-5043-8D66-D6735956F604}"/>
              </a:ext>
            </a:extLst>
          </p:cNvPr>
          <p:cNvSpPr/>
          <p:nvPr/>
        </p:nvSpPr>
        <p:spPr>
          <a:xfrm>
            <a:off x="4407430" y="2653519"/>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A262E8E9-BB7C-A844-AE75-16705D2C682E}"/>
              </a:ext>
            </a:extLst>
          </p:cNvPr>
          <p:cNvSpPr/>
          <p:nvPr/>
        </p:nvSpPr>
        <p:spPr>
          <a:xfrm>
            <a:off x="4407430" y="2987710"/>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83714DFA-E515-7F40-A1B8-D3F23959C1EC}"/>
              </a:ext>
            </a:extLst>
          </p:cNvPr>
          <p:cNvSpPr/>
          <p:nvPr/>
        </p:nvSpPr>
        <p:spPr>
          <a:xfrm>
            <a:off x="4407430" y="3223335"/>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7878AA94-1978-4849-AE50-8FA9E71AE81D}"/>
              </a:ext>
            </a:extLst>
          </p:cNvPr>
          <p:cNvSpPr/>
          <p:nvPr/>
        </p:nvSpPr>
        <p:spPr>
          <a:xfrm>
            <a:off x="4407430" y="2998868"/>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B73D1E76-BE6E-4647-85DB-8665A0A2AA1C}"/>
              </a:ext>
            </a:extLst>
          </p:cNvPr>
          <p:cNvSpPr/>
          <p:nvPr/>
        </p:nvSpPr>
        <p:spPr>
          <a:xfrm>
            <a:off x="4407430" y="2621448"/>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F0A8E093-09CC-3C41-9B79-74BCD4CBDCB0}"/>
              </a:ext>
            </a:extLst>
          </p:cNvPr>
          <p:cNvSpPr/>
          <p:nvPr/>
        </p:nvSpPr>
        <p:spPr>
          <a:xfrm>
            <a:off x="4407430" y="3143123"/>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1683D9CA-7154-5F45-8D21-22080CBDA177}"/>
              </a:ext>
            </a:extLst>
          </p:cNvPr>
          <p:cNvSpPr/>
          <p:nvPr/>
        </p:nvSpPr>
        <p:spPr>
          <a:xfrm>
            <a:off x="4407430" y="3522876"/>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A43621C0-26B3-324C-8DEB-1594EF3D03FC}"/>
              </a:ext>
            </a:extLst>
          </p:cNvPr>
          <p:cNvSpPr/>
          <p:nvPr/>
        </p:nvSpPr>
        <p:spPr>
          <a:xfrm>
            <a:off x="4407430" y="3059985"/>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4A74D938-5A30-374C-B44A-25899F411B04}"/>
              </a:ext>
            </a:extLst>
          </p:cNvPr>
          <p:cNvSpPr/>
          <p:nvPr/>
        </p:nvSpPr>
        <p:spPr>
          <a:xfrm>
            <a:off x="4407430" y="2819471"/>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EABFD848-E8CE-4542-A99D-709532BBD8A1}"/>
              </a:ext>
            </a:extLst>
          </p:cNvPr>
          <p:cNvSpPr/>
          <p:nvPr/>
        </p:nvSpPr>
        <p:spPr>
          <a:xfrm>
            <a:off x="4407430" y="2836354"/>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5EE8F42B-EC2B-B444-B3E8-723CAEEBCC86}"/>
              </a:ext>
            </a:extLst>
          </p:cNvPr>
          <p:cNvSpPr/>
          <p:nvPr/>
        </p:nvSpPr>
        <p:spPr>
          <a:xfrm>
            <a:off x="4407430" y="2761417"/>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CE2CB6F4-B3D0-9F4C-841D-9CA706C9F76E}"/>
              </a:ext>
            </a:extLst>
          </p:cNvPr>
          <p:cNvSpPr/>
          <p:nvPr/>
        </p:nvSpPr>
        <p:spPr>
          <a:xfrm>
            <a:off x="4407430" y="2335854"/>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323B8907-5E98-7A4F-ABD8-010A99CCDBE1}"/>
              </a:ext>
            </a:extLst>
          </p:cNvPr>
          <p:cNvSpPr/>
          <p:nvPr/>
        </p:nvSpPr>
        <p:spPr>
          <a:xfrm>
            <a:off x="4407430" y="2954092"/>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1EE29CBB-B77F-3946-BB61-C3C3D384CBCB}"/>
              </a:ext>
            </a:extLst>
          </p:cNvPr>
          <p:cNvSpPr/>
          <p:nvPr/>
        </p:nvSpPr>
        <p:spPr>
          <a:xfrm>
            <a:off x="4407430" y="2980889"/>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D983A73C-C495-384B-AB02-95E6687F7913}"/>
              </a:ext>
            </a:extLst>
          </p:cNvPr>
          <p:cNvSpPr/>
          <p:nvPr/>
        </p:nvSpPr>
        <p:spPr>
          <a:xfrm>
            <a:off x="4407430" y="2918694"/>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90F2F2E4-5E1F-5146-8737-D4C7C97981D6}"/>
              </a:ext>
            </a:extLst>
          </p:cNvPr>
          <p:cNvSpPr/>
          <p:nvPr/>
        </p:nvSpPr>
        <p:spPr>
          <a:xfrm>
            <a:off x="4407430" y="3271642"/>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3076A277-FCE0-504A-8FFA-5B2ED0C10536}"/>
              </a:ext>
            </a:extLst>
          </p:cNvPr>
          <p:cNvSpPr/>
          <p:nvPr/>
        </p:nvSpPr>
        <p:spPr>
          <a:xfrm>
            <a:off x="4407430" y="2782936"/>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B692B19D-A6DC-A24E-AC8E-7EA3EF964498}"/>
              </a:ext>
            </a:extLst>
          </p:cNvPr>
          <p:cNvSpPr/>
          <p:nvPr/>
        </p:nvSpPr>
        <p:spPr>
          <a:xfrm>
            <a:off x="4407430" y="2893000"/>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3B89AF32-BEB9-DC45-9125-B3F9DF783ADE}"/>
              </a:ext>
            </a:extLst>
          </p:cNvPr>
          <p:cNvSpPr/>
          <p:nvPr/>
        </p:nvSpPr>
        <p:spPr>
          <a:xfrm>
            <a:off x="4407430" y="3079239"/>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CD9C5E56-0D1B-A849-B6C9-67640DF4D172}"/>
              </a:ext>
            </a:extLst>
          </p:cNvPr>
          <p:cNvSpPr/>
          <p:nvPr/>
        </p:nvSpPr>
        <p:spPr>
          <a:xfrm>
            <a:off x="4407430" y="3077940"/>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DD1A45F0-B1C0-7547-A621-DE2B20E567B8}"/>
              </a:ext>
            </a:extLst>
          </p:cNvPr>
          <p:cNvSpPr/>
          <p:nvPr/>
        </p:nvSpPr>
        <p:spPr>
          <a:xfrm>
            <a:off x="4407430" y="2926327"/>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17018892-E83F-2B42-99A0-A89296A64DD9}"/>
              </a:ext>
            </a:extLst>
          </p:cNvPr>
          <p:cNvSpPr/>
          <p:nvPr/>
        </p:nvSpPr>
        <p:spPr>
          <a:xfrm>
            <a:off x="4407430" y="2687092"/>
            <a:ext cx="67236" cy="6723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reeform 111">
            <a:extLst>
              <a:ext uri="{FF2B5EF4-FFF2-40B4-BE49-F238E27FC236}">
                <a16:creationId xmlns:a16="http://schemas.microsoft.com/office/drawing/2014/main" id="{71176760-1027-794E-A215-2AD6A3EF97E5}"/>
              </a:ext>
            </a:extLst>
          </p:cNvPr>
          <p:cNvSpPr/>
          <p:nvPr/>
        </p:nvSpPr>
        <p:spPr>
          <a:xfrm rot="5400000" flipH="1">
            <a:off x="1773709" y="3522574"/>
            <a:ext cx="1996977" cy="743763"/>
          </a:xfrm>
          <a:custGeom>
            <a:avLst/>
            <a:gdLst>
              <a:gd name="connsiteX0" fmla="*/ 0 w 3165231"/>
              <a:gd name="connsiteY0" fmla="*/ 1486513 h 1491202"/>
              <a:gd name="connsiteX1" fmla="*/ 1031631 w 3165231"/>
              <a:gd name="connsiteY1" fmla="*/ 1064482 h 1491202"/>
              <a:gd name="connsiteX2" fmla="*/ 1627163 w 3165231"/>
              <a:gd name="connsiteY2" fmla="*/ 27 h 1491202"/>
              <a:gd name="connsiteX3" fmla="*/ 2246141 w 3165231"/>
              <a:gd name="connsiteY3" fmla="*/ 1097307 h 1491202"/>
              <a:gd name="connsiteX4" fmla="*/ 3165231 w 3165231"/>
              <a:gd name="connsiteY4" fmla="*/ 1491202 h 1491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5231" h="1491202">
                <a:moveTo>
                  <a:pt x="0" y="1486513"/>
                </a:moveTo>
                <a:cubicBezTo>
                  <a:pt x="380218" y="1399371"/>
                  <a:pt x="760437" y="1312230"/>
                  <a:pt x="1031631" y="1064482"/>
                </a:cubicBezTo>
                <a:cubicBezTo>
                  <a:pt x="1302825" y="816734"/>
                  <a:pt x="1424745" y="-5444"/>
                  <a:pt x="1627163" y="27"/>
                </a:cubicBezTo>
                <a:cubicBezTo>
                  <a:pt x="1829581" y="5498"/>
                  <a:pt x="1989796" y="848778"/>
                  <a:pt x="2246141" y="1097307"/>
                </a:cubicBezTo>
                <a:cubicBezTo>
                  <a:pt x="2502486" y="1345836"/>
                  <a:pt x="2833858" y="1418519"/>
                  <a:pt x="3165231" y="1491202"/>
                </a:cubicBezTo>
              </a:path>
            </a:pathLst>
          </a:custGeom>
          <a:noFill/>
          <a:ln w="222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113">
            <a:extLst>
              <a:ext uri="{FF2B5EF4-FFF2-40B4-BE49-F238E27FC236}">
                <a16:creationId xmlns:a16="http://schemas.microsoft.com/office/drawing/2014/main" id="{F0F21181-C60E-734C-A78B-357F2DA00DCC}"/>
              </a:ext>
            </a:extLst>
          </p:cNvPr>
          <p:cNvSpPr/>
          <p:nvPr/>
        </p:nvSpPr>
        <p:spPr>
          <a:xfrm rot="5400000" flipH="1">
            <a:off x="3845590" y="2554445"/>
            <a:ext cx="1996977" cy="743763"/>
          </a:xfrm>
          <a:custGeom>
            <a:avLst/>
            <a:gdLst>
              <a:gd name="connsiteX0" fmla="*/ 0 w 3165231"/>
              <a:gd name="connsiteY0" fmla="*/ 1486513 h 1491202"/>
              <a:gd name="connsiteX1" fmla="*/ 1031631 w 3165231"/>
              <a:gd name="connsiteY1" fmla="*/ 1064482 h 1491202"/>
              <a:gd name="connsiteX2" fmla="*/ 1627163 w 3165231"/>
              <a:gd name="connsiteY2" fmla="*/ 27 h 1491202"/>
              <a:gd name="connsiteX3" fmla="*/ 2246141 w 3165231"/>
              <a:gd name="connsiteY3" fmla="*/ 1097307 h 1491202"/>
              <a:gd name="connsiteX4" fmla="*/ 3165231 w 3165231"/>
              <a:gd name="connsiteY4" fmla="*/ 1491202 h 1491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5231" h="1491202">
                <a:moveTo>
                  <a:pt x="0" y="1486513"/>
                </a:moveTo>
                <a:cubicBezTo>
                  <a:pt x="380218" y="1399371"/>
                  <a:pt x="760437" y="1312230"/>
                  <a:pt x="1031631" y="1064482"/>
                </a:cubicBezTo>
                <a:cubicBezTo>
                  <a:pt x="1302825" y="816734"/>
                  <a:pt x="1424745" y="-5444"/>
                  <a:pt x="1627163" y="27"/>
                </a:cubicBezTo>
                <a:cubicBezTo>
                  <a:pt x="1829581" y="5498"/>
                  <a:pt x="1989796" y="848778"/>
                  <a:pt x="2246141" y="1097307"/>
                </a:cubicBezTo>
                <a:cubicBezTo>
                  <a:pt x="2502486" y="1345836"/>
                  <a:pt x="2833858" y="1418519"/>
                  <a:pt x="3165231" y="1491202"/>
                </a:cubicBezTo>
              </a:path>
            </a:pathLst>
          </a:custGeom>
          <a:noFill/>
          <a:ln w="222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D157A3AE-F100-D54E-B32B-2A433DD75935}"/>
              </a:ext>
            </a:extLst>
          </p:cNvPr>
          <p:cNvSpPr txBox="1"/>
          <p:nvPr/>
        </p:nvSpPr>
        <p:spPr>
          <a:xfrm>
            <a:off x="2989909" y="5107261"/>
            <a:ext cx="748923" cy="369332"/>
          </a:xfrm>
          <a:prstGeom prst="rect">
            <a:avLst/>
          </a:prstGeom>
          <a:noFill/>
        </p:spPr>
        <p:txBody>
          <a:bodyPr wrap="none" rtlCol="0">
            <a:spAutoFit/>
          </a:bodyPr>
          <a:lstStyle/>
          <a:p>
            <a:r>
              <a:rPr lang="en-US" dirty="0"/>
              <a:t>speed</a:t>
            </a:r>
          </a:p>
        </p:txBody>
      </p:sp>
      <p:sp>
        <p:nvSpPr>
          <p:cNvPr id="37" name="TextBox 36">
            <a:extLst>
              <a:ext uri="{FF2B5EF4-FFF2-40B4-BE49-F238E27FC236}">
                <a16:creationId xmlns:a16="http://schemas.microsoft.com/office/drawing/2014/main" id="{142D0B50-5003-1146-9E75-4912E61FA110}"/>
              </a:ext>
            </a:extLst>
          </p:cNvPr>
          <p:cNvSpPr txBox="1"/>
          <p:nvPr/>
        </p:nvSpPr>
        <p:spPr>
          <a:xfrm rot="16200000">
            <a:off x="657725" y="3262692"/>
            <a:ext cx="523541" cy="369332"/>
          </a:xfrm>
          <a:prstGeom prst="rect">
            <a:avLst/>
          </a:prstGeom>
          <a:noFill/>
        </p:spPr>
        <p:txBody>
          <a:bodyPr wrap="none" rtlCol="0">
            <a:spAutoFit/>
          </a:bodyPr>
          <a:lstStyle/>
          <a:p>
            <a:r>
              <a:rPr lang="en-US" dirty="0" err="1"/>
              <a:t>dist</a:t>
            </a:r>
            <a:endParaRPr lang="en-US" dirty="0"/>
          </a:p>
        </p:txBody>
      </p:sp>
      <p:sp>
        <p:nvSpPr>
          <p:cNvPr id="2" name="Title 1"/>
          <p:cNvSpPr>
            <a:spLocks noGrp="1"/>
          </p:cNvSpPr>
          <p:nvPr>
            <p:ph type="title"/>
          </p:nvPr>
        </p:nvSpPr>
        <p:spPr/>
        <p:txBody>
          <a:bodyPr>
            <a:normAutofit/>
          </a:bodyPr>
          <a:lstStyle/>
          <a:p>
            <a:r>
              <a:rPr lang="en-US" sz="3100" b="1" dirty="0"/>
              <a:t>Basics of linear regression</a:t>
            </a:r>
          </a:p>
        </p:txBody>
      </p:sp>
      <p:sp>
        <p:nvSpPr>
          <p:cNvPr id="117" name="Rectangle 116">
            <a:extLst>
              <a:ext uri="{FF2B5EF4-FFF2-40B4-BE49-F238E27FC236}">
                <a16:creationId xmlns:a16="http://schemas.microsoft.com/office/drawing/2014/main" id="{EB1E9486-5700-4B4D-B079-8AD9AD513A8D}"/>
              </a:ext>
            </a:extLst>
          </p:cNvPr>
          <p:cNvSpPr/>
          <p:nvPr/>
        </p:nvSpPr>
        <p:spPr>
          <a:xfrm>
            <a:off x="6944814" y="2762685"/>
            <a:ext cx="2722220" cy="461665"/>
          </a:xfrm>
          <a:prstGeom prst="rect">
            <a:avLst/>
          </a:prstGeom>
        </p:spPr>
        <p:txBody>
          <a:bodyPr wrap="none">
            <a:spAutoFit/>
          </a:bodyPr>
          <a:lstStyle/>
          <a:p>
            <a:r>
              <a:rPr lang="en-US" sz="2400" dirty="0"/>
              <a:t>﻿</a:t>
            </a:r>
            <a:r>
              <a:rPr lang="en-US" sz="2400" b="1" dirty="0">
                <a:latin typeface="Lucida Handwriting" panose="03010101010101010101" pitchFamily="66" charset="77"/>
              </a:rPr>
              <a:t> 𝛍(x) = </a:t>
            </a:r>
            <a:r>
              <a:rPr lang="en-US" sz="2400" b="1" dirty="0">
                <a:solidFill>
                  <a:schemeClr val="accent2"/>
                </a:solidFill>
                <a:latin typeface="Lucida Handwriting" panose="03010101010101010101" pitchFamily="66" charset="77"/>
              </a:rPr>
              <a:t>β</a:t>
            </a:r>
            <a:r>
              <a:rPr lang="en-US" sz="2400" b="1" baseline="-25000" dirty="0">
                <a:solidFill>
                  <a:schemeClr val="accent2"/>
                </a:solidFill>
                <a:latin typeface="Lucida Handwriting" panose="03010101010101010101" pitchFamily="66" charset="77"/>
              </a:rPr>
              <a:t>0</a:t>
            </a:r>
            <a:r>
              <a:rPr lang="en-US" sz="2400" b="1" dirty="0">
                <a:latin typeface="Lucida Handwriting" panose="03010101010101010101" pitchFamily="66" charset="77"/>
              </a:rPr>
              <a:t> + </a:t>
            </a:r>
            <a:r>
              <a:rPr lang="en-US" sz="2400" b="1" dirty="0">
                <a:solidFill>
                  <a:schemeClr val="accent2"/>
                </a:solidFill>
                <a:latin typeface="Lucida Handwriting" panose="03010101010101010101" pitchFamily="66" charset="77"/>
              </a:rPr>
              <a:t>β</a:t>
            </a:r>
            <a:r>
              <a:rPr lang="en-US" sz="2400" b="1" baseline="-25000" dirty="0">
                <a:solidFill>
                  <a:schemeClr val="accent2"/>
                </a:solidFill>
                <a:latin typeface="Lucida Handwriting" panose="03010101010101010101" pitchFamily="66" charset="77"/>
              </a:rPr>
              <a:t>1</a:t>
            </a:r>
            <a:r>
              <a:rPr lang="en-US" sz="2400" b="1" dirty="0">
                <a:latin typeface="Lucida Handwriting" panose="03010101010101010101" pitchFamily="66" charset="77"/>
              </a:rPr>
              <a:t>x</a:t>
            </a:r>
          </a:p>
        </p:txBody>
      </p:sp>
      <p:sp>
        <p:nvSpPr>
          <p:cNvPr id="118" name="Rounded Rectangle 117">
            <a:extLst>
              <a:ext uri="{FF2B5EF4-FFF2-40B4-BE49-F238E27FC236}">
                <a16:creationId xmlns:a16="http://schemas.microsoft.com/office/drawing/2014/main" id="{03380815-EFF3-D44D-8993-87B612E296BC}"/>
              </a:ext>
            </a:extLst>
          </p:cNvPr>
          <p:cNvSpPr/>
          <p:nvPr/>
        </p:nvSpPr>
        <p:spPr>
          <a:xfrm>
            <a:off x="6846347" y="2712996"/>
            <a:ext cx="3044513" cy="561042"/>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ACD569C8-E6F9-AD4C-8E8C-3162433AF3AE}"/>
              </a:ext>
            </a:extLst>
          </p:cNvPr>
          <p:cNvSpPr/>
          <p:nvPr/>
        </p:nvSpPr>
        <p:spPr>
          <a:xfrm>
            <a:off x="6797073" y="3416329"/>
            <a:ext cx="3028393" cy="461665"/>
          </a:xfrm>
          <a:prstGeom prst="rect">
            <a:avLst/>
          </a:prstGeom>
        </p:spPr>
        <p:txBody>
          <a:bodyPr wrap="none">
            <a:spAutoFit/>
          </a:bodyPr>
          <a:lstStyle/>
          <a:p>
            <a:r>
              <a:rPr lang="en-US" sz="2400" b="1" dirty="0">
                <a:solidFill>
                  <a:srgbClr val="FF0000"/>
                </a:solidFill>
                <a:latin typeface="Lucida Handwriting" panose="03010101010101010101" pitchFamily="66" charset="77"/>
              </a:rPr>
              <a:t>Y</a:t>
            </a:r>
            <a:r>
              <a:rPr lang="en-US" sz="2400" b="1" baseline="-25000" dirty="0">
                <a:solidFill>
                  <a:srgbClr val="FF0000"/>
                </a:solidFill>
                <a:latin typeface="Lucida Handwriting" panose="03010101010101010101" pitchFamily="66" charset="77"/>
              </a:rPr>
              <a:t>i</a:t>
            </a:r>
            <a:r>
              <a:rPr lang="en-US" sz="2400" b="1" dirty="0">
                <a:latin typeface="Lucida Handwriting" panose="03010101010101010101" pitchFamily="66" charset="77"/>
              </a:rPr>
              <a:t> = </a:t>
            </a:r>
            <a:r>
              <a:rPr lang="en-US" sz="2400" b="1" dirty="0">
                <a:solidFill>
                  <a:schemeClr val="accent2"/>
                </a:solidFill>
                <a:latin typeface="Lucida Handwriting" panose="03010101010101010101" pitchFamily="66" charset="77"/>
              </a:rPr>
              <a:t>β</a:t>
            </a:r>
            <a:r>
              <a:rPr lang="en-US" sz="2400" b="1" baseline="-25000" dirty="0">
                <a:solidFill>
                  <a:schemeClr val="accent2"/>
                </a:solidFill>
                <a:latin typeface="Lucida Handwriting" panose="03010101010101010101" pitchFamily="66" charset="77"/>
              </a:rPr>
              <a:t>0</a:t>
            </a:r>
            <a:r>
              <a:rPr lang="en-US" sz="2400" b="1" dirty="0">
                <a:latin typeface="Lucida Handwriting" panose="03010101010101010101" pitchFamily="66" charset="77"/>
              </a:rPr>
              <a:t> + </a:t>
            </a:r>
            <a:r>
              <a:rPr lang="en-US" sz="2400" b="1" dirty="0">
                <a:solidFill>
                  <a:schemeClr val="accent2"/>
                </a:solidFill>
                <a:latin typeface="Lucida Handwriting" panose="03010101010101010101" pitchFamily="66" charset="77"/>
              </a:rPr>
              <a:t>β</a:t>
            </a:r>
            <a:r>
              <a:rPr lang="en-US" sz="2400" b="1" baseline="-25000" dirty="0">
                <a:solidFill>
                  <a:schemeClr val="accent2"/>
                </a:solidFill>
                <a:latin typeface="Lucida Handwriting" panose="03010101010101010101" pitchFamily="66" charset="77"/>
              </a:rPr>
              <a:t>1</a:t>
            </a:r>
            <a:r>
              <a:rPr lang="en-US" sz="2400" b="1" dirty="0">
                <a:solidFill>
                  <a:srgbClr val="FF0000"/>
                </a:solidFill>
                <a:latin typeface="Lucida Handwriting" panose="03010101010101010101" pitchFamily="66" charset="77"/>
              </a:rPr>
              <a:t> x</a:t>
            </a:r>
            <a:r>
              <a:rPr lang="en-US" sz="2400" b="1" baseline="-25000" dirty="0">
                <a:solidFill>
                  <a:srgbClr val="FF0000"/>
                </a:solidFill>
                <a:latin typeface="Lucida Handwriting" panose="03010101010101010101" pitchFamily="66" charset="77"/>
              </a:rPr>
              <a:t>i</a:t>
            </a:r>
            <a:r>
              <a:rPr lang="en-US" sz="2400" b="1" dirty="0">
                <a:latin typeface="Lucida Handwriting" panose="03010101010101010101" pitchFamily="66" charset="77"/>
              </a:rPr>
              <a:t> + </a:t>
            </a:r>
            <a:r>
              <a:rPr lang="en-US" sz="2400" b="1" dirty="0">
                <a:solidFill>
                  <a:srgbClr val="EE4333"/>
                </a:solidFill>
                <a:latin typeface="Lucida Handwriting" panose="03010101010101010101" pitchFamily="66" charset="77"/>
              </a:rPr>
              <a:t>𝜀</a:t>
            </a:r>
            <a:r>
              <a:rPr lang="en-US" sz="2400" b="1" baseline="-25000" dirty="0" err="1">
                <a:solidFill>
                  <a:srgbClr val="EE4333"/>
                </a:solidFill>
                <a:latin typeface="Lucida Handwriting" panose="03010101010101010101" pitchFamily="66" charset="77"/>
              </a:rPr>
              <a:t>i</a:t>
            </a:r>
            <a:endParaRPr lang="en-US" sz="2400" b="1" baseline="-25000" dirty="0">
              <a:solidFill>
                <a:srgbClr val="EE4333"/>
              </a:solidFill>
            </a:endParaRPr>
          </a:p>
        </p:txBody>
      </p:sp>
      <p:sp>
        <p:nvSpPr>
          <p:cNvPr id="120" name="Rectangle 119">
            <a:extLst>
              <a:ext uri="{FF2B5EF4-FFF2-40B4-BE49-F238E27FC236}">
                <a16:creationId xmlns:a16="http://schemas.microsoft.com/office/drawing/2014/main" id="{EE90177F-B869-E246-85A5-97D9E01B4656}"/>
              </a:ext>
            </a:extLst>
          </p:cNvPr>
          <p:cNvSpPr/>
          <p:nvPr/>
        </p:nvSpPr>
        <p:spPr>
          <a:xfrm>
            <a:off x="6565866" y="4083613"/>
            <a:ext cx="3605474" cy="461665"/>
          </a:xfrm>
          <a:prstGeom prst="rect">
            <a:avLst/>
          </a:prstGeom>
        </p:spPr>
        <p:txBody>
          <a:bodyPr wrap="none">
            <a:spAutoFit/>
          </a:bodyPr>
          <a:lstStyle/>
          <a:p>
            <a:r>
              <a:rPr lang="en-US" sz="2400" b="1" dirty="0">
                <a:solidFill>
                  <a:srgbClr val="EE4333"/>
                </a:solidFill>
                <a:latin typeface="Lucida Handwriting" panose="03010101010101010101" pitchFamily="66" charset="77"/>
              </a:rPr>
              <a:t>𝜀</a:t>
            </a:r>
            <a:r>
              <a:rPr lang="en-US" sz="2400" b="1" baseline="-25000" dirty="0" err="1">
                <a:solidFill>
                  <a:srgbClr val="EE4333"/>
                </a:solidFill>
                <a:latin typeface="Lucida Handwriting" panose="03010101010101010101" pitchFamily="66" charset="77"/>
              </a:rPr>
              <a:t>i</a:t>
            </a:r>
            <a:r>
              <a:rPr lang="en-US" sz="2400" b="1" dirty="0">
                <a:latin typeface="Lucida Handwriting" panose="03010101010101010101" pitchFamily="66" charset="77"/>
              </a:rPr>
              <a:t> ∈ </a:t>
            </a:r>
            <a:r>
              <a:rPr lang="en-US" sz="2400" b="1" dirty="0">
                <a:solidFill>
                  <a:srgbClr val="0070C0"/>
                </a:solidFill>
                <a:latin typeface="Lucida Handwriting" panose="03010101010101010101" pitchFamily="66" charset="77"/>
              </a:rPr>
              <a:t>E</a:t>
            </a:r>
            <a:r>
              <a:rPr lang="en-US" sz="2400" b="1" dirty="0">
                <a:latin typeface="Lucida Handwriting" panose="03010101010101010101" pitchFamily="66" charset="77"/>
              </a:rPr>
              <a:t> ~normal(</a:t>
            </a:r>
            <a:r>
              <a:rPr lang="en-US" sz="2400" b="1" dirty="0">
                <a:solidFill>
                  <a:srgbClr val="FF0000"/>
                </a:solidFill>
                <a:latin typeface="Lucida Handwriting" panose="03010101010101010101" pitchFamily="66" charset="77"/>
              </a:rPr>
              <a:t>0</a:t>
            </a:r>
            <a:r>
              <a:rPr lang="en-US" sz="2400" b="1" dirty="0">
                <a:latin typeface="Lucida Handwriting" panose="03010101010101010101" pitchFamily="66" charset="77"/>
              </a:rPr>
              <a:t>, </a:t>
            </a:r>
            <a:r>
              <a:rPr lang="en-US" sz="2400" b="1" dirty="0">
                <a:solidFill>
                  <a:srgbClr val="FF0000"/>
                </a:solidFill>
                <a:latin typeface="Lucida Handwriting" panose="03010101010101010101" pitchFamily="66" charset="77"/>
              </a:rPr>
              <a:t>𝜎</a:t>
            </a:r>
            <a:r>
              <a:rPr lang="en-US" sz="2400" b="1" dirty="0">
                <a:latin typeface="Lucida Handwriting" panose="03010101010101010101" pitchFamily="66" charset="77"/>
              </a:rPr>
              <a:t>)</a:t>
            </a:r>
            <a:endParaRPr lang="en-US" sz="2400" dirty="0"/>
          </a:p>
        </p:txBody>
      </p:sp>
      <p:sp>
        <p:nvSpPr>
          <p:cNvPr id="121" name="TextBox 120">
            <a:extLst>
              <a:ext uri="{FF2B5EF4-FFF2-40B4-BE49-F238E27FC236}">
                <a16:creationId xmlns:a16="http://schemas.microsoft.com/office/drawing/2014/main" id="{788429B1-D211-0540-BEA1-67E58F43E58E}"/>
              </a:ext>
            </a:extLst>
          </p:cNvPr>
          <p:cNvSpPr txBox="1"/>
          <p:nvPr/>
        </p:nvSpPr>
        <p:spPr>
          <a:xfrm>
            <a:off x="7357249" y="1921141"/>
            <a:ext cx="617477" cy="523220"/>
          </a:xfrm>
          <a:prstGeom prst="rect">
            <a:avLst/>
          </a:prstGeom>
          <a:noFill/>
        </p:spPr>
        <p:txBody>
          <a:bodyPr wrap="none" rtlCol="0">
            <a:spAutoFit/>
          </a:bodyPr>
          <a:lstStyle/>
          <a:p>
            <a:r>
              <a:rPr lang="en-US" sz="2800" b="1" dirty="0">
                <a:solidFill>
                  <a:schemeClr val="accent6"/>
                </a:solidFill>
                <a:latin typeface="Lucida Handwriting" panose="03010101010101010101" pitchFamily="66" charset="77"/>
              </a:rPr>
              <a:t>E</a:t>
            </a:r>
            <a:r>
              <a:rPr lang="en-US" sz="2800" b="1" dirty="0">
                <a:solidFill>
                  <a:srgbClr val="0070C0"/>
                </a:solidFill>
                <a:latin typeface="Lucida Handwriting" panose="03010101010101010101" pitchFamily="66" charset="77"/>
              </a:rPr>
              <a:t>Y</a:t>
            </a:r>
            <a:endParaRPr lang="en-US" sz="2800" b="1" dirty="0">
              <a:latin typeface="Lucida Handwriting" panose="03010101010101010101" pitchFamily="66" charset="77"/>
            </a:endParaRPr>
          </a:p>
        </p:txBody>
      </p:sp>
      <p:sp>
        <p:nvSpPr>
          <p:cNvPr id="122" name="Rectangle 121">
            <a:extLst>
              <a:ext uri="{FF2B5EF4-FFF2-40B4-BE49-F238E27FC236}">
                <a16:creationId xmlns:a16="http://schemas.microsoft.com/office/drawing/2014/main" id="{F94F0B55-07FB-BD45-B691-D1266C567808}"/>
              </a:ext>
            </a:extLst>
          </p:cNvPr>
          <p:cNvSpPr/>
          <p:nvPr/>
        </p:nvSpPr>
        <p:spPr>
          <a:xfrm>
            <a:off x="7874521" y="1883319"/>
            <a:ext cx="1426994" cy="523220"/>
          </a:xfrm>
          <a:prstGeom prst="rect">
            <a:avLst/>
          </a:prstGeom>
        </p:spPr>
        <p:txBody>
          <a:bodyPr wrap="none">
            <a:spAutoFit/>
          </a:bodyPr>
          <a:lstStyle/>
          <a:p>
            <a:r>
              <a:rPr lang="en-US" sz="2800" b="1" dirty="0">
                <a:latin typeface="Lucida Handwriting" panose="03010101010101010101" pitchFamily="66" charset="77"/>
              </a:rPr>
              <a:t>= 𝛍(x)</a:t>
            </a:r>
            <a:endParaRPr lang="en-US" sz="2800" dirty="0"/>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pic>
        <p:nvPicPr>
          <p:cNvPr id="116" name="Graphic 115" descr="Checklist">
            <a:hlinkClick r:id="rId5" action="ppaction://hlinksldjump"/>
            <a:extLst>
              <a:ext uri="{FF2B5EF4-FFF2-40B4-BE49-F238E27FC236}">
                <a16:creationId xmlns:a16="http://schemas.microsoft.com/office/drawing/2014/main" id="{E1695F4F-39E0-F144-A22F-F4B0B11A593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530747" y="5399024"/>
            <a:ext cx="914400" cy="914400"/>
          </a:xfrm>
          <a:prstGeom prst="rect">
            <a:avLst/>
          </a:prstGeom>
        </p:spPr>
      </p:pic>
    </p:spTree>
    <p:extLst>
      <p:ext uri="{BB962C8B-B14F-4D97-AF65-F5344CB8AC3E}">
        <p14:creationId xmlns:p14="http://schemas.microsoft.com/office/powerpoint/2010/main" val="392037542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par>
                                <p:cTn id="8" presetID="22" presetClass="entr" presetSubtype="4"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down)">
                                      <p:cBhvr>
                                        <p:cTn id="10" dur="500"/>
                                        <p:tgtEl>
                                          <p:spTgt spid="3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dissolve">
                                      <p:cBhvr>
                                        <p:cTn id="13" dur="500"/>
                                        <p:tgtEl>
                                          <p:spTgt spid="29"/>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dissolve">
                                      <p:cBhvr>
                                        <p:cTn id="17" dur="500"/>
                                        <p:tgtEl>
                                          <p:spTgt spid="32"/>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par>
                          <p:cTn id="22" fill="hold">
                            <p:stCondLst>
                              <p:cond delay="1500"/>
                            </p:stCondLst>
                            <p:childTnLst>
                              <p:par>
                                <p:cTn id="23" presetID="22" presetClass="entr" presetSubtype="2"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right)">
                                      <p:cBhvr>
                                        <p:cTn id="25" dur="500"/>
                                        <p:tgtEl>
                                          <p:spTgt spid="13"/>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left)">
                                      <p:cBhvr>
                                        <p:cTn id="28" dur="500"/>
                                        <p:tgtEl>
                                          <p:spTgt spid="19"/>
                                        </p:tgtEl>
                                      </p:cBhvr>
                                    </p:animEffect>
                                  </p:childTnLst>
                                </p:cTn>
                              </p:par>
                            </p:childTnLst>
                          </p:cTn>
                        </p:par>
                        <p:par>
                          <p:cTn id="29" fill="hold">
                            <p:stCondLst>
                              <p:cond delay="2000"/>
                            </p:stCondLst>
                            <p:childTnLst>
                              <p:par>
                                <p:cTn id="30" presetID="9" presetClass="entr" presetSubtype="0"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dissolve">
                                      <p:cBhvr>
                                        <p:cTn id="32" dur="500"/>
                                        <p:tgtEl>
                                          <p:spTgt spid="8"/>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dissolve">
                                      <p:cBhvr>
                                        <p:cTn id="35" dur="500"/>
                                        <p:tgtEl>
                                          <p:spTgt spid="4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wipe(down)">
                                      <p:cBhvr>
                                        <p:cTn id="40" dur="500"/>
                                        <p:tgtEl>
                                          <p:spTgt spid="46"/>
                                        </p:tgtEl>
                                      </p:cBhvr>
                                    </p:animEffect>
                                  </p:childTnLst>
                                </p:cTn>
                              </p:par>
                            </p:childTnLst>
                          </p:cTn>
                        </p:par>
                        <p:par>
                          <p:cTn id="41" fill="hold">
                            <p:stCondLst>
                              <p:cond delay="500"/>
                            </p:stCondLst>
                            <p:childTnLst>
                              <p:par>
                                <p:cTn id="42" presetID="22" presetClass="entr" presetSubtype="4" fill="hold" nodeType="after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wipe(down)">
                                      <p:cBhvr>
                                        <p:cTn id="44" dur="500"/>
                                        <p:tgtEl>
                                          <p:spTgt spid="52"/>
                                        </p:tgtEl>
                                      </p:cBhvr>
                                    </p:animEffect>
                                  </p:childTnLst>
                                </p:cTn>
                              </p:par>
                            </p:childTnLst>
                          </p:cTn>
                        </p:par>
                        <p:par>
                          <p:cTn id="45" fill="hold">
                            <p:stCondLst>
                              <p:cond delay="1000"/>
                            </p:stCondLst>
                            <p:childTnLst>
                              <p:par>
                                <p:cTn id="46" presetID="9" presetClass="entr" presetSubtype="0" fill="hold" grpId="0" nodeType="after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dissolve">
                                      <p:cBhvr>
                                        <p:cTn id="48" dur="500"/>
                                        <p:tgtEl>
                                          <p:spTgt spid="22"/>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dissolve">
                                      <p:cBhvr>
                                        <p:cTn id="51" dur="500"/>
                                        <p:tgtEl>
                                          <p:spTgt spid="21"/>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54"/>
                                        </p:tgtEl>
                                        <p:attrNameLst>
                                          <p:attrName>style.visibility</p:attrName>
                                        </p:attrNameLst>
                                      </p:cBhvr>
                                      <p:to>
                                        <p:strVal val="visible"/>
                                      </p:to>
                                    </p:set>
                                    <p:animEffect transition="in" filter="dissolve">
                                      <p:cBhvr>
                                        <p:cTn id="56" dur="500"/>
                                        <p:tgtEl>
                                          <p:spTgt spid="54"/>
                                        </p:tgtEl>
                                      </p:cBhvr>
                                    </p:animEffect>
                                  </p:childTnLst>
                                </p:cTn>
                              </p:par>
                            </p:childTnLst>
                          </p:cTn>
                        </p:par>
                        <p:par>
                          <p:cTn id="57" fill="hold">
                            <p:stCondLst>
                              <p:cond delay="500"/>
                            </p:stCondLst>
                            <p:childTnLst>
                              <p:par>
                                <p:cTn id="58" presetID="9" presetClass="entr" presetSubtype="0" fill="hold" grpId="0" nodeType="afterEffect">
                                  <p:stCondLst>
                                    <p:cond delay="0"/>
                                  </p:stCondLst>
                                  <p:childTnLst>
                                    <p:set>
                                      <p:cBhvr>
                                        <p:cTn id="59" dur="1" fill="hold">
                                          <p:stCondLst>
                                            <p:cond delay="0"/>
                                          </p:stCondLst>
                                        </p:cTn>
                                        <p:tgtEl>
                                          <p:spTgt spid="58"/>
                                        </p:tgtEl>
                                        <p:attrNameLst>
                                          <p:attrName>style.visibility</p:attrName>
                                        </p:attrNameLst>
                                      </p:cBhvr>
                                      <p:to>
                                        <p:strVal val="visible"/>
                                      </p:to>
                                    </p:set>
                                    <p:animEffect transition="in" filter="dissolve">
                                      <p:cBhvr>
                                        <p:cTn id="60" dur="100"/>
                                        <p:tgtEl>
                                          <p:spTgt spid="58"/>
                                        </p:tgtEl>
                                      </p:cBhvr>
                                    </p:animEffect>
                                  </p:childTnLst>
                                </p:cTn>
                              </p:par>
                            </p:childTnLst>
                          </p:cTn>
                        </p:par>
                        <p:par>
                          <p:cTn id="61" fill="hold">
                            <p:stCondLst>
                              <p:cond delay="600"/>
                            </p:stCondLst>
                            <p:childTnLst>
                              <p:par>
                                <p:cTn id="62" presetID="9" presetClass="entr" presetSubtype="0" fill="hold" grpId="0" nodeType="afterEffect">
                                  <p:stCondLst>
                                    <p:cond delay="0"/>
                                  </p:stCondLst>
                                  <p:childTnLst>
                                    <p:set>
                                      <p:cBhvr>
                                        <p:cTn id="63" dur="1" fill="hold">
                                          <p:stCondLst>
                                            <p:cond delay="0"/>
                                          </p:stCondLst>
                                        </p:cTn>
                                        <p:tgtEl>
                                          <p:spTgt spid="61"/>
                                        </p:tgtEl>
                                        <p:attrNameLst>
                                          <p:attrName>style.visibility</p:attrName>
                                        </p:attrNameLst>
                                      </p:cBhvr>
                                      <p:to>
                                        <p:strVal val="visible"/>
                                      </p:to>
                                    </p:set>
                                    <p:animEffect transition="in" filter="dissolve">
                                      <p:cBhvr>
                                        <p:cTn id="64" dur="100"/>
                                        <p:tgtEl>
                                          <p:spTgt spid="61"/>
                                        </p:tgtEl>
                                      </p:cBhvr>
                                    </p:animEffect>
                                  </p:childTnLst>
                                </p:cTn>
                              </p:par>
                            </p:childTnLst>
                          </p:cTn>
                        </p:par>
                        <p:par>
                          <p:cTn id="65" fill="hold">
                            <p:stCondLst>
                              <p:cond delay="700"/>
                            </p:stCondLst>
                            <p:childTnLst>
                              <p:par>
                                <p:cTn id="66" presetID="9" presetClass="entr" presetSubtype="0" fill="hold" grpId="0" nodeType="afterEffect">
                                  <p:stCondLst>
                                    <p:cond delay="0"/>
                                  </p:stCondLst>
                                  <p:childTnLst>
                                    <p:set>
                                      <p:cBhvr>
                                        <p:cTn id="67" dur="1" fill="hold">
                                          <p:stCondLst>
                                            <p:cond delay="0"/>
                                          </p:stCondLst>
                                        </p:cTn>
                                        <p:tgtEl>
                                          <p:spTgt spid="62"/>
                                        </p:tgtEl>
                                        <p:attrNameLst>
                                          <p:attrName>style.visibility</p:attrName>
                                        </p:attrNameLst>
                                      </p:cBhvr>
                                      <p:to>
                                        <p:strVal val="visible"/>
                                      </p:to>
                                    </p:set>
                                    <p:animEffect transition="in" filter="dissolve">
                                      <p:cBhvr>
                                        <p:cTn id="68" dur="100"/>
                                        <p:tgtEl>
                                          <p:spTgt spid="62"/>
                                        </p:tgtEl>
                                      </p:cBhvr>
                                    </p:animEffect>
                                  </p:childTnLst>
                                </p:cTn>
                              </p:par>
                            </p:childTnLst>
                          </p:cTn>
                        </p:par>
                        <p:par>
                          <p:cTn id="69" fill="hold">
                            <p:stCondLst>
                              <p:cond delay="800"/>
                            </p:stCondLst>
                            <p:childTnLst>
                              <p:par>
                                <p:cTn id="70" presetID="9" presetClass="entr" presetSubtype="0" fill="hold" grpId="0" nodeType="afterEffect">
                                  <p:stCondLst>
                                    <p:cond delay="0"/>
                                  </p:stCondLst>
                                  <p:childTnLst>
                                    <p:set>
                                      <p:cBhvr>
                                        <p:cTn id="71" dur="1" fill="hold">
                                          <p:stCondLst>
                                            <p:cond delay="0"/>
                                          </p:stCondLst>
                                        </p:cTn>
                                        <p:tgtEl>
                                          <p:spTgt spid="65"/>
                                        </p:tgtEl>
                                        <p:attrNameLst>
                                          <p:attrName>style.visibility</p:attrName>
                                        </p:attrNameLst>
                                      </p:cBhvr>
                                      <p:to>
                                        <p:strVal val="visible"/>
                                      </p:to>
                                    </p:set>
                                    <p:animEffect transition="in" filter="dissolve">
                                      <p:cBhvr>
                                        <p:cTn id="72" dur="100"/>
                                        <p:tgtEl>
                                          <p:spTgt spid="65"/>
                                        </p:tgtEl>
                                      </p:cBhvr>
                                    </p:animEffect>
                                  </p:childTnLst>
                                </p:cTn>
                              </p:par>
                            </p:childTnLst>
                          </p:cTn>
                        </p:par>
                        <p:par>
                          <p:cTn id="73" fill="hold">
                            <p:stCondLst>
                              <p:cond delay="900"/>
                            </p:stCondLst>
                            <p:childTnLst>
                              <p:par>
                                <p:cTn id="74" presetID="9" presetClass="entr" presetSubtype="0" fill="hold" grpId="0" nodeType="afterEffect">
                                  <p:stCondLst>
                                    <p:cond delay="0"/>
                                  </p:stCondLst>
                                  <p:childTnLst>
                                    <p:set>
                                      <p:cBhvr>
                                        <p:cTn id="75" dur="1" fill="hold">
                                          <p:stCondLst>
                                            <p:cond delay="0"/>
                                          </p:stCondLst>
                                        </p:cTn>
                                        <p:tgtEl>
                                          <p:spTgt spid="66"/>
                                        </p:tgtEl>
                                        <p:attrNameLst>
                                          <p:attrName>style.visibility</p:attrName>
                                        </p:attrNameLst>
                                      </p:cBhvr>
                                      <p:to>
                                        <p:strVal val="visible"/>
                                      </p:to>
                                    </p:set>
                                    <p:animEffect transition="in" filter="dissolve">
                                      <p:cBhvr>
                                        <p:cTn id="76" dur="100"/>
                                        <p:tgtEl>
                                          <p:spTgt spid="66"/>
                                        </p:tgtEl>
                                      </p:cBhvr>
                                    </p:animEffect>
                                  </p:childTnLst>
                                </p:cTn>
                              </p:par>
                            </p:childTnLst>
                          </p:cTn>
                        </p:par>
                        <p:par>
                          <p:cTn id="77" fill="hold">
                            <p:stCondLst>
                              <p:cond delay="1000"/>
                            </p:stCondLst>
                            <p:childTnLst>
                              <p:par>
                                <p:cTn id="78" presetID="9" presetClass="entr" presetSubtype="0" fill="hold" grpId="0" nodeType="afterEffect">
                                  <p:stCondLst>
                                    <p:cond delay="0"/>
                                  </p:stCondLst>
                                  <p:childTnLst>
                                    <p:set>
                                      <p:cBhvr>
                                        <p:cTn id="79" dur="1" fill="hold">
                                          <p:stCondLst>
                                            <p:cond delay="0"/>
                                          </p:stCondLst>
                                        </p:cTn>
                                        <p:tgtEl>
                                          <p:spTgt spid="70"/>
                                        </p:tgtEl>
                                        <p:attrNameLst>
                                          <p:attrName>style.visibility</p:attrName>
                                        </p:attrNameLst>
                                      </p:cBhvr>
                                      <p:to>
                                        <p:strVal val="visible"/>
                                      </p:to>
                                    </p:set>
                                    <p:animEffect transition="in" filter="dissolve">
                                      <p:cBhvr>
                                        <p:cTn id="80" dur="100"/>
                                        <p:tgtEl>
                                          <p:spTgt spid="70"/>
                                        </p:tgtEl>
                                      </p:cBhvr>
                                    </p:animEffect>
                                  </p:childTnLst>
                                </p:cTn>
                              </p:par>
                            </p:childTnLst>
                          </p:cTn>
                        </p:par>
                        <p:par>
                          <p:cTn id="81" fill="hold">
                            <p:stCondLst>
                              <p:cond delay="1100"/>
                            </p:stCondLst>
                            <p:childTnLst>
                              <p:par>
                                <p:cTn id="82" presetID="9" presetClass="entr" presetSubtype="0" fill="hold" grpId="0" nodeType="afterEffect">
                                  <p:stCondLst>
                                    <p:cond delay="0"/>
                                  </p:stCondLst>
                                  <p:childTnLst>
                                    <p:set>
                                      <p:cBhvr>
                                        <p:cTn id="83" dur="1" fill="hold">
                                          <p:stCondLst>
                                            <p:cond delay="0"/>
                                          </p:stCondLst>
                                        </p:cTn>
                                        <p:tgtEl>
                                          <p:spTgt spid="71"/>
                                        </p:tgtEl>
                                        <p:attrNameLst>
                                          <p:attrName>style.visibility</p:attrName>
                                        </p:attrNameLst>
                                      </p:cBhvr>
                                      <p:to>
                                        <p:strVal val="visible"/>
                                      </p:to>
                                    </p:set>
                                    <p:animEffect transition="in" filter="dissolve">
                                      <p:cBhvr>
                                        <p:cTn id="84" dur="100"/>
                                        <p:tgtEl>
                                          <p:spTgt spid="71"/>
                                        </p:tgtEl>
                                      </p:cBhvr>
                                    </p:animEffect>
                                  </p:childTnLst>
                                </p:cTn>
                              </p:par>
                            </p:childTnLst>
                          </p:cTn>
                        </p:par>
                        <p:par>
                          <p:cTn id="85" fill="hold">
                            <p:stCondLst>
                              <p:cond delay="1200"/>
                            </p:stCondLst>
                            <p:childTnLst>
                              <p:par>
                                <p:cTn id="86" presetID="9" presetClass="entr" presetSubtype="0" fill="hold" grpId="0" nodeType="afterEffect">
                                  <p:stCondLst>
                                    <p:cond delay="0"/>
                                  </p:stCondLst>
                                  <p:childTnLst>
                                    <p:set>
                                      <p:cBhvr>
                                        <p:cTn id="87" dur="1" fill="hold">
                                          <p:stCondLst>
                                            <p:cond delay="0"/>
                                          </p:stCondLst>
                                        </p:cTn>
                                        <p:tgtEl>
                                          <p:spTgt spid="72"/>
                                        </p:tgtEl>
                                        <p:attrNameLst>
                                          <p:attrName>style.visibility</p:attrName>
                                        </p:attrNameLst>
                                      </p:cBhvr>
                                      <p:to>
                                        <p:strVal val="visible"/>
                                      </p:to>
                                    </p:set>
                                    <p:animEffect transition="in" filter="dissolve">
                                      <p:cBhvr>
                                        <p:cTn id="88" dur="100"/>
                                        <p:tgtEl>
                                          <p:spTgt spid="72"/>
                                        </p:tgtEl>
                                      </p:cBhvr>
                                    </p:animEffect>
                                  </p:childTnLst>
                                </p:cTn>
                              </p:par>
                            </p:childTnLst>
                          </p:cTn>
                        </p:par>
                        <p:par>
                          <p:cTn id="89" fill="hold">
                            <p:stCondLst>
                              <p:cond delay="1300"/>
                            </p:stCondLst>
                            <p:childTnLst>
                              <p:par>
                                <p:cTn id="90" presetID="9" presetClass="entr" presetSubtype="0" fill="hold" grpId="0" nodeType="afterEffect">
                                  <p:stCondLst>
                                    <p:cond delay="0"/>
                                  </p:stCondLst>
                                  <p:childTnLst>
                                    <p:set>
                                      <p:cBhvr>
                                        <p:cTn id="91" dur="1" fill="hold">
                                          <p:stCondLst>
                                            <p:cond delay="0"/>
                                          </p:stCondLst>
                                        </p:cTn>
                                        <p:tgtEl>
                                          <p:spTgt spid="73"/>
                                        </p:tgtEl>
                                        <p:attrNameLst>
                                          <p:attrName>style.visibility</p:attrName>
                                        </p:attrNameLst>
                                      </p:cBhvr>
                                      <p:to>
                                        <p:strVal val="visible"/>
                                      </p:to>
                                    </p:set>
                                    <p:animEffect transition="in" filter="dissolve">
                                      <p:cBhvr>
                                        <p:cTn id="92" dur="100"/>
                                        <p:tgtEl>
                                          <p:spTgt spid="73"/>
                                        </p:tgtEl>
                                      </p:cBhvr>
                                    </p:animEffect>
                                  </p:childTnLst>
                                </p:cTn>
                              </p:par>
                            </p:childTnLst>
                          </p:cTn>
                        </p:par>
                        <p:par>
                          <p:cTn id="93" fill="hold">
                            <p:stCondLst>
                              <p:cond delay="1400"/>
                            </p:stCondLst>
                            <p:childTnLst>
                              <p:par>
                                <p:cTn id="94" presetID="9" presetClass="entr" presetSubtype="0" fill="hold" grpId="0" nodeType="afterEffect">
                                  <p:stCondLst>
                                    <p:cond delay="0"/>
                                  </p:stCondLst>
                                  <p:childTnLst>
                                    <p:set>
                                      <p:cBhvr>
                                        <p:cTn id="95" dur="1" fill="hold">
                                          <p:stCondLst>
                                            <p:cond delay="0"/>
                                          </p:stCondLst>
                                        </p:cTn>
                                        <p:tgtEl>
                                          <p:spTgt spid="74"/>
                                        </p:tgtEl>
                                        <p:attrNameLst>
                                          <p:attrName>style.visibility</p:attrName>
                                        </p:attrNameLst>
                                      </p:cBhvr>
                                      <p:to>
                                        <p:strVal val="visible"/>
                                      </p:to>
                                    </p:set>
                                    <p:animEffect transition="in" filter="dissolve">
                                      <p:cBhvr>
                                        <p:cTn id="96" dur="100"/>
                                        <p:tgtEl>
                                          <p:spTgt spid="74"/>
                                        </p:tgtEl>
                                      </p:cBhvr>
                                    </p:animEffect>
                                  </p:childTnLst>
                                </p:cTn>
                              </p:par>
                            </p:childTnLst>
                          </p:cTn>
                        </p:par>
                        <p:par>
                          <p:cTn id="97" fill="hold">
                            <p:stCondLst>
                              <p:cond delay="1500"/>
                            </p:stCondLst>
                            <p:childTnLst>
                              <p:par>
                                <p:cTn id="98" presetID="9" presetClass="entr" presetSubtype="0" fill="hold" grpId="0" nodeType="afterEffect">
                                  <p:stCondLst>
                                    <p:cond delay="0"/>
                                  </p:stCondLst>
                                  <p:childTnLst>
                                    <p:set>
                                      <p:cBhvr>
                                        <p:cTn id="99" dur="1" fill="hold">
                                          <p:stCondLst>
                                            <p:cond delay="0"/>
                                          </p:stCondLst>
                                        </p:cTn>
                                        <p:tgtEl>
                                          <p:spTgt spid="75"/>
                                        </p:tgtEl>
                                        <p:attrNameLst>
                                          <p:attrName>style.visibility</p:attrName>
                                        </p:attrNameLst>
                                      </p:cBhvr>
                                      <p:to>
                                        <p:strVal val="visible"/>
                                      </p:to>
                                    </p:set>
                                    <p:animEffect transition="in" filter="dissolve">
                                      <p:cBhvr>
                                        <p:cTn id="100" dur="100"/>
                                        <p:tgtEl>
                                          <p:spTgt spid="75"/>
                                        </p:tgtEl>
                                      </p:cBhvr>
                                    </p:animEffect>
                                  </p:childTnLst>
                                </p:cTn>
                              </p:par>
                            </p:childTnLst>
                          </p:cTn>
                        </p:par>
                        <p:par>
                          <p:cTn id="101" fill="hold">
                            <p:stCondLst>
                              <p:cond delay="1600"/>
                            </p:stCondLst>
                            <p:childTnLst>
                              <p:par>
                                <p:cTn id="102" presetID="9" presetClass="entr" presetSubtype="0" fill="hold" grpId="0" nodeType="afterEffect">
                                  <p:stCondLst>
                                    <p:cond delay="0"/>
                                  </p:stCondLst>
                                  <p:childTnLst>
                                    <p:set>
                                      <p:cBhvr>
                                        <p:cTn id="103" dur="1" fill="hold">
                                          <p:stCondLst>
                                            <p:cond delay="0"/>
                                          </p:stCondLst>
                                        </p:cTn>
                                        <p:tgtEl>
                                          <p:spTgt spid="76"/>
                                        </p:tgtEl>
                                        <p:attrNameLst>
                                          <p:attrName>style.visibility</p:attrName>
                                        </p:attrNameLst>
                                      </p:cBhvr>
                                      <p:to>
                                        <p:strVal val="visible"/>
                                      </p:to>
                                    </p:set>
                                    <p:animEffect transition="in" filter="dissolve">
                                      <p:cBhvr>
                                        <p:cTn id="104" dur="100"/>
                                        <p:tgtEl>
                                          <p:spTgt spid="76"/>
                                        </p:tgtEl>
                                      </p:cBhvr>
                                    </p:animEffect>
                                  </p:childTnLst>
                                </p:cTn>
                              </p:par>
                            </p:childTnLst>
                          </p:cTn>
                        </p:par>
                        <p:par>
                          <p:cTn id="105" fill="hold">
                            <p:stCondLst>
                              <p:cond delay="1700"/>
                            </p:stCondLst>
                            <p:childTnLst>
                              <p:par>
                                <p:cTn id="106" presetID="9" presetClass="entr" presetSubtype="0" fill="hold" grpId="0" nodeType="afterEffect">
                                  <p:stCondLst>
                                    <p:cond delay="0"/>
                                  </p:stCondLst>
                                  <p:childTnLst>
                                    <p:set>
                                      <p:cBhvr>
                                        <p:cTn id="107" dur="1" fill="hold">
                                          <p:stCondLst>
                                            <p:cond delay="0"/>
                                          </p:stCondLst>
                                        </p:cTn>
                                        <p:tgtEl>
                                          <p:spTgt spid="77"/>
                                        </p:tgtEl>
                                        <p:attrNameLst>
                                          <p:attrName>style.visibility</p:attrName>
                                        </p:attrNameLst>
                                      </p:cBhvr>
                                      <p:to>
                                        <p:strVal val="visible"/>
                                      </p:to>
                                    </p:set>
                                    <p:animEffect transition="in" filter="dissolve">
                                      <p:cBhvr>
                                        <p:cTn id="108" dur="100"/>
                                        <p:tgtEl>
                                          <p:spTgt spid="77"/>
                                        </p:tgtEl>
                                      </p:cBhvr>
                                    </p:animEffect>
                                  </p:childTnLst>
                                </p:cTn>
                              </p:par>
                            </p:childTnLst>
                          </p:cTn>
                        </p:par>
                        <p:par>
                          <p:cTn id="109" fill="hold">
                            <p:stCondLst>
                              <p:cond delay="1800"/>
                            </p:stCondLst>
                            <p:childTnLst>
                              <p:par>
                                <p:cTn id="110" presetID="9" presetClass="entr" presetSubtype="0" fill="hold" grpId="0" nodeType="afterEffect">
                                  <p:stCondLst>
                                    <p:cond delay="0"/>
                                  </p:stCondLst>
                                  <p:childTnLst>
                                    <p:set>
                                      <p:cBhvr>
                                        <p:cTn id="111" dur="1" fill="hold">
                                          <p:stCondLst>
                                            <p:cond delay="0"/>
                                          </p:stCondLst>
                                        </p:cTn>
                                        <p:tgtEl>
                                          <p:spTgt spid="78"/>
                                        </p:tgtEl>
                                        <p:attrNameLst>
                                          <p:attrName>style.visibility</p:attrName>
                                        </p:attrNameLst>
                                      </p:cBhvr>
                                      <p:to>
                                        <p:strVal val="visible"/>
                                      </p:to>
                                    </p:set>
                                    <p:animEffect transition="in" filter="dissolve">
                                      <p:cBhvr>
                                        <p:cTn id="112" dur="100"/>
                                        <p:tgtEl>
                                          <p:spTgt spid="78"/>
                                        </p:tgtEl>
                                      </p:cBhvr>
                                    </p:animEffect>
                                  </p:childTnLst>
                                </p:cTn>
                              </p:par>
                            </p:childTnLst>
                          </p:cTn>
                        </p:par>
                        <p:par>
                          <p:cTn id="113" fill="hold">
                            <p:stCondLst>
                              <p:cond delay="1900"/>
                            </p:stCondLst>
                            <p:childTnLst>
                              <p:par>
                                <p:cTn id="114" presetID="9" presetClass="entr" presetSubtype="0" fill="hold" grpId="0" nodeType="afterEffect">
                                  <p:stCondLst>
                                    <p:cond delay="0"/>
                                  </p:stCondLst>
                                  <p:childTnLst>
                                    <p:set>
                                      <p:cBhvr>
                                        <p:cTn id="115" dur="1" fill="hold">
                                          <p:stCondLst>
                                            <p:cond delay="0"/>
                                          </p:stCondLst>
                                        </p:cTn>
                                        <p:tgtEl>
                                          <p:spTgt spid="79"/>
                                        </p:tgtEl>
                                        <p:attrNameLst>
                                          <p:attrName>style.visibility</p:attrName>
                                        </p:attrNameLst>
                                      </p:cBhvr>
                                      <p:to>
                                        <p:strVal val="visible"/>
                                      </p:to>
                                    </p:set>
                                    <p:animEffect transition="in" filter="dissolve">
                                      <p:cBhvr>
                                        <p:cTn id="116" dur="100"/>
                                        <p:tgtEl>
                                          <p:spTgt spid="79"/>
                                        </p:tgtEl>
                                      </p:cBhvr>
                                    </p:animEffect>
                                  </p:childTnLst>
                                </p:cTn>
                              </p:par>
                            </p:childTnLst>
                          </p:cTn>
                        </p:par>
                        <p:par>
                          <p:cTn id="117" fill="hold">
                            <p:stCondLst>
                              <p:cond delay="2000"/>
                            </p:stCondLst>
                            <p:childTnLst>
                              <p:par>
                                <p:cTn id="118" presetID="9" presetClass="entr" presetSubtype="0" fill="hold" grpId="0" nodeType="afterEffect">
                                  <p:stCondLst>
                                    <p:cond delay="0"/>
                                  </p:stCondLst>
                                  <p:childTnLst>
                                    <p:set>
                                      <p:cBhvr>
                                        <p:cTn id="119" dur="1" fill="hold">
                                          <p:stCondLst>
                                            <p:cond delay="0"/>
                                          </p:stCondLst>
                                        </p:cTn>
                                        <p:tgtEl>
                                          <p:spTgt spid="80"/>
                                        </p:tgtEl>
                                        <p:attrNameLst>
                                          <p:attrName>style.visibility</p:attrName>
                                        </p:attrNameLst>
                                      </p:cBhvr>
                                      <p:to>
                                        <p:strVal val="visible"/>
                                      </p:to>
                                    </p:set>
                                    <p:animEffect transition="in" filter="dissolve">
                                      <p:cBhvr>
                                        <p:cTn id="120" dur="100"/>
                                        <p:tgtEl>
                                          <p:spTgt spid="80"/>
                                        </p:tgtEl>
                                      </p:cBhvr>
                                    </p:animEffect>
                                  </p:childTnLst>
                                </p:cTn>
                              </p:par>
                            </p:childTnLst>
                          </p:cTn>
                        </p:par>
                        <p:par>
                          <p:cTn id="121" fill="hold">
                            <p:stCondLst>
                              <p:cond delay="2100"/>
                            </p:stCondLst>
                            <p:childTnLst>
                              <p:par>
                                <p:cTn id="122" presetID="9" presetClass="entr" presetSubtype="0" fill="hold" grpId="0" nodeType="afterEffect">
                                  <p:stCondLst>
                                    <p:cond delay="0"/>
                                  </p:stCondLst>
                                  <p:childTnLst>
                                    <p:set>
                                      <p:cBhvr>
                                        <p:cTn id="123" dur="1" fill="hold">
                                          <p:stCondLst>
                                            <p:cond delay="0"/>
                                          </p:stCondLst>
                                        </p:cTn>
                                        <p:tgtEl>
                                          <p:spTgt spid="81"/>
                                        </p:tgtEl>
                                        <p:attrNameLst>
                                          <p:attrName>style.visibility</p:attrName>
                                        </p:attrNameLst>
                                      </p:cBhvr>
                                      <p:to>
                                        <p:strVal val="visible"/>
                                      </p:to>
                                    </p:set>
                                    <p:animEffect transition="in" filter="dissolve">
                                      <p:cBhvr>
                                        <p:cTn id="124" dur="100"/>
                                        <p:tgtEl>
                                          <p:spTgt spid="81"/>
                                        </p:tgtEl>
                                      </p:cBhvr>
                                    </p:animEffect>
                                  </p:childTnLst>
                                </p:cTn>
                              </p:par>
                            </p:childTnLst>
                          </p:cTn>
                        </p:par>
                        <p:par>
                          <p:cTn id="125" fill="hold">
                            <p:stCondLst>
                              <p:cond delay="2200"/>
                            </p:stCondLst>
                            <p:childTnLst>
                              <p:par>
                                <p:cTn id="126" presetID="9" presetClass="entr" presetSubtype="0" fill="hold" grpId="0" nodeType="afterEffect">
                                  <p:stCondLst>
                                    <p:cond delay="0"/>
                                  </p:stCondLst>
                                  <p:childTnLst>
                                    <p:set>
                                      <p:cBhvr>
                                        <p:cTn id="127" dur="1" fill="hold">
                                          <p:stCondLst>
                                            <p:cond delay="0"/>
                                          </p:stCondLst>
                                        </p:cTn>
                                        <p:tgtEl>
                                          <p:spTgt spid="82"/>
                                        </p:tgtEl>
                                        <p:attrNameLst>
                                          <p:attrName>style.visibility</p:attrName>
                                        </p:attrNameLst>
                                      </p:cBhvr>
                                      <p:to>
                                        <p:strVal val="visible"/>
                                      </p:to>
                                    </p:set>
                                    <p:animEffect transition="in" filter="dissolve">
                                      <p:cBhvr>
                                        <p:cTn id="128" dur="100"/>
                                        <p:tgtEl>
                                          <p:spTgt spid="82"/>
                                        </p:tgtEl>
                                      </p:cBhvr>
                                    </p:animEffect>
                                  </p:childTnLst>
                                </p:cTn>
                              </p:par>
                            </p:childTnLst>
                          </p:cTn>
                        </p:par>
                        <p:par>
                          <p:cTn id="129" fill="hold">
                            <p:stCondLst>
                              <p:cond delay="2300"/>
                            </p:stCondLst>
                            <p:childTnLst>
                              <p:par>
                                <p:cTn id="130" presetID="9" presetClass="entr" presetSubtype="0" fill="hold" grpId="0" nodeType="afterEffect">
                                  <p:stCondLst>
                                    <p:cond delay="0"/>
                                  </p:stCondLst>
                                  <p:childTnLst>
                                    <p:set>
                                      <p:cBhvr>
                                        <p:cTn id="131" dur="1" fill="hold">
                                          <p:stCondLst>
                                            <p:cond delay="0"/>
                                          </p:stCondLst>
                                        </p:cTn>
                                        <p:tgtEl>
                                          <p:spTgt spid="83"/>
                                        </p:tgtEl>
                                        <p:attrNameLst>
                                          <p:attrName>style.visibility</p:attrName>
                                        </p:attrNameLst>
                                      </p:cBhvr>
                                      <p:to>
                                        <p:strVal val="visible"/>
                                      </p:to>
                                    </p:set>
                                    <p:animEffect transition="in" filter="dissolve">
                                      <p:cBhvr>
                                        <p:cTn id="132" dur="100"/>
                                        <p:tgtEl>
                                          <p:spTgt spid="83"/>
                                        </p:tgtEl>
                                      </p:cBhvr>
                                    </p:animEffect>
                                  </p:childTnLst>
                                </p:cTn>
                              </p:par>
                            </p:childTnLst>
                          </p:cTn>
                        </p:par>
                        <p:par>
                          <p:cTn id="133" fill="hold">
                            <p:stCondLst>
                              <p:cond delay="2400"/>
                            </p:stCondLst>
                            <p:childTnLst>
                              <p:par>
                                <p:cTn id="134" presetID="9" presetClass="entr" presetSubtype="0" fill="hold" grpId="0" nodeType="afterEffect">
                                  <p:stCondLst>
                                    <p:cond delay="0"/>
                                  </p:stCondLst>
                                  <p:childTnLst>
                                    <p:set>
                                      <p:cBhvr>
                                        <p:cTn id="135" dur="1" fill="hold">
                                          <p:stCondLst>
                                            <p:cond delay="0"/>
                                          </p:stCondLst>
                                        </p:cTn>
                                        <p:tgtEl>
                                          <p:spTgt spid="84"/>
                                        </p:tgtEl>
                                        <p:attrNameLst>
                                          <p:attrName>style.visibility</p:attrName>
                                        </p:attrNameLst>
                                      </p:cBhvr>
                                      <p:to>
                                        <p:strVal val="visible"/>
                                      </p:to>
                                    </p:set>
                                    <p:animEffect transition="in" filter="dissolve">
                                      <p:cBhvr>
                                        <p:cTn id="136" dur="100"/>
                                        <p:tgtEl>
                                          <p:spTgt spid="84"/>
                                        </p:tgtEl>
                                      </p:cBhvr>
                                    </p:animEffect>
                                  </p:childTnLst>
                                </p:cTn>
                              </p:par>
                            </p:childTnLst>
                          </p:cTn>
                        </p:par>
                        <p:par>
                          <p:cTn id="137" fill="hold">
                            <p:stCondLst>
                              <p:cond delay="2500"/>
                            </p:stCondLst>
                            <p:childTnLst>
                              <p:par>
                                <p:cTn id="138" presetID="9" presetClass="entr" presetSubtype="0" fill="hold" grpId="0" nodeType="afterEffect">
                                  <p:stCondLst>
                                    <p:cond delay="0"/>
                                  </p:stCondLst>
                                  <p:childTnLst>
                                    <p:set>
                                      <p:cBhvr>
                                        <p:cTn id="139" dur="1" fill="hold">
                                          <p:stCondLst>
                                            <p:cond delay="0"/>
                                          </p:stCondLst>
                                        </p:cTn>
                                        <p:tgtEl>
                                          <p:spTgt spid="85"/>
                                        </p:tgtEl>
                                        <p:attrNameLst>
                                          <p:attrName>style.visibility</p:attrName>
                                        </p:attrNameLst>
                                      </p:cBhvr>
                                      <p:to>
                                        <p:strVal val="visible"/>
                                      </p:to>
                                    </p:set>
                                    <p:animEffect transition="in" filter="dissolve">
                                      <p:cBhvr>
                                        <p:cTn id="140" dur="100"/>
                                        <p:tgtEl>
                                          <p:spTgt spid="85"/>
                                        </p:tgtEl>
                                      </p:cBhvr>
                                    </p:animEffect>
                                  </p:childTnLst>
                                </p:cTn>
                              </p:par>
                            </p:childTnLst>
                          </p:cTn>
                        </p:par>
                        <p:par>
                          <p:cTn id="141" fill="hold">
                            <p:stCondLst>
                              <p:cond delay="2600"/>
                            </p:stCondLst>
                            <p:childTnLst>
                              <p:par>
                                <p:cTn id="142" presetID="9" presetClass="entr" presetSubtype="0" fill="hold" grpId="0" nodeType="afterEffect">
                                  <p:stCondLst>
                                    <p:cond delay="0"/>
                                  </p:stCondLst>
                                  <p:childTnLst>
                                    <p:set>
                                      <p:cBhvr>
                                        <p:cTn id="143" dur="1" fill="hold">
                                          <p:stCondLst>
                                            <p:cond delay="0"/>
                                          </p:stCondLst>
                                        </p:cTn>
                                        <p:tgtEl>
                                          <p:spTgt spid="86"/>
                                        </p:tgtEl>
                                        <p:attrNameLst>
                                          <p:attrName>style.visibility</p:attrName>
                                        </p:attrNameLst>
                                      </p:cBhvr>
                                      <p:to>
                                        <p:strVal val="visible"/>
                                      </p:to>
                                    </p:set>
                                    <p:animEffect transition="in" filter="dissolve">
                                      <p:cBhvr>
                                        <p:cTn id="144" dur="100"/>
                                        <p:tgtEl>
                                          <p:spTgt spid="86"/>
                                        </p:tgtEl>
                                      </p:cBhvr>
                                    </p:animEffect>
                                  </p:childTnLst>
                                </p:cTn>
                              </p:par>
                            </p:childTnLst>
                          </p:cTn>
                        </p:par>
                        <p:par>
                          <p:cTn id="145" fill="hold">
                            <p:stCondLst>
                              <p:cond delay="2700"/>
                            </p:stCondLst>
                            <p:childTnLst>
                              <p:par>
                                <p:cTn id="146" presetID="9" presetClass="entr" presetSubtype="0" fill="hold" grpId="0" nodeType="afterEffect">
                                  <p:stCondLst>
                                    <p:cond delay="0"/>
                                  </p:stCondLst>
                                  <p:childTnLst>
                                    <p:set>
                                      <p:cBhvr>
                                        <p:cTn id="147" dur="1" fill="hold">
                                          <p:stCondLst>
                                            <p:cond delay="0"/>
                                          </p:stCondLst>
                                        </p:cTn>
                                        <p:tgtEl>
                                          <p:spTgt spid="87"/>
                                        </p:tgtEl>
                                        <p:attrNameLst>
                                          <p:attrName>style.visibility</p:attrName>
                                        </p:attrNameLst>
                                      </p:cBhvr>
                                      <p:to>
                                        <p:strVal val="visible"/>
                                      </p:to>
                                    </p:set>
                                    <p:animEffect transition="in" filter="dissolve">
                                      <p:cBhvr>
                                        <p:cTn id="148" dur="100"/>
                                        <p:tgtEl>
                                          <p:spTgt spid="87"/>
                                        </p:tgtEl>
                                      </p:cBhvr>
                                    </p:animEffect>
                                  </p:childTnLst>
                                </p:cTn>
                              </p:par>
                            </p:childTnLst>
                          </p:cTn>
                        </p:par>
                        <p:par>
                          <p:cTn id="149" fill="hold">
                            <p:stCondLst>
                              <p:cond delay="2800"/>
                            </p:stCondLst>
                            <p:childTnLst>
                              <p:par>
                                <p:cTn id="150" presetID="9" presetClass="entr" presetSubtype="0" fill="hold" grpId="0" nodeType="afterEffect">
                                  <p:stCondLst>
                                    <p:cond delay="0"/>
                                  </p:stCondLst>
                                  <p:childTnLst>
                                    <p:set>
                                      <p:cBhvr>
                                        <p:cTn id="151" dur="1" fill="hold">
                                          <p:stCondLst>
                                            <p:cond delay="0"/>
                                          </p:stCondLst>
                                        </p:cTn>
                                        <p:tgtEl>
                                          <p:spTgt spid="88"/>
                                        </p:tgtEl>
                                        <p:attrNameLst>
                                          <p:attrName>style.visibility</p:attrName>
                                        </p:attrNameLst>
                                      </p:cBhvr>
                                      <p:to>
                                        <p:strVal val="visible"/>
                                      </p:to>
                                    </p:set>
                                    <p:animEffect transition="in" filter="dissolve">
                                      <p:cBhvr>
                                        <p:cTn id="152" dur="100"/>
                                        <p:tgtEl>
                                          <p:spTgt spid="88"/>
                                        </p:tgtEl>
                                      </p:cBhvr>
                                    </p:animEffect>
                                  </p:childTnLst>
                                </p:cTn>
                              </p:par>
                            </p:childTnLst>
                          </p:cTn>
                        </p:par>
                        <p:par>
                          <p:cTn id="153" fill="hold">
                            <p:stCondLst>
                              <p:cond delay="2900"/>
                            </p:stCondLst>
                            <p:childTnLst>
                              <p:par>
                                <p:cTn id="154" presetID="9" presetClass="entr" presetSubtype="0" fill="hold" grpId="0" nodeType="afterEffect">
                                  <p:stCondLst>
                                    <p:cond delay="0"/>
                                  </p:stCondLst>
                                  <p:childTnLst>
                                    <p:set>
                                      <p:cBhvr>
                                        <p:cTn id="155" dur="1" fill="hold">
                                          <p:stCondLst>
                                            <p:cond delay="0"/>
                                          </p:stCondLst>
                                        </p:cTn>
                                        <p:tgtEl>
                                          <p:spTgt spid="89"/>
                                        </p:tgtEl>
                                        <p:attrNameLst>
                                          <p:attrName>style.visibility</p:attrName>
                                        </p:attrNameLst>
                                      </p:cBhvr>
                                      <p:to>
                                        <p:strVal val="visible"/>
                                      </p:to>
                                    </p:set>
                                    <p:animEffect transition="in" filter="dissolve">
                                      <p:cBhvr>
                                        <p:cTn id="156" dur="100"/>
                                        <p:tgtEl>
                                          <p:spTgt spid="89"/>
                                        </p:tgtEl>
                                      </p:cBhvr>
                                    </p:animEffect>
                                  </p:childTnLst>
                                </p:cTn>
                              </p:par>
                            </p:childTnLst>
                          </p:cTn>
                        </p:par>
                        <p:par>
                          <p:cTn id="157" fill="hold">
                            <p:stCondLst>
                              <p:cond delay="3000"/>
                            </p:stCondLst>
                            <p:childTnLst>
                              <p:par>
                                <p:cTn id="158" presetID="9" presetClass="entr" presetSubtype="0" fill="hold" grpId="0" nodeType="afterEffect">
                                  <p:stCondLst>
                                    <p:cond delay="0"/>
                                  </p:stCondLst>
                                  <p:childTnLst>
                                    <p:set>
                                      <p:cBhvr>
                                        <p:cTn id="159" dur="1" fill="hold">
                                          <p:stCondLst>
                                            <p:cond delay="0"/>
                                          </p:stCondLst>
                                        </p:cTn>
                                        <p:tgtEl>
                                          <p:spTgt spid="90"/>
                                        </p:tgtEl>
                                        <p:attrNameLst>
                                          <p:attrName>style.visibility</p:attrName>
                                        </p:attrNameLst>
                                      </p:cBhvr>
                                      <p:to>
                                        <p:strVal val="visible"/>
                                      </p:to>
                                    </p:set>
                                    <p:animEffect transition="in" filter="dissolve">
                                      <p:cBhvr>
                                        <p:cTn id="160" dur="100"/>
                                        <p:tgtEl>
                                          <p:spTgt spid="90"/>
                                        </p:tgtEl>
                                      </p:cBhvr>
                                    </p:animEffect>
                                  </p:childTnLst>
                                </p:cTn>
                              </p:par>
                            </p:childTnLst>
                          </p:cTn>
                        </p:par>
                        <p:par>
                          <p:cTn id="161" fill="hold">
                            <p:stCondLst>
                              <p:cond delay="3100"/>
                            </p:stCondLst>
                            <p:childTnLst>
                              <p:par>
                                <p:cTn id="162" presetID="9" presetClass="entr" presetSubtype="0" fill="hold" grpId="0" nodeType="afterEffect">
                                  <p:stCondLst>
                                    <p:cond delay="0"/>
                                  </p:stCondLst>
                                  <p:childTnLst>
                                    <p:set>
                                      <p:cBhvr>
                                        <p:cTn id="163" dur="1" fill="hold">
                                          <p:stCondLst>
                                            <p:cond delay="0"/>
                                          </p:stCondLst>
                                        </p:cTn>
                                        <p:tgtEl>
                                          <p:spTgt spid="91"/>
                                        </p:tgtEl>
                                        <p:attrNameLst>
                                          <p:attrName>style.visibility</p:attrName>
                                        </p:attrNameLst>
                                      </p:cBhvr>
                                      <p:to>
                                        <p:strVal val="visible"/>
                                      </p:to>
                                    </p:set>
                                    <p:animEffect transition="in" filter="dissolve">
                                      <p:cBhvr>
                                        <p:cTn id="164" dur="100"/>
                                        <p:tgtEl>
                                          <p:spTgt spid="91"/>
                                        </p:tgtEl>
                                      </p:cBhvr>
                                    </p:animEffect>
                                  </p:childTnLst>
                                </p:cTn>
                              </p:par>
                            </p:childTnLst>
                          </p:cTn>
                        </p:par>
                        <p:par>
                          <p:cTn id="165" fill="hold">
                            <p:stCondLst>
                              <p:cond delay="3200"/>
                            </p:stCondLst>
                            <p:childTnLst>
                              <p:par>
                                <p:cTn id="166" presetID="9" presetClass="entr" presetSubtype="0" fill="hold" grpId="0" nodeType="afterEffect">
                                  <p:stCondLst>
                                    <p:cond delay="0"/>
                                  </p:stCondLst>
                                  <p:childTnLst>
                                    <p:set>
                                      <p:cBhvr>
                                        <p:cTn id="167" dur="1" fill="hold">
                                          <p:stCondLst>
                                            <p:cond delay="0"/>
                                          </p:stCondLst>
                                        </p:cTn>
                                        <p:tgtEl>
                                          <p:spTgt spid="92"/>
                                        </p:tgtEl>
                                        <p:attrNameLst>
                                          <p:attrName>style.visibility</p:attrName>
                                        </p:attrNameLst>
                                      </p:cBhvr>
                                      <p:to>
                                        <p:strVal val="visible"/>
                                      </p:to>
                                    </p:set>
                                    <p:animEffect transition="in" filter="dissolve">
                                      <p:cBhvr>
                                        <p:cTn id="168" dur="100"/>
                                        <p:tgtEl>
                                          <p:spTgt spid="92"/>
                                        </p:tgtEl>
                                      </p:cBhvr>
                                    </p:animEffect>
                                  </p:childTnLst>
                                </p:cTn>
                              </p:par>
                            </p:childTnLst>
                          </p:cTn>
                        </p:par>
                        <p:par>
                          <p:cTn id="169" fill="hold">
                            <p:stCondLst>
                              <p:cond delay="3300"/>
                            </p:stCondLst>
                            <p:childTnLst>
                              <p:par>
                                <p:cTn id="170" presetID="9" presetClass="entr" presetSubtype="0" fill="hold" grpId="0" nodeType="afterEffect">
                                  <p:stCondLst>
                                    <p:cond delay="0"/>
                                  </p:stCondLst>
                                  <p:childTnLst>
                                    <p:set>
                                      <p:cBhvr>
                                        <p:cTn id="171" dur="1" fill="hold">
                                          <p:stCondLst>
                                            <p:cond delay="0"/>
                                          </p:stCondLst>
                                        </p:cTn>
                                        <p:tgtEl>
                                          <p:spTgt spid="93"/>
                                        </p:tgtEl>
                                        <p:attrNameLst>
                                          <p:attrName>style.visibility</p:attrName>
                                        </p:attrNameLst>
                                      </p:cBhvr>
                                      <p:to>
                                        <p:strVal val="visible"/>
                                      </p:to>
                                    </p:set>
                                    <p:animEffect transition="in" filter="dissolve">
                                      <p:cBhvr>
                                        <p:cTn id="172" dur="100"/>
                                        <p:tgtEl>
                                          <p:spTgt spid="93"/>
                                        </p:tgtEl>
                                      </p:cBhvr>
                                    </p:animEffect>
                                  </p:childTnLst>
                                </p:cTn>
                              </p:par>
                            </p:childTnLst>
                          </p:cTn>
                        </p:par>
                        <p:par>
                          <p:cTn id="173" fill="hold">
                            <p:stCondLst>
                              <p:cond delay="3400"/>
                            </p:stCondLst>
                            <p:childTnLst>
                              <p:par>
                                <p:cTn id="174" presetID="9" presetClass="entr" presetSubtype="0" fill="hold" grpId="0" nodeType="afterEffect">
                                  <p:stCondLst>
                                    <p:cond delay="0"/>
                                  </p:stCondLst>
                                  <p:childTnLst>
                                    <p:set>
                                      <p:cBhvr>
                                        <p:cTn id="175" dur="1" fill="hold">
                                          <p:stCondLst>
                                            <p:cond delay="0"/>
                                          </p:stCondLst>
                                        </p:cTn>
                                        <p:tgtEl>
                                          <p:spTgt spid="94"/>
                                        </p:tgtEl>
                                        <p:attrNameLst>
                                          <p:attrName>style.visibility</p:attrName>
                                        </p:attrNameLst>
                                      </p:cBhvr>
                                      <p:to>
                                        <p:strVal val="visible"/>
                                      </p:to>
                                    </p:set>
                                    <p:animEffect transition="in" filter="dissolve">
                                      <p:cBhvr>
                                        <p:cTn id="176" dur="100"/>
                                        <p:tgtEl>
                                          <p:spTgt spid="94"/>
                                        </p:tgtEl>
                                      </p:cBhvr>
                                    </p:animEffect>
                                  </p:childTnLst>
                                </p:cTn>
                              </p:par>
                            </p:childTnLst>
                          </p:cTn>
                        </p:par>
                        <p:par>
                          <p:cTn id="177" fill="hold">
                            <p:stCondLst>
                              <p:cond delay="3500"/>
                            </p:stCondLst>
                            <p:childTnLst>
                              <p:par>
                                <p:cTn id="178" presetID="9" presetClass="entr" presetSubtype="0" fill="hold" grpId="0" nodeType="afterEffect">
                                  <p:stCondLst>
                                    <p:cond delay="0"/>
                                  </p:stCondLst>
                                  <p:childTnLst>
                                    <p:set>
                                      <p:cBhvr>
                                        <p:cTn id="179" dur="1" fill="hold">
                                          <p:stCondLst>
                                            <p:cond delay="0"/>
                                          </p:stCondLst>
                                        </p:cTn>
                                        <p:tgtEl>
                                          <p:spTgt spid="95"/>
                                        </p:tgtEl>
                                        <p:attrNameLst>
                                          <p:attrName>style.visibility</p:attrName>
                                        </p:attrNameLst>
                                      </p:cBhvr>
                                      <p:to>
                                        <p:strVal val="visible"/>
                                      </p:to>
                                    </p:set>
                                    <p:animEffect transition="in" filter="dissolve">
                                      <p:cBhvr>
                                        <p:cTn id="180" dur="100"/>
                                        <p:tgtEl>
                                          <p:spTgt spid="95"/>
                                        </p:tgtEl>
                                      </p:cBhvr>
                                    </p:animEffect>
                                  </p:childTnLst>
                                </p:cTn>
                              </p:par>
                            </p:childTnLst>
                          </p:cTn>
                        </p:par>
                        <p:par>
                          <p:cTn id="181" fill="hold">
                            <p:stCondLst>
                              <p:cond delay="3600"/>
                            </p:stCondLst>
                            <p:childTnLst>
                              <p:par>
                                <p:cTn id="182" presetID="9" presetClass="entr" presetSubtype="0" fill="hold" grpId="0" nodeType="afterEffect">
                                  <p:stCondLst>
                                    <p:cond delay="0"/>
                                  </p:stCondLst>
                                  <p:childTnLst>
                                    <p:set>
                                      <p:cBhvr>
                                        <p:cTn id="183" dur="1" fill="hold">
                                          <p:stCondLst>
                                            <p:cond delay="0"/>
                                          </p:stCondLst>
                                        </p:cTn>
                                        <p:tgtEl>
                                          <p:spTgt spid="96"/>
                                        </p:tgtEl>
                                        <p:attrNameLst>
                                          <p:attrName>style.visibility</p:attrName>
                                        </p:attrNameLst>
                                      </p:cBhvr>
                                      <p:to>
                                        <p:strVal val="visible"/>
                                      </p:to>
                                    </p:set>
                                    <p:animEffect transition="in" filter="dissolve">
                                      <p:cBhvr>
                                        <p:cTn id="184" dur="100"/>
                                        <p:tgtEl>
                                          <p:spTgt spid="96"/>
                                        </p:tgtEl>
                                      </p:cBhvr>
                                    </p:animEffect>
                                  </p:childTnLst>
                                </p:cTn>
                              </p:par>
                            </p:childTnLst>
                          </p:cTn>
                        </p:par>
                        <p:par>
                          <p:cTn id="185" fill="hold">
                            <p:stCondLst>
                              <p:cond delay="3700"/>
                            </p:stCondLst>
                            <p:childTnLst>
                              <p:par>
                                <p:cTn id="186" presetID="9" presetClass="entr" presetSubtype="0" fill="hold" grpId="0" nodeType="afterEffect">
                                  <p:stCondLst>
                                    <p:cond delay="0"/>
                                  </p:stCondLst>
                                  <p:childTnLst>
                                    <p:set>
                                      <p:cBhvr>
                                        <p:cTn id="187" dur="1" fill="hold">
                                          <p:stCondLst>
                                            <p:cond delay="0"/>
                                          </p:stCondLst>
                                        </p:cTn>
                                        <p:tgtEl>
                                          <p:spTgt spid="97"/>
                                        </p:tgtEl>
                                        <p:attrNameLst>
                                          <p:attrName>style.visibility</p:attrName>
                                        </p:attrNameLst>
                                      </p:cBhvr>
                                      <p:to>
                                        <p:strVal val="visible"/>
                                      </p:to>
                                    </p:set>
                                    <p:animEffect transition="in" filter="dissolve">
                                      <p:cBhvr>
                                        <p:cTn id="188" dur="100"/>
                                        <p:tgtEl>
                                          <p:spTgt spid="97"/>
                                        </p:tgtEl>
                                      </p:cBhvr>
                                    </p:animEffect>
                                  </p:childTnLst>
                                </p:cTn>
                              </p:par>
                            </p:childTnLst>
                          </p:cTn>
                        </p:par>
                        <p:par>
                          <p:cTn id="189" fill="hold">
                            <p:stCondLst>
                              <p:cond delay="3800"/>
                            </p:stCondLst>
                            <p:childTnLst>
                              <p:par>
                                <p:cTn id="190" presetID="9" presetClass="entr" presetSubtype="0" fill="hold" grpId="0" nodeType="afterEffect">
                                  <p:stCondLst>
                                    <p:cond delay="0"/>
                                  </p:stCondLst>
                                  <p:childTnLst>
                                    <p:set>
                                      <p:cBhvr>
                                        <p:cTn id="191" dur="1" fill="hold">
                                          <p:stCondLst>
                                            <p:cond delay="0"/>
                                          </p:stCondLst>
                                        </p:cTn>
                                        <p:tgtEl>
                                          <p:spTgt spid="98"/>
                                        </p:tgtEl>
                                        <p:attrNameLst>
                                          <p:attrName>style.visibility</p:attrName>
                                        </p:attrNameLst>
                                      </p:cBhvr>
                                      <p:to>
                                        <p:strVal val="visible"/>
                                      </p:to>
                                    </p:set>
                                    <p:animEffect transition="in" filter="dissolve">
                                      <p:cBhvr>
                                        <p:cTn id="192" dur="100"/>
                                        <p:tgtEl>
                                          <p:spTgt spid="98"/>
                                        </p:tgtEl>
                                      </p:cBhvr>
                                    </p:animEffect>
                                  </p:childTnLst>
                                </p:cTn>
                              </p:par>
                            </p:childTnLst>
                          </p:cTn>
                        </p:par>
                        <p:par>
                          <p:cTn id="193" fill="hold">
                            <p:stCondLst>
                              <p:cond delay="3900"/>
                            </p:stCondLst>
                            <p:childTnLst>
                              <p:par>
                                <p:cTn id="194" presetID="9" presetClass="entr" presetSubtype="0" fill="hold" grpId="0" nodeType="afterEffect">
                                  <p:stCondLst>
                                    <p:cond delay="0"/>
                                  </p:stCondLst>
                                  <p:childTnLst>
                                    <p:set>
                                      <p:cBhvr>
                                        <p:cTn id="195" dur="1" fill="hold">
                                          <p:stCondLst>
                                            <p:cond delay="0"/>
                                          </p:stCondLst>
                                        </p:cTn>
                                        <p:tgtEl>
                                          <p:spTgt spid="99"/>
                                        </p:tgtEl>
                                        <p:attrNameLst>
                                          <p:attrName>style.visibility</p:attrName>
                                        </p:attrNameLst>
                                      </p:cBhvr>
                                      <p:to>
                                        <p:strVal val="visible"/>
                                      </p:to>
                                    </p:set>
                                    <p:animEffect transition="in" filter="dissolve">
                                      <p:cBhvr>
                                        <p:cTn id="196" dur="100"/>
                                        <p:tgtEl>
                                          <p:spTgt spid="99"/>
                                        </p:tgtEl>
                                      </p:cBhvr>
                                    </p:animEffect>
                                  </p:childTnLst>
                                </p:cTn>
                              </p:par>
                            </p:childTnLst>
                          </p:cTn>
                        </p:par>
                        <p:par>
                          <p:cTn id="197" fill="hold">
                            <p:stCondLst>
                              <p:cond delay="4000"/>
                            </p:stCondLst>
                            <p:childTnLst>
                              <p:par>
                                <p:cTn id="198" presetID="9" presetClass="entr" presetSubtype="0" fill="hold" grpId="0" nodeType="afterEffect">
                                  <p:stCondLst>
                                    <p:cond delay="0"/>
                                  </p:stCondLst>
                                  <p:childTnLst>
                                    <p:set>
                                      <p:cBhvr>
                                        <p:cTn id="199" dur="1" fill="hold">
                                          <p:stCondLst>
                                            <p:cond delay="0"/>
                                          </p:stCondLst>
                                        </p:cTn>
                                        <p:tgtEl>
                                          <p:spTgt spid="100"/>
                                        </p:tgtEl>
                                        <p:attrNameLst>
                                          <p:attrName>style.visibility</p:attrName>
                                        </p:attrNameLst>
                                      </p:cBhvr>
                                      <p:to>
                                        <p:strVal val="visible"/>
                                      </p:to>
                                    </p:set>
                                    <p:animEffect transition="in" filter="dissolve">
                                      <p:cBhvr>
                                        <p:cTn id="200" dur="100"/>
                                        <p:tgtEl>
                                          <p:spTgt spid="100"/>
                                        </p:tgtEl>
                                      </p:cBhvr>
                                    </p:animEffect>
                                  </p:childTnLst>
                                </p:cTn>
                              </p:par>
                            </p:childTnLst>
                          </p:cTn>
                        </p:par>
                        <p:par>
                          <p:cTn id="201" fill="hold">
                            <p:stCondLst>
                              <p:cond delay="4100"/>
                            </p:stCondLst>
                            <p:childTnLst>
                              <p:par>
                                <p:cTn id="202" presetID="9" presetClass="entr" presetSubtype="0" fill="hold" grpId="0" nodeType="afterEffect">
                                  <p:stCondLst>
                                    <p:cond delay="0"/>
                                  </p:stCondLst>
                                  <p:childTnLst>
                                    <p:set>
                                      <p:cBhvr>
                                        <p:cTn id="203" dur="1" fill="hold">
                                          <p:stCondLst>
                                            <p:cond delay="0"/>
                                          </p:stCondLst>
                                        </p:cTn>
                                        <p:tgtEl>
                                          <p:spTgt spid="101"/>
                                        </p:tgtEl>
                                        <p:attrNameLst>
                                          <p:attrName>style.visibility</p:attrName>
                                        </p:attrNameLst>
                                      </p:cBhvr>
                                      <p:to>
                                        <p:strVal val="visible"/>
                                      </p:to>
                                    </p:set>
                                    <p:animEffect transition="in" filter="dissolve">
                                      <p:cBhvr>
                                        <p:cTn id="204" dur="100"/>
                                        <p:tgtEl>
                                          <p:spTgt spid="101"/>
                                        </p:tgtEl>
                                      </p:cBhvr>
                                    </p:animEffect>
                                  </p:childTnLst>
                                </p:cTn>
                              </p:par>
                            </p:childTnLst>
                          </p:cTn>
                        </p:par>
                        <p:par>
                          <p:cTn id="205" fill="hold">
                            <p:stCondLst>
                              <p:cond delay="4200"/>
                            </p:stCondLst>
                            <p:childTnLst>
                              <p:par>
                                <p:cTn id="206" presetID="9" presetClass="entr" presetSubtype="0" fill="hold" grpId="0" nodeType="afterEffect">
                                  <p:stCondLst>
                                    <p:cond delay="0"/>
                                  </p:stCondLst>
                                  <p:childTnLst>
                                    <p:set>
                                      <p:cBhvr>
                                        <p:cTn id="207" dur="1" fill="hold">
                                          <p:stCondLst>
                                            <p:cond delay="0"/>
                                          </p:stCondLst>
                                        </p:cTn>
                                        <p:tgtEl>
                                          <p:spTgt spid="102"/>
                                        </p:tgtEl>
                                        <p:attrNameLst>
                                          <p:attrName>style.visibility</p:attrName>
                                        </p:attrNameLst>
                                      </p:cBhvr>
                                      <p:to>
                                        <p:strVal val="visible"/>
                                      </p:to>
                                    </p:set>
                                    <p:animEffect transition="in" filter="dissolve">
                                      <p:cBhvr>
                                        <p:cTn id="208" dur="100"/>
                                        <p:tgtEl>
                                          <p:spTgt spid="102"/>
                                        </p:tgtEl>
                                      </p:cBhvr>
                                    </p:animEffect>
                                  </p:childTnLst>
                                </p:cTn>
                              </p:par>
                            </p:childTnLst>
                          </p:cTn>
                        </p:par>
                        <p:par>
                          <p:cTn id="209" fill="hold">
                            <p:stCondLst>
                              <p:cond delay="4300"/>
                            </p:stCondLst>
                            <p:childTnLst>
                              <p:par>
                                <p:cTn id="210" presetID="9" presetClass="entr" presetSubtype="0" fill="hold" grpId="0" nodeType="afterEffect">
                                  <p:stCondLst>
                                    <p:cond delay="0"/>
                                  </p:stCondLst>
                                  <p:childTnLst>
                                    <p:set>
                                      <p:cBhvr>
                                        <p:cTn id="211" dur="1" fill="hold">
                                          <p:stCondLst>
                                            <p:cond delay="0"/>
                                          </p:stCondLst>
                                        </p:cTn>
                                        <p:tgtEl>
                                          <p:spTgt spid="103"/>
                                        </p:tgtEl>
                                        <p:attrNameLst>
                                          <p:attrName>style.visibility</p:attrName>
                                        </p:attrNameLst>
                                      </p:cBhvr>
                                      <p:to>
                                        <p:strVal val="visible"/>
                                      </p:to>
                                    </p:set>
                                    <p:animEffect transition="in" filter="dissolve">
                                      <p:cBhvr>
                                        <p:cTn id="212" dur="100"/>
                                        <p:tgtEl>
                                          <p:spTgt spid="103"/>
                                        </p:tgtEl>
                                      </p:cBhvr>
                                    </p:animEffect>
                                  </p:childTnLst>
                                </p:cTn>
                              </p:par>
                            </p:childTnLst>
                          </p:cTn>
                        </p:par>
                        <p:par>
                          <p:cTn id="213" fill="hold">
                            <p:stCondLst>
                              <p:cond delay="4400"/>
                            </p:stCondLst>
                            <p:childTnLst>
                              <p:par>
                                <p:cTn id="214" presetID="9" presetClass="entr" presetSubtype="0" fill="hold" grpId="0" nodeType="afterEffect">
                                  <p:stCondLst>
                                    <p:cond delay="0"/>
                                  </p:stCondLst>
                                  <p:childTnLst>
                                    <p:set>
                                      <p:cBhvr>
                                        <p:cTn id="215" dur="1" fill="hold">
                                          <p:stCondLst>
                                            <p:cond delay="0"/>
                                          </p:stCondLst>
                                        </p:cTn>
                                        <p:tgtEl>
                                          <p:spTgt spid="104"/>
                                        </p:tgtEl>
                                        <p:attrNameLst>
                                          <p:attrName>style.visibility</p:attrName>
                                        </p:attrNameLst>
                                      </p:cBhvr>
                                      <p:to>
                                        <p:strVal val="visible"/>
                                      </p:to>
                                    </p:set>
                                    <p:animEffect transition="in" filter="dissolve">
                                      <p:cBhvr>
                                        <p:cTn id="216" dur="100"/>
                                        <p:tgtEl>
                                          <p:spTgt spid="104"/>
                                        </p:tgtEl>
                                      </p:cBhvr>
                                    </p:animEffect>
                                  </p:childTnLst>
                                </p:cTn>
                              </p:par>
                            </p:childTnLst>
                          </p:cTn>
                        </p:par>
                        <p:par>
                          <p:cTn id="217" fill="hold">
                            <p:stCondLst>
                              <p:cond delay="4500"/>
                            </p:stCondLst>
                            <p:childTnLst>
                              <p:par>
                                <p:cTn id="218" presetID="9" presetClass="entr" presetSubtype="0" fill="hold" grpId="0" nodeType="afterEffect">
                                  <p:stCondLst>
                                    <p:cond delay="0"/>
                                  </p:stCondLst>
                                  <p:childTnLst>
                                    <p:set>
                                      <p:cBhvr>
                                        <p:cTn id="219" dur="1" fill="hold">
                                          <p:stCondLst>
                                            <p:cond delay="0"/>
                                          </p:stCondLst>
                                        </p:cTn>
                                        <p:tgtEl>
                                          <p:spTgt spid="105"/>
                                        </p:tgtEl>
                                        <p:attrNameLst>
                                          <p:attrName>style.visibility</p:attrName>
                                        </p:attrNameLst>
                                      </p:cBhvr>
                                      <p:to>
                                        <p:strVal val="visible"/>
                                      </p:to>
                                    </p:set>
                                    <p:animEffect transition="in" filter="dissolve">
                                      <p:cBhvr>
                                        <p:cTn id="220" dur="100"/>
                                        <p:tgtEl>
                                          <p:spTgt spid="105"/>
                                        </p:tgtEl>
                                      </p:cBhvr>
                                    </p:animEffect>
                                  </p:childTnLst>
                                </p:cTn>
                              </p:par>
                            </p:childTnLst>
                          </p:cTn>
                        </p:par>
                        <p:par>
                          <p:cTn id="221" fill="hold">
                            <p:stCondLst>
                              <p:cond delay="4600"/>
                            </p:stCondLst>
                            <p:childTnLst>
                              <p:par>
                                <p:cTn id="222" presetID="9" presetClass="entr" presetSubtype="0" fill="hold" grpId="0" nodeType="afterEffect">
                                  <p:stCondLst>
                                    <p:cond delay="0"/>
                                  </p:stCondLst>
                                  <p:childTnLst>
                                    <p:set>
                                      <p:cBhvr>
                                        <p:cTn id="223" dur="1" fill="hold">
                                          <p:stCondLst>
                                            <p:cond delay="0"/>
                                          </p:stCondLst>
                                        </p:cTn>
                                        <p:tgtEl>
                                          <p:spTgt spid="106"/>
                                        </p:tgtEl>
                                        <p:attrNameLst>
                                          <p:attrName>style.visibility</p:attrName>
                                        </p:attrNameLst>
                                      </p:cBhvr>
                                      <p:to>
                                        <p:strVal val="visible"/>
                                      </p:to>
                                    </p:set>
                                    <p:animEffect transition="in" filter="dissolve">
                                      <p:cBhvr>
                                        <p:cTn id="224" dur="100"/>
                                        <p:tgtEl>
                                          <p:spTgt spid="106"/>
                                        </p:tgtEl>
                                      </p:cBhvr>
                                    </p:animEffect>
                                  </p:childTnLst>
                                </p:cTn>
                              </p:par>
                            </p:childTnLst>
                          </p:cTn>
                        </p:par>
                        <p:par>
                          <p:cTn id="225" fill="hold">
                            <p:stCondLst>
                              <p:cond delay="4700"/>
                            </p:stCondLst>
                            <p:childTnLst>
                              <p:par>
                                <p:cTn id="226" presetID="9" presetClass="entr" presetSubtype="0" fill="hold" grpId="0" nodeType="afterEffect">
                                  <p:stCondLst>
                                    <p:cond delay="0"/>
                                  </p:stCondLst>
                                  <p:childTnLst>
                                    <p:set>
                                      <p:cBhvr>
                                        <p:cTn id="227" dur="1" fill="hold">
                                          <p:stCondLst>
                                            <p:cond delay="0"/>
                                          </p:stCondLst>
                                        </p:cTn>
                                        <p:tgtEl>
                                          <p:spTgt spid="107"/>
                                        </p:tgtEl>
                                        <p:attrNameLst>
                                          <p:attrName>style.visibility</p:attrName>
                                        </p:attrNameLst>
                                      </p:cBhvr>
                                      <p:to>
                                        <p:strVal val="visible"/>
                                      </p:to>
                                    </p:set>
                                    <p:animEffect transition="in" filter="dissolve">
                                      <p:cBhvr>
                                        <p:cTn id="228" dur="100"/>
                                        <p:tgtEl>
                                          <p:spTgt spid="107"/>
                                        </p:tgtEl>
                                      </p:cBhvr>
                                    </p:animEffect>
                                  </p:childTnLst>
                                </p:cTn>
                              </p:par>
                            </p:childTnLst>
                          </p:cTn>
                        </p:par>
                        <p:par>
                          <p:cTn id="229" fill="hold">
                            <p:stCondLst>
                              <p:cond delay="4800"/>
                            </p:stCondLst>
                            <p:childTnLst>
                              <p:par>
                                <p:cTn id="230" presetID="9" presetClass="entr" presetSubtype="0" fill="hold" grpId="0" nodeType="afterEffect">
                                  <p:stCondLst>
                                    <p:cond delay="0"/>
                                  </p:stCondLst>
                                  <p:childTnLst>
                                    <p:set>
                                      <p:cBhvr>
                                        <p:cTn id="231" dur="1" fill="hold">
                                          <p:stCondLst>
                                            <p:cond delay="0"/>
                                          </p:stCondLst>
                                        </p:cTn>
                                        <p:tgtEl>
                                          <p:spTgt spid="108"/>
                                        </p:tgtEl>
                                        <p:attrNameLst>
                                          <p:attrName>style.visibility</p:attrName>
                                        </p:attrNameLst>
                                      </p:cBhvr>
                                      <p:to>
                                        <p:strVal val="visible"/>
                                      </p:to>
                                    </p:set>
                                    <p:animEffect transition="in" filter="dissolve">
                                      <p:cBhvr>
                                        <p:cTn id="232" dur="100"/>
                                        <p:tgtEl>
                                          <p:spTgt spid="108"/>
                                        </p:tgtEl>
                                      </p:cBhvr>
                                    </p:animEffect>
                                  </p:childTnLst>
                                </p:cTn>
                              </p:par>
                            </p:childTnLst>
                          </p:cTn>
                        </p:par>
                        <p:par>
                          <p:cTn id="233" fill="hold">
                            <p:stCondLst>
                              <p:cond delay="4900"/>
                            </p:stCondLst>
                            <p:childTnLst>
                              <p:par>
                                <p:cTn id="234" presetID="9" presetClass="entr" presetSubtype="0" fill="hold" grpId="0" nodeType="afterEffect">
                                  <p:stCondLst>
                                    <p:cond delay="0"/>
                                  </p:stCondLst>
                                  <p:childTnLst>
                                    <p:set>
                                      <p:cBhvr>
                                        <p:cTn id="235" dur="1" fill="hold">
                                          <p:stCondLst>
                                            <p:cond delay="0"/>
                                          </p:stCondLst>
                                        </p:cTn>
                                        <p:tgtEl>
                                          <p:spTgt spid="109"/>
                                        </p:tgtEl>
                                        <p:attrNameLst>
                                          <p:attrName>style.visibility</p:attrName>
                                        </p:attrNameLst>
                                      </p:cBhvr>
                                      <p:to>
                                        <p:strVal val="visible"/>
                                      </p:to>
                                    </p:set>
                                    <p:animEffect transition="in" filter="dissolve">
                                      <p:cBhvr>
                                        <p:cTn id="236" dur="100"/>
                                        <p:tgtEl>
                                          <p:spTgt spid="109"/>
                                        </p:tgtEl>
                                      </p:cBhvr>
                                    </p:animEffect>
                                  </p:childTnLst>
                                </p:cTn>
                              </p:par>
                            </p:childTnLst>
                          </p:cTn>
                        </p:par>
                        <p:par>
                          <p:cTn id="237" fill="hold">
                            <p:stCondLst>
                              <p:cond delay="5000"/>
                            </p:stCondLst>
                            <p:childTnLst>
                              <p:par>
                                <p:cTn id="238" presetID="9" presetClass="entr" presetSubtype="0" fill="hold" grpId="0" nodeType="afterEffect">
                                  <p:stCondLst>
                                    <p:cond delay="0"/>
                                  </p:stCondLst>
                                  <p:childTnLst>
                                    <p:set>
                                      <p:cBhvr>
                                        <p:cTn id="239" dur="1" fill="hold">
                                          <p:stCondLst>
                                            <p:cond delay="0"/>
                                          </p:stCondLst>
                                        </p:cTn>
                                        <p:tgtEl>
                                          <p:spTgt spid="110"/>
                                        </p:tgtEl>
                                        <p:attrNameLst>
                                          <p:attrName>style.visibility</p:attrName>
                                        </p:attrNameLst>
                                      </p:cBhvr>
                                      <p:to>
                                        <p:strVal val="visible"/>
                                      </p:to>
                                    </p:set>
                                    <p:animEffect transition="in" filter="dissolve">
                                      <p:cBhvr>
                                        <p:cTn id="240" dur="100"/>
                                        <p:tgtEl>
                                          <p:spTgt spid="110"/>
                                        </p:tgtEl>
                                      </p:cBhvr>
                                    </p:animEffect>
                                  </p:childTnLst>
                                </p:cTn>
                              </p:par>
                            </p:childTnLst>
                          </p:cTn>
                        </p:par>
                        <p:par>
                          <p:cTn id="241" fill="hold">
                            <p:stCondLst>
                              <p:cond delay="5100"/>
                            </p:stCondLst>
                            <p:childTnLst>
                              <p:par>
                                <p:cTn id="242" presetID="9" presetClass="entr" presetSubtype="0" fill="hold" grpId="0" nodeType="afterEffect">
                                  <p:stCondLst>
                                    <p:cond delay="0"/>
                                  </p:stCondLst>
                                  <p:childTnLst>
                                    <p:set>
                                      <p:cBhvr>
                                        <p:cTn id="243" dur="1" fill="hold">
                                          <p:stCondLst>
                                            <p:cond delay="0"/>
                                          </p:stCondLst>
                                        </p:cTn>
                                        <p:tgtEl>
                                          <p:spTgt spid="111"/>
                                        </p:tgtEl>
                                        <p:attrNameLst>
                                          <p:attrName>style.visibility</p:attrName>
                                        </p:attrNameLst>
                                      </p:cBhvr>
                                      <p:to>
                                        <p:strVal val="visible"/>
                                      </p:to>
                                    </p:set>
                                    <p:animEffect transition="in" filter="dissolve">
                                      <p:cBhvr>
                                        <p:cTn id="244" dur="100"/>
                                        <p:tgtEl>
                                          <p:spTgt spid="111"/>
                                        </p:tgtEl>
                                      </p:cBhvr>
                                    </p:animEffect>
                                  </p:childTnLst>
                                </p:cTn>
                              </p:par>
                            </p:childTnLst>
                          </p:cTn>
                        </p:par>
                      </p:childTnLst>
                    </p:cTn>
                  </p:par>
                  <p:par>
                    <p:cTn id="245" fill="hold">
                      <p:stCondLst>
                        <p:cond delay="indefinite"/>
                      </p:stCondLst>
                      <p:childTnLst>
                        <p:par>
                          <p:cTn id="246" fill="hold">
                            <p:stCondLst>
                              <p:cond delay="0"/>
                            </p:stCondLst>
                            <p:childTnLst>
                              <p:par>
                                <p:cTn id="247" presetID="22" presetClass="entr" presetSubtype="4" fill="hold" grpId="0" nodeType="clickEffect">
                                  <p:stCondLst>
                                    <p:cond delay="0"/>
                                  </p:stCondLst>
                                  <p:childTnLst>
                                    <p:set>
                                      <p:cBhvr>
                                        <p:cTn id="248" dur="1" fill="hold">
                                          <p:stCondLst>
                                            <p:cond delay="0"/>
                                          </p:stCondLst>
                                        </p:cTn>
                                        <p:tgtEl>
                                          <p:spTgt spid="112"/>
                                        </p:tgtEl>
                                        <p:attrNameLst>
                                          <p:attrName>style.visibility</p:attrName>
                                        </p:attrNameLst>
                                      </p:cBhvr>
                                      <p:to>
                                        <p:strVal val="visible"/>
                                      </p:to>
                                    </p:set>
                                    <p:animEffect transition="in" filter="wipe(down)">
                                      <p:cBhvr>
                                        <p:cTn id="249" dur="500"/>
                                        <p:tgtEl>
                                          <p:spTgt spid="112"/>
                                        </p:tgtEl>
                                      </p:cBhvr>
                                    </p:animEffect>
                                  </p:childTnLst>
                                </p:cTn>
                              </p:par>
                            </p:childTnLst>
                          </p:cTn>
                        </p:par>
                        <p:par>
                          <p:cTn id="250" fill="hold">
                            <p:stCondLst>
                              <p:cond delay="500"/>
                            </p:stCondLst>
                            <p:childTnLst>
                              <p:par>
                                <p:cTn id="251" presetID="22" presetClass="entr" presetSubtype="4" fill="hold" grpId="0" nodeType="afterEffect">
                                  <p:stCondLst>
                                    <p:cond delay="0"/>
                                  </p:stCondLst>
                                  <p:childTnLst>
                                    <p:set>
                                      <p:cBhvr>
                                        <p:cTn id="252" dur="1" fill="hold">
                                          <p:stCondLst>
                                            <p:cond delay="0"/>
                                          </p:stCondLst>
                                        </p:cTn>
                                        <p:tgtEl>
                                          <p:spTgt spid="114"/>
                                        </p:tgtEl>
                                        <p:attrNameLst>
                                          <p:attrName>style.visibility</p:attrName>
                                        </p:attrNameLst>
                                      </p:cBhvr>
                                      <p:to>
                                        <p:strVal val="visible"/>
                                      </p:to>
                                    </p:set>
                                    <p:animEffect transition="in" filter="wipe(down)">
                                      <p:cBhvr>
                                        <p:cTn id="253" dur="500"/>
                                        <p:tgtEl>
                                          <p:spTgt spid="114"/>
                                        </p:tgtEl>
                                      </p:cBhvr>
                                    </p:animEffect>
                                  </p:childTnLst>
                                </p:cTn>
                              </p:par>
                            </p:childTnLst>
                          </p:cTn>
                        </p:par>
                      </p:childTnLst>
                    </p:cTn>
                  </p:par>
                  <p:par>
                    <p:cTn id="254" fill="hold">
                      <p:stCondLst>
                        <p:cond delay="indefinite"/>
                      </p:stCondLst>
                      <p:childTnLst>
                        <p:par>
                          <p:cTn id="255" fill="hold">
                            <p:stCondLst>
                              <p:cond delay="0"/>
                            </p:stCondLst>
                            <p:childTnLst>
                              <p:par>
                                <p:cTn id="256" presetID="22" presetClass="exit" presetSubtype="1" fill="hold" grpId="1" nodeType="clickEffect">
                                  <p:stCondLst>
                                    <p:cond delay="0"/>
                                  </p:stCondLst>
                                  <p:childTnLst>
                                    <p:animEffect transition="out" filter="wipe(up)">
                                      <p:cBhvr>
                                        <p:cTn id="257" dur="500"/>
                                        <p:tgtEl>
                                          <p:spTgt spid="114"/>
                                        </p:tgtEl>
                                      </p:cBhvr>
                                    </p:animEffect>
                                    <p:set>
                                      <p:cBhvr>
                                        <p:cTn id="258" dur="1" fill="hold">
                                          <p:stCondLst>
                                            <p:cond delay="499"/>
                                          </p:stCondLst>
                                        </p:cTn>
                                        <p:tgtEl>
                                          <p:spTgt spid="114"/>
                                        </p:tgtEl>
                                        <p:attrNameLst>
                                          <p:attrName>style.visibility</p:attrName>
                                        </p:attrNameLst>
                                      </p:cBhvr>
                                      <p:to>
                                        <p:strVal val="hidden"/>
                                      </p:to>
                                    </p:set>
                                  </p:childTnLst>
                                </p:cTn>
                              </p:par>
                              <p:par>
                                <p:cTn id="259" presetID="22" presetClass="exit" presetSubtype="1" fill="hold" grpId="1" nodeType="withEffect">
                                  <p:stCondLst>
                                    <p:cond delay="0"/>
                                  </p:stCondLst>
                                  <p:childTnLst>
                                    <p:animEffect transition="out" filter="wipe(up)">
                                      <p:cBhvr>
                                        <p:cTn id="260" dur="500"/>
                                        <p:tgtEl>
                                          <p:spTgt spid="112"/>
                                        </p:tgtEl>
                                      </p:cBhvr>
                                    </p:animEffect>
                                    <p:set>
                                      <p:cBhvr>
                                        <p:cTn id="261" dur="1" fill="hold">
                                          <p:stCondLst>
                                            <p:cond delay="499"/>
                                          </p:stCondLst>
                                        </p:cTn>
                                        <p:tgtEl>
                                          <p:spTgt spid="112"/>
                                        </p:tgtEl>
                                        <p:attrNameLst>
                                          <p:attrName>style.visibility</p:attrName>
                                        </p:attrNameLst>
                                      </p:cBhvr>
                                      <p:to>
                                        <p:strVal val="hidden"/>
                                      </p:to>
                                    </p:set>
                                  </p:childTnLst>
                                </p:cTn>
                              </p:par>
                            </p:childTnLst>
                          </p:cTn>
                        </p:par>
                        <p:par>
                          <p:cTn id="262" fill="hold">
                            <p:stCondLst>
                              <p:cond delay="500"/>
                            </p:stCondLst>
                            <p:childTnLst>
                              <p:par>
                                <p:cTn id="263" presetID="22" presetClass="exit" presetSubtype="1" fill="hold" nodeType="afterEffect">
                                  <p:stCondLst>
                                    <p:cond delay="0"/>
                                  </p:stCondLst>
                                  <p:childTnLst>
                                    <p:animEffect transition="out" filter="wipe(up)">
                                      <p:cBhvr>
                                        <p:cTn id="264" dur="500"/>
                                        <p:tgtEl>
                                          <p:spTgt spid="52"/>
                                        </p:tgtEl>
                                      </p:cBhvr>
                                    </p:animEffect>
                                    <p:set>
                                      <p:cBhvr>
                                        <p:cTn id="265" dur="1" fill="hold">
                                          <p:stCondLst>
                                            <p:cond delay="499"/>
                                          </p:stCondLst>
                                        </p:cTn>
                                        <p:tgtEl>
                                          <p:spTgt spid="52"/>
                                        </p:tgtEl>
                                        <p:attrNameLst>
                                          <p:attrName>style.visibility</p:attrName>
                                        </p:attrNameLst>
                                      </p:cBhvr>
                                      <p:to>
                                        <p:strVal val="hidden"/>
                                      </p:to>
                                    </p:set>
                                  </p:childTnLst>
                                </p:cTn>
                              </p:par>
                              <p:par>
                                <p:cTn id="266" presetID="22" presetClass="exit" presetSubtype="1" fill="hold" nodeType="withEffect">
                                  <p:stCondLst>
                                    <p:cond delay="0"/>
                                  </p:stCondLst>
                                  <p:childTnLst>
                                    <p:animEffect transition="out" filter="wipe(up)">
                                      <p:cBhvr>
                                        <p:cTn id="267" dur="500"/>
                                        <p:tgtEl>
                                          <p:spTgt spid="46"/>
                                        </p:tgtEl>
                                      </p:cBhvr>
                                    </p:animEffect>
                                    <p:set>
                                      <p:cBhvr>
                                        <p:cTn id="268" dur="1" fill="hold">
                                          <p:stCondLst>
                                            <p:cond delay="499"/>
                                          </p:stCondLst>
                                        </p:cTn>
                                        <p:tgtEl>
                                          <p:spTgt spid="46"/>
                                        </p:tgtEl>
                                        <p:attrNameLst>
                                          <p:attrName>style.visibility</p:attrName>
                                        </p:attrNameLst>
                                      </p:cBhvr>
                                      <p:to>
                                        <p:strVal val="hidden"/>
                                      </p:to>
                                    </p:set>
                                  </p:childTnLst>
                                </p:cTn>
                              </p:par>
                            </p:childTnLst>
                          </p:cTn>
                        </p:par>
                        <p:par>
                          <p:cTn id="269" fill="hold">
                            <p:stCondLst>
                              <p:cond delay="1000"/>
                            </p:stCondLst>
                            <p:childTnLst>
                              <p:par>
                                <p:cTn id="270" presetID="9" presetClass="exit" presetSubtype="0" fill="hold" grpId="1" nodeType="afterEffect">
                                  <p:stCondLst>
                                    <p:cond delay="0"/>
                                  </p:stCondLst>
                                  <p:childTnLst>
                                    <p:animEffect transition="out" filter="dissolve">
                                      <p:cBhvr>
                                        <p:cTn id="271" dur="500"/>
                                        <p:tgtEl>
                                          <p:spTgt spid="22"/>
                                        </p:tgtEl>
                                      </p:cBhvr>
                                    </p:animEffect>
                                    <p:set>
                                      <p:cBhvr>
                                        <p:cTn id="272" dur="1" fill="hold">
                                          <p:stCondLst>
                                            <p:cond delay="499"/>
                                          </p:stCondLst>
                                        </p:cTn>
                                        <p:tgtEl>
                                          <p:spTgt spid="22"/>
                                        </p:tgtEl>
                                        <p:attrNameLst>
                                          <p:attrName>style.visibility</p:attrName>
                                        </p:attrNameLst>
                                      </p:cBhvr>
                                      <p:to>
                                        <p:strVal val="hidden"/>
                                      </p:to>
                                    </p:set>
                                  </p:childTnLst>
                                </p:cTn>
                              </p:par>
                              <p:par>
                                <p:cTn id="273" presetID="9" presetClass="exit" presetSubtype="0" fill="hold" grpId="1" nodeType="withEffect">
                                  <p:stCondLst>
                                    <p:cond delay="0"/>
                                  </p:stCondLst>
                                  <p:childTnLst>
                                    <p:animEffect transition="out" filter="dissolve">
                                      <p:cBhvr>
                                        <p:cTn id="274" dur="500"/>
                                        <p:tgtEl>
                                          <p:spTgt spid="21"/>
                                        </p:tgtEl>
                                      </p:cBhvr>
                                    </p:animEffect>
                                    <p:set>
                                      <p:cBhvr>
                                        <p:cTn id="275" dur="1" fill="hold">
                                          <p:stCondLst>
                                            <p:cond delay="499"/>
                                          </p:stCondLst>
                                        </p:cTn>
                                        <p:tgtEl>
                                          <p:spTgt spid="21"/>
                                        </p:tgtEl>
                                        <p:attrNameLst>
                                          <p:attrName>style.visibility</p:attrName>
                                        </p:attrNameLst>
                                      </p:cBhvr>
                                      <p:to>
                                        <p:strVal val="hidden"/>
                                      </p:to>
                                    </p:set>
                                  </p:childTnLst>
                                </p:cTn>
                              </p:par>
                            </p:childTnLst>
                          </p:cTn>
                        </p:par>
                        <p:par>
                          <p:cTn id="276" fill="hold">
                            <p:stCondLst>
                              <p:cond delay="1500"/>
                            </p:stCondLst>
                            <p:childTnLst>
                              <p:par>
                                <p:cTn id="277" presetID="9" presetClass="exit" presetSubtype="0" fill="hold" grpId="1" nodeType="afterEffect">
                                  <p:stCondLst>
                                    <p:cond delay="0"/>
                                  </p:stCondLst>
                                  <p:childTnLst>
                                    <p:animEffect transition="out" filter="dissolve">
                                      <p:cBhvr>
                                        <p:cTn id="278" dur="500"/>
                                        <p:tgtEl>
                                          <p:spTgt spid="54"/>
                                        </p:tgtEl>
                                      </p:cBhvr>
                                    </p:animEffect>
                                    <p:set>
                                      <p:cBhvr>
                                        <p:cTn id="279" dur="1" fill="hold">
                                          <p:stCondLst>
                                            <p:cond delay="499"/>
                                          </p:stCondLst>
                                        </p:cTn>
                                        <p:tgtEl>
                                          <p:spTgt spid="54"/>
                                        </p:tgtEl>
                                        <p:attrNameLst>
                                          <p:attrName>style.visibility</p:attrName>
                                        </p:attrNameLst>
                                      </p:cBhvr>
                                      <p:to>
                                        <p:strVal val="hidden"/>
                                      </p:to>
                                    </p:set>
                                  </p:childTnLst>
                                </p:cTn>
                              </p:par>
                              <p:par>
                                <p:cTn id="280" presetID="9" presetClass="exit" presetSubtype="0" fill="hold" grpId="1" nodeType="withEffect">
                                  <p:stCondLst>
                                    <p:cond delay="0"/>
                                  </p:stCondLst>
                                  <p:childTnLst>
                                    <p:animEffect transition="out" filter="dissolve">
                                      <p:cBhvr>
                                        <p:cTn id="281" dur="500"/>
                                        <p:tgtEl>
                                          <p:spTgt spid="58"/>
                                        </p:tgtEl>
                                      </p:cBhvr>
                                    </p:animEffect>
                                    <p:set>
                                      <p:cBhvr>
                                        <p:cTn id="282" dur="1" fill="hold">
                                          <p:stCondLst>
                                            <p:cond delay="499"/>
                                          </p:stCondLst>
                                        </p:cTn>
                                        <p:tgtEl>
                                          <p:spTgt spid="58"/>
                                        </p:tgtEl>
                                        <p:attrNameLst>
                                          <p:attrName>style.visibility</p:attrName>
                                        </p:attrNameLst>
                                      </p:cBhvr>
                                      <p:to>
                                        <p:strVal val="hidden"/>
                                      </p:to>
                                    </p:set>
                                  </p:childTnLst>
                                </p:cTn>
                              </p:par>
                              <p:par>
                                <p:cTn id="283" presetID="9" presetClass="exit" presetSubtype="0" fill="hold" grpId="1" nodeType="withEffect">
                                  <p:stCondLst>
                                    <p:cond delay="0"/>
                                  </p:stCondLst>
                                  <p:childTnLst>
                                    <p:animEffect transition="out" filter="dissolve">
                                      <p:cBhvr>
                                        <p:cTn id="284" dur="500"/>
                                        <p:tgtEl>
                                          <p:spTgt spid="61"/>
                                        </p:tgtEl>
                                      </p:cBhvr>
                                    </p:animEffect>
                                    <p:set>
                                      <p:cBhvr>
                                        <p:cTn id="285" dur="1" fill="hold">
                                          <p:stCondLst>
                                            <p:cond delay="499"/>
                                          </p:stCondLst>
                                        </p:cTn>
                                        <p:tgtEl>
                                          <p:spTgt spid="61"/>
                                        </p:tgtEl>
                                        <p:attrNameLst>
                                          <p:attrName>style.visibility</p:attrName>
                                        </p:attrNameLst>
                                      </p:cBhvr>
                                      <p:to>
                                        <p:strVal val="hidden"/>
                                      </p:to>
                                    </p:set>
                                  </p:childTnLst>
                                </p:cTn>
                              </p:par>
                              <p:par>
                                <p:cTn id="286" presetID="9" presetClass="exit" presetSubtype="0" fill="hold" grpId="1" nodeType="withEffect">
                                  <p:stCondLst>
                                    <p:cond delay="0"/>
                                  </p:stCondLst>
                                  <p:childTnLst>
                                    <p:animEffect transition="out" filter="dissolve">
                                      <p:cBhvr>
                                        <p:cTn id="287" dur="500"/>
                                        <p:tgtEl>
                                          <p:spTgt spid="62"/>
                                        </p:tgtEl>
                                      </p:cBhvr>
                                    </p:animEffect>
                                    <p:set>
                                      <p:cBhvr>
                                        <p:cTn id="288" dur="1" fill="hold">
                                          <p:stCondLst>
                                            <p:cond delay="499"/>
                                          </p:stCondLst>
                                        </p:cTn>
                                        <p:tgtEl>
                                          <p:spTgt spid="62"/>
                                        </p:tgtEl>
                                        <p:attrNameLst>
                                          <p:attrName>style.visibility</p:attrName>
                                        </p:attrNameLst>
                                      </p:cBhvr>
                                      <p:to>
                                        <p:strVal val="hidden"/>
                                      </p:to>
                                    </p:set>
                                  </p:childTnLst>
                                </p:cTn>
                              </p:par>
                              <p:par>
                                <p:cTn id="289" presetID="9" presetClass="exit" presetSubtype="0" fill="hold" grpId="1" nodeType="withEffect">
                                  <p:stCondLst>
                                    <p:cond delay="0"/>
                                  </p:stCondLst>
                                  <p:childTnLst>
                                    <p:animEffect transition="out" filter="dissolve">
                                      <p:cBhvr>
                                        <p:cTn id="290" dur="500"/>
                                        <p:tgtEl>
                                          <p:spTgt spid="65"/>
                                        </p:tgtEl>
                                      </p:cBhvr>
                                    </p:animEffect>
                                    <p:set>
                                      <p:cBhvr>
                                        <p:cTn id="291" dur="1" fill="hold">
                                          <p:stCondLst>
                                            <p:cond delay="499"/>
                                          </p:stCondLst>
                                        </p:cTn>
                                        <p:tgtEl>
                                          <p:spTgt spid="65"/>
                                        </p:tgtEl>
                                        <p:attrNameLst>
                                          <p:attrName>style.visibility</p:attrName>
                                        </p:attrNameLst>
                                      </p:cBhvr>
                                      <p:to>
                                        <p:strVal val="hidden"/>
                                      </p:to>
                                    </p:set>
                                  </p:childTnLst>
                                </p:cTn>
                              </p:par>
                              <p:par>
                                <p:cTn id="292" presetID="9" presetClass="exit" presetSubtype="0" fill="hold" grpId="1" nodeType="withEffect">
                                  <p:stCondLst>
                                    <p:cond delay="0"/>
                                  </p:stCondLst>
                                  <p:childTnLst>
                                    <p:animEffect transition="out" filter="dissolve">
                                      <p:cBhvr>
                                        <p:cTn id="293" dur="500"/>
                                        <p:tgtEl>
                                          <p:spTgt spid="66"/>
                                        </p:tgtEl>
                                      </p:cBhvr>
                                    </p:animEffect>
                                    <p:set>
                                      <p:cBhvr>
                                        <p:cTn id="294" dur="1" fill="hold">
                                          <p:stCondLst>
                                            <p:cond delay="499"/>
                                          </p:stCondLst>
                                        </p:cTn>
                                        <p:tgtEl>
                                          <p:spTgt spid="66"/>
                                        </p:tgtEl>
                                        <p:attrNameLst>
                                          <p:attrName>style.visibility</p:attrName>
                                        </p:attrNameLst>
                                      </p:cBhvr>
                                      <p:to>
                                        <p:strVal val="hidden"/>
                                      </p:to>
                                    </p:set>
                                  </p:childTnLst>
                                </p:cTn>
                              </p:par>
                              <p:par>
                                <p:cTn id="295" presetID="9" presetClass="exit" presetSubtype="0" fill="hold" grpId="1" nodeType="withEffect">
                                  <p:stCondLst>
                                    <p:cond delay="0"/>
                                  </p:stCondLst>
                                  <p:childTnLst>
                                    <p:animEffect transition="out" filter="dissolve">
                                      <p:cBhvr>
                                        <p:cTn id="296" dur="500"/>
                                        <p:tgtEl>
                                          <p:spTgt spid="70"/>
                                        </p:tgtEl>
                                      </p:cBhvr>
                                    </p:animEffect>
                                    <p:set>
                                      <p:cBhvr>
                                        <p:cTn id="297" dur="1" fill="hold">
                                          <p:stCondLst>
                                            <p:cond delay="499"/>
                                          </p:stCondLst>
                                        </p:cTn>
                                        <p:tgtEl>
                                          <p:spTgt spid="70"/>
                                        </p:tgtEl>
                                        <p:attrNameLst>
                                          <p:attrName>style.visibility</p:attrName>
                                        </p:attrNameLst>
                                      </p:cBhvr>
                                      <p:to>
                                        <p:strVal val="hidden"/>
                                      </p:to>
                                    </p:set>
                                  </p:childTnLst>
                                </p:cTn>
                              </p:par>
                              <p:par>
                                <p:cTn id="298" presetID="9" presetClass="exit" presetSubtype="0" fill="hold" grpId="1" nodeType="withEffect">
                                  <p:stCondLst>
                                    <p:cond delay="0"/>
                                  </p:stCondLst>
                                  <p:childTnLst>
                                    <p:animEffect transition="out" filter="dissolve">
                                      <p:cBhvr>
                                        <p:cTn id="299" dur="500"/>
                                        <p:tgtEl>
                                          <p:spTgt spid="71"/>
                                        </p:tgtEl>
                                      </p:cBhvr>
                                    </p:animEffect>
                                    <p:set>
                                      <p:cBhvr>
                                        <p:cTn id="300" dur="1" fill="hold">
                                          <p:stCondLst>
                                            <p:cond delay="499"/>
                                          </p:stCondLst>
                                        </p:cTn>
                                        <p:tgtEl>
                                          <p:spTgt spid="71"/>
                                        </p:tgtEl>
                                        <p:attrNameLst>
                                          <p:attrName>style.visibility</p:attrName>
                                        </p:attrNameLst>
                                      </p:cBhvr>
                                      <p:to>
                                        <p:strVal val="hidden"/>
                                      </p:to>
                                    </p:set>
                                  </p:childTnLst>
                                </p:cTn>
                              </p:par>
                              <p:par>
                                <p:cTn id="301" presetID="9" presetClass="exit" presetSubtype="0" fill="hold" grpId="1" nodeType="withEffect">
                                  <p:stCondLst>
                                    <p:cond delay="0"/>
                                  </p:stCondLst>
                                  <p:childTnLst>
                                    <p:animEffect transition="out" filter="dissolve">
                                      <p:cBhvr>
                                        <p:cTn id="302" dur="500"/>
                                        <p:tgtEl>
                                          <p:spTgt spid="72"/>
                                        </p:tgtEl>
                                      </p:cBhvr>
                                    </p:animEffect>
                                    <p:set>
                                      <p:cBhvr>
                                        <p:cTn id="303" dur="1" fill="hold">
                                          <p:stCondLst>
                                            <p:cond delay="499"/>
                                          </p:stCondLst>
                                        </p:cTn>
                                        <p:tgtEl>
                                          <p:spTgt spid="72"/>
                                        </p:tgtEl>
                                        <p:attrNameLst>
                                          <p:attrName>style.visibility</p:attrName>
                                        </p:attrNameLst>
                                      </p:cBhvr>
                                      <p:to>
                                        <p:strVal val="hidden"/>
                                      </p:to>
                                    </p:set>
                                  </p:childTnLst>
                                </p:cTn>
                              </p:par>
                              <p:par>
                                <p:cTn id="304" presetID="9" presetClass="exit" presetSubtype="0" fill="hold" grpId="1" nodeType="withEffect">
                                  <p:stCondLst>
                                    <p:cond delay="0"/>
                                  </p:stCondLst>
                                  <p:childTnLst>
                                    <p:animEffect transition="out" filter="dissolve">
                                      <p:cBhvr>
                                        <p:cTn id="305" dur="500"/>
                                        <p:tgtEl>
                                          <p:spTgt spid="73"/>
                                        </p:tgtEl>
                                      </p:cBhvr>
                                    </p:animEffect>
                                    <p:set>
                                      <p:cBhvr>
                                        <p:cTn id="306" dur="1" fill="hold">
                                          <p:stCondLst>
                                            <p:cond delay="499"/>
                                          </p:stCondLst>
                                        </p:cTn>
                                        <p:tgtEl>
                                          <p:spTgt spid="73"/>
                                        </p:tgtEl>
                                        <p:attrNameLst>
                                          <p:attrName>style.visibility</p:attrName>
                                        </p:attrNameLst>
                                      </p:cBhvr>
                                      <p:to>
                                        <p:strVal val="hidden"/>
                                      </p:to>
                                    </p:set>
                                  </p:childTnLst>
                                </p:cTn>
                              </p:par>
                              <p:par>
                                <p:cTn id="307" presetID="9" presetClass="exit" presetSubtype="0" fill="hold" grpId="1" nodeType="withEffect">
                                  <p:stCondLst>
                                    <p:cond delay="0"/>
                                  </p:stCondLst>
                                  <p:childTnLst>
                                    <p:animEffect transition="out" filter="dissolve">
                                      <p:cBhvr>
                                        <p:cTn id="308" dur="500"/>
                                        <p:tgtEl>
                                          <p:spTgt spid="74"/>
                                        </p:tgtEl>
                                      </p:cBhvr>
                                    </p:animEffect>
                                    <p:set>
                                      <p:cBhvr>
                                        <p:cTn id="309" dur="1" fill="hold">
                                          <p:stCondLst>
                                            <p:cond delay="499"/>
                                          </p:stCondLst>
                                        </p:cTn>
                                        <p:tgtEl>
                                          <p:spTgt spid="74"/>
                                        </p:tgtEl>
                                        <p:attrNameLst>
                                          <p:attrName>style.visibility</p:attrName>
                                        </p:attrNameLst>
                                      </p:cBhvr>
                                      <p:to>
                                        <p:strVal val="hidden"/>
                                      </p:to>
                                    </p:set>
                                  </p:childTnLst>
                                </p:cTn>
                              </p:par>
                              <p:par>
                                <p:cTn id="310" presetID="9" presetClass="exit" presetSubtype="0" fill="hold" grpId="1" nodeType="withEffect">
                                  <p:stCondLst>
                                    <p:cond delay="0"/>
                                  </p:stCondLst>
                                  <p:childTnLst>
                                    <p:animEffect transition="out" filter="dissolve">
                                      <p:cBhvr>
                                        <p:cTn id="311" dur="500"/>
                                        <p:tgtEl>
                                          <p:spTgt spid="75"/>
                                        </p:tgtEl>
                                      </p:cBhvr>
                                    </p:animEffect>
                                    <p:set>
                                      <p:cBhvr>
                                        <p:cTn id="312" dur="1" fill="hold">
                                          <p:stCondLst>
                                            <p:cond delay="499"/>
                                          </p:stCondLst>
                                        </p:cTn>
                                        <p:tgtEl>
                                          <p:spTgt spid="75"/>
                                        </p:tgtEl>
                                        <p:attrNameLst>
                                          <p:attrName>style.visibility</p:attrName>
                                        </p:attrNameLst>
                                      </p:cBhvr>
                                      <p:to>
                                        <p:strVal val="hidden"/>
                                      </p:to>
                                    </p:set>
                                  </p:childTnLst>
                                </p:cTn>
                              </p:par>
                              <p:par>
                                <p:cTn id="313" presetID="9" presetClass="exit" presetSubtype="0" fill="hold" grpId="1" nodeType="withEffect">
                                  <p:stCondLst>
                                    <p:cond delay="0"/>
                                  </p:stCondLst>
                                  <p:childTnLst>
                                    <p:animEffect transition="out" filter="dissolve">
                                      <p:cBhvr>
                                        <p:cTn id="314" dur="500"/>
                                        <p:tgtEl>
                                          <p:spTgt spid="76"/>
                                        </p:tgtEl>
                                      </p:cBhvr>
                                    </p:animEffect>
                                    <p:set>
                                      <p:cBhvr>
                                        <p:cTn id="315" dur="1" fill="hold">
                                          <p:stCondLst>
                                            <p:cond delay="499"/>
                                          </p:stCondLst>
                                        </p:cTn>
                                        <p:tgtEl>
                                          <p:spTgt spid="76"/>
                                        </p:tgtEl>
                                        <p:attrNameLst>
                                          <p:attrName>style.visibility</p:attrName>
                                        </p:attrNameLst>
                                      </p:cBhvr>
                                      <p:to>
                                        <p:strVal val="hidden"/>
                                      </p:to>
                                    </p:set>
                                  </p:childTnLst>
                                </p:cTn>
                              </p:par>
                              <p:par>
                                <p:cTn id="316" presetID="9" presetClass="exit" presetSubtype="0" fill="hold" grpId="1" nodeType="withEffect">
                                  <p:stCondLst>
                                    <p:cond delay="0"/>
                                  </p:stCondLst>
                                  <p:childTnLst>
                                    <p:animEffect transition="out" filter="dissolve">
                                      <p:cBhvr>
                                        <p:cTn id="317" dur="500"/>
                                        <p:tgtEl>
                                          <p:spTgt spid="77"/>
                                        </p:tgtEl>
                                      </p:cBhvr>
                                    </p:animEffect>
                                    <p:set>
                                      <p:cBhvr>
                                        <p:cTn id="318" dur="1" fill="hold">
                                          <p:stCondLst>
                                            <p:cond delay="499"/>
                                          </p:stCondLst>
                                        </p:cTn>
                                        <p:tgtEl>
                                          <p:spTgt spid="77"/>
                                        </p:tgtEl>
                                        <p:attrNameLst>
                                          <p:attrName>style.visibility</p:attrName>
                                        </p:attrNameLst>
                                      </p:cBhvr>
                                      <p:to>
                                        <p:strVal val="hidden"/>
                                      </p:to>
                                    </p:set>
                                  </p:childTnLst>
                                </p:cTn>
                              </p:par>
                              <p:par>
                                <p:cTn id="319" presetID="9" presetClass="exit" presetSubtype="0" fill="hold" grpId="1" nodeType="withEffect">
                                  <p:stCondLst>
                                    <p:cond delay="0"/>
                                  </p:stCondLst>
                                  <p:childTnLst>
                                    <p:animEffect transition="out" filter="dissolve">
                                      <p:cBhvr>
                                        <p:cTn id="320" dur="500"/>
                                        <p:tgtEl>
                                          <p:spTgt spid="78"/>
                                        </p:tgtEl>
                                      </p:cBhvr>
                                    </p:animEffect>
                                    <p:set>
                                      <p:cBhvr>
                                        <p:cTn id="321" dur="1" fill="hold">
                                          <p:stCondLst>
                                            <p:cond delay="499"/>
                                          </p:stCondLst>
                                        </p:cTn>
                                        <p:tgtEl>
                                          <p:spTgt spid="78"/>
                                        </p:tgtEl>
                                        <p:attrNameLst>
                                          <p:attrName>style.visibility</p:attrName>
                                        </p:attrNameLst>
                                      </p:cBhvr>
                                      <p:to>
                                        <p:strVal val="hidden"/>
                                      </p:to>
                                    </p:set>
                                  </p:childTnLst>
                                </p:cTn>
                              </p:par>
                              <p:par>
                                <p:cTn id="322" presetID="9" presetClass="exit" presetSubtype="0" fill="hold" grpId="1" nodeType="withEffect">
                                  <p:stCondLst>
                                    <p:cond delay="0"/>
                                  </p:stCondLst>
                                  <p:childTnLst>
                                    <p:animEffect transition="out" filter="dissolve">
                                      <p:cBhvr>
                                        <p:cTn id="323" dur="500"/>
                                        <p:tgtEl>
                                          <p:spTgt spid="79"/>
                                        </p:tgtEl>
                                      </p:cBhvr>
                                    </p:animEffect>
                                    <p:set>
                                      <p:cBhvr>
                                        <p:cTn id="324" dur="1" fill="hold">
                                          <p:stCondLst>
                                            <p:cond delay="499"/>
                                          </p:stCondLst>
                                        </p:cTn>
                                        <p:tgtEl>
                                          <p:spTgt spid="79"/>
                                        </p:tgtEl>
                                        <p:attrNameLst>
                                          <p:attrName>style.visibility</p:attrName>
                                        </p:attrNameLst>
                                      </p:cBhvr>
                                      <p:to>
                                        <p:strVal val="hidden"/>
                                      </p:to>
                                    </p:set>
                                  </p:childTnLst>
                                </p:cTn>
                              </p:par>
                              <p:par>
                                <p:cTn id="325" presetID="9" presetClass="exit" presetSubtype="0" fill="hold" grpId="1" nodeType="withEffect">
                                  <p:stCondLst>
                                    <p:cond delay="0"/>
                                  </p:stCondLst>
                                  <p:childTnLst>
                                    <p:animEffect transition="out" filter="dissolve">
                                      <p:cBhvr>
                                        <p:cTn id="326" dur="500"/>
                                        <p:tgtEl>
                                          <p:spTgt spid="80"/>
                                        </p:tgtEl>
                                      </p:cBhvr>
                                    </p:animEffect>
                                    <p:set>
                                      <p:cBhvr>
                                        <p:cTn id="327" dur="1" fill="hold">
                                          <p:stCondLst>
                                            <p:cond delay="499"/>
                                          </p:stCondLst>
                                        </p:cTn>
                                        <p:tgtEl>
                                          <p:spTgt spid="80"/>
                                        </p:tgtEl>
                                        <p:attrNameLst>
                                          <p:attrName>style.visibility</p:attrName>
                                        </p:attrNameLst>
                                      </p:cBhvr>
                                      <p:to>
                                        <p:strVal val="hidden"/>
                                      </p:to>
                                    </p:set>
                                  </p:childTnLst>
                                </p:cTn>
                              </p:par>
                              <p:par>
                                <p:cTn id="328" presetID="9" presetClass="exit" presetSubtype="0" fill="hold" grpId="1" nodeType="withEffect">
                                  <p:stCondLst>
                                    <p:cond delay="0"/>
                                  </p:stCondLst>
                                  <p:childTnLst>
                                    <p:animEffect transition="out" filter="dissolve">
                                      <p:cBhvr>
                                        <p:cTn id="329" dur="500"/>
                                        <p:tgtEl>
                                          <p:spTgt spid="81"/>
                                        </p:tgtEl>
                                      </p:cBhvr>
                                    </p:animEffect>
                                    <p:set>
                                      <p:cBhvr>
                                        <p:cTn id="330" dur="1" fill="hold">
                                          <p:stCondLst>
                                            <p:cond delay="499"/>
                                          </p:stCondLst>
                                        </p:cTn>
                                        <p:tgtEl>
                                          <p:spTgt spid="81"/>
                                        </p:tgtEl>
                                        <p:attrNameLst>
                                          <p:attrName>style.visibility</p:attrName>
                                        </p:attrNameLst>
                                      </p:cBhvr>
                                      <p:to>
                                        <p:strVal val="hidden"/>
                                      </p:to>
                                    </p:set>
                                  </p:childTnLst>
                                </p:cTn>
                              </p:par>
                              <p:par>
                                <p:cTn id="331" presetID="9" presetClass="exit" presetSubtype="0" fill="hold" grpId="1" nodeType="withEffect">
                                  <p:stCondLst>
                                    <p:cond delay="0"/>
                                  </p:stCondLst>
                                  <p:childTnLst>
                                    <p:animEffect transition="out" filter="dissolve">
                                      <p:cBhvr>
                                        <p:cTn id="332" dur="500"/>
                                        <p:tgtEl>
                                          <p:spTgt spid="82"/>
                                        </p:tgtEl>
                                      </p:cBhvr>
                                    </p:animEffect>
                                    <p:set>
                                      <p:cBhvr>
                                        <p:cTn id="333" dur="1" fill="hold">
                                          <p:stCondLst>
                                            <p:cond delay="499"/>
                                          </p:stCondLst>
                                        </p:cTn>
                                        <p:tgtEl>
                                          <p:spTgt spid="82"/>
                                        </p:tgtEl>
                                        <p:attrNameLst>
                                          <p:attrName>style.visibility</p:attrName>
                                        </p:attrNameLst>
                                      </p:cBhvr>
                                      <p:to>
                                        <p:strVal val="hidden"/>
                                      </p:to>
                                    </p:set>
                                  </p:childTnLst>
                                </p:cTn>
                              </p:par>
                              <p:par>
                                <p:cTn id="334" presetID="9" presetClass="exit" presetSubtype="0" fill="hold" grpId="1" nodeType="withEffect">
                                  <p:stCondLst>
                                    <p:cond delay="0"/>
                                  </p:stCondLst>
                                  <p:childTnLst>
                                    <p:animEffect transition="out" filter="dissolve">
                                      <p:cBhvr>
                                        <p:cTn id="335" dur="500"/>
                                        <p:tgtEl>
                                          <p:spTgt spid="83"/>
                                        </p:tgtEl>
                                      </p:cBhvr>
                                    </p:animEffect>
                                    <p:set>
                                      <p:cBhvr>
                                        <p:cTn id="336" dur="1" fill="hold">
                                          <p:stCondLst>
                                            <p:cond delay="499"/>
                                          </p:stCondLst>
                                        </p:cTn>
                                        <p:tgtEl>
                                          <p:spTgt spid="83"/>
                                        </p:tgtEl>
                                        <p:attrNameLst>
                                          <p:attrName>style.visibility</p:attrName>
                                        </p:attrNameLst>
                                      </p:cBhvr>
                                      <p:to>
                                        <p:strVal val="hidden"/>
                                      </p:to>
                                    </p:set>
                                  </p:childTnLst>
                                </p:cTn>
                              </p:par>
                              <p:par>
                                <p:cTn id="337" presetID="9" presetClass="exit" presetSubtype="0" fill="hold" grpId="1" nodeType="withEffect">
                                  <p:stCondLst>
                                    <p:cond delay="0"/>
                                  </p:stCondLst>
                                  <p:childTnLst>
                                    <p:animEffect transition="out" filter="dissolve">
                                      <p:cBhvr>
                                        <p:cTn id="338" dur="500"/>
                                        <p:tgtEl>
                                          <p:spTgt spid="84"/>
                                        </p:tgtEl>
                                      </p:cBhvr>
                                    </p:animEffect>
                                    <p:set>
                                      <p:cBhvr>
                                        <p:cTn id="339" dur="1" fill="hold">
                                          <p:stCondLst>
                                            <p:cond delay="499"/>
                                          </p:stCondLst>
                                        </p:cTn>
                                        <p:tgtEl>
                                          <p:spTgt spid="84"/>
                                        </p:tgtEl>
                                        <p:attrNameLst>
                                          <p:attrName>style.visibility</p:attrName>
                                        </p:attrNameLst>
                                      </p:cBhvr>
                                      <p:to>
                                        <p:strVal val="hidden"/>
                                      </p:to>
                                    </p:set>
                                  </p:childTnLst>
                                </p:cTn>
                              </p:par>
                              <p:par>
                                <p:cTn id="340" presetID="9" presetClass="exit" presetSubtype="0" fill="hold" grpId="1" nodeType="withEffect">
                                  <p:stCondLst>
                                    <p:cond delay="0"/>
                                  </p:stCondLst>
                                  <p:childTnLst>
                                    <p:animEffect transition="out" filter="dissolve">
                                      <p:cBhvr>
                                        <p:cTn id="341" dur="500"/>
                                        <p:tgtEl>
                                          <p:spTgt spid="85"/>
                                        </p:tgtEl>
                                      </p:cBhvr>
                                    </p:animEffect>
                                    <p:set>
                                      <p:cBhvr>
                                        <p:cTn id="342" dur="1" fill="hold">
                                          <p:stCondLst>
                                            <p:cond delay="499"/>
                                          </p:stCondLst>
                                        </p:cTn>
                                        <p:tgtEl>
                                          <p:spTgt spid="85"/>
                                        </p:tgtEl>
                                        <p:attrNameLst>
                                          <p:attrName>style.visibility</p:attrName>
                                        </p:attrNameLst>
                                      </p:cBhvr>
                                      <p:to>
                                        <p:strVal val="hidden"/>
                                      </p:to>
                                    </p:set>
                                  </p:childTnLst>
                                </p:cTn>
                              </p:par>
                              <p:par>
                                <p:cTn id="343" presetID="9" presetClass="exit" presetSubtype="0" fill="hold" grpId="1" nodeType="withEffect">
                                  <p:stCondLst>
                                    <p:cond delay="0"/>
                                  </p:stCondLst>
                                  <p:childTnLst>
                                    <p:animEffect transition="out" filter="dissolve">
                                      <p:cBhvr>
                                        <p:cTn id="344" dur="500"/>
                                        <p:tgtEl>
                                          <p:spTgt spid="86"/>
                                        </p:tgtEl>
                                      </p:cBhvr>
                                    </p:animEffect>
                                    <p:set>
                                      <p:cBhvr>
                                        <p:cTn id="345" dur="1" fill="hold">
                                          <p:stCondLst>
                                            <p:cond delay="499"/>
                                          </p:stCondLst>
                                        </p:cTn>
                                        <p:tgtEl>
                                          <p:spTgt spid="86"/>
                                        </p:tgtEl>
                                        <p:attrNameLst>
                                          <p:attrName>style.visibility</p:attrName>
                                        </p:attrNameLst>
                                      </p:cBhvr>
                                      <p:to>
                                        <p:strVal val="hidden"/>
                                      </p:to>
                                    </p:set>
                                  </p:childTnLst>
                                </p:cTn>
                              </p:par>
                              <p:par>
                                <p:cTn id="346" presetID="9" presetClass="exit" presetSubtype="0" fill="hold" grpId="1" nodeType="withEffect">
                                  <p:stCondLst>
                                    <p:cond delay="0"/>
                                  </p:stCondLst>
                                  <p:childTnLst>
                                    <p:animEffect transition="out" filter="dissolve">
                                      <p:cBhvr>
                                        <p:cTn id="347" dur="500"/>
                                        <p:tgtEl>
                                          <p:spTgt spid="87"/>
                                        </p:tgtEl>
                                      </p:cBhvr>
                                    </p:animEffect>
                                    <p:set>
                                      <p:cBhvr>
                                        <p:cTn id="348" dur="1" fill="hold">
                                          <p:stCondLst>
                                            <p:cond delay="499"/>
                                          </p:stCondLst>
                                        </p:cTn>
                                        <p:tgtEl>
                                          <p:spTgt spid="87"/>
                                        </p:tgtEl>
                                        <p:attrNameLst>
                                          <p:attrName>style.visibility</p:attrName>
                                        </p:attrNameLst>
                                      </p:cBhvr>
                                      <p:to>
                                        <p:strVal val="hidden"/>
                                      </p:to>
                                    </p:set>
                                  </p:childTnLst>
                                </p:cTn>
                              </p:par>
                              <p:par>
                                <p:cTn id="349" presetID="9" presetClass="exit" presetSubtype="0" fill="hold" grpId="1" nodeType="withEffect">
                                  <p:stCondLst>
                                    <p:cond delay="0"/>
                                  </p:stCondLst>
                                  <p:childTnLst>
                                    <p:animEffect transition="out" filter="dissolve">
                                      <p:cBhvr>
                                        <p:cTn id="350" dur="500"/>
                                        <p:tgtEl>
                                          <p:spTgt spid="88"/>
                                        </p:tgtEl>
                                      </p:cBhvr>
                                    </p:animEffect>
                                    <p:set>
                                      <p:cBhvr>
                                        <p:cTn id="351" dur="1" fill="hold">
                                          <p:stCondLst>
                                            <p:cond delay="499"/>
                                          </p:stCondLst>
                                        </p:cTn>
                                        <p:tgtEl>
                                          <p:spTgt spid="88"/>
                                        </p:tgtEl>
                                        <p:attrNameLst>
                                          <p:attrName>style.visibility</p:attrName>
                                        </p:attrNameLst>
                                      </p:cBhvr>
                                      <p:to>
                                        <p:strVal val="hidden"/>
                                      </p:to>
                                    </p:set>
                                  </p:childTnLst>
                                </p:cTn>
                              </p:par>
                              <p:par>
                                <p:cTn id="352" presetID="9" presetClass="exit" presetSubtype="0" fill="hold" grpId="1" nodeType="withEffect">
                                  <p:stCondLst>
                                    <p:cond delay="0"/>
                                  </p:stCondLst>
                                  <p:childTnLst>
                                    <p:animEffect transition="out" filter="dissolve">
                                      <p:cBhvr>
                                        <p:cTn id="353" dur="500"/>
                                        <p:tgtEl>
                                          <p:spTgt spid="89"/>
                                        </p:tgtEl>
                                      </p:cBhvr>
                                    </p:animEffect>
                                    <p:set>
                                      <p:cBhvr>
                                        <p:cTn id="354" dur="1" fill="hold">
                                          <p:stCondLst>
                                            <p:cond delay="499"/>
                                          </p:stCondLst>
                                        </p:cTn>
                                        <p:tgtEl>
                                          <p:spTgt spid="89"/>
                                        </p:tgtEl>
                                        <p:attrNameLst>
                                          <p:attrName>style.visibility</p:attrName>
                                        </p:attrNameLst>
                                      </p:cBhvr>
                                      <p:to>
                                        <p:strVal val="hidden"/>
                                      </p:to>
                                    </p:set>
                                  </p:childTnLst>
                                </p:cTn>
                              </p:par>
                              <p:par>
                                <p:cTn id="355" presetID="9" presetClass="exit" presetSubtype="0" fill="hold" grpId="1" nodeType="withEffect">
                                  <p:stCondLst>
                                    <p:cond delay="0"/>
                                  </p:stCondLst>
                                  <p:childTnLst>
                                    <p:animEffect transition="out" filter="dissolve">
                                      <p:cBhvr>
                                        <p:cTn id="356" dur="500"/>
                                        <p:tgtEl>
                                          <p:spTgt spid="90"/>
                                        </p:tgtEl>
                                      </p:cBhvr>
                                    </p:animEffect>
                                    <p:set>
                                      <p:cBhvr>
                                        <p:cTn id="357" dur="1" fill="hold">
                                          <p:stCondLst>
                                            <p:cond delay="499"/>
                                          </p:stCondLst>
                                        </p:cTn>
                                        <p:tgtEl>
                                          <p:spTgt spid="90"/>
                                        </p:tgtEl>
                                        <p:attrNameLst>
                                          <p:attrName>style.visibility</p:attrName>
                                        </p:attrNameLst>
                                      </p:cBhvr>
                                      <p:to>
                                        <p:strVal val="hidden"/>
                                      </p:to>
                                    </p:set>
                                  </p:childTnLst>
                                </p:cTn>
                              </p:par>
                              <p:par>
                                <p:cTn id="358" presetID="9" presetClass="exit" presetSubtype="0" fill="hold" grpId="1" nodeType="withEffect">
                                  <p:stCondLst>
                                    <p:cond delay="0"/>
                                  </p:stCondLst>
                                  <p:childTnLst>
                                    <p:animEffect transition="out" filter="dissolve">
                                      <p:cBhvr>
                                        <p:cTn id="359" dur="500"/>
                                        <p:tgtEl>
                                          <p:spTgt spid="91"/>
                                        </p:tgtEl>
                                      </p:cBhvr>
                                    </p:animEffect>
                                    <p:set>
                                      <p:cBhvr>
                                        <p:cTn id="360" dur="1" fill="hold">
                                          <p:stCondLst>
                                            <p:cond delay="499"/>
                                          </p:stCondLst>
                                        </p:cTn>
                                        <p:tgtEl>
                                          <p:spTgt spid="91"/>
                                        </p:tgtEl>
                                        <p:attrNameLst>
                                          <p:attrName>style.visibility</p:attrName>
                                        </p:attrNameLst>
                                      </p:cBhvr>
                                      <p:to>
                                        <p:strVal val="hidden"/>
                                      </p:to>
                                    </p:set>
                                  </p:childTnLst>
                                </p:cTn>
                              </p:par>
                              <p:par>
                                <p:cTn id="361" presetID="9" presetClass="exit" presetSubtype="0" fill="hold" grpId="1" nodeType="withEffect">
                                  <p:stCondLst>
                                    <p:cond delay="0"/>
                                  </p:stCondLst>
                                  <p:childTnLst>
                                    <p:animEffect transition="out" filter="dissolve">
                                      <p:cBhvr>
                                        <p:cTn id="362" dur="500"/>
                                        <p:tgtEl>
                                          <p:spTgt spid="92"/>
                                        </p:tgtEl>
                                      </p:cBhvr>
                                    </p:animEffect>
                                    <p:set>
                                      <p:cBhvr>
                                        <p:cTn id="363" dur="1" fill="hold">
                                          <p:stCondLst>
                                            <p:cond delay="499"/>
                                          </p:stCondLst>
                                        </p:cTn>
                                        <p:tgtEl>
                                          <p:spTgt spid="92"/>
                                        </p:tgtEl>
                                        <p:attrNameLst>
                                          <p:attrName>style.visibility</p:attrName>
                                        </p:attrNameLst>
                                      </p:cBhvr>
                                      <p:to>
                                        <p:strVal val="hidden"/>
                                      </p:to>
                                    </p:set>
                                  </p:childTnLst>
                                </p:cTn>
                              </p:par>
                              <p:par>
                                <p:cTn id="364" presetID="9" presetClass="exit" presetSubtype="0" fill="hold" grpId="1" nodeType="withEffect">
                                  <p:stCondLst>
                                    <p:cond delay="0"/>
                                  </p:stCondLst>
                                  <p:childTnLst>
                                    <p:animEffect transition="out" filter="dissolve">
                                      <p:cBhvr>
                                        <p:cTn id="365" dur="500"/>
                                        <p:tgtEl>
                                          <p:spTgt spid="93"/>
                                        </p:tgtEl>
                                      </p:cBhvr>
                                    </p:animEffect>
                                    <p:set>
                                      <p:cBhvr>
                                        <p:cTn id="366" dur="1" fill="hold">
                                          <p:stCondLst>
                                            <p:cond delay="499"/>
                                          </p:stCondLst>
                                        </p:cTn>
                                        <p:tgtEl>
                                          <p:spTgt spid="93"/>
                                        </p:tgtEl>
                                        <p:attrNameLst>
                                          <p:attrName>style.visibility</p:attrName>
                                        </p:attrNameLst>
                                      </p:cBhvr>
                                      <p:to>
                                        <p:strVal val="hidden"/>
                                      </p:to>
                                    </p:set>
                                  </p:childTnLst>
                                </p:cTn>
                              </p:par>
                              <p:par>
                                <p:cTn id="367" presetID="9" presetClass="exit" presetSubtype="0" fill="hold" grpId="1" nodeType="withEffect">
                                  <p:stCondLst>
                                    <p:cond delay="0"/>
                                  </p:stCondLst>
                                  <p:childTnLst>
                                    <p:animEffect transition="out" filter="dissolve">
                                      <p:cBhvr>
                                        <p:cTn id="368" dur="500"/>
                                        <p:tgtEl>
                                          <p:spTgt spid="94"/>
                                        </p:tgtEl>
                                      </p:cBhvr>
                                    </p:animEffect>
                                    <p:set>
                                      <p:cBhvr>
                                        <p:cTn id="369" dur="1" fill="hold">
                                          <p:stCondLst>
                                            <p:cond delay="499"/>
                                          </p:stCondLst>
                                        </p:cTn>
                                        <p:tgtEl>
                                          <p:spTgt spid="94"/>
                                        </p:tgtEl>
                                        <p:attrNameLst>
                                          <p:attrName>style.visibility</p:attrName>
                                        </p:attrNameLst>
                                      </p:cBhvr>
                                      <p:to>
                                        <p:strVal val="hidden"/>
                                      </p:to>
                                    </p:set>
                                  </p:childTnLst>
                                </p:cTn>
                              </p:par>
                              <p:par>
                                <p:cTn id="370" presetID="9" presetClass="exit" presetSubtype="0" fill="hold" grpId="1" nodeType="withEffect">
                                  <p:stCondLst>
                                    <p:cond delay="0"/>
                                  </p:stCondLst>
                                  <p:childTnLst>
                                    <p:animEffect transition="out" filter="dissolve">
                                      <p:cBhvr>
                                        <p:cTn id="371" dur="500"/>
                                        <p:tgtEl>
                                          <p:spTgt spid="95"/>
                                        </p:tgtEl>
                                      </p:cBhvr>
                                    </p:animEffect>
                                    <p:set>
                                      <p:cBhvr>
                                        <p:cTn id="372" dur="1" fill="hold">
                                          <p:stCondLst>
                                            <p:cond delay="499"/>
                                          </p:stCondLst>
                                        </p:cTn>
                                        <p:tgtEl>
                                          <p:spTgt spid="95"/>
                                        </p:tgtEl>
                                        <p:attrNameLst>
                                          <p:attrName>style.visibility</p:attrName>
                                        </p:attrNameLst>
                                      </p:cBhvr>
                                      <p:to>
                                        <p:strVal val="hidden"/>
                                      </p:to>
                                    </p:set>
                                  </p:childTnLst>
                                </p:cTn>
                              </p:par>
                              <p:par>
                                <p:cTn id="373" presetID="9" presetClass="exit" presetSubtype="0" fill="hold" grpId="1" nodeType="withEffect">
                                  <p:stCondLst>
                                    <p:cond delay="0"/>
                                  </p:stCondLst>
                                  <p:childTnLst>
                                    <p:animEffect transition="out" filter="dissolve">
                                      <p:cBhvr>
                                        <p:cTn id="374" dur="500"/>
                                        <p:tgtEl>
                                          <p:spTgt spid="96"/>
                                        </p:tgtEl>
                                      </p:cBhvr>
                                    </p:animEffect>
                                    <p:set>
                                      <p:cBhvr>
                                        <p:cTn id="375" dur="1" fill="hold">
                                          <p:stCondLst>
                                            <p:cond delay="499"/>
                                          </p:stCondLst>
                                        </p:cTn>
                                        <p:tgtEl>
                                          <p:spTgt spid="96"/>
                                        </p:tgtEl>
                                        <p:attrNameLst>
                                          <p:attrName>style.visibility</p:attrName>
                                        </p:attrNameLst>
                                      </p:cBhvr>
                                      <p:to>
                                        <p:strVal val="hidden"/>
                                      </p:to>
                                    </p:set>
                                  </p:childTnLst>
                                </p:cTn>
                              </p:par>
                              <p:par>
                                <p:cTn id="376" presetID="9" presetClass="exit" presetSubtype="0" fill="hold" grpId="1" nodeType="withEffect">
                                  <p:stCondLst>
                                    <p:cond delay="0"/>
                                  </p:stCondLst>
                                  <p:childTnLst>
                                    <p:animEffect transition="out" filter="dissolve">
                                      <p:cBhvr>
                                        <p:cTn id="377" dur="500"/>
                                        <p:tgtEl>
                                          <p:spTgt spid="97"/>
                                        </p:tgtEl>
                                      </p:cBhvr>
                                    </p:animEffect>
                                    <p:set>
                                      <p:cBhvr>
                                        <p:cTn id="378" dur="1" fill="hold">
                                          <p:stCondLst>
                                            <p:cond delay="499"/>
                                          </p:stCondLst>
                                        </p:cTn>
                                        <p:tgtEl>
                                          <p:spTgt spid="97"/>
                                        </p:tgtEl>
                                        <p:attrNameLst>
                                          <p:attrName>style.visibility</p:attrName>
                                        </p:attrNameLst>
                                      </p:cBhvr>
                                      <p:to>
                                        <p:strVal val="hidden"/>
                                      </p:to>
                                    </p:set>
                                  </p:childTnLst>
                                </p:cTn>
                              </p:par>
                              <p:par>
                                <p:cTn id="379" presetID="9" presetClass="exit" presetSubtype="0" fill="hold" grpId="1" nodeType="withEffect">
                                  <p:stCondLst>
                                    <p:cond delay="0"/>
                                  </p:stCondLst>
                                  <p:childTnLst>
                                    <p:animEffect transition="out" filter="dissolve">
                                      <p:cBhvr>
                                        <p:cTn id="380" dur="500"/>
                                        <p:tgtEl>
                                          <p:spTgt spid="98"/>
                                        </p:tgtEl>
                                      </p:cBhvr>
                                    </p:animEffect>
                                    <p:set>
                                      <p:cBhvr>
                                        <p:cTn id="381" dur="1" fill="hold">
                                          <p:stCondLst>
                                            <p:cond delay="499"/>
                                          </p:stCondLst>
                                        </p:cTn>
                                        <p:tgtEl>
                                          <p:spTgt spid="98"/>
                                        </p:tgtEl>
                                        <p:attrNameLst>
                                          <p:attrName>style.visibility</p:attrName>
                                        </p:attrNameLst>
                                      </p:cBhvr>
                                      <p:to>
                                        <p:strVal val="hidden"/>
                                      </p:to>
                                    </p:set>
                                  </p:childTnLst>
                                </p:cTn>
                              </p:par>
                              <p:par>
                                <p:cTn id="382" presetID="9" presetClass="exit" presetSubtype="0" fill="hold" grpId="1" nodeType="withEffect">
                                  <p:stCondLst>
                                    <p:cond delay="0"/>
                                  </p:stCondLst>
                                  <p:childTnLst>
                                    <p:animEffect transition="out" filter="dissolve">
                                      <p:cBhvr>
                                        <p:cTn id="383" dur="500"/>
                                        <p:tgtEl>
                                          <p:spTgt spid="99"/>
                                        </p:tgtEl>
                                      </p:cBhvr>
                                    </p:animEffect>
                                    <p:set>
                                      <p:cBhvr>
                                        <p:cTn id="384" dur="1" fill="hold">
                                          <p:stCondLst>
                                            <p:cond delay="499"/>
                                          </p:stCondLst>
                                        </p:cTn>
                                        <p:tgtEl>
                                          <p:spTgt spid="99"/>
                                        </p:tgtEl>
                                        <p:attrNameLst>
                                          <p:attrName>style.visibility</p:attrName>
                                        </p:attrNameLst>
                                      </p:cBhvr>
                                      <p:to>
                                        <p:strVal val="hidden"/>
                                      </p:to>
                                    </p:set>
                                  </p:childTnLst>
                                </p:cTn>
                              </p:par>
                              <p:par>
                                <p:cTn id="385" presetID="9" presetClass="exit" presetSubtype="0" fill="hold" grpId="1" nodeType="withEffect">
                                  <p:stCondLst>
                                    <p:cond delay="0"/>
                                  </p:stCondLst>
                                  <p:childTnLst>
                                    <p:animEffect transition="out" filter="dissolve">
                                      <p:cBhvr>
                                        <p:cTn id="386" dur="500"/>
                                        <p:tgtEl>
                                          <p:spTgt spid="100"/>
                                        </p:tgtEl>
                                      </p:cBhvr>
                                    </p:animEffect>
                                    <p:set>
                                      <p:cBhvr>
                                        <p:cTn id="387" dur="1" fill="hold">
                                          <p:stCondLst>
                                            <p:cond delay="499"/>
                                          </p:stCondLst>
                                        </p:cTn>
                                        <p:tgtEl>
                                          <p:spTgt spid="100"/>
                                        </p:tgtEl>
                                        <p:attrNameLst>
                                          <p:attrName>style.visibility</p:attrName>
                                        </p:attrNameLst>
                                      </p:cBhvr>
                                      <p:to>
                                        <p:strVal val="hidden"/>
                                      </p:to>
                                    </p:set>
                                  </p:childTnLst>
                                </p:cTn>
                              </p:par>
                              <p:par>
                                <p:cTn id="388" presetID="9" presetClass="exit" presetSubtype="0" fill="hold" grpId="1" nodeType="withEffect">
                                  <p:stCondLst>
                                    <p:cond delay="0"/>
                                  </p:stCondLst>
                                  <p:childTnLst>
                                    <p:animEffect transition="out" filter="dissolve">
                                      <p:cBhvr>
                                        <p:cTn id="389" dur="500"/>
                                        <p:tgtEl>
                                          <p:spTgt spid="101"/>
                                        </p:tgtEl>
                                      </p:cBhvr>
                                    </p:animEffect>
                                    <p:set>
                                      <p:cBhvr>
                                        <p:cTn id="390" dur="1" fill="hold">
                                          <p:stCondLst>
                                            <p:cond delay="499"/>
                                          </p:stCondLst>
                                        </p:cTn>
                                        <p:tgtEl>
                                          <p:spTgt spid="101"/>
                                        </p:tgtEl>
                                        <p:attrNameLst>
                                          <p:attrName>style.visibility</p:attrName>
                                        </p:attrNameLst>
                                      </p:cBhvr>
                                      <p:to>
                                        <p:strVal val="hidden"/>
                                      </p:to>
                                    </p:set>
                                  </p:childTnLst>
                                </p:cTn>
                              </p:par>
                              <p:par>
                                <p:cTn id="391" presetID="9" presetClass="exit" presetSubtype="0" fill="hold" grpId="1" nodeType="withEffect">
                                  <p:stCondLst>
                                    <p:cond delay="0"/>
                                  </p:stCondLst>
                                  <p:childTnLst>
                                    <p:animEffect transition="out" filter="dissolve">
                                      <p:cBhvr>
                                        <p:cTn id="392" dur="500"/>
                                        <p:tgtEl>
                                          <p:spTgt spid="102"/>
                                        </p:tgtEl>
                                      </p:cBhvr>
                                    </p:animEffect>
                                    <p:set>
                                      <p:cBhvr>
                                        <p:cTn id="393" dur="1" fill="hold">
                                          <p:stCondLst>
                                            <p:cond delay="499"/>
                                          </p:stCondLst>
                                        </p:cTn>
                                        <p:tgtEl>
                                          <p:spTgt spid="102"/>
                                        </p:tgtEl>
                                        <p:attrNameLst>
                                          <p:attrName>style.visibility</p:attrName>
                                        </p:attrNameLst>
                                      </p:cBhvr>
                                      <p:to>
                                        <p:strVal val="hidden"/>
                                      </p:to>
                                    </p:set>
                                  </p:childTnLst>
                                </p:cTn>
                              </p:par>
                              <p:par>
                                <p:cTn id="394" presetID="9" presetClass="exit" presetSubtype="0" fill="hold" grpId="1" nodeType="withEffect">
                                  <p:stCondLst>
                                    <p:cond delay="0"/>
                                  </p:stCondLst>
                                  <p:childTnLst>
                                    <p:animEffect transition="out" filter="dissolve">
                                      <p:cBhvr>
                                        <p:cTn id="395" dur="500"/>
                                        <p:tgtEl>
                                          <p:spTgt spid="103"/>
                                        </p:tgtEl>
                                      </p:cBhvr>
                                    </p:animEffect>
                                    <p:set>
                                      <p:cBhvr>
                                        <p:cTn id="396" dur="1" fill="hold">
                                          <p:stCondLst>
                                            <p:cond delay="499"/>
                                          </p:stCondLst>
                                        </p:cTn>
                                        <p:tgtEl>
                                          <p:spTgt spid="103"/>
                                        </p:tgtEl>
                                        <p:attrNameLst>
                                          <p:attrName>style.visibility</p:attrName>
                                        </p:attrNameLst>
                                      </p:cBhvr>
                                      <p:to>
                                        <p:strVal val="hidden"/>
                                      </p:to>
                                    </p:set>
                                  </p:childTnLst>
                                </p:cTn>
                              </p:par>
                              <p:par>
                                <p:cTn id="397" presetID="9" presetClass="exit" presetSubtype="0" fill="hold" grpId="1" nodeType="withEffect">
                                  <p:stCondLst>
                                    <p:cond delay="0"/>
                                  </p:stCondLst>
                                  <p:childTnLst>
                                    <p:animEffect transition="out" filter="dissolve">
                                      <p:cBhvr>
                                        <p:cTn id="398" dur="500"/>
                                        <p:tgtEl>
                                          <p:spTgt spid="104"/>
                                        </p:tgtEl>
                                      </p:cBhvr>
                                    </p:animEffect>
                                    <p:set>
                                      <p:cBhvr>
                                        <p:cTn id="399" dur="1" fill="hold">
                                          <p:stCondLst>
                                            <p:cond delay="499"/>
                                          </p:stCondLst>
                                        </p:cTn>
                                        <p:tgtEl>
                                          <p:spTgt spid="104"/>
                                        </p:tgtEl>
                                        <p:attrNameLst>
                                          <p:attrName>style.visibility</p:attrName>
                                        </p:attrNameLst>
                                      </p:cBhvr>
                                      <p:to>
                                        <p:strVal val="hidden"/>
                                      </p:to>
                                    </p:set>
                                  </p:childTnLst>
                                </p:cTn>
                              </p:par>
                              <p:par>
                                <p:cTn id="400" presetID="9" presetClass="exit" presetSubtype="0" fill="hold" grpId="1" nodeType="withEffect">
                                  <p:stCondLst>
                                    <p:cond delay="0"/>
                                  </p:stCondLst>
                                  <p:childTnLst>
                                    <p:animEffect transition="out" filter="dissolve">
                                      <p:cBhvr>
                                        <p:cTn id="401" dur="500"/>
                                        <p:tgtEl>
                                          <p:spTgt spid="105"/>
                                        </p:tgtEl>
                                      </p:cBhvr>
                                    </p:animEffect>
                                    <p:set>
                                      <p:cBhvr>
                                        <p:cTn id="402" dur="1" fill="hold">
                                          <p:stCondLst>
                                            <p:cond delay="499"/>
                                          </p:stCondLst>
                                        </p:cTn>
                                        <p:tgtEl>
                                          <p:spTgt spid="105"/>
                                        </p:tgtEl>
                                        <p:attrNameLst>
                                          <p:attrName>style.visibility</p:attrName>
                                        </p:attrNameLst>
                                      </p:cBhvr>
                                      <p:to>
                                        <p:strVal val="hidden"/>
                                      </p:to>
                                    </p:set>
                                  </p:childTnLst>
                                </p:cTn>
                              </p:par>
                              <p:par>
                                <p:cTn id="403" presetID="9" presetClass="exit" presetSubtype="0" fill="hold" grpId="1" nodeType="withEffect">
                                  <p:stCondLst>
                                    <p:cond delay="0"/>
                                  </p:stCondLst>
                                  <p:childTnLst>
                                    <p:animEffect transition="out" filter="dissolve">
                                      <p:cBhvr>
                                        <p:cTn id="404" dur="500"/>
                                        <p:tgtEl>
                                          <p:spTgt spid="106"/>
                                        </p:tgtEl>
                                      </p:cBhvr>
                                    </p:animEffect>
                                    <p:set>
                                      <p:cBhvr>
                                        <p:cTn id="405" dur="1" fill="hold">
                                          <p:stCondLst>
                                            <p:cond delay="499"/>
                                          </p:stCondLst>
                                        </p:cTn>
                                        <p:tgtEl>
                                          <p:spTgt spid="106"/>
                                        </p:tgtEl>
                                        <p:attrNameLst>
                                          <p:attrName>style.visibility</p:attrName>
                                        </p:attrNameLst>
                                      </p:cBhvr>
                                      <p:to>
                                        <p:strVal val="hidden"/>
                                      </p:to>
                                    </p:set>
                                  </p:childTnLst>
                                </p:cTn>
                              </p:par>
                              <p:par>
                                <p:cTn id="406" presetID="9" presetClass="exit" presetSubtype="0" fill="hold" grpId="1" nodeType="withEffect">
                                  <p:stCondLst>
                                    <p:cond delay="0"/>
                                  </p:stCondLst>
                                  <p:childTnLst>
                                    <p:animEffect transition="out" filter="dissolve">
                                      <p:cBhvr>
                                        <p:cTn id="407" dur="500"/>
                                        <p:tgtEl>
                                          <p:spTgt spid="107"/>
                                        </p:tgtEl>
                                      </p:cBhvr>
                                    </p:animEffect>
                                    <p:set>
                                      <p:cBhvr>
                                        <p:cTn id="408" dur="1" fill="hold">
                                          <p:stCondLst>
                                            <p:cond delay="499"/>
                                          </p:stCondLst>
                                        </p:cTn>
                                        <p:tgtEl>
                                          <p:spTgt spid="107"/>
                                        </p:tgtEl>
                                        <p:attrNameLst>
                                          <p:attrName>style.visibility</p:attrName>
                                        </p:attrNameLst>
                                      </p:cBhvr>
                                      <p:to>
                                        <p:strVal val="hidden"/>
                                      </p:to>
                                    </p:set>
                                  </p:childTnLst>
                                </p:cTn>
                              </p:par>
                              <p:par>
                                <p:cTn id="409" presetID="9" presetClass="exit" presetSubtype="0" fill="hold" grpId="1" nodeType="withEffect">
                                  <p:stCondLst>
                                    <p:cond delay="0"/>
                                  </p:stCondLst>
                                  <p:childTnLst>
                                    <p:animEffect transition="out" filter="dissolve">
                                      <p:cBhvr>
                                        <p:cTn id="410" dur="500"/>
                                        <p:tgtEl>
                                          <p:spTgt spid="108"/>
                                        </p:tgtEl>
                                      </p:cBhvr>
                                    </p:animEffect>
                                    <p:set>
                                      <p:cBhvr>
                                        <p:cTn id="411" dur="1" fill="hold">
                                          <p:stCondLst>
                                            <p:cond delay="499"/>
                                          </p:stCondLst>
                                        </p:cTn>
                                        <p:tgtEl>
                                          <p:spTgt spid="108"/>
                                        </p:tgtEl>
                                        <p:attrNameLst>
                                          <p:attrName>style.visibility</p:attrName>
                                        </p:attrNameLst>
                                      </p:cBhvr>
                                      <p:to>
                                        <p:strVal val="hidden"/>
                                      </p:to>
                                    </p:set>
                                  </p:childTnLst>
                                </p:cTn>
                              </p:par>
                              <p:par>
                                <p:cTn id="412" presetID="9" presetClass="exit" presetSubtype="0" fill="hold" grpId="1" nodeType="withEffect">
                                  <p:stCondLst>
                                    <p:cond delay="0"/>
                                  </p:stCondLst>
                                  <p:childTnLst>
                                    <p:animEffect transition="out" filter="dissolve">
                                      <p:cBhvr>
                                        <p:cTn id="413" dur="500"/>
                                        <p:tgtEl>
                                          <p:spTgt spid="109"/>
                                        </p:tgtEl>
                                      </p:cBhvr>
                                    </p:animEffect>
                                    <p:set>
                                      <p:cBhvr>
                                        <p:cTn id="414" dur="1" fill="hold">
                                          <p:stCondLst>
                                            <p:cond delay="499"/>
                                          </p:stCondLst>
                                        </p:cTn>
                                        <p:tgtEl>
                                          <p:spTgt spid="109"/>
                                        </p:tgtEl>
                                        <p:attrNameLst>
                                          <p:attrName>style.visibility</p:attrName>
                                        </p:attrNameLst>
                                      </p:cBhvr>
                                      <p:to>
                                        <p:strVal val="hidden"/>
                                      </p:to>
                                    </p:set>
                                  </p:childTnLst>
                                </p:cTn>
                              </p:par>
                              <p:par>
                                <p:cTn id="415" presetID="9" presetClass="exit" presetSubtype="0" fill="hold" grpId="1" nodeType="withEffect">
                                  <p:stCondLst>
                                    <p:cond delay="0"/>
                                  </p:stCondLst>
                                  <p:childTnLst>
                                    <p:animEffect transition="out" filter="dissolve">
                                      <p:cBhvr>
                                        <p:cTn id="416" dur="500"/>
                                        <p:tgtEl>
                                          <p:spTgt spid="110"/>
                                        </p:tgtEl>
                                      </p:cBhvr>
                                    </p:animEffect>
                                    <p:set>
                                      <p:cBhvr>
                                        <p:cTn id="417" dur="1" fill="hold">
                                          <p:stCondLst>
                                            <p:cond delay="499"/>
                                          </p:stCondLst>
                                        </p:cTn>
                                        <p:tgtEl>
                                          <p:spTgt spid="110"/>
                                        </p:tgtEl>
                                        <p:attrNameLst>
                                          <p:attrName>style.visibility</p:attrName>
                                        </p:attrNameLst>
                                      </p:cBhvr>
                                      <p:to>
                                        <p:strVal val="hidden"/>
                                      </p:to>
                                    </p:set>
                                  </p:childTnLst>
                                </p:cTn>
                              </p:par>
                              <p:par>
                                <p:cTn id="418" presetID="9" presetClass="exit" presetSubtype="0" fill="hold" grpId="1" nodeType="withEffect">
                                  <p:stCondLst>
                                    <p:cond delay="0"/>
                                  </p:stCondLst>
                                  <p:childTnLst>
                                    <p:animEffect transition="out" filter="dissolve">
                                      <p:cBhvr>
                                        <p:cTn id="419" dur="500"/>
                                        <p:tgtEl>
                                          <p:spTgt spid="111"/>
                                        </p:tgtEl>
                                      </p:cBhvr>
                                    </p:animEffect>
                                    <p:set>
                                      <p:cBhvr>
                                        <p:cTn id="420" dur="1" fill="hold">
                                          <p:stCondLst>
                                            <p:cond delay="499"/>
                                          </p:stCondLst>
                                        </p:cTn>
                                        <p:tgtEl>
                                          <p:spTgt spid="111"/>
                                        </p:tgtEl>
                                        <p:attrNameLst>
                                          <p:attrName>style.visibility</p:attrName>
                                        </p:attrNameLst>
                                      </p:cBhvr>
                                      <p:to>
                                        <p:strVal val="hidden"/>
                                      </p:to>
                                    </p:set>
                                  </p:childTnLst>
                                </p:cTn>
                              </p:par>
                            </p:childTnLst>
                          </p:cTn>
                        </p:par>
                        <p:par>
                          <p:cTn id="421" fill="hold">
                            <p:stCondLst>
                              <p:cond delay="2000"/>
                            </p:stCondLst>
                            <p:childTnLst>
                              <p:par>
                                <p:cTn id="422" presetID="22" presetClass="exit" presetSubtype="8" fill="hold" nodeType="afterEffect">
                                  <p:stCondLst>
                                    <p:cond delay="0"/>
                                  </p:stCondLst>
                                  <p:childTnLst>
                                    <p:animEffect transition="out" filter="wipe(left)">
                                      <p:cBhvr>
                                        <p:cTn id="423" dur="500"/>
                                        <p:tgtEl>
                                          <p:spTgt spid="13"/>
                                        </p:tgtEl>
                                      </p:cBhvr>
                                    </p:animEffect>
                                    <p:set>
                                      <p:cBhvr>
                                        <p:cTn id="424" dur="1" fill="hold">
                                          <p:stCondLst>
                                            <p:cond delay="499"/>
                                          </p:stCondLst>
                                        </p:cTn>
                                        <p:tgtEl>
                                          <p:spTgt spid="13"/>
                                        </p:tgtEl>
                                        <p:attrNameLst>
                                          <p:attrName>style.visibility</p:attrName>
                                        </p:attrNameLst>
                                      </p:cBhvr>
                                      <p:to>
                                        <p:strVal val="hidden"/>
                                      </p:to>
                                    </p:set>
                                  </p:childTnLst>
                                </p:cTn>
                              </p:par>
                              <p:par>
                                <p:cTn id="425" presetID="22" presetClass="exit" presetSubtype="2" fill="hold" grpId="1" nodeType="withEffect">
                                  <p:stCondLst>
                                    <p:cond delay="0"/>
                                  </p:stCondLst>
                                  <p:childTnLst>
                                    <p:animEffect transition="out" filter="wipe(right)">
                                      <p:cBhvr>
                                        <p:cTn id="426" dur="500"/>
                                        <p:tgtEl>
                                          <p:spTgt spid="19"/>
                                        </p:tgtEl>
                                      </p:cBhvr>
                                    </p:animEffect>
                                    <p:set>
                                      <p:cBhvr>
                                        <p:cTn id="427" dur="1" fill="hold">
                                          <p:stCondLst>
                                            <p:cond delay="499"/>
                                          </p:stCondLst>
                                        </p:cTn>
                                        <p:tgtEl>
                                          <p:spTgt spid="19"/>
                                        </p:tgtEl>
                                        <p:attrNameLst>
                                          <p:attrName>style.visibility</p:attrName>
                                        </p:attrNameLst>
                                      </p:cBhvr>
                                      <p:to>
                                        <p:strVal val="hidden"/>
                                      </p:to>
                                    </p:set>
                                  </p:childTnLst>
                                </p:cTn>
                              </p:par>
                            </p:childTnLst>
                          </p:cTn>
                        </p:par>
                        <p:par>
                          <p:cTn id="428" fill="hold">
                            <p:stCondLst>
                              <p:cond delay="2500"/>
                            </p:stCondLst>
                            <p:childTnLst>
                              <p:par>
                                <p:cTn id="429" presetID="9" presetClass="exit" presetSubtype="0" fill="hold" grpId="1" nodeType="afterEffect">
                                  <p:stCondLst>
                                    <p:cond delay="0"/>
                                  </p:stCondLst>
                                  <p:childTnLst>
                                    <p:animEffect transition="out" filter="dissolve">
                                      <p:cBhvr>
                                        <p:cTn id="430" dur="500"/>
                                        <p:tgtEl>
                                          <p:spTgt spid="45"/>
                                        </p:tgtEl>
                                      </p:cBhvr>
                                    </p:animEffect>
                                    <p:set>
                                      <p:cBhvr>
                                        <p:cTn id="431" dur="1" fill="hold">
                                          <p:stCondLst>
                                            <p:cond delay="499"/>
                                          </p:stCondLst>
                                        </p:cTn>
                                        <p:tgtEl>
                                          <p:spTgt spid="45"/>
                                        </p:tgtEl>
                                        <p:attrNameLst>
                                          <p:attrName>style.visibility</p:attrName>
                                        </p:attrNameLst>
                                      </p:cBhvr>
                                      <p:to>
                                        <p:strVal val="hidden"/>
                                      </p:to>
                                    </p:set>
                                  </p:childTnLst>
                                </p:cTn>
                              </p:par>
                              <p:par>
                                <p:cTn id="432" presetID="9" presetClass="exit" presetSubtype="0" fill="hold" grpId="1" nodeType="withEffect">
                                  <p:stCondLst>
                                    <p:cond delay="0"/>
                                  </p:stCondLst>
                                  <p:childTnLst>
                                    <p:animEffect transition="out" filter="dissolve">
                                      <p:cBhvr>
                                        <p:cTn id="433" dur="500"/>
                                        <p:tgtEl>
                                          <p:spTgt spid="8"/>
                                        </p:tgtEl>
                                      </p:cBhvr>
                                    </p:animEffect>
                                    <p:set>
                                      <p:cBhvr>
                                        <p:cTn id="434" dur="1" fill="hold">
                                          <p:stCondLst>
                                            <p:cond delay="499"/>
                                          </p:stCondLst>
                                        </p:cTn>
                                        <p:tgtEl>
                                          <p:spTgt spid="8"/>
                                        </p:tgtEl>
                                        <p:attrNameLst>
                                          <p:attrName>style.visibility</p:attrName>
                                        </p:attrNameLst>
                                      </p:cBhvr>
                                      <p:to>
                                        <p:strVal val="hidden"/>
                                      </p:to>
                                    </p:set>
                                  </p:childTnLst>
                                </p:cTn>
                              </p:par>
                            </p:childTnLst>
                          </p:cTn>
                        </p:par>
                        <p:par>
                          <p:cTn id="435" fill="hold">
                            <p:stCondLst>
                              <p:cond delay="3000"/>
                            </p:stCondLst>
                            <p:childTnLst>
                              <p:par>
                                <p:cTn id="436" presetID="9" presetClass="entr" presetSubtype="0" fill="hold" nodeType="afterEffect">
                                  <p:stCondLst>
                                    <p:cond delay="0"/>
                                  </p:stCondLst>
                                  <p:childTnLst>
                                    <p:set>
                                      <p:cBhvr>
                                        <p:cTn id="437" dur="1" fill="hold">
                                          <p:stCondLst>
                                            <p:cond delay="0"/>
                                          </p:stCondLst>
                                        </p:cTn>
                                        <p:tgtEl>
                                          <p:spTgt spid="35"/>
                                        </p:tgtEl>
                                        <p:attrNameLst>
                                          <p:attrName>style.visibility</p:attrName>
                                        </p:attrNameLst>
                                      </p:cBhvr>
                                      <p:to>
                                        <p:strVal val="visible"/>
                                      </p:to>
                                    </p:set>
                                    <p:animEffect transition="in" filter="dissolve">
                                      <p:cBhvr>
                                        <p:cTn id="438" dur="500"/>
                                        <p:tgtEl>
                                          <p:spTgt spid="35"/>
                                        </p:tgtEl>
                                      </p:cBhvr>
                                    </p:animEffect>
                                  </p:childTnLst>
                                </p:cTn>
                              </p:par>
                            </p:childTnLst>
                          </p:cTn>
                        </p:par>
                        <p:par>
                          <p:cTn id="439" fill="hold">
                            <p:stCondLst>
                              <p:cond delay="3500"/>
                            </p:stCondLst>
                            <p:childTnLst>
                              <p:par>
                                <p:cTn id="440" presetID="9" presetClass="entr" presetSubtype="0" fill="hold" grpId="0" nodeType="afterEffect">
                                  <p:stCondLst>
                                    <p:cond delay="0"/>
                                  </p:stCondLst>
                                  <p:childTnLst>
                                    <p:set>
                                      <p:cBhvr>
                                        <p:cTn id="441" dur="1" fill="hold">
                                          <p:stCondLst>
                                            <p:cond delay="0"/>
                                          </p:stCondLst>
                                        </p:cTn>
                                        <p:tgtEl>
                                          <p:spTgt spid="37"/>
                                        </p:tgtEl>
                                        <p:attrNameLst>
                                          <p:attrName>style.visibility</p:attrName>
                                        </p:attrNameLst>
                                      </p:cBhvr>
                                      <p:to>
                                        <p:strVal val="visible"/>
                                      </p:to>
                                    </p:set>
                                    <p:animEffect transition="in" filter="dissolve">
                                      <p:cBhvr>
                                        <p:cTn id="442" dur="500"/>
                                        <p:tgtEl>
                                          <p:spTgt spid="37"/>
                                        </p:tgtEl>
                                      </p:cBhvr>
                                    </p:animEffect>
                                  </p:childTnLst>
                                </p:cTn>
                              </p:par>
                              <p:par>
                                <p:cTn id="443" presetID="9" presetClass="entr" presetSubtype="0" fill="hold" grpId="0" nodeType="withEffect">
                                  <p:stCondLst>
                                    <p:cond delay="0"/>
                                  </p:stCondLst>
                                  <p:childTnLst>
                                    <p:set>
                                      <p:cBhvr>
                                        <p:cTn id="444" dur="1" fill="hold">
                                          <p:stCondLst>
                                            <p:cond delay="0"/>
                                          </p:stCondLst>
                                        </p:cTn>
                                        <p:tgtEl>
                                          <p:spTgt spid="36"/>
                                        </p:tgtEl>
                                        <p:attrNameLst>
                                          <p:attrName>style.visibility</p:attrName>
                                        </p:attrNameLst>
                                      </p:cBhvr>
                                      <p:to>
                                        <p:strVal val="visible"/>
                                      </p:to>
                                    </p:set>
                                    <p:animEffect transition="in" filter="dissolve">
                                      <p:cBhvr>
                                        <p:cTn id="445" dur="500"/>
                                        <p:tgtEl>
                                          <p:spTgt spid="36"/>
                                        </p:tgtEl>
                                      </p:cBhvr>
                                    </p:animEffect>
                                  </p:childTnLst>
                                </p:cTn>
                              </p:par>
                            </p:childTnLst>
                          </p:cTn>
                        </p:par>
                      </p:childTnLst>
                    </p:cTn>
                  </p:par>
                  <p:par>
                    <p:cTn id="446" fill="hold">
                      <p:stCondLst>
                        <p:cond delay="indefinite"/>
                      </p:stCondLst>
                      <p:childTnLst>
                        <p:par>
                          <p:cTn id="447" fill="hold">
                            <p:stCondLst>
                              <p:cond delay="0"/>
                            </p:stCondLst>
                            <p:childTnLst>
                              <p:par>
                                <p:cTn id="448" presetID="9" presetClass="exit" presetSubtype="0" fill="hold" nodeType="clickEffect">
                                  <p:stCondLst>
                                    <p:cond delay="0"/>
                                  </p:stCondLst>
                                  <p:childTnLst>
                                    <p:animEffect transition="out" filter="dissolve">
                                      <p:cBhvr>
                                        <p:cTn id="449" dur="500"/>
                                        <p:tgtEl>
                                          <p:spTgt spid="30"/>
                                        </p:tgtEl>
                                      </p:cBhvr>
                                    </p:animEffect>
                                    <p:set>
                                      <p:cBhvr>
                                        <p:cTn id="450" dur="1" fill="hold">
                                          <p:stCondLst>
                                            <p:cond delay="499"/>
                                          </p:stCondLst>
                                        </p:cTn>
                                        <p:tgtEl>
                                          <p:spTgt spid="30"/>
                                        </p:tgtEl>
                                        <p:attrNameLst>
                                          <p:attrName>style.visibility</p:attrName>
                                        </p:attrNameLst>
                                      </p:cBhvr>
                                      <p:to>
                                        <p:strVal val="hidden"/>
                                      </p:to>
                                    </p:set>
                                  </p:childTnLst>
                                </p:cTn>
                              </p:par>
                              <p:par>
                                <p:cTn id="451" presetID="9" presetClass="exit" presetSubtype="0" fill="hold" nodeType="withEffect">
                                  <p:stCondLst>
                                    <p:cond delay="0"/>
                                  </p:stCondLst>
                                  <p:childTnLst>
                                    <p:animEffect transition="out" filter="dissolve">
                                      <p:cBhvr>
                                        <p:cTn id="452" dur="500"/>
                                        <p:tgtEl>
                                          <p:spTgt spid="31"/>
                                        </p:tgtEl>
                                      </p:cBhvr>
                                    </p:animEffect>
                                    <p:set>
                                      <p:cBhvr>
                                        <p:cTn id="453" dur="1" fill="hold">
                                          <p:stCondLst>
                                            <p:cond delay="499"/>
                                          </p:stCondLst>
                                        </p:cTn>
                                        <p:tgtEl>
                                          <p:spTgt spid="31"/>
                                        </p:tgtEl>
                                        <p:attrNameLst>
                                          <p:attrName>style.visibility</p:attrName>
                                        </p:attrNameLst>
                                      </p:cBhvr>
                                      <p:to>
                                        <p:strVal val="hidden"/>
                                      </p:to>
                                    </p:set>
                                  </p:childTnLst>
                                </p:cTn>
                              </p:par>
                              <p:par>
                                <p:cTn id="454" presetID="9" presetClass="exit" presetSubtype="0" fill="hold" grpId="1" nodeType="withEffect">
                                  <p:stCondLst>
                                    <p:cond delay="0"/>
                                  </p:stCondLst>
                                  <p:childTnLst>
                                    <p:animEffect transition="out" filter="dissolve">
                                      <p:cBhvr>
                                        <p:cTn id="455" dur="500"/>
                                        <p:tgtEl>
                                          <p:spTgt spid="37"/>
                                        </p:tgtEl>
                                      </p:cBhvr>
                                    </p:animEffect>
                                    <p:set>
                                      <p:cBhvr>
                                        <p:cTn id="456" dur="1" fill="hold">
                                          <p:stCondLst>
                                            <p:cond delay="499"/>
                                          </p:stCondLst>
                                        </p:cTn>
                                        <p:tgtEl>
                                          <p:spTgt spid="37"/>
                                        </p:tgtEl>
                                        <p:attrNameLst>
                                          <p:attrName>style.visibility</p:attrName>
                                        </p:attrNameLst>
                                      </p:cBhvr>
                                      <p:to>
                                        <p:strVal val="hidden"/>
                                      </p:to>
                                    </p:set>
                                  </p:childTnLst>
                                </p:cTn>
                              </p:par>
                              <p:par>
                                <p:cTn id="457" presetID="9" presetClass="exit" presetSubtype="0" fill="hold" grpId="1" nodeType="withEffect">
                                  <p:stCondLst>
                                    <p:cond delay="0"/>
                                  </p:stCondLst>
                                  <p:childTnLst>
                                    <p:animEffect transition="out" filter="dissolve">
                                      <p:cBhvr>
                                        <p:cTn id="458" dur="500"/>
                                        <p:tgtEl>
                                          <p:spTgt spid="36"/>
                                        </p:tgtEl>
                                      </p:cBhvr>
                                    </p:animEffect>
                                    <p:set>
                                      <p:cBhvr>
                                        <p:cTn id="459" dur="1" fill="hold">
                                          <p:stCondLst>
                                            <p:cond delay="499"/>
                                          </p:stCondLst>
                                        </p:cTn>
                                        <p:tgtEl>
                                          <p:spTgt spid="36"/>
                                        </p:tgtEl>
                                        <p:attrNameLst>
                                          <p:attrName>style.visibility</p:attrName>
                                        </p:attrNameLst>
                                      </p:cBhvr>
                                      <p:to>
                                        <p:strVal val="hidden"/>
                                      </p:to>
                                    </p:set>
                                  </p:childTnLst>
                                </p:cTn>
                              </p:par>
                              <p:par>
                                <p:cTn id="460" presetID="9" presetClass="exit" presetSubtype="0" fill="hold" grpId="1" nodeType="withEffect">
                                  <p:stCondLst>
                                    <p:cond delay="0"/>
                                  </p:stCondLst>
                                  <p:childTnLst>
                                    <p:animEffect transition="out" filter="dissolve">
                                      <p:cBhvr>
                                        <p:cTn id="461" dur="500"/>
                                        <p:tgtEl>
                                          <p:spTgt spid="32"/>
                                        </p:tgtEl>
                                      </p:cBhvr>
                                    </p:animEffect>
                                    <p:set>
                                      <p:cBhvr>
                                        <p:cTn id="462" dur="1" fill="hold">
                                          <p:stCondLst>
                                            <p:cond delay="499"/>
                                          </p:stCondLst>
                                        </p:cTn>
                                        <p:tgtEl>
                                          <p:spTgt spid="32"/>
                                        </p:tgtEl>
                                        <p:attrNameLst>
                                          <p:attrName>style.visibility</p:attrName>
                                        </p:attrNameLst>
                                      </p:cBhvr>
                                      <p:to>
                                        <p:strVal val="hidden"/>
                                      </p:to>
                                    </p:set>
                                  </p:childTnLst>
                                </p:cTn>
                              </p:par>
                              <p:par>
                                <p:cTn id="463" presetID="9" presetClass="exit" presetSubtype="0" fill="hold" grpId="1" nodeType="withEffect">
                                  <p:stCondLst>
                                    <p:cond delay="0"/>
                                  </p:stCondLst>
                                  <p:childTnLst>
                                    <p:animEffect transition="out" filter="dissolve">
                                      <p:cBhvr>
                                        <p:cTn id="464" dur="500"/>
                                        <p:tgtEl>
                                          <p:spTgt spid="29"/>
                                        </p:tgtEl>
                                      </p:cBhvr>
                                    </p:animEffect>
                                    <p:set>
                                      <p:cBhvr>
                                        <p:cTn id="465" dur="1" fill="hold">
                                          <p:stCondLst>
                                            <p:cond delay="499"/>
                                          </p:stCondLst>
                                        </p:cTn>
                                        <p:tgtEl>
                                          <p:spTgt spid="29"/>
                                        </p:tgtEl>
                                        <p:attrNameLst>
                                          <p:attrName>style.visibility</p:attrName>
                                        </p:attrNameLst>
                                      </p:cBhvr>
                                      <p:to>
                                        <p:strVal val="hidden"/>
                                      </p:to>
                                    </p:set>
                                  </p:childTnLst>
                                </p:cTn>
                              </p:par>
                              <p:par>
                                <p:cTn id="466" presetID="9" presetClass="exit" presetSubtype="0" fill="hold" nodeType="withEffect">
                                  <p:stCondLst>
                                    <p:cond delay="0"/>
                                  </p:stCondLst>
                                  <p:childTnLst>
                                    <p:animEffect transition="out" filter="dissolve">
                                      <p:cBhvr>
                                        <p:cTn id="467" dur="500"/>
                                        <p:tgtEl>
                                          <p:spTgt spid="35"/>
                                        </p:tgtEl>
                                      </p:cBhvr>
                                    </p:animEffect>
                                    <p:set>
                                      <p:cBhvr>
                                        <p:cTn id="468" dur="1" fill="hold">
                                          <p:stCondLst>
                                            <p:cond delay="499"/>
                                          </p:stCondLst>
                                        </p:cTn>
                                        <p:tgtEl>
                                          <p:spTgt spid="35"/>
                                        </p:tgtEl>
                                        <p:attrNameLst>
                                          <p:attrName>style.visibility</p:attrName>
                                        </p:attrNameLst>
                                      </p:cBhvr>
                                      <p:to>
                                        <p:strVal val="hidden"/>
                                      </p:to>
                                    </p:set>
                                  </p:childTnLst>
                                </p:cTn>
                              </p:par>
                              <p:par>
                                <p:cTn id="469" presetID="9" presetClass="exit" presetSubtype="0" fill="hold" nodeType="withEffect">
                                  <p:stCondLst>
                                    <p:cond delay="0"/>
                                  </p:stCondLst>
                                  <p:childTnLst>
                                    <p:animEffect transition="out" filter="dissolve">
                                      <p:cBhvr>
                                        <p:cTn id="470" dur="500"/>
                                        <p:tgtEl>
                                          <p:spTgt spid="7"/>
                                        </p:tgtEl>
                                      </p:cBhvr>
                                    </p:animEffect>
                                    <p:set>
                                      <p:cBhvr>
                                        <p:cTn id="471" dur="1" fill="hold">
                                          <p:stCondLst>
                                            <p:cond delay="499"/>
                                          </p:stCondLst>
                                        </p:cTn>
                                        <p:tgtEl>
                                          <p:spTgt spid="7"/>
                                        </p:tgtEl>
                                        <p:attrNameLst>
                                          <p:attrName>style.visibility</p:attrName>
                                        </p:attrNameLst>
                                      </p:cBhvr>
                                      <p:to>
                                        <p:strVal val="hidden"/>
                                      </p:to>
                                    </p:set>
                                  </p:childTnLst>
                                </p:cTn>
                              </p:par>
                              <p:par>
                                <p:cTn id="472" presetID="9" presetClass="exit" presetSubtype="0" fill="hold" grpId="0" nodeType="withEffect">
                                  <p:stCondLst>
                                    <p:cond delay="0"/>
                                  </p:stCondLst>
                                  <p:childTnLst>
                                    <p:animEffect transition="out" filter="dissolve">
                                      <p:cBhvr>
                                        <p:cTn id="473" dur="500"/>
                                        <p:tgtEl>
                                          <p:spTgt spid="117"/>
                                        </p:tgtEl>
                                      </p:cBhvr>
                                    </p:animEffect>
                                    <p:set>
                                      <p:cBhvr>
                                        <p:cTn id="474" dur="1" fill="hold">
                                          <p:stCondLst>
                                            <p:cond delay="499"/>
                                          </p:stCondLst>
                                        </p:cTn>
                                        <p:tgtEl>
                                          <p:spTgt spid="117"/>
                                        </p:tgtEl>
                                        <p:attrNameLst>
                                          <p:attrName>style.visibility</p:attrName>
                                        </p:attrNameLst>
                                      </p:cBhvr>
                                      <p:to>
                                        <p:strVal val="hidden"/>
                                      </p:to>
                                    </p:set>
                                  </p:childTnLst>
                                </p:cTn>
                              </p:par>
                              <p:par>
                                <p:cTn id="475" presetID="9" presetClass="exit" presetSubtype="0" fill="hold" grpId="0" nodeType="withEffect">
                                  <p:stCondLst>
                                    <p:cond delay="0"/>
                                  </p:stCondLst>
                                  <p:childTnLst>
                                    <p:animEffect transition="out" filter="dissolve">
                                      <p:cBhvr>
                                        <p:cTn id="476" dur="500"/>
                                        <p:tgtEl>
                                          <p:spTgt spid="118"/>
                                        </p:tgtEl>
                                      </p:cBhvr>
                                    </p:animEffect>
                                    <p:set>
                                      <p:cBhvr>
                                        <p:cTn id="477" dur="1" fill="hold">
                                          <p:stCondLst>
                                            <p:cond delay="499"/>
                                          </p:stCondLst>
                                        </p:cTn>
                                        <p:tgtEl>
                                          <p:spTgt spid="118"/>
                                        </p:tgtEl>
                                        <p:attrNameLst>
                                          <p:attrName>style.visibility</p:attrName>
                                        </p:attrNameLst>
                                      </p:cBhvr>
                                      <p:to>
                                        <p:strVal val="hidden"/>
                                      </p:to>
                                    </p:set>
                                  </p:childTnLst>
                                </p:cTn>
                              </p:par>
                              <p:par>
                                <p:cTn id="478" presetID="9" presetClass="exit" presetSubtype="0" fill="hold" grpId="0" nodeType="withEffect">
                                  <p:stCondLst>
                                    <p:cond delay="0"/>
                                  </p:stCondLst>
                                  <p:childTnLst>
                                    <p:animEffect transition="out" filter="dissolve">
                                      <p:cBhvr>
                                        <p:cTn id="479" dur="500"/>
                                        <p:tgtEl>
                                          <p:spTgt spid="119"/>
                                        </p:tgtEl>
                                      </p:cBhvr>
                                    </p:animEffect>
                                    <p:set>
                                      <p:cBhvr>
                                        <p:cTn id="480" dur="1" fill="hold">
                                          <p:stCondLst>
                                            <p:cond delay="499"/>
                                          </p:stCondLst>
                                        </p:cTn>
                                        <p:tgtEl>
                                          <p:spTgt spid="119"/>
                                        </p:tgtEl>
                                        <p:attrNameLst>
                                          <p:attrName>style.visibility</p:attrName>
                                        </p:attrNameLst>
                                      </p:cBhvr>
                                      <p:to>
                                        <p:strVal val="hidden"/>
                                      </p:to>
                                    </p:set>
                                  </p:childTnLst>
                                </p:cTn>
                              </p:par>
                              <p:par>
                                <p:cTn id="481" presetID="9" presetClass="exit" presetSubtype="0" fill="hold" grpId="0" nodeType="withEffect">
                                  <p:stCondLst>
                                    <p:cond delay="0"/>
                                  </p:stCondLst>
                                  <p:childTnLst>
                                    <p:animEffect transition="out" filter="dissolve">
                                      <p:cBhvr>
                                        <p:cTn id="482" dur="500"/>
                                        <p:tgtEl>
                                          <p:spTgt spid="120"/>
                                        </p:tgtEl>
                                      </p:cBhvr>
                                    </p:animEffect>
                                    <p:set>
                                      <p:cBhvr>
                                        <p:cTn id="483" dur="1" fill="hold">
                                          <p:stCondLst>
                                            <p:cond delay="499"/>
                                          </p:stCondLst>
                                        </p:cTn>
                                        <p:tgtEl>
                                          <p:spTgt spid="120"/>
                                        </p:tgtEl>
                                        <p:attrNameLst>
                                          <p:attrName>style.visibility</p:attrName>
                                        </p:attrNameLst>
                                      </p:cBhvr>
                                      <p:to>
                                        <p:strVal val="hidden"/>
                                      </p:to>
                                    </p:set>
                                  </p:childTnLst>
                                </p:cTn>
                              </p:par>
                              <p:par>
                                <p:cTn id="484" presetID="9" presetClass="exit" presetSubtype="0" fill="hold" grpId="0" nodeType="withEffect">
                                  <p:stCondLst>
                                    <p:cond delay="0"/>
                                  </p:stCondLst>
                                  <p:childTnLst>
                                    <p:animEffect transition="out" filter="dissolve">
                                      <p:cBhvr>
                                        <p:cTn id="485" dur="500"/>
                                        <p:tgtEl>
                                          <p:spTgt spid="121"/>
                                        </p:tgtEl>
                                      </p:cBhvr>
                                    </p:animEffect>
                                    <p:set>
                                      <p:cBhvr>
                                        <p:cTn id="486" dur="1" fill="hold">
                                          <p:stCondLst>
                                            <p:cond delay="499"/>
                                          </p:stCondLst>
                                        </p:cTn>
                                        <p:tgtEl>
                                          <p:spTgt spid="121"/>
                                        </p:tgtEl>
                                        <p:attrNameLst>
                                          <p:attrName>style.visibility</p:attrName>
                                        </p:attrNameLst>
                                      </p:cBhvr>
                                      <p:to>
                                        <p:strVal val="hidden"/>
                                      </p:to>
                                    </p:set>
                                  </p:childTnLst>
                                </p:cTn>
                              </p:par>
                              <p:par>
                                <p:cTn id="487" presetID="9" presetClass="exit" presetSubtype="0" fill="hold" grpId="0" nodeType="withEffect">
                                  <p:stCondLst>
                                    <p:cond delay="0"/>
                                  </p:stCondLst>
                                  <p:childTnLst>
                                    <p:animEffect transition="out" filter="dissolve">
                                      <p:cBhvr>
                                        <p:cTn id="488" dur="500"/>
                                        <p:tgtEl>
                                          <p:spTgt spid="122"/>
                                        </p:tgtEl>
                                      </p:cBhvr>
                                    </p:animEffect>
                                    <p:set>
                                      <p:cBhvr>
                                        <p:cTn id="489" dur="1" fill="hold">
                                          <p:stCondLst>
                                            <p:cond delay="499"/>
                                          </p:stCondLst>
                                        </p:cTn>
                                        <p:tgtEl>
                                          <p:spTgt spid="122"/>
                                        </p:tgtEl>
                                        <p:attrNameLst>
                                          <p:attrName>style.visibility</p:attrName>
                                        </p:attrNameLst>
                                      </p:cBhvr>
                                      <p:to>
                                        <p:strVal val="hidden"/>
                                      </p:to>
                                    </p:set>
                                  </p:childTnLst>
                                </p:cTn>
                              </p:par>
                            </p:childTnLst>
                          </p:cTn>
                        </p:par>
                        <p:par>
                          <p:cTn id="490" fill="hold">
                            <p:stCondLst>
                              <p:cond delay="500"/>
                            </p:stCondLst>
                            <p:childTnLst>
                              <p:par>
                                <p:cTn id="491" presetID="9" presetClass="exit" presetSubtype="0" fill="hold" grpId="0" nodeType="afterEffect">
                                  <p:stCondLst>
                                    <p:cond delay="0"/>
                                  </p:stCondLst>
                                  <p:childTnLst>
                                    <p:animEffect transition="out" filter="dissolve">
                                      <p:cBhvr>
                                        <p:cTn id="492" dur="500"/>
                                        <p:tgtEl>
                                          <p:spTgt spid="2"/>
                                        </p:tgtEl>
                                      </p:cBhvr>
                                    </p:animEffect>
                                    <p:set>
                                      <p:cBhvr>
                                        <p:cTn id="493" dur="1" fill="hold">
                                          <p:stCondLst>
                                            <p:cond delay="499"/>
                                          </p:stCondLst>
                                        </p:cTn>
                                        <p:tgtEl>
                                          <p:spTgt spid="2"/>
                                        </p:tgtEl>
                                        <p:attrNameLst>
                                          <p:attrName>style.visibility</p:attrName>
                                        </p:attrNameLst>
                                      </p:cBhvr>
                                      <p:to>
                                        <p:strVal val="hidden"/>
                                      </p:to>
                                    </p:set>
                                  </p:childTnLst>
                                </p:cTn>
                              </p:par>
                            </p:childTnLst>
                          </p:cTn>
                        </p:par>
                        <p:par>
                          <p:cTn id="494" fill="hold">
                            <p:stCondLst>
                              <p:cond delay="1000"/>
                            </p:stCondLst>
                            <p:childTnLst>
                              <p:par>
                                <p:cTn id="495" presetID="9" presetClass="entr" presetSubtype="0" fill="hold" nodeType="afterEffect">
                                  <p:stCondLst>
                                    <p:cond delay="0"/>
                                  </p:stCondLst>
                                  <p:childTnLst>
                                    <p:set>
                                      <p:cBhvr>
                                        <p:cTn id="496" dur="1" fill="hold">
                                          <p:stCondLst>
                                            <p:cond delay="0"/>
                                          </p:stCondLst>
                                        </p:cTn>
                                        <p:tgtEl>
                                          <p:spTgt spid="116"/>
                                        </p:tgtEl>
                                        <p:attrNameLst>
                                          <p:attrName>style.visibility</p:attrName>
                                        </p:attrNameLst>
                                      </p:cBhvr>
                                      <p:to>
                                        <p:strVal val="visible"/>
                                      </p:to>
                                    </p:set>
                                    <p:animEffect transition="in" filter="dissolve">
                                      <p:cBhvr>
                                        <p:cTn id="497"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P spid="19" grpId="0" animBg="1"/>
      <p:bldP spid="19" grpId="1" animBg="1"/>
      <p:bldP spid="32" grpId="0"/>
      <p:bldP spid="32" grpId="1"/>
      <p:bldP spid="8" grpId="0"/>
      <p:bldP spid="8" grpId="1"/>
      <p:bldP spid="45" grpId="0"/>
      <p:bldP spid="45" grpId="1"/>
      <p:bldP spid="21" grpId="0"/>
      <p:bldP spid="21" grpId="1"/>
      <p:bldP spid="22" grpId="0"/>
      <p:bldP spid="22" grpId="1"/>
      <p:bldP spid="54" grpId="0" animBg="1"/>
      <p:bldP spid="54" grpId="1" animBg="1"/>
      <p:bldP spid="58" grpId="0" animBg="1"/>
      <p:bldP spid="58" grpId="1" animBg="1"/>
      <p:bldP spid="61" grpId="0" animBg="1"/>
      <p:bldP spid="61" grpId="1" animBg="1"/>
      <p:bldP spid="62" grpId="0" animBg="1"/>
      <p:bldP spid="62" grpId="1" animBg="1"/>
      <p:bldP spid="65" grpId="0" animBg="1"/>
      <p:bldP spid="65" grpId="1" animBg="1"/>
      <p:bldP spid="66" grpId="0" animBg="1"/>
      <p:bldP spid="66" grpId="1" animBg="1"/>
      <p:bldP spid="70" grpId="0" animBg="1"/>
      <p:bldP spid="70" grpId="1"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animBg="1"/>
      <p:bldP spid="79" grpId="1" animBg="1"/>
      <p:bldP spid="80" grpId="0" animBg="1"/>
      <p:bldP spid="80" grpId="1" animBg="1"/>
      <p:bldP spid="81" grpId="0" animBg="1"/>
      <p:bldP spid="81" grpId="1" animBg="1"/>
      <p:bldP spid="82" grpId="0" animBg="1"/>
      <p:bldP spid="82" grpId="1" animBg="1"/>
      <p:bldP spid="83" grpId="0" animBg="1"/>
      <p:bldP spid="83" grpId="1" animBg="1"/>
      <p:bldP spid="84" grpId="0" animBg="1"/>
      <p:bldP spid="84" grpId="1" animBg="1"/>
      <p:bldP spid="85" grpId="0" animBg="1"/>
      <p:bldP spid="85" grpId="1" animBg="1"/>
      <p:bldP spid="86" grpId="0" animBg="1"/>
      <p:bldP spid="86" grpId="1" animBg="1"/>
      <p:bldP spid="87" grpId="0" animBg="1"/>
      <p:bldP spid="87" grpId="1" animBg="1"/>
      <p:bldP spid="88" grpId="0" animBg="1"/>
      <p:bldP spid="88" grpId="1" animBg="1"/>
      <p:bldP spid="89" grpId="0" animBg="1"/>
      <p:bldP spid="89" grpId="1" animBg="1"/>
      <p:bldP spid="90" grpId="0" animBg="1"/>
      <p:bldP spid="90" grpId="1" animBg="1"/>
      <p:bldP spid="91" grpId="0" animBg="1"/>
      <p:bldP spid="91" grpId="1" animBg="1"/>
      <p:bldP spid="92" grpId="0" animBg="1"/>
      <p:bldP spid="92" grpId="1" animBg="1"/>
      <p:bldP spid="93" grpId="0" animBg="1"/>
      <p:bldP spid="93" grpId="1" animBg="1"/>
      <p:bldP spid="94" grpId="0" animBg="1"/>
      <p:bldP spid="94" grpId="1" animBg="1"/>
      <p:bldP spid="95" grpId="0" animBg="1"/>
      <p:bldP spid="95" grpId="1" animBg="1"/>
      <p:bldP spid="96" grpId="0" animBg="1"/>
      <p:bldP spid="96" grpId="1" animBg="1"/>
      <p:bldP spid="97" grpId="0" animBg="1"/>
      <p:bldP spid="97" grpId="1" animBg="1"/>
      <p:bldP spid="98" grpId="0" animBg="1"/>
      <p:bldP spid="98" grpId="1" animBg="1"/>
      <p:bldP spid="99" grpId="0" animBg="1"/>
      <p:bldP spid="99" grpId="1" animBg="1"/>
      <p:bldP spid="100" grpId="0" animBg="1"/>
      <p:bldP spid="100" grpId="1" animBg="1"/>
      <p:bldP spid="101" grpId="0" animBg="1"/>
      <p:bldP spid="101" grpId="1" animBg="1"/>
      <p:bldP spid="102" grpId="0" animBg="1"/>
      <p:bldP spid="102" grpId="1" animBg="1"/>
      <p:bldP spid="103" grpId="0" animBg="1"/>
      <p:bldP spid="103" grpId="1" animBg="1"/>
      <p:bldP spid="104" grpId="0" animBg="1"/>
      <p:bldP spid="104" grpId="1" animBg="1"/>
      <p:bldP spid="105" grpId="0" animBg="1"/>
      <p:bldP spid="105" grpId="1" animBg="1"/>
      <p:bldP spid="106" grpId="0" animBg="1"/>
      <p:bldP spid="106" grpId="1" animBg="1"/>
      <p:bldP spid="107" grpId="0" animBg="1"/>
      <p:bldP spid="107" grpId="1" animBg="1"/>
      <p:bldP spid="108" grpId="0" animBg="1"/>
      <p:bldP spid="108" grpId="1" animBg="1"/>
      <p:bldP spid="109" grpId="0" animBg="1"/>
      <p:bldP spid="109" grpId="1" animBg="1"/>
      <p:bldP spid="110" grpId="0" animBg="1"/>
      <p:bldP spid="110" grpId="1" animBg="1"/>
      <p:bldP spid="111" grpId="0" animBg="1"/>
      <p:bldP spid="111" grpId="1" animBg="1"/>
      <p:bldP spid="112" grpId="0" animBg="1"/>
      <p:bldP spid="112" grpId="1" animBg="1"/>
      <p:bldP spid="114" grpId="0" animBg="1"/>
      <p:bldP spid="114" grpId="1" animBg="1"/>
      <p:bldP spid="36" grpId="0"/>
      <p:bldP spid="36" grpId="1"/>
      <p:bldP spid="37" grpId="0"/>
      <p:bldP spid="37" grpId="1"/>
      <p:bldP spid="2" grpId="0"/>
      <p:bldP spid="117" grpId="0"/>
      <p:bldP spid="118" grpId="0" animBg="1"/>
      <p:bldP spid="119" grpId="0"/>
      <p:bldP spid="120" grpId="0"/>
      <p:bldP spid="121" grpId="0"/>
      <p:bldP spid="1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6525D7C3-FABA-EA4C-BE94-72812A16C133}"/>
              </a:ext>
            </a:extLst>
          </p:cNvPr>
          <p:cNvSpPr/>
          <p:nvPr/>
        </p:nvSpPr>
        <p:spPr>
          <a:xfrm>
            <a:off x="781088" y="1921141"/>
            <a:ext cx="689612" cy="369332"/>
          </a:xfrm>
          <a:prstGeom prst="rect">
            <a:avLst/>
          </a:prstGeom>
        </p:spPr>
        <p:txBody>
          <a:bodyPr wrap="square">
            <a:spAutoFit/>
          </a:bodyPr>
          <a:lstStyle/>
          <a:p>
            <a:r>
              <a:rPr lang="en-US" b="1" dirty="0">
                <a:latin typeface="Lucida Handwriting" panose="03010101010101010101" pitchFamily="66" charset="77"/>
              </a:rPr>
              <a:t>Y</a:t>
            </a:r>
            <a:endParaRPr lang="en-US" b="1" dirty="0"/>
          </a:p>
        </p:txBody>
      </p:sp>
      <p:sp>
        <p:nvSpPr>
          <p:cNvPr id="30" name="Arc 29">
            <a:extLst>
              <a:ext uri="{FF2B5EF4-FFF2-40B4-BE49-F238E27FC236}">
                <a16:creationId xmlns:a16="http://schemas.microsoft.com/office/drawing/2014/main" id="{49B0DF39-B701-8C49-A2AB-7CBA50373E12}"/>
              </a:ext>
            </a:extLst>
          </p:cNvPr>
          <p:cNvSpPr/>
          <p:nvPr/>
        </p:nvSpPr>
        <p:spPr>
          <a:xfrm rot="2196636">
            <a:off x="1572346" y="4038256"/>
            <a:ext cx="547581" cy="547581"/>
          </a:xfrm>
          <a:prstGeom prst="arc">
            <a:avLst/>
          </a:prstGeom>
          <a:ln w="28575">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34C6FDF7-FA67-7E42-986A-54A1A9C6AC87}"/>
              </a:ext>
            </a:extLst>
          </p:cNvPr>
          <p:cNvCxnSpPr>
            <a:cxnSpLocks/>
          </p:cNvCxnSpPr>
          <p:nvPr/>
        </p:nvCxnSpPr>
        <p:spPr>
          <a:xfrm>
            <a:off x="838200" y="4470113"/>
            <a:ext cx="1254125" cy="0"/>
          </a:xfrm>
          <a:prstGeom prst="line">
            <a:avLst/>
          </a:prstGeom>
          <a:ln w="28575">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5543ACF-2B24-5A45-A92A-F92FC89CF991}"/>
              </a:ext>
            </a:extLst>
          </p:cNvPr>
          <p:cNvCxnSpPr>
            <a:cxnSpLocks/>
          </p:cNvCxnSpPr>
          <p:nvPr/>
        </p:nvCxnSpPr>
        <p:spPr>
          <a:xfrm flipV="1">
            <a:off x="1125894" y="2128478"/>
            <a:ext cx="0" cy="2916491"/>
          </a:xfrm>
          <a:prstGeom prst="straightConnector1">
            <a:avLst/>
          </a:prstGeom>
          <a:ln w="22225">
            <a:solidFill>
              <a:schemeClr val="bg2">
                <a:lumMod val="75000"/>
              </a:schemeClr>
            </a:solidFill>
            <a:prstDash val="sysDash"/>
            <a:headEnd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2E7E381-0171-BB41-930C-83DC7DBA86BF}"/>
              </a:ext>
            </a:extLst>
          </p:cNvPr>
          <p:cNvCxnSpPr>
            <a:cxnSpLocks/>
          </p:cNvCxnSpPr>
          <p:nvPr/>
        </p:nvCxnSpPr>
        <p:spPr>
          <a:xfrm>
            <a:off x="634619" y="5051394"/>
            <a:ext cx="5322428" cy="0"/>
          </a:xfrm>
          <a:prstGeom prst="straightConnector1">
            <a:avLst/>
          </a:prstGeom>
          <a:ln w="22225">
            <a:solidFill>
              <a:schemeClr val="bg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2461FFB3-8056-E741-A757-5211C58581AC}"/>
                  </a:ext>
                </a:extLst>
              </p:cNvPr>
              <p:cNvSpPr/>
              <p:nvPr/>
            </p:nvSpPr>
            <p:spPr>
              <a:xfrm>
                <a:off x="5761749" y="5051394"/>
                <a:ext cx="47320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𝒙</m:t>
                      </m:r>
                    </m:oMath>
                  </m:oMathPara>
                </a14:m>
                <a:endParaRPr lang="en-US" dirty="0">
                  <a:solidFill>
                    <a:schemeClr val="tx1"/>
                  </a:solidFill>
                </a:endParaRPr>
              </a:p>
            </p:txBody>
          </p:sp>
        </mc:Choice>
        <mc:Fallback xmlns="">
          <p:sp>
            <p:nvSpPr>
              <p:cNvPr id="34" name="Rectangle 33">
                <a:extLst>
                  <a:ext uri="{FF2B5EF4-FFF2-40B4-BE49-F238E27FC236}">
                    <a16:creationId xmlns:a16="http://schemas.microsoft.com/office/drawing/2014/main" id="{2461FFB3-8056-E741-A757-5211C58581AC}"/>
                  </a:ext>
                </a:extLst>
              </p:cNvPr>
              <p:cNvSpPr>
                <a:spLocks noRot="1" noChangeAspect="1" noMove="1" noResize="1" noEditPoints="1" noAdjustHandles="1" noChangeArrowheads="1" noChangeShapeType="1" noTextEdit="1"/>
              </p:cNvSpPr>
              <p:nvPr/>
            </p:nvSpPr>
            <p:spPr>
              <a:xfrm>
                <a:off x="5761749" y="5051394"/>
                <a:ext cx="473206" cy="369332"/>
              </a:xfrm>
              <a:prstGeom prst="rect">
                <a:avLst/>
              </a:prstGeom>
              <a:blipFill>
                <a:blip r:embed="rId3"/>
                <a:stretch>
                  <a:fillRect/>
                </a:stretch>
              </a:blipFill>
            </p:spPr>
            <p:txBody>
              <a:bodyPr/>
              <a:lstStyle/>
              <a:p>
                <a:r>
                  <a:rPr lang="en-US">
                    <a:noFill/>
                  </a:rPr>
                  <a:t> </a:t>
                </a:r>
              </a:p>
            </p:txBody>
          </p:sp>
        </mc:Fallback>
      </mc:AlternateContent>
      <p:cxnSp>
        <p:nvCxnSpPr>
          <p:cNvPr id="35" name="Straight Connector 34">
            <a:extLst>
              <a:ext uri="{FF2B5EF4-FFF2-40B4-BE49-F238E27FC236}">
                <a16:creationId xmlns:a16="http://schemas.microsoft.com/office/drawing/2014/main" id="{D8A8CE4C-F02A-834D-94C6-DEA7D450C3E6}"/>
              </a:ext>
            </a:extLst>
          </p:cNvPr>
          <p:cNvCxnSpPr>
            <a:cxnSpLocks/>
          </p:cNvCxnSpPr>
          <p:nvPr/>
        </p:nvCxnSpPr>
        <p:spPr>
          <a:xfrm flipV="1">
            <a:off x="634619" y="2315560"/>
            <a:ext cx="5026592" cy="2396127"/>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CCA7E59-C675-CA4F-9D8C-6BC8A867821D}"/>
              </a:ext>
            </a:extLst>
          </p:cNvPr>
          <p:cNvSpPr/>
          <p:nvPr/>
        </p:nvSpPr>
        <p:spPr>
          <a:xfrm>
            <a:off x="470204" y="4175946"/>
            <a:ext cx="428322" cy="369332"/>
          </a:xfrm>
          <a:prstGeom prst="rect">
            <a:avLst/>
          </a:prstGeom>
        </p:spPr>
        <p:txBody>
          <a:bodyPr wrap="none">
            <a:spAutoFit/>
          </a:bodyPr>
          <a:lstStyle/>
          <a:p>
            <a:r>
              <a:rPr lang="en-US" b="1" dirty="0">
                <a:solidFill>
                  <a:schemeClr val="accent2"/>
                </a:solidFill>
                <a:latin typeface="Lucida Handwriting" panose="03010101010101010101" pitchFamily="66" charset="77"/>
              </a:rPr>
              <a:t>β</a:t>
            </a:r>
            <a:r>
              <a:rPr lang="en-US" b="1" baseline="-25000" dirty="0">
                <a:solidFill>
                  <a:schemeClr val="accent2"/>
                </a:solidFill>
                <a:latin typeface="Lucida Handwriting" panose="03010101010101010101" pitchFamily="66" charset="77"/>
              </a:rPr>
              <a:t>0</a:t>
            </a:r>
            <a:endParaRPr lang="en-US" dirty="0"/>
          </a:p>
        </p:txBody>
      </p:sp>
      <p:sp>
        <p:nvSpPr>
          <p:cNvPr id="37" name="Rectangle 36">
            <a:extLst>
              <a:ext uri="{FF2B5EF4-FFF2-40B4-BE49-F238E27FC236}">
                <a16:creationId xmlns:a16="http://schemas.microsoft.com/office/drawing/2014/main" id="{071BF8CD-3EE4-FC48-AE93-08F5FB73200C}"/>
              </a:ext>
            </a:extLst>
          </p:cNvPr>
          <p:cNvSpPr/>
          <p:nvPr/>
        </p:nvSpPr>
        <p:spPr>
          <a:xfrm>
            <a:off x="1713362" y="4100781"/>
            <a:ext cx="428322" cy="369332"/>
          </a:xfrm>
          <a:prstGeom prst="rect">
            <a:avLst/>
          </a:prstGeom>
        </p:spPr>
        <p:txBody>
          <a:bodyPr wrap="none">
            <a:spAutoFit/>
          </a:bodyPr>
          <a:lstStyle/>
          <a:p>
            <a:r>
              <a:rPr lang="en-US" b="1" dirty="0">
                <a:solidFill>
                  <a:schemeClr val="accent2"/>
                </a:solidFill>
                <a:latin typeface="Lucida Handwriting" panose="03010101010101010101" pitchFamily="66" charset="77"/>
              </a:rPr>
              <a:t>β</a:t>
            </a:r>
            <a:r>
              <a:rPr lang="en-US" b="1" baseline="-25000" dirty="0">
                <a:solidFill>
                  <a:schemeClr val="accent2"/>
                </a:solidFill>
                <a:latin typeface="Lucida Handwriting" panose="03010101010101010101" pitchFamily="66" charset="77"/>
              </a:rPr>
              <a:t>1</a:t>
            </a:r>
            <a:endParaRPr lang="en-US" dirty="0"/>
          </a:p>
        </p:txBody>
      </p:sp>
      <p:sp>
        <p:nvSpPr>
          <p:cNvPr id="41" name="Oval 40">
            <a:extLst>
              <a:ext uri="{FF2B5EF4-FFF2-40B4-BE49-F238E27FC236}">
                <a16:creationId xmlns:a16="http://schemas.microsoft.com/office/drawing/2014/main" id="{9C2BA6C6-B0D7-344E-A776-5C546588225A}"/>
              </a:ext>
            </a:extLst>
          </p:cNvPr>
          <p:cNvSpPr/>
          <p:nvPr/>
        </p:nvSpPr>
        <p:spPr>
          <a:xfrm>
            <a:off x="5254078" y="3032532"/>
            <a:ext cx="153056" cy="15305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625AF53-F71F-684E-9B67-8A647454CA35}"/>
              </a:ext>
            </a:extLst>
          </p:cNvPr>
          <p:cNvSpPr/>
          <p:nvPr/>
        </p:nvSpPr>
        <p:spPr>
          <a:xfrm>
            <a:off x="4340019" y="3626924"/>
            <a:ext cx="153056" cy="15305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562D5CBF-EA1B-E445-923C-157FFD544DFD}"/>
              </a:ext>
            </a:extLst>
          </p:cNvPr>
          <p:cNvSpPr/>
          <p:nvPr/>
        </p:nvSpPr>
        <p:spPr>
          <a:xfrm>
            <a:off x="3295833" y="3779868"/>
            <a:ext cx="153056" cy="15305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2280388D-BF00-7044-8057-2506F46E1D00}"/>
              </a:ext>
            </a:extLst>
          </p:cNvPr>
          <p:cNvSpPr/>
          <p:nvPr/>
        </p:nvSpPr>
        <p:spPr>
          <a:xfrm>
            <a:off x="3834334" y="2632606"/>
            <a:ext cx="153056" cy="15305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EA3502EE-2AC7-464D-99B0-5CFE6DD9FF77}"/>
              </a:ext>
            </a:extLst>
          </p:cNvPr>
          <p:cNvSpPr/>
          <p:nvPr/>
        </p:nvSpPr>
        <p:spPr>
          <a:xfrm>
            <a:off x="4681072" y="1990196"/>
            <a:ext cx="153056" cy="15305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03826740-ACD9-A447-AEE1-5F14C69CF8B8}"/>
              </a:ext>
            </a:extLst>
          </p:cNvPr>
          <p:cNvSpPr/>
          <p:nvPr/>
        </p:nvSpPr>
        <p:spPr>
          <a:xfrm>
            <a:off x="2535797" y="3278495"/>
            <a:ext cx="153056" cy="15305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4467262F-9D08-AC4F-983D-10F909872FA5}"/>
              </a:ext>
            </a:extLst>
          </p:cNvPr>
          <p:cNvSpPr/>
          <p:nvPr/>
        </p:nvSpPr>
        <p:spPr>
          <a:xfrm>
            <a:off x="2405969" y="4293376"/>
            <a:ext cx="153056" cy="15305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BCD610DD-518D-2A48-A637-28660B045B2C}"/>
              </a:ext>
            </a:extLst>
          </p:cNvPr>
          <p:cNvSpPr/>
          <p:nvPr/>
        </p:nvSpPr>
        <p:spPr>
          <a:xfrm>
            <a:off x="3262215" y="2370902"/>
            <a:ext cx="153056" cy="15305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28A998AA-D34A-424E-B6DB-E563E32C3809}"/>
              </a:ext>
            </a:extLst>
          </p:cNvPr>
          <p:cNvCxnSpPr>
            <a:cxnSpLocks/>
          </p:cNvCxnSpPr>
          <p:nvPr/>
        </p:nvCxnSpPr>
        <p:spPr>
          <a:xfrm flipV="1">
            <a:off x="2608450" y="3366807"/>
            <a:ext cx="0" cy="379752"/>
          </a:xfrm>
          <a:prstGeom prst="straightConnector1">
            <a:avLst/>
          </a:prstGeom>
          <a:ln w="28575">
            <a:solidFill>
              <a:srgbClr val="EE4333"/>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1F26FCD-D73E-0142-A317-AE8731E6F871}"/>
              </a:ext>
            </a:extLst>
          </p:cNvPr>
          <p:cNvCxnSpPr>
            <a:cxnSpLocks/>
          </p:cNvCxnSpPr>
          <p:nvPr/>
        </p:nvCxnSpPr>
        <p:spPr>
          <a:xfrm flipV="1">
            <a:off x="2482497" y="3856396"/>
            <a:ext cx="0" cy="504216"/>
          </a:xfrm>
          <a:prstGeom prst="straightConnector1">
            <a:avLst/>
          </a:prstGeom>
          <a:ln w="28575">
            <a:solidFill>
              <a:srgbClr val="EE4333"/>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1F770421-AF1B-E349-8EE0-300D719E8E5A}"/>
              </a:ext>
            </a:extLst>
          </p:cNvPr>
          <p:cNvCxnSpPr>
            <a:cxnSpLocks/>
          </p:cNvCxnSpPr>
          <p:nvPr/>
        </p:nvCxnSpPr>
        <p:spPr>
          <a:xfrm flipV="1">
            <a:off x="3372361" y="3426443"/>
            <a:ext cx="0" cy="416175"/>
          </a:xfrm>
          <a:prstGeom prst="straightConnector1">
            <a:avLst/>
          </a:prstGeom>
          <a:ln w="28575">
            <a:solidFill>
              <a:srgbClr val="EE4333"/>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F2083C3D-B1BF-CE4C-B422-0F2FEE5F62A5}"/>
              </a:ext>
            </a:extLst>
          </p:cNvPr>
          <p:cNvCxnSpPr>
            <a:cxnSpLocks/>
          </p:cNvCxnSpPr>
          <p:nvPr/>
        </p:nvCxnSpPr>
        <p:spPr>
          <a:xfrm flipV="1">
            <a:off x="3332904" y="2447431"/>
            <a:ext cx="0" cy="979012"/>
          </a:xfrm>
          <a:prstGeom prst="straightConnector1">
            <a:avLst/>
          </a:prstGeom>
          <a:ln w="28575">
            <a:solidFill>
              <a:srgbClr val="EE4333"/>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EF95C8AD-EE07-5842-857F-9E2C3AEF35C4}"/>
              </a:ext>
            </a:extLst>
          </p:cNvPr>
          <p:cNvSpPr/>
          <p:nvPr/>
        </p:nvSpPr>
        <p:spPr>
          <a:xfrm>
            <a:off x="3335713" y="2444160"/>
            <a:ext cx="979011" cy="979011"/>
          </a:xfrm>
          <a:prstGeom prst="rect">
            <a:avLst/>
          </a:prstGeom>
          <a:solidFill>
            <a:srgbClr val="7030A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Arrow Connector 68">
            <a:extLst>
              <a:ext uri="{FF2B5EF4-FFF2-40B4-BE49-F238E27FC236}">
                <a16:creationId xmlns:a16="http://schemas.microsoft.com/office/drawing/2014/main" id="{19A5EEFC-3999-1743-B669-CF421F9ED92A}"/>
              </a:ext>
            </a:extLst>
          </p:cNvPr>
          <p:cNvCxnSpPr>
            <a:cxnSpLocks/>
          </p:cNvCxnSpPr>
          <p:nvPr/>
        </p:nvCxnSpPr>
        <p:spPr>
          <a:xfrm flipV="1">
            <a:off x="3905023" y="2697630"/>
            <a:ext cx="5839" cy="432786"/>
          </a:xfrm>
          <a:prstGeom prst="straightConnector1">
            <a:avLst/>
          </a:prstGeom>
          <a:ln w="28575">
            <a:solidFill>
              <a:srgbClr val="EE4333"/>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3DB03DC9-1CD1-B04A-8D27-9DFE2D5545CA}"/>
              </a:ext>
            </a:extLst>
          </p:cNvPr>
          <p:cNvCxnSpPr>
            <a:cxnSpLocks/>
          </p:cNvCxnSpPr>
          <p:nvPr/>
        </p:nvCxnSpPr>
        <p:spPr>
          <a:xfrm flipV="1">
            <a:off x="4416547" y="2914023"/>
            <a:ext cx="0" cy="775540"/>
          </a:xfrm>
          <a:prstGeom prst="straightConnector1">
            <a:avLst/>
          </a:prstGeom>
          <a:ln w="28575">
            <a:solidFill>
              <a:srgbClr val="EE4333"/>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36DCFBF-2EA5-6B47-98A1-07F3F9B22923}"/>
              </a:ext>
            </a:extLst>
          </p:cNvPr>
          <p:cNvCxnSpPr>
            <a:cxnSpLocks/>
          </p:cNvCxnSpPr>
          <p:nvPr/>
        </p:nvCxnSpPr>
        <p:spPr>
          <a:xfrm flipV="1">
            <a:off x="4757600" y="2066725"/>
            <a:ext cx="0" cy="672411"/>
          </a:xfrm>
          <a:prstGeom prst="straightConnector1">
            <a:avLst/>
          </a:prstGeom>
          <a:ln w="28575">
            <a:solidFill>
              <a:srgbClr val="EE4333"/>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6A695571-5708-5F4A-8B4C-1D315A2FAEA4}"/>
              </a:ext>
            </a:extLst>
          </p:cNvPr>
          <p:cNvCxnSpPr>
            <a:cxnSpLocks/>
          </p:cNvCxnSpPr>
          <p:nvPr/>
        </p:nvCxnSpPr>
        <p:spPr>
          <a:xfrm flipV="1">
            <a:off x="5331879" y="2479040"/>
            <a:ext cx="0" cy="630021"/>
          </a:xfrm>
          <a:prstGeom prst="straightConnector1">
            <a:avLst/>
          </a:prstGeom>
          <a:ln w="28575">
            <a:solidFill>
              <a:srgbClr val="EE4333"/>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C0BE6E6-159B-B040-9D64-3A8E98C92470}"/>
              </a:ext>
            </a:extLst>
          </p:cNvPr>
          <p:cNvSpPr/>
          <p:nvPr/>
        </p:nvSpPr>
        <p:spPr>
          <a:xfrm>
            <a:off x="2484508" y="3863031"/>
            <a:ext cx="497581" cy="497581"/>
          </a:xfrm>
          <a:prstGeom prst="rect">
            <a:avLst/>
          </a:prstGeom>
          <a:solidFill>
            <a:srgbClr val="7030A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951574AE-CF15-3B48-8CA8-AADB77F1615B}"/>
              </a:ext>
            </a:extLst>
          </p:cNvPr>
          <p:cNvSpPr/>
          <p:nvPr/>
        </p:nvSpPr>
        <p:spPr>
          <a:xfrm>
            <a:off x="2606263" y="3371775"/>
            <a:ext cx="369210" cy="369210"/>
          </a:xfrm>
          <a:prstGeom prst="rect">
            <a:avLst/>
          </a:prstGeom>
          <a:solidFill>
            <a:srgbClr val="7030A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97CC1136-1B0E-E648-B882-1D6D2389D220}"/>
              </a:ext>
            </a:extLst>
          </p:cNvPr>
          <p:cNvSpPr/>
          <p:nvPr/>
        </p:nvSpPr>
        <p:spPr>
          <a:xfrm>
            <a:off x="3369023" y="3426384"/>
            <a:ext cx="416175" cy="416175"/>
          </a:xfrm>
          <a:prstGeom prst="rect">
            <a:avLst/>
          </a:prstGeom>
          <a:solidFill>
            <a:srgbClr val="7030A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72C4FA87-81E7-874B-9E7F-05071BEDBB5A}"/>
              </a:ext>
            </a:extLst>
          </p:cNvPr>
          <p:cNvSpPr/>
          <p:nvPr/>
        </p:nvSpPr>
        <p:spPr>
          <a:xfrm>
            <a:off x="3900655" y="2700769"/>
            <a:ext cx="427496" cy="427496"/>
          </a:xfrm>
          <a:prstGeom prst="rect">
            <a:avLst/>
          </a:prstGeom>
          <a:solidFill>
            <a:srgbClr val="7030A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ECE15E72-E09C-E642-9720-986D0E3372A9}"/>
              </a:ext>
            </a:extLst>
          </p:cNvPr>
          <p:cNvSpPr/>
          <p:nvPr/>
        </p:nvSpPr>
        <p:spPr>
          <a:xfrm>
            <a:off x="4417661" y="2921440"/>
            <a:ext cx="768123" cy="768123"/>
          </a:xfrm>
          <a:prstGeom prst="rect">
            <a:avLst/>
          </a:prstGeom>
          <a:solidFill>
            <a:srgbClr val="7030A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9F9F4188-F9AB-0C40-B4C5-9EE29BFB8C8C}"/>
              </a:ext>
            </a:extLst>
          </p:cNvPr>
          <p:cNvSpPr/>
          <p:nvPr/>
        </p:nvSpPr>
        <p:spPr>
          <a:xfrm>
            <a:off x="4762611" y="2060732"/>
            <a:ext cx="672411" cy="672411"/>
          </a:xfrm>
          <a:prstGeom prst="rect">
            <a:avLst/>
          </a:prstGeom>
          <a:solidFill>
            <a:srgbClr val="7030A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CF91AD8D-8D70-9046-B620-369F5F6869AC}"/>
              </a:ext>
            </a:extLst>
          </p:cNvPr>
          <p:cNvSpPr/>
          <p:nvPr/>
        </p:nvSpPr>
        <p:spPr>
          <a:xfrm>
            <a:off x="5326085" y="2479039"/>
            <a:ext cx="630021" cy="630021"/>
          </a:xfrm>
          <a:prstGeom prst="rect">
            <a:avLst/>
          </a:prstGeom>
          <a:solidFill>
            <a:srgbClr val="7030A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8" name="Rectangle 87">
                <a:extLst>
                  <a:ext uri="{FF2B5EF4-FFF2-40B4-BE49-F238E27FC236}">
                    <a16:creationId xmlns:a16="http://schemas.microsoft.com/office/drawing/2014/main" id="{0E63CD2C-11B9-BF4C-AC9E-0204710A7BA1}"/>
                  </a:ext>
                </a:extLst>
              </p:cNvPr>
              <p:cNvSpPr/>
              <p:nvPr/>
            </p:nvSpPr>
            <p:spPr>
              <a:xfrm>
                <a:off x="3675595" y="4094587"/>
                <a:ext cx="2060179" cy="508985"/>
              </a:xfrm>
              <a:prstGeom prst="rect">
                <a:avLst/>
              </a:prstGeom>
            </p:spPr>
            <p:txBody>
              <a:bodyPr wrap="none">
                <a:spAutoFit/>
              </a:bodyPr>
              <a:lstStyle/>
              <a:p>
                <a14:m>
                  <m:oMath xmlns:m="http://schemas.openxmlformats.org/officeDocument/2006/math">
                    <m:acc>
                      <m:accPr>
                        <m:chr m:val="̂"/>
                        <m:ctrlPr>
                          <a:rPr lang="en-US" sz="2400" b="1" i="1" smtClean="0">
                            <a:solidFill>
                              <a:schemeClr val="accent2"/>
                            </a:solidFill>
                            <a:latin typeface="Cambria Math" panose="02040503050406030204" pitchFamily="18" charset="0"/>
                          </a:rPr>
                        </m:ctrlPr>
                      </m:accPr>
                      <m:e>
                        <m:r>
                          <m:rPr>
                            <m:nor/>
                          </m:rPr>
                          <a:rPr lang="en-US" sz="2400" b="1" dirty="0">
                            <a:solidFill>
                              <a:schemeClr val="accent2"/>
                            </a:solidFill>
                            <a:latin typeface="Lucida Handwriting" panose="03010101010101010101" pitchFamily="66" charset="77"/>
                          </a:rPr>
                          <m:t>Y</m:t>
                        </m:r>
                        <m:r>
                          <m:rPr>
                            <m:nor/>
                          </m:rPr>
                          <a:rPr lang="en-US" sz="2400" b="1" baseline="-25000" dirty="0">
                            <a:solidFill>
                              <a:schemeClr val="accent2"/>
                            </a:solidFill>
                            <a:latin typeface="Lucida Handwriting" panose="03010101010101010101" pitchFamily="66" charset="77"/>
                          </a:rPr>
                          <m:t>i</m:t>
                        </m:r>
                      </m:e>
                    </m:acc>
                  </m:oMath>
                </a14:m>
                <a:r>
                  <a:rPr lang="en-US" sz="2400" b="1" dirty="0">
                    <a:solidFill>
                      <a:schemeClr val="accent2"/>
                    </a:solidFill>
                    <a:latin typeface="Lucida Handwriting" panose="03010101010101010101" pitchFamily="66" charset="77"/>
                  </a:rPr>
                  <a:t> </a:t>
                </a:r>
                <a:r>
                  <a:rPr lang="en-US" sz="2400" b="1" dirty="0">
                    <a:latin typeface="Lucida Handwriting" panose="03010101010101010101" pitchFamily="66" charset="77"/>
                  </a:rPr>
                  <a:t>= </a:t>
                </a:r>
                <a14:m>
                  <m:oMath xmlns:m="http://schemas.openxmlformats.org/officeDocument/2006/math">
                    <m:acc>
                      <m:accPr>
                        <m:chr m:val="̂"/>
                        <m:ctrlPr>
                          <a:rPr lang="en-US" sz="2400" b="1" i="1">
                            <a:solidFill>
                              <a:schemeClr val="accent2"/>
                            </a:solidFill>
                            <a:latin typeface="Cambria Math" panose="02040503050406030204" pitchFamily="18" charset="0"/>
                          </a:rPr>
                        </m:ctrlPr>
                      </m:accPr>
                      <m:e>
                        <m:r>
                          <m:rPr>
                            <m:nor/>
                          </m:rPr>
                          <a:rPr lang="en-US" sz="2400" b="1" dirty="0">
                            <a:solidFill>
                              <a:schemeClr val="accent2"/>
                            </a:solidFill>
                            <a:latin typeface="Lucida Handwriting" panose="03010101010101010101" pitchFamily="66" charset="77"/>
                          </a:rPr>
                          <m:t>β</m:t>
                        </m:r>
                      </m:e>
                    </m:acc>
                    <m:r>
                      <m:rPr>
                        <m:nor/>
                      </m:rPr>
                      <a:rPr lang="en-US" sz="2400" b="1" baseline="-25000" dirty="0">
                        <a:solidFill>
                          <a:schemeClr val="accent2"/>
                        </a:solidFill>
                        <a:latin typeface="Lucida Handwriting" panose="03010101010101010101" pitchFamily="66" charset="77"/>
                      </a:rPr>
                      <m:t>0</m:t>
                    </m:r>
                    <m:r>
                      <a:rPr lang="en-US" sz="2400" b="1" i="1" baseline="-25000" dirty="0">
                        <a:solidFill>
                          <a:schemeClr val="accent2"/>
                        </a:solidFill>
                        <a:latin typeface="Cambria Math" panose="02040503050406030204" pitchFamily="18" charset="0"/>
                      </a:rPr>
                      <m:t> </m:t>
                    </m:r>
                  </m:oMath>
                </a14:m>
                <a:r>
                  <a:rPr lang="en-US" sz="2400" b="1" dirty="0">
                    <a:latin typeface="Lucida Handwriting" panose="03010101010101010101" pitchFamily="66" charset="77"/>
                  </a:rPr>
                  <a:t>+</a:t>
                </a:r>
                <a14:m>
                  <m:oMath xmlns:m="http://schemas.openxmlformats.org/officeDocument/2006/math">
                    <m:acc>
                      <m:accPr>
                        <m:chr m:val="̂"/>
                        <m:ctrlPr>
                          <a:rPr lang="en-US" sz="2400" b="1" i="1">
                            <a:solidFill>
                              <a:schemeClr val="accent2"/>
                            </a:solidFill>
                            <a:latin typeface="Cambria Math" panose="02040503050406030204" pitchFamily="18" charset="0"/>
                          </a:rPr>
                        </m:ctrlPr>
                      </m:accPr>
                      <m:e>
                        <m:r>
                          <m:rPr>
                            <m:nor/>
                          </m:rPr>
                          <a:rPr lang="en-US" sz="2400" b="1" dirty="0">
                            <a:solidFill>
                              <a:schemeClr val="accent2"/>
                            </a:solidFill>
                            <a:latin typeface="Lucida Handwriting" panose="03010101010101010101" pitchFamily="66" charset="77"/>
                          </a:rPr>
                          <m:t>β</m:t>
                        </m:r>
                      </m:e>
                    </m:acc>
                    <m:r>
                      <m:rPr>
                        <m:nor/>
                      </m:rPr>
                      <a:rPr lang="en-US" sz="2400" b="1" i="0" baseline="-25000" dirty="0" smtClean="0">
                        <a:solidFill>
                          <a:schemeClr val="accent2"/>
                        </a:solidFill>
                        <a:latin typeface="Lucida Handwriting" panose="03010101010101010101" pitchFamily="66" charset="77"/>
                      </a:rPr>
                      <m:t>1</m:t>
                    </m:r>
                    <m:r>
                      <m:rPr>
                        <m:nor/>
                      </m:rPr>
                      <a:rPr lang="en-US" sz="2400" b="1" dirty="0">
                        <a:solidFill>
                          <a:srgbClr val="FF0000"/>
                        </a:solidFill>
                        <a:latin typeface="Lucida Handwriting" panose="03010101010101010101" pitchFamily="66" charset="77"/>
                      </a:rPr>
                      <m:t>x</m:t>
                    </m:r>
                    <m:r>
                      <m:rPr>
                        <m:nor/>
                      </m:rPr>
                      <a:rPr lang="en-US" sz="2400" b="1" baseline="-25000" dirty="0">
                        <a:solidFill>
                          <a:srgbClr val="FF0000"/>
                        </a:solidFill>
                        <a:latin typeface="Lucida Handwriting" panose="03010101010101010101" pitchFamily="66" charset="77"/>
                      </a:rPr>
                      <m:t>i</m:t>
                    </m:r>
                  </m:oMath>
                </a14:m>
                <a:endParaRPr lang="en-US" sz="2400" b="1" baseline="-25000" dirty="0">
                  <a:solidFill>
                    <a:srgbClr val="EE4333"/>
                  </a:solidFill>
                </a:endParaRPr>
              </a:p>
            </p:txBody>
          </p:sp>
        </mc:Choice>
        <mc:Fallback xmlns="">
          <p:sp>
            <p:nvSpPr>
              <p:cNvPr id="88" name="Rectangle 87">
                <a:extLst>
                  <a:ext uri="{FF2B5EF4-FFF2-40B4-BE49-F238E27FC236}">
                    <a16:creationId xmlns:a16="http://schemas.microsoft.com/office/drawing/2014/main" id="{0E63CD2C-11B9-BF4C-AC9E-0204710A7BA1}"/>
                  </a:ext>
                </a:extLst>
              </p:cNvPr>
              <p:cNvSpPr>
                <a:spLocks noRot="1" noChangeAspect="1" noMove="1" noResize="1" noEditPoints="1" noAdjustHandles="1" noChangeArrowheads="1" noChangeShapeType="1" noTextEdit="1"/>
              </p:cNvSpPr>
              <p:nvPr/>
            </p:nvSpPr>
            <p:spPr>
              <a:xfrm>
                <a:off x="3675595" y="4094587"/>
                <a:ext cx="2060179" cy="508985"/>
              </a:xfrm>
              <a:prstGeom prst="rect">
                <a:avLst/>
              </a:prstGeom>
              <a:blipFill>
                <a:blip r:embed="rId4"/>
                <a:stretch>
                  <a:fillRect l="-610" t="-7317" b="-26829"/>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sz="3200" b="1" dirty="0"/>
              <a:t>Estimation of intercept and slope</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sp>
        <p:nvSpPr>
          <p:cNvPr id="73" name="Rectangle 72">
            <a:extLst>
              <a:ext uri="{FF2B5EF4-FFF2-40B4-BE49-F238E27FC236}">
                <a16:creationId xmlns:a16="http://schemas.microsoft.com/office/drawing/2014/main" id="{63CE472A-21B9-6E47-BF95-208968B53408}"/>
              </a:ext>
            </a:extLst>
          </p:cNvPr>
          <p:cNvSpPr/>
          <p:nvPr/>
        </p:nvSpPr>
        <p:spPr>
          <a:xfrm>
            <a:off x="7003540" y="2678543"/>
            <a:ext cx="3028393" cy="461665"/>
          </a:xfrm>
          <a:prstGeom prst="rect">
            <a:avLst/>
          </a:prstGeom>
        </p:spPr>
        <p:txBody>
          <a:bodyPr wrap="none">
            <a:spAutoFit/>
          </a:bodyPr>
          <a:lstStyle/>
          <a:p>
            <a:r>
              <a:rPr lang="en-US" sz="2400" b="1" dirty="0">
                <a:solidFill>
                  <a:srgbClr val="FF0000"/>
                </a:solidFill>
                <a:latin typeface="Lucida Handwriting" panose="03010101010101010101" pitchFamily="66" charset="77"/>
              </a:rPr>
              <a:t>Y</a:t>
            </a:r>
            <a:r>
              <a:rPr lang="en-US" sz="2400" b="1" baseline="-25000" dirty="0">
                <a:solidFill>
                  <a:srgbClr val="FF0000"/>
                </a:solidFill>
                <a:latin typeface="Lucida Handwriting" panose="03010101010101010101" pitchFamily="66" charset="77"/>
              </a:rPr>
              <a:t>i</a:t>
            </a:r>
            <a:r>
              <a:rPr lang="en-US" sz="2400" b="1" dirty="0">
                <a:latin typeface="Lucida Handwriting" panose="03010101010101010101" pitchFamily="66" charset="77"/>
              </a:rPr>
              <a:t> = </a:t>
            </a:r>
            <a:r>
              <a:rPr lang="en-US" sz="2400" b="1" dirty="0">
                <a:solidFill>
                  <a:schemeClr val="accent2"/>
                </a:solidFill>
                <a:latin typeface="Lucida Handwriting" panose="03010101010101010101" pitchFamily="66" charset="77"/>
              </a:rPr>
              <a:t>β</a:t>
            </a:r>
            <a:r>
              <a:rPr lang="en-US" sz="2400" b="1" baseline="-25000" dirty="0">
                <a:solidFill>
                  <a:schemeClr val="accent2"/>
                </a:solidFill>
                <a:latin typeface="Lucida Handwriting" panose="03010101010101010101" pitchFamily="66" charset="77"/>
              </a:rPr>
              <a:t>0</a:t>
            </a:r>
            <a:r>
              <a:rPr lang="en-US" sz="2400" b="1" dirty="0">
                <a:latin typeface="Lucida Handwriting" panose="03010101010101010101" pitchFamily="66" charset="77"/>
              </a:rPr>
              <a:t> + </a:t>
            </a:r>
            <a:r>
              <a:rPr lang="en-US" sz="2400" b="1" dirty="0">
                <a:solidFill>
                  <a:schemeClr val="accent2"/>
                </a:solidFill>
                <a:latin typeface="Lucida Handwriting" panose="03010101010101010101" pitchFamily="66" charset="77"/>
              </a:rPr>
              <a:t>β</a:t>
            </a:r>
            <a:r>
              <a:rPr lang="en-US" sz="2400" b="1" baseline="-25000" dirty="0">
                <a:solidFill>
                  <a:schemeClr val="accent2"/>
                </a:solidFill>
                <a:latin typeface="Lucida Handwriting" panose="03010101010101010101" pitchFamily="66" charset="77"/>
              </a:rPr>
              <a:t>1</a:t>
            </a:r>
            <a:r>
              <a:rPr lang="en-US" sz="2400" b="1" dirty="0">
                <a:solidFill>
                  <a:srgbClr val="FF0000"/>
                </a:solidFill>
                <a:latin typeface="Lucida Handwriting" panose="03010101010101010101" pitchFamily="66" charset="77"/>
              </a:rPr>
              <a:t> x</a:t>
            </a:r>
            <a:r>
              <a:rPr lang="en-US" sz="2400" b="1" baseline="-25000" dirty="0">
                <a:solidFill>
                  <a:srgbClr val="FF0000"/>
                </a:solidFill>
                <a:latin typeface="Lucida Handwriting" panose="03010101010101010101" pitchFamily="66" charset="77"/>
              </a:rPr>
              <a:t>i</a:t>
            </a:r>
            <a:r>
              <a:rPr lang="en-US" sz="2400" b="1" dirty="0">
                <a:latin typeface="Lucida Handwriting" panose="03010101010101010101" pitchFamily="66" charset="77"/>
              </a:rPr>
              <a:t> + </a:t>
            </a:r>
            <a:r>
              <a:rPr lang="en-US" sz="2400" b="1" dirty="0">
                <a:solidFill>
                  <a:srgbClr val="EE4333"/>
                </a:solidFill>
                <a:latin typeface="Lucida Handwriting" panose="03010101010101010101" pitchFamily="66" charset="77"/>
              </a:rPr>
              <a:t>𝜀</a:t>
            </a:r>
            <a:r>
              <a:rPr lang="en-US" sz="2400" b="1" baseline="-25000" dirty="0" err="1">
                <a:solidFill>
                  <a:srgbClr val="EE4333"/>
                </a:solidFill>
                <a:latin typeface="Lucida Handwriting" panose="03010101010101010101" pitchFamily="66" charset="77"/>
              </a:rPr>
              <a:t>i</a:t>
            </a:r>
            <a:endParaRPr lang="en-US" sz="2400" b="1" baseline="-25000" dirty="0">
              <a:solidFill>
                <a:srgbClr val="EE4333"/>
              </a:solidFill>
            </a:endParaRPr>
          </a:p>
        </p:txBody>
      </p:sp>
      <p:sp>
        <p:nvSpPr>
          <p:cNvPr id="17" name="TextBox 16">
            <a:extLst>
              <a:ext uri="{FF2B5EF4-FFF2-40B4-BE49-F238E27FC236}">
                <a16:creationId xmlns:a16="http://schemas.microsoft.com/office/drawing/2014/main" id="{9C8BF479-CB15-EA47-954F-8F235D60E159}"/>
              </a:ext>
            </a:extLst>
          </p:cNvPr>
          <p:cNvSpPr txBox="1"/>
          <p:nvPr/>
        </p:nvSpPr>
        <p:spPr>
          <a:xfrm>
            <a:off x="6570000" y="1767253"/>
            <a:ext cx="3795334" cy="523220"/>
          </a:xfrm>
          <a:prstGeom prst="rect">
            <a:avLst/>
          </a:prstGeom>
          <a:noFill/>
        </p:spPr>
        <p:txBody>
          <a:bodyPr wrap="none" rtlCol="0">
            <a:spAutoFit/>
          </a:bodyPr>
          <a:lstStyle/>
          <a:p>
            <a:r>
              <a:rPr lang="en-US" sz="2800" b="1" dirty="0"/>
              <a:t>Method of least squares</a:t>
            </a:r>
          </a:p>
        </p:txBody>
      </p:sp>
      <p:sp>
        <p:nvSpPr>
          <p:cNvPr id="74" name="Rectangle 73">
            <a:extLst>
              <a:ext uri="{FF2B5EF4-FFF2-40B4-BE49-F238E27FC236}">
                <a16:creationId xmlns:a16="http://schemas.microsoft.com/office/drawing/2014/main" id="{ED08F4F9-EC3D-6A45-9539-9921D12CEF38}"/>
              </a:ext>
            </a:extLst>
          </p:cNvPr>
          <p:cNvSpPr/>
          <p:nvPr/>
        </p:nvSpPr>
        <p:spPr>
          <a:xfrm>
            <a:off x="7003540" y="2680141"/>
            <a:ext cx="3079689" cy="461665"/>
          </a:xfrm>
          <a:prstGeom prst="rect">
            <a:avLst/>
          </a:prstGeom>
        </p:spPr>
        <p:txBody>
          <a:bodyPr wrap="none">
            <a:spAutoFit/>
          </a:bodyPr>
          <a:lstStyle/>
          <a:p>
            <a:r>
              <a:rPr lang="en-US" sz="2400" b="1" dirty="0">
                <a:solidFill>
                  <a:srgbClr val="FF0000"/>
                </a:solidFill>
                <a:latin typeface="Lucida Handwriting" panose="03010101010101010101" pitchFamily="66" charset="77"/>
              </a:rPr>
              <a:t>Y</a:t>
            </a:r>
            <a:r>
              <a:rPr lang="en-US" sz="2400" b="1" baseline="-25000" dirty="0">
                <a:solidFill>
                  <a:srgbClr val="FF0000"/>
                </a:solidFill>
                <a:latin typeface="Lucida Handwriting" panose="03010101010101010101" pitchFamily="66" charset="77"/>
              </a:rPr>
              <a:t>i</a:t>
            </a:r>
            <a:r>
              <a:rPr lang="en-US" sz="2400" b="1" dirty="0">
                <a:latin typeface="Lucida Handwriting" panose="03010101010101010101" pitchFamily="66" charset="77"/>
              </a:rPr>
              <a:t> = </a:t>
            </a:r>
            <a:r>
              <a:rPr lang="en-US" sz="2400" b="1" dirty="0">
                <a:solidFill>
                  <a:schemeClr val="accent2"/>
                </a:solidFill>
                <a:latin typeface="Lucida Handwriting" panose="03010101010101010101" pitchFamily="66" charset="77"/>
              </a:rPr>
              <a:t>β</a:t>
            </a:r>
            <a:r>
              <a:rPr lang="en-US" sz="2400" b="1" baseline="-25000" dirty="0">
                <a:solidFill>
                  <a:schemeClr val="accent2"/>
                </a:solidFill>
                <a:latin typeface="Lucida Handwriting" panose="03010101010101010101" pitchFamily="66" charset="77"/>
              </a:rPr>
              <a:t>0</a:t>
            </a:r>
            <a:r>
              <a:rPr lang="en-US" sz="2400" b="1" dirty="0">
                <a:latin typeface="Lucida Handwriting" panose="03010101010101010101" pitchFamily="66" charset="77"/>
              </a:rPr>
              <a:t> + </a:t>
            </a:r>
            <a:r>
              <a:rPr lang="en-US" sz="2400" b="1" dirty="0">
                <a:solidFill>
                  <a:schemeClr val="accent2"/>
                </a:solidFill>
                <a:latin typeface="Lucida Handwriting" panose="03010101010101010101" pitchFamily="66" charset="77"/>
              </a:rPr>
              <a:t>β</a:t>
            </a:r>
            <a:r>
              <a:rPr lang="en-US" sz="2400" b="1" baseline="-25000" dirty="0">
                <a:solidFill>
                  <a:schemeClr val="accent2"/>
                </a:solidFill>
                <a:latin typeface="Lucida Handwriting" panose="03010101010101010101" pitchFamily="66" charset="77"/>
              </a:rPr>
              <a:t>1</a:t>
            </a:r>
            <a:r>
              <a:rPr lang="en-US" sz="2400" b="1" dirty="0">
                <a:solidFill>
                  <a:srgbClr val="FF0000"/>
                </a:solidFill>
                <a:latin typeface="Lucida Handwriting" panose="03010101010101010101" pitchFamily="66" charset="77"/>
              </a:rPr>
              <a:t> x</a:t>
            </a:r>
            <a:r>
              <a:rPr lang="en-US" sz="2400" b="1" baseline="-25000" dirty="0">
                <a:solidFill>
                  <a:srgbClr val="FF0000"/>
                </a:solidFill>
                <a:latin typeface="Lucida Handwriting" panose="03010101010101010101" pitchFamily="66" charset="77"/>
              </a:rPr>
              <a:t>i</a:t>
            </a:r>
            <a:r>
              <a:rPr lang="en-US" sz="2400" b="1" dirty="0">
                <a:latin typeface="Lucida Handwriting" panose="03010101010101010101" pitchFamily="66" charset="77"/>
              </a:rPr>
              <a:t> + </a:t>
            </a:r>
            <a:r>
              <a:rPr lang="en-US" sz="2400" b="1" dirty="0">
                <a:solidFill>
                  <a:srgbClr val="EE4333"/>
                </a:solidFill>
                <a:latin typeface="Lucida Handwriting" panose="03010101010101010101" pitchFamily="66" charset="77"/>
              </a:rPr>
              <a:t>d</a:t>
            </a:r>
            <a:r>
              <a:rPr lang="en-US" sz="2400" b="1" baseline="-25000" dirty="0">
                <a:solidFill>
                  <a:srgbClr val="EE4333"/>
                </a:solidFill>
                <a:latin typeface="Lucida Handwriting" panose="03010101010101010101" pitchFamily="66" charset="77"/>
              </a:rPr>
              <a:t>i</a:t>
            </a:r>
            <a:endParaRPr lang="en-US" sz="2400" b="1" baseline="-25000" dirty="0">
              <a:solidFill>
                <a:srgbClr val="EE4333"/>
              </a:solidFill>
            </a:endParaRPr>
          </a:p>
        </p:txBody>
      </p:sp>
      <p:sp>
        <p:nvSpPr>
          <p:cNvPr id="75" name="Rectangle 74">
            <a:extLst>
              <a:ext uri="{FF2B5EF4-FFF2-40B4-BE49-F238E27FC236}">
                <a16:creationId xmlns:a16="http://schemas.microsoft.com/office/drawing/2014/main" id="{E2308550-CC40-394C-9479-39D322387B36}"/>
              </a:ext>
            </a:extLst>
          </p:cNvPr>
          <p:cNvSpPr/>
          <p:nvPr/>
        </p:nvSpPr>
        <p:spPr>
          <a:xfrm>
            <a:off x="6875288" y="2680920"/>
            <a:ext cx="3191899" cy="461665"/>
          </a:xfrm>
          <a:prstGeom prst="rect">
            <a:avLst/>
          </a:prstGeom>
        </p:spPr>
        <p:txBody>
          <a:bodyPr wrap="none">
            <a:spAutoFit/>
          </a:bodyPr>
          <a:lstStyle/>
          <a:p>
            <a:r>
              <a:rPr lang="en-US" sz="2400" b="1" dirty="0">
                <a:solidFill>
                  <a:srgbClr val="EE4333"/>
                </a:solidFill>
                <a:latin typeface="Lucida Handwriting" panose="03010101010101010101" pitchFamily="66" charset="77"/>
              </a:rPr>
              <a:t>d</a:t>
            </a:r>
            <a:r>
              <a:rPr lang="en-US" sz="2400" b="1" baseline="-25000" dirty="0">
                <a:solidFill>
                  <a:srgbClr val="EE4333"/>
                </a:solidFill>
                <a:latin typeface="Lucida Handwriting" panose="03010101010101010101" pitchFamily="66" charset="77"/>
              </a:rPr>
              <a:t>i </a:t>
            </a:r>
            <a:r>
              <a:rPr lang="en-US" sz="2400" b="1" dirty="0">
                <a:solidFill>
                  <a:srgbClr val="EE4333"/>
                </a:solidFill>
                <a:latin typeface="Lucida Handwriting" panose="03010101010101010101" pitchFamily="66" charset="77"/>
              </a:rPr>
              <a:t> </a:t>
            </a:r>
            <a:r>
              <a:rPr lang="en-US" sz="2400" b="1" dirty="0">
                <a:latin typeface="Lucida Handwriting" panose="03010101010101010101" pitchFamily="66" charset="77"/>
              </a:rPr>
              <a:t>= </a:t>
            </a:r>
            <a:r>
              <a:rPr lang="en-US" sz="2400" b="1" dirty="0">
                <a:solidFill>
                  <a:srgbClr val="FF0000"/>
                </a:solidFill>
                <a:latin typeface="Lucida Handwriting" panose="03010101010101010101" pitchFamily="66" charset="77"/>
              </a:rPr>
              <a:t>Y</a:t>
            </a:r>
            <a:r>
              <a:rPr lang="en-US" sz="2400" b="1" baseline="-25000" dirty="0">
                <a:solidFill>
                  <a:srgbClr val="FF0000"/>
                </a:solidFill>
                <a:latin typeface="Lucida Handwriting" panose="03010101010101010101" pitchFamily="66" charset="77"/>
              </a:rPr>
              <a:t>i</a:t>
            </a:r>
            <a:r>
              <a:rPr lang="en-US" sz="2400" b="1" dirty="0">
                <a:latin typeface="Lucida Handwriting" panose="03010101010101010101" pitchFamily="66" charset="77"/>
              </a:rPr>
              <a:t> - </a:t>
            </a:r>
            <a:r>
              <a:rPr lang="en-US" sz="2400" b="1" dirty="0">
                <a:solidFill>
                  <a:schemeClr val="accent2"/>
                </a:solidFill>
                <a:latin typeface="Lucida Handwriting" panose="03010101010101010101" pitchFamily="66" charset="77"/>
              </a:rPr>
              <a:t>β</a:t>
            </a:r>
            <a:r>
              <a:rPr lang="en-US" sz="2400" b="1" baseline="-25000" dirty="0">
                <a:solidFill>
                  <a:schemeClr val="accent2"/>
                </a:solidFill>
                <a:latin typeface="Lucida Handwriting" panose="03010101010101010101" pitchFamily="66" charset="77"/>
              </a:rPr>
              <a:t>0</a:t>
            </a:r>
            <a:r>
              <a:rPr lang="en-US" sz="2400" b="1" dirty="0">
                <a:latin typeface="Lucida Handwriting" panose="03010101010101010101" pitchFamily="66" charset="77"/>
              </a:rPr>
              <a:t> - </a:t>
            </a:r>
            <a:r>
              <a:rPr lang="en-US" sz="2400" b="1" dirty="0">
                <a:solidFill>
                  <a:schemeClr val="accent2"/>
                </a:solidFill>
                <a:latin typeface="Lucida Handwriting" panose="03010101010101010101" pitchFamily="66" charset="77"/>
              </a:rPr>
              <a:t>β</a:t>
            </a:r>
            <a:r>
              <a:rPr lang="en-US" sz="2400" b="1" baseline="-25000" dirty="0">
                <a:solidFill>
                  <a:schemeClr val="accent2"/>
                </a:solidFill>
                <a:latin typeface="Lucida Handwriting" panose="03010101010101010101" pitchFamily="66" charset="77"/>
              </a:rPr>
              <a:t>1</a:t>
            </a:r>
            <a:r>
              <a:rPr lang="en-US" sz="2400" b="1" dirty="0">
                <a:solidFill>
                  <a:srgbClr val="FF0000"/>
                </a:solidFill>
                <a:latin typeface="Lucida Handwriting" panose="03010101010101010101" pitchFamily="66" charset="77"/>
              </a:rPr>
              <a:t> x</a:t>
            </a:r>
            <a:r>
              <a:rPr lang="en-US" sz="2400" b="1" baseline="-25000" dirty="0">
                <a:solidFill>
                  <a:srgbClr val="FF0000"/>
                </a:solidFill>
                <a:latin typeface="Lucida Handwriting" panose="03010101010101010101" pitchFamily="66" charset="77"/>
              </a:rPr>
              <a:t>i</a:t>
            </a:r>
            <a:r>
              <a:rPr lang="en-US" sz="2400" b="1" dirty="0">
                <a:latin typeface="Lucida Handwriting" panose="03010101010101010101" pitchFamily="66" charset="77"/>
              </a:rPr>
              <a:t> </a:t>
            </a:r>
            <a:endParaRPr lang="en-US" sz="2400" b="1" baseline="-25000" dirty="0">
              <a:solidFill>
                <a:srgbClr val="EE4333"/>
              </a:solidFill>
            </a:endParaRPr>
          </a:p>
        </p:txBody>
      </p:sp>
      <p:sp>
        <p:nvSpPr>
          <p:cNvPr id="18" name="Rectangle 17">
            <a:extLst>
              <a:ext uri="{FF2B5EF4-FFF2-40B4-BE49-F238E27FC236}">
                <a16:creationId xmlns:a16="http://schemas.microsoft.com/office/drawing/2014/main" id="{348743E0-18F4-EA42-ABC1-043B62C2E4E2}"/>
              </a:ext>
            </a:extLst>
          </p:cNvPr>
          <p:cNvSpPr/>
          <p:nvPr/>
        </p:nvSpPr>
        <p:spPr>
          <a:xfrm>
            <a:off x="6581301" y="3369051"/>
            <a:ext cx="398913" cy="369332"/>
          </a:xfrm>
          <a:prstGeom prst="rect">
            <a:avLst/>
          </a:prstGeom>
        </p:spPr>
        <p:txBody>
          <a:bodyPr wrap="square">
            <a:spAutoFit/>
          </a:bodyPr>
          <a:lstStyle/>
          <a:p>
            <a:r>
              <a:rPr lang="en-US" b="1" dirty="0">
                <a:solidFill>
                  <a:srgbClr val="7030A0"/>
                </a:solidFill>
                <a:latin typeface="Lucida Handwriting" panose="03010101010101010101" pitchFamily="66" charset="77"/>
              </a:rPr>
              <a:t>D</a:t>
            </a:r>
            <a:endParaRPr lang="en-US" dirty="0"/>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925EAA32-BFE5-7D4B-8054-67CCA2BB8F91}"/>
                  </a:ext>
                </a:extLst>
              </p:cNvPr>
              <p:cNvSpPr/>
              <p:nvPr/>
            </p:nvSpPr>
            <p:spPr>
              <a:xfrm>
                <a:off x="7994419" y="3362863"/>
                <a:ext cx="2852063" cy="381708"/>
              </a:xfrm>
              <a:prstGeom prst="rect">
                <a:avLst/>
              </a:prstGeom>
            </p:spPr>
            <p:txBody>
              <a:bodyPr wrap="none">
                <a:spAutoFit/>
              </a:bodyPr>
              <a:lstStyle/>
              <a:p>
                <a:r>
                  <a:rPr lang="en-US" b="1" dirty="0">
                    <a:latin typeface="Lucida Handwriting" panose="03010101010101010101" pitchFamily="66" charset="77"/>
                  </a:rPr>
                  <a:t>= </a:t>
                </a:r>
                <a14:m>
                  <m:oMath xmlns:m="http://schemas.openxmlformats.org/officeDocument/2006/math">
                    <m:nary>
                      <m:naryPr>
                        <m:chr m:val="∑"/>
                        <m:ctrlPr>
                          <a:rPr lang="en-US" b="1" i="1">
                            <a:latin typeface="Cambria Math" panose="02040503050406030204" pitchFamily="18" charset="0"/>
                          </a:rPr>
                        </m:ctrlPr>
                      </m:naryPr>
                      <m:sub>
                        <m:r>
                          <m:rPr>
                            <m:brk m:alnAt="23"/>
                          </m:rPr>
                          <a:rPr lang="en-US" b="1" i="1">
                            <a:latin typeface="Cambria Math" panose="02040503050406030204" pitchFamily="18" charset="0"/>
                          </a:rPr>
                          <m:t>𝒊</m:t>
                        </m:r>
                        <m:r>
                          <a:rPr lang="en-US" b="1" i="1">
                            <a:latin typeface="Cambria Math" panose="02040503050406030204" pitchFamily="18" charset="0"/>
                          </a:rPr>
                          <m:t>=</m:t>
                        </m:r>
                        <m:r>
                          <a:rPr lang="en-US" b="1" i="1">
                            <a:latin typeface="Cambria Math" panose="02040503050406030204" pitchFamily="18" charset="0"/>
                          </a:rPr>
                          <m:t>𝟎</m:t>
                        </m:r>
                      </m:sub>
                      <m:sup>
                        <m:r>
                          <a:rPr lang="en-US" b="1" i="1">
                            <a:latin typeface="Cambria Math" panose="02040503050406030204" pitchFamily="18" charset="0"/>
                          </a:rPr>
                          <m:t>𝒏</m:t>
                        </m:r>
                      </m:sup>
                      <m:e>
                        <m:sSup>
                          <m:sSupPr>
                            <m:ctrlPr>
                              <a:rPr lang="en-US" b="1" i="1">
                                <a:latin typeface="Cambria Math" panose="02040503050406030204" pitchFamily="18" charset="0"/>
                              </a:rPr>
                            </m:ctrlPr>
                          </m:sSupPr>
                          <m:e>
                            <m:r>
                              <m:rPr>
                                <m:nor/>
                              </m:rPr>
                              <a:rPr lang="en-US" b="1">
                                <a:latin typeface="Cambria Math" panose="02040503050406030204" pitchFamily="18" charset="0"/>
                              </a:rPr>
                              <m:t>(</m:t>
                            </m:r>
                            <m:r>
                              <m:rPr>
                                <m:nor/>
                              </m:rPr>
                              <a:rPr lang="en-US" b="1" dirty="0">
                                <a:solidFill>
                                  <a:srgbClr val="FF0000"/>
                                </a:solidFill>
                                <a:latin typeface="Lucida Handwriting" panose="03010101010101010101" pitchFamily="66" charset="77"/>
                              </a:rPr>
                              <m:t>Y</m:t>
                            </m:r>
                            <m:r>
                              <m:rPr>
                                <m:nor/>
                              </m:rPr>
                              <a:rPr lang="en-US" b="1" baseline="-25000" dirty="0">
                                <a:solidFill>
                                  <a:srgbClr val="FF0000"/>
                                </a:solidFill>
                                <a:latin typeface="Lucida Handwriting" panose="03010101010101010101" pitchFamily="66" charset="77"/>
                              </a:rPr>
                              <m:t>i</m:t>
                            </m:r>
                            <m:r>
                              <m:rPr>
                                <m:nor/>
                              </m:rPr>
                              <a:rPr lang="en-US" b="1" dirty="0">
                                <a:latin typeface="Lucida Handwriting" panose="03010101010101010101" pitchFamily="66" charset="77"/>
                              </a:rPr>
                              <m:t> − </m:t>
                            </m:r>
                            <m:r>
                              <m:rPr>
                                <m:nor/>
                              </m:rPr>
                              <a:rPr lang="en-US" b="1" dirty="0">
                                <a:solidFill>
                                  <a:schemeClr val="accent2"/>
                                </a:solidFill>
                                <a:latin typeface="Lucida Handwriting" panose="03010101010101010101" pitchFamily="66" charset="77"/>
                              </a:rPr>
                              <m:t>β</m:t>
                            </m:r>
                            <m:r>
                              <m:rPr>
                                <m:nor/>
                              </m:rPr>
                              <a:rPr lang="en-US" b="1" baseline="-25000" dirty="0">
                                <a:solidFill>
                                  <a:schemeClr val="accent2"/>
                                </a:solidFill>
                                <a:latin typeface="Lucida Handwriting" panose="03010101010101010101" pitchFamily="66" charset="77"/>
                              </a:rPr>
                              <m:t>0</m:t>
                            </m:r>
                            <m:r>
                              <m:rPr>
                                <m:nor/>
                              </m:rPr>
                              <a:rPr lang="en-US" b="1" dirty="0">
                                <a:latin typeface="Lucida Handwriting" panose="03010101010101010101" pitchFamily="66" charset="77"/>
                              </a:rPr>
                              <m:t> − </m:t>
                            </m:r>
                            <m:r>
                              <m:rPr>
                                <m:nor/>
                              </m:rPr>
                              <a:rPr lang="en-US" b="1" dirty="0">
                                <a:solidFill>
                                  <a:schemeClr val="accent2"/>
                                </a:solidFill>
                                <a:latin typeface="Lucida Handwriting" panose="03010101010101010101" pitchFamily="66" charset="77"/>
                              </a:rPr>
                              <m:t>β</m:t>
                            </m:r>
                            <m:r>
                              <m:rPr>
                                <m:nor/>
                              </m:rPr>
                              <a:rPr lang="en-US" b="1" baseline="-25000" dirty="0">
                                <a:solidFill>
                                  <a:schemeClr val="accent2"/>
                                </a:solidFill>
                                <a:latin typeface="Lucida Handwriting" panose="03010101010101010101" pitchFamily="66" charset="77"/>
                              </a:rPr>
                              <m:t>1</m:t>
                            </m:r>
                            <m:r>
                              <m:rPr>
                                <m:nor/>
                              </m:rPr>
                              <a:rPr lang="en-US" b="1" dirty="0">
                                <a:solidFill>
                                  <a:srgbClr val="FF0000"/>
                                </a:solidFill>
                                <a:latin typeface="Lucida Handwriting" panose="03010101010101010101" pitchFamily="66" charset="77"/>
                              </a:rPr>
                              <m:t> </m:t>
                            </m:r>
                            <m:r>
                              <m:rPr>
                                <m:nor/>
                              </m:rPr>
                              <a:rPr lang="en-US" b="1" dirty="0">
                                <a:solidFill>
                                  <a:srgbClr val="FF0000"/>
                                </a:solidFill>
                                <a:latin typeface="Lucida Handwriting" panose="03010101010101010101" pitchFamily="66" charset="77"/>
                              </a:rPr>
                              <m:t>xi</m:t>
                            </m:r>
                            <m:r>
                              <m:rPr>
                                <m:nor/>
                              </m:rPr>
                              <a:rPr lang="en-US" b="1">
                                <a:latin typeface="Cambria Math" panose="02040503050406030204" pitchFamily="18" charset="0"/>
                              </a:rPr>
                              <m:t>)</m:t>
                            </m:r>
                          </m:e>
                          <m:sup>
                            <m:r>
                              <a:rPr lang="en-US" b="1" i="1">
                                <a:latin typeface="Cambria Math" panose="02040503050406030204" pitchFamily="18" charset="0"/>
                              </a:rPr>
                              <m:t>𝟐</m:t>
                            </m:r>
                          </m:sup>
                        </m:sSup>
                      </m:e>
                    </m:nary>
                  </m:oMath>
                </a14:m>
                <a:endParaRPr lang="en-US" dirty="0"/>
              </a:p>
            </p:txBody>
          </p:sp>
        </mc:Choice>
        <mc:Fallback xmlns="">
          <p:sp>
            <p:nvSpPr>
              <p:cNvPr id="19" name="Rectangle 18">
                <a:extLst>
                  <a:ext uri="{FF2B5EF4-FFF2-40B4-BE49-F238E27FC236}">
                    <a16:creationId xmlns:a16="http://schemas.microsoft.com/office/drawing/2014/main" id="{925EAA32-BFE5-7D4B-8054-67CCA2BB8F91}"/>
                  </a:ext>
                </a:extLst>
              </p:cNvPr>
              <p:cNvSpPr>
                <a:spLocks noRot="1" noChangeAspect="1" noMove="1" noResize="1" noEditPoints="1" noAdjustHandles="1" noChangeArrowheads="1" noChangeShapeType="1" noTextEdit="1"/>
              </p:cNvSpPr>
              <p:nvPr/>
            </p:nvSpPr>
            <p:spPr>
              <a:xfrm>
                <a:off x="7994419" y="3362863"/>
                <a:ext cx="2852063" cy="381708"/>
              </a:xfrm>
              <a:prstGeom prst="rect">
                <a:avLst/>
              </a:prstGeom>
              <a:blipFill>
                <a:blip r:embed="rId5"/>
                <a:stretch>
                  <a:fillRect l="-2655" t="-106452" b="-1548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5A24CFEF-FD58-A847-8554-702BD4DF5E4E}"/>
                  </a:ext>
                </a:extLst>
              </p:cNvPr>
              <p:cNvSpPr/>
              <p:nvPr/>
            </p:nvSpPr>
            <p:spPr>
              <a:xfrm>
                <a:off x="6867920" y="3360876"/>
                <a:ext cx="1268296" cy="385683"/>
              </a:xfrm>
              <a:prstGeom prst="rect">
                <a:avLst/>
              </a:prstGeom>
            </p:spPr>
            <p:txBody>
              <a:bodyPr wrap="none">
                <a:spAutoFit/>
              </a:bodyPr>
              <a:lstStyle/>
              <a:p>
                <a:r>
                  <a:rPr lang="en-US" b="1" dirty="0">
                    <a:latin typeface="Lucida Handwriting" panose="03010101010101010101" pitchFamily="66" charset="77"/>
                  </a:rPr>
                  <a:t>= </a:t>
                </a:r>
                <a14:m>
                  <m:oMath xmlns:m="http://schemas.openxmlformats.org/officeDocument/2006/math">
                    <m:nary>
                      <m:naryPr>
                        <m:chr m:val="∑"/>
                        <m:ctrlPr>
                          <a:rPr lang="en-US" b="1" i="1">
                            <a:latin typeface="Cambria Math" panose="02040503050406030204" pitchFamily="18" charset="0"/>
                          </a:rPr>
                        </m:ctrlPr>
                      </m:naryPr>
                      <m:sub>
                        <m:r>
                          <m:rPr>
                            <m:brk m:alnAt="23"/>
                          </m:rPr>
                          <a:rPr lang="en-US" b="1" i="1">
                            <a:latin typeface="Cambria Math" panose="02040503050406030204" pitchFamily="18" charset="0"/>
                          </a:rPr>
                          <m:t>𝒊</m:t>
                        </m:r>
                        <m:r>
                          <a:rPr lang="en-US" b="1" i="1">
                            <a:latin typeface="Cambria Math" panose="02040503050406030204" pitchFamily="18" charset="0"/>
                          </a:rPr>
                          <m:t>=</m:t>
                        </m:r>
                        <m:r>
                          <a:rPr lang="en-US" b="1" i="1">
                            <a:latin typeface="Cambria Math" panose="02040503050406030204" pitchFamily="18" charset="0"/>
                          </a:rPr>
                          <m:t>𝟎</m:t>
                        </m:r>
                      </m:sub>
                      <m:sup>
                        <m:r>
                          <a:rPr lang="en-US" b="1" i="1">
                            <a:latin typeface="Cambria Math" panose="02040503050406030204" pitchFamily="18" charset="0"/>
                          </a:rPr>
                          <m:t>𝒏</m:t>
                        </m:r>
                      </m:sup>
                      <m:e>
                        <m:sSup>
                          <m:sSupPr>
                            <m:ctrlPr>
                              <a:rPr lang="en-US" b="1" i="1">
                                <a:latin typeface="Cambria Math" panose="02040503050406030204" pitchFamily="18" charset="0"/>
                              </a:rPr>
                            </m:ctrlPr>
                          </m:sSupPr>
                          <m:e>
                            <m:r>
                              <m:rPr>
                                <m:nor/>
                              </m:rPr>
                              <a:rPr lang="en-US" b="1" dirty="0">
                                <a:solidFill>
                                  <a:srgbClr val="EE4333"/>
                                </a:solidFill>
                                <a:latin typeface="Lucida Handwriting" panose="03010101010101010101" pitchFamily="66" charset="77"/>
                              </a:rPr>
                              <m:t>d</m:t>
                            </m:r>
                            <m:r>
                              <m:rPr>
                                <m:nor/>
                              </m:rPr>
                              <a:rPr lang="en-US" b="1" baseline="-25000" dirty="0">
                                <a:solidFill>
                                  <a:srgbClr val="EE4333"/>
                                </a:solidFill>
                                <a:latin typeface="Lucida Handwriting" panose="03010101010101010101" pitchFamily="66" charset="77"/>
                              </a:rPr>
                              <m:t>i</m:t>
                            </m:r>
                          </m:e>
                          <m:sup>
                            <m:r>
                              <a:rPr lang="en-US" b="1" i="1">
                                <a:latin typeface="Cambria Math" panose="02040503050406030204" pitchFamily="18" charset="0"/>
                              </a:rPr>
                              <m:t>𝟐</m:t>
                            </m:r>
                          </m:sup>
                        </m:sSup>
                      </m:e>
                    </m:nary>
                  </m:oMath>
                </a14:m>
                <a:endParaRPr lang="en-US" dirty="0"/>
              </a:p>
            </p:txBody>
          </p:sp>
        </mc:Choice>
        <mc:Fallback xmlns="">
          <p:sp>
            <p:nvSpPr>
              <p:cNvPr id="20" name="Rectangle 19">
                <a:extLst>
                  <a:ext uri="{FF2B5EF4-FFF2-40B4-BE49-F238E27FC236}">
                    <a16:creationId xmlns:a16="http://schemas.microsoft.com/office/drawing/2014/main" id="{5A24CFEF-FD58-A847-8554-702BD4DF5E4E}"/>
                  </a:ext>
                </a:extLst>
              </p:cNvPr>
              <p:cNvSpPr>
                <a:spLocks noRot="1" noChangeAspect="1" noMove="1" noResize="1" noEditPoints="1" noAdjustHandles="1" noChangeArrowheads="1" noChangeShapeType="1" noTextEdit="1"/>
              </p:cNvSpPr>
              <p:nvPr/>
            </p:nvSpPr>
            <p:spPr>
              <a:xfrm>
                <a:off x="6867920" y="3360876"/>
                <a:ext cx="1268296" cy="385683"/>
              </a:xfrm>
              <a:prstGeom prst="rect">
                <a:avLst/>
              </a:prstGeom>
              <a:blipFill>
                <a:blip r:embed="rId6"/>
                <a:stretch>
                  <a:fillRect l="-6931" t="-103226" b="-158065"/>
                </a:stretch>
              </a:blipFill>
            </p:spPr>
            <p:txBody>
              <a:bodyPr/>
              <a:lstStyle/>
              <a:p>
                <a:r>
                  <a:rPr lang="en-US">
                    <a:noFill/>
                  </a:rPr>
                  <a:t> </a:t>
                </a:r>
              </a:p>
            </p:txBody>
          </p:sp>
        </mc:Fallback>
      </mc:AlternateContent>
      <p:sp>
        <p:nvSpPr>
          <p:cNvPr id="27" name="Rectangle 26">
            <a:extLst>
              <a:ext uri="{FF2B5EF4-FFF2-40B4-BE49-F238E27FC236}">
                <a16:creationId xmlns:a16="http://schemas.microsoft.com/office/drawing/2014/main" id="{E0393D28-52FA-804C-AA24-F171B00CC624}"/>
              </a:ext>
            </a:extLst>
          </p:cNvPr>
          <p:cNvSpPr/>
          <p:nvPr/>
        </p:nvSpPr>
        <p:spPr>
          <a:xfrm>
            <a:off x="7124822" y="3969031"/>
            <a:ext cx="2837123" cy="461665"/>
          </a:xfrm>
          <a:prstGeom prst="rect">
            <a:avLst/>
          </a:prstGeom>
        </p:spPr>
        <p:txBody>
          <a:bodyPr wrap="none">
            <a:spAutoFit/>
          </a:bodyPr>
          <a:lstStyle/>
          <a:p>
            <a:r>
              <a:rPr lang="en-US" sz="2400" dirty="0"/>
              <a:t>Minimized using MLE</a:t>
            </a:r>
          </a:p>
        </p:txBody>
      </p:sp>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0D10BF80-D4A9-6C4E-AC57-8D71DA4B17BC}"/>
                  </a:ext>
                </a:extLst>
              </p:cNvPr>
              <p:cNvSpPr/>
              <p:nvPr/>
            </p:nvSpPr>
            <p:spPr>
              <a:xfrm>
                <a:off x="6867920" y="4557563"/>
                <a:ext cx="1066318" cy="584775"/>
              </a:xfrm>
              <a:prstGeom prst="rect">
                <a:avLst/>
              </a:prstGeom>
            </p:spPr>
            <p:txBody>
              <a:bodyPr wrap="none">
                <a:spAutoFit/>
              </a:bodyPr>
              <a:lstStyle/>
              <a:p>
                <a14:m>
                  <m:oMath xmlns:m="http://schemas.openxmlformats.org/officeDocument/2006/math">
                    <m:acc>
                      <m:accPr>
                        <m:chr m:val="̂"/>
                        <m:ctrlPr>
                          <a:rPr lang="en-US" b="1" i="1">
                            <a:solidFill>
                              <a:schemeClr val="accent2"/>
                            </a:solidFill>
                            <a:latin typeface="Cambria Math" panose="02040503050406030204" pitchFamily="18" charset="0"/>
                          </a:rPr>
                        </m:ctrlPr>
                      </m:accPr>
                      <m:e>
                        <m:r>
                          <m:rPr>
                            <m:nor/>
                          </m:rPr>
                          <a:rPr lang="en-US" b="1" dirty="0">
                            <a:solidFill>
                              <a:schemeClr val="accent2"/>
                            </a:solidFill>
                            <a:latin typeface="Lucida Handwriting" panose="03010101010101010101" pitchFamily="66" charset="77"/>
                          </a:rPr>
                          <m:t>β</m:t>
                        </m:r>
                      </m:e>
                    </m:acc>
                    <m:r>
                      <m:rPr>
                        <m:nor/>
                      </m:rPr>
                      <a:rPr lang="en-US" b="1" baseline="-25000" dirty="0">
                        <a:solidFill>
                          <a:schemeClr val="accent2"/>
                        </a:solidFill>
                        <a:latin typeface="Lucida Handwriting" panose="03010101010101010101" pitchFamily="66" charset="77"/>
                      </a:rPr>
                      <m:t>1</m:t>
                    </m:r>
                    <m:r>
                      <a:rPr lang="en-US" b="1" i="1" baseline="-25000" dirty="0">
                        <a:solidFill>
                          <a:schemeClr val="accent2"/>
                        </a:solidFill>
                        <a:latin typeface="Cambria Math" panose="02040503050406030204" pitchFamily="18" charset="0"/>
                      </a:rPr>
                      <m:t> </m:t>
                    </m:r>
                  </m:oMath>
                </a14:m>
                <a:r>
                  <a:rPr lang="en-US" b="1" dirty="0">
                    <a:latin typeface="Lucida Handwriting" panose="03010101010101010101" pitchFamily="66" charset="77"/>
                  </a:rPr>
                  <a:t>= </a:t>
                </a:r>
                <a14:m>
                  <m:oMath xmlns:m="http://schemas.openxmlformats.org/officeDocument/2006/math">
                    <m:f>
                      <m:fPr>
                        <m:ctrlPr>
                          <a:rPr lang="en-US" b="1" i="1" smtClean="0">
                            <a:latin typeface="Cambria Math" panose="02040503050406030204" pitchFamily="18" charset="0"/>
                          </a:rPr>
                        </m:ctrlPr>
                      </m:fPr>
                      <m:num>
                        <m:r>
                          <m:rPr>
                            <m:nor/>
                          </m:rPr>
                          <a:rPr lang="en-US" b="1" dirty="0">
                            <a:solidFill>
                              <a:srgbClr val="7030A0"/>
                            </a:solidFill>
                            <a:latin typeface="Lucida Handwriting" panose="03010101010101010101" pitchFamily="66" charset="77"/>
                          </a:rPr>
                          <m:t>S</m:t>
                        </m:r>
                        <m:r>
                          <m:rPr>
                            <m:nor/>
                          </m:rPr>
                          <a:rPr lang="en-US" b="1" baseline="-25000" dirty="0">
                            <a:solidFill>
                              <a:srgbClr val="7030A0"/>
                            </a:solidFill>
                            <a:latin typeface="Lucida Handwriting" panose="03010101010101010101" pitchFamily="66" charset="77"/>
                          </a:rPr>
                          <m:t>x</m:t>
                        </m:r>
                        <m:r>
                          <m:rPr>
                            <m:nor/>
                          </m:rPr>
                          <a:rPr lang="en-US" b="1" baseline="-25000" dirty="0">
                            <a:solidFill>
                              <a:srgbClr val="FF0000"/>
                            </a:solidFill>
                            <a:latin typeface="Lucida Handwriting" panose="03010101010101010101" pitchFamily="66" charset="77"/>
                          </a:rPr>
                          <m:t>Y</m:t>
                        </m:r>
                        <m:r>
                          <m:rPr>
                            <m:nor/>
                          </m:rPr>
                          <a:rPr lang="en-US" b="1" baseline="-25000" dirty="0">
                            <a:solidFill>
                              <a:srgbClr val="7030A0"/>
                            </a:solidFill>
                            <a:latin typeface="Lucida Handwriting" panose="03010101010101010101" pitchFamily="66" charset="77"/>
                          </a:rPr>
                          <m:t> </m:t>
                        </m:r>
                      </m:num>
                      <m:den>
                        <m:r>
                          <m:rPr>
                            <m:nor/>
                          </m:rPr>
                          <a:rPr lang="en-US" b="1" dirty="0">
                            <a:solidFill>
                              <a:srgbClr val="7030A0"/>
                            </a:solidFill>
                            <a:latin typeface="Lucida Handwriting" panose="03010101010101010101" pitchFamily="66" charset="77"/>
                          </a:rPr>
                          <m:t>S</m:t>
                        </m:r>
                        <m:r>
                          <m:rPr>
                            <m:nor/>
                          </m:rPr>
                          <a:rPr lang="en-US" b="1" baseline="-25000" dirty="0">
                            <a:solidFill>
                              <a:srgbClr val="7030A0"/>
                            </a:solidFill>
                            <a:latin typeface="Lucida Handwriting" panose="03010101010101010101" pitchFamily="66" charset="77"/>
                          </a:rPr>
                          <m:t>xx</m:t>
                        </m:r>
                      </m:den>
                    </m:f>
                  </m:oMath>
                </a14:m>
                <a:endParaRPr lang="en-US" b="1" baseline="-25000" dirty="0">
                  <a:solidFill>
                    <a:srgbClr val="EE4333"/>
                  </a:solidFill>
                </a:endParaRPr>
              </a:p>
            </p:txBody>
          </p:sp>
        </mc:Choice>
        <mc:Fallback xmlns="">
          <p:sp>
            <p:nvSpPr>
              <p:cNvPr id="28" name="Rectangle 27">
                <a:extLst>
                  <a:ext uri="{FF2B5EF4-FFF2-40B4-BE49-F238E27FC236}">
                    <a16:creationId xmlns:a16="http://schemas.microsoft.com/office/drawing/2014/main" id="{0D10BF80-D4A9-6C4E-AC57-8D71DA4B17BC}"/>
                  </a:ext>
                </a:extLst>
              </p:cNvPr>
              <p:cNvSpPr>
                <a:spLocks noRot="1" noChangeAspect="1" noMove="1" noResize="1" noEditPoints="1" noAdjustHandles="1" noChangeArrowheads="1" noChangeShapeType="1" noTextEdit="1"/>
              </p:cNvSpPr>
              <p:nvPr/>
            </p:nvSpPr>
            <p:spPr>
              <a:xfrm>
                <a:off x="6867920" y="4557563"/>
                <a:ext cx="1066318" cy="584775"/>
              </a:xfrm>
              <a:prstGeom prst="rect">
                <a:avLst/>
              </a:prstGeom>
              <a:blipFill>
                <a:blip r:embed="rId7"/>
                <a:stretch>
                  <a:fillRect l="-1176" b="-63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Rectangle 83">
                <a:extLst>
                  <a:ext uri="{FF2B5EF4-FFF2-40B4-BE49-F238E27FC236}">
                    <a16:creationId xmlns:a16="http://schemas.microsoft.com/office/drawing/2014/main" id="{64FCE34F-2C53-4345-BE3B-8C0EF9A66A40}"/>
                  </a:ext>
                </a:extLst>
              </p:cNvPr>
              <p:cNvSpPr/>
              <p:nvPr/>
            </p:nvSpPr>
            <p:spPr>
              <a:xfrm>
                <a:off x="8306781" y="4648835"/>
                <a:ext cx="1628972" cy="396134"/>
              </a:xfrm>
              <a:prstGeom prst="rect">
                <a:avLst/>
              </a:prstGeom>
            </p:spPr>
            <p:txBody>
              <a:bodyPr wrap="none">
                <a:spAutoFit/>
              </a:bodyPr>
              <a:lstStyle/>
              <a:p>
                <a14:m>
                  <m:oMath xmlns:m="http://schemas.openxmlformats.org/officeDocument/2006/math">
                    <m:acc>
                      <m:accPr>
                        <m:chr m:val="̂"/>
                        <m:ctrlPr>
                          <a:rPr lang="en-US" b="1" i="1">
                            <a:solidFill>
                              <a:schemeClr val="accent2"/>
                            </a:solidFill>
                            <a:latin typeface="Cambria Math" panose="02040503050406030204" pitchFamily="18" charset="0"/>
                          </a:rPr>
                        </m:ctrlPr>
                      </m:accPr>
                      <m:e>
                        <m:r>
                          <m:rPr>
                            <m:nor/>
                          </m:rPr>
                          <a:rPr lang="en-US" b="1" dirty="0">
                            <a:solidFill>
                              <a:schemeClr val="accent2"/>
                            </a:solidFill>
                            <a:latin typeface="Lucida Handwriting" panose="03010101010101010101" pitchFamily="66" charset="77"/>
                          </a:rPr>
                          <m:t>β</m:t>
                        </m:r>
                      </m:e>
                    </m:acc>
                    <m:r>
                      <m:rPr>
                        <m:nor/>
                      </m:rPr>
                      <a:rPr lang="en-US" b="1" baseline="-25000" dirty="0">
                        <a:solidFill>
                          <a:schemeClr val="accent2"/>
                        </a:solidFill>
                        <a:latin typeface="Lucida Handwriting" panose="03010101010101010101" pitchFamily="66" charset="77"/>
                      </a:rPr>
                      <m:t>0</m:t>
                    </m:r>
                    <m:r>
                      <a:rPr lang="en-US" b="1" i="1" baseline="-25000" dirty="0">
                        <a:solidFill>
                          <a:schemeClr val="accent2"/>
                        </a:solidFill>
                        <a:latin typeface="Cambria Math" panose="02040503050406030204" pitchFamily="18" charset="0"/>
                      </a:rPr>
                      <m:t> </m:t>
                    </m:r>
                  </m:oMath>
                </a14:m>
                <a:r>
                  <a:rPr lang="en-US" b="1" dirty="0">
                    <a:latin typeface="Lucida Handwriting" panose="03010101010101010101" pitchFamily="66" charset="77"/>
                  </a:rPr>
                  <a:t>= </a:t>
                </a:r>
                <a14:m>
                  <m:oMath xmlns:m="http://schemas.openxmlformats.org/officeDocument/2006/math">
                    <m:acc>
                      <m:accPr>
                        <m:chr m:val="̅"/>
                        <m:ctrlPr>
                          <a:rPr lang="en-US" b="1" i="1" smtClean="0">
                            <a:solidFill>
                              <a:srgbClr val="FF0000"/>
                            </a:solidFill>
                            <a:latin typeface="Cambria Math" panose="02040503050406030204" pitchFamily="18" charset="0"/>
                          </a:rPr>
                        </m:ctrlPr>
                      </m:accPr>
                      <m:e>
                        <m:r>
                          <m:rPr>
                            <m:nor/>
                          </m:rPr>
                          <a:rPr lang="en-US" b="1" dirty="0">
                            <a:solidFill>
                              <a:srgbClr val="FF0000"/>
                            </a:solidFill>
                            <a:latin typeface="Lucida Handwriting" panose="03010101010101010101" pitchFamily="66" charset="77"/>
                          </a:rPr>
                          <m:t>Y</m:t>
                        </m:r>
                        <m:r>
                          <m:rPr>
                            <m:nor/>
                          </m:rPr>
                          <a:rPr lang="en-US" b="1" baseline="-25000" dirty="0">
                            <a:solidFill>
                              <a:srgbClr val="FF0000"/>
                            </a:solidFill>
                            <a:latin typeface="Lucida Handwriting" panose="03010101010101010101" pitchFamily="66" charset="77"/>
                          </a:rPr>
                          <m:t>i</m:t>
                        </m:r>
                      </m:e>
                    </m:acc>
                  </m:oMath>
                </a14:m>
                <a:r>
                  <a:rPr lang="en-US" b="1" dirty="0">
                    <a:latin typeface="Lucida Handwriting" panose="03010101010101010101" pitchFamily="66" charset="77"/>
                  </a:rPr>
                  <a:t> - </a:t>
                </a:r>
                <a14:m>
                  <m:oMath xmlns:m="http://schemas.openxmlformats.org/officeDocument/2006/math">
                    <m:acc>
                      <m:accPr>
                        <m:chr m:val="̂"/>
                        <m:ctrlPr>
                          <a:rPr lang="en-US" b="1" i="1">
                            <a:solidFill>
                              <a:schemeClr val="accent2"/>
                            </a:solidFill>
                            <a:latin typeface="Cambria Math" panose="02040503050406030204" pitchFamily="18" charset="0"/>
                          </a:rPr>
                        </m:ctrlPr>
                      </m:accPr>
                      <m:e>
                        <m:r>
                          <m:rPr>
                            <m:nor/>
                          </m:rPr>
                          <a:rPr lang="en-US" b="1" dirty="0">
                            <a:solidFill>
                              <a:schemeClr val="accent2"/>
                            </a:solidFill>
                            <a:latin typeface="Lucida Handwriting" panose="03010101010101010101" pitchFamily="66" charset="77"/>
                          </a:rPr>
                          <m:t>β</m:t>
                        </m:r>
                      </m:e>
                    </m:acc>
                    <m:r>
                      <m:rPr>
                        <m:nor/>
                      </m:rPr>
                      <a:rPr lang="en-US" b="1" baseline="-25000" dirty="0">
                        <a:solidFill>
                          <a:schemeClr val="accent2"/>
                        </a:solidFill>
                        <a:latin typeface="Lucida Handwriting" panose="03010101010101010101" pitchFamily="66" charset="77"/>
                      </a:rPr>
                      <m:t>1</m:t>
                    </m:r>
                    <m:acc>
                      <m:accPr>
                        <m:chr m:val="̅"/>
                        <m:ctrlPr>
                          <a:rPr lang="en-US" b="1" i="1" smtClean="0">
                            <a:solidFill>
                              <a:srgbClr val="FF0000"/>
                            </a:solidFill>
                            <a:latin typeface="Cambria Math" panose="02040503050406030204" pitchFamily="18" charset="0"/>
                          </a:rPr>
                        </m:ctrlPr>
                      </m:accPr>
                      <m:e>
                        <m:r>
                          <m:rPr>
                            <m:nor/>
                          </m:rPr>
                          <a:rPr lang="en-US" b="1" dirty="0">
                            <a:solidFill>
                              <a:srgbClr val="FF0000"/>
                            </a:solidFill>
                            <a:latin typeface="Lucida Handwriting" panose="03010101010101010101" pitchFamily="66" charset="77"/>
                          </a:rPr>
                          <m:t>x</m:t>
                        </m:r>
                        <m:r>
                          <m:rPr>
                            <m:nor/>
                          </m:rPr>
                          <a:rPr lang="en-US" b="1" baseline="-25000" dirty="0">
                            <a:solidFill>
                              <a:srgbClr val="FF0000"/>
                            </a:solidFill>
                            <a:latin typeface="Lucida Handwriting" panose="03010101010101010101" pitchFamily="66" charset="77"/>
                          </a:rPr>
                          <m:t>i</m:t>
                        </m:r>
                      </m:e>
                    </m:acc>
                  </m:oMath>
                </a14:m>
                <a:endParaRPr lang="en-US" b="1" baseline="-25000" dirty="0">
                  <a:solidFill>
                    <a:srgbClr val="EE4333"/>
                  </a:solidFill>
                </a:endParaRPr>
              </a:p>
            </p:txBody>
          </p:sp>
        </mc:Choice>
        <mc:Fallback xmlns="">
          <p:sp>
            <p:nvSpPr>
              <p:cNvPr id="84" name="Rectangle 83">
                <a:extLst>
                  <a:ext uri="{FF2B5EF4-FFF2-40B4-BE49-F238E27FC236}">
                    <a16:creationId xmlns:a16="http://schemas.microsoft.com/office/drawing/2014/main" id="{64FCE34F-2C53-4345-BE3B-8C0EF9A66A40}"/>
                  </a:ext>
                </a:extLst>
              </p:cNvPr>
              <p:cNvSpPr>
                <a:spLocks noRot="1" noChangeAspect="1" noMove="1" noResize="1" noEditPoints="1" noAdjustHandles="1" noChangeArrowheads="1" noChangeShapeType="1" noTextEdit="1"/>
              </p:cNvSpPr>
              <p:nvPr/>
            </p:nvSpPr>
            <p:spPr>
              <a:xfrm>
                <a:off x="8306781" y="4648835"/>
                <a:ext cx="1628972" cy="396134"/>
              </a:xfrm>
              <a:prstGeom prst="rect">
                <a:avLst/>
              </a:prstGeom>
              <a:blipFill>
                <a:blip r:embed="rId8"/>
                <a:stretch>
                  <a:fillRect l="-775"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84">
                <a:extLst>
                  <a:ext uri="{FF2B5EF4-FFF2-40B4-BE49-F238E27FC236}">
                    <a16:creationId xmlns:a16="http://schemas.microsoft.com/office/drawing/2014/main" id="{CA9405EA-B934-E346-B0DF-6C61629F7553}"/>
                  </a:ext>
                </a:extLst>
              </p:cNvPr>
              <p:cNvSpPr/>
              <p:nvPr/>
            </p:nvSpPr>
            <p:spPr>
              <a:xfrm>
                <a:off x="7343895" y="5374539"/>
                <a:ext cx="2210862" cy="381708"/>
              </a:xfrm>
              <a:prstGeom prst="rect">
                <a:avLst/>
              </a:prstGeom>
            </p:spPr>
            <p:txBody>
              <a:bodyPr wrap="none">
                <a:spAutoFit/>
              </a:bodyPr>
              <a:lstStyle/>
              <a:p>
                <a:r>
                  <a:rPr lang="en-US" b="1" dirty="0" err="1">
                    <a:solidFill>
                      <a:srgbClr val="7030A0"/>
                    </a:solidFill>
                    <a:latin typeface="Lucida Handwriting" panose="03010101010101010101" pitchFamily="66" charset="77"/>
                  </a:rPr>
                  <a:t>S</a:t>
                </a:r>
                <a:r>
                  <a:rPr lang="en-US" b="1" baseline="-25000" dirty="0" err="1">
                    <a:solidFill>
                      <a:srgbClr val="7030A0"/>
                    </a:solidFill>
                    <a:latin typeface="Lucida Handwriting" panose="03010101010101010101" pitchFamily="66" charset="77"/>
                  </a:rPr>
                  <a:t>xx</a:t>
                </a:r>
                <a:r>
                  <a:rPr lang="en-US" b="1" dirty="0">
                    <a:solidFill>
                      <a:srgbClr val="7030A0"/>
                    </a:solidFill>
                    <a:latin typeface="Lucida Handwriting" panose="03010101010101010101" pitchFamily="66" charset="77"/>
                  </a:rPr>
                  <a:t> </a:t>
                </a:r>
                <a:r>
                  <a:rPr lang="en-US" b="1" dirty="0">
                    <a:latin typeface="Lucida Handwriting" panose="03010101010101010101" pitchFamily="66" charset="77"/>
                  </a:rPr>
                  <a:t>= </a:t>
                </a:r>
                <a14:m>
                  <m:oMath xmlns:m="http://schemas.openxmlformats.org/officeDocument/2006/math">
                    <m:nary>
                      <m:naryPr>
                        <m:chr m:val="∑"/>
                        <m:ctrlPr>
                          <a:rPr lang="en-US" b="1" i="1">
                            <a:latin typeface="Cambria Math" panose="02040503050406030204" pitchFamily="18" charset="0"/>
                          </a:rPr>
                        </m:ctrlPr>
                      </m:naryPr>
                      <m:sub>
                        <m:r>
                          <m:rPr>
                            <m:brk m:alnAt="23"/>
                          </m:rPr>
                          <a:rPr lang="en-US" b="1" i="1">
                            <a:latin typeface="Cambria Math" panose="02040503050406030204" pitchFamily="18" charset="0"/>
                          </a:rPr>
                          <m:t>𝒊</m:t>
                        </m:r>
                        <m:r>
                          <a:rPr lang="en-US" b="1" i="1">
                            <a:latin typeface="Cambria Math" panose="02040503050406030204" pitchFamily="18" charset="0"/>
                          </a:rPr>
                          <m:t>=</m:t>
                        </m:r>
                        <m:r>
                          <a:rPr lang="en-US" b="1" i="1">
                            <a:latin typeface="Cambria Math" panose="02040503050406030204" pitchFamily="18" charset="0"/>
                          </a:rPr>
                          <m:t>𝟎</m:t>
                        </m:r>
                      </m:sub>
                      <m:sup>
                        <m:r>
                          <a:rPr lang="en-US" b="1" i="1">
                            <a:latin typeface="Cambria Math" panose="02040503050406030204" pitchFamily="18" charset="0"/>
                          </a:rPr>
                          <m:t>𝒏</m:t>
                        </m:r>
                      </m:sup>
                      <m:e>
                        <m:sSup>
                          <m:sSupPr>
                            <m:ctrlPr>
                              <a:rPr lang="en-US" b="1" i="1">
                                <a:latin typeface="Cambria Math" panose="02040503050406030204" pitchFamily="18" charset="0"/>
                              </a:rPr>
                            </m:ctrlPr>
                          </m:sSupPr>
                          <m:e>
                            <m:r>
                              <m:rPr>
                                <m:nor/>
                              </m:rPr>
                              <a:rPr lang="en-US" b="1" i="0" smtClean="0">
                                <a:latin typeface="Cambria Math" panose="02040503050406030204" pitchFamily="18" charset="0"/>
                              </a:rPr>
                              <m:t>(</m:t>
                            </m:r>
                            <m:r>
                              <m:rPr>
                                <m:nor/>
                              </m:rPr>
                              <a:rPr lang="en-US" b="1" dirty="0">
                                <a:solidFill>
                                  <a:srgbClr val="FF0000"/>
                                </a:solidFill>
                                <a:latin typeface="Lucida Handwriting" panose="03010101010101010101" pitchFamily="66" charset="77"/>
                              </a:rPr>
                              <m:t>x</m:t>
                            </m:r>
                            <m:r>
                              <m:rPr>
                                <m:nor/>
                              </m:rPr>
                              <a:rPr lang="en-US" b="1" baseline="-25000" dirty="0">
                                <a:solidFill>
                                  <a:srgbClr val="FF0000"/>
                                </a:solidFill>
                                <a:latin typeface="Lucida Handwriting" panose="03010101010101010101" pitchFamily="66" charset="77"/>
                              </a:rPr>
                              <m:t>i</m:t>
                            </m:r>
                            <m:r>
                              <m:rPr>
                                <m:nor/>
                              </m:rPr>
                              <a:rPr lang="en-US" b="1" i="0" dirty="0" smtClean="0">
                                <a:solidFill>
                                  <a:srgbClr val="FF0000"/>
                                </a:solidFill>
                                <a:latin typeface="Lucida Handwriting" panose="03010101010101010101" pitchFamily="66" charset="77"/>
                              </a:rPr>
                              <m:t> </m:t>
                            </m:r>
                            <m:r>
                              <m:rPr>
                                <m:nor/>
                              </m:rPr>
                              <a:rPr lang="en-US" b="1" i="0" smtClean="0">
                                <a:latin typeface="Cambria Math" panose="02040503050406030204" pitchFamily="18" charset="0"/>
                              </a:rPr>
                              <m:t>− </m:t>
                            </m:r>
                            <m:acc>
                              <m:accPr>
                                <m:chr m:val="̅"/>
                                <m:ctrlPr>
                                  <a:rPr lang="en-US" b="1" i="1">
                                    <a:solidFill>
                                      <a:srgbClr val="FF0000"/>
                                    </a:solidFill>
                                    <a:latin typeface="Cambria Math" panose="02040503050406030204" pitchFamily="18" charset="0"/>
                                  </a:rPr>
                                </m:ctrlPr>
                              </m:accPr>
                              <m:e>
                                <m:r>
                                  <m:rPr>
                                    <m:nor/>
                                  </m:rPr>
                                  <a:rPr lang="en-US" b="1" dirty="0">
                                    <a:solidFill>
                                      <a:srgbClr val="FF0000"/>
                                    </a:solidFill>
                                    <a:latin typeface="Lucida Handwriting" panose="03010101010101010101" pitchFamily="66" charset="77"/>
                                  </a:rPr>
                                  <m:t>x</m:t>
                                </m:r>
                                <m:r>
                                  <m:rPr>
                                    <m:nor/>
                                  </m:rPr>
                                  <a:rPr lang="en-US" b="1" baseline="-25000" dirty="0">
                                    <a:solidFill>
                                      <a:srgbClr val="FF0000"/>
                                    </a:solidFill>
                                    <a:latin typeface="Lucida Handwriting" panose="03010101010101010101" pitchFamily="66" charset="77"/>
                                  </a:rPr>
                                  <m:t>i</m:t>
                                </m:r>
                              </m:e>
                            </m:acc>
                            <m:r>
                              <m:rPr>
                                <m:nor/>
                              </m:rPr>
                              <a:rPr lang="en-US" b="1" i="0" smtClean="0">
                                <a:latin typeface="Cambria Math" panose="02040503050406030204" pitchFamily="18" charset="0"/>
                              </a:rPr>
                              <m:t>)</m:t>
                            </m:r>
                          </m:e>
                          <m:sup>
                            <m:r>
                              <a:rPr lang="en-US" b="1" i="1">
                                <a:latin typeface="Cambria Math" panose="02040503050406030204" pitchFamily="18" charset="0"/>
                              </a:rPr>
                              <m:t>𝟐</m:t>
                            </m:r>
                          </m:sup>
                        </m:sSup>
                      </m:e>
                    </m:nary>
                  </m:oMath>
                </a14:m>
                <a:endParaRPr lang="en-US" dirty="0"/>
              </a:p>
            </p:txBody>
          </p:sp>
        </mc:Choice>
        <mc:Fallback xmlns="">
          <p:sp>
            <p:nvSpPr>
              <p:cNvPr id="85" name="Rectangle 84">
                <a:extLst>
                  <a:ext uri="{FF2B5EF4-FFF2-40B4-BE49-F238E27FC236}">
                    <a16:creationId xmlns:a16="http://schemas.microsoft.com/office/drawing/2014/main" id="{CA9405EA-B934-E346-B0DF-6C61629F7553}"/>
                  </a:ext>
                </a:extLst>
              </p:cNvPr>
              <p:cNvSpPr>
                <a:spLocks noRot="1" noChangeAspect="1" noMove="1" noResize="1" noEditPoints="1" noAdjustHandles="1" noChangeArrowheads="1" noChangeShapeType="1" noTextEdit="1"/>
              </p:cNvSpPr>
              <p:nvPr/>
            </p:nvSpPr>
            <p:spPr>
              <a:xfrm>
                <a:off x="7343895" y="5374539"/>
                <a:ext cx="2210862" cy="381708"/>
              </a:xfrm>
              <a:prstGeom prst="rect">
                <a:avLst/>
              </a:prstGeom>
              <a:blipFill>
                <a:blip r:embed="rId9"/>
                <a:stretch>
                  <a:fillRect l="-1714" t="-106452" b="-1580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tangle 85">
                <a:extLst>
                  <a:ext uri="{FF2B5EF4-FFF2-40B4-BE49-F238E27FC236}">
                    <a16:creationId xmlns:a16="http://schemas.microsoft.com/office/drawing/2014/main" id="{630E908D-D990-AE47-8845-74666B0DC843}"/>
                  </a:ext>
                </a:extLst>
              </p:cNvPr>
              <p:cNvSpPr/>
              <p:nvPr/>
            </p:nvSpPr>
            <p:spPr>
              <a:xfrm>
                <a:off x="7343895" y="5722271"/>
                <a:ext cx="3086166" cy="402290"/>
              </a:xfrm>
              <a:prstGeom prst="rect">
                <a:avLst/>
              </a:prstGeom>
            </p:spPr>
            <p:txBody>
              <a:bodyPr wrap="none">
                <a:spAutoFit/>
              </a:bodyPr>
              <a:lstStyle/>
              <a:p>
                <a:r>
                  <a:rPr lang="en-US" b="1" dirty="0">
                    <a:solidFill>
                      <a:srgbClr val="7030A0"/>
                    </a:solidFill>
                    <a:latin typeface="Lucida Handwriting" panose="03010101010101010101" pitchFamily="66" charset="77"/>
                  </a:rPr>
                  <a:t>S</a:t>
                </a:r>
                <a:r>
                  <a:rPr lang="en-US" b="1" baseline="-25000" dirty="0" err="1">
                    <a:solidFill>
                      <a:srgbClr val="7030A0"/>
                    </a:solidFill>
                    <a:latin typeface="Lucida Handwriting" panose="03010101010101010101" pitchFamily="66" charset="77"/>
                  </a:rPr>
                  <a:t>x</a:t>
                </a:r>
                <a14:m>
                  <m:oMath xmlns:m="http://schemas.openxmlformats.org/officeDocument/2006/math">
                    <m:r>
                      <m:rPr>
                        <m:nor/>
                      </m:rPr>
                      <a:rPr lang="en-US" b="1" baseline="-25000" dirty="0">
                        <a:solidFill>
                          <a:srgbClr val="FF0000"/>
                        </a:solidFill>
                        <a:latin typeface="Lucida Handwriting" panose="03010101010101010101" pitchFamily="66" charset="77"/>
                      </a:rPr>
                      <m:t>Y</m:t>
                    </m:r>
                  </m:oMath>
                </a14:m>
                <a:r>
                  <a:rPr lang="en-US" b="1" dirty="0">
                    <a:latin typeface="Lucida Handwriting" panose="03010101010101010101" pitchFamily="66" charset="77"/>
                  </a:rPr>
                  <a:t> = </a:t>
                </a:r>
                <a14:m>
                  <m:oMath xmlns:m="http://schemas.openxmlformats.org/officeDocument/2006/math">
                    <m:nary>
                      <m:naryPr>
                        <m:chr m:val="∑"/>
                        <m:ctrlPr>
                          <a:rPr lang="en-US" b="1" i="1">
                            <a:latin typeface="Cambria Math" panose="02040503050406030204" pitchFamily="18" charset="0"/>
                          </a:rPr>
                        </m:ctrlPr>
                      </m:naryPr>
                      <m:sub>
                        <m:r>
                          <m:rPr>
                            <m:brk m:alnAt="23"/>
                          </m:rPr>
                          <a:rPr lang="en-US" b="1" i="1">
                            <a:latin typeface="Cambria Math" panose="02040503050406030204" pitchFamily="18" charset="0"/>
                          </a:rPr>
                          <m:t>𝒊</m:t>
                        </m:r>
                        <m:r>
                          <a:rPr lang="en-US" b="1" i="1">
                            <a:latin typeface="Cambria Math" panose="02040503050406030204" pitchFamily="18" charset="0"/>
                          </a:rPr>
                          <m:t>=</m:t>
                        </m:r>
                        <m:r>
                          <a:rPr lang="en-US" b="1" i="1">
                            <a:latin typeface="Cambria Math" panose="02040503050406030204" pitchFamily="18" charset="0"/>
                          </a:rPr>
                          <m:t>𝟎</m:t>
                        </m:r>
                      </m:sub>
                      <m:sup>
                        <m:r>
                          <a:rPr lang="en-US" b="1" i="1">
                            <a:latin typeface="Cambria Math" panose="02040503050406030204" pitchFamily="18" charset="0"/>
                          </a:rPr>
                          <m:t>𝒏</m:t>
                        </m:r>
                      </m:sup>
                      <m:e>
                        <m:r>
                          <m:rPr>
                            <m:nor/>
                          </m:rPr>
                          <a:rPr lang="en-US" b="1">
                            <a:latin typeface="Cambria Math" panose="02040503050406030204" pitchFamily="18" charset="0"/>
                          </a:rPr>
                          <m:t>(</m:t>
                        </m:r>
                        <m:r>
                          <m:rPr>
                            <m:nor/>
                          </m:rPr>
                          <a:rPr lang="en-US" b="1" dirty="0">
                            <a:solidFill>
                              <a:srgbClr val="FF0000"/>
                            </a:solidFill>
                            <a:latin typeface="Lucida Handwriting" panose="03010101010101010101" pitchFamily="66" charset="77"/>
                          </a:rPr>
                          <m:t>x</m:t>
                        </m:r>
                        <m:r>
                          <m:rPr>
                            <m:nor/>
                          </m:rPr>
                          <a:rPr lang="en-US" b="1" baseline="-25000" dirty="0">
                            <a:solidFill>
                              <a:srgbClr val="FF0000"/>
                            </a:solidFill>
                            <a:latin typeface="Lucida Handwriting" panose="03010101010101010101" pitchFamily="66" charset="77"/>
                          </a:rPr>
                          <m:t>i</m:t>
                        </m:r>
                        <m:r>
                          <m:rPr>
                            <m:nor/>
                          </m:rPr>
                          <a:rPr lang="en-US" b="1" dirty="0">
                            <a:solidFill>
                              <a:srgbClr val="FF0000"/>
                            </a:solidFill>
                            <a:latin typeface="Lucida Handwriting" panose="03010101010101010101" pitchFamily="66" charset="77"/>
                          </a:rPr>
                          <m:t> </m:t>
                        </m:r>
                        <m:r>
                          <m:rPr>
                            <m:nor/>
                          </m:rPr>
                          <a:rPr lang="en-US" b="1">
                            <a:latin typeface="Cambria Math" panose="02040503050406030204" pitchFamily="18" charset="0"/>
                          </a:rPr>
                          <m:t>− </m:t>
                        </m:r>
                        <m:acc>
                          <m:accPr>
                            <m:chr m:val="̅"/>
                            <m:ctrlPr>
                              <a:rPr lang="en-US" b="1" i="1">
                                <a:solidFill>
                                  <a:srgbClr val="FF0000"/>
                                </a:solidFill>
                                <a:latin typeface="Cambria Math" panose="02040503050406030204" pitchFamily="18" charset="0"/>
                              </a:rPr>
                            </m:ctrlPr>
                          </m:accPr>
                          <m:e>
                            <m:r>
                              <m:rPr>
                                <m:nor/>
                              </m:rPr>
                              <a:rPr lang="en-US" b="1" dirty="0">
                                <a:solidFill>
                                  <a:srgbClr val="FF0000"/>
                                </a:solidFill>
                                <a:latin typeface="Lucida Handwriting" panose="03010101010101010101" pitchFamily="66" charset="77"/>
                              </a:rPr>
                              <m:t>x</m:t>
                            </m:r>
                            <m:r>
                              <m:rPr>
                                <m:nor/>
                              </m:rPr>
                              <a:rPr lang="en-US" b="1" baseline="-25000" dirty="0">
                                <a:solidFill>
                                  <a:srgbClr val="FF0000"/>
                                </a:solidFill>
                                <a:latin typeface="Lucida Handwriting" panose="03010101010101010101" pitchFamily="66" charset="77"/>
                              </a:rPr>
                              <m:t>i</m:t>
                            </m:r>
                          </m:e>
                        </m:acc>
                        <m:r>
                          <m:rPr>
                            <m:nor/>
                          </m:rPr>
                          <a:rPr lang="en-US" b="1">
                            <a:latin typeface="Cambria Math" panose="02040503050406030204" pitchFamily="18" charset="0"/>
                          </a:rPr>
                          <m:t>)(</m:t>
                        </m:r>
                        <m:r>
                          <m:rPr>
                            <m:nor/>
                          </m:rPr>
                          <a:rPr lang="en-US" b="1" i="0" dirty="0" smtClean="0">
                            <a:solidFill>
                              <a:srgbClr val="FF0000"/>
                            </a:solidFill>
                            <a:latin typeface="Lucida Handwriting" panose="03010101010101010101" pitchFamily="66" charset="77"/>
                          </a:rPr>
                          <m:t>Y</m:t>
                        </m:r>
                        <m:r>
                          <m:rPr>
                            <m:nor/>
                          </m:rPr>
                          <a:rPr lang="en-US" b="1" baseline="-25000" dirty="0">
                            <a:solidFill>
                              <a:srgbClr val="FF0000"/>
                            </a:solidFill>
                            <a:latin typeface="Lucida Handwriting" panose="03010101010101010101" pitchFamily="66" charset="77"/>
                          </a:rPr>
                          <m:t>i</m:t>
                        </m:r>
                        <m:r>
                          <m:rPr>
                            <m:nor/>
                          </m:rPr>
                          <a:rPr lang="en-US" b="1" dirty="0">
                            <a:solidFill>
                              <a:srgbClr val="FF0000"/>
                            </a:solidFill>
                            <a:latin typeface="Lucida Handwriting" panose="03010101010101010101" pitchFamily="66" charset="77"/>
                          </a:rPr>
                          <m:t> </m:t>
                        </m:r>
                        <m:r>
                          <m:rPr>
                            <m:nor/>
                          </m:rPr>
                          <a:rPr lang="en-US" b="1">
                            <a:latin typeface="Cambria Math" panose="02040503050406030204" pitchFamily="18" charset="0"/>
                          </a:rPr>
                          <m:t>−</m:t>
                        </m:r>
                        <m:acc>
                          <m:accPr>
                            <m:chr m:val="̅"/>
                            <m:ctrlPr>
                              <a:rPr lang="en-US" b="1" i="1">
                                <a:solidFill>
                                  <a:srgbClr val="FF0000"/>
                                </a:solidFill>
                                <a:latin typeface="Cambria Math" panose="02040503050406030204" pitchFamily="18" charset="0"/>
                              </a:rPr>
                            </m:ctrlPr>
                          </m:accPr>
                          <m:e>
                            <m:r>
                              <m:rPr>
                                <m:nor/>
                              </m:rPr>
                              <a:rPr lang="en-US" b="1" dirty="0">
                                <a:solidFill>
                                  <a:srgbClr val="FF0000"/>
                                </a:solidFill>
                                <a:latin typeface="Lucida Handwriting" panose="03010101010101010101" pitchFamily="66" charset="77"/>
                              </a:rPr>
                              <m:t>Y</m:t>
                            </m:r>
                            <m:r>
                              <m:rPr>
                                <m:nor/>
                              </m:rPr>
                              <a:rPr lang="en-US" b="1" baseline="-25000" dirty="0">
                                <a:solidFill>
                                  <a:srgbClr val="FF0000"/>
                                </a:solidFill>
                                <a:latin typeface="Lucida Handwriting" panose="03010101010101010101" pitchFamily="66" charset="77"/>
                              </a:rPr>
                              <m:t>i</m:t>
                            </m:r>
                          </m:e>
                        </m:acc>
                        <m:r>
                          <m:rPr>
                            <m:nor/>
                          </m:rPr>
                          <a:rPr lang="en-US" b="1">
                            <a:latin typeface="Cambria Math" panose="02040503050406030204" pitchFamily="18" charset="0"/>
                          </a:rPr>
                          <m:t>)</m:t>
                        </m:r>
                      </m:e>
                    </m:nary>
                  </m:oMath>
                </a14:m>
                <a:endParaRPr lang="en-US" dirty="0"/>
              </a:p>
            </p:txBody>
          </p:sp>
        </mc:Choice>
        <mc:Fallback xmlns="">
          <p:sp>
            <p:nvSpPr>
              <p:cNvPr id="86" name="Rectangle 85">
                <a:extLst>
                  <a:ext uri="{FF2B5EF4-FFF2-40B4-BE49-F238E27FC236}">
                    <a16:creationId xmlns:a16="http://schemas.microsoft.com/office/drawing/2014/main" id="{630E908D-D990-AE47-8845-74666B0DC843}"/>
                  </a:ext>
                </a:extLst>
              </p:cNvPr>
              <p:cNvSpPr>
                <a:spLocks noRot="1" noChangeAspect="1" noMove="1" noResize="1" noEditPoints="1" noAdjustHandles="1" noChangeArrowheads="1" noChangeShapeType="1" noTextEdit="1"/>
              </p:cNvSpPr>
              <p:nvPr/>
            </p:nvSpPr>
            <p:spPr>
              <a:xfrm>
                <a:off x="7343895" y="5722271"/>
                <a:ext cx="3086166" cy="402290"/>
              </a:xfrm>
              <a:prstGeom prst="rect">
                <a:avLst/>
              </a:prstGeom>
              <a:blipFill>
                <a:blip r:embed="rId10"/>
                <a:stretch>
                  <a:fillRect l="-1230" t="-96875" b="-153125"/>
                </a:stretch>
              </a:blipFill>
            </p:spPr>
            <p:txBody>
              <a:bodyPr/>
              <a:lstStyle/>
              <a:p>
                <a:r>
                  <a:rPr lang="en-US">
                    <a:noFill/>
                  </a:rPr>
                  <a:t> </a:t>
                </a:r>
              </a:p>
            </p:txBody>
          </p:sp>
        </mc:Fallback>
      </mc:AlternateContent>
      <p:sp>
        <p:nvSpPr>
          <p:cNvPr id="87" name="Rounded Rectangle 86">
            <a:extLst>
              <a:ext uri="{FF2B5EF4-FFF2-40B4-BE49-F238E27FC236}">
                <a16:creationId xmlns:a16="http://schemas.microsoft.com/office/drawing/2014/main" id="{D9FAEA9B-72CB-9143-BA75-FA7D2562990F}"/>
              </a:ext>
            </a:extLst>
          </p:cNvPr>
          <p:cNvSpPr/>
          <p:nvPr/>
        </p:nvSpPr>
        <p:spPr>
          <a:xfrm>
            <a:off x="6631086" y="4540158"/>
            <a:ext cx="3624735" cy="690907"/>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0" name="Rectangle 89">
                <a:extLst>
                  <a:ext uri="{FF2B5EF4-FFF2-40B4-BE49-F238E27FC236}">
                    <a16:creationId xmlns:a16="http://schemas.microsoft.com/office/drawing/2014/main" id="{391C1FC6-2BAD-5047-A29D-BFEC2454711B}"/>
                  </a:ext>
                </a:extLst>
              </p:cNvPr>
              <p:cNvSpPr/>
              <p:nvPr/>
            </p:nvSpPr>
            <p:spPr>
              <a:xfrm>
                <a:off x="7348441" y="6090585"/>
                <a:ext cx="2268570" cy="402290"/>
              </a:xfrm>
              <a:prstGeom prst="rect">
                <a:avLst/>
              </a:prstGeom>
            </p:spPr>
            <p:txBody>
              <a:bodyPr wrap="none">
                <a:spAutoFit/>
              </a:bodyPr>
              <a:lstStyle/>
              <a:p>
                <a:r>
                  <a:rPr lang="en-US" b="1" dirty="0">
                    <a:solidFill>
                      <a:srgbClr val="7030A0"/>
                    </a:solidFill>
                    <a:latin typeface="Lucida Handwriting" panose="03010101010101010101" pitchFamily="66" charset="77"/>
                  </a:rPr>
                  <a:t>S</a:t>
                </a:r>
                <a14:m>
                  <m:oMath xmlns:m="http://schemas.openxmlformats.org/officeDocument/2006/math">
                    <m:r>
                      <m:rPr>
                        <m:nor/>
                      </m:rPr>
                      <a:rPr lang="en-US" b="1" baseline="-25000" dirty="0">
                        <a:solidFill>
                          <a:srgbClr val="FF0000"/>
                        </a:solidFill>
                        <a:latin typeface="Lucida Handwriting" panose="03010101010101010101" pitchFamily="66" charset="77"/>
                      </a:rPr>
                      <m:t>YY</m:t>
                    </m:r>
                  </m:oMath>
                </a14:m>
                <a:r>
                  <a:rPr lang="en-US" b="1" dirty="0">
                    <a:latin typeface="Lucida Handwriting" panose="03010101010101010101" pitchFamily="66" charset="77"/>
                  </a:rPr>
                  <a:t> = </a:t>
                </a:r>
                <a14:m>
                  <m:oMath xmlns:m="http://schemas.openxmlformats.org/officeDocument/2006/math">
                    <m:nary>
                      <m:naryPr>
                        <m:chr m:val="∑"/>
                        <m:ctrlPr>
                          <a:rPr lang="en-US" b="1" i="1">
                            <a:latin typeface="Cambria Math" panose="02040503050406030204" pitchFamily="18" charset="0"/>
                          </a:rPr>
                        </m:ctrlPr>
                      </m:naryPr>
                      <m:sub>
                        <m:r>
                          <m:rPr>
                            <m:brk m:alnAt="23"/>
                          </m:rPr>
                          <a:rPr lang="en-US" b="1" i="1">
                            <a:latin typeface="Cambria Math" panose="02040503050406030204" pitchFamily="18" charset="0"/>
                          </a:rPr>
                          <m:t>𝒊</m:t>
                        </m:r>
                        <m:r>
                          <a:rPr lang="en-US" b="1" i="1">
                            <a:latin typeface="Cambria Math" panose="02040503050406030204" pitchFamily="18" charset="0"/>
                          </a:rPr>
                          <m:t>=</m:t>
                        </m:r>
                        <m:r>
                          <a:rPr lang="en-US" b="1" i="1">
                            <a:latin typeface="Cambria Math" panose="02040503050406030204" pitchFamily="18" charset="0"/>
                          </a:rPr>
                          <m:t>𝟎</m:t>
                        </m:r>
                      </m:sub>
                      <m:sup>
                        <m:r>
                          <a:rPr lang="en-US" b="1" i="1">
                            <a:latin typeface="Cambria Math" panose="02040503050406030204" pitchFamily="18" charset="0"/>
                          </a:rPr>
                          <m:t>𝒏</m:t>
                        </m:r>
                      </m:sup>
                      <m:e>
                        <m:sSup>
                          <m:sSupPr>
                            <m:ctrlPr>
                              <a:rPr lang="en-US" b="1" i="1">
                                <a:latin typeface="Cambria Math" panose="02040503050406030204" pitchFamily="18" charset="0"/>
                              </a:rPr>
                            </m:ctrlPr>
                          </m:sSupPr>
                          <m:e>
                            <m:r>
                              <m:rPr>
                                <m:nor/>
                              </m:rPr>
                              <a:rPr lang="en-US" b="1">
                                <a:latin typeface="Cambria Math" panose="02040503050406030204" pitchFamily="18" charset="0"/>
                              </a:rPr>
                              <m:t>(</m:t>
                            </m:r>
                            <m:r>
                              <m:rPr>
                                <m:nor/>
                              </m:rPr>
                              <a:rPr lang="en-US" b="1" dirty="0">
                                <a:solidFill>
                                  <a:srgbClr val="FF0000"/>
                                </a:solidFill>
                                <a:latin typeface="Lucida Handwriting" panose="03010101010101010101" pitchFamily="66" charset="77"/>
                              </a:rPr>
                              <m:t>Y</m:t>
                            </m:r>
                            <m:r>
                              <m:rPr>
                                <m:nor/>
                              </m:rPr>
                              <a:rPr lang="en-US" b="1" baseline="-25000" dirty="0">
                                <a:solidFill>
                                  <a:srgbClr val="FF0000"/>
                                </a:solidFill>
                                <a:latin typeface="Lucida Handwriting" panose="03010101010101010101" pitchFamily="66" charset="77"/>
                              </a:rPr>
                              <m:t>i</m:t>
                            </m:r>
                            <m:r>
                              <m:rPr>
                                <m:nor/>
                              </m:rPr>
                              <a:rPr lang="en-US" b="1" dirty="0">
                                <a:solidFill>
                                  <a:srgbClr val="FF0000"/>
                                </a:solidFill>
                                <a:latin typeface="Lucida Handwriting" panose="03010101010101010101" pitchFamily="66" charset="77"/>
                              </a:rPr>
                              <m:t> </m:t>
                            </m:r>
                            <m:r>
                              <m:rPr>
                                <m:nor/>
                              </m:rPr>
                              <a:rPr lang="en-US" b="1">
                                <a:latin typeface="Cambria Math" panose="02040503050406030204" pitchFamily="18" charset="0"/>
                              </a:rPr>
                              <m:t>− </m:t>
                            </m:r>
                            <m:acc>
                              <m:accPr>
                                <m:chr m:val="̅"/>
                                <m:ctrlPr>
                                  <a:rPr lang="en-US" b="1" i="1">
                                    <a:solidFill>
                                      <a:srgbClr val="FF0000"/>
                                    </a:solidFill>
                                    <a:latin typeface="Cambria Math" panose="02040503050406030204" pitchFamily="18" charset="0"/>
                                  </a:rPr>
                                </m:ctrlPr>
                              </m:accPr>
                              <m:e>
                                <m:r>
                                  <m:rPr>
                                    <m:nor/>
                                  </m:rPr>
                                  <a:rPr lang="en-US" b="1" dirty="0">
                                    <a:solidFill>
                                      <a:srgbClr val="FF0000"/>
                                    </a:solidFill>
                                    <a:latin typeface="Lucida Handwriting" panose="03010101010101010101" pitchFamily="66" charset="77"/>
                                  </a:rPr>
                                  <m:t>Y</m:t>
                                </m:r>
                                <m:r>
                                  <m:rPr>
                                    <m:nor/>
                                  </m:rPr>
                                  <a:rPr lang="en-US" b="1" baseline="-25000" dirty="0">
                                    <a:solidFill>
                                      <a:srgbClr val="FF0000"/>
                                    </a:solidFill>
                                    <a:latin typeface="Lucida Handwriting" panose="03010101010101010101" pitchFamily="66" charset="77"/>
                                  </a:rPr>
                                  <m:t>i</m:t>
                                </m:r>
                              </m:e>
                            </m:acc>
                            <m:r>
                              <m:rPr>
                                <m:nor/>
                              </m:rPr>
                              <a:rPr lang="en-US" b="1">
                                <a:latin typeface="Cambria Math" panose="02040503050406030204" pitchFamily="18" charset="0"/>
                              </a:rPr>
                              <m:t>)</m:t>
                            </m:r>
                          </m:e>
                          <m:sup>
                            <m:r>
                              <a:rPr lang="en-US" b="1" i="1">
                                <a:latin typeface="Cambria Math" panose="02040503050406030204" pitchFamily="18" charset="0"/>
                              </a:rPr>
                              <m:t>𝟐</m:t>
                            </m:r>
                          </m:sup>
                        </m:sSup>
                      </m:e>
                    </m:nary>
                  </m:oMath>
                </a14:m>
                <a:endParaRPr lang="en-US" dirty="0"/>
              </a:p>
            </p:txBody>
          </p:sp>
        </mc:Choice>
        <mc:Fallback xmlns="">
          <p:sp>
            <p:nvSpPr>
              <p:cNvPr id="90" name="Rectangle 89">
                <a:extLst>
                  <a:ext uri="{FF2B5EF4-FFF2-40B4-BE49-F238E27FC236}">
                    <a16:creationId xmlns:a16="http://schemas.microsoft.com/office/drawing/2014/main" id="{391C1FC6-2BAD-5047-A29D-BFEC2454711B}"/>
                  </a:ext>
                </a:extLst>
              </p:cNvPr>
              <p:cNvSpPr>
                <a:spLocks noRot="1" noChangeAspect="1" noMove="1" noResize="1" noEditPoints="1" noAdjustHandles="1" noChangeArrowheads="1" noChangeShapeType="1" noTextEdit="1"/>
              </p:cNvSpPr>
              <p:nvPr/>
            </p:nvSpPr>
            <p:spPr>
              <a:xfrm>
                <a:off x="7348441" y="6090585"/>
                <a:ext cx="2268570" cy="402290"/>
              </a:xfrm>
              <a:prstGeom prst="rect">
                <a:avLst/>
              </a:prstGeom>
              <a:blipFill>
                <a:blip r:embed="rId11"/>
                <a:stretch>
                  <a:fillRect l="-2235" t="-103226" b="-158065"/>
                </a:stretch>
              </a:blipFill>
            </p:spPr>
            <p:txBody>
              <a:bodyPr/>
              <a:lstStyle/>
              <a:p>
                <a:r>
                  <a:rPr lang="en-US">
                    <a:noFill/>
                  </a:rPr>
                  <a:t> </a:t>
                </a:r>
              </a:p>
            </p:txBody>
          </p:sp>
        </mc:Fallback>
      </mc:AlternateContent>
    </p:spTree>
    <p:extLst>
      <p:ext uri="{BB962C8B-B14F-4D97-AF65-F5344CB8AC3E}">
        <p14:creationId xmlns:p14="http://schemas.microsoft.com/office/powerpoint/2010/main" val="25331243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par>
                                <p:cTn id="12" presetID="22" presetClass="entr" presetSubtype="4" fill="hold" nodeType="with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wipe(down)">
                                      <p:cBhvr>
                                        <p:cTn id="14" dur="500"/>
                                        <p:tgtEl>
                                          <p:spTgt spid="32"/>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dissolve">
                                      <p:cBhvr>
                                        <p:cTn id="17" dur="500"/>
                                        <p:tgtEl>
                                          <p:spTgt spid="29"/>
                                        </p:tgtEl>
                                      </p:cBhvr>
                                    </p:animEffect>
                                  </p:childTnLst>
                                </p:cTn>
                              </p:par>
                            </p:childTnLst>
                          </p:cTn>
                        </p:par>
                        <p:par>
                          <p:cTn id="18" fill="hold">
                            <p:stCondLst>
                              <p:cond delay="1000"/>
                            </p:stCondLst>
                            <p:childTnLst>
                              <p:par>
                                <p:cTn id="19" presetID="9" presetClass="entr" presetSubtype="0"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dissolve">
                                      <p:cBhvr>
                                        <p:cTn id="21" dur="500"/>
                                        <p:tgtEl>
                                          <p:spTgt spid="34"/>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wipe(left)">
                                      <p:cBhvr>
                                        <p:cTn id="25" dur="500"/>
                                        <p:tgtEl>
                                          <p:spTgt spid="35"/>
                                        </p:tgtEl>
                                      </p:cBhvr>
                                    </p:animEffect>
                                  </p:childTnLst>
                                </p:cTn>
                              </p:par>
                            </p:childTnLst>
                          </p:cTn>
                        </p:par>
                        <p:par>
                          <p:cTn id="26" fill="hold">
                            <p:stCondLst>
                              <p:cond delay="2000"/>
                            </p:stCondLst>
                            <p:childTnLst>
                              <p:par>
                                <p:cTn id="27" presetID="22" presetClass="entr" presetSubtype="2" fill="hold" nodeType="after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wipe(right)">
                                      <p:cBhvr>
                                        <p:cTn id="29" dur="500"/>
                                        <p:tgtEl>
                                          <p:spTgt spid="31"/>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left)">
                                      <p:cBhvr>
                                        <p:cTn id="32" dur="500"/>
                                        <p:tgtEl>
                                          <p:spTgt spid="30"/>
                                        </p:tgtEl>
                                      </p:cBhvr>
                                    </p:animEffect>
                                  </p:childTnLst>
                                </p:cTn>
                              </p:par>
                            </p:childTnLst>
                          </p:cTn>
                        </p:par>
                        <p:par>
                          <p:cTn id="33" fill="hold">
                            <p:stCondLst>
                              <p:cond delay="2500"/>
                            </p:stCondLst>
                            <p:childTnLst>
                              <p:par>
                                <p:cTn id="34" presetID="9" presetClass="entr" presetSubtype="0" fill="hold" grpId="0" nodeType="after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dissolve">
                                      <p:cBhvr>
                                        <p:cTn id="36" dur="500"/>
                                        <p:tgtEl>
                                          <p:spTgt spid="36"/>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dissolve">
                                      <p:cBhvr>
                                        <p:cTn id="39" dur="500"/>
                                        <p:tgtEl>
                                          <p:spTgt spid="37"/>
                                        </p:tgtEl>
                                      </p:cBhvr>
                                    </p:animEffect>
                                  </p:childTnLst>
                                </p:cTn>
                              </p:par>
                            </p:childTnLst>
                          </p:cTn>
                        </p:par>
                        <p:par>
                          <p:cTn id="40" fill="hold">
                            <p:stCondLst>
                              <p:cond delay="3000"/>
                            </p:stCondLst>
                            <p:childTnLst>
                              <p:par>
                                <p:cTn id="41" presetID="9" presetClass="entr" presetSubtype="0" fill="hold" grpId="0" nodeType="after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dissolve">
                                      <p:cBhvr>
                                        <p:cTn id="43" dur="100"/>
                                        <p:tgtEl>
                                          <p:spTgt spid="41"/>
                                        </p:tgtEl>
                                      </p:cBhvr>
                                    </p:animEffect>
                                  </p:childTnLst>
                                </p:cTn>
                              </p:par>
                            </p:childTnLst>
                          </p:cTn>
                        </p:par>
                        <p:par>
                          <p:cTn id="44" fill="hold">
                            <p:stCondLst>
                              <p:cond delay="3100"/>
                            </p:stCondLst>
                            <p:childTnLst>
                              <p:par>
                                <p:cTn id="45" presetID="9" presetClass="entr" presetSubtype="0" fill="hold" grpId="0" nodeType="after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dissolve">
                                      <p:cBhvr>
                                        <p:cTn id="47" dur="100"/>
                                        <p:tgtEl>
                                          <p:spTgt spid="46"/>
                                        </p:tgtEl>
                                      </p:cBhvr>
                                    </p:animEffect>
                                  </p:childTnLst>
                                </p:cTn>
                              </p:par>
                            </p:childTnLst>
                          </p:cTn>
                        </p:par>
                        <p:par>
                          <p:cTn id="48" fill="hold">
                            <p:stCondLst>
                              <p:cond delay="3200"/>
                            </p:stCondLst>
                            <p:childTnLst>
                              <p:par>
                                <p:cTn id="49" presetID="9" presetClass="entr" presetSubtype="0" fill="hold" grpId="0" nodeType="after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dissolve">
                                      <p:cBhvr>
                                        <p:cTn id="51" dur="100"/>
                                        <p:tgtEl>
                                          <p:spTgt spid="58"/>
                                        </p:tgtEl>
                                      </p:cBhvr>
                                    </p:animEffect>
                                  </p:childTnLst>
                                </p:cTn>
                              </p:par>
                            </p:childTnLst>
                          </p:cTn>
                        </p:par>
                        <p:par>
                          <p:cTn id="52" fill="hold">
                            <p:stCondLst>
                              <p:cond delay="3300"/>
                            </p:stCondLst>
                            <p:childTnLst>
                              <p:par>
                                <p:cTn id="53" presetID="9" presetClass="entr" presetSubtype="0" fill="hold" grpId="0" nodeType="after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dissolve">
                                      <p:cBhvr>
                                        <p:cTn id="55" dur="100"/>
                                        <p:tgtEl>
                                          <p:spTgt spid="59"/>
                                        </p:tgtEl>
                                      </p:cBhvr>
                                    </p:animEffect>
                                  </p:childTnLst>
                                </p:cTn>
                              </p:par>
                            </p:childTnLst>
                          </p:cTn>
                        </p:par>
                        <p:par>
                          <p:cTn id="56" fill="hold">
                            <p:stCondLst>
                              <p:cond delay="3400"/>
                            </p:stCondLst>
                            <p:childTnLst>
                              <p:par>
                                <p:cTn id="57" presetID="9" presetClass="entr" presetSubtype="0" fill="hold" grpId="0" nodeType="after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dissolve">
                                      <p:cBhvr>
                                        <p:cTn id="59" dur="100"/>
                                        <p:tgtEl>
                                          <p:spTgt spid="60"/>
                                        </p:tgtEl>
                                      </p:cBhvr>
                                    </p:animEffect>
                                  </p:childTnLst>
                                </p:cTn>
                              </p:par>
                            </p:childTnLst>
                          </p:cTn>
                        </p:par>
                        <p:par>
                          <p:cTn id="60" fill="hold">
                            <p:stCondLst>
                              <p:cond delay="3500"/>
                            </p:stCondLst>
                            <p:childTnLst>
                              <p:par>
                                <p:cTn id="61" presetID="9" presetClass="entr" presetSubtype="0" fill="hold" grpId="0" nodeType="after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dissolve">
                                      <p:cBhvr>
                                        <p:cTn id="63" dur="100"/>
                                        <p:tgtEl>
                                          <p:spTgt spid="61"/>
                                        </p:tgtEl>
                                      </p:cBhvr>
                                    </p:animEffect>
                                  </p:childTnLst>
                                </p:cTn>
                              </p:par>
                            </p:childTnLst>
                          </p:cTn>
                        </p:par>
                        <p:par>
                          <p:cTn id="64" fill="hold">
                            <p:stCondLst>
                              <p:cond delay="3600"/>
                            </p:stCondLst>
                            <p:childTnLst>
                              <p:par>
                                <p:cTn id="65" presetID="9" presetClass="entr" presetSubtype="0" fill="hold" grpId="0" nodeType="after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dissolve">
                                      <p:cBhvr>
                                        <p:cTn id="67" dur="100"/>
                                        <p:tgtEl>
                                          <p:spTgt spid="62"/>
                                        </p:tgtEl>
                                      </p:cBhvr>
                                    </p:animEffect>
                                  </p:childTnLst>
                                </p:cTn>
                              </p:par>
                            </p:childTnLst>
                          </p:cTn>
                        </p:par>
                        <p:par>
                          <p:cTn id="68" fill="hold">
                            <p:stCondLst>
                              <p:cond delay="3700"/>
                            </p:stCondLst>
                            <p:childTnLst>
                              <p:par>
                                <p:cTn id="69" presetID="9" presetClass="entr" presetSubtype="0" fill="hold" grpId="0" nodeType="afterEffect">
                                  <p:stCondLst>
                                    <p:cond delay="0"/>
                                  </p:stCondLst>
                                  <p:childTnLst>
                                    <p:set>
                                      <p:cBhvr>
                                        <p:cTn id="70" dur="1" fill="hold">
                                          <p:stCondLst>
                                            <p:cond delay="0"/>
                                          </p:stCondLst>
                                        </p:cTn>
                                        <p:tgtEl>
                                          <p:spTgt spid="63"/>
                                        </p:tgtEl>
                                        <p:attrNameLst>
                                          <p:attrName>style.visibility</p:attrName>
                                        </p:attrNameLst>
                                      </p:cBhvr>
                                      <p:to>
                                        <p:strVal val="visible"/>
                                      </p:to>
                                    </p:set>
                                    <p:animEffect transition="in" filter="dissolve">
                                      <p:cBhvr>
                                        <p:cTn id="71" dur="100"/>
                                        <p:tgtEl>
                                          <p:spTgt spid="63"/>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wipe(left)">
                                      <p:cBhvr>
                                        <p:cTn id="76" dur="500"/>
                                        <p:tgtEl>
                                          <p:spTgt spid="17"/>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73"/>
                                        </p:tgtEl>
                                        <p:attrNameLst>
                                          <p:attrName>style.visibility</p:attrName>
                                        </p:attrNameLst>
                                      </p:cBhvr>
                                      <p:to>
                                        <p:strVal val="visible"/>
                                      </p:to>
                                    </p:set>
                                    <p:animEffect transition="in" filter="dissolve">
                                      <p:cBhvr>
                                        <p:cTn id="81" dur="500"/>
                                        <p:tgtEl>
                                          <p:spTgt spid="73"/>
                                        </p:tgtEl>
                                      </p:cBhvr>
                                    </p:animEffect>
                                  </p:childTnLst>
                                </p:cTn>
                              </p:par>
                            </p:childTnLst>
                          </p:cTn>
                        </p:par>
                      </p:childTnLst>
                    </p:cTn>
                  </p:par>
                  <p:par>
                    <p:cTn id="82" fill="hold">
                      <p:stCondLst>
                        <p:cond delay="indefinite"/>
                      </p:stCondLst>
                      <p:childTnLst>
                        <p:par>
                          <p:cTn id="83" fill="hold">
                            <p:stCondLst>
                              <p:cond delay="0"/>
                            </p:stCondLst>
                            <p:childTnLst>
                              <p:par>
                                <p:cTn id="84" presetID="16" presetClass="entr" presetSubtype="37" fill="hold" nodeType="clickEffect">
                                  <p:stCondLst>
                                    <p:cond delay="0"/>
                                  </p:stCondLst>
                                  <p:childTnLst>
                                    <p:set>
                                      <p:cBhvr>
                                        <p:cTn id="85" dur="1" fill="hold">
                                          <p:stCondLst>
                                            <p:cond delay="0"/>
                                          </p:stCondLst>
                                        </p:cTn>
                                        <p:tgtEl>
                                          <p:spTgt spid="65"/>
                                        </p:tgtEl>
                                        <p:attrNameLst>
                                          <p:attrName>style.visibility</p:attrName>
                                        </p:attrNameLst>
                                      </p:cBhvr>
                                      <p:to>
                                        <p:strVal val="visible"/>
                                      </p:to>
                                    </p:set>
                                    <p:animEffect transition="in" filter="barn(outVertical)">
                                      <p:cBhvr>
                                        <p:cTn id="86" dur="500"/>
                                        <p:tgtEl>
                                          <p:spTgt spid="65"/>
                                        </p:tgtEl>
                                      </p:cBhvr>
                                    </p:animEffect>
                                  </p:childTnLst>
                                </p:cTn>
                              </p:par>
                              <p:par>
                                <p:cTn id="87" presetID="16" presetClass="entr" presetSubtype="37" fill="hold" nodeType="withEffect">
                                  <p:stCondLst>
                                    <p:cond delay="0"/>
                                  </p:stCondLst>
                                  <p:childTnLst>
                                    <p:set>
                                      <p:cBhvr>
                                        <p:cTn id="88" dur="1" fill="hold">
                                          <p:stCondLst>
                                            <p:cond delay="0"/>
                                          </p:stCondLst>
                                        </p:cTn>
                                        <p:tgtEl>
                                          <p:spTgt spid="4"/>
                                        </p:tgtEl>
                                        <p:attrNameLst>
                                          <p:attrName>style.visibility</p:attrName>
                                        </p:attrNameLst>
                                      </p:cBhvr>
                                      <p:to>
                                        <p:strVal val="visible"/>
                                      </p:to>
                                    </p:set>
                                    <p:animEffect transition="in" filter="barn(outVertical)">
                                      <p:cBhvr>
                                        <p:cTn id="89" dur="500"/>
                                        <p:tgtEl>
                                          <p:spTgt spid="4"/>
                                        </p:tgtEl>
                                      </p:cBhvr>
                                    </p:animEffect>
                                  </p:childTnLst>
                                </p:cTn>
                              </p:par>
                              <p:par>
                                <p:cTn id="90" presetID="16" presetClass="entr" presetSubtype="37" fill="hold" nodeType="withEffect">
                                  <p:stCondLst>
                                    <p:cond delay="0"/>
                                  </p:stCondLst>
                                  <p:childTnLst>
                                    <p:set>
                                      <p:cBhvr>
                                        <p:cTn id="91" dur="1" fill="hold">
                                          <p:stCondLst>
                                            <p:cond delay="0"/>
                                          </p:stCondLst>
                                        </p:cTn>
                                        <p:tgtEl>
                                          <p:spTgt spid="68"/>
                                        </p:tgtEl>
                                        <p:attrNameLst>
                                          <p:attrName>style.visibility</p:attrName>
                                        </p:attrNameLst>
                                      </p:cBhvr>
                                      <p:to>
                                        <p:strVal val="visible"/>
                                      </p:to>
                                    </p:set>
                                    <p:animEffect transition="in" filter="barn(outVertical)">
                                      <p:cBhvr>
                                        <p:cTn id="92" dur="500"/>
                                        <p:tgtEl>
                                          <p:spTgt spid="68"/>
                                        </p:tgtEl>
                                      </p:cBhvr>
                                    </p:animEffect>
                                  </p:childTnLst>
                                </p:cTn>
                              </p:par>
                              <p:par>
                                <p:cTn id="93" presetID="16" presetClass="entr" presetSubtype="37" fill="hold" nodeType="withEffect">
                                  <p:stCondLst>
                                    <p:cond delay="0"/>
                                  </p:stCondLst>
                                  <p:childTnLst>
                                    <p:set>
                                      <p:cBhvr>
                                        <p:cTn id="94" dur="1" fill="hold">
                                          <p:stCondLst>
                                            <p:cond delay="0"/>
                                          </p:stCondLst>
                                        </p:cTn>
                                        <p:tgtEl>
                                          <p:spTgt spid="66"/>
                                        </p:tgtEl>
                                        <p:attrNameLst>
                                          <p:attrName>style.visibility</p:attrName>
                                        </p:attrNameLst>
                                      </p:cBhvr>
                                      <p:to>
                                        <p:strVal val="visible"/>
                                      </p:to>
                                    </p:set>
                                    <p:animEffect transition="in" filter="barn(outVertical)">
                                      <p:cBhvr>
                                        <p:cTn id="95" dur="500"/>
                                        <p:tgtEl>
                                          <p:spTgt spid="66"/>
                                        </p:tgtEl>
                                      </p:cBhvr>
                                    </p:animEffect>
                                  </p:childTnLst>
                                </p:cTn>
                              </p:par>
                              <p:par>
                                <p:cTn id="96" presetID="16" presetClass="entr" presetSubtype="37" fill="hold" nodeType="withEffect">
                                  <p:stCondLst>
                                    <p:cond delay="0"/>
                                  </p:stCondLst>
                                  <p:childTnLst>
                                    <p:set>
                                      <p:cBhvr>
                                        <p:cTn id="97" dur="1" fill="hold">
                                          <p:stCondLst>
                                            <p:cond delay="0"/>
                                          </p:stCondLst>
                                        </p:cTn>
                                        <p:tgtEl>
                                          <p:spTgt spid="70"/>
                                        </p:tgtEl>
                                        <p:attrNameLst>
                                          <p:attrName>style.visibility</p:attrName>
                                        </p:attrNameLst>
                                      </p:cBhvr>
                                      <p:to>
                                        <p:strVal val="visible"/>
                                      </p:to>
                                    </p:set>
                                    <p:animEffect transition="in" filter="barn(outVertical)">
                                      <p:cBhvr>
                                        <p:cTn id="98" dur="500"/>
                                        <p:tgtEl>
                                          <p:spTgt spid="70"/>
                                        </p:tgtEl>
                                      </p:cBhvr>
                                    </p:animEffect>
                                  </p:childTnLst>
                                </p:cTn>
                              </p:par>
                              <p:par>
                                <p:cTn id="99" presetID="16" presetClass="entr" presetSubtype="37" fill="hold" nodeType="withEffect">
                                  <p:stCondLst>
                                    <p:cond delay="0"/>
                                  </p:stCondLst>
                                  <p:childTnLst>
                                    <p:set>
                                      <p:cBhvr>
                                        <p:cTn id="100" dur="1" fill="hold">
                                          <p:stCondLst>
                                            <p:cond delay="0"/>
                                          </p:stCondLst>
                                        </p:cTn>
                                        <p:tgtEl>
                                          <p:spTgt spid="69"/>
                                        </p:tgtEl>
                                        <p:attrNameLst>
                                          <p:attrName>style.visibility</p:attrName>
                                        </p:attrNameLst>
                                      </p:cBhvr>
                                      <p:to>
                                        <p:strVal val="visible"/>
                                      </p:to>
                                    </p:set>
                                    <p:animEffect transition="in" filter="barn(outVertical)">
                                      <p:cBhvr>
                                        <p:cTn id="101" dur="500"/>
                                        <p:tgtEl>
                                          <p:spTgt spid="69"/>
                                        </p:tgtEl>
                                      </p:cBhvr>
                                    </p:animEffect>
                                  </p:childTnLst>
                                </p:cTn>
                              </p:par>
                              <p:par>
                                <p:cTn id="102" presetID="16" presetClass="entr" presetSubtype="37" fill="hold" nodeType="withEffect">
                                  <p:stCondLst>
                                    <p:cond delay="0"/>
                                  </p:stCondLst>
                                  <p:childTnLst>
                                    <p:set>
                                      <p:cBhvr>
                                        <p:cTn id="103" dur="1" fill="hold">
                                          <p:stCondLst>
                                            <p:cond delay="0"/>
                                          </p:stCondLst>
                                        </p:cTn>
                                        <p:tgtEl>
                                          <p:spTgt spid="71"/>
                                        </p:tgtEl>
                                        <p:attrNameLst>
                                          <p:attrName>style.visibility</p:attrName>
                                        </p:attrNameLst>
                                      </p:cBhvr>
                                      <p:to>
                                        <p:strVal val="visible"/>
                                      </p:to>
                                    </p:set>
                                    <p:animEffect transition="in" filter="barn(outVertical)">
                                      <p:cBhvr>
                                        <p:cTn id="104" dur="500"/>
                                        <p:tgtEl>
                                          <p:spTgt spid="71"/>
                                        </p:tgtEl>
                                      </p:cBhvr>
                                    </p:animEffect>
                                  </p:childTnLst>
                                </p:cTn>
                              </p:par>
                              <p:par>
                                <p:cTn id="105" presetID="16" presetClass="entr" presetSubtype="37" fill="hold" nodeType="withEffect">
                                  <p:stCondLst>
                                    <p:cond delay="0"/>
                                  </p:stCondLst>
                                  <p:childTnLst>
                                    <p:set>
                                      <p:cBhvr>
                                        <p:cTn id="106" dur="1" fill="hold">
                                          <p:stCondLst>
                                            <p:cond delay="0"/>
                                          </p:stCondLst>
                                        </p:cTn>
                                        <p:tgtEl>
                                          <p:spTgt spid="72"/>
                                        </p:tgtEl>
                                        <p:attrNameLst>
                                          <p:attrName>style.visibility</p:attrName>
                                        </p:attrNameLst>
                                      </p:cBhvr>
                                      <p:to>
                                        <p:strVal val="visible"/>
                                      </p:to>
                                    </p:set>
                                    <p:animEffect transition="in" filter="barn(outVertical)">
                                      <p:cBhvr>
                                        <p:cTn id="107" dur="500"/>
                                        <p:tgtEl>
                                          <p:spTgt spid="72"/>
                                        </p:tgtEl>
                                      </p:cBhvr>
                                    </p:animEffect>
                                  </p:childTnLst>
                                </p:cTn>
                              </p:par>
                            </p:childTnLst>
                          </p:cTn>
                        </p:par>
                        <p:par>
                          <p:cTn id="108" fill="hold">
                            <p:stCondLst>
                              <p:cond delay="500"/>
                            </p:stCondLst>
                            <p:childTnLst>
                              <p:par>
                                <p:cTn id="109" presetID="9" presetClass="entr" presetSubtype="0" fill="hold" grpId="0" nodeType="afterEffect">
                                  <p:stCondLst>
                                    <p:cond delay="0"/>
                                  </p:stCondLst>
                                  <p:childTnLst>
                                    <p:set>
                                      <p:cBhvr>
                                        <p:cTn id="110" dur="1" fill="hold">
                                          <p:stCondLst>
                                            <p:cond delay="0"/>
                                          </p:stCondLst>
                                        </p:cTn>
                                        <p:tgtEl>
                                          <p:spTgt spid="74"/>
                                        </p:tgtEl>
                                        <p:attrNameLst>
                                          <p:attrName>style.visibility</p:attrName>
                                        </p:attrNameLst>
                                      </p:cBhvr>
                                      <p:to>
                                        <p:strVal val="visible"/>
                                      </p:to>
                                    </p:set>
                                    <p:animEffect transition="in" filter="dissolve">
                                      <p:cBhvr>
                                        <p:cTn id="111" dur="500"/>
                                        <p:tgtEl>
                                          <p:spTgt spid="74"/>
                                        </p:tgtEl>
                                      </p:cBhvr>
                                    </p:animEffect>
                                  </p:childTnLst>
                                </p:cTn>
                              </p:par>
                              <p:par>
                                <p:cTn id="112" presetID="9" presetClass="exit" presetSubtype="0" fill="hold" grpId="1" nodeType="withEffect">
                                  <p:stCondLst>
                                    <p:cond delay="0"/>
                                  </p:stCondLst>
                                  <p:childTnLst>
                                    <p:animEffect transition="out" filter="dissolve">
                                      <p:cBhvr>
                                        <p:cTn id="113" dur="500"/>
                                        <p:tgtEl>
                                          <p:spTgt spid="73"/>
                                        </p:tgtEl>
                                      </p:cBhvr>
                                    </p:animEffect>
                                    <p:set>
                                      <p:cBhvr>
                                        <p:cTn id="114" dur="1" fill="hold">
                                          <p:stCondLst>
                                            <p:cond delay="499"/>
                                          </p:stCondLst>
                                        </p:cTn>
                                        <p:tgtEl>
                                          <p:spTgt spid="73"/>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9" presetClass="exit" presetSubtype="0" fill="hold" grpId="1" nodeType="clickEffect">
                                  <p:stCondLst>
                                    <p:cond delay="0"/>
                                  </p:stCondLst>
                                  <p:childTnLst>
                                    <p:animEffect transition="out" filter="dissolve">
                                      <p:cBhvr>
                                        <p:cTn id="118" dur="500"/>
                                        <p:tgtEl>
                                          <p:spTgt spid="74"/>
                                        </p:tgtEl>
                                      </p:cBhvr>
                                    </p:animEffect>
                                    <p:set>
                                      <p:cBhvr>
                                        <p:cTn id="119" dur="1" fill="hold">
                                          <p:stCondLst>
                                            <p:cond delay="499"/>
                                          </p:stCondLst>
                                        </p:cTn>
                                        <p:tgtEl>
                                          <p:spTgt spid="74"/>
                                        </p:tgtEl>
                                        <p:attrNameLst>
                                          <p:attrName>style.visibility</p:attrName>
                                        </p:attrNameLst>
                                      </p:cBhvr>
                                      <p:to>
                                        <p:strVal val="hidden"/>
                                      </p:to>
                                    </p:set>
                                  </p:childTnLst>
                                </p:cTn>
                              </p:par>
                            </p:childTnLst>
                          </p:cTn>
                        </p:par>
                        <p:par>
                          <p:cTn id="120" fill="hold">
                            <p:stCondLst>
                              <p:cond delay="500"/>
                            </p:stCondLst>
                            <p:childTnLst>
                              <p:par>
                                <p:cTn id="121" presetID="9" presetClass="entr" presetSubtype="0" fill="hold" grpId="0" nodeType="afterEffect">
                                  <p:stCondLst>
                                    <p:cond delay="0"/>
                                  </p:stCondLst>
                                  <p:childTnLst>
                                    <p:set>
                                      <p:cBhvr>
                                        <p:cTn id="122" dur="1" fill="hold">
                                          <p:stCondLst>
                                            <p:cond delay="0"/>
                                          </p:stCondLst>
                                        </p:cTn>
                                        <p:tgtEl>
                                          <p:spTgt spid="75"/>
                                        </p:tgtEl>
                                        <p:attrNameLst>
                                          <p:attrName>style.visibility</p:attrName>
                                        </p:attrNameLst>
                                      </p:cBhvr>
                                      <p:to>
                                        <p:strVal val="visible"/>
                                      </p:to>
                                    </p:set>
                                    <p:animEffect transition="in" filter="dissolve">
                                      <p:cBhvr>
                                        <p:cTn id="123" dur="500"/>
                                        <p:tgtEl>
                                          <p:spTgt spid="75"/>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18"/>
                                        </p:tgtEl>
                                        <p:attrNameLst>
                                          <p:attrName>style.visibility</p:attrName>
                                        </p:attrNameLst>
                                      </p:cBhvr>
                                      <p:to>
                                        <p:strVal val="visible"/>
                                      </p:to>
                                    </p:set>
                                    <p:animEffect transition="in" filter="dissolve">
                                      <p:cBhvr>
                                        <p:cTn id="128" dur="500"/>
                                        <p:tgtEl>
                                          <p:spTgt spid="18"/>
                                        </p:tgtEl>
                                      </p:cBhvr>
                                    </p:animEffect>
                                  </p:childTnLst>
                                </p:cTn>
                              </p:par>
                            </p:childTnLst>
                          </p:cTn>
                        </p:par>
                        <p:par>
                          <p:cTn id="129" fill="hold">
                            <p:stCondLst>
                              <p:cond delay="500"/>
                            </p:stCondLst>
                            <p:childTnLst>
                              <p:par>
                                <p:cTn id="130" presetID="22" presetClass="entr" presetSubtype="8" fill="hold" grpId="0" nodeType="afterEffect">
                                  <p:stCondLst>
                                    <p:cond delay="0"/>
                                  </p:stCondLst>
                                  <p:childTnLst>
                                    <p:set>
                                      <p:cBhvr>
                                        <p:cTn id="131" dur="1" fill="hold">
                                          <p:stCondLst>
                                            <p:cond delay="0"/>
                                          </p:stCondLst>
                                        </p:cTn>
                                        <p:tgtEl>
                                          <p:spTgt spid="20"/>
                                        </p:tgtEl>
                                        <p:attrNameLst>
                                          <p:attrName>style.visibility</p:attrName>
                                        </p:attrNameLst>
                                      </p:cBhvr>
                                      <p:to>
                                        <p:strVal val="visible"/>
                                      </p:to>
                                    </p:set>
                                    <p:animEffect transition="in" filter="wipe(left)">
                                      <p:cBhvr>
                                        <p:cTn id="132" dur="500"/>
                                        <p:tgtEl>
                                          <p:spTgt spid="20"/>
                                        </p:tgtEl>
                                      </p:cBhvr>
                                    </p:animEffect>
                                  </p:childTnLst>
                                </p:cTn>
                              </p:par>
                            </p:childTnLst>
                          </p:cTn>
                        </p:par>
                        <p:par>
                          <p:cTn id="133" fill="hold">
                            <p:stCondLst>
                              <p:cond delay="1000"/>
                            </p:stCondLst>
                            <p:childTnLst>
                              <p:par>
                                <p:cTn id="134" presetID="22" presetClass="entr" presetSubtype="8" fill="hold" grpId="1" nodeType="afterEffect">
                                  <p:stCondLst>
                                    <p:cond delay="0"/>
                                  </p:stCondLst>
                                  <p:childTnLst>
                                    <p:set>
                                      <p:cBhvr>
                                        <p:cTn id="135" dur="1" fill="hold">
                                          <p:stCondLst>
                                            <p:cond delay="0"/>
                                          </p:stCondLst>
                                        </p:cTn>
                                        <p:tgtEl>
                                          <p:spTgt spid="19"/>
                                        </p:tgtEl>
                                        <p:attrNameLst>
                                          <p:attrName>style.visibility</p:attrName>
                                        </p:attrNameLst>
                                      </p:cBhvr>
                                      <p:to>
                                        <p:strVal val="visible"/>
                                      </p:to>
                                    </p:set>
                                    <p:animEffect transition="in" filter="wipe(left)">
                                      <p:cBhvr>
                                        <p:cTn id="136" dur="500"/>
                                        <p:tgtEl>
                                          <p:spTgt spid="19"/>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78"/>
                                        </p:tgtEl>
                                        <p:attrNameLst>
                                          <p:attrName>style.visibility</p:attrName>
                                        </p:attrNameLst>
                                      </p:cBhvr>
                                      <p:to>
                                        <p:strVal val="visible"/>
                                      </p:to>
                                    </p:set>
                                    <p:animEffect transition="in" filter="wipe(left)">
                                      <p:cBhvr>
                                        <p:cTn id="141" dur="500"/>
                                        <p:tgtEl>
                                          <p:spTgt spid="78"/>
                                        </p:tgtEl>
                                      </p:cBhvr>
                                    </p:animEffect>
                                  </p:childTnLst>
                                </p:cTn>
                              </p:par>
                              <p:par>
                                <p:cTn id="142" presetID="22" presetClass="entr" presetSubtype="8" fill="hold" grpId="0" nodeType="withEffect">
                                  <p:stCondLst>
                                    <p:cond delay="0"/>
                                  </p:stCondLst>
                                  <p:childTnLst>
                                    <p:set>
                                      <p:cBhvr>
                                        <p:cTn id="143" dur="1" fill="hold">
                                          <p:stCondLst>
                                            <p:cond delay="0"/>
                                          </p:stCondLst>
                                        </p:cTn>
                                        <p:tgtEl>
                                          <p:spTgt spid="82"/>
                                        </p:tgtEl>
                                        <p:attrNameLst>
                                          <p:attrName>style.visibility</p:attrName>
                                        </p:attrNameLst>
                                      </p:cBhvr>
                                      <p:to>
                                        <p:strVal val="visible"/>
                                      </p:to>
                                    </p:set>
                                    <p:animEffect transition="in" filter="wipe(left)">
                                      <p:cBhvr>
                                        <p:cTn id="144" dur="500"/>
                                        <p:tgtEl>
                                          <p:spTgt spid="82"/>
                                        </p:tgtEl>
                                      </p:cBhvr>
                                    </p:animEffect>
                                  </p:childTnLst>
                                </p:cTn>
                              </p:par>
                              <p:par>
                                <p:cTn id="145" presetID="22" presetClass="entr" presetSubtype="8" fill="hold" grpId="0" nodeType="withEffect">
                                  <p:stCondLst>
                                    <p:cond delay="0"/>
                                  </p:stCondLst>
                                  <p:childTnLst>
                                    <p:set>
                                      <p:cBhvr>
                                        <p:cTn id="146" dur="1" fill="hold">
                                          <p:stCondLst>
                                            <p:cond delay="0"/>
                                          </p:stCondLst>
                                        </p:cTn>
                                        <p:tgtEl>
                                          <p:spTgt spid="77"/>
                                        </p:tgtEl>
                                        <p:attrNameLst>
                                          <p:attrName>style.visibility</p:attrName>
                                        </p:attrNameLst>
                                      </p:cBhvr>
                                      <p:to>
                                        <p:strVal val="visible"/>
                                      </p:to>
                                    </p:set>
                                    <p:animEffect transition="in" filter="wipe(left)">
                                      <p:cBhvr>
                                        <p:cTn id="147" dur="500"/>
                                        <p:tgtEl>
                                          <p:spTgt spid="77"/>
                                        </p:tgtEl>
                                      </p:cBhvr>
                                    </p:animEffect>
                                  </p:childTnLst>
                                </p:cTn>
                              </p:par>
                              <p:par>
                                <p:cTn id="148" presetID="22" presetClass="entr" presetSubtype="8" fill="hold" grpId="0" nodeType="withEffect">
                                  <p:stCondLst>
                                    <p:cond delay="0"/>
                                  </p:stCondLst>
                                  <p:childTnLst>
                                    <p:set>
                                      <p:cBhvr>
                                        <p:cTn id="149" dur="1" fill="hold">
                                          <p:stCondLst>
                                            <p:cond delay="0"/>
                                          </p:stCondLst>
                                        </p:cTn>
                                        <p:tgtEl>
                                          <p:spTgt spid="22"/>
                                        </p:tgtEl>
                                        <p:attrNameLst>
                                          <p:attrName>style.visibility</p:attrName>
                                        </p:attrNameLst>
                                      </p:cBhvr>
                                      <p:to>
                                        <p:strVal val="visible"/>
                                      </p:to>
                                    </p:set>
                                    <p:animEffect transition="in" filter="wipe(left)">
                                      <p:cBhvr>
                                        <p:cTn id="150" dur="500"/>
                                        <p:tgtEl>
                                          <p:spTgt spid="22"/>
                                        </p:tgtEl>
                                      </p:cBhvr>
                                    </p:animEffect>
                                  </p:childTnLst>
                                </p:cTn>
                              </p:par>
                              <p:par>
                                <p:cTn id="151" presetID="22" presetClass="entr" presetSubtype="8" fill="hold" grpId="0" nodeType="withEffect">
                                  <p:stCondLst>
                                    <p:cond delay="0"/>
                                  </p:stCondLst>
                                  <p:childTnLst>
                                    <p:set>
                                      <p:cBhvr>
                                        <p:cTn id="152" dur="1" fill="hold">
                                          <p:stCondLst>
                                            <p:cond delay="0"/>
                                          </p:stCondLst>
                                        </p:cTn>
                                        <p:tgtEl>
                                          <p:spTgt spid="76"/>
                                        </p:tgtEl>
                                        <p:attrNameLst>
                                          <p:attrName>style.visibility</p:attrName>
                                        </p:attrNameLst>
                                      </p:cBhvr>
                                      <p:to>
                                        <p:strVal val="visible"/>
                                      </p:to>
                                    </p:set>
                                    <p:animEffect transition="in" filter="wipe(left)">
                                      <p:cBhvr>
                                        <p:cTn id="153" dur="500"/>
                                        <p:tgtEl>
                                          <p:spTgt spid="76"/>
                                        </p:tgtEl>
                                      </p:cBhvr>
                                    </p:animEffect>
                                  </p:childTnLst>
                                </p:cTn>
                              </p:par>
                              <p:par>
                                <p:cTn id="154" presetID="22" presetClass="entr" presetSubtype="8" fill="hold" grpId="0" nodeType="withEffect">
                                  <p:stCondLst>
                                    <p:cond delay="0"/>
                                  </p:stCondLst>
                                  <p:childTnLst>
                                    <p:set>
                                      <p:cBhvr>
                                        <p:cTn id="155" dur="1" fill="hold">
                                          <p:stCondLst>
                                            <p:cond delay="0"/>
                                          </p:stCondLst>
                                        </p:cTn>
                                        <p:tgtEl>
                                          <p:spTgt spid="79"/>
                                        </p:tgtEl>
                                        <p:attrNameLst>
                                          <p:attrName>style.visibility</p:attrName>
                                        </p:attrNameLst>
                                      </p:cBhvr>
                                      <p:to>
                                        <p:strVal val="visible"/>
                                      </p:to>
                                    </p:set>
                                    <p:animEffect transition="in" filter="wipe(left)">
                                      <p:cBhvr>
                                        <p:cTn id="156" dur="500"/>
                                        <p:tgtEl>
                                          <p:spTgt spid="79"/>
                                        </p:tgtEl>
                                      </p:cBhvr>
                                    </p:animEffect>
                                  </p:childTnLst>
                                </p:cTn>
                              </p:par>
                              <p:par>
                                <p:cTn id="157" presetID="22" presetClass="entr" presetSubtype="8" fill="hold" grpId="0" nodeType="withEffect">
                                  <p:stCondLst>
                                    <p:cond delay="0"/>
                                  </p:stCondLst>
                                  <p:childTnLst>
                                    <p:set>
                                      <p:cBhvr>
                                        <p:cTn id="158" dur="1" fill="hold">
                                          <p:stCondLst>
                                            <p:cond delay="0"/>
                                          </p:stCondLst>
                                        </p:cTn>
                                        <p:tgtEl>
                                          <p:spTgt spid="81"/>
                                        </p:tgtEl>
                                        <p:attrNameLst>
                                          <p:attrName>style.visibility</p:attrName>
                                        </p:attrNameLst>
                                      </p:cBhvr>
                                      <p:to>
                                        <p:strVal val="visible"/>
                                      </p:to>
                                    </p:set>
                                    <p:animEffect transition="in" filter="wipe(left)">
                                      <p:cBhvr>
                                        <p:cTn id="159" dur="500"/>
                                        <p:tgtEl>
                                          <p:spTgt spid="81"/>
                                        </p:tgtEl>
                                      </p:cBhvr>
                                    </p:animEffect>
                                  </p:childTnLst>
                                </p:cTn>
                              </p:par>
                              <p:par>
                                <p:cTn id="160" presetID="22" presetClass="entr" presetSubtype="8" fill="hold" grpId="0" nodeType="withEffect">
                                  <p:stCondLst>
                                    <p:cond delay="0"/>
                                  </p:stCondLst>
                                  <p:childTnLst>
                                    <p:set>
                                      <p:cBhvr>
                                        <p:cTn id="161" dur="1" fill="hold">
                                          <p:stCondLst>
                                            <p:cond delay="0"/>
                                          </p:stCondLst>
                                        </p:cTn>
                                        <p:tgtEl>
                                          <p:spTgt spid="80"/>
                                        </p:tgtEl>
                                        <p:attrNameLst>
                                          <p:attrName>style.visibility</p:attrName>
                                        </p:attrNameLst>
                                      </p:cBhvr>
                                      <p:to>
                                        <p:strVal val="visible"/>
                                      </p:to>
                                    </p:set>
                                    <p:animEffect transition="in" filter="wipe(left)">
                                      <p:cBhvr>
                                        <p:cTn id="162" dur="500"/>
                                        <p:tgtEl>
                                          <p:spTgt spid="80"/>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27"/>
                                        </p:tgtEl>
                                        <p:attrNameLst>
                                          <p:attrName>style.visibility</p:attrName>
                                        </p:attrNameLst>
                                      </p:cBhvr>
                                      <p:to>
                                        <p:strVal val="visible"/>
                                      </p:to>
                                    </p:set>
                                    <p:animEffect transition="in" filter="dissolve">
                                      <p:cBhvr>
                                        <p:cTn id="167" dur="500"/>
                                        <p:tgtEl>
                                          <p:spTgt spid="27"/>
                                        </p:tgtEl>
                                      </p:cBhvr>
                                    </p:animEffect>
                                  </p:childTnLst>
                                </p:cTn>
                              </p:par>
                            </p:childTnLst>
                          </p:cTn>
                        </p:par>
                      </p:childTnLst>
                    </p:cTn>
                  </p:par>
                  <p:par>
                    <p:cTn id="168" fill="hold">
                      <p:stCondLst>
                        <p:cond delay="indefinite"/>
                      </p:stCondLst>
                      <p:childTnLst>
                        <p:par>
                          <p:cTn id="169" fill="hold">
                            <p:stCondLst>
                              <p:cond delay="0"/>
                            </p:stCondLst>
                            <p:childTnLst>
                              <p:par>
                                <p:cTn id="170" presetID="9" presetClass="entr" presetSubtype="0" fill="hold" grpId="0" nodeType="clickEffect">
                                  <p:stCondLst>
                                    <p:cond delay="0"/>
                                  </p:stCondLst>
                                  <p:childTnLst>
                                    <p:set>
                                      <p:cBhvr>
                                        <p:cTn id="171" dur="1" fill="hold">
                                          <p:stCondLst>
                                            <p:cond delay="0"/>
                                          </p:stCondLst>
                                        </p:cTn>
                                        <p:tgtEl>
                                          <p:spTgt spid="28"/>
                                        </p:tgtEl>
                                        <p:attrNameLst>
                                          <p:attrName>style.visibility</p:attrName>
                                        </p:attrNameLst>
                                      </p:cBhvr>
                                      <p:to>
                                        <p:strVal val="visible"/>
                                      </p:to>
                                    </p:set>
                                    <p:animEffect transition="in" filter="dissolve">
                                      <p:cBhvr>
                                        <p:cTn id="172" dur="500"/>
                                        <p:tgtEl>
                                          <p:spTgt spid="28"/>
                                        </p:tgtEl>
                                      </p:cBhvr>
                                    </p:animEffect>
                                  </p:childTnLst>
                                </p:cTn>
                              </p:par>
                            </p:childTnLst>
                          </p:cTn>
                        </p:par>
                        <p:par>
                          <p:cTn id="173" fill="hold">
                            <p:stCondLst>
                              <p:cond delay="500"/>
                            </p:stCondLst>
                            <p:childTnLst>
                              <p:par>
                                <p:cTn id="174" presetID="9" presetClass="entr" presetSubtype="0" fill="hold" grpId="0" nodeType="afterEffect">
                                  <p:stCondLst>
                                    <p:cond delay="0"/>
                                  </p:stCondLst>
                                  <p:childTnLst>
                                    <p:set>
                                      <p:cBhvr>
                                        <p:cTn id="175" dur="1" fill="hold">
                                          <p:stCondLst>
                                            <p:cond delay="0"/>
                                          </p:stCondLst>
                                        </p:cTn>
                                        <p:tgtEl>
                                          <p:spTgt spid="84"/>
                                        </p:tgtEl>
                                        <p:attrNameLst>
                                          <p:attrName>style.visibility</p:attrName>
                                        </p:attrNameLst>
                                      </p:cBhvr>
                                      <p:to>
                                        <p:strVal val="visible"/>
                                      </p:to>
                                    </p:set>
                                    <p:animEffect transition="in" filter="dissolve">
                                      <p:cBhvr>
                                        <p:cTn id="176" dur="500"/>
                                        <p:tgtEl>
                                          <p:spTgt spid="84"/>
                                        </p:tgtEl>
                                      </p:cBhvr>
                                    </p:animEffect>
                                  </p:childTnLst>
                                </p:cTn>
                              </p:par>
                            </p:childTnLst>
                          </p:cTn>
                        </p:par>
                        <p:par>
                          <p:cTn id="177" fill="hold">
                            <p:stCondLst>
                              <p:cond delay="1000"/>
                            </p:stCondLst>
                            <p:childTnLst>
                              <p:par>
                                <p:cTn id="178" presetID="9" presetClass="entr" presetSubtype="0" fill="hold" grpId="0" nodeType="afterEffect">
                                  <p:stCondLst>
                                    <p:cond delay="0"/>
                                  </p:stCondLst>
                                  <p:childTnLst>
                                    <p:set>
                                      <p:cBhvr>
                                        <p:cTn id="179" dur="1" fill="hold">
                                          <p:stCondLst>
                                            <p:cond delay="0"/>
                                          </p:stCondLst>
                                        </p:cTn>
                                        <p:tgtEl>
                                          <p:spTgt spid="87"/>
                                        </p:tgtEl>
                                        <p:attrNameLst>
                                          <p:attrName>style.visibility</p:attrName>
                                        </p:attrNameLst>
                                      </p:cBhvr>
                                      <p:to>
                                        <p:strVal val="visible"/>
                                      </p:to>
                                    </p:set>
                                    <p:animEffect transition="in" filter="dissolve">
                                      <p:cBhvr>
                                        <p:cTn id="180" dur="500"/>
                                        <p:tgtEl>
                                          <p:spTgt spid="87"/>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85"/>
                                        </p:tgtEl>
                                        <p:attrNameLst>
                                          <p:attrName>style.visibility</p:attrName>
                                        </p:attrNameLst>
                                      </p:cBhvr>
                                      <p:to>
                                        <p:strVal val="visible"/>
                                      </p:to>
                                    </p:set>
                                    <p:animEffect transition="in" filter="dissolve">
                                      <p:cBhvr>
                                        <p:cTn id="185" dur="500"/>
                                        <p:tgtEl>
                                          <p:spTgt spid="85"/>
                                        </p:tgtEl>
                                      </p:cBhvr>
                                    </p:animEffect>
                                  </p:childTnLst>
                                </p:cTn>
                              </p:par>
                            </p:childTnLst>
                          </p:cTn>
                        </p:par>
                        <p:par>
                          <p:cTn id="186" fill="hold">
                            <p:stCondLst>
                              <p:cond delay="500"/>
                            </p:stCondLst>
                            <p:childTnLst>
                              <p:par>
                                <p:cTn id="187" presetID="9" presetClass="entr" presetSubtype="0" fill="hold" grpId="0" nodeType="afterEffect">
                                  <p:stCondLst>
                                    <p:cond delay="0"/>
                                  </p:stCondLst>
                                  <p:childTnLst>
                                    <p:set>
                                      <p:cBhvr>
                                        <p:cTn id="188" dur="1" fill="hold">
                                          <p:stCondLst>
                                            <p:cond delay="0"/>
                                          </p:stCondLst>
                                        </p:cTn>
                                        <p:tgtEl>
                                          <p:spTgt spid="86"/>
                                        </p:tgtEl>
                                        <p:attrNameLst>
                                          <p:attrName>style.visibility</p:attrName>
                                        </p:attrNameLst>
                                      </p:cBhvr>
                                      <p:to>
                                        <p:strVal val="visible"/>
                                      </p:to>
                                    </p:set>
                                    <p:animEffect transition="in" filter="dissolve">
                                      <p:cBhvr>
                                        <p:cTn id="189" dur="500"/>
                                        <p:tgtEl>
                                          <p:spTgt spid="86"/>
                                        </p:tgtEl>
                                      </p:cBhvr>
                                    </p:animEffect>
                                  </p:childTnLst>
                                </p:cTn>
                              </p:par>
                            </p:childTnLst>
                          </p:cTn>
                        </p:par>
                        <p:par>
                          <p:cTn id="190" fill="hold">
                            <p:stCondLst>
                              <p:cond delay="1000"/>
                            </p:stCondLst>
                            <p:childTnLst>
                              <p:par>
                                <p:cTn id="191" presetID="9" presetClass="entr" presetSubtype="0" fill="hold" grpId="0" nodeType="afterEffect">
                                  <p:stCondLst>
                                    <p:cond delay="0"/>
                                  </p:stCondLst>
                                  <p:childTnLst>
                                    <p:set>
                                      <p:cBhvr>
                                        <p:cTn id="192" dur="1" fill="hold">
                                          <p:stCondLst>
                                            <p:cond delay="0"/>
                                          </p:stCondLst>
                                        </p:cTn>
                                        <p:tgtEl>
                                          <p:spTgt spid="90"/>
                                        </p:tgtEl>
                                        <p:attrNameLst>
                                          <p:attrName>style.visibility</p:attrName>
                                        </p:attrNameLst>
                                      </p:cBhvr>
                                      <p:to>
                                        <p:strVal val="visible"/>
                                      </p:to>
                                    </p:set>
                                    <p:animEffect transition="in" filter="dissolve">
                                      <p:cBhvr>
                                        <p:cTn id="193" dur="500"/>
                                        <p:tgtEl>
                                          <p:spTgt spid="90"/>
                                        </p:tgtEl>
                                      </p:cBhvr>
                                    </p:animEffect>
                                  </p:childTnLst>
                                </p:cTn>
                              </p:par>
                            </p:childTnLst>
                          </p:cTn>
                        </p:par>
                      </p:childTnLst>
                    </p:cTn>
                  </p:par>
                  <p:par>
                    <p:cTn id="194" fill="hold">
                      <p:stCondLst>
                        <p:cond delay="indefinite"/>
                      </p:stCondLst>
                      <p:childTnLst>
                        <p:par>
                          <p:cTn id="195" fill="hold">
                            <p:stCondLst>
                              <p:cond delay="0"/>
                            </p:stCondLst>
                            <p:childTnLst>
                              <p:par>
                                <p:cTn id="196" presetID="22" presetClass="entr" presetSubtype="8" fill="hold" grpId="0" nodeType="clickEffect">
                                  <p:stCondLst>
                                    <p:cond delay="0"/>
                                  </p:stCondLst>
                                  <p:childTnLst>
                                    <p:set>
                                      <p:cBhvr>
                                        <p:cTn id="197" dur="1" fill="hold">
                                          <p:stCondLst>
                                            <p:cond delay="0"/>
                                          </p:stCondLst>
                                        </p:cTn>
                                        <p:tgtEl>
                                          <p:spTgt spid="88"/>
                                        </p:tgtEl>
                                        <p:attrNameLst>
                                          <p:attrName>style.visibility</p:attrName>
                                        </p:attrNameLst>
                                      </p:cBhvr>
                                      <p:to>
                                        <p:strVal val="visible"/>
                                      </p:to>
                                    </p:set>
                                    <p:animEffect transition="in" filter="wipe(left)">
                                      <p:cBhvr>
                                        <p:cTn id="198" dur="500"/>
                                        <p:tgtEl>
                                          <p:spTgt spid="88"/>
                                        </p:tgtEl>
                                      </p:cBhvr>
                                    </p:animEffect>
                                  </p:childTnLst>
                                </p:cTn>
                              </p:par>
                            </p:childTnLst>
                          </p:cTn>
                        </p:par>
                        <p:par>
                          <p:cTn id="199" fill="hold">
                            <p:stCondLst>
                              <p:cond delay="500"/>
                            </p:stCondLst>
                            <p:childTnLst>
                              <p:par>
                                <p:cTn id="200" presetID="9" presetClass="exit" presetSubtype="0" fill="hold" grpId="1" nodeType="afterEffect">
                                  <p:stCondLst>
                                    <p:cond delay="0"/>
                                  </p:stCondLst>
                                  <p:childTnLst>
                                    <p:animEffect transition="out" filter="dissolve">
                                      <p:cBhvr>
                                        <p:cTn id="201" dur="500"/>
                                        <p:tgtEl>
                                          <p:spTgt spid="86"/>
                                        </p:tgtEl>
                                      </p:cBhvr>
                                    </p:animEffect>
                                    <p:set>
                                      <p:cBhvr>
                                        <p:cTn id="202" dur="1" fill="hold">
                                          <p:stCondLst>
                                            <p:cond delay="499"/>
                                          </p:stCondLst>
                                        </p:cTn>
                                        <p:tgtEl>
                                          <p:spTgt spid="86"/>
                                        </p:tgtEl>
                                        <p:attrNameLst>
                                          <p:attrName>style.visibility</p:attrName>
                                        </p:attrNameLst>
                                      </p:cBhvr>
                                      <p:to>
                                        <p:strVal val="hidden"/>
                                      </p:to>
                                    </p:set>
                                  </p:childTnLst>
                                </p:cTn>
                              </p:par>
                              <p:par>
                                <p:cTn id="203" presetID="9" presetClass="exit" presetSubtype="0" fill="hold" grpId="1" nodeType="withEffect">
                                  <p:stCondLst>
                                    <p:cond delay="0"/>
                                  </p:stCondLst>
                                  <p:childTnLst>
                                    <p:animEffect transition="out" filter="dissolve">
                                      <p:cBhvr>
                                        <p:cTn id="204" dur="500"/>
                                        <p:tgtEl>
                                          <p:spTgt spid="85"/>
                                        </p:tgtEl>
                                      </p:cBhvr>
                                    </p:animEffect>
                                    <p:set>
                                      <p:cBhvr>
                                        <p:cTn id="205" dur="1" fill="hold">
                                          <p:stCondLst>
                                            <p:cond delay="499"/>
                                          </p:stCondLst>
                                        </p:cTn>
                                        <p:tgtEl>
                                          <p:spTgt spid="85"/>
                                        </p:tgtEl>
                                        <p:attrNameLst>
                                          <p:attrName>style.visibility</p:attrName>
                                        </p:attrNameLst>
                                      </p:cBhvr>
                                      <p:to>
                                        <p:strVal val="hidden"/>
                                      </p:to>
                                    </p:set>
                                  </p:childTnLst>
                                </p:cTn>
                              </p:par>
                              <p:par>
                                <p:cTn id="206" presetID="9" presetClass="exit" presetSubtype="0" fill="hold" grpId="1" nodeType="withEffect">
                                  <p:stCondLst>
                                    <p:cond delay="0"/>
                                  </p:stCondLst>
                                  <p:childTnLst>
                                    <p:animEffect transition="out" filter="dissolve">
                                      <p:cBhvr>
                                        <p:cTn id="207" dur="500"/>
                                        <p:tgtEl>
                                          <p:spTgt spid="27"/>
                                        </p:tgtEl>
                                      </p:cBhvr>
                                    </p:animEffect>
                                    <p:set>
                                      <p:cBhvr>
                                        <p:cTn id="208" dur="1" fill="hold">
                                          <p:stCondLst>
                                            <p:cond delay="499"/>
                                          </p:stCondLst>
                                        </p:cTn>
                                        <p:tgtEl>
                                          <p:spTgt spid="27"/>
                                        </p:tgtEl>
                                        <p:attrNameLst>
                                          <p:attrName>style.visibility</p:attrName>
                                        </p:attrNameLst>
                                      </p:cBhvr>
                                      <p:to>
                                        <p:strVal val="hidden"/>
                                      </p:to>
                                    </p:set>
                                  </p:childTnLst>
                                </p:cTn>
                              </p:par>
                              <p:par>
                                <p:cTn id="209" presetID="9" presetClass="exit" presetSubtype="0" fill="hold" grpId="2" nodeType="withEffect">
                                  <p:stCondLst>
                                    <p:cond delay="0"/>
                                  </p:stCondLst>
                                  <p:childTnLst>
                                    <p:animEffect transition="out" filter="dissolve">
                                      <p:cBhvr>
                                        <p:cTn id="210" dur="500"/>
                                        <p:tgtEl>
                                          <p:spTgt spid="19"/>
                                        </p:tgtEl>
                                      </p:cBhvr>
                                    </p:animEffect>
                                    <p:set>
                                      <p:cBhvr>
                                        <p:cTn id="211" dur="1" fill="hold">
                                          <p:stCondLst>
                                            <p:cond delay="499"/>
                                          </p:stCondLst>
                                        </p:cTn>
                                        <p:tgtEl>
                                          <p:spTgt spid="19"/>
                                        </p:tgtEl>
                                        <p:attrNameLst>
                                          <p:attrName>style.visibility</p:attrName>
                                        </p:attrNameLst>
                                      </p:cBhvr>
                                      <p:to>
                                        <p:strVal val="hidden"/>
                                      </p:to>
                                    </p:set>
                                  </p:childTnLst>
                                </p:cTn>
                              </p:par>
                              <p:par>
                                <p:cTn id="212" presetID="9" presetClass="exit" presetSubtype="0" fill="hold" grpId="1" nodeType="withEffect">
                                  <p:stCondLst>
                                    <p:cond delay="0"/>
                                  </p:stCondLst>
                                  <p:childTnLst>
                                    <p:animEffect transition="out" filter="dissolve">
                                      <p:cBhvr>
                                        <p:cTn id="213" dur="500"/>
                                        <p:tgtEl>
                                          <p:spTgt spid="20"/>
                                        </p:tgtEl>
                                      </p:cBhvr>
                                    </p:animEffect>
                                    <p:set>
                                      <p:cBhvr>
                                        <p:cTn id="214" dur="1" fill="hold">
                                          <p:stCondLst>
                                            <p:cond delay="499"/>
                                          </p:stCondLst>
                                        </p:cTn>
                                        <p:tgtEl>
                                          <p:spTgt spid="20"/>
                                        </p:tgtEl>
                                        <p:attrNameLst>
                                          <p:attrName>style.visibility</p:attrName>
                                        </p:attrNameLst>
                                      </p:cBhvr>
                                      <p:to>
                                        <p:strVal val="hidden"/>
                                      </p:to>
                                    </p:set>
                                  </p:childTnLst>
                                </p:cTn>
                              </p:par>
                              <p:par>
                                <p:cTn id="215" presetID="9" presetClass="exit" presetSubtype="0" fill="hold" grpId="1" nodeType="withEffect">
                                  <p:stCondLst>
                                    <p:cond delay="0"/>
                                  </p:stCondLst>
                                  <p:childTnLst>
                                    <p:animEffect transition="out" filter="dissolve">
                                      <p:cBhvr>
                                        <p:cTn id="216" dur="500"/>
                                        <p:tgtEl>
                                          <p:spTgt spid="90"/>
                                        </p:tgtEl>
                                      </p:cBhvr>
                                    </p:animEffect>
                                    <p:set>
                                      <p:cBhvr>
                                        <p:cTn id="217" dur="1" fill="hold">
                                          <p:stCondLst>
                                            <p:cond delay="499"/>
                                          </p:stCondLst>
                                        </p:cTn>
                                        <p:tgtEl>
                                          <p:spTgt spid="90"/>
                                        </p:tgtEl>
                                        <p:attrNameLst>
                                          <p:attrName>style.visibility</p:attrName>
                                        </p:attrNameLst>
                                      </p:cBhvr>
                                      <p:to>
                                        <p:strVal val="hidden"/>
                                      </p:to>
                                    </p:set>
                                  </p:childTnLst>
                                </p:cTn>
                              </p:par>
                              <p:par>
                                <p:cTn id="218" presetID="9" presetClass="exit" presetSubtype="0" fill="hold" grpId="1" nodeType="withEffect">
                                  <p:stCondLst>
                                    <p:cond delay="0"/>
                                  </p:stCondLst>
                                  <p:childTnLst>
                                    <p:animEffect transition="out" filter="dissolve">
                                      <p:cBhvr>
                                        <p:cTn id="219" dur="500"/>
                                        <p:tgtEl>
                                          <p:spTgt spid="18"/>
                                        </p:tgtEl>
                                      </p:cBhvr>
                                    </p:animEffect>
                                    <p:set>
                                      <p:cBhvr>
                                        <p:cTn id="220" dur="1" fill="hold">
                                          <p:stCondLst>
                                            <p:cond delay="499"/>
                                          </p:stCondLst>
                                        </p:cTn>
                                        <p:tgtEl>
                                          <p:spTgt spid="18"/>
                                        </p:tgtEl>
                                        <p:attrNameLst>
                                          <p:attrName>style.visibility</p:attrName>
                                        </p:attrNameLst>
                                      </p:cBhvr>
                                      <p:to>
                                        <p:strVal val="hidden"/>
                                      </p:to>
                                    </p:set>
                                  </p:childTnLst>
                                </p:cTn>
                              </p:par>
                              <p:par>
                                <p:cTn id="221" presetID="9" presetClass="exit" presetSubtype="0" fill="hold" grpId="1" nodeType="withEffect">
                                  <p:stCondLst>
                                    <p:cond delay="0"/>
                                  </p:stCondLst>
                                  <p:childTnLst>
                                    <p:animEffect transition="out" filter="dissolve">
                                      <p:cBhvr>
                                        <p:cTn id="222" dur="500"/>
                                        <p:tgtEl>
                                          <p:spTgt spid="75"/>
                                        </p:tgtEl>
                                      </p:cBhvr>
                                    </p:animEffect>
                                    <p:set>
                                      <p:cBhvr>
                                        <p:cTn id="223" dur="1" fill="hold">
                                          <p:stCondLst>
                                            <p:cond delay="499"/>
                                          </p:stCondLst>
                                        </p:cTn>
                                        <p:tgtEl>
                                          <p:spTgt spid="75"/>
                                        </p:tgtEl>
                                        <p:attrNameLst>
                                          <p:attrName>style.visibility</p:attrName>
                                        </p:attrNameLst>
                                      </p:cBhvr>
                                      <p:to>
                                        <p:strVal val="hidden"/>
                                      </p:to>
                                    </p:set>
                                  </p:childTnLst>
                                </p:cTn>
                              </p:par>
                            </p:childTnLst>
                          </p:cTn>
                        </p:par>
                        <p:par>
                          <p:cTn id="224" fill="hold">
                            <p:stCondLst>
                              <p:cond delay="1000"/>
                            </p:stCondLst>
                            <p:childTnLst>
                              <p:par>
                                <p:cTn id="225" presetID="42" presetClass="path" presetSubtype="0" accel="50000" decel="50000" fill="hold" grpId="1" nodeType="afterEffect">
                                  <p:stCondLst>
                                    <p:cond delay="0"/>
                                  </p:stCondLst>
                                  <p:childTnLst>
                                    <p:animMotion origin="layout" path="M -1.25E-6 4.07407E-6 L -1.25E-6 -0.3169 " pathEditMode="relative" rAng="0" ptsTypes="AA">
                                      <p:cBhvr>
                                        <p:cTn id="226" dur="2000" fill="hold"/>
                                        <p:tgtEl>
                                          <p:spTgt spid="28"/>
                                        </p:tgtEl>
                                        <p:attrNameLst>
                                          <p:attrName>ppt_x</p:attrName>
                                          <p:attrName>ppt_y</p:attrName>
                                        </p:attrNameLst>
                                      </p:cBhvr>
                                      <p:rCtr x="0" y="-15856"/>
                                    </p:animMotion>
                                  </p:childTnLst>
                                </p:cTn>
                              </p:par>
                              <p:par>
                                <p:cTn id="227" presetID="42" presetClass="path" presetSubtype="0" accel="50000" decel="50000" fill="hold" grpId="1" nodeType="withEffect">
                                  <p:stCondLst>
                                    <p:cond delay="0"/>
                                  </p:stCondLst>
                                  <p:childTnLst>
                                    <p:animMotion origin="layout" path="M 2.91667E-6 -2.96296E-6 L 2.91667E-6 -0.31643 " pathEditMode="relative" rAng="0" ptsTypes="AA">
                                      <p:cBhvr>
                                        <p:cTn id="228" dur="2000" fill="hold"/>
                                        <p:tgtEl>
                                          <p:spTgt spid="84"/>
                                        </p:tgtEl>
                                        <p:attrNameLst>
                                          <p:attrName>ppt_x</p:attrName>
                                          <p:attrName>ppt_y</p:attrName>
                                        </p:attrNameLst>
                                      </p:cBhvr>
                                      <p:rCtr x="0" y="-15833"/>
                                    </p:animMotion>
                                  </p:childTnLst>
                                </p:cTn>
                              </p:par>
                              <p:par>
                                <p:cTn id="229" presetID="42" presetClass="path" presetSubtype="0" accel="50000" decel="50000" fill="hold" grpId="1" nodeType="withEffect">
                                  <p:stCondLst>
                                    <p:cond delay="0"/>
                                  </p:stCondLst>
                                  <p:childTnLst>
                                    <p:animMotion origin="layout" path="M 2.08333E-6 1.48148E-6 L 2.08333E-6 -0.32199 " pathEditMode="relative" rAng="0" ptsTypes="AA">
                                      <p:cBhvr>
                                        <p:cTn id="230" dur="2000" fill="hold"/>
                                        <p:tgtEl>
                                          <p:spTgt spid="87"/>
                                        </p:tgtEl>
                                        <p:attrNameLst>
                                          <p:attrName>ppt_x</p:attrName>
                                          <p:attrName>ppt_y</p:attrName>
                                        </p:attrNameLst>
                                      </p:cBhvr>
                                      <p:rCtr x="0" y="-161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P spid="34" grpId="0"/>
      <p:bldP spid="36" grpId="0"/>
      <p:bldP spid="37" grpId="0"/>
      <p:bldP spid="41" grpId="0" animBg="1"/>
      <p:bldP spid="46" grpId="0" animBg="1"/>
      <p:bldP spid="58" grpId="0" animBg="1"/>
      <p:bldP spid="59" grpId="0" animBg="1"/>
      <p:bldP spid="60" grpId="0" animBg="1"/>
      <p:bldP spid="61" grpId="0" animBg="1"/>
      <p:bldP spid="62" grpId="0" animBg="1"/>
      <p:bldP spid="63" grpId="0" animBg="1"/>
      <p:bldP spid="82" grpId="0" animBg="1"/>
      <p:bldP spid="22" grpId="0" animBg="1"/>
      <p:bldP spid="76" grpId="0" animBg="1"/>
      <p:bldP spid="77" grpId="0" animBg="1"/>
      <p:bldP spid="78" grpId="0" animBg="1"/>
      <p:bldP spid="79" grpId="0" animBg="1"/>
      <p:bldP spid="80" grpId="0" animBg="1"/>
      <p:bldP spid="81" grpId="0" animBg="1"/>
      <p:bldP spid="88" grpId="0"/>
      <p:bldP spid="2" grpId="0"/>
      <p:bldP spid="73" grpId="0"/>
      <p:bldP spid="73" grpId="1"/>
      <p:bldP spid="17" grpId="0"/>
      <p:bldP spid="74" grpId="0"/>
      <p:bldP spid="74" grpId="1"/>
      <p:bldP spid="75" grpId="0"/>
      <p:bldP spid="75" grpId="1"/>
      <p:bldP spid="18" grpId="0"/>
      <p:bldP spid="18" grpId="1"/>
      <p:bldP spid="19" grpId="1"/>
      <p:bldP spid="19" grpId="2"/>
      <p:bldP spid="20" grpId="0"/>
      <p:bldP spid="20" grpId="1"/>
      <p:bldP spid="27" grpId="0"/>
      <p:bldP spid="27" grpId="1"/>
      <p:bldP spid="28" grpId="0"/>
      <p:bldP spid="28" grpId="1"/>
      <p:bldP spid="84" grpId="0"/>
      <p:bldP spid="84" grpId="1"/>
      <p:bldP spid="85" grpId="0"/>
      <p:bldP spid="85" grpId="1"/>
      <p:bldP spid="86" grpId="0"/>
      <p:bldP spid="86" grpId="1"/>
      <p:bldP spid="87" grpId="0" animBg="1"/>
      <p:bldP spid="87" grpId="1" animBg="1"/>
      <p:bldP spid="90" grpId="0"/>
      <p:bldP spid="90"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6525D7C3-FABA-EA4C-BE94-72812A16C133}"/>
              </a:ext>
            </a:extLst>
          </p:cNvPr>
          <p:cNvSpPr/>
          <p:nvPr/>
        </p:nvSpPr>
        <p:spPr>
          <a:xfrm>
            <a:off x="781088" y="1921141"/>
            <a:ext cx="689612" cy="369332"/>
          </a:xfrm>
          <a:prstGeom prst="rect">
            <a:avLst/>
          </a:prstGeom>
        </p:spPr>
        <p:txBody>
          <a:bodyPr wrap="square">
            <a:spAutoFit/>
          </a:bodyPr>
          <a:lstStyle/>
          <a:p>
            <a:r>
              <a:rPr lang="en-US" b="1" dirty="0">
                <a:latin typeface="Lucida Handwriting" panose="03010101010101010101" pitchFamily="66" charset="77"/>
              </a:rPr>
              <a:t>Y</a:t>
            </a:r>
            <a:endParaRPr lang="en-US" b="1" dirty="0"/>
          </a:p>
        </p:txBody>
      </p:sp>
      <p:sp>
        <p:nvSpPr>
          <p:cNvPr id="30" name="Arc 29">
            <a:extLst>
              <a:ext uri="{FF2B5EF4-FFF2-40B4-BE49-F238E27FC236}">
                <a16:creationId xmlns:a16="http://schemas.microsoft.com/office/drawing/2014/main" id="{49B0DF39-B701-8C49-A2AB-7CBA50373E12}"/>
              </a:ext>
            </a:extLst>
          </p:cNvPr>
          <p:cNvSpPr/>
          <p:nvPr/>
        </p:nvSpPr>
        <p:spPr>
          <a:xfrm rot="2196636">
            <a:off x="1572346" y="4038256"/>
            <a:ext cx="547581" cy="547581"/>
          </a:xfrm>
          <a:prstGeom prst="arc">
            <a:avLst/>
          </a:prstGeom>
          <a:ln w="28575">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34C6FDF7-FA67-7E42-986A-54A1A9C6AC87}"/>
              </a:ext>
            </a:extLst>
          </p:cNvPr>
          <p:cNvCxnSpPr>
            <a:cxnSpLocks/>
          </p:cNvCxnSpPr>
          <p:nvPr/>
        </p:nvCxnSpPr>
        <p:spPr>
          <a:xfrm>
            <a:off x="838200" y="4470113"/>
            <a:ext cx="1254125" cy="0"/>
          </a:xfrm>
          <a:prstGeom prst="line">
            <a:avLst/>
          </a:prstGeom>
          <a:ln w="28575">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104" name="Picture 103">
            <a:extLst>
              <a:ext uri="{FF2B5EF4-FFF2-40B4-BE49-F238E27FC236}">
                <a16:creationId xmlns:a16="http://schemas.microsoft.com/office/drawing/2014/main" id="{4E237CC7-3B49-D544-B75A-334DEFF98F41}"/>
              </a:ext>
            </a:extLst>
          </p:cNvPr>
          <p:cNvPicPr>
            <a:picLocks noChangeAspect="1"/>
          </p:cNvPicPr>
          <p:nvPr/>
        </p:nvPicPr>
        <p:blipFill>
          <a:blip r:embed="rId3"/>
          <a:stretch>
            <a:fillRect/>
          </a:stretch>
        </p:blipFill>
        <p:spPr>
          <a:xfrm>
            <a:off x="994676" y="1963709"/>
            <a:ext cx="4654056" cy="3102704"/>
          </a:xfrm>
          <a:prstGeom prst="rect">
            <a:avLst/>
          </a:prstGeom>
        </p:spPr>
      </p:pic>
      <p:cxnSp>
        <p:nvCxnSpPr>
          <p:cNvPr id="32" name="Straight Arrow Connector 31">
            <a:extLst>
              <a:ext uri="{FF2B5EF4-FFF2-40B4-BE49-F238E27FC236}">
                <a16:creationId xmlns:a16="http://schemas.microsoft.com/office/drawing/2014/main" id="{05543ACF-2B24-5A45-A92A-F92FC89CF991}"/>
              </a:ext>
            </a:extLst>
          </p:cNvPr>
          <p:cNvCxnSpPr>
            <a:cxnSpLocks/>
          </p:cNvCxnSpPr>
          <p:nvPr/>
        </p:nvCxnSpPr>
        <p:spPr>
          <a:xfrm flipV="1">
            <a:off x="1125894" y="2128478"/>
            <a:ext cx="0" cy="2916491"/>
          </a:xfrm>
          <a:prstGeom prst="straightConnector1">
            <a:avLst/>
          </a:prstGeom>
          <a:ln w="22225">
            <a:solidFill>
              <a:schemeClr val="bg2">
                <a:lumMod val="75000"/>
              </a:schemeClr>
            </a:solidFill>
            <a:prstDash val="sysDash"/>
            <a:headEnd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2E7E381-0171-BB41-930C-83DC7DBA86BF}"/>
              </a:ext>
            </a:extLst>
          </p:cNvPr>
          <p:cNvCxnSpPr>
            <a:cxnSpLocks/>
          </p:cNvCxnSpPr>
          <p:nvPr/>
        </p:nvCxnSpPr>
        <p:spPr>
          <a:xfrm>
            <a:off x="634619" y="5051394"/>
            <a:ext cx="5322428" cy="0"/>
          </a:xfrm>
          <a:prstGeom prst="straightConnector1">
            <a:avLst/>
          </a:prstGeom>
          <a:ln w="22225">
            <a:solidFill>
              <a:schemeClr val="bg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2461FFB3-8056-E741-A757-5211C58581AC}"/>
                  </a:ext>
                </a:extLst>
              </p:cNvPr>
              <p:cNvSpPr/>
              <p:nvPr/>
            </p:nvSpPr>
            <p:spPr>
              <a:xfrm>
                <a:off x="5761749" y="5051394"/>
                <a:ext cx="47320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𝒙</m:t>
                      </m:r>
                    </m:oMath>
                  </m:oMathPara>
                </a14:m>
                <a:endParaRPr lang="en-US" dirty="0">
                  <a:solidFill>
                    <a:schemeClr val="tx1"/>
                  </a:solidFill>
                </a:endParaRPr>
              </a:p>
            </p:txBody>
          </p:sp>
        </mc:Choice>
        <mc:Fallback xmlns="">
          <p:sp>
            <p:nvSpPr>
              <p:cNvPr id="34" name="Rectangle 33">
                <a:extLst>
                  <a:ext uri="{FF2B5EF4-FFF2-40B4-BE49-F238E27FC236}">
                    <a16:creationId xmlns:a16="http://schemas.microsoft.com/office/drawing/2014/main" id="{2461FFB3-8056-E741-A757-5211C58581AC}"/>
                  </a:ext>
                </a:extLst>
              </p:cNvPr>
              <p:cNvSpPr>
                <a:spLocks noRot="1" noChangeAspect="1" noMove="1" noResize="1" noEditPoints="1" noAdjustHandles="1" noChangeArrowheads="1" noChangeShapeType="1" noTextEdit="1"/>
              </p:cNvSpPr>
              <p:nvPr/>
            </p:nvSpPr>
            <p:spPr>
              <a:xfrm>
                <a:off x="5761749" y="5051394"/>
                <a:ext cx="473206" cy="369332"/>
              </a:xfrm>
              <a:prstGeom prst="rect">
                <a:avLst/>
              </a:prstGeom>
              <a:blipFill>
                <a:blip r:embed="rId4"/>
                <a:stretch>
                  <a:fillRect/>
                </a:stretch>
              </a:blipFill>
            </p:spPr>
            <p:txBody>
              <a:bodyPr/>
              <a:lstStyle/>
              <a:p>
                <a:r>
                  <a:rPr lang="en-US">
                    <a:noFill/>
                  </a:rPr>
                  <a:t> </a:t>
                </a:r>
              </a:p>
            </p:txBody>
          </p:sp>
        </mc:Fallback>
      </mc:AlternateContent>
      <p:cxnSp>
        <p:nvCxnSpPr>
          <p:cNvPr id="35" name="Straight Connector 34">
            <a:extLst>
              <a:ext uri="{FF2B5EF4-FFF2-40B4-BE49-F238E27FC236}">
                <a16:creationId xmlns:a16="http://schemas.microsoft.com/office/drawing/2014/main" id="{D8A8CE4C-F02A-834D-94C6-DEA7D450C3E6}"/>
              </a:ext>
            </a:extLst>
          </p:cNvPr>
          <p:cNvCxnSpPr>
            <a:cxnSpLocks/>
          </p:cNvCxnSpPr>
          <p:nvPr/>
        </p:nvCxnSpPr>
        <p:spPr>
          <a:xfrm flipV="1">
            <a:off x="634619" y="2315560"/>
            <a:ext cx="5026592" cy="2396127"/>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CCA7E59-C675-CA4F-9D8C-6BC8A867821D}"/>
              </a:ext>
            </a:extLst>
          </p:cNvPr>
          <p:cNvSpPr/>
          <p:nvPr/>
        </p:nvSpPr>
        <p:spPr>
          <a:xfrm>
            <a:off x="470204" y="4175946"/>
            <a:ext cx="428322" cy="369332"/>
          </a:xfrm>
          <a:prstGeom prst="rect">
            <a:avLst/>
          </a:prstGeom>
        </p:spPr>
        <p:txBody>
          <a:bodyPr wrap="none">
            <a:spAutoFit/>
          </a:bodyPr>
          <a:lstStyle/>
          <a:p>
            <a:r>
              <a:rPr lang="en-US" b="1" dirty="0">
                <a:solidFill>
                  <a:schemeClr val="accent2"/>
                </a:solidFill>
                <a:latin typeface="Lucida Handwriting" panose="03010101010101010101" pitchFamily="66" charset="77"/>
              </a:rPr>
              <a:t>β</a:t>
            </a:r>
            <a:r>
              <a:rPr lang="en-US" b="1" baseline="-25000" dirty="0">
                <a:solidFill>
                  <a:schemeClr val="accent2"/>
                </a:solidFill>
                <a:latin typeface="Lucida Handwriting" panose="03010101010101010101" pitchFamily="66" charset="77"/>
              </a:rPr>
              <a:t>0</a:t>
            </a:r>
            <a:endParaRPr lang="en-US" dirty="0"/>
          </a:p>
        </p:txBody>
      </p:sp>
      <p:sp>
        <p:nvSpPr>
          <p:cNvPr id="37" name="Rectangle 36">
            <a:extLst>
              <a:ext uri="{FF2B5EF4-FFF2-40B4-BE49-F238E27FC236}">
                <a16:creationId xmlns:a16="http://schemas.microsoft.com/office/drawing/2014/main" id="{071BF8CD-3EE4-FC48-AE93-08F5FB73200C}"/>
              </a:ext>
            </a:extLst>
          </p:cNvPr>
          <p:cNvSpPr/>
          <p:nvPr/>
        </p:nvSpPr>
        <p:spPr>
          <a:xfrm>
            <a:off x="1713362" y="4100781"/>
            <a:ext cx="428322" cy="369332"/>
          </a:xfrm>
          <a:prstGeom prst="rect">
            <a:avLst/>
          </a:prstGeom>
        </p:spPr>
        <p:txBody>
          <a:bodyPr wrap="none">
            <a:spAutoFit/>
          </a:bodyPr>
          <a:lstStyle/>
          <a:p>
            <a:r>
              <a:rPr lang="en-US" b="1" dirty="0">
                <a:solidFill>
                  <a:schemeClr val="accent2"/>
                </a:solidFill>
                <a:latin typeface="Lucida Handwriting" panose="03010101010101010101" pitchFamily="66" charset="77"/>
              </a:rPr>
              <a:t>β</a:t>
            </a:r>
            <a:r>
              <a:rPr lang="en-US" b="1" baseline="-25000" dirty="0">
                <a:solidFill>
                  <a:schemeClr val="accent2"/>
                </a:solidFill>
                <a:latin typeface="Lucida Handwriting" panose="03010101010101010101" pitchFamily="66" charset="77"/>
              </a:rPr>
              <a:t>1</a:t>
            </a:r>
            <a:endParaRPr lang="en-US" dirty="0"/>
          </a:p>
        </p:txBody>
      </p:sp>
      <p:sp>
        <p:nvSpPr>
          <p:cNvPr id="41" name="Oval 40">
            <a:extLst>
              <a:ext uri="{FF2B5EF4-FFF2-40B4-BE49-F238E27FC236}">
                <a16:creationId xmlns:a16="http://schemas.microsoft.com/office/drawing/2014/main" id="{9C2BA6C6-B0D7-344E-A776-5C546588225A}"/>
              </a:ext>
            </a:extLst>
          </p:cNvPr>
          <p:cNvSpPr/>
          <p:nvPr/>
        </p:nvSpPr>
        <p:spPr>
          <a:xfrm>
            <a:off x="5254078" y="3032532"/>
            <a:ext cx="153056" cy="15305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625AF53-F71F-684E-9B67-8A647454CA35}"/>
              </a:ext>
            </a:extLst>
          </p:cNvPr>
          <p:cNvSpPr/>
          <p:nvPr/>
        </p:nvSpPr>
        <p:spPr>
          <a:xfrm>
            <a:off x="4340019" y="3626924"/>
            <a:ext cx="153056" cy="15305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562D5CBF-EA1B-E445-923C-157FFD544DFD}"/>
              </a:ext>
            </a:extLst>
          </p:cNvPr>
          <p:cNvSpPr/>
          <p:nvPr/>
        </p:nvSpPr>
        <p:spPr>
          <a:xfrm>
            <a:off x="3295833" y="3779868"/>
            <a:ext cx="153056" cy="15305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2280388D-BF00-7044-8057-2506F46E1D00}"/>
              </a:ext>
            </a:extLst>
          </p:cNvPr>
          <p:cNvSpPr/>
          <p:nvPr/>
        </p:nvSpPr>
        <p:spPr>
          <a:xfrm>
            <a:off x="3834334" y="2632606"/>
            <a:ext cx="153056" cy="15305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EA3502EE-2AC7-464D-99B0-5CFE6DD9FF77}"/>
              </a:ext>
            </a:extLst>
          </p:cNvPr>
          <p:cNvSpPr/>
          <p:nvPr/>
        </p:nvSpPr>
        <p:spPr>
          <a:xfrm>
            <a:off x="4681072" y="1990196"/>
            <a:ext cx="153056" cy="15305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03826740-ACD9-A447-AEE1-5F14C69CF8B8}"/>
              </a:ext>
            </a:extLst>
          </p:cNvPr>
          <p:cNvSpPr/>
          <p:nvPr/>
        </p:nvSpPr>
        <p:spPr>
          <a:xfrm>
            <a:off x="2535797" y="3278495"/>
            <a:ext cx="153056" cy="15305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4467262F-9D08-AC4F-983D-10F909872FA5}"/>
              </a:ext>
            </a:extLst>
          </p:cNvPr>
          <p:cNvSpPr/>
          <p:nvPr/>
        </p:nvSpPr>
        <p:spPr>
          <a:xfrm>
            <a:off x="2405969" y="4293376"/>
            <a:ext cx="153056" cy="15305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BCD610DD-518D-2A48-A637-28660B045B2C}"/>
              </a:ext>
            </a:extLst>
          </p:cNvPr>
          <p:cNvSpPr/>
          <p:nvPr/>
        </p:nvSpPr>
        <p:spPr>
          <a:xfrm>
            <a:off x="3262215" y="2370902"/>
            <a:ext cx="153056" cy="15305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28A998AA-D34A-424E-B6DB-E563E32C3809}"/>
              </a:ext>
            </a:extLst>
          </p:cNvPr>
          <p:cNvCxnSpPr>
            <a:cxnSpLocks/>
          </p:cNvCxnSpPr>
          <p:nvPr/>
        </p:nvCxnSpPr>
        <p:spPr>
          <a:xfrm flipV="1">
            <a:off x="2608450" y="3366807"/>
            <a:ext cx="0" cy="379752"/>
          </a:xfrm>
          <a:prstGeom prst="straightConnector1">
            <a:avLst/>
          </a:prstGeom>
          <a:ln w="28575">
            <a:solidFill>
              <a:srgbClr val="EE4333"/>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1F26FCD-D73E-0142-A317-AE8731E6F871}"/>
              </a:ext>
            </a:extLst>
          </p:cNvPr>
          <p:cNvCxnSpPr>
            <a:cxnSpLocks/>
          </p:cNvCxnSpPr>
          <p:nvPr/>
        </p:nvCxnSpPr>
        <p:spPr>
          <a:xfrm flipV="1">
            <a:off x="2482497" y="3856396"/>
            <a:ext cx="0" cy="504216"/>
          </a:xfrm>
          <a:prstGeom prst="straightConnector1">
            <a:avLst/>
          </a:prstGeom>
          <a:ln w="28575">
            <a:solidFill>
              <a:srgbClr val="EE4333"/>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1F770421-AF1B-E349-8EE0-300D719E8E5A}"/>
              </a:ext>
            </a:extLst>
          </p:cNvPr>
          <p:cNvCxnSpPr>
            <a:cxnSpLocks/>
          </p:cNvCxnSpPr>
          <p:nvPr/>
        </p:nvCxnSpPr>
        <p:spPr>
          <a:xfrm flipV="1">
            <a:off x="3372361" y="3426443"/>
            <a:ext cx="0" cy="416175"/>
          </a:xfrm>
          <a:prstGeom prst="straightConnector1">
            <a:avLst/>
          </a:prstGeom>
          <a:ln w="28575">
            <a:solidFill>
              <a:srgbClr val="EE4333"/>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F2083C3D-B1BF-CE4C-B422-0F2FEE5F62A5}"/>
              </a:ext>
            </a:extLst>
          </p:cNvPr>
          <p:cNvCxnSpPr>
            <a:cxnSpLocks/>
          </p:cNvCxnSpPr>
          <p:nvPr/>
        </p:nvCxnSpPr>
        <p:spPr>
          <a:xfrm flipV="1">
            <a:off x="3332904" y="2447431"/>
            <a:ext cx="0" cy="979012"/>
          </a:xfrm>
          <a:prstGeom prst="straightConnector1">
            <a:avLst/>
          </a:prstGeom>
          <a:ln w="28575">
            <a:solidFill>
              <a:srgbClr val="EE4333"/>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EF95C8AD-EE07-5842-857F-9E2C3AEF35C4}"/>
              </a:ext>
            </a:extLst>
          </p:cNvPr>
          <p:cNvSpPr/>
          <p:nvPr/>
        </p:nvSpPr>
        <p:spPr>
          <a:xfrm>
            <a:off x="3335713" y="2444160"/>
            <a:ext cx="979011" cy="979011"/>
          </a:xfrm>
          <a:prstGeom prst="rect">
            <a:avLst/>
          </a:prstGeom>
          <a:solidFill>
            <a:srgbClr val="7030A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9" name="Straight Arrow Connector 68">
            <a:extLst>
              <a:ext uri="{FF2B5EF4-FFF2-40B4-BE49-F238E27FC236}">
                <a16:creationId xmlns:a16="http://schemas.microsoft.com/office/drawing/2014/main" id="{19A5EEFC-3999-1743-B669-CF421F9ED92A}"/>
              </a:ext>
            </a:extLst>
          </p:cNvPr>
          <p:cNvCxnSpPr>
            <a:cxnSpLocks/>
          </p:cNvCxnSpPr>
          <p:nvPr/>
        </p:nvCxnSpPr>
        <p:spPr>
          <a:xfrm flipV="1">
            <a:off x="3905023" y="2697630"/>
            <a:ext cx="5839" cy="432786"/>
          </a:xfrm>
          <a:prstGeom prst="straightConnector1">
            <a:avLst/>
          </a:prstGeom>
          <a:ln w="28575">
            <a:solidFill>
              <a:srgbClr val="EE4333"/>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3DB03DC9-1CD1-B04A-8D27-9DFE2D5545CA}"/>
              </a:ext>
            </a:extLst>
          </p:cNvPr>
          <p:cNvCxnSpPr>
            <a:cxnSpLocks/>
          </p:cNvCxnSpPr>
          <p:nvPr/>
        </p:nvCxnSpPr>
        <p:spPr>
          <a:xfrm flipV="1">
            <a:off x="4416547" y="2914023"/>
            <a:ext cx="0" cy="775540"/>
          </a:xfrm>
          <a:prstGeom prst="straightConnector1">
            <a:avLst/>
          </a:prstGeom>
          <a:ln w="28575">
            <a:solidFill>
              <a:srgbClr val="EE4333"/>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36DCFBF-2EA5-6B47-98A1-07F3F9B22923}"/>
              </a:ext>
            </a:extLst>
          </p:cNvPr>
          <p:cNvCxnSpPr>
            <a:cxnSpLocks/>
          </p:cNvCxnSpPr>
          <p:nvPr/>
        </p:nvCxnSpPr>
        <p:spPr>
          <a:xfrm flipV="1">
            <a:off x="4757600" y="2066725"/>
            <a:ext cx="0" cy="672411"/>
          </a:xfrm>
          <a:prstGeom prst="straightConnector1">
            <a:avLst/>
          </a:prstGeom>
          <a:ln w="28575">
            <a:solidFill>
              <a:srgbClr val="EE4333"/>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6A695571-5708-5F4A-8B4C-1D315A2FAEA4}"/>
              </a:ext>
            </a:extLst>
          </p:cNvPr>
          <p:cNvCxnSpPr>
            <a:cxnSpLocks/>
          </p:cNvCxnSpPr>
          <p:nvPr/>
        </p:nvCxnSpPr>
        <p:spPr>
          <a:xfrm flipV="1">
            <a:off x="5331879" y="2479040"/>
            <a:ext cx="0" cy="630021"/>
          </a:xfrm>
          <a:prstGeom prst="straightConnector1">
            <a:avLst/>
          </a:prstGeom>
          <a:ln w="28575">
            <a:solidFill>
              <a:srgbClr val="EE4333"/>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C0BE6E6-159B-B040-9D64-3A8E98C92470}"/>
              </a:ext>
            </a:extLst>
          </p:cNvPr>
          <p:cNvSpPr/>
          <p:nvPr/>
        </p:nvSpPr>
        <p:spPr>
          <a:xfrm>
            <a:off x="2484508" y="3863031"/>
            <a:ext cx="497581" cy="497581"/>
          </a:xfrm>
          <a:prstGeom prst="rect">
            <a:avLst/>
          </a:prstGeom>
          <a:solidFill>
            <a:srgbClr val="7030A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951574AE-CF15-3B48-8CA8-AADB77F1615B}"/>
              </a:ext>
            </a:extLst>
          </p:cNvPr>
          <p:cNvSpPr/>
          <p:nvPr/>
        </p:nvSpPr>
        <p:spPr>
          <a:xfrm>
            <a:off x="2606263" y="3371775"/>
            <a:ext cx="369210" cy="369210"/>
          </a:xfrm>
          <a:prstGeom prst="rect">
            <a:avLst/>
          </a:prstGeom>
          <a:solidFill>
            <a:srgbClr val="7030A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97CC1136-1B0E-E648-B882-1D6D2389D220}"/>
              </a:ext>
            </a:extLst>
          </p:cNvPr>
          <p:cNvSpPr/>
          <p:nvPr/>
        </p:nvSpPr>
        <p:spPr>
          <a:xfrm>
            <a:off x="3369023" y="3426384"/>
            <a:ext cx="416175" cy="416175"/>
          </a:xfrm>
          <a:prstGeom prst="rect">
            <a:avLst/>
          </a:prstGeom>
          <a:solidFill>
            <a:srgbClr val="7030A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72C4FA87-81E7-874B-9E7F-05071BEDBB5A}"/>
              </a:ext>
            </a:extLst>
          </p:cNvPr>
          <p:cNvSpPr/>
          <p:nvPr/>
        </p:nvSpPr>
        <p:spPr>
          <a:xfrm>
            <a:off x="3900655" y="2700769"/>
            <a:ext cx="427496" cy="427496"/>
          </a:xfrm>
          <a:prstGeom prst="rect">
            <a:avLst/>
          </a:prstGeom>
          <a:solidFill>
            <a:srgbClr val="7030A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ECE15E72-E09C-E642-9720-986D0E3372A9}"/>
              </a:ext>
            </a:extLst>
          </p:cNvPr>
          <p:cNvSpPr/>
          <p:nvPr/>
        </p:nvSpPr>
        <p:spPr>
          <a:xfrm>
            <a:off x="4417661" y="2921440"/>
            <a:ext cx="768123" cy="768123"/>
          </a:xfrm>
          <a:prstGeom prst="rect">
            <a:avLst/>
          </a:prstGeom>
          <a:solidFill>
            <a:srgbClr val="7030A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9F9F4188-F9AB-0C40-B4C5-9EE29BFB8C8C}"/>
              </a:ext>
            </a:extLst>
          </p:cNvPr>
          <p:cNvSpPr/>
          <p:nvPr/>
        </p:nvSpPr>
        <p:spPr>
          <a:xfrm>
            <a:off x="4762611" y="2060732"/>
            <a:ext cx="672411" cy="672411"/>
          </a:xfrm>
          <a:prstGeom prst="rect">
            <a:avLst/>
          </a:prstGeom>
          <a:solidFill>
            <a:srgbClr val="7030A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CF91AD8D-8D70-9046-B620-369F5F6869AC}"/>
              </a:ext>
            </a:extLst>
          </p:cNvPr>
          <p:cNvSpPr/>
          <p:nvPr/>
        </p:nvSpPr>
        <p:spPr>
          <a:xfrm>
            <a:off x="5326085" y="2479039"/>
            <a:ext cx="630021" cy="630021"/>
          </a:xfrm>
          <a:prstGeom prst="rect">
            <a:avLst/>
          </a:prstGeom>
          <a:solidFill>
            <a:srgbClr val="7030A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a:extLst>
              <a:ext uri="{FF2B5EF4-FFF2-40B4-BE49-F238E27FC236}">
                <a16:creationId xmlns:a16="http://schemas.microsoft.com/office/drawing/2014/main" id="{05DEE3B0-85E9-714C-ADD3-696E04EE8D24}"/>
              </a:ext>
            </a:extLst>
          </p:cNvPr>
          <p:cNvCxnSpPr>
            <a:cxnSpLocks/>
          </p:cNvCxnSpPr>
          <p:nvPr/>
        </p:nvCxnSpPr>
        <p:spPr>
          <a:xfrm flipV="1">
            <a:off x="2477305" y="1999650"/>
            <a:ext cx="0" cy="3151470"/>
          </a:xfrm>
          <a:prstGeom prst="line">
            <a:avLst/>
          </a:prstGeom>
          <a:ln w="22225">
            <a:solidFill>
              <a:srgbClr val="7030A0"/>
            </a:solidFill>
            <a:prstDash val="sysDot"/>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924A333B-552B-B649-9BB1-0D396D59D53F}"/>
              </a:ext>
            </a:extLst>
          </p:cNvPr>
          <p:cNvSpPr/>
          <p:nvPr/>
        </p:nvSpPr>
        <p:spPr>
          <a:xfrm>
            <a:off x="2258335" y="5093928"/>
            <a:ext cx="402674" cy="369332"/>
          </a:xfrm>
          <a:prstGeom prst="rect">
            <a:avLst/>
          </a:prstGeom>
        </p:spPr>
        <p:txBody>
          <a:bodyPr wrap="none">
            <a:spAutoFit/>
          </a:bodyPr>
          <a:lstStyle/>
          <a:p>
            <a:r>
              <a:rPr lang="en-US" b="1" dirty="0">
                <a:solidFill>
                  <a:srgbClr val="FF0000"/>
                </a:solidFill>
                <a:latin typeface="Lucida Handwriting" panose="03010101010101010101" pitchFamily="66" charset="77"/>
              </a:rPr>
              <a:t>x</a:t>
            </a:r>
            <a:r>
              <a:rPr lang="en-US" b="1" baseline="-25000" dirty="0">
                <a:solidFill>
                  <a:srgbClr val="FF0000"/>
                </a:solidFill>
                <a:latin typeface="Lucida Handwriting" panose="03010101010101010101" pitchFamily="66" charset="77"/>
              </a:rPr>
              <a:t>i</a:t>
            </a:r>
            <a:endParaRPr lang="en-US" dirty="0"/>
          </a:p>
        </p:txBody>
      </p:sp>
      <p:sp>
        <p:nvSpPr>
          <p:cNvPr id="100" name="Freeform 99">
            <a:extLst>
              <a:ext uri="{FF2B5EF4-FFF2-40B4-BE49-F238E27FC236}">
                <a16:creationId xmlns:a16="http://schemas.microsoft.com/office/drawing/2014/main" id="{710A9653-CFD0-5745-A882-E9A7221BB69D}"/>
              </a:ext>
            </a:extLst>
          </p:cNvPr>
          <p:cNvSpPr/>
          <p:nvPr/>
        </p:nvSpPr>
        <p:spPr>
          <a:xfrm rot="5400000" flipH="1">
            <a:off x="1771846" y="3580776"/>
            <a:ext cx="1996977" cy="536838"/>
          </a:xfrm>
          <a:custGeom>
            <a:avLst/>
            <a:gdLst>
              <a:gd name="connsiteX0" fmla="*/ 0 w 3165231"/>
              <a:gd name="connsiteY0" fmla="*/ 1486513 h 1491202"/>
              <a:gd name="connsiteX1" fmla="*/ 1031631 w 3165231"/>
              <a:gd name="connsiteY1" fmla="*/ 1064482 h 1491202"/>
              <a:gd name="connsiteX2" fmla="*/ 1627163 w 3165231"/>
              <a:gd name="connsiteY2" fmla="*/ 27 h 1491202"/>
              <a:gd name="connsiteX3" fmla="*/ 2246141 w 3165231"/>
              <a:gd name="connsiteY3" fmla="*/ 1097307 h 1491202"/>
              <a:gd name="connsiteX4" fmla="*/ 3165231 w 3165231"/>
              <a:gd name="connsiteY4" fmla="*/ 1491202 h 1491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5231" h="1491202">
                <a:moveTo>
                  <a:pt x="0" y="1486513"/>
                </a:moveTo>
                <a:cubicBezTo>
                  <a:pt x="380218" y="1399371"/>
                  <a:pt x="760437" y="1312230"/>
                  <a:pt x="1031631" y="1064482"/>
                </a:cubicBezTo>
                <a:cubicBezTo>
                  <a:pt x="1302825" y="816734"/>
                  <a:pt x="1424745" y="-5444"/>
                  <a:pt x="1627163" y="27"/>
                </a:cubicBezTo>
                <a:cubicBezTo>
                  <a:pt x="1829581" y="5498"/>
                  <a:pt x="1989796" y="848778"/>
                  <a:pt x="2246141" y="1097307"/>
                </a:cubicBezTo>
                <a:cubicBezTo>
                  <a:pt x="2502486" y="1345836"/>
                  <a:pt x="2833858" y="1418519"/>
                  <a:pt x="3165231" y="1491202"/>
                </a:cubicBezTo>
              </a:path>
            </a:pathLst>
          </a:custGeom>
          <a:noFill/>
          <a:ln w="222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1" name="Rectangle 100">
                <a:extLst>
                  <a:ext uri="{FF2B5EF4-FFF2-40B4-BE49-F238E27FC236}">
                    <a16:creationId xmlns:a16="http://schemas.microsoft.com/office/drawing/2014/main" id="{401C5AAC-D93F-4B40-9F17-7E6A9AE600DC}"/>
                  </a:ext>
                </a:extLst>
              </p:cNvPr>
              <p:cNvSpPr/>
              <p:nvPr/>
            </p:nvSpPr>
            <p:spPr>
              <a:xfrm>
                <a:off x="2527477" y="4585157"/>
                <a:ext cx="1057918" cy="335476"/>
              </a:xfrm>
              <a:prstGeom prst="rect">
                <a:avLst/>
              </a:prstGeom>
            </p:spPr>
            <p:txBody>
              <a:bodyPr wrap="none">
                <a:spAutoFit/>
              </a:bodyPr>
              <a:lstStyle/>
              <a:p>
                <a:r>
                  <a:rPr lang="en-US" sz="1400" dirty="0">
                    <a:solidFill>
                      <a:schemeClr val="accent6"/>
                    </a:solidFill>
                    <a:latin typeface="Lucida Handwriting" panose="03010101010101010101" pitchFamily="66" charset="77"/>
                  </a:rPr>
                  <a:t>f(</a:t>
                </a:r>
                <a14:m>
                  <m:oMath xmlns:m="http://schemas.openxmlformats.org/officeDocument/2006/math">
                    <m:acc>
                      <m:accPr>
                        <m:chr m:val="̂"/>
                        <m:ctrlPr>
                          <a:rPr lang="en-US" sz="1400" b="1" i="1">
                            <a:solidFill>
                              <a:schemeClr val="accent2"/>
                            </a:solidFill>
                            <a:latin typeface="Cambria Math" panose="02040503050406030204" pitchFamily="18" charset="0"/>
                          </a:rPr>
                        </m:ctrlPr>
                      </m:accPr>
                      <m:e>
                        <m:r>
                          <m:rPr>
                            <m:nor/>
                          </m:rPr>
                          <a:rPr lang="en-US" sz="1400" b="1" dirty="0">
                            <a:solidFill>
                              <a:schemeClr val="accent2"/>
                            </a:solidFill>
                            <a:latin typeface="Lucida Handwriting" panose="03010101010101010101" pitchFamily="66" charset="77"/>
                          </a:rPr>
                          <m:t>Y</m:t>
                        </m:r>
                        <m:r>
                          <m:rPr>
                            <m:nor/>
                          </m:rPr>
                          <a:rPr lang="en-US" sz="1400" b="1" baseline="-25000" dirty="0">
                            <a:solidFill>
                              <a:schemeClr val="accent2"/>
                            </a:solidFill>
                            <a:latin typeface="Lucida Handwriting" panose="03010101010101010101" pitchFamily="66" charset="77"/>
                          </a:rPr>
                          <m:t>i</m:t>
                        </m:r>
                      </m:e>
                    </m:acc>
                  </m:oMath>
                </a14:m>
                <a:r>
                  <a:rPr lang="en-US" sz="1400" b="1" dirty="0">
                    <a:solidFill>
                      <a:schemeClr val="accent2"/>
                    </a:solidFill>
                    <a:latin typeface="Lucida Handwriting" panose="03010101010101010101" pitchFamily="66" charset="77"/>
                  </a:rPr>
                  <a:t> , </a:t>
                </a:r>
                <a14:m>
                  <m:oMath xmlns:m="http://schemas.openxmlformats.org/officeDocument/2006/math">
                    <m:sSub>
                      <m:sSubPr>
                        <m:ctrlPr>
                          <a:rPr lang="en-US" sz="1400" b="1" i="1" dirty="0" smtClean="0">
                            <a:solidFill>
                              <a:schemeClr val="accent2"/>
                            </a:solidFill>
                            <a:latin typeface="Cambria Math" panose="02040503050406030204" pitchFamily="18" charset="0"/>
                          </a:rPr>
                        </m:ctrlPr>
                      </m:sSubPr>
                      <m:e>
                        <m:r>
                          <m:rPr>
                            <m:nor/>
                          </m:rPr>
                          <a:rPr lang="en-US" sz="1400" b="1" dirty="0">
                            <a:solidFill>
                              <a:srgbClr val="FF0000"/>
                            </a:solidFill>
                            <a:latin typeface="Lucida Handwriting" panose="03010101010101010101" pitchFamily="66" charset="77"/>
                          </a:rPr>
                          <m:t>𝜎</m:t>
                        </m:r>
                      </m:e>
                      <m:sub>
                        <m:acc>
                          <m:accPr>
                            <m:chr m:val="̂"/>
                            <m:ctrlPr>
                              <a:rPr lang="en-US" sz="1400" b="1" i="1">
                                <a:solidFill>
                                  <a:srgbClr val="FF0000"/>
                                </a:solidFill>
                                <a:latin typeface="Cambria Math" panose="02040503050406030204" pitchFamily="18" charset="0"/>
                              </a:rPr>
                            </m:ctrlPr>
                          </m:accPr>
                          <m:e>
                            <m:r>
                              <m:rPr>
                                <m:nor/>
                              </m:rPr>
                              <a:rPr lang="en-US" sz="1400" b="1" dirty="0">
                                <a:solidFill>
                                  <a:srgbClr val="FF0000"/>
                                </a:solidFill>
                                <a:latin typeface="Lucida Handwriting" panose="03010101010101010101" pitchFamily="66" charset="77"/>
                              </a:rPr>
                              <m:t>𝜀</m:t>
                            </m:r>
                          </m:e>
                        </m:acc>
                        <m:r>
                          <m:rPr>
                            <m:nor/>
                          </m:rPr>
                          <a:rPr lang="en-US" sz="1400" b="1" baseline="-25000" dirty="0">
                            <a:solidFill>
                              <a:srgbClr val="FF0000"/>
                            </a:solidFill>
                            <a:latin typeface="Lucida Handwriting" panose="03010101010101010101" pitchFamily="66" charset="77"/>
                          </a:rPr>
                          <m:t>i</m:t>
                        </m:r>
                      </m:sub>
                    </m:sSub>
                  </m:oMath>
                </a14:m>
                <a:r>
                  <a:rPr lang="en-US" sz="1400" dirty="0">
                    <a:solidFill>
                      <a:schemeClr val="accent6"/>
                    </a:solidFill>
                    <a:latin typeface="Lucida Handwriting" panose="03010101010101010101" pitchFamily="66" charset="77"/>
                  </a:rPr>
                  <a:t>)</a:t>
                </a:r>
                <a:endParaRPr lang="en-US" sz="1400" dirty="0">
                  <a:solidFill>
                    <a:schemeClr val="accent6"/>
                  </a:solidFill>
                </a:endParaRPr>
              </a:p>
            </p:txBody>
          </p:sp>
        </mc:Choice>
        <mc:Fallback xmlns="">
          <p:sp>
            <p:nvSpPr>
              <p:cNvPr id="101" name="Rectangle 100">
                <a:extLst>
                  <a:ext uri="{FF2B5EF4-FFF2-40B4-BE49-F238E27FC236}">
                    <a16:creationId xmlns:a16="http://schemas.microsoft.com/office/drawing/2014/main" id="{401C5AAC-D93F-4B40-9F17-7E6A9AE600DC}"/>
                  </a:ext>
                </a:extLst>
              </p:cNvPr>
              <p:cNvSpPr>
                <a:spLocks noRot="1" noChangeAspect="1" noMove="1" noResize="1" noEditPoints="1" noAdjustHandles="1" noChangeArrowheads="1" noChangeShapeType="1" noTextEdit="1"/>
              </p:cNvSpPr>
              <p:nvPr/>
            </p:nvSpPr>
            <p:spPr>
              <a:xfrm>
                <a:off x="2527477" y="4585157"/>
                <a:ext cx="1057918" cy="335476"/>
              </a:xfrm>
              <a:prstGeom prst="rect">
                <a:avLst/>
              </a:prstGeom>
              <a:blipFill>
                <a:blip r:embed="rId5"/>
                <a:stretch>
                  <a:fillRect l="-1190" r="-1190" b="-185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Rectangle 101">
                <a:extLst>
                  <a:ext uri="{FF2B5EF4-FFF2-40B4-BE49-F238E27FC236}">
                    <a16:creationId xmlns:a16="http://schemas.microsoft.com/office/drawing/2014/main" id="{4A185D24-0BDE-5941-8167-21762B50A2AC}"/>
                  </a:ext>
                </a:extLst>
              </p:cNvPr>
              <p:cNvSpPr/>
              <p:nvPr/>
            </p:nvSpPr>
            <p:spPr>
              <a:xfrm>
                <a:off x="3675595" y="4094587"/>
                <a:ext cx="2060179" cy="508985"/>
              </a:xfrm>
              <a:prstGeom prst="rect">
                <a:avLst/>
              </a:prstGeom>
            </p:spPr>
            <p:txBody>
              <a:bodyPr wrap="none">
                <a:spAutoFit/>
              </a:bodyPr>
              <a:lstStyle/>
              <a:p>
                <a14:m>
                  <m:oMath xmlns:m="http://schemas.openxmlformats.org/officeDocument/2006/math">
                    <m:acc>
                      <m:accPr>
                        <m:chr m:val="̂"/>
                        <m:ctrlPr>
                          <a:rPr lang="en-US" sz="2400" b="1" i="1" smtClean="0">
                            <a:solidFill>
                              <a:schemeClr val="accent2"/>
                            </a:solidFill>
                            <a:latin typeface="Cambria Math" panose="02040503050406030204" pitchFamily="18" charset="0"/>
                          </a:rPr>
                        </m:ctrlPr>
                      </m:accPr>
                      <m:e>
                        <m:r>
                          <m:rPr>
                            <m:nor/>
                          </m:rPr>
                          <a:rPr lang="en-US" sz="2400" b="1" dirty="0">
                            <a:solidFill>
                              <a:schemeClr val="accent2"/>
                            </a:solidFill>
                            <a:latin typeface="Lucida Handwriting" panose="03010101010101010101" pitchFamily="66" charset="77"/>
                          </a:rPr>
                          <m:t>Y</m:t>
                        </m:r>
                        <m:r>
                          <m:rPr>
                            <m:nor/>
                          </m:rPr>
                          <a:rPr lang="en-US" sz="2400" b="1" baseline="-25000" dirty="0">
                            <a:solidFill>
                              <a:schemeClr val="accent2"/>
                            </a:solidFill>
                            <a:latin typeface="Lucida Handwriting" panose="03010101010101010101" pitchFamily="66" charset="77"/>
                          </a:rPr>
                          <m:t>i</m:t>
                        </m:r>
                      </m:e>
                    </m:acc>
                  </m:oMath>
                </a14:m>
                <a:r>
                  <a:rPr lang="en-US" sz="2400" b="1" dirty="0">
                    <a:solidFill>
                      <a:schemeClr val="accent2"/>
                    </a:solidFill>
                    <a:latin typeface="Lucida Handwriting" panose="03010101010101010101" pitchFamily="66" charset="77"/>
                  </a:rPr>
                  <a:t> </a:t>
                </a:r>
                <a:r>
                  <a:rPr lang="en-US" sz="2400" b="1" dirty="0">
                    <a:latin typeface="Lucida Handwriting" panose="03010101010101010101" pitchFamily="66" charset="77"/>
                  </a:rPr>
                  <a:t>= </a:t>
                </a:r>
                <a14:m>
                  <m:oMath xmlns:m="http://schemas.openxmlformats.org/officeDocument/2006/math">
                    <m:acc>
                      <m:accPr>
                        <m:chr m:val="̂"/>
                        <m:ctrlPr>
                          <a:rPr lang="en-US" sz="2400" b="1" i="1">
                            <a:solidFill>
                              <a:schemeClr val="accent2"/>
                            </a:solidFill>
                            <a:latin typeface="Cambria Math" panose="02040503050406030204" pitchFamily="18" charset="0"/>
                          </a:rPr>
                        </m:ctrlPr>
                      </m:accPr>
                      <m:e>
                        <m:r>
                          <m:rPr>
                            <m:nor/>
                          </m:rPr>
                          <a:rPr lang="en-US" sz="2400" b="1" dirty="0">
                            <a:solidFill>
                              <a:schemeClr val="accent2"/>
                            </a:solidFill>
                            <a:latin typeface="Lucida Handwriting" panose="03010101010101010101" pitchFamily="66" charset="77"/>
                          </a:rPr>
                          <m:t>β</m:t>
                        </m:r>
                      </m:e>
                    </m:acc>
                    <m:r>
                      <m:rPr>
                        <m:nor/>
                      </m:rPr>
                      <a:rPr lang="en-US" sz="2400" b="1" baseline="-25000" dirty="0">
                        <a:solidFill>
                          <a:schemeClr val="accent2"/>
                        </a:solidFill>
                        <a:latin typeface="Lucida Handwriting" panose="03010101010101010101" pitchFamily="66" charset="77"/>
                      </a:rPr>
                      <m:t>0</m:t>
                    </m:r>
                    <m:r>
                      <a:rPr lang="en-US" sz="2400" b="1" i="1" baseline="-25000" dirty="0">
                        <a:solidFill>
                          <a:schemeClr val="accent2"/>
                        </a:solidFill>
                        <a:latin typeface="Cambria Math" panose="02040503050406030204" pitchFamily="18" charset="0"/>
                      </a:rPr>
                      <m:t> </m:t>
                    </m:r>
                  </m:oMath>
                </a14:m>
                <a:r>
                  <a:rPr lang="en-US" sz="2400" b="1" dirty="0">
                    <a:latin typeface="Lucida Handwriting" panose="03010101010101010101" pitchFamily="66" charset="77"/>
                  </a:rPr>
                  <a:t>+</a:t>
                </a:r>
                <a14:m>
                  <m:oMath xmlns:m="http://schemas.openxmlformats.org/officeDocument/2006/math">
                    <m:acc>
                      <m:accPr>
                        <m:chr m:val="̂"/>
                        <m:ctrlPr>
                          <a:rPr lang="en-US" sz="2400" b="1" i="1">
                            <a:solidFill>
                              <a:schemeClr val="accent2"/>
                            </a:solidFill>
                            <a:latin typeface="Cambria Math" panose="02040503050406030204" pitchFamily="18" charset="0"/>
                          </a:rPr>
                        </m:ctrlPr>
                      </m:accPr>
                      <m:e>
                        <m:r>
                          <m:rPr>
                            <m:nor/>
                          </m:rPr>
                          <a:rPr lang="en-US" sz="2400" b="1" dirty="0">
                            <a:solidFill>
                              <a:schemeClr val="accent2"/>
                            </a:solidFill>
                            <a:latin typeface="Lucida Handwriting" panose="03010101010101010101" pitchFamily="66" charset="77"/>
                          </a:rPr>
                          <m:t>β</m:t>
                        </m:r>
                      </m:e>
                    </m:acc>
                    <m:r>
                      <m:rPr>
                        <m:nor/>
                      </m:rPr>
                      <a:rPr lang="en-US" sz="2400" b="1" i="0" baseline="-25000" dirty="0" smtClean="0">
                        <a:solidFill>
                          <a:schemeClr val="accent2"/>
                        </a:solidFill>
                        <a:latin typeface="Lucida Handwriting" panose="03010101010101010101" pitchFamily="66" charset="77"/>
                      </a:rPr>
                      <m:t>1</m:t>
                    </m:r>
                    <m:r>
                      <m:rPr>
                        <m:nor/>
                      </m:rPr>
                      <a:rPr lang="en-US" sz="2400" b="1" dirty="0">
                        <a:solidFill>
                          <a:srgbClr val="FF0000"/>
                        </a:solidFill>
                        <a:latin typeface="Lucida Handwriting" panose="03010101010101010101" pitchFamily="66" charset="77"/>
                      </a:rPr>
                      <m:t>x</m:t>
                    </m:r>
                    <m:r>
                      <m:rPr>
                        <m:nor/>
                      </m:rPr>
                      <a:rPr lang="en-US" sz="2400" b="1" baseline="-25000" dirty="0">
                        <a:solidFill>
                          <a:srgbClr val="FF0000"/>
                        </a:solidFill>
                        <a:latin typeface="Lucida Handwriting" panose="03010101010101010101" pitchFamily="66" charset="77"/>
                      </a:rPr>
                      <m:t>i</m:t>
                    </m:r>
                  </m:oMath>
                </a14:m>
                <a:endParaRPr lang="en-US" sz="2400" b="1" baseline="-25000" dirty="0">
                  <a:solidFill>
                    <a:srgbClr val="EE4333"/>
                  </a:solidFill>
                </a:endParaRPr>
              </a:p>
            </p:txBody>
          </p:sp>
        </mc:Choice>
        <mc:Fallback xmlns="">
          <p:sp>
            <p:nvSpPr>
              <p:cNvPr id="102" name="Rectangle 101">
                <a:extLst>
                  <a:ext uri="{FF2B5EF4-FFF2-40B4-BE49-F238E27FC236}">
                    <a16:creationId xmlns:a16="http://schemas.microsoft.com/office/drawing/2014/main" id="{4A185D24-0BDE-5941-8167-21762B50A2AC}"/>
                  </a:ext>
                </a:extLst>
              </p:cNvPr>
              <p:cNvSpPr>
                <a:spLocks noRot="1" noChangeAspect="1" noMove="1" noResize="1" noEditPoints="1" noAdjustHandles="1" noChangeArrowheads="1" noChangeShapeType="1" noTextEdit="1"/>
              </p:cNvSpPr>
              <p:nvPr/>
            </p:nvSpPr>
            <p:spPr>
              <a:xfrm>
                <a:off x="3675595" y="4094587"/>
                <a:ext cx="2060179" cy="508985"/>
              </a:xfrm>
              <a:prstGeom prst="rect">
                <a:avLst/>
              </a:prstGeom>
              <a:blipFill>
                <a:blip r:embed="rId6"/>
                <a:stretch>
                  <a:fillRect l="-610" t="-7317" b="-26829"/>
                </a:stretch>
              </a:blipFill>
            </p:spPr>
            <p:txBody>
              <a:bodyPr/>
              <a:lstStyle/>
              <a:p>
                <a:r>
                  <a:rPr lang="en-US">
                    <a:noFill/>
                  </a:rPr>
                  <a:t> </a:t>
                </a:r>
              </a:p>
            </p:txBody>
          </p:sp>
        </mc:Fallback>
      </mc:AlternateContent>
      <p:cxnSp>
        <p:nvCxnSpPr>
          <p:cNvPr id="103" name="Straight Connector 102">
            <a:extLst>
              <a:ext uri="{FF2B5EF4-FFF2-40B4-BE49-F238E27FC236}">
                <a16:creationId xmlns:a16="http://schemas.microsoft.com/office/drawing/2014/main" id="{89F6FF72-7719-AC4F-8147-C386E5940C1E}"/>
              </a:ext>
            </a:extLst>
          </p:cNvPr>
          <p:cNvCxnSpPr>
            <a:cxnSpLocks/>
          </p:cNvCxnSpPr>
          <p:nvPr/>
        </p:nvCxnSpPr>
        <p:spPr>
          <a:xfrm>
            <a:off x="2337785" y="3825161"/>
            <a:ext cx="857997" cy="0"/>
          </a:xfrm>
          <a:prstGeom prst="line">
            <a:avLst/>
          </a:prstGeom>
          <a:ln w="22225">
            <a:solidFill>
              <a:srgbClr val="7030A0"/>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p>
            <a:r>
              <a:rPr lang="en-US" sz="3200" b="1" dirty="0"/>
              <a:t>Estimation of intercept and slope</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0D10BF80-D4A9-6C4E-AC57-8D71DA4B17BC}"/>
                  </a:ext>
                </a:extLst>
              </p:cNvPr>
              <p:cNvSpPr/>
              <p:nvPr/>
            </p:nvSpPr>
            <p:spPr>
              <a:xfrm>
                <a:off x="6868903" y="2384499"/>
                <a:ext cx="1066318" cy="584775"/>
              </a:xfrm>
              <a:prstGeom prst="rect">
                <a:avLst/>
              </a:prstGeom>
            </p:spPr>
            <p:txBody>
              <a:bodyPr wrap="none">
                <a:spAutoFit/>
              </a:bodyPr>
              <a:lstStyle/>
              <a:p>
                <a14:m>
                  <m:oMath xmlns:m="http://schemas.openxmlformats.org/officeDocument/2006/math">
                    <m:acc>
                      <m:accPr>
                        <m:chr m:val="̂"/>
                        <m:ctrlPr>
                          <a:rPr lang="en-US" b="1" i="1">
                            <a:solidFill>
                              <a:schemeClr val="accent2"/>
                            </a:solidFill>
                            <a:latin typeface="Cambria Math" panose="02040503050406030204" pitchFamily="18" charset="0"/>
                          </a:rPr>
                        </m:ctrlPr>
                      </m:accPr>
                      <m:e>
                        <m:r>
                          <m:rPr>
                            <m:nor/>
                          </m:rPr>
                          <a:rPr lang="en-US" b="1" dirty="0">
                            <a:solidFill>
                              <a:schemeClr val="accent2"/>
                            </a:solidFill>
                            <a:latin typeface="Lucida Handwriting" panose="03010101010101010101" pitchFamily="66" charset="77"/>
                          </a:rPr>
                          <m:t>β</m:t>
                        </m:r>
                      </m:e>
                    </m:acc>
                    <m:r>
                      <m:rPr>
                        <m:nor/>
                      </m:rPr>
                      <a:rPr lang="en-US" b="1" baseline="-25000" dirty="0">
                        <a:solidFill>
                          <a:schemeClr val="accent2"/>
                        </a:solidFill>
                        <a:latin typeface="Lucida Handwriting" panose="03010101010101010101" pitchFamily="66" charset="77"/>
                      </a:rPr>
                      <m:t>1</m:t>
                    </m:r>
                    <m:r>
                      <a:rPr lang="en-US" b="1" i="1" baseline="-25000" dirty="0">
                        <a:solidFill>
                          <a:schemeClr val="accent2"/>
                        </a:solidFill>
                        <a:latin typeface="Cambria Math" panose="02040503050406030204" pitchFamily="18" charset="0"/>
                      </a:rPr>
                      <m:t> </m:t>
                    </m:r>
                  </m:oMath>
                </a14:m>
                <a:r>
                  <a:rPr lang="en-US" b="1" dirty="0">
                    <a:latin typeface="Lucida Handwriting" panose="03010101010101010101" pitchFamily="66" charset="77"/>
                  </a:rPr>
                  <a:t>= </a:t>
                </a:r>
                <a14:m>
                  <m:oMath xmlns:m="http://schemas.openxmlformats.org/officeDocument/2006/math">
                    <m:f>
                      <m:fPr>
                        <m:ctrlPr>
                          <a:rPr lang="en-US" b="1" i="1" smtClean="0">
                            <a:latin typeface="Cambria Math" panose="02040503050406030204" pitchFamily="18" charset="0"/>
                          </a:rPr>
                        </m:ctrlPr>
                      </m:fPr>
                      <m:num>
                        <m:r>
                          <m:rPr>
                            <m:nor/>
                          </m:rPr>
                          <a:rPr lang="en-US" b="1" dirty="0">
                            <a:solidFill>
                              <a:srgbClr val="7030A0"/>
                            </a:solidFill>
                            <a:latin typeface="Lucida Handwriting" panose="03010101010101010101" pitchFamily="66" charset="77"/>
                          </a:rPr>
                          <m:t>S</m:t>
                        </m:r>
                        <m:r>
                          <m:rPr>
                            <m:nor/>
                          </m:rPr>
                          <a:rPr lang="en-US" b="1" baseline="-25000" dirty="0">
                            <a:solidFill>
                              <a:srgbClr val="7030A0"/>
                            </a:solidFill>
                            <a:latin typeface="Lucida Handwriting" panose="03010101010101010101" pitchFamily="66" charset="77"/>
                          </a:rPr>
                          <m:t>x</m:t>
                        </m:r>
                        <m:r>
                          <m:rPr>
                            <m:nor/>
                          </m:rPr>
                          <a:rPr lang="en-US" b="1" baseline="-25000" dirty="0">
                            <a:solidFill>
                              <a:srgbClr val="FF0000"/>
                            </a:solidFill>
                            <a:latin typeface="Lucida Handwriting" panose="03010101010101010101" pitchFamily="66" charset="77"/>
                          </a:rPr>
                          <m:t>Y</m:t>
                        </m:r>
                        <m:r>
                          <m:rPr>
                            <m:nor/>
                          </m:rPr>
                          <a:rPr lang="en-US" b="1" baseline="-25000" dirty="0">
                            <a:solidFill>
                              <a:srgbClr val="7030A0"/>
                            </a:solidFill>
                            <a:latin typeface="Lucida Handwriting" panose="03010101010101010101" pitchFamily="66" charset="77"/>
                          </a:rPr>
                          <m:t> </m:t>
                        </m:r>
                      </m:num>
                      <m:den>
                        <m:r>
                          <m:rPr>
                            <m:nor/>
                          </m:rPr>
                          <a:rPr lang="en-US" b="1" dirty="0">
                            <a:solidFill>
                              <a:srgbClr val="7030A0"/>
                            </a:solidFill>
                            <a:latin typeface="Lucida Handwriting" panose="03010101010101010101" pitchFamily="66" charset="77"/>
                          </a:rPr>
                          <m:t>S</m:t>
                        </m:r>
                        <m:r>
                          <m:rPr>
                            <m:nor/>
                          </m:rPr>
                          <a:rPr lang="en-US" b="1" baseline="-25000" dirty="0">
                            <a:solidFill>
                              <a:srgbClr val="7030A0"/>
                            </a:solidFill>
                            <a:latin typeface="Lucida Handwriting" panose="03010101010101010101" pitchFamily="66" charset="77"/>
                          </a:rPr>
                          <m:t>xx</m:t>
                        </m:r>
                      </m:den>
                    </m:f>
                  </m:oMath>
                </a14:m>
                <a:endParaRPr lang="en-US" b="1" baseline="-25000" dirty="0">
                  <a:solidFill>
                    <a:srgbClr val="EE4333"/>
                  </a:solidFill>
                </a:endParaRPr>
              </a:p>
            </p:txBody>
          </p:sp>
        </mc:Choice>
        <mc:Fallback xmlns="">
          <p:sp>
            <p:nvSpPr>
              <p:cNvPr id="28" name="Rectangle 27">
                <a:extLst>
                  <a:ext uri="{FF2B5EF4-FFF2-40B4-BE49-F238E27FC236}">
                    <a16:creationId xmlns:a16="http://schemas.microsoft.com/office/drawing/2014/main" id="{0D10BF80-D4A9-6C4E-AC57-8D71DA4B17BC}"/>
                  </a:ext>
                </a:extLst>
              </p:cNvPr>
              <p:cNvSpPr>
                <a:spLocks noRot="1" noChangeAspect="1" noMove="1" noResize="1" noEditPoints="1" noAdjustHandles="1" noChangeArrowheads="1" noChangeShapeType="1" noTextEdit="1"/>
              </p:cNvSpPr>
              <p:nvPr/>
            </p:nvSpPr>
            <p:spPr>
              <a:xfrm>
                <a:off x="6868903" y="2384499"/>
                <a:ext cx="1066318" cy="584775"/>
              </a:xfrm>
              <a:prstGeom prst="rect">
                <a:avLst/>
              </a:prstGeom>
              <a:blipFill>
                <a:blip r:embed="rId7"/>
                <a:stretch>
                  <a:fillRect l="-1176" b="-63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Rectangle 83">
                <a:extLst>
                  <a:ext uri="{FF2B5EF4-FFF2-40B4-BE49-F238E27FC236}">
                    <a16:creationId xmlns:a16="http://schemas.microsoft.com/office/drawing/2014/main" id="{64FCE34F-2C53-4345-BE3B-8C0EF9A66A40}"/>
                  </a:ext>
                </a:extLst>
              </p:cNvPr>
              <p:cNvSpPr/>
              <p:nvPr/>
            </p:nvSpPr>
            <p:spPr>
              <a:xfrm>
                <a:off x="8307764" y="2475771"/>
                <a:ext cx="1628972" cy="396134"/>
              </a:xfrm>
              <a:prstGeom prst="rect">
                <a:avLst/>
              </a:prstGeom>
            </p:spPr>
            <p:txBody>
              <a:bodyPr wrap="none">
                <a:spAutoFit/>
              </a:bodyPr>
              <a:lstStyle/>
              <a:p>
                <a14:m>
                  <m:oMath xmlns:m="http://schemas.openxmlformats.org/officeDocument/2006/math">
                    <m:acc>
                      <m:accPr>
                        <m:chr m:val="̂"/>
                        <m:ctrlPr>
                          <a:rPr lang="en-US" b="1" i="1">
                            <a:solidFill>
                              <a:schemeClr val="accent2"/>
                            </a:solidFill>
                            <a:latin typeface="Cambria Math" panose="02040503050406030204" pitchFamily="18" charset="0"/>
                          </a:rPr>
                        </m:ctrlPr>
                      </m:accPr>
                      <m:e>
                        <m:r>
                          <m:rPr>
                            <m:nor/>
                          </m:rPr>
                          <a:rPr lang="en-US" b="1" dirty="0">
                            <a:solidFill>
                              <a:schemeClr val="accent2"/>
                            </a:solidFill>
                            <a:latin typeface="Lucida Handwriting" panose="03010101010101010101" pitchFamily="66" charset="77"/>
                          </a:rPr>
                          <m:t>β</m:t>
                        </m:r>
                      </m:e>
                    </m:acc>
                    <m:r>
                      <m:rPr>
                        <m:nor/>
                      </m:rPr>
                      <a:rPr lang="en-US" b="1" i="0" baseline="-25000" dirty="0" smtClean="0">
                        <a:solidFill>
                          <a:schemeClr val="accent2"/>
                        </a:solidFill>
                        <a:latin typeface="Lucida Handwriting" panose="03010101010101010101" pitchFamily="66" charset="77"/>
                      </a:rPr>
                      <m:t>0</m:t>
                    </m:r>
                    <m:r>
                      <a:rPr lang="en-US" b="1" i="1" baseline="-25000" dirty="0">
                        <a:solidFill>
                          <a:schemeClr val="accent2"/>
                        </a:solidFill>
                        <a:latin typeface="Cambria Math" panose="02040503050406030204" pitchFamily="18" charset="0"/>
                      </a:rPr>
                      <m:t> </m:t>
                    </m:r>
                  </m:oMath>
                </a14:m>
                <a:r>
                  <a:rPr lang="en-US" b="1" dirty="0">
                    <a:latin typeface="Lucida Handwriting" panose="03010101010101010101" pitchFamily="66" charset="77"/>
                  </a:rPr>
                  <a:t>= </a:t>
                </a:r>
                <a14:m>
                  <m:oMath xmlns:m="http://schemas.openxmlformats.org/officeDocument/2006/math">
                    <m:acc>
                      <m:accPr>
                        <m:chr m:val="̅"/>
                        <m:ctrlPr>
                          <a:rPr lang="en-US" b="1" i="1" smtClean="0">
                            <a:solidFill>
                              <a:srgbClr val="FF0000"/>
                            </a:solidFill>
                            <a:latin typeface="Cambria Math" panose="02040503050406030204" pitchFamily="18" charset="0"/>
                          </a:rPr>
                        </m:ctrlPr>
                      </m:accPr>
                      <m:e>
                        <m:r>
                          <m:rPr>
                            <m:nor/>
                          </m:rPr>
                          <a:rPr lang="en-US" b="1" dirty="0">
                            <a:solidFill>
                              <a:srgbClr val="FF0000"/>
                            </a:solidFill>
                            <a:latin typeface="Lucida Handwriting" panose="03010101010101010101" pitchFamily="66" charset="77"/>
                          </a:rPr>
                          <m:t>Y</m:t>
                        </m:r>
                        <m:r>
                          <m:rPr>
                            <m:nor/>
                          </m:rPr>
                          <a:rPr lang="en-US" b="1" baseline="-25000" dirty="0">
                            <a:solidFill>
                              <a:srgbClr val="FF0000"/>
                            </a:solidFill>
                            <a:latin typeface="Lucida Handwriting" panose="03010101010101010101" pitchFamily="66" charset="77"/>
                          </a:rPr>
                          <m:t>i</m:t>
                        </m:r>
                      </m:e>
                    </m:acc>
                  </m:oMath>
                </a14:m>
                <a:r>
                  <a:rPr lang="en-US" b="1" dirty="0">
                    <a:latin typeface="Lucida Handwriting" panose="03010101010101010101" pitchFamily="66" charset="77"/>
                  </a:rPr>
                  <a:t> -</a:t>
                </a:r>
                <a:r>
                  <a:rPr lang="en-US" b="1" dirty="0">
                    <a:solidFill>
                      <a:schemeClr val="accent2"/>
                    </a:solidFill>
                  </a:rPr>
                  <a:t> </a:t>
                </a:r>
                <a14:m>
                  <m:oMath xmlns:m="http://schemas.openxmlformats.org/officeDocument/2006/math">
                    <m:acc>
                      <m:accPr>
                        <m:chr m:val="̂"/>
                        <m:ctrlPr>
                          <a:rPr lang="en-US" b="1" i="1">
                            <a:solidFill>
                              <a:schemeClr val="accent2"/>
                            </a:solidFill>
                            <a:latin typeface="Cambria Math" panose="02040503050406030204" pitchFamily="18" charset="0"/>
                          </a:rPr>
                        </m:ctrlPr>
                      </m:accPr>
                      <m:e>
                        <m:r>
                          <m:rPr>
                            <m:nor/>
                          </m:rPr>
                          <a:rPr lang="en-US" b="1" dirty="0">
                            <a:solidFill>
                              <a:schemeClr val="accent2"/>
                            </a:solidFill>
                            <a:latin typeface="Lucida Handwriting" panose="03010101010101010101" pitchFamily="66" charset="77"/>
                          </a:rPr>
                          <m:t>β</m:t>
                        </m:r>
                      </m:e>
                    </m:acc>
                    <m:r>
                      <m:rPr>
                        <m:nor/>
                      </m:rPr>
                      <a:rPr lang="en-US" b="1" baseline="-25000" dirty="0">
                        <a:solidFill>
                          <a:schemeClr val="accent2"/>
                        </a:solidFill>
                        <a:latin typeface="Lucida Handwriting" panose="03010101010101010101" pitchFamily="66" charset="77"/>
                      </a:rPr>
                      <m:t>1</m:t>
                    </m:r>
                    <m:acc>
                      <m:accPr>
                        <m:chr m:val="̅"/>
                        <m:ctrlPr>
                          <a:rPr lang="en-US" b="1" i="1" smtClean="0">
                            <a:solidFill>
                              <a:srgbClr val="FF0000"/>
                            </a:solidFill>
                            <a:latin typeface="Cambria Math" panose="02040503050406030204" pitchFamily="18" charset="0"/>
                          </a:rPr>
                        </m:ctrlPr>
                      </m:accPr>
                      <m:e>
                        <m:r>
                          <m:rPr>
                            <m:nor/>
                          </m:rPr>
                          <a:rPr lang="en-US" b="1" dirty="0">
                            <a:solidFill>
                              <a:srgbClr val="FF0000"/>
                            </a:solidFill>
                            <a:latin typeface="Lucida Handwriting" panose="03010101010101010101" pitchFamily="66" charset="77"/>
                          </a:rPr>
                          <m:t>x</m:t>
                        </m:r>
                        <m:r>
                          <m:rPr>
                            <m:nor/>
                          </m:rPr>
                          <a:rPr lang="en-US" b="1" baseline="-25000" dirty="0">
                            <a:solidFill>
                              <a:srgbClr val="FF0000"/>
                            </a:solidFill>
                            <a:latin typeface="Lucida Handwriting" panose="03010101010101010101" pitchFamily="66" charset="77"/>
                          </a:rPr>
                          <m:t>i</m:t>
                        </m:r>
                      </m:e>
                    </m:acc>
                  </m:oMath>
                </a14:m>
                <a:endParaRPr lang="en-US" b="1" baseline="-25000" dirty="0">
                  <a:solidFill>
                    <a:srgbClr val="EE4333"/>
                  </a:solidFill>
                </a:endParaRPr>
              </a:p>
            </p:txBody>
          </p:sp>
        </mc:Choice>
        <mc:Fallback xmlns="">
          <p:sp>
            <p:nvSpPr>
              <p:cNvPr id="84" name="Rectangle 83">
                <a:extLst>
                  <a:ext uri="{FF2B5EF4-FFF2-40B4-BE49-F238E27FC236}">
                    <a16:creationId xmlns:a16="http://schemas.microsoft.com/office/drawing/2014/main" id="{64FCE34F-2C53-4345-BE3B-8C0EF9A66A40}"/>
                  </a:ext>
                </a:extLst>
              </p:cNvPr>
              <p:cNvSpPr>
                <a:spLocks noRot="1" noChangeAspect="1" noMove="1" noResize="1" noEditPoints="1" noAdjustHandles="1" noChangeArrowheads="1" noChangeShapeType="1" noTextEdit="1"/>
              </p:cNvSpPr>
              <p:nvPr/>
            </p:nvSpPr>
            <p:spPr>
              <a:xfrm>
                <a:off x="8307764" y="2475771"/>
                <a:ext cx="1628972" cy="396134"/>
              </a:xfrm>
              <a:prstGeom prst="rect">
                <a:avLst/>
              </a:prstGeom>
              <a:blipFill>
                <a:blip r:embed="rId8"/>
                <a:stretch>
                  <a:fillRect l="-775" b="-21875"/>
                </a:stretch>
              </a:blipFill>
            </p:spPr>
            <p:txBody>
              <a:bodyPr/>
              <a:lstStyle/>
              <a:p>
                <a:r>
                  <a:rPr lang="en-US">
                    <a:noFill/>
                  </a:rPr>
                  <a:t> </a:t>
                </a:r>
              </a:p>
            </p:txBody>
          </p:sp>
        </mc:Fallback>
      </mc:AlternateContent>
      <p:sp>
        <p:nvSpPr>
          <p:cNvPr id="87" name="Rounded Rectangle 86">
            <a:extLst>
              <a:ext uri="{FF2B5EF4-FFF2-40B4-BE49-F238E27FC236}">
                <a16:creationId xmlns:a16="http://schemas.microsoft.com/office/drawing/2014/main" id="{D9FAEA9B-72CB-9143-BA75-FA7D2562990F}"/>
              </a:ext>
            </a:extLst>
          </p:cNvPr>
          <p:cNvSpPr/>
          <p:nvPr/>
        </p:nvSpPr>
        <p:spPr>
          <a:xfrm>
            <a:off x="6632069" y="2334436"/>
            <a:ext cx="3624735" cy="690907"/>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6E881351-7B2F-AB49-B13A-AFD4785D6B99}"/>
              </a:ext>
            </a:extLst>
          </p:cNvPr>
          <p:cNvSpPr txBox="1"/>
          <p:nvPr/>
        </p:nvSpPr>
        <p:spPr>
          <a:xfrm>
            <a:off x="6570000" y="1767253"/>
            <a:ext cx="3795334" cy="523220"/>
          </a:xfrm>
          <a:prstGeom prst="rect">
            <a:avLst/>
          </a:prstGeom>
          <a:noFill/>
        </p:spPr>
        <p:txBody>
          <a:bodyPr wrap="none" rtlCol="0">
            <a:spAutoFit/>
          </a:bodyPr>
          <a:lstStyle/>
          <a:p>
            <a:r>
              <a:rPr lang="en-US" sz="2800" b="1" dirty="0"/>
              <a:t>Method of least squares</a:t>
            </a:r>
          </a:p>
        </p:txBody>
      </p:sp>
      <p:sp>
        <p:nvSpPr>
          <p:cNvPr id="52" name="Rectangle 51">
            <a:extLst>
              <a:ext uri="{FF2B5EF4-FFF2-40B4-BE49-F238E27FC236}">
                <a16:creationId xmlns:a16="http://schemas.microsoft.com/office/drawing/2014/main" id="{7AE0F19E-32F0-2E4F-8BEE-AFB9EA332963}"/>
              </a:ext>
            </a:extLst>
          </p:cNvPr>
          <p:cNvSpPr/>
          <p:nvPr/>
        </p:nvSpPr>
        <p:spPr>
          <a:xfrm>
            <a:off x="6953470" y="3078616"/>
            <a:ext cx="3028393" cy="461665"/>
          </a:xfrm>
          <a:prstGeom prst="rect">
            <a:avLst/>
          </a:prstGeom>
        </p:spPr>
        <p:txBody>
          <a:bodyPr wrap="none">
            <a:spAutoFit/>
          </a:bodyPr>
          <a:lstStyle/>
          <a:p>
            <a:r>
              <a:rPr lang="en-US" sz="2400" b="1" dirty="0">
                <a:solidFill>
                  <a:srgbClr val="FF0000"/>
                </a:solidFill>
                <a:latin typeface="Lucida Handwriting" panose="03010101010101010101" pitchFamily="66" charset="77"/>
              </a:rPr>
              <a:t>Y</a:t>
            </a:r>
            <a:r>
              <a:rPr lang="en-US" sz="2400" b="1" baseline="-25000" dirty="0">
                <a:solidFill>
                  <a:srgbClr val="FF0000"/>
                </a:solidFill>
                <a:latin typeface="Lucida Handwriting" panose="03010101010101010101" pitchFamily="66" charset="77"/>
              </a:rPr>
              <a:t>i</a:t>
            </a:r>
            <a:r>
              <a:rPr lang="en-US" sz="2400" b="1" dirty="0">
                <a:latin typeface="Lucida Handwriting" panose="03010101010101010101" pitchFamily="66" charset="77"/>
              </a:rPr>
              <a:t> = </a:t>
            </a:r>
            <a:r>
              <a:rPr lang="en-US" sz="2400" b="1" dirty="0">
                <a:solidFill>
                  <a:schemeClr val="accent2"/>
                </a:solidFill>
                <a:latin typeface="Lucida Handwriting" panose="03010101010101010101" pitchFamily="66" charset="77"/>
              </a:rPr>
              <a:t>β</a:t>
            </a:r>
            <a:r>
              <a:rPr lang="en-US" sz="2400" b="1" baseline="-25000" dirty="0">
                <a:solidFill>
                  <a:schemeClr val="accent2"/>
                </a:solidFill>
                <a:latin typeface="Lucida Handwriting" panose="03010101010101010101" pitchFamily="66" charset="77"/>
              </a:rPr>
              <a:t>0</a:t>
            </a:r>
            <a:r>
              <a:rPr lang="en-US" sz="2400" b="1" dirty="0">
                <a:latin typeface="Lucida Handwriting" panose="03010101010101010101" pitchFamily="66" charset="77"/>
              </a:rPr>
              <a:t> + </a:t>
            </a:r>
            <a:r>
              <a:rPr lang="en-US" sz="2400" b="1" dirty="0">
                <a:solidFill>
                  <a:schemeClr val="accent2"/>
                </a:solidFill>
                <a:latin typeface="Lucida Handwriting" panose="03010101010101010101" pitchFamily="66" charset="77"/>
              </a:rPr>
              <a:t>β</a:t>
            </a:r>
            <a:r>
              <a:rPr lang="en-US" sz="2400" b="1" baseline="-25000" dirty="0">
                <a:solidFill>
                  <a:schemeClr val="accent2"/>
                </a:solidFill>
                <a:latin typeface="Lucida Handwriting" panose="03010101010101010101" pitchFamily="66" charset="77"/>
              </a:rPr>
              <a:t>1</a:t>
            </a:r>
            <a:r>
              <a:rPr lang="en-US" sz="2400" b="1" dirty="0">
                <a:solidFill>
                  <a:srgbClr val="FF0000"/>
                </a:solidFill>
                <a:latin typeface="Lucida Handwriting" panose="03010101010101010101" pitchFamily="66" charset="77"/>
              </a:rPr>
              <a:t> x</a:t>
            </a:r>
            <a:r>
              <a:rPr lang="en-US" sz="2400" b="1" baseline="-25000" dirty="0">
                <a:solidFill>
                  <a:srgbClr val="FF0000"/>
                </a:solidFill>
                <a:latin typeface="Lucida Handwriting" panose="03010101010101010101" pitchFamily="66" charset="77"/>
              </a:rPr>
              <a:t>i</a:t>
            </a:r>
            <a:r>
              <a:rPr lang="en-US" sz="2400" b="1" dirty="0">
                <a:latin typeface="Lucida Handwriting" panose="03010101010101010101" pitchFamily="66" charset="77"/>
              </a:rPr>
              <a:t> + </a:t>
            </a:r>
            <a:r>
              <a:rPr lang="en-US" sz="2400" b="1" dirty="0">
                <a:solidFill>
                  <a:srgbClr val="EE4333"/>
                </a:solidFill>
                <a:latin typeface="Lucida Handwriting" panose="03010101010101010101" pitchFamily="66" charset="77"/>
              </a:rPr>
              <a:t>𝜀</a:t>
            </a:r>
            <a:r>
              <a:rPr lang="en-US" sz="2400" b="1" baseline="-25000" dirty="0" err="1">
                <a:solidFill>
                  <a:srgbClr val="EE4333"/>
                </a:solidFill>
                <a:latin typeface="Lucida Handwriting" panose="03010101010101010101" pitchFamily="66" charset="77"/>
              </a:rPr>
              <a:t>i</a:t>
            </a:r>
            <a:endParaRPr lang="en-US" sz="2400" b="1" baseline="-25000" dirty="0">
              <a:solidFill>
                <a:srgbClr val="EE4333"/>
              </a:solidFill>
            </a:endParaRPr>
          </a:p>
        </p:txBody>
      </p:sp>
      <mc:AlternateContent xmlns:mc="http://schemas.openxmlformats.org/markup-compatibility/2006" xmlns:a14="http://schemas.microsoft.com/office/drawing/2010/main">
        <mc:Choice Requires="a14">
          <p:sp>
            <p:nvSpPr>
              <p:cNvPr id="53" name="Rectangle 52">
                <a:extLst>
                  <a:ext uri="{FF2B5EF4-FFF2-40B4-BE49-F238E27FC236}">
                    <a16:creationId xmlns:a16="http://schemas.microsoft.com/office/drawing/2014/main" id="{2C82C309-C334-C540-8E3D-EDC6B578BF40}"/>
                  </a:ext>
                </a:extLst>
              </p:cNvPr>
              <p:cNvSpPr/>
              <p:nvPr/>
            </p:nvSpPr>
            <p:spPr>
              <a:xfrm>
                <a:off x="7017813" y="3525669"/>
                <a:ext cx="2690160" cy="482248"/>
              </a:xfrm>
              <a:prstGeom prst="rect">
                <a:avLst/>
              </a:prstGeom>
            </p:spPr>
            <p:txBody>
              <a:bodyPr wrap="none">
                <a:spAutoFit/>
              </a:bodyPr>
              <a:lstStyle/>
              <a:p>
                <a14:m>
                  <m:oMath xmlns:m="http://schemas.openxmlformats.org/officeDocument/2006/math">
                    <m:acc>
                      <m:accPr>
                        <m:chr m:val="̂"/>
                        <m:ctrlPr>
                          <a:rPr lang="en-US" sz="2400" b="1" i="1" smtClean="0">
                            <a:solidFill>
                              <a:srgbClr val="FF0000"/>
                            </a:solidFill>
                            <a:latin typeface="Cambria Math" panose="02040503050406030204" pitchFamily="18" charset="0"/>
                          </a:rPr>
                        </m:ctrlPr>
                      </m:accPr>
                      <m:e>
                        <m:r>
                          <m:rPr>
                            <m:nor/>
                          </m:rPr>
                          <a:rPr lang="en-US" sz="2400" b="1" dirty="0">
                            <a:solidFill>
                              <a:srgbClr val="FF0000"/>
                            </a:solidFill>
                            <a:latin typeface="Lucida Handwriting" panose="03010101010101010101" pitchFamily="66" charset="77"/>
                          </a:rPr>
                          <m:t>𝜀</m:t>
                        </m:r>
                        <m:r>
                          <m:rPr>
                            <m:nor/>
                          </m:rPr>
                          <a:rPr lang="en-US" sz="2400" b="1" baseline="-25000" dirty="0">
                            <a:solidFill>
                              <a:srgbClr val="FF0000"/>
                            </a:solidFill>
                            <a:latin typeface="Lucida Handwriting" panose="03010101010101010101" pitchFamily="66" charset="77"/>
                          </a:rPr>
                          <m:t>i</m:t>
                        </m:r>
                      </m:e>
                    </m:acc>
                  </m:oMath>
                </a14:m>
                <a:r>
                  <a:rPr lang="en-US" sz="2400" b="1" dirty="0">
                    <a:solidFill>
                      <a:srgbClr val="FF0000"/>
                    </a:solidFill>
                    <a:latin typeface="Lucida Handwriting" panose="03010101010101010101" pitchFamily="66" charset="77"/>
                  </a:rPr>
                  <a:t> </a:t>
                </a:r>
                <a:r>
                  <a:rPr lang="en-US" sz="2400" b="1" dirty="0">
                    <a:latin typeface="Lucida Handwriting" panose="03010101010101010101" pitchFamily="66" charset="77"/>
                  </a:rPr>
                  <a:t>= </a:t>
                </a:r>
                <a:r>
                  <a:rPr lang="en-US" sz="2400" b="1" dirty="0">
                    <a:solidFill>
                      <a:srgbClr val="FF0000"/>
                    </a:solidFill>
                    <a:latin typeface="Lucida Handwriting" panose="03010101010101010101" pitchFamily="66" charset="77"/>
                  </a:rPr>
                  <a:t>Y</a:t>
                </a:r>
                <a:r>
                  <a:rPr lang="en-US" sz="2400" b="1" baseline="-25000" dirty="0">
                    <a:solidFill>
                      <a:srgbClr val="FF0000"/>
                    </a:solidFill>
                    <a:latin typeface="Lucida Handwriting" panose="03010101010101010101" pitchFamily="66" charset="77"/>
                  </a:rPr>
                  <a:t>i</a:t>
                </a:r>
                <a:r>
                  <a:rPr lang="en-US" sz="2400" b="1" dirty="0">
                    <a:latin typeface="Lucida Handwriting" panose="03010101010101010101" pitchFamily="66" charset="77"/>
                  </a:rPr>
                  <a:t> - </a:t>
                </a:r>
                <a14:m>
                  <m:oMath xmlns:m="http://schemas.openxmlformats.org/officeDocument/2006/math">
                    <m:acc>
                      <m:accPr>
                        <m:chr m:val="̂"/>
                        <m:ctrlPr>
                          <a:rPr lang="en-US" sz="2400" b="1" i="1">
                            <a:solidFill>
                              <a:schemeClr val="accent2"/>
                            </a:solidFill>
                            <a:latin typeface="Cambria Math" panose="02040503050406030204" pitchFamily="18" charset="0"/>
                          </a:rPr>
                        </m:ctrlPr>
                      </m:accPr>
                      <m:e>
                        <m:r>
                          <m:rPr>
                            <m:nor/>
                          </m:rPr>
                          <a:rPr lang="en-US" sz="2400" b="1" dirty="0">
                            <a:solidFill>
                              <a:schemeClr val="accent2"/>
                            </a:solidFill>
                            <a:latin typeface="Lucida Handwriting" panose="03010101010101010101" pitchFamily="66" charset="77"/>
                          </a:rPr>
                          <m:t>β</m:t>
                        </m:r>
                      </m:e>
                    </m:acc>
                    <m:r>
                      <m:rPr>
                        <m:nor/>
                      </m:rPr>
                      <a:rPr lang="en-US" sz="2400" b="1" baseline="-25000" dirty="0">
                        <a:solidFill>
                          <a:schemeClr val="accent2"/>
                        </a:solidFill>
                        <a:latin typeface="Lucida Handwriting" panose="03010101010101010101" pitchFamily="66" charset="77"/>
                      </a:rPr>
                      <m:t>0</m:t>
                    </m:r>
                    <m:r>
                      <a:rPr lang="en-US" sz="2400" b="1" i="1" baseline="-25000" dirty="0">
                        <a:solidFill>
                          <a:schemeClr val="accent2"/>
                        </a:solidFill>
                        <a:latin typeface="Cambria Math" panose="02040503050406030204" pitchFamily="18" charset="0"/>
                      </a:rPr>
                      <m:t> </m:t>
                    </m:r>
                  </m:oMath>
                </a14:m>
                <a:r>
                  <a:rPr lang="en-US" sz="2400" b="1" dirty="0">
                    <a:latin typeface="Lucida Handwriting" panose="03010101010101010101" pitchFamily="66" charset="77"/>
                  </a:rPr>
                  <a:t>- </a:t>
                </a:r>
                <a14:m>
                  <m:oMath xmlns:m="http://schemas.openxmlformats.org/officeDocument/2006/math">
                    <m:acc>
                      <m:accPr>
                        <m:chr m:val="̂"/>
                        <m:ctrlPr>
                          <a:rPr lang="en-US" sz="2400" b="1" i="1">
                            <a:solidFill>
                              <a:schemeClr val="accent2"/>
                            </a:solidFill>
                            <a:latin typeface="Cambria Math" panose="02040503050406030204" pitchFamily="18" charset="0"/>
                          </a:rPr>
                        </m:ctrlPr>
                      </m:accPr>
                      <m:e>
                        <m:r>
                          <m:rPr>
                            <m:nor/>
                          </m:rPr>
                          <a:rPr lang="en-US" sz="2400" b="1" dirty="0">
                            <a:solidFill>
                              <a:schemeClr val="accent2"/>
                            </a:solidFill>
                            <a:latin typeface="Lucida Handwriting" panose="03010101010101010101" pitchFamily="66" charset="77"/>
                          </a:rPr>
                          <m:t>β</m:t>
                        </m:r>
                      </m:e>
                    </m:acc>
                    <m:r>
                      <m:rPr>
                        <m:nor/>
                      </m:rPr>
                      <a:rPr lang="en-US" sz="2400" b="1" baseline="-25000" dirty="0">
                        <a:solidFill>
                          <a:schemeClr val="accent2"/>
                        </a:solidFill>
                        <a:latin typeface="Lucida Handwriting" panose="03010101010101010101" pitchFamily="66" charset="77"/>
                      </a:rPr>
                      <m:t>1</m:t>
                    </m:r>
                    <m:r>
                      <m:rPr>
                        <m:nor/>
                      </m:rPr>
                      <a:rPr lang="en-US" sz="2400" b="1" dirty="0">
                        <a:solidFill>
                          <a:srgbClr val="FF0000"/>
                        </a:solidFill>
                        <a:latin typeface="Lucida Handwriting" panose="03010101010101010101" pitchFamily="66" charset="77"/>
                      </a:rPr>
                      <m:t>x</m:t>
                    </m:r>
                    <m:r>
                      <m:rPr>
                        <m:nor/>
                      </m:rPr>
                      <a:rPr lang="en-US" sz="2400" b="1" baseline="-25000" dirty="0">
                        <a:solidFill>
                          <a:srgbClr val="FF0000"/>
                        </a:solidFill>
                        <a:latin typeface="Lucida Handwriting" panose="03010101010101010101" pitchFamily="66" charset="77"/>
                      </a:rPr>
                      <m:t>i</m:t>
                    </m:r>
                  </m:oMath>
                </a14:m>
                <a:endParaRPr lang="en-US" sz="2400" b="1" baseline="-25000" dirty="0">
                  <a:solidFill>
                    <a:srgbClr val="EE4333"/>
                  </a:solidFill>
                </a:endParaRPr>
              </a:p>
            </p:txBody>
          </p:sp>
        </mc:Choice>
        <mc:Fallback xmlns="">
          <p:sp>
            <p:nvSpPr>
              <p:cNvPr id="53" name="Rectangle 52">
                <a:extLst>
                  <a:ext uri="{FF2B5EF4-FFF2-40B4-BE49-F238E27FC236}">
                    <a16:creationId xmlns:a16="http://schemas.microsoft.com/office/drawing/2014/main" id="{2C82C309-C334-C540-8E3D-EDC6B578BF40}"/>
                  </a:ext>
                </a:extLst>
              </p:cNvPr>
              <p:cNvSpPr>
                <a:spLocks noRot="1" noChangeAspect="1" noMove="1" noResize="1" noEditPoints="1" noAdjustHandles="1" noChangeArrowheads="1" noChangeShapeType="1" noTextEdit="1"/>
              </p:cNvSpPr>
              <p:nvPr/>
            </p:nvSpPr>
            <p:spPr>
              <a:xfrm>
                <a:off x="7017813" y="3525669"/>
                <a:ext cx="2690160" cy="482248"/>
              </a:xfrm>
              <a:prstGeom prst="rect">
                <a:avLst/>
              </a:prstGeom>
              <a:blipFill>
                <a:blip r:embed="rId9"/>
                <a:stretch>
                  <a:fillRect t="-10256" b="-256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579EACF0-A981-9141-B8EC-C150FF246E07}"/>
                  </a:ext>
                </a:extLst>
              </p:cNvPr>
              <p:cNvSpPr/>
              <p:nvPr/>
            </p:nvSpPr>
            <p:spPr>
              <a:xfrm>
                <a:off x="7442856" y="3936012"/>
                <a:ext cx="1126399" cy="10988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US" sz="2400" b="1" i="1">
                              <a:latin typeface="Cambria Math" panose="02040503050406030204" pitchFamily="18" charset="0"/>
                            </a:rPr>
                          </m:ctrlPr>
                        </m:naryPr>
                        <m:sub>
                          <m:r>
                            <m:rPr>
                              <m:brk m:alnAt="23"/>
                            </m:rPr>
                            <a:rPr lang="en-US" sz="2400" b="1" i="1">
                              <a:latin typeface="Cambria Math" panose="02040503050406030204" pitchFamily="18" charset="0"/>
                            </a:rPr>
                            <m:t>𝒊</m:t>
                          </m:r>
                          <m:r>
                            <a:rPr lang="en-US" sz="2400" b="1" i="1">
                              <a:latin typeface="Cambria Math" panose="02040503050406030204" pitchFamily="18" charset="0"/>
                            </a:rPr>
                            <m:t>=</m:t>
                          </m:r>
                          <m:r>
                            <a:rPr lang="en-US" sz="2400" b="1" i="1">
                              <a:latin typeface="Cambria Math" panose="02040503050406030204" pitchFamily="18" charset="0"/>
                            </a:rPr>
                            <m:t>𝟎</m:t>
                          </m:r>
                        </m:sub>
                        <m:sup>
                          <m:r>
                            <a:rPr lang="en-US" sz="2400" b="1" i="1">
                              <a:latin typeface="Cambria Math" panose="02040503050406030204" pitchFamily="18" charset="0"/>
                            </a:rPr>
                            <m:t>𝒏</m:t>
                          </m:r>
                        </m:sup>
                        <m:e>
                          <m:sSup>
                            <m:sSupPr>
                              <m:ctrlPr>
                                <a:rPr lang="en-US" sz="2400" b="1" i="1">
                                  <a:latin typeface="Cambria Math" panose="02040503050406030204" pitchFamily="18" charset="0"/>
                                </a:rPr>
                              </m:ctrlPr>
                            </m:sSupPr>
                            <m:e>
                              <m:acc>
                                <m:accPr>
                                  <m:chr m:val="̂"/>
                                  <m:ctrlPr>
                                    <a:rPr lang="en-US" sz="2400" b="1" i="1">
                                      <a:solidFill>
                                        <a:schemeClr val="accent2"/>
                                      </a:solidFill>
                                      <a:latin typeface="Cambria Math" panose="02040503050406030204" pitchFamily="18" charset="0"/>
                                    </a:rPr>
                                  </m:ctrlPr>
                                </m:accPr>
                                <m:e>
                                  <m:r>
                                    <m:rPr>
                                      <m:nor/>
                                    </m:rPr>
                                    <a:rPr lang="en-US" sz="2400" b="1" dirty="0">
                                      <a:solidFill>
                                        <a:srgbClr val="EE4333"/>
                                      </a:solidFill>
                                      <a:latin typeface="Lucida Handwriting" panose="03010101010101010101" pitchFamily="66" charset="77"/>
                                    </a:rPr>
                                    <m:t>𝜀</m:t>
                                  </m:r>
                                  <m:r>
                                    <m:rPr>
                                      <m:nor/>
                                    </m:rPr>
                                    <a:rPr lang="en-US" sz="2400" b="1" baseline="-25000" dirty="0">
                                      <a:solidFill>
                                        <a:srgbClr val="EE4333"/>
                                      </a:solidFill>
                                      <a:latin typeface="Lucida Handwriting" panose="03010101010101010101" pitchFamily="66" charset="77"/>
                                    </a:rPr>
                                    <m:t>i</m:t>
                                  </m:r>
                                </m:e>
                              </m:acc>
                            </m:e>
                            <m:sup>
                              <m:r>
                                <a:rPr lang="en-US" sz="2400" b="1" i="1">
                                  <a:latin typeface="Cambria Math" panose="02040503050406030204" pitchFamily="18" charset="0"/>
                                </a:rPr>
                                <m:t>𝟐</m:t>
                              </m:r>
                            </m:sup>
                          </m:sSup>
                        </m:e>
                      </m:nary>
                    </m:oMath>
                  </m:oMathPara>
                </a14:m>
                <a:endParaRPr lang="en-US" sz="2400" b="1" dirty="0">
                  <a:latin typeface="Lucida Handwriting" panose="03010101010101010101" pitchFamily="66" charset="77"/>
                </a:endParaRPr>
              </a:p>
            </p:txBody>
          </p:sp>
        </mc:Choice>
        <mc:Fallback xmlns="">
          <p:sp>
            <p:nvSpPr>
              <p:cNvPr id="3" name="Rectangle 2">
                <a:extLst>
                  <a:ext uri="{FF2B5EF4-FFF2-40B4-BE49-F238E27FC236}">
                    <a16:creationId xmlns:a16="http://schemas.microsoft.com/office/drawing/2014/main" id="{579EACF0-A981-9141-B8EC-C150FF246E07}"/>
                  </a:ext>
                </a:extLst>
              </p:cNvPr>
              <p:cNvSpPr>
                <a:spLocks noRot="1" noChangeAspect="1" noMove="1" noResize="1" noEditPoints="1" noAdjustHandles="1" noChangeArrowheads="1" noChangeShapeType="1" noTextEdit="1"/>
              </p:cNvSpPr>
              <p:nvPr/>
            </p:nvSpPr>
            <p:spPr>
              <a:xfrm>
                <a:off x="7442856" y="3936012"/>
                <a:ext cx="1126399" cy="1098891"/>
              </a:xfrm>
              <a:prstGeom prst="rect">
                <a:avLst/>
              </a:prstGeom>
              <a:blipFill>
                <a:blip r:embed="rId10"/>
                <a:stretch>
                  <a:fillRect l="-88889" t="-106897" r="-16667" b="-163218"/>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91C013D1-D243-9A4C-8ABF-A02DF5F30864}"/>
              </a:ext>
            </a:extLst>
          </p:cNvPr>
          <p:cNvSpPr txBox="1"/>
          <p:nvPr/>
        </p:nvSpPr>
        <p:spPr>
          <a:xfrm>
            <a:off x="6670090" y="4254625"/>
            <a:ext cx="1034257" cy="461665"/>
          </a:xfrm>
          <a:prstGeom prst="rect">
            <a:avLst/>
          </a:prstGeom>
          <a:noFill/>
        </p:spPr>
        <p:txBody>
          <a:bodyPr wrap="none" rtlCol="0">
            <a:spAutoFit/>
          </a:bodyPr>
          <a:lstStyle/>
          <a:p>
            <a:r>
              <a:rPr lang="en-US" sz="2400" dirty="0">
                <a:solidFill>
                  <a:srgbClr val="7030A0"/>
                </a:solidFill>
                <a:latin typeface="Lucida Handwriting" panose="03010101010101010101" pitchFamily="66" charset="77"/>
              </a:rPr>
              <a:t>SSE</a:t>
            </a:r>
            <a:r>
              <a:rPr lang="en-US" sz="2400" dirty="0">
                <a:latin typeface="Lucida Handwriting" panose="03010101010101010101" pitchFamily="66" charset="77"/>
              </a:rPr>
              <a:t> </a:t>
            </a:r>
            <a:r>
              <a:rPr lang="en-US" sz="2400" b="1" dirty="0">
                <a:latin typeface="Lucida Handwriting" panose="03010101010101010101" pitchFamily="66" charset="77"/>
              </a:rPr>
              <a:t>=</a:t>
            </a:r>
            <a:endParaRPr lang="en-US" sz="2400" dirty="0">
              <a:latin typeface="Lucida Handwriting" panose="03010101010101010101" pitchFamily="66" charset="77"/>
            </a:endParaRP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5BB3219A-E5A2-8048-8EA0-370902F58C22}"/>
                  </a:ext>
                </a:extLst>
              </p:cNvPr>
              <p:cNvSpPr/>
              <p:nvPr/>
            </p:nvSpPr>
            <p:spPr>
              <a:xfrm>
                <a:off x="8307764" y="4110963"/>
                <a:ext cx="1880323" cy="748988"/>
              </a:xfrm>
              <a:prstGeom prst="rect">
                <a:avLst/>
              </a:prstGeom>
            </p:spPr>
            <p:txBody>
              <a:bodyPr wrap="none">
                <a:spAutoFit/>
              </a:bodyPr>
              <a:lstStyle/>
              <a:p>
                <a:r>
                  <a:rPr lang="en-US" sz="2400" b="1" dirty="0">
                    <a:latin typeface="Lucida Handwriting" panose="03010101010101010101" pitchFamily="66" charset="77"/>
                  </a:rPr>
                  <a:t>= </a:t>
                </a:r>
                <a:r>
                  <a:rPr lang="en-US" sz="2400" b="1" dirty="0">
                    <a:solidFill>
                      <a:srgbClr val="7030A0"/>
                    </a:solidFill>
                    <a:latin typeface="Lucida Handwriting" panose="03010101010101010101" pitchFamily="66" charset="77"/>
                  </a:rPr>
                  <a:t>S</a:t>
                </a:r>
                <a14:m>
                  <m:oMath xmlns:m="http://schemas.openxmlformats.org/officeDocument/2006/math">
                    <m:r>
                      <m:rPr>
                        <m:nor/>
                      </m:rPr>
                      <a:rPr lang="en-US" sz="2400" b="1" baseline="-25000" dirty="0">
                        <a:solidFill>
                          <a:srgbClr val="FF0000"/>
                        </a:solidFill>
                        <a:latin typeface="Lucida Handwriting" panose="03010101010101010101" pitchFamily="66" charset="77"/>
                      </a:rPr>
                      <m:t>YY</m:t>
                    </m:r>
                  </m:oMath>
                </a14:m>
                <a:r>
                  <a:rPr lang="en-US" sz="2400" b="1" dirty="0">
                    <a:latin typeface="Lucida Handwriting" panose="03010101010101010101" pitchFamily="66" charset="77"/>
                  </a:rPr>
                  <a:t> - </a:t>
                </a:r>
                <a14:m>
                  <m:oMath xmlns:m="http://schemas.openxmlformats.org/officeDocument/2006/math">
                    <m:f>
                      <m:fPr>
                        <m:ctrlPr>
                          <a:rPr lang="en-US" sz="2400" b="1" i="1">
                            <a:latin typeface="Cambria Math" panose="02040503050406030204" pitchFamily="18" charset="0"/>
                          </a:rPr>
                        </m:ctrlPr>
                      </m:fPr>
                      <m:num>
                        <m:sSup>
                          <m:sSupPr>
                            <m:ctrlPr>
                              <a:rPr lang="en-US" sz="2400" b="1" i="1">
                                <a:latin typeface="Cambria Math" panose="02040503050406030204" pitchFamily="18" charset="0"/>
                              </a:rPr>
                            </m:ctrlPr>
                          </m:sSupPr>
                          <m:e>
                            <m:r>
                              <m:rPr>
                                <m:nor/>
                              </m:rPr>
                              <a:rPr lang="en-US" sz="2400" b="1" dirty="0">
                                <a:solidFill>
                                  <a:srgbClr val="7030A0"/>
                                </a:solidFill>
                                <a:latin typeface="Lucida Handwriting" panose="03010101010101010101" pitchFamily="66" charset="77"/>
                              </a:rPr>
                              <m:t>S</m:t>
                            </m:r>
                            <m:r>
                              <m:rPr>
                                <m:nor/>
                              </m:rPr>
                              <a:rPr lang="en-US" sz="2400" b="1" baseline="-25000" dirty="0">
                                <a:solidFill>
                                  <a:srgbClr val="7030A0"/>
                                </a:solidFill>
                                <a:latin typeface="Lucida Handwriting" panose="03010101010101010101" pitchFamily="66" charset="77"/>
                              </a:rPr>
                              <m:t>x</m:t>
                            </m:r>
                            <m:r>
                              <m:rPr>
                                <m:nor/>
                              </m:rPr>
                              <a:rPr lang="en-US" sz="2400" b="1" baseline="-25000" dirty="0">
                                <a:solidFill>
                                  <a:srgbClr val="FF0000"/>
                                </a:solidFill>
                                <a:latin typeface="Lucida Handwriting" panose="03010101010101010101" pitchFamily="66" charset="77"/>
                              </a:rPr>
                              <m:t>Y</m:t>
                            </m:r>
                          </m:e>
                          <m:sup>
                            <m:r>
                              <a:rPr lang="en-US" sz="2400" b="1" i="1">
                                <a:latin typeface="Cambria Math" panose="02040503050406030204" pitchFamily="18" charset="0"/>
                              </a:rPr>
                              <m:t>𝟐</m:t>
                            </m:r>
                          </m:sup>
                        </m:sSup>
                        <m:r>
                          <m:rPr>
                            <m:nor/>
                          </m:rPr>
                          <a:rPr lang="en-US" sz="2400" b="1" baseline="-25000" dirty="0">
                            <a:solidFill>
                              <a:srgbClr val="7030A0"/>
                            </a:solidFill>
                            <a:latin typeface="Lucida Handwriting" panose="03010101010101010101" pitchFamily="66" charset="77"/>
                          </a:rPr>
                          <m:t> </m:t>
                        </m:r>
                      </m:num>
                      <m:den>
                        <m:r>
                          <m:rPr>
                            <m:nor/>
                          </m:rPr>
                          <a:rPr lang="en-US" sz="2400" b="1" dirty="0">
                            <a:solidFill>
                              <a:srgbClr val="7030A0"/>
                            </a:solidFill>
                            <a:latin typeface="Lucida Handwriting" panose="03010101010101010101" pitchFamily="66" charset="77"/>
                          </a:rPr>
                          <m:t>S</m:t>
                        </m:r>
                        <m:r>
                          <m:rPr>
                            <m:nor/>
                          </m:rPr>
                          <a:rPr lang="en-US" sz="2400" b="1" baseline="-25000" dirty="0">
                            <a:solidFill>
                              <a:srgbClr val="7030A0"/>
                            </a:solidFill>
                            <a:latin typeface="Lucida Handwriting" panose="03010101010101010101" pitchFamily="66" charset="77"/>
                          </a:rPr>
                          <m:t>xx</m:t>
                        </m:r>
                      </m:den>
                    </m:f>
                  </m:oMath>
                </a14:m>
                <a:endParaRPr lang="en-US" sz="2400" dirty="0"/>
              </a:p>
            </p:txBody>
          </p:sp>
        </mc:Choice>
        <mc:Fallback xmlns="">
          <p:sp>
            <p:nvSpPr>
              <p:cNvPr id="7" name="Rectangle 6">
                <a:extLst>
                  <a:ext uri="{FF2B5EF4-FFF2-40B4-BE49-F238E27FC236}">
                    <a16:creationId xmlns:a16="http://schemas.microsoft.com/office/drawing/2014/main" id="{5BB3219A-E5A2-8048-8EA0-370902F58C22}"/>
                  </a:ext>
                </a:extLst>
              </p:cNvPr>
              <p:cNvSpPr>
                <a:spLocks noRot="1" noChangeAspect="1" noMove="1" noResize="1" noEditPoints="1" noAdjustHandles="1" noChangeArrowheads="1" noChangeShapeType="1" noTextEdit="1"/>
              </p:cNvSpPr>
              <p:nvPr/>
            </p:nvSpPr>
            <p:spPr>
              <a:xfrm>
                <a:off x="8307764" y="4110963"/>
                <a:ext cx="1880323" cy="748988"/>
              </a:xfrm>
              <a:prstGeom prst="rect">
                <a:avLst/>
              </a:prstGeom>
              <a:blipFill>
                <a:blip r:embed="rId11"/>
                <a:stretch>
                  <a:fillRect l="-4698" b="-101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A1FDDDDC-6F0A-4E4B-B37C-5CF284732063}"/>
                  </a:ext>
                </a:extLst>
              </p:cNvPr>
              <p:cNvSpPr/>
              <p:nvPr/>
            </p:nvSpPr>
            <p:spPr>
              <a:xfrm>
                <a:off x="7890631" y="4991432"/>
                <a:ext cx="1285032" cy="574324"/>
              </a:xfrm>
              <a:prstGeom prst="rect">
                <a:avLst/>
              </a:prstGeom>
            </p:spPr>
            <p:txBody>
              <a:bodyPr wrap="none">
                <a:spAutoFit/>
              </a:bodyPr>
              <a:lstStyle/>
              <a:p>
                <a14:m>
                  <m:oMath xmlns:m="http://schemas.openxmlformats.org/officeDocument/2006/math">
                    <m:sSubSup>
                      <m:sSubSupPr>
                        <m:ctrlPr>
                          <a:rPr lang="en-US" b="1" i="1" smtClean="0">
                            <a:latin typeface="Cambria Math" panose="02040503050406030204" pitchFamily="18" charset="0"/>
                          </a:rPr>
                        </m:ctrlPr>
                      </m:sSubSupPr>
                      <m:e>
                        <m:acc>
                          <m:accPr>
                            <m:chr m:val="̂"/>
                            <m:ctrlPr>
                              <a:rPr lang="en-US" b="1" i="1" smtClean="0">
                                <a:solidFill>
                                  <a:srgbClr val="FF0000"/>
                                </a:solidFill>
                                <a:latin typeface="Cambria Math" panose="02040503050406030204" pitchFamily="18" charset="0"/>
                              </a:rPr>
                            </m:ctrlPr>
                          </m:accPr>
                          <m:e>
                            <m:r>
                              <m:rPr>
                                <m:nor/>
                              </m:rPr>
                              <a:rPr lang="en-US" b="1" dirty="0">
                                <a:solidFill>
                                  <a:srgbClr val="FF0000"/>
                                </a:solidFill>
                                <a:latin typeface="Lucida Handwriting" panose="03010101010101010101" pitchFamily="66" charset="77"/>
                              </a:rPr>
                              <m:t>𝜎</m:t>
                            </m:r>
                          </m:e>
                        </m:acc>
                      </m:e>
                      <m:sub>
                        <m:acc>
                          <m:accPr>
                            <m:chr m:val="̂"/>
                            <m:ctrlPr>
                              <a:rPr lang="en-US" b="1" i="1">
                                <a:solidFill>
                                  <a:srgbClr val="FF0000"/>
                                </a:solidFill>
                                <a:latin typeface="Cambria Math" panose="02040503050406030204" pitchFamily="18" charset="0"/>
                              </a:rPr>
                            </m:ctrlPr>
                          </m:accPr>
                          <m:e>
                            <m:r>
                              <m:rPr>
                                <m:nor/>
                              </m:rPr>
                              <a:rPr lang="en-US" b="1" dirty="0">
                                <a:solidFill>
                                  <a:srgbClr val="FF0000"/>
                                </a:solidFill>
                                <a:latin typeface="Lucida Handwriting" panose="03010101010101010101" pitchFamily="66" charset="77"/>
                              </a:rPr>
                              <m:t>𝜀</m:t>
                            </m:r>
                          </m:e>
                        </m:acc>
                        <m:r>
                          <m:rPr>
                            <m:nor/>
                          </m:rPr>
                          <a:rPr lang="en-US" b="1" baseline="-25000" dirty="0">
                            <a:solidFill>
                              <a:srgbClr val="FF0000"/>
                            </a:solidFill>
                            <a:latin typeface="Lucida Handwriting" panose="03010101010101010101" pitchFamily="66" charset="77"/>
                          </a:rPr>
                          <m:t>i</m:t>
                        </m:r>
                      </m:sub>
                      <m:sup>
                        <m:r>
                          <a:rPr lang="en-US" b="1" i="1" smtClean="0">
                            <a:latin typeface="Cambria Math" panose="02040503050406030204" pitchFamily="18" charset="0"/>
                          </a:rPr>
                          <m:t>𝟐</m:t>
                        </m:r>
                      </m:sup>
                    </m:sSubSup>
                  </m:oMath>
                </a14:m>
                <a:r>
                  <a:rPr lang="en-US" b="1" dirty="0"/>
                  <a:t> </a:t>
                </a:r>
                <a:r>
                  <a:rPr lang="en-US" b="1" dirty="0">
                    <a:latin typeface="Lucida Handwriting" panose="03010101010101010101" pitchFamily="66" charset="77"/>
                  </a:rPr>
                  <a:t>=</a:t>
                </a:r>
                <a:r>
                  <a:rPr lang="en-US" dirty="0"/>
                  <a:t> </a:t>
                </a:r>
                <a14:m>
                  <m:oMath xmlns:m="http://schemas.openxmlformats.org/officeDocument/2006/math">
                    <m:f>
                      <m:fPr>
                        <m:ctrlPr>
                          <a:rPr lang="en-US" b="1" i="1" dirty="0" smtClean="0">
                            <a:latin typeface="Cambria Math" panose="02040503050406030204" pitchFamily="18" charset="0"/>
                          </a:rPr>
                        </m:ctrlPr>
                      </m:fPr>
                      <m:num>
                        <m:r>
                          <m:rPr>
                            <m:nor/>
                          </m:rPr>
                          <a:rPr lang="en-US" b="1" dirty="0">
                            <a:solidFill>
                              <a:srgbClr val="7030A0"/>
                            </a:solidFill>
                            <a:latin typeface="Lucida Handwriting" panose="03010101010101010101" pitchFamily="66" charset="77"/>
                          </a:rPr>
                          <m:t>SSE</m:t>
                        </m:r>
                      </m:num>
                      <m:den>
                        <m:r>
                          <m:rPr>
                            <m:nor/>
                          </m:rPr>
                          <a:rPr lang="en-US" b="1" dirty="0">
                            <a:solidFill>
                              <a:srgbClr val="FF0000"/>
                            </a:solidFill>
                            <a:latin typeface="Lucida Handwriting" panose="03010101010101010101" pitchFamily="66" charset="77"/>
                          </a:rPr>
                          <m:t>n</m:t>
                        </m:r>
                        <m:r>
                          <m:rPr>
                            <m:nor/>
                          </m:rPr>
                          <a:rPr lang="en-US" b="1" dirty="0">
                            <a:latin typeface="Lucida Handwriting" panose="03010101010101010101" pitchFamily="66" charset="77"/>
                          </a:rPr>
                          <m:t>−2 </m:t>
                        </m:r>
                      </m:den>
                    </m:f>
                  </m:oMath>
                </a14:m>
                <a:endParaRPr lang="en-US" b="1" dirty="0"/>
              </a:p>
            </p:txBody>
          </p:sp>
        </mc:Choice>
        <mc:Fallback xmlns="">
          <p:sp>
            <p:nvSpPr>
              <p:cNvPr id="15" name="Rectangle 14">
                <a:extLst>
                  <a:ext uri="{FF2B5EF4-FFF2-40B4-BE49-F238E27FC236}">
                    <a16:creationId xmlns:a16="http://schemas.microsoft.com/office/drawing/2014/main" id="{A1FDDDDC-6F0A-4E4B-B37C-5CF284732063}"/>
                  </a:ext>
                </a:extLst>
              </p:cNvPr>
              <p:cNvSpPr>
                <a:spLocks noRot="1" noChangeAspect="1" noMove="1" noResize="1" noEditPoints="1" noAdjustHandles="1" noChangeArrowheads="1" noChangeShapeType="1" noTextEdit="1"/>
              </p:cNvSpPr>
              <p:nvPr/>
            </p:nvSpPr>
            <p:spPr>
              <a:xfrm>
                <a:off x="7890631" y="4991432"/>
                <a:ext cx="1285032" cy="574324"/>
              </a:xfrm>
              <a:prstGeom prst="rect">
                <a:avLst/>
              </a:prstGeom>
              <a:blipFill>
                <a:blip r:embed="rId12"/>
                <a:stretch>
                  <a:fillRect r="-980"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9F6B80AC-350F-3548-8B2C-EDBF3187BC00}"/>
                  </a:ext>
                </a:extLst>
              </p:cNvPr>
              <p:cNvSpPr/>
              <p:nvPr/>
            </p:nvSpPr>
            <p:spPr>
              <a:xfrm>
                <a:off x="6224406" y="5545485"/>
                <a:ext cx="1740989" cy="784958"/>
              </a:xfrm>
              <a:prstGeom prst="rect">
                <a:avLst/>
              </a:prstGeom>
            </p:spPr>
            <p:txBody>
              <a:bodyPr wrap="none">
                <a:spAutoFit/>
              </a:bodyPr>
              <a:lstStyle/>
              <a:p>
                <a:r>
                  <a:rPr lang="en-US" dirty="0">
                    <a:solidFill>
                      <a:srgbClr val="7030A0"/>
                    </a:solidFill>
                    <a:latin typeface="Lucida Handwriting" panose="03010101010101010101" pitchFamily="66" charset="77"/>
                  </a:rPr>
                  <a:t>SE</a:t>
                </a:r>
                <a:r>
                  <a:rPr lang="en-US" dirty="0">
                    <a:latin typeface="Lucida Handwriting" panose="03010101010101010101" pitchFamily="66" charset="77"/>
                  </a:rPr>
                  <a:t>(</a:t>
                </a:r>
                <a14:m>
                  <m:oMath xmlns:m="http://schemas.openxmlformats.org/officeDocument/2006/math">
                    <m:acc>
                      <m:accPr>
                        <m:chr m:val="̂"/>
                        <m:ctrlPr>
                          <a:rPr lang="en-US" b="1" i="1" smtClean="0">
                            <a:solidFill>
                              <a:schemeClr val="accent2"/>
                            </a:solidFill>
                            <a:latin typeface="Cambria Math" panose="02040503050406030204" pitchFamily="18" charset="0"/>
                          </a:rPr>
                        </m:ctrlPr>
                      </m:accPr>
                      <m:e>
                        <m:r>
                          <m:rPr>
                            <m:nor/>
                          </m:rPr>
                          <a:rPr lang="en-US" b="1" dirty="0">
                            <a:solidFill>
                              <a:schemeClr val="accent2"/>
                            </a:solidFill>
                            <a:latin typeface="Lucida Handwriting" panose="03010101010101010101" pitchFamily="66" charset="77"/>
                          </a:rPr>
                          <m:t>β</m:t>
                        </m:r>
                      </m:e>
                    </m:acc>
                    <m:r>
                      <m:rPr>
                        <m:nor/>
                      </m:rPr>
                      <a:rPr lang="en-US" b="1" baseline="-25000" dirty="0">
                        <a:solidFill>
                          <a:schemeClr val="accent2"/>
                        </a:solidFill>
                        <a:latin typeface="Lucida Handwriting" panose="03010101010101010101" pitchFamily="66" charset="77"/>
                      </a:rPr>
                      <m:t>1</m:t>
                    </m:r>
                  </m:oMath>
                </a14:m>
                <a:r>
                  <a:rPr lang="en-US" dirty="0">
                    <a:latin typeface="Lucida Handwriting" panose="03010101010101010101" pitchFamily="66" charset="77"/>
                  </a:rPr>
                  <a:t>) = </a:t>
                </a:r>
                <a14:m>
                  <m:oMath xmlns:m="http://schemas.openxmlformats.org/officeDocument/2006/math">
                    <m:f>
                      <m:fPr>
                        <m:ctrlPr>
                          <a:rPr lang="en-US" i="1" smtClean="0">
                            <a:latin typeface="Cambria Math" panose="02040503050406030204" pitchFamily="18" charset="0"/>
                          </a:rPr>
                        </m:ctrlPr>
                      </m:fPr>
                      <m:num>
                        <m:sSub>
                          <m:sSubPr>
                            <m:ctrlPr>
                              <a:rPr lang="en-US" i="1">
                                <a:latin typeface="Cambria Math" panose="02040503050406030204" pitchFamily="18" charset="0"/>
                              </a:rPr>
                            </m:ctrlPr>
                          </m:sSubPr>
                          <m:e>
                            <m:acc>
                              <m:accPr>
                                <m:chr m:val="̂"/>
                                <m:ctrlPr>
                                  <a:rPr lang="en-US" b="1" i="1">
                                    <a:solidFill>
                                      <a:srgbClr val="FF0000"/>
                                    </a:solidFill>
                                    <a:latin typeface="Cambria Math" panose="02040503050406030204" pitchFamily="18" charset="0"/>
                                  </a:rPr>
                                </m:ctrlPr>
                              </m:accPr>
                              <m:e>
                                <m:r>
                                  <m:rPr>
                                    <m:nor/>
                                  </m:rPr>
                                  <a:rPr lang="en-US" b="1" dirty="0">
                                    <a:solidFill>
                                      <a:srgbClr val="FF0000"/>
                                    </a:solidFill>
                                    <a:latin typeface="Lucida Handwriting" panose="03010101010101010101" pitchFamily="66" charset="77"/>
                                  </a:rPr>
                                  <m:t>𝜎</m:t>
                                </m:r>
                              </m:e>
                            </m:acc>
                          </m:e>
                          <m:sub>
                            <m:acc>
                              <m:accPr>
                                <m:chr m:val="̂"/>
                                <m:ctrlPr>
                                  <a:rPr lang="en-US" b="1" i="1">
                                    <a:solidFill>
                                      <a:srgbClr val="FF0000"/>
                                    </a:solidFill>
                                    <a:latin typeface="Cambria Math" panose="02040503050406030204" pitchFamily="18" charset="0"/>
                                  </a:rPr>
                                </m:ctrlPr>
                              </m:accPr>
                              <m:e>
                                <m:r>
                                  <m:rPr>
                                    <m:nor/>
                                  </m:rPr>
                                  <a:rPr lang="en-US" b="1" dirty="0">
                                    <a:solidFill>
                                      <a:srgbClr val="FF0000"/>
                                    </a:solidFill>
                                    <a:latin typeface="Lucida Handwriting" panose="03010101010101010101" pitchFamily="66" charset="77"/>
                                  </a:rPr>
                                  <m:t>𝜀</m:t>
                                </m:r>
                              </m:e>
                            </m:acc>
                            <m:r>
                              <m:rPr>
                                <m:nor/>
                              </m:rPr>
                              <a:rPr lang="en-US" b="1" baseline="-25000" dirty="0">
                                <a:solidFill>
                                  <a:srgbClr val="FF0000"/>
                                </a:solidFill>
                                <a:latin typeface="Lucida Handwriting" panose="03010101010101010101" pitchFamily="66" charset="77"/>
                              </a:rPr>
                              <m:t>i</m:t>
                            </m:r>
                          </m:sub>
                        </m:sSub>
                      </m:num>
                      <m:den>
                        <m:rad>
                          <m:radPr>
                            <m:degHide m:val="on"/>
                            <m:ctrlPr>
                              <a:rPr lang="en-US" i="1" smtClean="0">
                                <a:latin typeface="Cambria Math" panose="02040503050406030204" pitchFamily="18" charset="0"/>
                              </a:rPr>
                            </m:ctrlPr>
                          </m:radPr>
                          <m:deg/>
                          <m:e>
                            <m:r>
                              <m:rPr>
                                <m:nor/>
                              </m:rPr>
                              <a:rPr lang="en-US" b="1" dirty="0">
                                <a:solidFill>
                                  <a:srgbClr val="7030A0"/>
                                </a:solidFill>
                                <a:latin typeface="Lucida Handwriting" panose="03010101010101010101" pitchFamily="66" charset="77"/>
                              </a:rPr>
                              <m:t>S</m:t>
                            </m:r>
                            <m:r>
                              <m:rPr>
                                <m:nor/>
                              </m:rPr>
                              <a:rPr lang="en-US" b="1" baseline="-25000" dirty="0">
                                <a:solidFill>
                                  <a:srgbClr val="7030A0"/>
                                </a:solidFill>
                                <a:latin typeface="Lucida Handwriting" panose="03010101010101010101" pitchFamily="66" charset="77"/>
                              </a:rPr>
                              <m:t>xx</m:t>
                            </m:r>
                          </m:e>
                        </m:rad>
                      </m:den>
                    </m:f>
                  </m:oMath>
                </a14:m>
                <a:endParaRPr lang="en-US" dirty="0"/>
              </a:p>
            </p:txBody>
          </p:sp>
        </mc:Choice>
        <mc:Fallback xmlns="">
          <p:sp>
            <p:nvSpPr>
              <p:cNvPr id="21" name="Rectangle 20">
                <a:extLst>
                  <a:ext uri="{FF2B5EF4-FFF2-40B4-BE49-F238E27FC236}">
                    <a16:creationId xmlns:a16="http://schemas.microsoft.com/office/drawing/2014/main" id="{9F6B80AC-350F-3548-8B2C-EDBF3187BC00}"/>
                  </a:ext>
                </a:extLst>
              </p:cNvPr>
              <p:cNvSpPr>
                <a:spLocks noRot="1" noChangeAspect="1" noMove="1" noResize="1" noEditPoints="1" noAdjustHandles="1" noChangeArrowheads="1" noChangeShapeType="1" noTextEdit="1"/>
              </p:cNvSpPr>
              <p:nvPr/>
            </p:nvSpPr>
            <p:spPr>
              <a:xfrm>
                <a:off x="6224406" y="5545485"/>
                <a:ext cx="1740989" cy="784958"/>
              </a:xfrm>
              <a:prstGeom prst="rect">
                <a:avLst/>
              </a:prstGeom>
              <a:blipFill>
                <a:blip r:embed="rId13"/>
                <a:stretch>
                  <a:fillRect l="-21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4E4A3F23-754E-B24B-A398-DC4DB64F4C29}"/>
                  </a:ext>
                </a:extLst>
              </p:cNvPr>
              <p:cNvSpPr/>
              <p:nvPr/>
            </p:nvSpPr>
            <p:spPr>
              <a:xfrm>
                <a:off x="8605542" y="5482615"/>
                <a:ext cx="2628027" cy="910699"/>
              </a:xfrm>
              <a:prstGeom prst="rect">
                <a:avLst/>
              </a:prstGeom>
            </p:spPr>
            <p:txBody>
              <a:bodyPr wrap="none">
                <a:spAutoFit/>
              </a:bodyPr>
              <a:lstStyle/>
              <a:p>
                <a:r>
                  <a:rPr lang="en-US" dirty="0">
                    <a:solidFill>
                      <a:srgbClr val="7030A0"/>
                    </a:solidFill>
                    <a:latin typeface="Lucida Handwriting" panose="03010101010101010101" pitchFamily="66" charset="77"/>
                  </a:rPr>
                  <a:t>SE</a:t>
                </a:r>
                <a:r>
                  <a:rPr lang="en-US" dirty="0">
                    <a:latin typeface="Lucida Handwriting" panose="03010101010101010101" pitchFamily="66" charset="77"/>
                  </a:rPr>
                  <a:t>(</a:t>
                </a:r>
                <a14:m>
                  <m:oMath xmlns:m="http://schemas.openxmlformats.org/officeDocument/2006/math">
                    <m:acc>
                      <m:accPr>
                        <m:chr m:val="̂"/>
                        <m:ctrlPr>
                          <a:rPr lang="en-US" b="1" i="1">
                            <a:solidFill>
                              <a:schemeClr val="accent2"/>
                            </a:solidFill>
                            <a:latin typeface="Cambria Math" panose="02040503050406030204" pitchFamily="18" charset="0"/>
                          </a:rPr>
                        </m:ctrlPr>
                      </m:accPr>
                      <m:e>
                        <m:r>
                          <m:rPr>
                            <m:nor/>
                          </m:rPr>
                          <a:rPr lang="en-US" b="1" dirty="0">
                            <a:solidFill>
                              <a:schemeClr val="accent2"/>
                            </a:solidFill>
                            <a:latin typeface="Lucida Handwriting" panose="03010101010101010101" pitchFamily="66" charset="77"/>
                          </a:rPr>
                          <m:t>β</m:t>
                        </m:r>
                      </m:e>
                    </m:acc>
                    <m:r>
                      <m:rPr>
                        <m:nor/>
                      </m:rPr>
                      <a:rPr lang="en-US" b="1" i="0" baseline="-25000" dirty="0" smtClean="0">
                        <a:solidFill>
                          <a:schemeClr val="accent2"/>
                        </a:solidFill>
                        <a:latin typeface="Lucida Handwriting" panose="03010101010101010101" pitchFamily="66" charset="77"/>
                      </a:rPr>
                      <m:t>0</m:t>
                    </m:r>
                  </m:oMath>
                </a14:m>
                <a:r>
                  <a:rPr lang="en-US" dirty="0">
                    <a:latin typeface="Lucida Handwriting" panose="03010101010101010101" pitchFamily="66" charset="77"/>
                  </a:rPr>
                  <a:t>) =</a:t>
                </a:r>
                <a14:m>
                  <m:oMath xmlns:m="http://schemas.openxmlformats.org/officeDocument/2006/math">
                    <m:sSub>
                      <m:sSubPr>
                        <m:ctrlPr>
                          <a:rPr lang="en-US" i="1">
                            <a:latin typeface="Cambria Math" panose="02040503050406030204" pitchFamily="18" charset="0"/>
                          </a:rPr>
                        </m:ctrlPr>
                      </m:sSubPr>
                      <m:e>
                        <m:acc>
                          <m:accPr>
                            <m:chr m:val="̂"/>
                            <m:ctrlPr>
                              <a:rPr lang="en-US" b="1" i="1">
                                <a:solidFill>
                                  <a:srgbClr val="FF0000"/>
                                </a:solidFill>
                                <a:latin typeface="Cambria Math" panose="02040503050406030204" pitchFamily="18" charset="0"/>
                              </a:rPr>
                            </m:ctrlPr>
                          </m:accPr>
                          <m:e>
                            <m:r>
                              <m:rPr>
                                <m:nor/>
                              </m:rPr>
                              <a:rPr lang="en-US" b="1" dirty="0">
                                <a:solidFill>
                                  <a:srgbClr val="FF0000"/>
                                </a:solidFill>
                                <a:latin typeface="Lucida Handwriting" panose="03010101010101010101" pitchFamily="66" charset="77"/>
                              </a:rPr>
                              <m:t>𝜎</m:t>
                            </m:r>
                          </m:e>
                        </m:acc>
                      </m:e>
                      <m:sub>
                        <m:acc>
                          <m:accPr>
                            <m:chr m:val="̂"/>
                            <m:ctrlPr>
                              <a:rPr lang="en-US" b="1" i="1">
                                <a:solidFill>
                                  <a:srgbClr val="FF0000"/>
                                </a:solidFill>
                                <a:latin typeface="Cambria Math" panose="02040503050406030204" pitchFamily="18" charset="0"/>
                              </a:rPr>
                            </m:ctrlPr>
                          </m:accPr>
                          <m:e>
                            <m:r>
                              <m:rPr>
                                <m:nor/>
                              </m:rPr>
                              <a:rPr lang="en-US" b="1" dirty="0">
                                <a:solidFill>
                                  <a:srgbClr val="FF0000"/>
                                </a:solidFill>
                                <a:latin typeface="Lucida Handwriting" panose="03010101010101010101" pitchFamily="66" charset="77"/>
                              </a:rPr>
                              <m:t>𝜀</m:t>
                            </m:r>
                          </m:e>
                        </m:acc>
                        <m:r>
                          <m:rPr>
                            <m:nor/>
                          </m:rPr>
                          <a:rPr lang="en-US" b="1" baseline="-25000" dirty="0">
                            <a:solidFill>
                              <a:srgbClr val="FF0000"/>
                            </a:solidFill>
                            <a:latin typeface="Lucida Handwriting" panose="03010101010101010101" pitchFamily="66" charset="77"/>
                          </a:rPr>
                          <m:t>i</m:t>
                        </m:r>
                      </m:sub>
                    </m:sSub>
                    <m:rad>
                      <m:radPr>
                        <m:degHide m:val="on"/>
                        <m:ctrlPr>
                          <a:rPr lang="en-US" b="1" i="1" dirty="0" smtClean="0">
                            <a:solidFill>
                              <a:schemeClr val="tx1"/>
                            </a:solidFill>
                            <a:latin typeface="Cambria Math" panose="02040503050406030204" pitchFamily="18" charset="0"/>
                          </a:rPr>
                        </m:ctrlPr>
                      </m:radPr>
                      <m:deg/>
                      <m:e>
                        <m:f>
                          <m:fPr>
                            <m:ctrlPr>
                              <a:rPr lang="en-US" b="1" i="1" dirty="0" smtClean="0">
                                <a:solidFill>
                                  <a:schemeClr val="tx1"/>
                                </a:solidFill>
                                <a:latin typeface="Cambria Math" panose="02040503050406030204" pitchFamily="18" charset="0"/>
                              </a:rPr>
                            </m:ctrlPr>
                          </m:fPr>
                          <m:num>
                            <m:r>
                              <m:rPr>
                                <m:nor/>
                              </m:rPr>
                              <a:rPr lang="en-US" b="1" i="0" dirty="0" smtClean="0">
                                <a:solidFill>
                                  <a:schemeClr val="tx1"/>
                                </a:solidFill>
                                <a:latin typeface="Lucida Handwriting" panose="03010101010101010101" pitchFamily="66" charset="77"/>
                              </a:rPr>
                              <m:t>1</m:t>
                            </m:r>
                          </m:num>
                          <m:den>
                            <m:r>
                              <m:rPr>
                                <m:nor/>
                              </m:rPr>
                              <a:rPr lang="en-US" b="1" dirty="0">
                                <a:solidFill>
                                  <a:srgbClr val="FF0000"/>
                                </a:solidFill>
                                <a:latin typeface="Lucida Handwriting" panose="03010101010101010101" pitchFamily="66" charset="77"/>
                              </a:rPr>
                              <m:t>n</m:t>
                            </m:r>
                          </m:den>
                        </m:f>
                        <m:r>
                          <a:rPr lang="en-US" b="1" i="1" dirty="0" smtClean="0">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sSup>
                              <m:sSupPr>
                                <m:ctrlPr>
                                  <a:rPr lang="en-US" i="1" smtClean="0">
                                    <a:solidFill>
                                      <a:schemeClr val="tx1"/>
                                    </a:solidFill>
                                    <a:latin typeface="Cambria Math" panose="02040503050406030204" pitchFamily="18" charset="0"/>
                                  </a:rPr>
                                </m:ctrlPr>
                              </m:sSupPr>
                              <m:e>
                                <m:acc>
                                  <m:accPr>
                                    <m:chr m:val="̅"/>
                                    <m:ctrlPr>
                                      <a:rPr lang="en-US" b="1" i="1">
                                        <a:solidFill>
                                          <a:schemeClr val="tx1"/>
                                        </a:solidFill>
                                        <a:latin typeface="Cambria Math" panose="02040503050406030204" pitchFamily="18" charset="0"/>
                                      </a:rPr>
                                    </m:ctrlPr>
                                  </m:accPr>
                                  <m:e>
                                    <m:r>
                                      <m:rPr>
                                        <m:nor/>
                                      </m:rPr>
                                      <a:rPr lang="en-US" b="1" dirty="0" smtClean="0">
                                        <a:solidFill>
                                          <a:srgbClr val="FF0000"/>
                                        </a:solidFill>
                                        <a:latin typeface="Lucida Handwriting" panose="03010101010101010101" pitchFamily="66" charset="77"/>
                                      </a:rPr>
                                      <m:t>x</m:t>
                                    </m:r>
                                    <m:r>
                                      <m:rPr>
                                        <m:nor/>
                                      </m:rPr>
                                      <a:rPr lang="en-US" b="1" baseline="-25000" dirty="0" smtClean="0">
                                        <a:solidFill>
                                          <a:srgbClr val="FF0000"/>
                                        </a:solidFill>
                                        <a:latin typeface="Lucida Handwriting" panose="03010101010101010101" pitchFamily="66" charset="77"/>
                                      </a:rPr>
                                      <m:t>i</m:t>
                                    </m:r>
                                  </m:e>
                                </m:acc>
                              </m:e>
                              <m:sup>
                                <m:r>
                                  <a:rPr lang="en-US" b="0" i="1" smtClean="0">
                                    <a:solidFill>
                                      <a:schemeClr val="tx1"/>
                                    </a:solidFill>
                                    <a:latin typeface="Cambria Math" panose="02040503050406030204" pitchFamily="18" charset="0"/>
                                  </a:rPr>
                                  <m:t>2</m:t>
                                </m:r>
                              </m:sup>
                            </m:sSup>
                          </m:num>
                          <m:den>
                            <m:rad>
                              <m:radPr>
                                <m:degHide m:val="on"/>
                                <m:ctrlPr>
                                  <a:rPr lang="en-US" i="1">
                                    <a:solidFill>
                                      <a:schemeClr val="tx1"/>
                                    </a:solidFill>
                                    <a:latin typeface="Cambria Math" panose="02040503050406030204" pitchFamily="18" charset="0"/>
                                  </a:rPr>
                                </m:ctrlPr>
                              </m:radPr>
                              <m:deg/>
                              <m:e>
                                <m:r>
                                  <m:rPr>
                                    <m:nor/>
                                  </m:rPr>
                                  <a:rPr lang="en-US" b="1" dirty="0" smtClean="0">
                                    <a:solidFill>
                                      <a:srgbClr val="7030A0"/>
                                    </a:solidFill>
                                    <a:latin typeface="Lucida Handwriting" panose="03010101010101010101" pitchFamily="66" charset="77"/>
                                  </a:rPr>
                                  <m:t>S</m:t>
                                </m:r>
                                <m:r>
                                  <m:rPr>
                                    <m:nor/>
                                  </m:rPr>
                                  <a:rPr lang="en-US" b="1" baseline="-25000" dirty="0" smtClean="0">
                                    <a:solidFill>
                                      <a:srgbClr val="7030A0"/>
                                    </a:solidFill>
                                    <a:latin typeface="Lucida Handwriting" panose="03010101010101010101" pitchFamily="66" charset="77"/>
                                  </a:rPr>
                                  <m:t>xx</m:t>
                                </m:r>
                              </m:e>
                            </m:rad>
                          </m:den>
                        </m:f>
                      </m:e>
                    </m:rad>
                  </m:oMath>
                </a14:m>
                <a:endParaRPr lang="en-US" dirty="0"/>
              </a:p>
            </p:txBody>
          </p:sp>
        </mc:Choice>
        <mc:Fallback xmlns="">
          <p:sp>
            <p:nvSpPr>
              <p:cNvPr id="23" name="Rectangle 22">
                <a:extLst>
                  <a:ext uri="{FF2B5EF4-FFF2-40B4-BE49-F238E27FC236}">
                    <a16:creationId xmlns:a16="http://schemas.microsoft.com/office/drawing/2014/main" id="{4E4A3F23-754E-B24B-A398-DC4DB64F4C29}"/>
                  </a:ext>
                </a:extLst>
              </p:cNvPr>
              <p:cNvSpPr>
                <a:spLocks noRot="1" noChangeAspect="1" noMove="1" noResize="1" noEditPoints="1" noAdjustHandles="1" noChangeArrowheads="1" noChangeShapeType="1" noTextEdit="1"/>
              </p:cNvSpPr>
              <p:nvPr/>
            </p:nvSpPr>
            <p:spPr>
              <a:xfrm>
                <a:off x="8605542" y="5482615"/>
                <a:ext cx="2628027" cy="910699"/>
              </a:xfrm>
              <a:prstGeom prst="rect">
                <a:avLst/>
              </a:prstGeom>
              <a:blipFill>
                <a:blip r:embed="rId14"/>
                <a:stretch>
                  <a:fillRect l="-1923"/>
                </a:stretch>
              </a:blipFill>
            </p:spPr>
            <p:txBody>
              <a:bodyPr/>
              <a:lstStyle/>
              <a:p>
                <a:r>
                  <a:rPr lang="en-US">
                    <a:noFill/>
                  </a:rPr>
                  <a:t> </a:t>
                </a:r>
              </a:p>
            </p:txBody>
          </p:sp>
        </mc:Fallback>
      </mc:AlternateContent>
      <p:sp>
        <p:nvSpPr>
          <p:cNvPr id="105" name="TextBox 104">
            <a:extLst>
              <a:ext uri="{FF2B5EF4-FFF2-40B4-BE49-F238E27FC236}">
                <a16:creationId xmlns:a16="http://schemas.microsoft.com/office/drawing/2014/main" id="{DE20E904-FB33-544B-A34C-85F575CD6706}"/>
              </a:ext>
            </a:extLst>
          </p:cNvPr>
          <p:cNvSpPr txBox="1"/>
          <p:nvPr/>
        </p:nvSpPr>
        <p:spPr>
          <a:xfrm>
            <a:off x="2989909" y="5107261"/>
            <a:ext cx="748923" cy="369332"/>
          </a:xfrm>
          <a:prstGeom prst="rect">
            <a:avLst/>
          </a:prstGeom>
          <a:noFill/>
        </p:spPr>
        <p:txBody>
          <a:bodyPr wrap="none" rtlCol="0">
            <a:spAutoFit/>
          </a:bodyPr>
          <a:lstStyle/>
          <a:p>
            <a:r>
              <a:rPr lang="en-US" dirty="0"/>
              <a:t>speed</a:t>
            </a:r>
          </a:p>
        </p:txBody>
      </p:sp>
      <p:sp>
        <p:nvSpPr>
          <p:cNvPr id="106" name="TextBox 105">
            <a:extLst>
              <a:ext uri="{FF2B5EF4-FFF2-40B4-BE49-F238E27FC236}">
                <a16:creationId xmlns:a16="http://schemas.microsoft.com/office/drawing/2014/main" id="{05F024B1-8BC7-DA48-81BD-6FE80A0359F6}"/>
              </a:ext>
            </a:extLst>
          </p:cNvPr>
          <p:cNvSpPr txBox="1"/>
          <p:nvPr/>
        </p:nvSpPr>
        <p:spPr>
          <a:xfrm rot="16200000">
            <a:off x="657725" y="3262692"/>
            <a:ext cx="523541" cy="369332"/>
          </a:xfrm>
          <a:prstGeom prst="rect">
            <a:avLst/>
          </a:prstGeom>
          <a:noFill/>
        </p:spPr>
        <p:txBody>
          <a:bodyPr wrap="none" rtlCol="0">
            <a:spAutoFit/>
          </a:bodyPr>
          <a:lstStyle/>
          <a:p>
            <a:r>
              <a:rPr lang="en-US" dirty="0" err="1"/>
              <a:t>dist</a:t>
            </a:r>
            <a:endParaRPr lang="en-US" dirty="0"/>
          </a:p>
        </p:txBody>
      </p:sp>
      <p:pic>
        <p:nvPicPr>
          <p:cNvPr id="107" name="Graphic 106" descr="Checklist">
            <a:hlinkClick r:id="rId15" action="ppaction://hlinksldjump"/>
            <a:extLst>
              <a:ext uri="{FF2B5EF4-FFF2-40B4-BE49-F238E27FC236}">
                <a16:creationId xmlns:a16="http://schemas.microsoft.com/office/drawing/2014/main" id="{C116A768-4947-7948-9A0D-7FFE45D844E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530747" y="5399024"/>
            <a:ext cx="914400" cy="914400"/>
          </a:xfrm>
          <a:prstGeom prst="rect">
            <a:avLst/>
          </a:prstGeom>
        </p:spPr>
      </p:pic>
    </p:spTree>
    <p:extLst>
      <p:ext uri="{BB962C8B-B14F-4D97-AF65-F5344CB8AC3E}">
        <p14:creationId xmlns:p14="http://schemas.microsoft.com/office/powerpoint/2010/main" val="325953321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dissolve">
                                      <p:cBhvr>
                                        <p:cTn id="12" dur="500"/>
                                        <p:tgtEl>
                                          <p:spTgt spid="53"/>
                                        </p:tgtEl>
                                      </p:cBhvr>
                                    </p:animEffect>
                                  </p:childTnLst>
                                </p:cTn>
                              </p:par>
                            </p:childTnLst>
                          </p:cTn>
                        </p:par>
                        <p:par>
                          <p:cTn id="13" fill="hold">
                            <p:stCondLst>
                              <p:cond delay="500"/>
                            </p:stCondLst>
                            <p:childTnLst>
                              <p:par>
                                <p:cTn id="14" presetID="9" presetClass="exit" presetSubtype="0" fill="hold" grpId="1" nodeType="afterEffect">
                                  <p:stCondLst>
                                    <p:cond delay="0"/>
                                  </p:stCondLst>
                                  <p:childTnLst>
                                    <p:animEffect transition="out" filter="dissolve">
                                      <p:cBhvr>
                                        <p:cTn id="15" dur="500"/>
                                        <p:tgtEl>
                                          <p:spTgt spid="52"/>
                                        </p:tgtEl>
                                      </p:cBhvr>
                                    </p:animEffect>
                                    <p:set>
                                      <p:cBhvr>
                                        <p:cTn id="16" dur="1" fill="hold">
                                          <p:stCondLst>
                                            <p:cond delay="499"/>
                                          </p:stCondLst>
                                        </p:cTn>
                                        <p:tgtEl>
                                          <p:spTgt spid="5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6" presetClass="emph" presetSubtype="0" repeatCount="5000" fill="hold" nodeType="clickEffect">
                                  <p:stCondLst>
                                    <p:cond delay="0"/>
                                  </p:stCondLst>
                                  <p:childTnLst>
                                    <p:animEffect transition="out" filter="fade">
                                      <p:cBhvr>
                                        <p:cTn id="20" dur="500" tmFilter="0, 0; .2, .5; .8, .5; 1, 0"/>
                                        <p:tgtEl>
                                          <p:spTgt spid="65"/>
                                        </p:tgtEl>
                                      </p:cBhvr>
                                    </p:animEffect>
                                    <p:animScale>
                                      <p:cBhvr>
                                        <p:cTn id="21" dur="250" autoRev="1" fill="hold"/>
                                        <p:tgtEl>
                                          <p:spTgt spid="65"/>
                                        </p:tgtEl>
                                      </p:cBhvr>
                                      <p:by x="105000" y="105000"/>
                                    </p:animScale>
                                  </p:childTnLst>
                                </p:cTn>
                              </p:par>
                              <p:par>
                                <p:cTn id="22" presetID="26" presetClass="emph" presetSubtype="0" repeatCount="5000" fill="hold" nodeType="withEffect">
                                  <p:stCondLst>
                                    <p:cond delay="0"/>
                                  </p:stCondLst>
                                  <p:childTnLst>
                                    <p:animEffect transition="out" filter="fade">
                                      <p:cBhvr>
                                        <p:cTn id="23" dur="500" tmFilter="0, 0; .2, .5; .8, .5; 1, 0"/>
                                        <p:tgtEl>
                                          <p:spTgt spid="4"/>
                                        </p:tgtEl>
                                      </p:cBhvr>
                                    </p:animEffect>
                                    <p:animScale>
                                      <p:cBhvr>
                                        <p:cTn id="24" dur="250" autoRev="1" fill="hold"/>
                                        <p:tgtEl>
                                          <p:spTgt spid="4"/>
                                        </p:tgtEl>
                                      </p:cBhvr>
                                      <p:by x="105000" y="105000"/>
                                    </p:animScale>
                                  </p:childTnLst>
                                </p:cTn>
                              </p:par>
                              <p:par>
                                <p:cTn id="25" presetID="26" presetClass="emph" presetSubtype="0" repeatCount="5000" fill="hold" nodeType="withEffect">
                                  <p:stCondLst>
                                    <p:cond delay="0"/>
                                  </p:stCondLst>
                                  <p:childTnLst>
                                    <p:animEffect transition="out" filter="fade">
                                      <p:cBhvr>
                                        <p:cTn id="26" dur="500" tmFilter="0, 0; .2, .5; .8, .5; 1, 0"/>
                                        <p:tgtEl>
                                          <p:spTgt spid="68"/>
                                        </p:tgtEl>
                                      </p:cBhvr>
                                    </p:animEffect>
                                    <p:animScale>
                                      <p:cBhvr>
                                        <p:cTn id="27" dur="250" autoRev="1" fill="hold"/>
                                        <p:tgtEl>
                                          <p:spTgt spid="68"/>
                                        </p:tgtEl>
                                      </p:cBhvr>
                                      <p:by x="105000" y="105000"/>
                                    </p:animScale>
                                  </p:childTnLst>
                                </p:cTn>
                              </p:par>
                              <p:par>
                                <p:cTn id="28" presetID="26" presetClass="emph" presetSubtype="0" repeatCount="5000" fill="hold" nodeType="withEffect">
                                  <p:stCondLst>
                                    <p:cond delay="0"/>
                                  </p:stCondLst>
                                  <p:childTnLst>
                                    <p:animEffect transition="out" filter="fade">
                                      <p:cBhvr>
                                        <p:cTn id="29" dur="500" tmFilter="0, 0; .2, .5; .8, .5; 1, 0"/>
                                        <p:tgtEl>
                                          <p:spTgt spid="66"/>
                                        </p:tgtEl>
                                      </p:cBhvr>
                                    </p:animEffect>
                                    <p:animScale>
                                      <p:cBhvr>
                                        <p:cTn id="30" dur="250" autoRev="1" fill="hold"/>
                                        <p:tgtEl>
                                          <p:spTgt spid="66"/>
                                        </p:tgtEl>
                                      </p:cBhvr>
                                      <p:by x="105000" y="105000"/>
                                    </p:animScale>
                                  </p:childTnLst>
                                </p:cTn>
                              </p:par>
                              <p:par>
                                <p:cTn id="31" presetID="26" presetClass="emph" presetSubtype="0" repeatCount="5000" fill="hold" nodeType="withEffect">
                                  <p:stCondLst>
                                    <p:cond delay="0"/>
                                  </p:stCondLst>
                                  <p:childTnLst>
                                    <p:animEffect transition="out" filter="fade">
                                      <p:cBhvr>
                                        <p:cTn id="32" dur="500" tmFilter="0, 0; .2, .5; .8, .5; 1, 0"/>
                                        <p:tgtEl>
                                          <p:spTgt spid="69"/>
                                        </p:tgtEl>
                                      </p:cBhvr>
                                    </p:animEffect>
                                    <p:animScale>
                                      <p:cBhvr>
                                        <p:cTn id="33" dur="250" autoRev="1" fill="hold"/>
                                        <p:tgtEl>
                                          <p:spTgt spid="69"/>
                                        </p:tgtEl>
                                      </p:cBhvr>
                                      <p:by x="105000" y="105000"/>
                                    </p:animScale>
                                  </p:childTnLst>
                                </p:cTn>
                              </p:par>
                              <p:par>
                                <p:cTn id="34" presetID="26" presetClass="emph" presetSubtype="0" repeatCount="5000" fill="hold" nodeType="withEffect">
                                  <p:stCondLst>
                                    <p:cond delay="0"/>
                                  </p:stCondLst>
                                  <p:childTnLst>
                                    <p:animEffect transition="out" filter="fade">
                                      <p:cBhvr>
                                        <p:cTn id="35" dur="500" tmFilter="0, 0; .2, .5; .8, .5; 1, 0"/>
                                        <p:tgtEl>
                                          <p:spTgt spid="70"/>
                                        </p:tgtEl>
                                      </p:cBhvr>
                                    </p:animEffect>
                                    <p:animScale>
                                      <p:cBhvr>
                                        <p:cTn id="36" dur="250" autoRev="1" fill="hold"/>
                                        <p:tgtEl>
                                          <p:spTgt spid="70"/>
                                        </p:tgtEl>
                                      </p:cBhvr>
                                      <p:by x="105000" y="105000"/>
                                    </p:animScale>
                                  </p:childTnLst>
                                </p:cTn>
                              </p:par>
                              <p:par>
                                <p:cTn id="37" presetID="26" presetClass="emph" presetSubtype="0" repeatCount="5000" fill="hold" nodeType="withEffect">
                                  <p:stCondLst>
                                    <p:cond delay="0"/>
                                  </p:stCondLst>
                                  <p:childTnLst>
                                    <p:animEffect transition="out" filter="fade">
                                      <p:cBhvr>
                                        <p:cTn id="38" dur="500" tmFilter="0, 0; .2, .5; .8, .5; 1, 0"/>
                                        <p:tgtEl>
                                          <p:spTgt spid="71"/>
                                        </p:tgtEl>
                                      </p:cBhvr>
                                    </p:animEffect>
                                    <p:animScale>
                                      <p:cBhvr>
                                        <p:cTn id="39" dur="250" autoRev="1" fill="hold"/>
                                        <p:tgtEl>
                                          <p:spTgt spid="71"/>
                                        </p:tgtEl>
                                      </p:cBhvr>
                                      <p:by x="105000" y="105000"/>
                                    </p:animScale>
                                  </p:childTnLst>
                                </p:cTn>
                              </p:par>
                              <p:par>
                                <p:cTn id="40" presetID="26" presetClass="emph" presetSubtype="0" repeatCount="5000" fill="hold" nodeType="withEffect">
                                  <p:stCondLst>
                                    <p:cond delay="0"/>
                                  </p:stCondLst>
                                  <p:childTnLst>
                                    <p:animEffect transition="out" filter="fade">
                                      <p:cBhvr>
                                        <p:cTn id="41" dur="500" tmFilter="0, 0; .2, .5; .8, .5; 1, 0"/>
                                        <p:tgtEl>
                                          <p:spTgt spid="72"/>
                                        </p:tgtEl>
                                      </p:cBhvr>
                                    </p:animEffect>
                                    <p:animScale>
                                      <p:cBhvr>
                                        <p:cTn id="42" dur="250" autoRev="1" fill="hold"/>
                                        <p:tgtEl>
                                          <p:spTgt spid="72"/>
                                        </p:tgtEl>
                                      </p:cBhvr>
                                      <p:by x="105000" y="105000"/>
                                    </p:animScale>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left)">
                                      <p:cBhvr>
                                        <p:cTn id="47" dur="500"/>
                                        <p:tgtEl>
                                          <p:spTgt spid="3"/>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left)">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wipe(left)">
                                      <p:cBhvr>
                                        <p:cTn id="56" dur="500"/>
                                        <p:tgtEl>
                                          <p:spTgt spid="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98"/>
                                        </p:tgtEl>
                                        <p:attrNameLst>
                                          <p:attrName>style.visibility</p:attrName>
                                        </p:attrNameLst>
                                      </p:cBhvr>
                                      <p:to>
                                        <p:strVal val="visible"/>
                                      </p:to>
                                    </p:set>
                                    <p:animEffect transition="in" filter="wipe(down)">
                                      <p:cBhvr>
                                        <p:cTn id="61" dur="500"/>
                                        <p:tgtEl>
                                          <p:spTgt spid="98"/>
                                        </p:tgtEl>
                                      </p:cBhvr>
                                    </p:animEffect>
                                  </p:childTnLst>
                                </p:cTn>
                              </p:par>
                            </p:childTnLst>
                          </p:cTn>
                        </p:par>
                        <p:par>
                          <p:cTn id="62" fill="hold">
                            <p:stCondLst>
                              <p:cond delay="500"/>
                            </p:stCondLst>
                            <p:childTnLst>
                              <p:par>
                                <p:cTn id="63" presetID="9" presetClass="entr" presetSubtype="0" fill="hold" grpId="0" nodeType="afterEffect">
                                  <p:stCondLst>
                                    <p:cond delay="0"/>
                                  </p:stCondLst>
                                  <p:childTnLst>
                                    <p:set>
                                      <p:cBhvr>
                                        <p:cTn id="64" dur="1" fill="hold">
                                          <p:stCondLst>
                                            <p:cond delay="0"/>
                                          </p:stCondLst>
                                        </p:cTn>
                                        <p:tgtEl>
                                          <p:spTgt spid="99"/>
                                        </p:tgtEl>
                                        <p:attrNameLst>
                                          <p:attrName>style.visibility</p:attrName>
                                        </p:attrNameLst>
                                      </p:cBhvr>
                                      <p:to>
                                        <p:strVal val="visible"/>
                                      </p:to>
                                    </p:set>
                                    <p:animEffect transition="in" filter="dissolve">
                                      <p:cBhvr>
                                        <p:cTn id="65" dur="500"/>
                                        <p:tgtEl>
                                          <p:spTgt spid="99"/>
                                        </p:tgtEl>
                                      </p:cBhvr>
                                    </p:animEffect>
                                  </p:childTnLst>
                                </p:cTn>
                              </p:par>
                            </p:childTnLst>
                          </p:cTn>
                        </p:par>
                        <p:par>
                          <p:cTn id="66" fill="hold">
                            <p:stCondLst>
                              <p:cond delay="1000"/>
                            </p:stCondLst>
                            <p:childTnLst>
                              <p:par>
                                <p:cTn id="67" presetID="22" presetClass="entr" presetSubtype="8" fill="hold" nodeType="afterEffect">
                                  <p:stCondLst>
                                    <p:cond delay="0"/>
                                  </p:stCondLst>
                                  <p:childTnLst>
                                    <p:set>
                                      <p:cBhvr>
                                        <p:cTn id="68" dur="1" fill="hold">
                                          <p:stCondLst>
                                            <p:cond delay="0"/>
                                          </p:stCondLst>
                                        </p:cTn>
                                        <p:tgtEl>
                                          <p:spTgt spid="103"/>
                                        </p:tgtEl>
                                        <p:attrNameLst>
                                          <p:attrName>style.visibility</p:attrName>
                                        </p:attrNameLst>
                                      </p:cBhvr>
                                      <p:to>
                                        <p:strVal val="visible"/>
                                      </p:to>
                                    </p:set>
                                    <p:animEffect transition="in" filter="wipe(left)">
                                      <p:cBhvr>
                                        <p:cTn id="69" dur="500"/>
                                        <p:tgtEl>
                                          <p:spTgt spid="103"/>
                                        </p:tgtEl>
                                      </p:cBhvr>
                                    </p:animEffect>
                                  </p:childTnLst>
                                </p:cTn>
                              </p:par>
                            </p:childTnLst>
                          </p:cTn>
                        </p:par>
                        <p:par>
                          <p:cTn id="70" fill="hold">
                            <p:stCondLst>
                              <p:cond delay="1500"/>
                            </p:stCondLst>
                            <p:childTnLst>
                              <p:par>
                                <p:cTn id="71" presetID="22" presetClass="entr" presetSubtype="4" fill="hold" grpId="0" nodeType="afterEffect">
                                  <p:stCondLst>
                                    <p:cond delay="0"/>
                                  </p:stCondLst>
                                  <p:childTnLst>
                                    <p:set>
                                      <p:cBhvr>
                                        <p:cTn id="72" dur="1" fill="hold">
                                          <p:stCondLst>
                                            <p:cond delay="0"/>
                                          </p:stCondLst>
                                        </p:cTn>
                                        <p:tgtEl>
                                          <p:spTgt spid="100"/>
                                        </p:tgtEl>
                                        <p:attrNameLst>
                                          <p:attrName>style.visibility</p:attrName>
                                        </p:attrNameLst>
                                      </p:cBhvr>
                                      <p:to>
                                        <p:strVal val="visible"/>
                                      </p:to>
                                    </p:set>
                                    <p:animEffect transition="in" filter="wipe(down)">
                                      <p:cBhvr>
                                        <p:cTn id="73" dur="500"/>
                                        <p:tgtEl>
                                          <p:spTgt spid="100"/>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101"/>
                                        </p:tgtEl>
                                        <p:attrNameLst>
                                          <p:attrName>style.visibility</p:attrName>
                                        </p:attrNameLst>
                                      </p:cBhvr>
                                      <p:to>
                                        <p:strVal val="visible"/>
                                      </p:to>
                                    </p:set>
                                    <p:animEffect transition="in" filter="dissolve">
                                      <p:cBhvr>
                                        <p:cTn id="76" dur="500"/>
                                        <p:tgtEl>
                                          <p:spTgt spid="101"/>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15"/>
                                        </p:tgtEl>
                                        <p:attrNameLst>
                                          <p:attrName>style.visibility</p:attrName>
                                        </p:attrNameLst>
                                      </p:cBhvr>
                                      <p:to>
                                        <p:strVal val="visible"/>
                                      </p:to>
                                    </p:set>
                                    <p:animEffect transition="in" filter="dissolve">
                                      <p:cBhvr>
                                        <p:cTn id="81" dur="500"/>
                                        <p:tgtEl>
                                          <p:spTgt spid="15"/>
                                        </p:tgtEl>
                                      </p:cBhvr>
                                    </p:animEffect>
                                  </p:childTnLst>
                                </p:cTn>
                              </p:par>
                            </p:childTnLst>
                          </p:cTn>
                        </p:par>
                      </p:childTnLst>
                    </p:cTn>
                  </p:par>
                  <p:par>
                    <p:cTn id="82" fill="hold">
                      <p:stCondLst>
                        <p:cond delay="indefinite"/>
                      </p:stCondLst>
                      <p:childTnLst>
                        <p:par>
                          <p:cTn id="83" fill="hold">
                            <p:stCondLst>
                              <p:cond delay="0"/>
                            </p:stCondLst>
                            <p:childTnLst>
                              <p:par>
                                <p:cTn id="84" presetID="26" presetClass="emph" presetSubtype="0" repeatCount="3000" fill="hold" grpId="0" nodeType="clickEffect">
                                  <p:stCondLst>
                                    <p:cond delay="0"/>
                                  </p:stCondLst>
                                  <p:childTnLst>
                                    <p:animEffect transition="out" filter="fade">
                                      <p:cBhvr>
                                        <p:cTn id="85" dur="500" tmFilter="0, 0; .2, .5; .8, .5; 1, 0"/>
                                        <p:tgtEl>
                                          <p:spTgt spid="87"/>
                                        </p:tgtEl>
                                      </p:cBhvr>
                                    </p:animEffect>
                                    <p:animScale>
                                      <p:cBhvr>
                                        <p:cTn id="86" dur="250" autoRev="1" fill="hold"/>
                                        <p:tgtEl>
                                          <p:spTgt spid="87"/>
                                        </p:tgtEl>
                                      </p:cBhvr>
                                      <p:by x="105000" y="105000"/>
                                    </p:animScale>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21"/>
                                        </p:tgtEl>
                                        <p:attrNameLst>
                                          <p:attrName>style.visibility</p:attrName>
                                        </p:attrNameLst>
                                      </p:cBhvr>
                                      <p:to>
                                        <p:strVal val="visible"/>
                                      </p:to>
                                    </p:set>
                                    <p:animEffect transition="in" filter="dissolve">
                                      <p:cBhvr>
                                        <p:cTn id="91" dur="500"/>
                                        <p:tgtEl>
                                          <p:spTgt spid="21"/>
                                        </p:tgtEl>
                                      </p:cBhvr>
                                    </p:animEffect>
                                  </p:childTnLst>
                                </p:cTn>
                              </p:par>
                            </p:childTnLst>
                          </p:cTn>
                        </p:par>
                        <p:par>
                          <p:cTn id="92" fill="hold">
                            <p:stCondLst>
                              <p:cond delay="500"/>
                            </p:stCondLst>
                            <p:childTnLst>
                              <p:par>
                                <p:cTn id="93" presetID="9" presetClass="entr" presetSubtype="0"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dissolve">
                                      <p:cBhvr>
                                        <p:cTn id="95" dur="500"/>
                                        <p:tgtEl>
                                          <p:spTgt spid="23"/>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xit" presetSubtype="0" fill="hold" grpId="0" nodeType="clickEffect">
                                  <p:stCondLst>
                                    <p:cond delay="0"/>
                                  </p:stCondLst>
                                  <p:childTnLst>
                                    <p:animEffect transition="out" filter="dissolve">
                                      <p:cBhvr>
                                        <p:cTn id="99" dur="500"/>
                                        <p:tgtEl>
                                          <p:spTgt spid="30"/>
                                        </p:tgtEl>
                                      </p:cBhvr>
                                    </p:animEffect>
                                    <p:set>
                                      <p:cBhvr>
                                        <p:cTn id="100" dur="1" fill="hold">
                                          <p:stCondLst>
                                            <p:cond delay="499"/>
                                          </p:stCondLst>
                                        </p:cTn>
                                        <p:tgtEl>
                                          <p:spTgt spid="30"/>
                                        </p:tgtEl>
                                        <p:attrNameLst>
                                          <p:attrName>style.visibility</p:attrName>
                                        </p:attrNameLst>
                                      </p:cBhvr>
                                      <p:to>
                                        <p:strVal val="hidden"/>
                                      </p:to>
                                    </p:set>
                                  </p:childTnLst>
                                </p:cTn>
                              </p:par>
                              <p:par>
                                <p:cTn id="101" presetID="9" presetClass="exit" presetSubtype="0" fill="hold" nodeType="withEffect">
                                  <p:stCondLst>
                                    <p:cond delay="0"/>
                                  </p:stCondLst>
                                  <p:childTnLst>
                                    <p:animEffect transition="out" filter="dissolve">
                                      <p:cBhvr>
                                        <p:cTn id="102" dur="500"/>
                                        <p:tgtEl>
                                          <p:spTgt spid="31"/>
                                        </p:tgtEl>
                                      </p:cBhvr>
                                    </p:animEffect>
                                    <p:set>
                                      <p:cBhvr>
                                        <p:cTn id="103" dur="1" fill="hold">
                                          <p:stCondLst>
                                            <p:cond delay="499"/>
                                          </p:stCondLst>
                                        </p:cTn>
                                        <p:tgtEl>
                                          <p:spTgt spid="31"/>
                                        </p:tgtEl>
                                        <p:attrNameLst>
                                          <p:attrName>style.visibility</p:attrName>
                                        </p:attrNameLst>
                                      </p:cBhvr>
                                      <p:to>
                                        <p:strVal val="hidden"/>
                                      </p:to>
                                    </p:set>
                                  </p:childTnLst>
                                </p:cTn>
                              </p:par>
                              <p:par>
                                <p:cTn id="104" presetID="9" presetClass="exit" presetSubtype="0" fill="hold" grpId="0" nodeType="withEffect">
                                  <p:stCondLst>
                                    <p:cond delay="0"/>
                                  </p:stCondLst>
                                  <p:childTnLst>
                                    <p:animEffect transition="out" filter="dissolve">
                                      <p:cBhvr>
                                        <p:cTn id="105" dur="500"/>
                                        <p:tgtEl>
                                          <p:spTgt spid="36"/>
                                        </p:tgtEl>
                                      </p:cBhvr>
                                    </p:animEffect>
                                    <p:set>
                                      <p:cBhvr>
                                        <p:cTn id="106" dur="1" fill="hold">
                                          <p:stCondLst>
                                            <p:cond delay="499"/>
                                          </p:stCondLst>
                                        </p:cTn>
                                        <p:tgtEl>
                                          <p:spTgt spid="36"/>
                                        </p:tgtEl>
                                        <p:attrNameLst>
                                          <p:attrName>style.visibility</p:attrName>
                                        </p:attrNameLst>
                                      </p:cBhvr>
                                      <p:to>
                                        <p:strVal val="hidden"/>
                                      </p:to>
                                    </p:set>
                                  </p:childTnLst>
                                </p:cTn>
                              </p:par>
                              <p:par>
                                <p:cTn id="107" presetID="9" presetClass="exit" presetSubtype="0" fill="hold" grpId="0" nodeType="withEffect">
                                  <p:stCondLst>
                                    <p:cond delay="0"/>
                                  </p:stCondLst>
                                  <p:childTnLst>
                                    <p:animEffect transition="out" filter="dissolve">
                                      <p:cBhvr>
                                        <p:cTn id="108" dur="500"/>
                                        <p:tgtEl>
                                          <p:spTgt spid="37"/>
                                        </p:tgtEl>
                                      </p:cBhvr>
                                    </p:animEffect>
                                    <p:set>
                                      <p:cBhvr>
                                        <p:cTn id="109" dur="1" fill="hold">
                                          <p:stCondLst>
                                            <p:cond delay="499"/>
                                          </p:stCondLst>
                                        </p:cTn>
                                        <p:tgtEl>
                                          <p:spTgt spid="37"/>
                                        </p:tgtEl>
                                        <p:attrNameLst>
                                          <p:attrName>style.visibility</p:attrName>
                                        </p:attrNameLst>
                                      </p:cBhvr>
                                      <p:to>
                                        <p:strVal val="hidden"/>
                                      </p:to>
                                    </p:set>
                                  </p:childTnLst>
                                </p:cTn>
                              </p:par>
                              <p:par>
                                <p:cTn id="110" presetID="9" presetClass="exit" presetSubtype="0" fill="hold" grpId="1" nodeType="withEffect">
                                  <p:stCondLst>
                                    <p:cond delay="0"/>
                                  </p:stCondLst>
                                  <p:childTnLst>
                                    <p:animEffect transition="out" filter="dissolve">
                                      <p:cBhvr>
                                        <p:cTn id="111" dur="500"/>
                                        <p:tgtEl>
                                          <p:spTgt spid="99"/>
                                        </p:tgtEl>
                                      </p:cBhvr>
                                    </p:animEffect>
                                    <p:set>
                                      <p:cBhvr>
                                        <p:cTn id="112" dur="1" fill="hold">
                                          <p:stCondLst>
                                            <p:cond delay="499"/>
                                          </p:stCondLst>
                                        </p:cTn>
                                        <p:tgtEl>
                                          <p:spTgt spid="99"/>
                                        </p:tgtEl>
                                        <p:attrNameLst>
                                          <p:attrName>style.visibility</p:attrName>
                                        </p:attrNameLst>
                                      </p:cBhvr>
                                      <p:to>
                                        <p:strVal val="hidden"/>
                                      </p:to>
                                    </p:set>
                                  </p:childTnLst>
                                </p:cTn>
                              </p:par>
                              <p:par>
                                <p:cTn id="113" presetID="9" presetClass="exit" presetSubtype="0" fill="hold" grpId="1" nodeType="withEffect">
                                  <p:stCondLst>
                                    <p:cond delay="0"/>
                                  </p:stCondLst>
                                  <p:childTnLst>
                                    <p:animEffect transition="out" filter="dissolve">
                                      <p:cBhvr>
                                        <p:cTn id="114" dur="500"/>
                                        <p:tgtEl>
                                          <p:spTgt spid="100"/>
                                        </p:tgtEl>
                                      </p:cBhvr>
                                    </p:animEffect>
                                    <p:set>
                                      <p:cBhvr>
                                        <p:cTn id="115" dur="1" fill="hold">
                                          <p:stCondLst>
                                            <p:cond delay="499"/>
                                          </p:stCondLst>
                                        </p:cTn>
                                        <p:tgtEl>
                                          <p:spTgt spid="100"/>
                                        </p:tgtEl>
                                        <p:attrNameLst>
                                          <p:attrName>style.visibility</p:attrName>
                                        </p:attrNameLst>
                                      </p:cBhvr>
                                      <p:to>
                                        <p:strVal val="hidden"/>
                                      </p:to>
                                    </p:set>
                                  </p:childTnLst>
                                </p:cTn>
                              </p:par>
                              <p:par>
                                <p:cTn id="116" presetID="9" presetClass="exit" presetSubtype="0" fill="hold" grpId="1" nodeType="withEffect">
                                  <p:stCondLst>
                                    <p:cond delay="0"/>
                                  </p:stCondLst>
                                  <p:childTnLst>
                                    <p:animEffect transition="out" filter="dissolve">
                                      <p:cBhvr>
                                        <p:cTn id="117" dur="500"/>
                                        <p:tgtEl>
                                          <p:spTgt spid="101"/>
                                        </p:tgtEl>
                                      </p:cBhvr>
                                    </p:animEffect>
                                    <p:set>
                                      <p:cBhvr>
                                        <p:cTn id="118" dur="1" fill="hold">
                                          <p:stCondLst>
                                            <p:cond delay="499"/>
                                          </p:stCondLst>
                                        </p:cTn>
                                        <p:tgtEl>
                                          <p:spTgt spid="101"/>
                                        </p:tgtEl>
                                        <p:attrNameLst>
                                          <p:attrName>style.visibility</p:attrName>
                                        </p:attrNameLst>
                                      </p:cBhvr>
                                      <p:to>
                                        <p:strVal val="hidden"/>
                                      </p:to>
                                    </p:set>
                                  </p:childTnLst>
                                </p:cTn>
                              </p:par>
                              <p:par>
                                <p:cTn id="119" presetID="9" presetClass="exit" presetSubtype="0" fill="hold" nodeType="withEffect">
                                  <p:stCondLst>
                                    <p:cond delay="0"/>
                                  </p:stCondLst>
                                  <p:childTnLst>
                                    <p:animEffect transition="out" filter="dissolve">
                                      <p:cBhvr>
                                        <p:cTn id="120" dur="500"/>
                                        <p:tgtEl>
                                          <p:spTgt spid="103"/>
                                        </p:tgtEl>
                                      </p:cBhvr>
                                    </p:animEffect>
                                    <p:set>
                                      <p:cBhvr>
                                        <p:cTn id="121" dur="1" fill="hold">
                                          <p:stCondLst>
                                            <p:cond delay="499"/>
                                          </p:stCondLst>
                                        </p:cTn>
                                        <p:tgtEl>
                                          <p:spTgt spid="103"/>
                                        </p:tgtEl>
                                        <p:attrNameLst>
                                          <p:attrName>style.visibility</p:attrName>
                                        </p:attrNameLst>
                                      </p:cBhvr>
                                      <p:to>
                                        <p:strVal val="hidden"/>
                                      </p:to>
                                    </p:set>
                                  </p:childTnLst>
                                </p:cTn>
                              </p:par>
                              <p:par>
                                <p:cTn id="122" presetID="22" presetClass="exit" presetSubtype="2" fill="hold" grpId="0" nodeType="withEffect">
                                  <p:stCondLst>
                                    <p:cond delay="0"/>
                                  </p:stCondLst>
                                  <p:childTnLst>
                                    <p:animEffect transition="out" filter="wipe(right)">
                                      <p:cBhvr>
                                        <p:cTn id="123" dur="500"/>
                                        <p:tgtEl>
                                          <p:spTgt spid="22"/>
                                        </p:tgtEl>
                                      </p:cBhvr>
                                    </p:animEffect>
                                    <p:set>
                                      <p:cBhvr>
                                        <p:cTn id="124" dur="1" fill="hold">
                                          <p:stCondLst>
                                            <p:cond delay="499"/>
                                          </p:stCondLst>
                                        </p:cTn>
                                        <p:tgtEl>
                                          <p:spTgt spid="22"/>
                                        </p:tgtEl>
                                        <p:attrNameLst>
                                          <p:attrName>style.visibility</p:attrName>
                                        </p:attrNameLst>
                                      </p:cBhvr>
                                      <p:to>
                                        <p:strVal val="hidden"/>
                                      </p:to>
                                    </p:set>
                                  </p:childTnLst>
                                </p:cTn>
                              </p:par>
                              <p:par>
                                <p:cTn id="125" presetID="22" presetClass="exit" presetSubtype="2" fill="hold" grpId="0" nodeType="withEffect">
                                  <p:stCondLst>
                                    <p:cond delay="0"/>
                                  </p:stCondLst>
                                  <p:childTnLst>
                                    <p:animEffect transition="out" filter="wipe(right)">
                                      <p:cBhvr>
                                        <p:cTn id="126" dur="500"/>
                                        <p:tgtEl>
                                          <p:spTgt spid="76"/>
                                        </p:tgtEl>
                                      </p:cBhvr>
                                    </p:animEffect>
                                    <p:set>
                                      <p:cBhvr>
                                        <p:cTn id="127" dur="1" fill="hold">
                                          <p:stCondLst>
                                            <p:cond delay="499"/>
                                          </p:stCondLst>
                                        </p:cTn>
                                        <p:tgtEl>
                                          <p:spTgt spid="76"/>
                                        </p:tgtEl>
                                        <p:attrNameLst>
                                          <p:attrName>style.visibility</p:attrName>
                                        </p:attrNameLst>
                                      </p:cBhvr>
                                      <p:to>
                                        <p:strVal val="hidden"/>
                                      </p:to>
                                    </p:set>
                                  </p:childTnLst>
                                </p:cTn>
                              </p:par>
                              <p:par>
                                <p:cTn id="128" presetID="22" presetClass="exit" presetSubtype="2" fill="hold" grpId="0" nodeType="withEffect">
                                  <p:stCondLst>
                                    <p:cond delay="0"/>
                                  </p:stCondLst>
                                  <p:childTnLst>
                                    <p:animEffect transition="out" filter="wipe(right)">
                                      <p:cBhvr>
                                        <p:cTn id="129" dur="500"/>
                                        <p:tgtEl>
                                          <p:spTgt spid="77"/>
                                        </p:tgtEl>
                                      </p:cBhvr>
                                    </p:animEffect>
                                    <p:set>
                                      <p:cBhvr>
                                        <p:cTn id="130" dur="1" fill="hold">
                                          <p:stCondLst>
                                            <p:cond delay="499"/>
                                          </p:stCondLst>
                                        </p:cTn>
                                        <p:tgtEl>
                                          <p:spTgt spid="77"/>
                                        </p:tgtEl>
                                        <p:attrNameLst>
                                          <p:attrName>style.visibility</p:attrName>
                                        </p:attrNameLst>
                                      </p:cBhvr>
                                      <p:to>
                                        <p:strVal val="hidden"/>
                                      </p:to>
                                    </p:set>
                                  </p:childTnLst>
                                </p:cTn>
                              </p:par>
                              <p:par>
                                <p:cTn id="131" presetID="22" presetClass="exit" presetSubtype="2" fill="hold" grpId="0" nodeType="withEffect">
                                  <p:stCondLst>
                                    <p:cond delay="0"/>
                                  </p:stCondLst>
                                  <p:childTnLst>
                                    <p:animEffect transition="out" filter="wipe(right)">
                                      <p:cBhvr>
                                        <p:cTn id="132" dur="500"/>
                                        <p:tgtEl>
                                          <p:spTgt spid="78"/>
                                        </p:tgtEl>
                                      </p:cBhvr>
                                    </p:animEffect>
                                    <p:set>
                                      <p:cBhvr>
                                        <p:cTn id="133" dur="1" fill="hold">
                                          <p:stCondLst>
                                            <p:cond delay="499"/>
                                          </p:stCondLst>
                                        </p:cTn>
                                        <p:tgtEl>
                                          <p:spTgt spid="78"/>
                                        </p:tgtEl>
                                        <p:attrNameLst>
                                          <p:attrName>style.visibility</p:attrName>
                                        </p:attrNameLst>
                                      </p:cBhvr>
                                      <p:to>
                                        <p:strVal val="hidden"/>
                                      </p:to>
                                    </p:set>
                                  </p:childTnLst>
                                </p:cTn>
                              </p:par>
                              <p:par>
                                <p:cTn id="134" presetID="22" presetClass="exit" presetSubtype="2" fill="hold" grpId="0" nodeType="withEffect">
                                  <p:stCondLst>
                                    <p:cond delay="0"/>
                                  </p:stCondLst>
                                  <p:childTnLst>
                                    <p:animEffect transition="out" filter="wipe(right)">
                                      <p:cBhvr>
                                        <p:cTn id="135" dur="500"/>
                                        <p:tgtEl>
                                          <p:spTgt spid="79"/>
                                        </p:tgtEl>
                                      </p:cBhvr>
                                    </p:animEffect>
                                    <p:set>
                                      <p:cBhvr>
                                        <p:cTn id="136" dur="1" fill="hold">
                                          <p:stCondLst>
                                            <p:cond delay="499"/>
                                          </p:stCondLst>
                                        </p:cTn>
                                        <p:tgtEl>
                                          <p:spTgt spid="79"/>
                                        </p:tgtEl>
                                        <p:attrNameLst>
                                          <p:attrName>style.visibility</p:attrName>
                                        </p:attrNameLst>
                                      </p:cBhvr>
                                      <p:to>
                                        <p:strVal val="hidden"/>
                                      </p:to>
                                    </p:set>
                                  </p:childTnLst>
                                </p:cTn>
                              </p:par>
                              <p:par>
                                <p:cTn id="137" presetID="22" presetClass="exit" presetSubtype="2" fill="hold" grpId="0" nodeType="withEffect">
                                  <p:stCondLst>
                                    <p:cond delay="0"/>
                                  </p:stCondLst>
                                  <p:childTnLst>
                                    <p:animEffect transition="out" filter="wipe(right)">
                                      <p:cBhvr>
                                        <p:cTn id="138" dur="500"/>
                                        <p:tgtEl>
                                          <p:spTgt spid="80"/>
                                        </p:tgtEl>
                                      </p:cBhvr>
                                    </p:animEffect>
                                    <p:set>
                                      <p:cBhvr>
                                        <p:cTn id="139" dur="1" fill="hold">
                                          <p:stCondLst>
                                            <p:cond delay="499"/>
                                          </p:stCondLst>
                                        </p:cTn>
                                        <p:tgtEl>
                                          <p:spTgt spid="80"/>
                                        </p:tgtEl>
                                        <p:attrNameLst>
                                          <p:attrName>style.visibility</p:attrName>
                                        </p:attrNameLst>
                                      </p:cBhvr>
                                      <p:to>
                                        <p:strVal val="hidden"/>
                                      </p:to>
                                    </p:set>
                                  </p:childTnLst>
                                </p:cTn>
                              </p:par>
                              <p:par>
                                <p:cTn id="140" presetID="22" presetClass="exit" presetSubtype="2" fill="hold" grpId="0" nodeType="withEffect">
                                  <p:stCondLst>
                                    <p:cond delay="0"/>
                                  </p:stCondLst>
                                  <p:childTnLst>
                                    <p:animEffect transition="out" filter="wipe(right)">
                                      <p:cBhvr>
                                        <p:cTn id="141" dur="500"/>
                                        <p:tgtEl>
                                          <p:spTgt spid="81"/>
                                        </p:tgtEl>
                                      </p:cBhvr>
                                    </p:animEffect>
                                    <p:set>
                                      <p:cBhvr>
                                        <p:cTn id="142" dur="1" fill="hold">
                                          <p:stCondLst>
                                            <p:cond delay="499"/>
                                          </p:stCondLst>
                                        </p:cTn>
                                        <p:tgtEl>
                                          <p:spTgt spid="81"/>
                                        </p:tgtEl>
                                        <p:attrNameLst>
                                          <p:attrName>style.visibility</p:attrName>
                                        </p:attrNameLst>
                                      </p:cBhvr>
                                      <p:to>
                                        <p:strVal val="hidden"/>
                                      </p:to>
                                    </p:set>
                                  </p:childTnLst>
                                </p:cTn>
                              </p:par>
                              <p:par>
                                <p:cTn id="143" presetID="22" presetClass="exit" presetSubtype="2" fill="hold" grpId="0" nodeType="withEffect">
                                  <p:stCondLst>
                                    <p:cond delay="0"/>
                                  </p:stCondLst>
                                  <p:childTnLst>
                                    <p:animEffect transition="out" filter="wipe(right)">
                                      <p:cBhvr>
                                        <p:cTn id="144" dur="500"/>
                                        <p:tgtEl>
                                          <p:spTgt spid="82"/>
                                        </p:tgtEl>
                                      </p:cBhvr>
                                    </p:animEffect>
                                    <p:set>
                                      <p:cBhvr>
                                        <p:cTn id="145" dur="1" fill="hold">
                                          <p:stCondLst>
                                            <p:cond delay="499"/>
                                          </p:stCondLst>
                                        </p:cTn>
                                        <p:tgtEl>
                                          <p:spTgt spid="82"/>
                                        </p:tgtEl>
                                        <p:attrNameLst>
                                          <p:attrName>style.visibility</p:attrName>
                                        </p:attrNameLst>
                                      </p:cBhvr>
                                      <p:to>
                                        <p:strVal val="hidden"/>
                                      </p:to>
                                    </p:set>
                                  </p:childTnLst>
                                </p:cTn>
                              </p:par>
                            </p:childTnLst>
                          </p:cTn>
                        </p:par>
                        <p:par>
                          <p:cTn id="146" fill="hold">
                            <p:stCondLst>
                              <p:cond delay="500"/>
                            </p:stCondLst>
                            <p:childTnLst>
                              <p:par>
                                <p:cTn id="147" presetID="16" presetClass="exit" presetSubtype="37" fill="hold" nodeType="afterEffect">
                                  <p:stCondLst>
                                    <p:cond delay="0"/>
                                  </p:stCondLst>
                                  <p:childTnLst>
                                    <p:animEffect transition="out" filter="barn(outVertical)">
                                      <p:cBhvr>
                                        <p:cTn id="148" dur="500"/>
                                        <p:tgtEl>
                                          <p:spTgt spid="4"/>
                                        </p:tgtEl>
                                      </p:cBhvr>
                                    </p:animEffect>
                                    <p:set>
                                      <p:cBhvr>
                                        <p:cTn id="149" dur="1" fill="hold">
                                          <p:stCondLst>
                                            <p:cond delay="499"/>
                                          </p:stCondLst>
                                        </p:cTn>
                                        <p:tgtEl>
                                          <p:spTgt spid="4"/>
                                        </p:tgtEl>
                                        <p:attrNameLst>
                                          <p:attrName>style.visibility</p:attrName>
                                        </p:attrNameLst>
                                      </p:cBhvr>
                                      <p:to>
                                        <p:strVal val="hidden"/>
                                      </p:to>
                                    </p:set>
                                  </p:childTnLst>
                                </p:cTn>
                              </p:par>
                              <p:par>
                                <p:cTn id="150" presetID="16" presetClass="exit" presetSubtype="37" fill="hold" nodeType="withEffect">
                                  <p:stCondLst>
                                    <p:cond delay="0"/>
                                  </p:stCondLst>
                                  <p:childTnLst>
                                    <p:animEffect transition="out" filter="barn(outVertical)">
                                      <p:cBhvr>
                                        <p:cTn id="151" dur="500"/>
                                        <p:tgtEl>
                                          <p:spTgt spid="65"/>
                                        </p:tgtEl>
                                      </p:cBhvr>
                                    </p:animEffect>
                                    <p:set>
                                      <p:cBhvr>
                                        <p:cTn id="152" dur="1" fill="hold">
                                          <p:stCondLst>
                                            <p:cond delay="499"/>
                                          </p:stCondLst>
                                        </p:cTn>
                                        <p:tgtEl>
                                          <p:spTgt spid="65"/>
                                        </p:tgtEl>
                                        <p:attrNameLst>
                                          <p:attrName>style.visibility</p:attrName>
                                        </p:attrNameLst>
                                      </p:cBhvr>
                                      <p:to>
                                        <p:strVal val="hidden"/>
                                      </p:to>
                                    </p:set>
                                  </p:childTnLst>
                                </p:cTn>
                              </p:par>
                              <p:par>
                                <p:cTn id="153" presetID="16" presetClass="exit" presetSubtype="37" fill="hold" nodeType="withEffect">
                                  <p:stCondLst>
                                    <p:cond delay="0"/>
                                  </p:stCondLst>
                                  <p:childTnLst>
                                    <p:animEffect transition="out" filter="barn(outVertical)">
                                      <p:cBhvr>
                                        <p:cTn id="154" dur="500"/>
                                        <p:tgtEl>
                                          <p:spTgt spid="66"/>
                                        </p:tgtEl>
                                      </p:cBhvr>
                                    </p:animEffect>
                                    <p:set>
                                      <p:cBhvr>
                                        <p:cTn id="155" dur="1" fill="hold">
                                          <p:stCondLst>
                                            <p:cond delay="499"/>
                                          </p:stCondLst>
                                        </p:cTn>
                                        <p:tgtEl>
                                          <p:spTgt spid="66"/>
                                        </p:tgtEl>
                                        <p:attrNameLst>
                                          <p:attrName>style.visibility</p:attrName>
                                        </p:attrNameLst>
                                      </p:cBhvr>
                                      <p:to>
                                        <p:strVal val="hidden"/>
                                      </p:to>
                                    </p:set>
                                  </p:childTnLst>
                                </p:cTn>
                              </p:par>
                              <p:par>
                                <p:cTn id="156" presetID="16" presetClass="exit" presetSubtype="37" fill="hold" nodeType="withEffect">
                                  <p:stCondLst>
                                    <p:cond delay="0"/>
                                  </p:stCondLst>
                                  <p:childTnLst>
                                    <p:animEffect transition="out" filter="barn(outVertical)">
                                      <p:cBhvr>
                                        <p:cTn id="157" dur="500"/>
                                        <p:tgtEl>
                                          <p:spTgt spid="68"/>
                                        </p:tgtEl>
                                      </p:cBhvr>
                                    </p:animEffect>
                                    <p:set>
                                      <p:cBhvr>
                                        <p:cTn id="158" dur="1" fill="hold">
                                          <p:stCondLst>
                                            <p:cond delay="499"/>
                                          </p:stCondLst>
                                        </p:cTn>
                                        <p:tgtEl>
                                          <p:spTgt spid="68"/>
                                        </p:tgtEl>
                                        <p:attrNameLst>
                                          <p:attrName>style.visibility</p:attrName>
                                        </p:attrNameLst>
                                      </p:cBhvr>
                                      <p:to>
                                        <p:strVal val="hidden"/>
                                      </p:to>
                                    </p:set>
                                  </p:childTnLst>
                                </p:cTn>
                              </p:par>
                              <p:par>
                                <p:cTn id="159" presetID="16" presetClass="exit" presetSubtype="37" fill="hold" nodeType="withEffect">
                                  <p:stCondLst>
                                    <p:cond delay="0"/>
                                  </p:stCondLst>
                                  <p:childTnLst>
                                    <p:animEffect transition="out" filter="barn(outVertical)">
                                      <p:cBhvr>
                                        <p:cTn id="160" dur="500"/>
                                        <p:tgtEl>
                                          <p:spTgt spid="69"/>
                                        </p:tgtEl>
                                      </p:cBhvr>
                                    </p:animEffect>
                                    <p:set>
                                      <p:cBhvr>
                                        <p:cTn id="161" dur="1" fill="hold">
                                          <p:stCondLst>
                                            <p:cond delay="499"/>
                                          </p:stCondLst>
                                        </p:cTn>
                                        <p:tgtEl>
                                          <p:spTgt spid="69"/>
                                        </p:tgtEl>
                                        <p:attrNameLst>
                                          <p:attrName>style.visibility</p:attrName>
                                        </p:attrNameLst>
                                      </p:cBhvr>
                                      <p:to>
                                        <p:strVal val="hidden"/>
                                      </p:to>
                                    </p:set>
                                  </p:childTnLst>
                                </p:cTn>
                              </p:par>
                              <p:par>
                                <p:cTn id="162" presetID="16" presetClass="exit" presetSubtype="37" fill="hold" nodeType="withEffect">
                                  <p:stCondLst>
                                    <p:cond delay="0"/>
                                  </p:stCondLst>
                                  <p:childTnLst>
                                    <p:animEffect transition="out" filter="barn(outVertical)">
                                      <p:cBhvr>
                                        <p:cTn id="163" dur="500"/>
                                        <p:tgtEl>
                                          <p:spTgt spid="70"/>
                                        </p:tgtEl>
                                      </p:cBhvr>
                                    </p:animEffect>
                                    <p:set>
                                      <p:cBhvr>
                                        <p:cTn id="164" dur="1" fill="hold">
                                          <p:stCondLst>
                                            <p:cond delay="499"/>
                                          </p:stCondLst>
                                        </p:cTn>
                                        <p:tgtEl>
                                          <p:spTgt spid="70"/>
                                        </p:tgtEl>
                                        <p:attrNameLst>
                                          <p:attrName>style.visibility</p:attrName>
                                        </p:attrNameLst>
                                      </p:cBhvr>
                                      <p:to>
                                        <p:strVal val="hidden"/>
                                      </p:to>
                                    </p:set>
                                  </p:childTnLst>
                                </p:cTn>
                              </p:par>
                              <p:par>
                                <p:cTn id="165" presetID="16" presetClass="exit" presetSubtype="37" fill="hold" nodeType="withEffect">
                                  <p:stCondLst>
                                    <p:cond delay="0"/>
                                  </p:stCondLst>
                                  <p:childTnLst>
                                    <p:animEffect transition="out" filter="barn(outVertical)">
                                      <p:cBhvr>
                                        <p:cTn id="166" dur="500"/>
                                        <p:tgtEl>
                                          <p:spTgt spid="71"/>
                                        </p:tgtEl>
                                      </p:cBhvr>
                                    </p:animEffect>
                                    <p:set>
                                      <p:cBhvr>
                                        <p:cTn id="167" dur="1" fill="hold">
                                          <p:stCondLst>
                                            <p:cond delay="499"/>
                                          </p:stCondLst>
                                        </p:cTn>
                                        <p:tgtEl>
                                          <p:spTgt spid="71"/>
                                        </p:tgtEl>
                                        <p:attrNameLst>
                                          <p:attrName>style.visibility</p:attrName>
                                        </p:attrNameLst>
                                      </p:cBhvr>
                                      <p:to>
                                        <p:strVal val="hidden"/>
                                      </p:to>
                                    </p:set>
                                  </p:childTnLst>
                                </p:cTn>
                              </p:par>
                              <p:par>
                                <p:cTn id="168" presetID="16" presetClass="exit" presetSubtype="37" fill="hold" nodeType="withEffect">
                                  <p:stCondLst>
                                    <p:cond delay="0"/>
                                  </p:stCondLst>
                                  <p:childTnLst>
                                    <p:animEffect transition="out" filter="barn(outVertical)">
                                      <p:cBhvr>
                                        <p:cTn id="169" dur="500"/>
                                        <p:tgtEl>
                                          <p:spTgt spid="72"/>
                                        </p:tgtEl>
                                      </p:cBhvr>
                                    </p:animEffect>
                                    <p:set>
                                      <p:cBhvr>
                                        <p:cTn id="170" dur="1" fill="hold">
                                          <p:stCondLst>
                                            <p:cond delay="499"/>
                                          </p:stCondLst>
                                        </p:cTn>
                                        <p:tgtEl>
                                          <p:spTgt spid="72"/>
                                        </p:tgtEl>
                                        <p:attrNameLst>
                                          <p:attrName>style.visibility</p:attrName>
                                        </p:attrNameLst>
                                      </p:cBhvr>
                                      <p:to>
                                        <p:strVal val="hidden"/>
                                      </p:to>
                                    </p:set>
                                  </p:childTnLst>
                                </p:cTn>
                              </p:par>
                              <p:par>
                                <p:cTn id="171" presetID="9" presetClass="exit" presetSubtype="0" fill="hold" nodeType="withEffect">
                                  <p:stCondLst>
                                    <p:cond delay="0"/>
                                  </p:stCondLst>
                                  <p:childTnLst>
                                    <p:animEffect transition="out" filter="dissolve">
                                      <p:cBhvr>
                                        <p:cTn id="172" dur="500"/>
                                        <p:tgtEl>
                                          <p:spTgt spid="98"/>
                                        </p:tgtEl>
                                      </p:cBhvr>
                                    </p:animEffect>
                                    <p:set>
                                      <p:cBhvr>
                                        <p:cTn id="173" dur="1" fill="hold">
                                          <p:stCondLst>
                                            <p:cond delay="499"/>
                                          </p:stCondLst>
                                        </p:cTn>
                                        <p:tgtEl>
                                          <p:spTgt spid="98"/>
                                        </p:tgtEl>
                                        <p:attrNameLst>
                                          <p:attrName>style.visibility</p:attrName>
                                        </p:attrNameLst>
                                      </p:cBhvr>
                                      <p:to>
                                        <p:strVal val="hidden"/>
                                      </p:to>
                                    </p:set>
                                  </p:childTnLst>
                                </p:cTn>
                              </p:par>
                            </p:childTnLst>
                          </p:cTn>
                        </p:par>
                        <p:par>
                          <p:cTn id="174" fill="hold">
                            <p:stCondLst>
                              <p:cond delay="1000"/>
                            </p:stCondLst>
                            <p:childTnLst>
                              <p:par>
                                <p:cTn id="175" presetID="9" presetClass="exit" presetSubtype="0" fill="hold" grpId="0" nodeType="afterEffect">
                                  <p:stCondLst>
                                    <p:cond delay="0"/>
                                  </p:stCondLst>
                                  <p:childTnLst>
                                    <p:animEffect transition="out" filter="dissolve">
                                      <p:cBhvr>
                                        <p:cTn id="176" dur="500"/>
                                        <p:tgtEl>
                                          <p:spTgt spid="41"/>
                                        </p:tgtEl>
                                      </p:cBhvr>
                                    </p:animEffect>
                                    <p:set>
                                      <p:cBhvr>
                                        <p:cTn id="177" dur="1" fill="hold">
                                          <p:stCondLst>
                                            <p:cond delay="499"/>
                                          </p:stCondLst>
                                        </p:cTn>
                                        <p:tgtEl>
                                          <p:spTgt spid="41"/>
                                        </p:tgtEl>
                                        <p:attrNameLst>
                                          <p:attrName>style.visibility</p:attrName>
                                        </p:attrNameLst>
                                      </p:cBhvr>
                                      <p:to>
                                        <p:strVal val="hidden"/>
                                      </p:to>
                                    </p:set>
                                  </p:childTnLst>
                                </p:cTn>
                              </p:par>
                              <p:par>
                                <p:cTn id="178" presetID="9" presetClass="exit" presetSubtype="0" fill="hold" grpId="0" nodeType="withEffect">
                                  <p:stCondLst>
                                    <p:cond delay="0"/>
                                  </p:stCondLst>
                                  <p:childTnLst>
                                    <p:animEffect transition="out" filter="dissolve">
                                      <p:cBhvr>
                                        <p:cTn id="179" dur="500"/>
                                        <p:tgtEl>
                                          <p:spTgt spid="46"/>
                                        </p:tgtEl>
                                      </p:cBhvr>
                                    </p:animEffect>
                                    <p:set>
                                      <p:cBhvr>
                                        <p:cTn id="180" dur="1" fill="hold">
                                          <p:stCondLst>
                                            <p:cond delay="499"/>
                                          </p:stCondLst>
                                        </p:cTn>
                                        <p:tgtEl>
                                          <p:spTgt spid="46"/>
                                        </p:tgtEl>
                                        <p:attrNameLst>
                                          <p:attrName>style.visibility</p:attrName>
                                        </p:attrNameLst>
                                      </p:cBhvr>
                                      <p:to>
                                        <p:strVal val="hidden"/>
                                      </p:to>
                                    </p:set>
                                  </p:childTnLst>
                                </p:cTn>
                              </p:par>
                              <p:par>
                                <p:cTn id="181" presetID="9" presetClass="exit" presetSubtype="0" fill="hold" grpId="0" nodeType="withEffect">
                                  <p:stCondLst>
                                    <p:cond delay="0"/>
                                  </p:stCondLst>
                                  <p:childTnLst>
                                    <p:animEffect transition="out" filter="dissolve">
                                      <p:cBhvr>
                                        <p:cTn id="182" dur="500"/>
                                        <p:tgtEl>
                                          <p:spTgt spid="58"/>
                                        </p:tgtEl>
                                      </p:cBhvr>
                                    </p:animEffect>
                                    <p:set>
                                      <p:cBhvr>
                                        <p:cTn id="183" dur="1" fill="hold">
                                          <p:stCondLst>
                                            <p:cond delay="499"/>
                                          </p:stCondLst>
                                        </p:cTn>
                                        <p:tgtEl>
                                          <p:spTgt spid="58"/>
                                        </p:tgtEl>
                                        <p:attrNameLst>
                                          <p:attrName>style.visibility</p:attrName>
                                        </p:attrNameLst>
                                      </p:cBhvr>
                                      <p:to>
                                        <p:strVal val="hidden"/>
                                      </p:to>
                                    </p:set>
                                  </p:childTnLst>
                                </p:cTn>
                              </p:par>
                              <p:par>
                                <p:cTn id="184" presetID="9" presetClass="exit" presetSubtype="0" fill="hold" grpId="0" nodeType="withEffect">
                                  <p:stCondLst>
                                    <p:cond delay="0"/>
                                  </p:stCondLst>
                                  <p:childTnLst>
                                    <p:animEffect transition="out" filter="dissolve">
                                      <p:cBhvr>
                                        <p:cTn id="185" dur="500"/>
                                        <p:tgtEl>
                                          <p:spTgt spid="59"/>
                                        </p:tgtEl>
                                      </p:cBhvr>
                                    </p:animEffect>
                                    <p:set>
                                      <p:cBhvr>
                                        <p:cTn id="186" dur="1" fill="hold">
                                          <p:stCondLst>
                                            <p:cond delay="499"/>
                                          </p:stCondLst>
                                        </p:cTn>
                                        <p:tgtEl>
                                          <p:spTgt spid="59"/>
                                        </p:tgtEl>
                                        <p:attrNameLst>
                                          <p:attrName>style.visibility</p:attrName>
                                        </p:attrNameLst>
                                      </p:cBhvr>
                                      <p:to>
                                        <p:strVal val="hidden"/>
                                      </p:to>
                                    </p:set>
                                  </p:childTnLst>
                                </p:cTn>
                              </p:par>
                              <p:par>
                                <p:cTn id="187" presetID="9" presetClass="exit" presetSubtype="0" fill="hold" grpId="0" nodeType="withEffect">
                                  <p:stCondLst>
                                    <p:cond delay="0"/>
                                  </p:stCondLst>
                                  <p:childTnLst>
                                    <p:animEffect transition="out" filter="dissolve">
                                      <p:cBhvr>
                                        <p:cTn id="188" dur="500"/>
                                        <p:tgtEl>
                                          <p:spTgt spid="60"/>
                                        </p:tgtEl>
                                      </p:cBhvr>
                                    </p:animEffect>
                                    <p:set>
                                      <p:cBhvr>
                                        <p:cTn id="189" dur="1" fill="hold">
                                          <p:stCondLst>
                                            <p:cond delay="499"/>
                                          </p:stCondLst>
                                        </p:cTn>
                                        <p:tgtEl>
                                          <p:spTgt spid="60"/>
                                        </p:tgtEl>
                                        <p:attrNameLst>
                                          <p:attrName>style.visibility</p:attrName>
                                        </p:attrNameLst>
                                      </p:cBhvr>
                                      <p:to>
                                        <p:strVal val="hidden"/>
                                      </p:to>
                                    </p:set>
                                  </p:childTnLst>
                                </p:cTn>
                              </p:par>
                              <p:par>
                                <p:cTn id="190" presetID="9" presetClass="exit" presetSubtype="0" fill="hold" grpId="0" nodeType="withEffect">
                                  <p:stCondLst>
                                    <p:cond delay="0"/>
                                  </p:stCondLst>
                                  <p:childTnLst>
                                    <p:animEffect transition="out" filter="dissolve">
                                      <p:cBhvr>
                                        <p:cTn id="191" dur="500"/>
                                        <p:tgtEl>
                                          <p:spTgt spid="61"/>
                                        </p:tgtEl>
                                      </p:cBhvr>
                                    </p:animEffect>
                                    <p:set>
                                      <p:cBhvr>
                                        <p:cTn id="192" dur="1" fill="hold">
                                          <p:stCondLst>
                                            <p:cond delay="499"/>
                                          </p:stCondLst>
                                        </p:cTn>
                                        <p:tgtEl>
                                          <p:spTgt spid="61"/>
                                        </p:tgtEl>
                                        <p:attrNameLst>
                                          <p:attrName>style.visibility</p:attrName>
                                        </p:attrNameLst>
                                      </p:cBhvr>
                                      <p:to>
                                        <p:strVal val="hidden"/>
                                      </p:to>
                                    </p:set>
                                  </p:childTnLst>
                                </p:cTn>
                              </p:par>
                              <p:par>
                                <p:cTn id="193" presetID="9" presetClass="exit" presetSubtype="0" fill="hold" grpId="0" nodeType="withEffect">
                                  <p:stCondLst>
                                    <p:cond delay="0"/>
                                  </p:stCondLst>
                                  <p:childTnLst>
                                    <p:animEffect transition="out" filter="dissolve">
                                      <p:cBhvr>
                                        <p:cTn id="194" dur="500"/>
                                        <p:tgtEl>
                                          <p:spTgt spid="62"/>
                                        </p:tgtEl>
                                      </p:cBhvr>
                                    </p:animEffect>
                                    <p:set>
                                      <p:cBhvr>
                                        <p:cTn id="195" dur="1" fill="hold">
                                          <p:stCondLst>
                                            <p:cond delay="499"/>
                                          </p:stCondLst>
                                        </p:cTn>
                                        <p:tgtEl>
                                          <p:spTgt spid="62"/>
                                        </p:tgtEl>
                                        <p:attrNameLst>
                                          <p:attrName>style.visibility</p:attrName>
                                        </p:attrNameLst>
                                      </p:cBhvr>
                                      <p:to>
                                        <p:strVal val="hidden"/>
                                      </p:to>
                                    </p:set>
                                  </p:childTnLst>
                                </p:cTn>
                              </p:par>
                              <p:par>
                                <p:cTn id="196" presetID="9" presetClass="exit" presetSubtype="0" fill="hold" grpId="0" nodeType="withEffect">
                                  <p:stCondLst>
                                    <p:cond delay="0"/>
                                  </p:stCondLst>
                                  <p:childTnLst>
                                    <p:animEffect transition="out" filter="dissolve">
                                      <p:cBhvr>
                                        <p:cTn id="197" dur="500"/>
                                        <p:tgtEl>
                                          <p:spTgt spid="63"/>
                                        </p:tgtEl>
                                      </p:cBhvr>
                                    </p:animEffect>
                                    <p:set>
                                      <p:cBhvr>
                                        <p:cTn id="198" dur="1" fill="hold">
                                          <p:stCondLst>
                                            <p:cond delay="499"/>
                                          </p:stCondLst>
                                        </p:cTn>
                                        <p:tgtEl>
                                          <p:spTgt spid="63"/>
                                        </p:tgtEl>
                                        <p:attrNameLst>
                                          <p:attrName>style.visibility</p:attrName>
                                        </p:attrNameLst>
                                      </p:cBhvr>
                                      <p:to>
                                        <p:strVal val="hidden"/>
                                      </p:to>
                                    </p:set>
                                  </p:childTnLst>
                                </p:cTn>
                              </p:par>
                            </p:childTnLst>
                          </p:cTn>
                        </p:par>
                        <p:par>
                          <p:cTn id="199" fill="hold">
                            <p:stCondLst>
                              <p:cond delay="1500"/>
                            </p:stCondLst>
                            <p:childTnLst>
                              <p:par>
                                <p:cTn id="200" presetID="9" presetClass="entr" presetSubtype="0" fill="hold" nodeType="afterEffect">
                                  <p:stCondLst>
                                    <p:cond delay="0"/>
                                  </p:stCondLst>
                                  <p:childTnLst>
                                    <p:set>
                                      <p:cBhvr>
                                        <p:cTn id="201" dur="1" fill="hold">
                                          <p:stCondLst>
                                            <p:cond delay="0"/>
                                          </p:stCondLst>
                                        </p:cTn>
                                        <p:tgtEl>
                                          <p:spTgt spid="104"/>
                                        </p:tgtEl>
                                        <p:attrNameLst>
                                          <p:attrName>style.visibility</p:attrName>
                                        </p:attrNameLst>
                                      </p:cBhvr>
                                      <p:to>
                                        <p:strVal val="visible"/>
                                      </p:to>
                                    </p:set>
                                    <p:animEffect transition="in" filter="dissolve">
                                      <p:cBhvr>
                                        <p:cTn id="202" dur="500"/>
                                        <p:tgtEl>
                                          <p:spTgt spid="104"/>
                                        </p:tgtEl>
                                      </p:cBhvr>
                                    </p:animEffect>
                                  </p:childTnLst>
                                </p:cTn>
                              </p:par>
                            </p:childTnLst>
                          </p:cTn>
                        </p:par>
                        <p:par>
                          <p:cTn id="203" fill="hold">
                            <p:stCondLst>
                              <p:cond delay="2000"/>
                            </p:stCondLst>
                            <p:childTnLst>
                              <p:par>
                                <p:cTn id="204" presetID="9" presetClass="entr" presetSubtype="0" fill="hold" grpId="0" nodeType="afterEffect">
                                  <p:stCondLst>
                                    <p:cond delay="0"/>
                                  </p:stCondLst>
                                  <p:childTnLst>
                                    <p:set>
                                      <p:cBhvr>
                                        <p:cTn id="205" dur="1" fill="hold">
                                          <p:stCondLst>
                                            <p:cond delay="0"/>
                                          </p:stCondLst>
                                        </p:cTn>
                                        <p:tgtEl>
                                          <p:spTgt spid="106"/>
                                        </p:tgtEl>
                                        <p:attrNameLst>
                                          <p:attrName>style.visibility</p:attrName>
                                        </p:attrNameLst>
                                      </p:cBhvr>
                                      <p:to>
                                        <p:strVal val="visible"/>
                                      </p:to>
                                    </p:set>
                                    <p:animEffect transition="in" filter="dissolve">
                                      <p:cBhvr>
                                        <p:cTn id="206" dur="500"/>
                                        <p:tgtEl>
                                          <p:spTgt spid="106"/>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105"/>
                                        </p:tgtEl>
                                        <p:attrNameLst>
                                          <p:attrName>style.visibility</p:attrName>
                                        </p:attrNameLst>
                                      </p:cBhvr>
                                      <p:to>
                                        <p:strVal val="visible"/>
                                      </p:to>
                                    </p:set>
                                    <p:animEffect transition="in" filter="dissolve">
                                      <p:cBhvr>
                                        <p:cTn id="209" dur="500"/>
                                        <p:tgtEl>
                                          <p:spTgt spid="105"/>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xit" presetSubtype="0" fill="hold" grpId="0" nodeType="clickEffect">
                                  <p:stCondLst>
                                    <p:cond delay="0"/>
                                  </p:stCondLst>
                                  <p:childTnLst>
                                    <p:animEffect transition="out" filter="dissolve">
                                      <p:cBhvr>
                                        <p:cTn id="213" dur="500"/>
                                        <p:tgtEl>
                                          <p:spTgt spid="28"/>
                                        </p:tgtEl>
                                      </p:cBhvr>
                                    </p:animEffect>
                                    <p:set>
                                      <p:cBhvr>
                                        <p:cTn id="214" dur="1" fill="hold">
                                          <p:stCondLst>
                                            <p:cond delay="499"/>
                                          </p:stCondLst>
                                        </p:cTn>
                                        <p:tgtEl>
                                          <p:spTgt spid="28"/>
                                        </p:tgtEl>
                                        <p:attrNameLst>
                                          <p:attrName>style.visibility</p:attrName>
                                        </p:attrNameLst>
                                      </p:cBhvr>
                                      <p:to>
                                        <p:strVal val="hidden"/>
                                      </p:to>
                                    </p:set>
                                  </p:childTnLst>
                                </p:cTn>
                              </p:par>
                              <p:par>
                                <p:cTn id="215" presetID="9" presetClass="exit" presetSubtype="0" fill="hold" grpId="0" nodeType="withEffect">
                                  <p:stCondLst>
                                    <p:cond delay="0"/>
                                  </p:stCondLst>
                                  <p:childTnLst>
                                    <p:animEffect transition="out" filter="dissolve">
                                      <p:cBhvr>
                                        <p:cTn id="216" dur="500"/>
                                        <p:tgtEl>
                                          <p:spTgt spid="84"/>
                                        </p:tgtEl>
                                      </p:cBhvr>
                                    </p:animEffect>
                                    <p:set>
                                      <p:cBhvr>
                                        <p:cTn id="217" dur="1" fill="hold">
                                          <p:stCondLst>
                                            <p:cond delay="499"/>
                                          </p:stCondLst>
                                        </p:cTn>
                                        <p:tgtEl>
                                          <p:spTgt spid="84"/>
                                        </p:tgtEl>
                                        <p:attrNameLst>
                                          <p:attrName>style.visibility</p:attrName>
                                        </p:attrNameLst>
                                      </p:cBhvr>
                                      <p:to>
                                        <p:strVal val="hidden"/>
                                      </p:to>
                                    </p:set>
                                  </p:childTnLst>
                                </p:cTn>
                              </p:par>
                              <p:par>
                                <p:cTn id="218" presetID="9" presetClass="exit" presetSubtype="0" fill="hold" grpId="1" nodeType="withEffect">
                                  <p:stCondLst>
                                    <p:cond delay="0"/>
                                  </p:stCondLst>
                                  <p:childTnLst>
                                    <p:animEffect transition="out" filter="dissolve">
                                      <p:cBhvr>
                                        <p:cTn id="219" dur="500"/>
                                        <p:tgtEl>
                                          <p:spTgt spid="87"/>
                                        </p:tgtEl>
                                      </p:cBhvr>
                                    </p:animEffect>
                                    <p:set>
                                      <p:cBhvr>
                                        <p:cTn id="220" dur="1" fill="hold">
                                          <p:stCondLst>
                                            <p:cond delay="499"/>
                                          </p:stCondLst>
                                        </p:cTn>
                                        <p:tgtEl>
                                          <p:spTgt spid="87"/>
                                        </p:tgtEl>
                                        <p:attrNameLst>
                                          <p:attrName>style.visibility</p:attrName>
                                        </p:attrNameLst>
                                      </p:cBhvr>
                                      <p:to>
                                        <p:strVal val="hidden"/>
                                      </p:to>
                                    </p:set>
                                  </p:childTnLst>
                                </p:cTn>
                              </p:par>
                              <p:par>
                                <p:cTn id="221" presetID="9" presetClass="exit" presetSubtype="0" fill="hold" grpId="0" nodeType="withEffect">
                                  <p:stCondLst>
                                    <p:cond delay="0"/>
                                  </p:stCondLst>
                                  <p:childTnLst>
                                    <p:animEffect transition="out" filter="dissolve">
                                      <p:cBhvr>
                                        <p:cTn id="222" dur="500"/>
                                        <p:tgtEl>
                                          <p:spTgt spid="51"/>
                                        </p:tgtEl>
                                      </p:cBhvr>
                                    </p:animEffect>
                                    <p:set>
                                      <p:cBhvr>
                                        <p:cTn id="223" dur="1" fill="hold">
                                          <p:stCondLst>
                                            <p:cond delay="499"/>
                                          </p:stCondLst>
                                        </p:cTn>
                                        <p:tgtEl>
                                          <p:spTgt spid="51"/>
                                        </p:tgtEl>
                                        <p:attrNameLst>
                                          <p:attrName>style.visibility</p:attrName>
                                        </p:attrNameLst>
                                      </p:cBhvr>
                                      <p:to>
                                        <p:strVal val="hidden"/>
                                      </p:to>
                                    </p:set>
                                  </p:childTnLst>
                                </p:cTn>
                              </p:par>
                              <p:par>
                                <p:cTn id="224" presetID="9" presetClass="exit" presetSubtype="0" fill="hold" grpId="2" nodeType="withEffect">
                                  <p:stCondLst>
                                    <p:cond delay="0"/>
                                  </p:stCondLst>
                                  <p:childTnLst>
                                    <p:animEffect transition="out" filter="dissolve">
                                      <p:cBhvr>
                                        <p:cTn id="225" dur="500"/>
                                        <p:tgtEl>
                                          <p:spTgt spid="52"/>
                                        </p:tgtEl>
                                      </p:cBhvr>
                                    </p:animEffect>
                                    <p:set>
                                      <p:cBhvr>
                                        <p:cTn id="226" dur="1" fill="hold">
                                          <p:stCondLst>
                                            <p:cond delay="499"/>
                                          </p:stCondLst>
                                        </p:cTn>
                                        <p:tgtEl>
                                          <p:spTgt spid="52"/>
                                        </p:tgtEl>
                                        <p:attrNameLst>
                                          <p:attrName>style.visibility</p:attrName>
                                        </p:attrNameLst>
                                      </p:cBhvr>
                                      <p:to>
                                        <p:strVal val="hidden"/>
                                      </p:to>
                                    </p:set>
                                  </p:childTnLst>
                                </p:cTn>
                              </p:par>
                              <p:par>
                                <p:cTn id="227" presetID="9" presetClass="exit" presetSubtype="0" fill="hold" grpId="1" nodeType="withEffect">
                                  <p:stCondLst>
                                    <p:cond delay="0"/>
                                  </p:stCondLst>
                                  <p:childTnLst>
                                    <p:animEffect transition="out" filter="dissolve">
                                      <p:cBhvr>
                                        <p:cTn id="228" dur="500"/>
                                        <p:tgtEl>
                                          <p:spTgt spid="53"/>
                                        </p:tgtEl>
                                      </p:cBhvr>
                                    </p:animEffect>
                                    <p:set>
                                      <p:cBhvr>
                                        <p:cTn id="229" dur="1" fill="hold">
                                          <p:stCondLst>
                                            <p:cond delay="499"/>
                                          </p:stCondLst>
                                        </p:cTn>
                                        <p:tgtEl>
                                          <p:spTgt spid="53"/>
                                        </p:tgtEl>
                                        <p:attrNameLst>
                                          <p:attrName>style.visibility</p:attrName>
                                        </p:attrNameLst>
                                      </p:cBhvr>
                                      <p:to>
                                        <p:strVal val="hidden"/>
                                      </p:to>
                                    </p:set>
                                  </p:childTnLst>
                                </p:cTn>
                              </p:par>
                              <p:par>
                                <p:cTn id="230" presetID="9" presetClass="exit" presetSubtype="0" fill="hold" grpId="1" nodeType="withEffect">
                                  <p:stCondLst>
                                    <p:cond delay="0"/>
                                  </p:stCondLst>
                                  <p:childTnLst>
                                    <p:animEffect transition="out" filter="dissolve">
                                      <p:cBhvr>
                                        <p:cTn id="231" dur="500"/>
                                        <p:tgtEl>
                                          <p:spTgt spid="3"/>
                                        </p:tgtEl>
                                      </p:cBhvr>
                                    </p:animEffect>
                                    <p:set>
                                      <p:cBhvr>
                                        <p:cTn id="232" dur="1" fill="hold">
                                          <p:stCondLst>
                                            <p:cond delay="499"/>
                                          </p:stCondLst>
                                        </p:cTn>
                                        <p:tgtEl>
                                          <p:spTgt spid="3"/>
                                        </p:tgtEl>
                                        <p:attrNameLst>
                                          <p:attrName>style.visibility</p:attrName>
                                        </p:attrNameLst>
                                      </p:cBhvr>
                                      <p:to>
                                        <p:strVal val="hidden"/>
                                      </p:to>
                                    </p:set>
                                  </p:childTnLst>
                                </p:cTn>
                              </p:par>
                              <p:par>
                                <p:cTn id="233" presetID="9" presetClass="exit" presetSubtype="0" fill="hold" grpId="1" nodeType="withEffect">
                                  <p:stCondLst>
                                    <p:cond delay="0"/>
                                  </p:stCondLst>
                                  <p:childTnLst>
                                    <p:animEffect transition="out" filter="dissolve">
                                      <p:cBhvr>
                                        <p:cTn id="234" dur="500"/>
                                        <p:tgtEl>
                                          <p:spTgt spid="5"/>
                                        </p:tgtEl>
                                      </p:cBhvr>
                                    </p:animEffect>
                                    <p:set>
                                      <p:cBhvr>
                                        <p:cTn id="235" dur="1" fill="hold">
                                          <p:stCondLst>
                                            <p:cond delay="499"/>
                                          </p:stCondLst>
                                        </p:cTn>
                                        <p:tgtEl>
                                          <p:spTgt spid="5"/>
                                        </p:tgtEl>
                                        <p:attrNameLst>
                                          <p:attrName>style.visibility</p:attrName>
                                        </p:attrNameLst>
                                      </p:cBhvr>
                                      <p:to>
                                        <p:strVal val="hidden"/>
                                      </p:to>
                                    </p:set>
                                  </p:childTnLst>
                                </p:cTn>
                              </p:par>
                              <p:par>
                                <p:cTn id="236" presetID="9" presetClass="exit" presetSubtype="0" fill="hold" grpId="1" nodeType="withEffect">
                                  <p:stCondLst>
                                    <p:cond delay="0"/>
                                  </p:stCondLst>
                                  <p:childTnLst>
                                    <p:animEffect transition="out" filter="dissolve">
                                      <p:cBhvr>
                                        <p:cTn id="237" dur="500"/>
                                        <p:tgtEl>
                                          <p:spTgt spid="7"/>
                                        </p:tgtEl>
                                      </p:cBhvr>
                                    </p:animEffect>
                                    <p:set>
                                      <p:cBhvr>
                                        <p:cTn id="238" dur="1" fill="hold">
                                          <p:stCondLst>
                                            <p:cond delay="499"/>
                                          </p:stCondLst>
                                        </p:cTn>
                                        <p:tgtEl>
                                          <p:spTgt spid="7"/>
                                        </p:tgtEl>
                                        <p:attrNameLst>
                                          <p:attrName>style.visibility</p:attrName>
                                        </p:attrNameLst>
                                      </p:cBhvr>
                                      <p:to>
                                        <p:strVal val="hidden"/>
                                      </p:to>
                                    </p:set>
                                  </p:childTnLst>
                                </p:cTn>
                              </p:par>
                              <p:par>
                                <p:cTn id="239" presetID="9" presetClass="exit" presetSubtype="0" fill="hold" grpId="1" nodeType="withEffect">
                                  <p:stCondLst>
                                    <p:cond delay="0"/>
                                  </p:stCondLst>
                                  <p:childTnLst>
                                    <p:animEffect transition="out" filter="dissolve">
                                      <p:cBhvr>
                                        <p:cTn id="240" dur="500"/>
                                        <p:tgtEl>
                                          <p:spTgt spid="15"/>
                                        </p:tgtEl>
                                      </p:cBhvr>
                                    </p:animEffect>
                                    <p:set>
                                      <p:cBhvr>
                                        <p:cTn id="241" dur="1" fill="hold">
                                          <p:stCondLst>
                                            <p:cond delay="499"/>
                                          </p:stCondLst>
                                        </p:cTn>
                                        <p:tgtEl>
                                          <p:spTgt spid="15"/>
                                        </p:tgtEl>
                                        <p:attrNameLst>
                                          <p:attrName>style.visibility</p:attrName>
                                        </p:attrNameLst>
                                      </p:cBhvr>
                                      <p:to>
                                        <p:strVal val="hidden"/>
                                      </p:to>
                                    </p:set>
                                  </p:childTnLst>
                                </p:cTn>
                              </p:par>
                              <p:par>
                                <p:cTn id="242" presetID="9" presetClass="exit" presetSubtype="0" fill="hold" grpId="1" nodeType="withEffect">
                                  <p:stCondLst>
                                    <p:cond delay="0"/>
                                  </p:stCondLst>
                                  <p:childTnLst>
                                    <p:animEffect transition="out" filter="dissolve">
                                      <p:cBhvr>
                                        <p:cTn id="243" dur="500"/>
                                        <p:tgtEl>
                                          <p:spTgt spid="21"/>
                                        </p:tgtEl>
                                      </p:cBhvr>
                                    </p:animEffect>
                                    <p:set>
                                      <p:cBhvr>
                                        <p:cTn id="244" dur="1" fill="hold">
                                          <p:stCondLst>
                                            <p:cond delay="499"/>
                                          </p:stCondLst>
                                        </p:cTn>
                                        <p:tgtEl>
                                          <p:spTgt spid="21"/>
                                        </p:tgtEl>
                                        <p:attrNameLst>
                                          <p:attrName>style.visibility</p:attrName>
                                        </p:attrNameLst>
                                      </p:cBhvr>
                                      <p:to>
                                        <p:strVal val="hidden"/>
                                      </p:to>
                                    </p:set>
                                  </p:childTnLst>
                                </p:cTn>
                              </p:par>
                              <p:par>
                                <p:cTn id="245" presetID="9" presetClass="exit" presetSubtype="0" fill="hold" grpId="1" nodeType="withEffect">
                                  <p:stCondLst>
                                    <p:cond delay="0"/>
                                  </p:stCondLst>
                                  <p:childTnLst>
                                    <p:animEffect transition="out" filter="dissolve">
                                      <p:cBhvr>
                                        <p:cTn id="246" dur="500"/>
                                        <p:tgtEl>
                                          <p:spTgt spid="23"/>
                                        </p:tgtEl>
                                      </p:cBhvr>
                                    </p:animEffect>
                                    <p:set>
                                      <p:cBhvr>
                                        <p:cTn id="247" dur="1" fill="hold">
                                          <p:stCondLst>
                                            <p:cond delay="499"/>
                                          </p:stCondLst>
                                        </p:cTn>
                                        <p:tgtEl>
                                          <p:spTgt spid="23"/>
                                        </p:tgtEl>
                                        <p:attrNameLst>
                                          <p:attrName>style.visibility</p:attrName>
                                        </p:attrNameLst>
                                      </p:cBhvr>
                                      <p:to>
                                        <p:strVal val="hidden"/>
                                      </p:to>
                                    </p:set>
                                  </p:childTnLst>
                                </p:cTn>
                              </p:par>
                              <p:par>
                                <p:cTn id="248" presetID="9" presetClass="exit" presetSubtype="0" fill="hold" grpId="0" nodeType="withEffect">
                                  <p:stCondLst>
                                    <p:cond delay="0"/>
                                  </p:stCondLst>
                                  <p:childTnLst>
                                    <p:animEffect transition="out" filter="dissolve">
                                      <p:cBhvr>
                                        <p:cTn id="249" dur="500"/>
                                        <p:tgtEl>
                                          <p:spTgt spid="102"/>
                                        </p:tgtEl>
                                      </p:cBhvr>
                                    </p:animEffect>
                                    <p:set>
                                      <p:cBhvr>
                                        <p:cTn id="250" dur="1" fill="hold">
                                          <p:stCondLst>
                                            <p:cond delay="499"/>
                                          </p:stCondLst>
                                        </p:cTn>
                                        <p:tgtEl>
                                          <p:spTgt spid="102"/>
                                        </p:tgtEl>
                                        <p:attrNameLst>
                                          <p:attrName>style.visibility</p:attrName>
                                        </p:attrNameLst>
                                      </p:cBhvr>
                                      <p:to>
                                        <p:strVal val="hidden"/>
                                      </p:to>
                                    </p:set>
                                  </p:childTnLst>
                                </p:cTn>
                              </p:par>
                              <p:par>
                                <p:cTn id="251" presetID="9" presetClass="exit" presetSubtype="0" fill="hold" grpId="0" nodeType="withEffect">
                                  <p:stCondLst>
                                    <p:cond delay="0"/>
                                  </p:stCondLst>
                                  <p:childTnLst>
                                    <p:animEffect transition="out" filter="dissolve">
                                      <p:cBhvr>
                                        <p:cTn id="252" dur="500"/>
                                        <p:tgtEl>
                                          <p:spTgt spid="34"/>
                                        </p:tgtEl>
                                      </p:cBhvr>
                                    </p:animEffect>
                                    <p:set>
                                      <p:cBhvr>
                                        <p:cTn id="253" dur="1" fill="hold">
                                          <p:stCondLst>
                                            <p:cond delay="499"/>
                                          </p:stCondLst>
                                        </p:cTn>
                                        <p:tgtEl>
                                          <p:spTgt spid="34"/>
                                        </p:tgtEl>
                                        <p:attrNameLst>
                                          <p:attrName>style.visibility</p:attrName>
                                        </p:attrNameLst>
                                      </p:cBhvr>
                                      <p:to>
                                        <p:strVal val="hidden"/>
                                      </p:to>
                                    </p:set>
                                  </p:childTnLst>
                                </p:cTn>
                              </p:par>
                              <p:par>
                                <p:cTn id="254" presetID="9" presetClass="exit" presetSubtype="0" fill="hold" nodeType="withEffect">
                                  <p:stCondLst>
                                    <p:cond delay="0"/>
                                  </p:stCondLst>
                                  <p:childTnLst>
                                    <p:animEffect transition="out" filter="dissolve">
                                      <p:cBhvr>
                                        <p:cTn id="255" dur="500"/>
                                        <p:tgtEl>
                                          <p:spTgt spid="33"/>
                                        </p:tgtEl>
                                      </p:cBhvr>
                                    </p:animEffect>
                                    <p:set>
                                      <p:cBhvr>
                                        <p:cTn id="256" dur="1" fill="hold">
                                          <p:stCondLst>
                                            <p:cond delay="499"/>
                                          </p:stCondLst>
                                        </p:cTn>
                                        <p:tgtEl>
                                          <p:spTgt spid="33"/>
                                        </p:tgtEl>
                                        <p:attrNameLst>
                                          <p:attrName>style.visibility</p:attrName>
                                        </p:attrNameLst>
                                      </p:cBhvr>
                                      <p:to>
                                        <p:strVal val="hidden"/>
                                      </p:to>
                                    </p:set>
                                  </p:childTnLst>
                                </p:cTn>
                              </p:par>
                              <p:par>
                                <p:cTn id="257" presetID="9" presetClass="exit" presetSubtype="0" fill="hold" grpId="1" nodeType="withEffect">
                                  <p:stCondLst>
                                    <p:cond delay="0"/>
                                  </p:stCondLst>
                                  <p:childTnLst>
                                    <p:animEffect transition="out" filter="dissolve">
                                      <p:cBhvr>
                                        <p:cTn id="258" dur="500"/>
                                        <p:tgtEl>
                                          <p:spTgt spid="105"/>
                                        </p:tgtEl>
                                      </p:cBhvr>
                                    </p:animEffect>
                                    <p:set>
                                      <p:cBhvr>
                                        <p:cTn id="259" dur="1" fill="hold">
                                          <p:stCondLst>
                                            <p:cond delay="499"/>
                                          </p:stCondLst>
                                        </p:cTn>
                                        <p:tgtEl>
                                          <p:spTgt spid="105"/>
                                        </p:tgtEl>
                                        <p:attrNameLst>
                                          <p:attrName>style.visibility</p:attrName>
                                        </p:attrNameLst>
                                      </p:cBhvr>
                                      <p:to>
                                        <p:strVal val="hidden"/>
                                      </p:to>
                                    </p:set>
                                  </p:childTnLst>
                                </p:cTn>
                              </p:par>
                              <p:par>
                                <p:cTn id="260" presetID="9" presetClass="exit" presetSubtype="0" fill="hold" grpId="1" nodeType="withEffect">
                                  <p:stCondLst>
                                    <p:cond delay="0"/>
                                  </p:stCondLst>
                                  <p:childTnLst>
                                    <p:animEffect transition="out" filter="dissolve">
                                      <p:cBhvr>
                                        <p:cTn id="261" dur="500"/>
                                        <p:tgtEl>
                                          <p:spTgt spid="106"/>
                                        </p:tgtEl>
                                      </p:cBhvr>
                                    </p:animEffect>
                                    <p:set>
                                      <p:cBhvr>
                                        <p:cTn id="262" dur="1" fill="hold">
                                          <p:stCondLst>
                                            <p:cond delay="499"/>
                                          </p:stCondLst>
                                        </p:cTn>
                                        <p:tgtEl>
                                          <p:spTgt spid="106"/>
                                        </p:tgtEl>
                                        <p:attrNameLst>
                                          <p:attrName>style.visibility</p:attrName>
                                        </p:attrNameLst>
                                      </p:cBhvr>
                                      <p:to>
                                        <p:strVal val="hidden"/>
                                      </p:to>
                                    </p:set>
                                  </p:childTnLst>
                                </p:cTn>
                              </p:par>
                              <p:par>
                                <p:cTn id="263" presetID="9" presetClass="exit" presetSubtype="0" fill="hold" nodeType="withEffect">
                                  <p:stCondLst>
                                    <p:cond delay="0"/>
                                  </p:stCondLst>
                                  <p:childTnLst>
                                    <p:animEffect transition="out" filter="dissolve">
                                      <p:cBhvr>
                                        <p:cTn id="264" dur="500"/>
                                        <p:tgtEl>
                                          <p:spTgt spid="32"/>
                                        </p:tgtEl>
                                      </p:cBhvr>
                                    </p:animEffect>
                                    <p:set>
                                      <p:cBhvr>
                                        <p:cTn id="265" dur="1" fill="hold">
                                          <p:stCondLst>
                                            <p:cond delay="499"/>
                                          </p:stCondLst>
                                        </p:cTn>
                                        <p:tgtEl>
                                          <p:spTgt spid="32"/>
                                        </p:tgtEl>
                                        <p:attrNameLst>
                                          <p:attrName>style.visibility</p:attrName>
                                        </p:attrNameLst>
                                      </p:cBhvr>
                                      <p:to>
                                        <p:strVal val="hidden"/>
                                      </p:to>
                                    </p:set>
                                  </p:childTnLst>
                                </p:cTn>
                              </p:par>
                              <p:par>
                                <p:cTn id="266" presetID="9" presetClass="exit" presetSubtype="0" fill="hold" grpId="0" nodeType="withEffect">
                                  <p:stCondLst>
                                    <p:cond delay="0"/>
                                  </p:stCondLst>
                                  <p:childTnLst>
                                    <p:animEffect transition="out" filter="dissolve">
                                      <p:cBhvr>
                                        <p:cTn id="267" dur="500"/>
                                        <p:tgtEl>
                                          <p:spTgt spid="29"/>
                                        </p:tgtEl>
                                      </p:cBhvr>
                                    </p:animEffect>
                                    <p:set>
                                      <p:cBhvr>
                                        <p:cTn id="268" dur="1" fill="hold">
                                          <p:stCondLst>
                                            <p:cond delay="499"/>
                                          </p:stCondLst>
                                        </p:cTn>
                                        <p:tgtEl>
                                          <p:spTgt spid="29"/>
                                        </p:tgtEl>
                                        <p:attrNameLst>
                                          <p:attrName>style.visibility</p:attrName>
                                        </p:attrNameLst>
                                      </p:cBhvr>
                                      <p:to>
                                        <p:strVal val="hidden"/>
                                      </p:to>
                                    </p:set>
                                  </p:childTnLst>
                                </p:cTn>
                              </p:par>
                              <p:par>
                                <p:cTn id="269" presetID="9" presetClass="exit" presetSubtype="0" fill="hold" nodeType="withEffect">
                                  <p:stCondLst>
                                    <p:cond delay="0"/>
                                  </p:stCondLst>
                                  <p:childTnLst>
                                    <p:animEffect transition="out" filter="dissolve">
                                      <p:cBhvr>
                                        <p:cTn id="270" dur="500"/>
                                        <p:tgtEl>
                                          <p:spTgt spid="104"/>
                                        </p:tgtEl>
                                      </p:cBhvr>
                                    </p:animEffect>
                                    <p:set>
                                      <p:cBhvr>
                                        <p:cTn id="271" dur="1" fill="hold">
                                          <p:stCondLst>
                                            <p:cond delay="499"/>
                                          </p:stCondLst>
                                        </p:cTn>
                                        <p:tgtEl>
                                          <p:spTgt spid="104"/>
                                        </p:tgtEl>
                                        <p:attrNameLst>
                                          <p:attrName>style.visibility</p:attrName>
                                        </p:attrNameLst>
                                      </p:cBhvr>
                                      <p:to>
                                        <p:strVal val="hidden"/>
                                      </p:to>
                                    </p:set>
                                  </p:childTnLst>
                                </p:cTn>
                              </p:par>
                              <p:par>
                                <p:cTn id="272" presetID="9" presetClass="exit" presetSubtype="0" fill="hold" nodeType="withEffect">
                                  <p:stCondLst>
                                    <p:cond delay="0"/>
                                  </p:stCondLst>
                                  <p:childTnLst>
                                    <p:animEffect transition="out" filter="dissolve">
                                      <p:cBhvr>
                                        <p:cTn id="273" dur="500"/>
                                        <p:tgtEl>
                                          <p:spTgt spid="35"/>
                                        </p:tgtEl>
                                      </p:cBhvr>
                                    </p:animEffect>
                                    <p:set>
                                      <p:cBhvr>
                                        <p:cTn id="274" dur="1" fill="hold">
                                          <p:stCondLst>
                                            <p:cond delay="499"/>
                                          </p:stCondLst>
                                        </p:cTn>
                                        <p:tgtEl>
                                          <p:spTgt spid="35"/>
                                        </p:tgtEl>
                                        <p:attrNameLst>
                                          <p:attrName>style.visibility</p:attrName>
                                        </p:attrNameLst>
                                      </p:cBhvr>
                                      <p:to>
                                        <p:strVal val="hidden"/>
                                      </p:to>
                                    </p:set>
                                  </p:childTnLst>
                                </p:cTn>
                              </p:par>
                            </p:childTnLst>
                          </p:cTn>
                        </p:par>
                        <p:par>
                          <p:cTn id="275" fill="hold">
                            <p:stCondLst>
                              <p:cond delay="500"/>
                            </p:stCondLst>
                            <p:childTnLst>
                              <p:par>
                                <p:cTn id="276" presetID="9" presetClass="exit" presetSubtype="0" fill="hold" grpId="0" nodeType="afterEffect">
                                  <p:stCondLst>
                                    <p:cond delay="0"/>
                                  </p:stCondLst>
                                  <p:childTnLst>
                                    <p:animEffect transition="out" filter="dissolve">
                                      <p:cBhvr>
                                        <p:cTn id="277" dur="500"/>
                                        <p:tgtEl>
                                          <p:spTgt spid="2"/>
                                        </p:tgtEl>
                                      </p:cBhvr>
                                    </p:animEffect>
                                    <p:set>
                                      <p:cBhvr>
                                        <p:cTn id="278" dur="1" fill="hold">
                                          <p:stCondLst>
                                            <p:cond delay="499"/>
                                          </p:stCondLst>
                                        </p:cTn>
                                        <p:tgtEl>
                                          <p:spTgt spid="2"/>
                                        </p:tgtEl>
                                        <p:attrNameLst>
                                          <p:attrName>style.visibility</p:attrName>
                                        </p:attrNameLst>
                                      </p:cBhvr>
                                      <p:to>
                                        <p:strVal val="hidden"/>
                                      </p:to>
                                    </p:set>
                                  </p:childTnLst>
                                </p:cTn>
                              </p:par>
                            </p:childTnLst>
                          </p:cTn>
                        </p:par>
                        <p:par>
                          <p:cTn id="279" fill="hold">
                            <p:stCondLst>
                              <p:cond delay="1000"/>
                            </p:stCondLst>
                            <p:childTnLst>
                              <p:par>
                                <p:cTn id="280" presetID="9" presetClass="entr" presetSubtype="0" fill="hold" nodeType="afterEffect">
                                  <p:stCondLst>
                                    <p:cond delay="0"/>
                                  </p:stCondLst>
                                  <p:childTnLst>
                                    <p:set>
                                      <p:cBhvr>
                                        <p:cTn id="281" dur="1" fill="hold">
                                          <p:stCondLst>
                                            <p:cond delay="0"/>
                                          </p:stCondLst>
                                        </p:cTn>
                                        <p:tgtEl>
                                          <p:spTgt spid="107"/>
                                        </p:tgtEl>
                                        <p:attrNameLst>
                                          <p:attrName>style.visibility</p:attrName>
                                        </p:attrNameLst>
                                      </p:cBhvr>
                                      <p:to>
                                        <p:strVal val="visible"/>
                                      </p:to>
                                    </p:set>
                                    <p:animEffect transition="in" filter="dissolve">
                                      <p:cBhvr>
                                        <p:cTn id="282"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P spid="34" grpId="0"/>
      <p:bldP spid="36" grpId="0"/>
      <p:bldP spid="37" grpId="0"/>
      <p:bldP spid="41" grpId="0" animBg="1"/>
      <p:bldP spid="46" grpId="0" animBg="1"/>
      <p:bldP spid="58" grpId="0" animBg="1"/>
      <p:bldP spid="59" grpId="0" animBg="1"/>
      <p:bldP spid="60" grpId="0" animBg="1"/>
      <p:bldP spid="61" grpId="0" animBg="1"/>
      <p:bldP spid="62" grpId="0" animBg="1"/>
      <p:bldP spid="63" grpId="0" animBg="1"/>
      <p:bldP spid="82" grpId="0" animBg="1"/>
      <p:bldP spid="22" grpId="0" animBg="1"/>
      <p:bldP spid="76" grpId="0" animBg="1"/>
      <p:bldP spid="77" grpId="0" animBg="1"/>
      <p:bldP spid="78" grpId="0" animBg="1"/>
      <p:bldP spid="79" grpId="0" animBg="1"/>
      <p:bldP spid="80" grpId="0" animBg="1"/>
      <p:bldP spid="81" grpId="0" animBg="1"/>
      <p:bldP spid="99" grpId="0"/>
      <p:bldP spid="99" grpId="1"/>
      <p:bldP spid="100" grpId="0" animBg="1"/>
      <p:bldP spid="100" grpId="1" animBg="1"/>
      <p:bldP spid="101" grpId="0"/>
      <p:bldP spid="101" grpId="1"/>
      <p:bldP spid="102" grpId="0"/>
      <p:bldP spid="2" grpId="0"/>
      <p:bldP spid="28" grpId="0"/>
      <p:bldP spid="84" grpId="0"/>
      <p:bldP spid="87" grpId="0" animBg="1"/>
      <p:bldP spid="87" grpId="1" animBg="1"/>
      <p:bldP spid="51" grpId="0"/>
      <p:bldP spid="52" grpId="0"/>
      <p:bldP spid="52" grpId="1"/>
      <p:bldP spid="52" grpId="2"/>
      <p:bldP spid="53" grpId="0"/>
      <p:bldP spid="53" grpId="1"/>
      <p:bldP spid="3" grpId="0"/>
      <p:bldP spid="3" grpId="1"/>
      <p:bldP spid="5" grpId="0"/>
      <p:bldP spid="5" grpId="1"/>
      <p:bldP spid="7" grpId="0"/>
      <p:bldP spid="7" grpId="1"/>
      <p:bldP spid="15" grpId="0"/>
      <p:bldP spid="15" grpId="1"/>
      <p:bldP spid="21" grpId="0"/>
      <p:bldP spid="21" grpId="1"/>
      <p:bldP spid="23" grpId="0"/>
      <p:bldP spid="23" grpId="1"/>
      <p:bldP spid="105" grpId="0"/>
      <p:bldP spid="105" grpId="1"/>
      <p:bldP spid="106" grpId="0"/>
      <p:bldP spid="106"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6525D7C3-FABA-EA4C-BE94-72812A16C133}"/>
              </a:ext>
            </a:extLst>
          </p:cNvPr>
          <p:cNvSpPr/>
          <p:nvPr/>
        </p:nvSpPr>
        <p:spPr>
          <a:xfrm>
            <a:off x="781088" y="1921141"/>
            <a:ext cx="689612" cy="369332"/>
          </a:xfrm>
          <a:prstGeom prst="rect">
            <a:avLst/>
          </a:prstGeom>
        </p:spPr>
        <p:txBody>
          <a:bodyPr wrap="square">
            <a:spAutoFit/>
          </a:bodyPr>
          <a:lstStyle/>
          <a:p>
            <a:r>
              <a:rPr lang="en-US" b="1" dirty="0">
                <a:latin typeface="Lucida Handwriting" panose="03010101010101010101" pitchFamily="66" charset="77"/>
              </a:rPr>
              <a:t>Y</a:t>
            </a:r>
            <a:endParaRPr lang="en-US" b="1" dirty="0"/>
          </a:p>
        </p:txBody>
      </p:sp>
      <p:sp>
        <p:nvSpPr>
          <p:cNvPr id="30" name="Arc 29">
            <a:extLst>
              <a:ext uri="{FF2B5EF4-FFF2-40B4-BE49-F238E27FC236}">
                <a16:creationId xmlns:a16="http://schemas.microsoft.com/office/drawing/2014/main" id="{49B0DF39-B701-8C49-A2AB-7CBA50373E12}"/>
              </a:ext>
            </a:extLst>
          </p:cNvPr>
          <p:cNvSpPr/>
          <p:nvPr/>
        </p:nvSpPr>
        <p:spPr>
          <a:xfrm rot="2196636">
            <a:off x="1572346" y="4038256"/>
            <a:ext cx="547581" cy="547581"/>
          </a:xfrm>
          <a:prstGeom prst="arc">
            <a:avLst/>
          </a:prstGeom>
          <a:ln w="28575">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34C6FDF7-FA67-7E42-986A-54A1A9C6AC87}"/>
              </a:ext>
            </a:extLst>
          </p:cNvPr>
          <p:cNvCxnSpPr>
            <a:cxnSpLocks/>
          </p:cNvCxnSpPr>
          <p:nvPr/>
        </p:nvCxnSpPr>
        <p:spPr>
          <a:xfrm>
            <a:off x="828187" y="4470113"/>
            <a:ext cx="1254125" cy="0"/>
          </a:xfrm>
          <a:prstGeom prst="line">
            <a:avLst/>
          </a:prstGeom>
          <a:ln w="28575">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5543ACF-2B24-5A45-A92A-F92FC89CF991}"/>
              </a:ext>
            </a:extLst>
          </p:cNvPr>
          <p:cNvCxnSpPr>
            <a:cxnSpLocks/>
          </p:cNvCxnSpPr>
          <p:nvPr/>
        </p:nvCxnSpPr>
        <p:spPr>
          <a:xfrm flipV="1">
            <a:off x="1125894" y="2128478"/>
            <a:ext cx="0" cy="2916491"/>
          </a:xfrm>
          <a:prstGeom prst="straightConnector1">
            <a:avLst/>
          </a:prstGeom>
          <a:ln w="22225">
            <a:solidFill>
              <a:schemeClr val="bg2">
                <a:lumMod val="75000"/>
              </a:schemeClr>
            </a:solidFill>
            <a:prstDash val="sysDash"/>
            <a:headEnd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2E7E381-0171-BB41-930C-83DC7DBA86BF}"/>
              </a:ext>
            </a:extLst>
          </p:cNvPr>
          <p:cNvCxnSpPr>
            <a:cxnSpLocks/>
          </p:cNvCxnSpPr>
          <p:nvPr/>
        </p:nvCxnSpPr>
        <p:spPr>
          <a:xfrm>
            <a:off x="634619" y="5051394"/>
            <a:ext cx="5322428" cy="0"/>
          </a:xfrm>
          <a:prstGeom prst="straightConnector1">
            <a:avLst/>
          </a:prstGeom>
          <a:ln w="22225">
            <a:solidFill>
              <a:schemeClr val="bg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2461FFB3-8056-E741-A757-5211C58581AC}"/>
                  </a:ext>
                </a:extLst>
              </p:cNvPr>
              <p:cNvSpPr/>
              <p:nvPr/>
            </p:nvSpPr>
            <p:spPr>
              <a:xfrm>
                <a:off x="5761749" y="5051394"/>
                <a:ext cx="47320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𝒙</m:t>
                      </m:r>
                    </m:oMath>
                  </m:oMathPara>
                </a14:m>
                <a:endParaRPr lang="en-US" dirty="0">
                  <a:solidFill>
                    <a:schemeClr val="tx1"/>
                  </a:solidFill>
                </a:endParaRPr>
              </a:p>
            </p:txBody>
          </p:sp>
        </mc:Choice>
        <mc:Fallback xmlns="">
          <p:sp>
            <p:nvSpPr>
              <p:cNvPr id="34" name="Rectangle 33">
                <a:extLst>
                  <a:ext uri="{FF2B5EF4-FFF2-40B4-BE49-F238E27FC236}">
                    <a16:creationId xmlns:a16="http://schemas.microsoft.com/office/drawing/2014/main" id="{2461FFB3-8056-E741-A757-5211C58581AC}"/>
                  </a:ext>
                </a:extLst>
              </p:cNvPr>
              <p:cNvSpPr>
                <a:spLocks noRot="1" noChangeAspect="1" noMove="1" noResize="1" noEditPoints="1" noAdjustHandles="1" noChangeArrowheads="1" noChangeShapeType="1" noTextEdit="1"/>
              </p:cNvSpPr>
              <p:nvPr/>
            </p:nvSpPr>
            <p:spPr>
              <a:xfrm>
                <a:off x="5761749" y="5051394"/>
                <a:ext cx="473206" cy="369332"/>
              </a:xfrm>
              <a:prstGeom prst="rect">
                <a:avLst/>
              </a:prstGeom>
              <a:blipFill>
                <a:blip r:embed="rId3"/>
                <a:stretch>
                  <a:fillRect/>
                </a:stretch>
              </a:blipFill>
            </p:spPr>
            <p:txBody>
              <a:bodyPr/>
              <a:lstStyle/>
              <a:p>
                <a:r>
                  <a:rPr lang="en-US">
                    <a:noFill/>
                  </a:rPr>
                  <a:t> </a:t>
                </a:r>
              </a:p>
            </p:txBody>
          </p:sp>
        </mc:Fallback>
      </mc:AlternateContent>
      <p:cxnSp>
        <p:nvCxnSpPr>
          <p:cNvPr id="35" name="Straight Connector 34">
            <a:extLst>
              <a:ext uri="{FF2B5EF4-FFF2-40B4-BE49-F238E27FC236}">
                <a16:creationId xmlns:a16="http://schemas.microsoft.com/office/drawing/2014/main" id="{D8A8CE4C-F02A-834D-94C6-DEA7D450C3E6}"/>
              </a:ext>
            </a:extLst>
          </p:cNvPr>
          <p:cNvCxnSpPr>
            <a:cxnSpLocks/>
          </p:cNvCxnSpPr>
          <p:nvPr/>
        </p:nvCxnSpPr>
        <p:spPr>
          <a:xfrm flipV="1">
            <a:off x="634619" y="2315560"/>
            <a:ext cx="5026592" cy="2396127"/>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BCCA7E59-C675-CA4F-9D8C-6BC8A867821D}"/>
                  </a:ext>
                </a:extLst>
              </p:cNvPr>
              <p:cNvSpPr/>
              <p:nvPr/>
            </p:nvSpPr>
            <p:spPr>
              <a:xfrm>
                <a:off x="506780" y="4127178"/>
                <a:ext cx="481221" cy="3847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b="1" i="1">
                              <a:solidFill>
                                <a:schemeClr val="accent2"/>
                              </a:solidFill>
                              <a:latin typeface="Cambria Math" panose="02040503050406030204" pitchFamily="18" charset="0"/>
                            </a:rPr>
                          </m:ctrlPr>
                        </m:accPr>
                        <m:e>
                          <m:r>
                            <m:rPr>
                              <m:nor/>
                            </m:rPr>
                            <a:rPr lang="en-US" b="1" dirty="0">
                              <a:solidFill>
                                <a:schemeClr val="accent2"/>
                              </a:solidFill>
                              <a:latin typeface="Lucida Handwriting" panose="03010101010101010101" pitchFamily="66" charset="77"/>
                            </a:rPr>
                            <m:t>β</m:t>
                          </m:r>
                        </m:e>
                      </m:acc>
                      <m:r>
                        <m:rPr>
                          <m:nor/>
                        </m:rPr>
                        <a:rPr lang="en-US" b="1" baseline="-25000" dirty="0">
                          <a:solidFill>
                            <a:schemeClr val="accent2"/>
                          </a:solidFill>
                          <a:latin typeface="Lucida Handwriting" panose="03010101010101010101" pitchFamily="66" charset="77"/>
                        </a:rPr>
                        <m:t>0</m:t>
                      </m:r>
                    </m:oMath>
                  </m:oMathPara>
                </a14:m>
                <a:endParaRPr lang="en-US" dirty="0"/>
              </a:p>
            </p:txBody>
          </p:sp>
        </mc:Choice>
        <mc:Fallback xmlns="">
          <p:sp>
            <p:nvSpPr>
              <p:cNvPr id="36" name="Rectangle 35">
                <a:extLst>
                  <a:ext uri="{FF2B5EF4-FFF2-40B4-BE49-F238E27FC236}">
                    <a16:creationId xmlns:a16="http://schemas.microsoft.com/office/drawing/2014/main" id="{BCCA7E59-C675-CA4F-9D8C-6BC8A867821D}"/>
                  </a:ext>
                </a:extLst>
              </p:cNvPr>
              <p:cNvSpPr>
                <a:spLocks noRot="1" noChangeAspect="1" noMove="1" noResize="1" noEditPoints="1" noAdjustHandles="1" noChangeArrowheads="1" noChangeShapeType="1" noTextEdit="1"/>
              </p:cNvSpPr>
              <p:nvPr/>
            </p:nvSpPr>
            <p:spPr>
              <a:xfrm>
                <a:off x="506780" y="4127178"/>
                <a:ext cx="481221" cy="384785"/>
              </a:xfrm>
              <a:prstGeom prst="rect">
                <a:avLst/>
              </a:prstGeom>
              <a:blipFill>
                <a:blip r:embed="rId4"/>
                <a:stretch>
                  <a:fillRect t="-3226"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071BF8CD-3EE4-FC48-AE93-08F5FB73200C}"/>
                  </a:ext>
                </a:extLst>
              </p:cNvPr>
              <p:cNvSpPr/>
              <p:nvPr/>
            </p:nvSpPr>
            <p:spPr>
              <a:xfrm>
                <a:off x="1737746" y="4112973"/>
                <a:ext cx="481221" cy="3847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b="1" i="1">
                              <a:solidFill>
                                <a:schemeClr val="accent2"/>
                              </a:solidFill>
                              <a:latin typeface="Cambria Math" panose="02040503050406030204" pitchFamily="18" charset="0"/>
                            </a:rPr>
                          </m:ctrlPr>
                        </m:accPr>
                        <m:e>
                          <m:r>
                            <m:rPr>
                              <m:nor/>
                            </m:rPr>
                            <a:rPr lang="en-US" b="1" dirty="0">
                              <a:solidFill>
                                <a:schemeClr val="accent2"/>
                              </a:solidFill>
                              <a:latin typeface="Lucida Handwriting" panose="03010101010101010101" pitchFamily="66" charset="77"/>
                            </a:rPr>
                            <m:t>β</m:t>
                          </m:r>
                        </m:e>
                      </m:acc>
                      <m:r>
                        <m:rPr>
                          <m:nor/>
                        </m:rPr>
                        <a:rPr lang="en-US" b="1" baseline="-25000" dirty="0">
                          <a:solidFill>
                            <a:schemeClr val="accent2"/>
                          </a:solidFill>
                          <a:latin typeface="Lucida Handwriting" panose="03010101010101010101" pitchFamily="66" charset="77"/>
                        </a:rPr>
                        <m:t>1</m:t>
                      </m:r>
                    </m:oMath>
                  </m:oMathPara>
                </a14:m>
                <a:endParaRPr lang="en-US" dirty="0"/>
              </a:p>
            </p:txBody>
          </p:sp>
        </mc:Choice>
        <mc:Fallback xmlns="">
          <p:sp>
            <p:nvSpPr>
              <p:cNvPr id="37" name="Rectangle 36">
                <a:extLst>
                  <a:ext uri="{FF2B5EF4-FFF2-40B4-BE49-F238E27FC236}">
                    <a16:creationId xmlns:a16="http://schemas.microsoft.com/office/drawing/2014/main" id="{071BF8CD-3EE4-FC48-AE93-08F5FB73200C}"/>
                  </a:ext>
                </a:extLst>
              </p:cNvPr>
              <p:cNvSpPr>
                <a:spLocks noRot="1" noChangeAspect="1" noMove="1" noResize="1" noEditPoints="1" noAdjustHandles="1" noChangeArrowheads="1" noChangeShapeType="1" noTextEdit="1"/>
              </p:cNvSpPr>
              <p:nvPr/>
            </p:nvSpPr>
            <p:spPr>
              <a:xfrm>
                <a:off x="1737746" y="4112973"/>
                <a:ext cx="481221" cy="384785"/>
              </a:xfrm>
              <a:prstGeom prst="rect">
                <a:avLst/>
              </a:prstGeom>
              <a:blipFill>
                <a:blip r:embed="rId5"/>
                <a:stretch>
                  <a:fillRect t="-6667" b="-13333"/>
                </a:stretch>
              </a:blipFill>
            </p:spPr>
            <p:txBody>
              <a:bodyPr/>
              <a:lstStyle/>
              <a:p>
                <a:r>
                  <a:rPr lang="en-US">
                    <a:noFill/>
                  </a:rPr>
                  <a:t> </a:t>
                </a:r>
              </a:p>
            </p:txBody>
          </p:sp>
        </mc:Fallback>
      </mc:AlternateContent>
      <p:sp>
        <p:nvSpPr>
          <p:cNvPr id="41" name="Oval 40">
            <a:extLst>
              <a:ext uri="{FF2B5EF4-FFF2-40B4-BE49-F238E27FC236}">
                <a16:creationId xmlns:a16="http://schemas.microsoft.com/office/drawing/2014/main" id="{9C2BA6C6-B0D7-344E-A776-5C546588225A}"/>
              </a:ext>
            </a:extLst>
          </p:cNvPr>
          <p:cNvSpPr/>
          <p:nvPr/>
        </p:nvSpPr>
        <p:spPr>
          <a:xfrm>
            <a:off x="5254078" y="3032532"/>
            <a:ext cx="153056" cy="15305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625AF53-F71F-684E-9B67-8A647454CA35}"/>
              </a:ext>
            </a:extLst>
          </p:cNvPr>
          <p:cNvSpPr/>
          <p:nvPr/>
        </p:nvSpPr>
        <p:spPr>
          <a:xfrm>
            <a:off x="4340019" y="3626924"/>
            <a:ext cx="153056" cy="15305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562D5CBF-EA1B-E445-923C-157FFD544DFD}"/>
              </a:ext>
            </a:extLst>
          </p:cNvPr>
          <p:cNvSpPr/>
          <p:nvPr/>
        </p:nvSpPr>
        <p:spPr>
          <a:xfrm>
            <a:off x="3295833" y="3779868"/>
            <a:ext cx="153056" cy="15305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2280388D-BF00-7044-8057-2506F46E1D00}"/>
              </a:ext>
            </a:extLst>
          </p:cNvPr>
          <p:cNvSpPr/>
          <p:nvPr/>
        </p:nvSpPr>
        <p:spPr>
          <a:xfrm>
            <a:off x="3834334" y="2632606"/>
            <a:ext cx="153056" cy="15305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03826740-ACD9-A447-AEE1-5F14C69CF8B8}"/>
              </a:ext>
            </a:extLst>
          </p:cNvPr>
          <p:cNvSpPr/>
          <p:nvPr/>
        </p:nvSpPr>
        <p:spPr>
          <a:xfrm>
            <a:off x="2535797" y="3278495"/>
            <a:ext cx="153056" cy="15305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4467262F-9D08-AC4F-983D-10F909872FA5}"/>
              </a:ext>
            </a:extLst>
          </p:cNvPr>
          <p:cNvSpPr/>
          <p:nvPr/>
        </p:nvSpPr>
        <p:spPr>
          <a:xfrm>
            <a:off x="2405969" y="4293376"/>
            <a:ext cx="153056" cy="15305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BCD610DD-518D-2A48-A637-28660B045B2C}"/>
              </a:ext>
            </a:extLst>
          </p:cNvPr>
          <p:cNvSpPr/>
          <p:nvPr/>
        </p:nvSpPr>
        <p:spPr>
          <a:xfrm>
            <a:off x="3262215" y="2370902"/>
            <a:ext cx="153056" cy="15305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c 55">
            <a:extLst>
              <a:ext uri="{FF2B5EF4-FFF2-40B4-BE49-F238E27FC236}">
                <a16:creationId xmlns:a16="http://schemas.microsoft.com/office/drawing/2014/main" id="{DEA1068F-1745-3241-9012-50EA8E582E6F}"/>
              </a:ext>
            </a:extLst>
          </p:cNvPr>
          <p:cNvSpPr/>
          <p:nvPr/>
        </p:nvSpPr>
        <p:spPr>
          <a:xfrm rot="2168216">
            <a:off x="3306420" y="3417803"/>
            <a:ext cx="501438" cy="501438"/>
          </a:xfrm>
          <a:prstGeom prst="arc">
            <a:avLst/>
          </a:prstGeom>
          <a:ln w="28575">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8" name="Rectangle 87">
                <a:extLst>
                  <a:ext uri="{FF2B5EF4-FFF2-40B4-BE49-F238E27FC236}">
                    <a16:creationId xmlns:a16="http://schemas.microsoft.com/office/drawing/2014/main" id="{0E63CD2C-11B9-BF4C-AC9E-0204710A7BA1}"/>
                  </a:ext>
                </a:extLst>
              </p:cNvPr>
              <p:cNvSpPr/>
              <p:nvPr/>
            </p:nvSpPr>
            <p:spPr>
              <a:xfrm>
                <a:off x="3393842" y="4512536"/>
                <a:ext cx="2060179" cy="508985"/>
              </a:xfrm>
              <a:prstGeom prst="rect">
                <a:avLst/>
              </a:prstGeom>
            </p:spPr>
            <p:txBody>
              <a:bodyPr wrap="none">
                <a:spAutoFit/>
              </a:bodyPr>
              <a:lstStyle/>
              <a:p>
                <a14:m>
                  <m:oMath xmlns:m="http://schemas.openxmlformats.org/officeDocument/2006/math">
                    <m:acc>
                      <m:accPr>
                        <m:chr m:val="̂"/>
                        <m:ctrlPr>
                          <a:rPr lang="en-US" sz="2400" b="1" i="1" smtClean="0">
                            <a:solidFill>
                              <a:schemeClr val="accent2"/>
                            </a:solidFill>
                            <a:latin typeface="Cambria Math" panose="02040503050406030204" pitchFamily="18" charset="0"/>
                          </a:rPr>
                        </m:ctrlPr>
                      </m:accPr>
                      <m:e>
                        <m:r>
                          <m:rPr>
                            <m:nor/>
                          </m:rPr>
                          <a:rPr lang="en-US" sz="2400" b="1" dirty="0">
                            <a:solidFill>
                              <a:schemeClr val="accent2"/>
                            </a:solidFill>
                            <a:latin typeface="Lucida Handwriting" panose="03010101010101010101" pitchFamily="66" charset="77"/>
                          </a:rPr>
                          <m:t>Y</m:t>
                        </m:r>
                        <m:r>
                          <m:rPr>
                            <m:nor/>
                          </m:rPr>
                          <a:rPr lang="en-US" sz="2400" b="1" baseline="-25000" dirty="0">
                            <a:solidFill>
                              <a:schemeClr val="accent2"/>
                            </a:solidFill>
                            <a:latin typeface="Lucida Handwriting" panose="03010101010101010101" pitchFamily="66" charset="77"/>
                          </a:rPr>
                          <m:t>i</m:t>
                        </m:r>
                      </m:e>
                    </m:acc>
                  </m:oMath>
                </a14:m>
                <a:r>
                  <a:rPr lang="en-US" sz="2400" b="1" dirty="0">
                    <a:solidFill>
                      <a:schemeClr val="accent2"/>
                    </a:solidFill>
                    <a:latin typeface="Lucida Handwriting" panose="03010101010101010101" pitchFamily="66" charset="77"/>
                  </a:rPr>
                  <a:t> </a:t>
                </a:r>
                <a:r>
                  <a:rPr lang="en-US" sz="2400" b="1" dirty="0">
                    <a:latin typeface="Lucida Handwriting" panose="03010101010101010101" pitchFamily="66" charset="77"/>
                  </a:rPr>
                  <a:t>= </a:t>
                </a:r>
                <a14:m>
                  <m:oMath xmlns:m="http://schemas.openxmlformats.org/officeDocument/2006/math">
                    <m:acc>
                      <m:accPr>
                        <m:chr m:val="̂"/>
                        <m:ctrlPr>
                          <a:rPr lang="en-US" sz="2400" b="1" i="1">
                            <a:solidFill>
                              <a:schemeClr val="accent2"/>
                            </a:solidFill>
                            <a:latin typeface="Cambria Math" panose="02040503050406030204" pitchFamily="18" charset="0"/>
                          </a:rPr>
                        </m:ctrlPr>
                      </m:accPr>
                      <m:e>
                        <m:r>
                          <m:rPr>
                            <m:nor/>
                          </m:rPr>
                          <a:rPr lang="en-US" sz="2400" b="1" dirty="0">
                            <a:solidFill>
                              <a:schemeClr val="accent2"/>
                            </a:solidFill>
                            <a:latin typeface="Lucida Handwriting" panose="03010101010101010101" pitchFamily="66" charset="77"/>
                          </a:rPr>
                          <m:t>β</m:t>
                        </m:r>
                      </m:e>
                    </m:acc>
                    <m:r>
                      <m:rPr>
                        <m:nor/>
                      </m:rPr>
                      <a:rPr lang="en-US" sz="2400" b="1" baseline="-25000" dirty="0">
                        <a:solidFill>
                          <a:schemeClr val="accent2"/>
                        </a:solidFill>
                        <a:latin typeface="Lucida Handwriting" panose="03010101010101010101" pitchFamily="66" charset="77"/>
                      </a:rPr>
                      <m:t>0</m:t>
                    </m:r>
                    <m:r>
                      <a:rPr lang="en-US" sz="2400" b="1" i="1" baseline="-25000" dirty="0">
                        <a:solidFill>
                          <a:schemeClr val="accent2"/>
                        </a:solidFill>
                        <a:latin typeface="Cambria Math" panose="02040503050406030204" pitchFamily="18" charset="0"/>
                      </a:rPr>
                      <m:t> </m:t>
                    </m:r>
                  </m:oMath>
                </a14:m>
                <a:r>
                  <a:rPr lang="en-US" sz="2400" b="1" dirty="0">
                    <a:latin typeface="Lucida Handwriting" panose="03010101010101010101" pitchFamily="66" charset="77"/>
                  </a:rPr>
                  <a:t>+</a:t>
                </a:r>
                <a14:m>
                  <m:oMath xmlns:m="http://schemas.openxmlformats.org/officeDocument/2006/math">
                    <m:acc>
                      <m:accPr>
                        <m:chr m:val="̂"/>
                        <m:ctrlPr>
                          <a:rPr lang="en-US" sz="2400" b="1" i="1">
                            <a:solidFill>
                              <a:schemeClr val="accent2"/>
                            </a:solidFill>
                            <a:latin typeface="Cambria Math" panose="02040503050406030204" pitchFamily="18" charset="0"/>
                          </a:rPr>
                        </m:ctrlPr>
                      </m:accPr>
                      <m:e>
                        <m:r>
                          <m:rPr>
                            <m:nor/>
                          </m:rPr>
                          <a:rPr lang="en-US" sz="2400" b="1" dirty="0">
                            <a:solidFill>
                              <a:schemeClr val="accent2"/>
                            </a:solidFill>
                            <a:latin typeface="Lucida Handwriting" panose="03010101010101010101" pitchFamily="66" charset="77"/>
                          </a:rPr>
                          <m:t>β</m:t>
                        </m:r>
                      </m:e>
                    </m:acc>
                    <m:r>
                      <m:rPr>
                        <m:nor/>
                      </m:rPr>
                      <a:rPr lang="en-US" sz="2400" b="1" baseline="-25000" dirty="0">
                        <a:solidFill>
                          <a:schemeClr val="accent2"/>
                        </a:solidFill>
                        <a:latin typeface="Lucida Handwriting" panose="03010101010101010101" pitchFamily="66" charset="77"/>
                      </a:rPr>
                      <m:t>1</m:t>
                    </m:r>
                    <m:r>
                      <m:rPr>
                        <m:nor/>
                      </m:rPr>
                      <a:rPr lang="en-US" sz="2400" b="1" dirty="0">
                        <a:solidFill>
                          <a:srgbClr val="FF0000"/>
                        </a:solidFill>
                        <a:latin typeface="Lucida Handwriting" panose="03010101010101010101" pitchFamily="66" charset="77"/>
                      </a:rPr>
                      <m:t>x</m:t>
                    </m:r>
                    <m:r>
                      <m:rPr>
                        <m:nor/>
                      </m:rPr>
                      <a:rPr lang="en-US" sz="2400" b="1" baseline="-25000" dirty="0">
                        <a:solidFill>
                          <a:srgbClr val="FF0000"/>
                        </a:solidFill>
                        <a:latin typeface="Lucida Handwriting" panose="03010101010101010101" pitchFamily="66" charset="77"/>
                      </a:rPr>
                      <m:t>i</m:t>
                    </m:r>
                  </m:oMath>
                </a14:m>
                <a:endParaRPr lang="en-US" sz="2400" b="1" baseline="-25000" dirty="0">
                  <a:solidFill>
                    <a:srgbClr val="EE4333"/>
                  </a:solidFill>
                </a:endParaRPr>
              </a:p>
            </p:txBody>
          </p:sp>
        </mc:Choice>
        <mc:Fallback xmlns="">
          <p:sp>
            <p:nvSpPr>
              <p:cNvPr id="88" name="Rectangle 87">
                <a:extLst>
                  <a:ext uri="{FF2B5EF4-FFF2-40B4-BE49-F238E27FC236}">
                    <a16:creationId xmlns:a16="http://schemas.microsoft.com/office/drawing/2014/main" id="{0E63CD2C-11B9-BF4C-AC9E-0204710A7BA1}"/>
                  </a:ext>
                </a:extLst>
              </p:cNvPr>
              <p:cNvSpPr>
                <a:spLocks noRot="1" noChangeAspect="1" noMove="1" noResize="1" noEditPoints="1" noAdjustHandles="1" noChangeArrowheads="1" noChangeShapeType="1" noTextEdit="1"/>
              </p:cNvSpPr>
              <p:nvPr/>
            </p:nvSpPr>
            <p:spPr>
              <a:xfrm>
                <a:off x="3393842" y="4512536"/>
                <a:ext cx="2060179" cy="508985"/>
              </a:xfrm>
              <a:prstGeom prst="rect">
                <a:avLst/>
              </a:prstGeom>
              <a:blipFill>
                <a:blip r:embed="rId6"/>
                <a:stretch>
                  <a:fillRect l="-1227" t="-7317" b="-26829"/>
                </a:stretch>
              </a:blipFill>
            </p:spPr>
            <p:txBody>
              <a:bodyPr/>
              <a:lstStyle/>
              <a:p>
                <a:r>
                  <a:rPr lang="en-US">
                    <a:noFill/>
                  </a:rPr>
                  <a:t> </a:t>
                </a:r>
              </a:p>
            </p:txBody>
          </p:sp>
        </mc:Fallback>
      </mc:AlternateContent>
      <p:cxnSp>
        <p:nvCxnSpPr>
          <p:cNvPr id="52" name="Straight Connector 51">
            <a:extLst>
              <a:ext uri="{FF2B5EF4-FFF2-40B4-BE49-F238E27FC236}">
                <a16:creationId xmlns:a16="http://schemas.microsoft.com/office/drawing/2014/main" id="{64201528-85A2-6B44-B78D-D4D63C7EDA0F}"/>
              </a:ext>
            </a:extLst>
          </p:cNvPr>
          <p:cNvCxnSpPr>
            <a:cxnSpLocks/>
          </p:cNvCxnSpPr>
          <p:nvPr/>
        </p:nvCxnSpPr>
        <p:spPr>
          <a:xfrm flipV="1">
            <a:off x="634619" y="3194687"/>
            <a:ext cx="4982909" cy="692977"/>
          </a:xfrm>
          <a:prstGeom prst="line">
            <a:avLst/>
          </a:prstGeom>
          <a:ln w="571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A48A53A-0BF2-C042-AAA5-5BD6ED454AD6}"/>
              </a:ext>
            </a:extLst>
          </p:cNvPr>
          <p:cNvCxnSpPr>
            <a:cxnSpLocks/>
          </p:cNvCxnSpPr>
          <p:nvPr/>
        </p:nvCxnSpPr>
        <p:spPr>
          <a:xfrm>
            <a:off x="828187" y="3828644"/>
            <a:ext cx="2931826" cy="0"/>
          </a:xfrm>
          <a:prstGeom prst="line">
            <a:avLst/>
          </a:prstGeom>
          <a:ln w="28575">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BE3EA729-B8CD-954E-82EB-05055C1874BD}"/>
              </a:ext>
            </a:extLst>
          </p:cNvPr>
          <p:cNvSpPr/>
          <p:nvPr/>
        </p:nvSpPr>
        <p:spPr>
          <a:xfrm>
            <a:off x="3390290" y="3459312"/>
            <a:ext cx="428322" cy="369332"/>
          </a:xfrm>
          <a:prstGeom prst="rect">
            <a:avLst/>
          </a:prstGeom>
        </p:spPr>
        <p:txBody>
          <a:bodyPr wrap="none">
            <a:spAutoFit/>
          </a:bodyPr>
          <a:lstStyle/>
          <a:p>
            <a:r>
              <a:rPr lang="en-US" b="1" dirty="0">
                <a:solidFill>
                  <a:srgbClr val="C00000"/>
                </a:solidFill>
                <a:latin typeface="Lucida Handwriting" panose="03010101010101010101" pitchFamily="66" charset="77"/>
              </a:rPr>
              <a:t>β</a:t>
            </a:r>
            <a:r>
              <a:rPr lang="en-US" b="1" baseline="-25000" dirty="0">
                <a:solidFill>
                  <a:srgbClr val="C00000"/>
                </a:solidFill>
                <a:latin typeface="Lucida Handwriting" panose="03010101010101010101" pitchFamily="66" charset="77"/>
              </a:rPr>
              <a:t>1</a:t>
            </a:r>
            <a:endParaRPr lang="en-US" dirty="0">
              <a:solidFill>
                <a:srgbClr val="C00000"/>
              </a:solidFill>
            </a:endParaRPr>
          </a:p>
        </p:txBody>
      </p:sp>
      <p:sp>
        <p:nvSpPr>
          <p:cNvPr id="8" name="Rectangle 7">
            <a:extLst>
              <a:ext uri="{FF2B5EF4-FFF2-40B4-BE49-F238E27FC236}">
                <a16:creationId xmlns:a16="http://schemas.microsoft.com/office/drawing/2014/main" id="{2A5AA29A-9EAE-BF44-9A53-130F7DB69A70}"/>
              </a:ext>
            </a:extLst>
          </p:cNvPr>
          <p:cNvSpPr/>
          <p:nvPr/>
        </p:nvSpPr>
        <p:spPr>
          <a:xfrm>
            <a:off x="541427" y="3472620"/>
            <a:ext cx="428322" cy="369332"/>
          </a:xfrm>
          <a:prstGeom prst="rect">
            <a:avLst/>
          </a:prstGeom>
        </p:spPr>
        <p:txBody>
          <a:bodyPr wrap="none">
            <a:spAutoFit/>
          </a:bodyPr>
          <a:lstStyle/>
          <a:p>
            <a:r>
              <a:rPr lang="en-US" b="1" dirty="0">
                <a:solidFill>
                  <a:srgbClr val="C00000"/>
                </a:solidFill>
                <a:latin typeface="Lucida Handwriting" panose="03010101010101010101" pitchFamily="66" charset="77"/>
              </a:rPr>
              <a:t>β</a:t>
            </a:r>
            <a:r>
              <a:rPr lang="en-US" b="1" baseline="-25000" dirty="0">
                <a:solidFill>
                  <a:srgbClr val="C00000"/>
                </a:solidFill>
                <a:latin typeface="Lucida Handwriting" panose="03010101010101010101" pitchFamily="66" charset="77"/>
              </a:rPr>
              <a:t>0</a:t>
            </a:r>
            <a:endParaRPr lang="en-US" dirty="0">
              <a:solidFill>
                <a:srgbClr val="C00000"/>
              </a:solidFill>
            </a:endParaRPr>
          </a:p>
        </p:txBody>
      </p:sp>
      <p:sp>
        <p:nvSpPr>
          <p:cNvPr id="60" name="Oval 59">
            <a:extLst>
              <a:ext uri="{FF2B5EF4-FFF2-40B4-BE49-F238E27FC236}">
                <a16:creationId xmlns:a16="http://schemas.microsoft.com/office/drawing/2014/main" id="{EA3502EE-2AC7-464D-99B0-5CFE6DD9FF77}"/>
              </a:ext>
            </a:extLst>
          </p:cNvPr>
          <p:cNvSpPr/>
          <p:nvPr/>
        </p:nvSpPr>
        <p:spPr>
          <a:xfrm>
            <a:off x="4681072" y="1990196"/>
            <a:ext cx="153056" cy="153056"/>
          </a:xfrm>
          <a:prstGeom prst="ellipse">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3200" b="1" dirty="0"/>
              <a:t>Hypothesis tests for regression line</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sp>
        <p:nvSpPr>
          <p:cNvPr id="67" name="Freeform 66">
            <a:extLst>
              <a:ext uri="{FF2B5EF4-FFF2-40B4-BE49-F238E27FC236}">
                <a16:creationId xmlns:a16="http://schemas.microsoft.com/office/drawing/2014/main" id="{60B6E51A-0AEC-264D-8B7B-379652434D6C}"/>
              </a:ext>
            </a:extLst>
          </p:cNvPr>
          <p:cNvSpPr/>
          <p:nvPr/>
        </p:nvSpPr>
        <p:spPr>
          <a:xfrm>
            <a:off x="7919818" y="4487906"/>
            <a:ext cx="3016800" cy="1491202"/>
          </a:xfrm>
          <a:custGeom>
            <a:avLst/>
            <a:gdLst>
              <a:gd name="connsiteX0" fmla="*/ 0 w 3165231"/>
              <a:gd name="connsiteY0" fmla="*/ 1486513 h 1491202"/>
              <a:gd name="connsiteX1" fmla="*/ 1031631 w 3165231"/>
              <a:gd name="connsiteY1" fmla="*/ 1064482 h 1491202"/>
              <a:gd name="connsiteX2" fmla="*/ 1627163 w 3165231"/>
              <a:gd name="connsiteY2" fmla="*/ 27 h 1491202"/>
              <a:gd name="connsiteX3" fmla="*/ 2246141 w 3165231"/>
              <a:gd name="connsiteY3" fmla="*/ 1097307 h 1491202"/>
              <a:gd name="connsiteX4" fmla="*/ 3165231 w 3165231"/>
              <a:gd name="connsiteY4" fmla="*/ 1491202 h 1491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5231" h="1491202">
                <a:moveTo>
                  <a:pt x="0" y="1486513"/>
                </a:moveTo>
                <a:cubicBezTo>
                  <a:pt x="380218" y="1399371"/>
                  <a:pt x="760437" y="1312230"/>
                  <a:pt x="1031631" y="1064482"/>
                </a:cubicBezTo>
                <a:cubicBezTo>
                  <a:pt x="1302825" y="816734"/>
                  <a:pt x="1424745" y="-5444"/>
                  <a:pt x="1627163" y="27"/>
                </a:cubicBezTo>
                <a:cubicBezTo>
                  <a:pt x="1829581" y="5498"/>
                  <a:pt x="1989796" y="848778"/>
                  <a:pt x="2246141" y="1097307"/>
                </a:cubicBezTo>
                <a:cubicBezTo>
                  <a:pt x="2502486" y="1345836"/>
                  <a:pt x="2833858" y="1418519"/>
                  <a:pt x="3165231" y="1491202"/>
                </a:cubicBezTo>
              </a:path>
            </a:pathLst>
          </a:custGeom>
          <a:solidFill>
            <a:schemeClr val="accent2">
              <a:lumMod val="75000"/>
            </a:schemeClr>
          </a:solidFill>
          <a:ln w="222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2">
            <a:extLst>
              <a:ext uri="{FF2B5EF4-FFF2-40B4-BE49-F238E27FC236}">
                <a16:creationId xmlns:a16="http://schemas.microsoft.com/office/drawing/2014/main" id="{A174B2DE-2D88-614B-AB22-AB5980E36BFB}"/>
              </a:ext>
            </a:extLst>
          </p:cNvPr>
          <p:cNvSpPr/>
          <p:nvPr/>
        </p:nvSpPr>
        <p:spPr>
          <a:xfrm>
            <a:off x="8301930" y="4469471"/>
            <a:ext cx="2352874" cy="1514164"/>
          </a:xfrm>
          <a:custGeom>
            <a:avLst/>
            <a:gdLst>
              <a:gd name="connsiteX0" fmla="*/ 53212 w 2425153"/>
              <a:gd name="connsiteY0" fmla="*/ 1511028 h 1517050"/>
              <a:gd name="connsiteX1" fmla="*/ 52227 w 2425153"/>
              <a:gd name="connsiteY1" fmla="*/ 1383700 h 1517050"/>
              <a:gd name="connsiteX2" fmla="*/ 598327 w 2425153"/>
              <a:gd name="connsiteY2" fmla="*/ 1126525 h 1517050"/>
              <a:gd name="connsiteX3" fmla="*/ 1099977 w 2425153"/>
              <a:gd name="connsiteY3" fmla="*/ 110525 h 1517050"/>
              <a:gd name="connsiteX4" fmla="*/ 1338102 w 2425153"/>
              <a:gd name="connsiteY4" fmla="*/ 101000 h 1517050"/>
              <a:gd name="connsiteX5" fmla="*/ 1614327 w 2425153"/>
              <a:gd name="connsiteY5" fmla="*/ 767750 h 1517050"/>
              <a:gd name="connsiteX6" fmla="*/ 2147727 w 2425153"/>
              <a:gd name="connsiteY6" fmla="*/ 1336075 h 1517050"/>
              <a:gd name="connsiteX7" fmla="*/ 2401727 w 2425153"/>
              <a:gd name="connsiteY7" fmla="*/ 1418625 h 1517050"/>
              <a:gd name="connsiteX8" fmla="*/ 2398552 w 2425153"/>
              <a:gd name="connsiteY8" fmla="*/ 1517050 h 1517050"/>
              <a:gd name="connsiteX0" fmla="*/ 19704 w 2391645"/>
              <a:gd name="connsiteY0" fmla="*/ 1511028 h 1517050"/>
              <a:gd name="connsiteX1" fmla="*/ 18719 w 2391645"/>
              <a:gd name="connsiteY1" fmla="*/ 1383700 h 1517050"/>
              <a:gd name="connsiteX2" fmla="*/ 564819 w 2391645"/>
              <a:gd name="connsiteY2" fmla="*/ 1126525 h 1517050"/>
              <a:gd name="connsiteX3" fmla="*/ 1066469 w 2391645"/>
              <a:gd name="connsiteY3" fmla="*/ 110525 h 1517050"/>
              <a:gd name="connsiteX4" fmla="*/ 1304594 w 2391645"/>
              <a:gd name="connsiteY4" fmla="*/ 101000 h 1517050"/>
              <a:gd name="connsiteX5" fmla="*/ 1580819 w 2391645"/>
              <a:gd name="connsiteY5" fmla="*/ 767750 h 1517050"/>
              <a:gd name="connsiteX6" fmla="*/ 2114219 w 2391645"/>
              <a:gd name="connsiteY6" fmla="*/ 1336075 h 1517050"/>
              <a:gd name="connsiteX7" fmla="*/ 2368219 w 2391645"/>
              <a:gd name="connsiteY7" fmla="*/ 1418625 h 1517050"/>
              <a:gd name="connsiteX8" fmla="*/ 2365044 w 2391645"/>
              <a:gd name="connsiteY8" fmla="*/ 1517050 h 1517050"/>
              <a:gd name="connsiteX0" fmla="*/ 1024 w 2372965"/>
              <a:gd name="connsiteY0" fmla="*/ 1511028 h 1517050"/>
              <a:gd name="connsiteX1" fmla="*/ 39 w 2372965"/>
              <a:gd name="connsiteY1" fmla="*/ 1383700 h 1517050"/>
              <a:gd name="connsiteX2" fmla="*/ 546139 w 2372965"/>
              <a:gd name="connsiteY2" fmla="*/ 1126525 h 1517050"/>
              <a:gd name="connsiteX3" fmla="*/ 1047789 w 2372965"/>
              <a:gd name="connsiteY3" fmla="*/ 110525 h 1517050"/>
              <a:gd name="connsiteX4" fmla="*/ 1285914 w 2372965"/>
              <a:gd name="connsiteY4" fmla="*/ 101000 h 1517050"/>
              <a:gd name="connsiteX5" fmla="*/ 1562139 w 2372965"/>
              <a:gd name="connsiteY5" fmla="*/ 767750 h 1517050"/>
              <a:gd name="connsiteX6" fmla="*/ 2095539 w 2372965"/>
              <a:gd name="connsiteY6" fmla="*/ 1336075 h 1517050"/>
              <a:gd name="connsiteX7" fmla="*/ 2349539 w 2372965"/>
              <a:gd name="connsiteY7" fmla="*/ 1418625 h 1517050"/>
              <a:gd name="connsiteX8" fmla="*/ 2346364 w 2372965"/>
              <a:gd name="connsiteY8" fmla="*/ 1517050 h 1517050"/>
              <a:gd name="connsiteX0" fmla="*/ 121868 w 2493809"/>
              <a:gd name="connsiteY0" fmla="*/ 1511028 h 1517050"/>
              <a:gd name="connsiteX1" fmla="*/ 120883 w 2493809"/>
              <a:gd name="connsiteY1" fmla="*/ 1383700 h 1517050"/>
              <a:gd name="connsiteX2" fmla="*/ 666983 w 2493809"/>
              <a:gd name="connsiteY2" fmla="*/ 1126525 h 1517050"/>
              <a:gd name="connsiteX3" fmla="*/ 1168633 w 2493809"/>
              <a:gd name="connsiteY3" fmla="*/ 110525 h 1517050"/>
              <a:gd name="connsiteX4" fmla="*/ 1406758 w 2493809"/>
              <a:gd name="connsiteY4" fmla="*/ 101000 h 1517050"/>
              <a:gd name="connsiteX5" fmla="*/ 1682983 w 2493809"/>
              <a:gd name="connsiteY5" fmla="*/ 767750 h 1517050"/>
              <a:gd name="connsiteX6" fmla="*/ 2216383 w 2493809"/>
              <a:gd name="connsiteY6" fmla="*/ 1336075 h 1517050"/>
              <a:gd name="connsiteX7" fmla="*/ 2470383 w 2493809"/>
              <a:gd name="connsiteY7" fmla="*/ 1418625 h 1517050"/>
              <a:gd name="connsiteX8" fmla="*/ 2467208 w 2493809"/>
              <a:gd name="connsiteY8" fmla="*/ 1517050 h 1517050"/>
              <a:gd name="connsiteX0" fmla="*/ 121868 w 2493809"/>
              <a:gd name="connsiteY0" fmla="*/ 1511028 h 1517050"/>
              <a:gd name="connsiteX1" fmla="*/ 120883 w 2493809"/>
              <a:gd name="connsiteY1" fmla="*/ 1383700 h 1517050"/>
              <a:gd name="connsiteX2" fmla="*/ 666983 w 2493809"/>
              <a:gd name="connsiteY2" fmla="*/ 1126525 h 1517050"/>
              <a:gd name="connsiteX3" fmla="*/ 1168633 w 2493809"/>
              <a:gd name="connsiteY3" fmla="*/ 110525 h 1517050"/>
              <a:gd name="connsiteX4" fmla="*/ 1406758 w 2493809"/>
              <a:gd name="connsiteY4" fmla="*/ 101000 h 1517050"/>
              <a:gd name="connsiteX5" fmla="*/ 1682983 w 2493809"/>
              <a:gd name="connsiteY5" fmla="*/ 767750 h 1517050"/>
              <a:gd name="connsiteX6" fmla="*/ 2216383 w 2493809"/>
              <a:gd name="connsiteY6" fmla="*/ 1336075 h 1517050"/>
              <a:gd name="connsiteX7" fmla="*/ 2470383 w 2493809"/>
              <a:gd name="connsiteY7" fmla="*/ 1418625 h 1517050"/>
              <a:gd name="connsiteX8" fmla="*/ 2467208 w 2493809"/>
              <a:gd name="connsiteY8" fmla="*/ 1517050 h 1517050"/>
              <a:gd name="connsiteX0" fmla="*/ 121868 w 2493809"/>
              <a:gd name="connsiteY0" fmla="*/ 1511028 h 1517050"/>
              <a:gd name="connsiteX1" fmla="*/ 120883 w 2493809"/>
              <a:gd name="connsiteY1" fmla="*/ 1383700 h 1517050"/>
              <a:gd name="connsiteX2" fmla="*/ 666983 w 2493809"/>
              <a:gd name="connsiteY2" fmla="*/ 1126525 h 1517050"/>
              <a:gd name="connsiteX3" fmla="*/ 1168633 w 2493809"/>
              <a:gd name="connsiteY3" fmla="*/ 110525 h 1517050"/>
              <a:gd name="connsiteX4" fmla="*/ 1406758 w 2493809"/>
              <a:gd name="connsiteY4" fmla="*/ 101000 h 1517050"/>
              <a:gd name="connsiteX5" fmla="*/ 1682983 w 2493809"/>
              <a:gd name="connsiteY5" fmla="*/ 767750 h 1517050"/>
              <a:gd name="connsiteX6" fmla="*/ 2216383 w 2493809"/>
              <a:gd name="connsiteY6" fmla="*/ 1336075 h 1517050"/>
              <a:gd name="connsiteX7" fmla="*/ 2470383 w 2493809"/>
              <a:gd name="connsiteY7" fmla="*/ 1418625 h 1517050"/>
              <a:gd name="connsiteX8" fmla="*/ 2467208 w 2493809"/>
              <a:gd name="connsiteY8" fmla="*/ 1517050 h 1517050"/>
              <a:gd name="connsiteX0" fmla="*/ 121868 w 2493809"/>
              <a:gd name="connsiteY0" fmla="*/ 1514862 h 1520884"/>
              <a:gd name="connsiteX1" fmla="*/ 120883 w 2493809"/>
              <a:gd name="connsiteY1" fmla="*/ 1387534 h 1520884"/>
              <a:gd name="connsiteX2" fmla="*/ 666983 w 2493809"/>
              <a:gd name="connsiteY2" fmla="*/ 1130359 h 1520884"/>
              <a:gd name="connsiteX3" fmla="*/ 1168633 w 2493809"/>
              <a:gd name="connsiteY3" fmla="*/ 114359 h 1520884"/>
              <a:gd name="connsiteX4" fmla="*/ 1406758 w 2493809"/>
              <a:gd name="connsiteY4" fmla="*/ 104834 h 1520884"/>
              <a:gd name="connsiteX5" fmla="*/ 1682983 w 2493809"/>
              <a:gd name="connsiteY5" fmla="*/ 771584 h 1520884"/>
              <a:gd name="connsiteX6" fmla="*/ 2216383 w 2493809"/>
              <a:gd name="connsiteY6" fmla="*/ 1339909 h 1520884"/>
              <a:gd name="connsiteX7" fmla="*/ 2470383 w 2493809"/>
              <a:gd name="connsiteY7" fmla="*/ 1422459 h 1520884"/>
              <a:gd name="connsiteX8" fmla="*/ 2467208 w 2493809"/>
              <a:gd name="connsiteY8" fmla="*/ 1520884 h 1520884"/>
              <a:gd name="connsiteX0" fmla="*/ 121868 w 2493809"/>
              <a:gd name="connsiteY0" fmla="*/ 1502250 h 1508272"/>
              <a:gd name="connsiteX1" fmla="*/ 120883 w 2493809"/>
              <a:gd name="connsiteY1" fmla="*/ 1374922 h 1508272"/>
              <a:gd name="connsiteX2" fmla="*/ 666983 w 2493809"/>
              <a:gd name="connsiteY2" fmla="*/ 1117747 h 1508272"/>
              <a:gd name="connsiteX3" fmla="*/ 1168633 w 2493809"/>
              <a:gd name="connsiteY3" fmla="*/ 101747 h 1508272"/>
              <a:gd name="connsiteX4" fmla="*/ 1406758 w 2493809"/>
              <a:gd name="connsiteY4" fmla="*/ 92222 h 1508272"/>
              <a:gd name="connsiteX5" fmla="*/ 1682983 w 2493809"/>
              <a:gd name="connsiteY5" fmla="*/ 758972 h 1508272"/>
              <a:gd name="connsiteX6" fmla="*/ 2216383 w 2493809"/>
              <a:gd name="connsiteY6" fmla="*/ 1327297 h 1508272"/>
              <a:gd name="connsiteX7" fmla="*/ 2470383 w 2493809"/>
              <a:gd name="connsiteY7" fmla="*/ 1409847 h 1508272"/>
              <a:gd name="connsiteX8" fmla="*/ 2467208 w 2493809"/>
              <a:gd name="connsiteY8" fmla="*/ 1508272 h 1508272"/>
              <a:gd name="connsiteX0" fmla="*/ 121868 w 2493809"/>
              <a:gd name="connsiteY0" fmla="*/ 1513580 h 1519602"/>
              <a:gd name="connsiteX1" fmla="*/ 120883 w 2493809"/>
              <a:gd name="connsiteY1" fmla="*/ 1386252 h 1519602"/>
              <a:gd name="connsiteX2" fmla="*/ 666983 w 2493809"/>
              <a:gd name="connsiteY2" fmla="*/ 1129077 h 1519602"/>
              <a:gd name="connsiteX3" fmla="*/ 1168633 w 2493809"/>
              <a:gd name="connsiteY3" fmla="*/ 113077 h 1519602"/>
              <a:gd name="connsiteX4" fmla="*/ 1406758 w 2493809"/>
              <a:gd name="connsiteY4" fmla="*/ 103552 h 1519602"/>
              <a:gd name="connsiteX5" fmla="*/ 1682983 w 2493809"/>
              <a:gd name="connsiteY5" fmla="*/ 770302 h 1519602"/>
              <a:gd name="connsiteX6" fmla="*/ 2216383 w 2493809"/>
              <a:gd name="connsiteY6" fmla="*/ 1338627 h 1519602"/>
              <a:gd name="connsiteX7" fmla="*/ 2470383 w 2493809"/>
              <a:gd name="connsiteY7" fmla="*/ 1421177 h 1519602"/>
              <a:gd name="connsiteX8" fmla="*/ 2467208 w 2493809"/>
              <a:gd name="connsiteY8" fmla="*/ 1519602 h 1519602"/>
              <a:gd name="connsiteX0" fmla="*/ 121868 w 2493809"/>
              <a:gd name="connsiteY0" fmla="*/ 1511626 h 1517648"/>
              <a:gd name="connsiteX1" fmla="*/ 120883 w 2493809"/>
              <a:gd name="connsiteY1" fmla="*/ 1384298 h 1517648"/>
              <a:gd name="connsiteX2" fmla="*/ 666983 w 2493809"/>
              <a:gd name="connsiteY2" fmla="*/ 1127123 h 1517648"/>
              <a:gd name="connsiteX3" fmla="*/ 1174983 w 2493809"/>
              <a:gd name="connsiteY3" fmla="*/ 114298 h 1517648"/>
              <a:gd name="connsiteX4" fmla="*/ 1406758 w 2493809"/>
              <a:gd name="connsiteY4" fmla="*/ 101598 h 1517648"/>
              <a:gd name="connsiteX5" fmla="*/ 1682983 w 2493809"/>
              <a:gd name="connsiteY5" fmla="*/ 768348 h 1517648"/>
              <a:gd name="connsiteX6" fmla="*/ 2216383 w 2493809"/>
              <a:gd name="connsiteY6" fmla="*/ 1336673 h 1517648"/>
              <a:gd name="connsiteX7" fmla="*/ 2470383 w 2493809"/>
              <a:gd name="connsiteY7" fmla="*/ 1419223 h 1517648"/>
              <a:gd name="connsiteX8" fmla="*/ 2467208 w 2493809"/>
              <a:gd name="connsiteY8" fmla="*/ 1517648 h 1517648"/>
              <a:gd name="connsiteX0" fmla="*/ 121868 w 2493809"/>
              <a:gd name="connsiteY0" fmla="*/ 1509093 h 1515115"/>
              <a:gd name="connsiteX1" fmla="*/ 120883 w 2493809"/>
              <a:gd name="connsiteY1" fmla="*/ 1381765 h 1515115"/>
              <a:gd name="connsiteX2" fmla="*/ 666983 w 2493809"/>
              <a:gd name="connsiteY2" fmla="*/ 1124590 h 1515115"/>
              <a:gd name="connsiteX3" fmla="*/ 1174983 w 2493809"/>
              <a:gd name="connsiteY3" fmla="*/ 111765 h 1515115"/>
              <a:gd name="connsiteX4" fmla="*/ 1406758 w 2493809"/>
              <a:gd name="connsiteY4" fmla="*/ 99065 h 1515115"/>
              <a:gd name="connsiteX5" fmla="*/ 1682983 w 2493809"/>
              <a:gd name="connsiteY5" fmla="*/ 765815 h 1515115"/>
              <a:gd name="connsiteX6" fmla="*/ 2216383 w 2493809"/>
              <a:gd name="connsiteY6" fmla="*/ 1334140 h 1515115"/>
              <a:gd name="connsiteX7" fmla="*/ 2470383 w 2493809"/>
              <a:gd name="connsiteY7" fmla="*/ 1416690 h 1515115"/>
              <a:gd name="connsiteX8" fmla="*/ 2467208 w 2493809"/>
              <a:gd name="connsiteY8" fmla="*/ 1515115 h 1515115"/>
              <a:gd name="connsiteX0" fmla="*/ 121868 w 2493809"/>
              <a:gd name="connsiteY0" fmla="*/ 1507987 h 1514009"/>
              <a:gd name="connsiteX1" fmla="*/ 120883 w 2493809"/>
              <a:gd name="connsiteY1" fmla="*/ 1380659 h 1514009"/>
              <a:gd name="connsiteX2" fmla="*/ 666983 w 2493809"/>
              <a:gd name="connsiteY2" fmla="*/ 1123484 h 1514009"/>
              <a:gd name="connsiteX3" fmla="*/ 1174983 w 2493809"/>
              <a:gd name="connsiteY3" fmla="*/ 110659 h 1514009"/>
              <a:gd name="connsiteX4" fmla="*/ 1406758 w 2493809"/>
              <a:gd name="connsiteY4" fmla="*/ 97959 h 1514009"/>
              <a:gd name="connsiteX5" fmla="*/ 1682983 w 2493809"/>
              <a:gd name="connsiteY5" fmla="*/ 764709 h 1514009"/>
              <a:gd name="connsiteX6" fmla="*/ 2216383 w 2493809"/>
              <a:gd name="connsiteY6" fmla="*/ 1333034 h 1514009"/>
              <a:gd name="connsiteX7" fmla="*/ 2470383 w 2493809"/>
              <a:gd name="connsiteY7" fmla="*/ 1415584 h 1514009"/>
              <a:gd name="connsiteX8" fmla="*/ 2467208 w 2493809"/>
              <a:gd name="connsiteY8" fmla="*/ 1514009 h 1514009"/>
              <a:gd name="connsiteX0" fmla="*/ 121868 w 2493809"/>
              <a:gd name="connsiteY0" fmla="*/ 1551639 h 1557661"/>
              <a:gd name="connsiteX1" fmla="*/ 120883 w 2493809"/>
              <a:gd name="connsiteY1" fmla="*/ 1424311 h 1557661"/>
              <a:gd name="connsiteX2" fmla="*/ 666983 w 2493809"/>
              <a:gd name="connsiteY2" fmla="*/ 1167136 h 1557661"/>
              <a:gd name="connsiteX3" fmla="*/ 1174983 w 2493809"/>
              <a:gd name="connsiteY3" fmla="*/ 154311 h 1557661"/>
              <a:gd name="connsiteX4" fmla="*/ 1406758 w 2493809"/>
              <a:gd name="connsiteY4" fmla="*/ 141611 h 1557661"/>
              <a:gd name="connsiteX5" fmla="*/ 1682983 w 2493809"/>
              <a:gd name="connsiteY5" fmla="*/ 808361 h 1557661"/>
              <a:gd name="connsiteX6" fmla="*/ 2216383 w 2493809"/>
              <a:gd name="connsiteY6" fmla="*/ 1376686 h 1557661"/>
              <a:gd name="connsiteX7" fmla="*/ 2470383 w 2493809"/>
              <a:gd name="connsiteY7" fmla="*/ 1459236 h 1557661"/>
              <a:gd name="connsiteX8" fmla="*/ 2467208 w 2493809"/>
              <a:gd name="connsiteY8" fmla="*/ 1557661 h 1557661"/>
              <a:gd name="connsiteX0" fmla="*/ 121868 w 2493809"/>
              <a:gd name="connsiteY0" fmla="*/ 1511516 h 1517538"/>
              <a:gd name="connsiteX1" fmla="*/ 120883 w 2493809"/>
              <a:gd name="connsiteY1" fmla="*/ 1384188 h 1517538"/>
              <a:gd name="connsiteX2" fmla="*/ 666983 w 2493809"/>
              <a:gd name="connsiteY2" fmla="*/ 1127013 h 1517538"/>
              <a:gd name="connsiteX3" fmla="*/ 1174983 w 2493809"/>
              <a:gd name="connsiteY3" fmla="*/ 114188 h 1517538"/>
              <a:gd name="connsiteX4" fmla="*/ 1406758 w 2493809"/>
              <a:gd name="connsiteY4" fmla="*/ 101488 h 1517538"/>
              <a:gd name="connsiteX5" fmla="*/ 1702033 w 2493809"/>
              <a:gd name="connsiteY5" fmla="*/ 809513 h 1517538"/>
              <a:gd name="connsiteX6" fmla="*/ 2216383 w 2493809"/>
              <a:gd name="connsiteY6" fmla="*/ 1336563 h 1517538"/>
              <a:gd name="connsiteX7" fmla="*/ 2470383 w 2493809"/>
              <a:gd name="connsiteY7" fmla="*/ 1419113 h 1517538"/>
              <a:gd name="connsiteX8" fmla="*/ 2467208 w 2493809"/>
              <a:gd name="connsiteY8" fmla="*/ 1517538 h 1517538"/>
              <a:gd name="connsiteX0" fmla="*/ 121868 w 2493809"/>
              <a:gd name="connsiteY0" fmla="*/ 1511516 h 1517538"/>
              <a:gd name="connsiteX1" fmla="*/ 120883 w 2493809"/>
              <a:gd name="connsiteY1" fmla="*/ 1384188 h 1517538"/>
              <a:gd name="connsiteX2" fmla="*/ 666983 w 2493809"/>
              <a:gd name="connsiteY2" fmla="*/ 1127013 h 1517538"/>
              <a:gd name="connsiteX3" fmla="*/ 1174983 w 2493809"/>
              <a:gd name="connsiteY3" fmla="*/ 114188 h 1517538"/>
              <a:gd name="connsiteX4" fmla="*/ 1406758 w 2493809"/>
              <a:gd name="connsiteY4" fmla="*/ 101488 h 1517538"/>
              <a:gd name="connsiteX5" fmla="*/ 1702033 w 2493809"/>
              <a:gd name="connsiteY5" fmla="*/ 809513 h 1517538"/>
              <a:gd name="connsiteX6" fmla="*/ 2216383 w 2493809"/>
              <a:gd name="connsiteY6" fmla="*/ 1336563 h 1517538"/>
              <a:gd name="connsiteX7" fmla="*/ 2470383 w 2493809"/>
              <a:gd name="connsiteY7" fmla="*/ 1419113 h 1517538"/>
              <a:gd name="connsiteX8" fmla="*/ 2467208 w 2493809"/>
              <a:gd name="connsiteY8" fmla="*/ 1517538 h 1517538"/>
              <a:gd name="connsiteX0" fmla="*/ 121868 w 2493809"/>
              <a:gd name="connsiteY0" fmla="*/ 1511516 h 1517538"/>
              <a:gd name="connsiteX1" fmla="*/ 120883 w 2493809"/>
              <a:gd name="connsiteY1" fmla="*/ 1384188 h 1517538"/>
              <a:gd name="connsiteX2" fmla="*/ 666983 w 2493809"/>
              <a:gd name="connsiteY2" fmla="*/ 1127013 h 1517538"/>
              <a:gd name="connsiteX3" fmla="*/ 1174983 w 2493809"/>
              <a:gd name="connsiteY3" fmla="*/ 114188 h 1517538"/>
              <a:gd name="connsiteX4" fmla="*/ 1406758 w 2493809"/>
              <a:gd name="connsiteY4" fmla="*/ 101488 h 1517538"/>
              <a:gd name="connsiteX5" fmla="*/ 1702033 w 2493809"/>
              <a:gd name="connsiteY5" fmla="*/ 809513 h 1517538"/>
              <a:gd name="connsiteX6" fmla="*/ 2216383 w 2493809"/>
              <a:gd name="connsiteY6" fmla="*/ 1336563 h 1517538"/>
              <a:gd name="connsiteX7" fmla="*/ 2470383 w 2493809"/>
              <a:gd name="connsiteY7" fmla="*/ 1419113 h 1517538"/>
              <a:gd name="connsiteX8" fmla="*/ 2467208 w 2493809"/>
              <a:gd name="connsiteY8" fmla="*/ 1517538 h 1517538"/>
              <a:gd name="connsiteX0" fmla="*/ 121868 w 2493809"/>
              <a:gd name="connsiteY0" fmla="*/ 1511516 h 1517538"/>
              <a:gd name="connsiteX1" fmla="*/ 120883 w 2493809"/>
              <a:gd name="connsiteY1" fmla="*/ 1384188 h 1517538"/>
              <a:gd name="connsiteX2" fmla="*/ 666983 w 2493809"/>
              <a:gd name="connsiteY2" fmla="*/ 1127013 h 1517538"/>
              <a:gd name="connsiteX3" fmla="*/ 1174983 w 2493809"/>
              <a:gd name="connsiteY3" fmla="*/ 114188 h 1517538"/>
              <a:gd name="connsiteX4" fmla="*/ 1406758 w 2493809"/>
              <a:gd name="connsiteY4" fmla="*/ 101488 h 1517538"/>
              <a:gd name="connsiteX5" fmla="*/ 1702033 w 2493809"/>
              <a:gd name="connsiteY5" fmla="*/ 809513 h 1517538"/>
              <a:gd name="connsiteX6" fmla="*/ 2216383 w 2493809"/>
              <a:gd name="connsiteY6" fmla="*/ 1336563 h 1517538"/>
              <a:gd name="connsiteX7" fmla="*/ 2470383 w 2493809"/>
              <a:gd name="connsiteY7" fmla="*/ 1419113 h 1517538"/>
              <a:gd name="connsiteX8" fmla="*/ 2467208 w 2493809"/>
              <a:gd name="connsiteY8" fmla="*/ 1517538 h 1517538"/>
              <a:gd name="connsiteX0" fmla="*/ 121868 w 2480065"/>
              <a:gd name="connsiteY0" fmla="*/ 1511516 h 1517538"/>
              <a:gd name="connsiteX1" fmla="*/ 120883 w 2480065"/>
              <a:gd name="connsiteY1" fmla="*/ 1384188 h 1517538"/>
              <a:gd name="connsiteX2" fmla="*/ 666983 w 2480065"/>
              <a:gd name="connsiteY2" fmla="*/ 1127013 h 1517538"/>
              <a:gd name="connsiteX3" fmla="*/ 1174983 w 2480065"/>
              <a:gd name="connsiteY3" fmla="*/ 114188 h 1517538"/>
              <a:gd name="connsiteX4" fmla="*/ 1406758 w 2480065"/>
              <a:gd name="connsiteY4" fmla="*/ 101488 h 1517538"/>
              <a:gd name="connsiteX5" fmla="*/ 1702033 w 2480065"/>
              <a:gd name="connsiteY5" fmla="*/ 809513 h 1517538"/>
              <a:gd name="connsiteX6" fmla="*/ 2216383 w 2480065"/>
              <a:gd name="connsiteY6" fmla="*/ 1336563 h 1517538"/>
              <a:gd name="connsiteX7" fmla="*/ 2470383 w 2480065"/>
              <a:gd name="connsiteY7" fmla="*/ 1419113 h 1517538"/>
              <a:gd name="connsiteX8" fmla="*/ 2467208 w 2480065"/>
              <a:gd name="connsiteY8" fmla="*/ 1517538 h 1517538"/>
              <a:gd name="connsiteX0" fmla="*/ 121868 w 2480065"/>
              <a:gd name="connsiteY0" fmla="*/ 1511516 h 1517538"/>
              <a:gd name="connsiteX1" fmla="*/ 120883 w 2480065"/>
              <a:gd name="connsiteY1" fmla="*/ 1384188 h 1517538"/>
              <a:gd name="connsiteX2" fmla="*/ 666983 w 2480065"/>
              <a:gd name="connsiteY2" fmla="*/ 1127013 h 1517538"/>
              <a:gd name="connsiteX3" fmla="*/ 1174983 w 2480065"/>
              <a:gd name="connsiteY3" fmla="*/ 114188 h 1517538"/>
              <a:gd name="connsiteX4" fmla="*/ 1406758 w 2480065"/>
              <a:gd name="connsiteY4" fmla="*/ 101488 h 1517538"/>
              <a:gd name="connsiteX5" fmla="*/ 1702033 w 2480065"/>
              <a:gd name="connsiteY5" fmla="*/ 809513 h 1517538"/>
              <a:gd name="connsiteX6" fmla="*/ 2216383 w 2480065"/>
              <a:gd name="connsiteY6" fmla="*/ 1336563 h 1517538"/>
              <a:gd name="connsiteX7" fmla="*/ 2470383 w 2480065"/>
              <a:gd name="connsiteY7" fmla="*/ 1419113 h 1517538"/>
              <a:gd name="connsiteX8" fmla="*/ 2467208 w 2480065"/>
              <a:gd name="connsiteY8" fmla="*/ 1517538 h 1517538"/>
              <a:gd name="connsiteX0" fmla="*/ 121868 w 2476742"/>
              <a:gd name="connsiteY0" fmla="*/ 1511516 h 1517538"/>
              <a:gd name="connsiteX1" fmla="*/ 120883 w 2476742"/>
              <a:gd name="connsiteY1" fmla="*/ 1384188 h 1517538"/>
              <a:gd name="connsiteX2" fmla="*/ 666983 w 2476742"/>
              <a:gd name="connsiteY2" fmla="*/ 1127013 h 1517538"/>
              <a:gd name="connsiteX3" fmla="*/ 1174983 w 2476742"/>
              <a:gd name="connsiteY3" fmla="*/ 114188 h 1517538"/>
              <a:gd name="connsiteX4" fmla="*/ 1406758 w 2476742"/>
              <a:gd name="connsiteY4" fmla="*/ 101488 h 1517538"/>
              <a:gd name="connsiteX5" fmla="*/ 1702033 w 2476742"/>
              <a:gd name="connsiteY5" fmla="*/ 809513 h 1517538"/>
              <a:gd name="connsiteX6" fmla="*/ 2216383 w 2476742"/>
              <a:gd name="connsiteY6" fmla="*/ 1336563 h 1517538"/>
              <a:gd name="connsiteX7" fmla="*/ 2470383 w 2476742"/>
              <a:gd name="connsiteY7" fmla="*/ 1419113 h 1517538"/>
              <a:gd name="connsiteX8" fmla="*/ 2467208 w 2476742"/>
              <a:gd name="connsiteY8" fmla="*/ 1517538 h 1517538"/>
              <a:gd name="connsiteX0" fmla="*/ 121868 w 2484409"/>
              <a:gd name="connsiteY0" fmla="*/ 1511516 h 1520713"/>
              <a:gd name="connsiteX1" fmla="*/ 120883 w 2484409"/>
              <a:gd name="connsiteY1" fmla="*/ 1384188 h 1520713"/>
              <a:gd name="connsiteX2" fmla="*/ 666983 w 2484409"/>
              <a:gd name="connsiteY2" fmla="*/ 1127013 h 1520713"/>
              <a:gd name="connsiteX3" fmla="*/ 1174983 w 2484409"/>
              <a:gd name="connsiteY3" fmla="*/ 114188 h 1520713"/>
              <a:gd name="connsiteX4" fmla="*/ 1406758 w 2484409"/>
              <a:gd name="connsiteY4" fmla="*/ 101488 h 1520713"/>
              <a:gd name="connsiteX5" fmla="*/ 1702033 w 2484409"/>
              <a:gd name="connsiteY5" fmla="*/ 809513 h 1520713"/>
              <a:gd name="connsiteX6" fmla="*/ 2216383 w 2484409"/>
              <a:gd name="connsiteY6" fmla="*/ 1336563 h 1520713"/>
              <a:gd name="connsiteX7" fmla="*/ 2470383 w 2484409"/>
              <a:gd name="connsiteY7" fmla="*/ 1419113 h 1520713"/>
              <a:gd name="connsiteX8" fmla="*/ 2476733 w 2484409"/>
              <a:gd name="connsiteY8" fmla="*/ 1520713 h 1520713"/>
              <a:gd name="connsiteX0" fmla="*/ 121868 w 2477233"/>
              <a:gd name="connsiteY0" fmla="*/ 1511516 h 1520713"/>
              <a:gd name="connsiteX1" fmla="*/ 120883 w 2477233"/>
              <a:gd name="connsiteY1" fmla="*/ 1384188 h 1520713"/>
              <a:gd name="connsiteX2" fmla="*/ 666983 w 2477233"/>
              <a:gd name="connsiteY2" fmla="*/ 1127013 h 1520713"/>
              <a:gd name="connsiteX3" fmla="*/ 1174983 w 2477233"/>
              <a:gd name="connsiteY3" fmla="*/ 114188 h 1520713"/>
              <a:gd name="connsiteX4" fmla="*/ 1406758 w 2477233"/>
              <a:gd name="connsiteY4" fmla="*/ 101488 h 1520713"/>
              <a:gd name="connsiteX5" fmla="*/ 1702033 w 2477233"/>
              <a:gd name="connsiteY5" fmla="*/ 809513 h 1520713"/>
              <a:gd name="connsiteX6" fmla="*/ 2216383 w 2477233"/>
              <a:gd name="connsiteY6" fmla="*/ 1336563 h 1520713"/>
              <a:gd name="connsiteX7" fmla="*/ 2470383 w 2477233"/>
              <a:gd name="connsiteY7" fmla="*/ 1419113 h 1520713"/>
              <a:gd name="connsiteX8" fmla="*/ 2476733 w 2477233"/>
              <a:gd name="connsiteY8" fmla="*/ 1520713 h 1520713"/>
              <a:gd name="connsiteX0" fmla="*/ 121868 w 2471172"/>
              <a:gd name="connsiteY0" fmla="*/ 1511516 h 1523888"/>
              <a:gd name="connsiteX1" fmla="*/ 120883 w 2471172"/>
              <a:gd name="connsiteY1" fmla="*/ 1384188 h 1523888"/>
              <a:gd name="connsiteX2" fmla="*/ 666983 w 2471172"/>
              <a:gd name="connsiteY2" fmla="*/ 1127013 h 1523888"/>
              <a:gd name="connsiteX3" fmla="*/ 1174983 w 2471172"/>
              <a:gd name="connsiteY3" fmla="*/ 114188 h 1523888"/>
              <a:gd name="connsiteX4" fmla="*/ 1406758 w 2471172"/>
              <a:gd name="connsiteY4" fmla="*/ 101488 h 1523888"/>
              <a:gd name="connsiteX5" fmla="*/ 1702033 w 2471172"/>
              <a:gd name="connsiteY5" fmla="*/ 809513 h 1523888"/>
              <a:gd name="connsiteX6" fmla="*/ 2216383 w 2471172"/>
              <a:gd name="connsiteY6" fmla="*/ 1336563 h 1523888"/>
              <a:gd name="connsiteX7" fmla="*/ 2470383 w 2471172"/>
              <a:gd name="connsiteY7" fmla="*/ 1419113 h 1523888"/>
              <a:gd name="connsiteX8" fmla="*/ 2470383 w 2471172"/>
              <a:gd name="connsiteY8" fmla="*/ 1523888 h 1523888"/>
              <a:gd name="connsiteX0" fmla="*/ 985 w 2350289"/>
              <a:gd name="connsiteY0" fmla="*/ 1511516 h 1523888"/>
              <a:gd name="connsiteX1" fmla="*/ 0 w 2350289"/>
              <a:gd name="connsiteY1" fmla="*/ 1384188 h 1523888"/>
              <a:gd name="connsiteX2" fmla="*/ 546100 w 2350289"/>
              <a:gd name="connsiteY2" fmla="*/ 1127013 h 1523888"/>
              <a:gd name="connsiteX3" fmla="*/ 1054100 w 2350289"/>
              <a:gd name="connsiteY3" fmla="*/ 114188 h 1523888"/>
              <a:gd name="connsiteX4" fmla="*/ 1285875 w 2350289"/>
              <a:gd name="connsiteY4" fmla="*/ 101488 h 1523888"/>
              <a:gd name="connsiteX5" fmla="*/ 1581150 w 2350289"/>
              <a:gd name="connsiteY5" fmla="*/ 809513 h 1523888"/>
              <a:gd name="connsiteX6" fmla="*/ 2095500 w 2350289"/>
              <a:gd name="connsiteY6" fmla="*/ 1336563 h 1523888"/>
              <a:gd name="connsiteX7" fmla="*/ 2349500 w 2350289"/>
              <a:gd name="connsiteY7" fmla="*/ 1419113 h 1523888"/>
              <a:gd name="connsiteX8" fmla="*/ 2349500 w 2350289"/>
              <a:gd name="connsiteY8" fmla="*/ 1523888 h 1523888"/>
              <a:gd name="connsiteX0" fmla="*/ 985 w 2350289"/>
              <a:gd name="connsiteY0" fmla="*/ 1511516 h 1523888"/>
              <a:gd name="connsiteX1" fmla="*/ 0 w 2350289"/>
              <a:gd name="connsiteY1" fmla="*/ 1384188 h 1523888"/>
              <a:gd name="connsiteX2" fmla="*/ 546100 w 2350289"/>
              <a:gd name="connsiteY2" fmla="*/ 1127013 h 1523888"/>
              <a:gd name="connsiteX3" fmla="*/ 1054100 w 2350289"/>
              <a:gd name="connsiteY3" fmla="*/ 114188 h 1523888"/>
              <a:gd name="connsiteX4" fmla="*/ 1285875 w 2350289"/>
              <a:gd name="connsiteY4" fmla="*/ 101488 h 1523888"/>
              <a:gd name="connsiteX5" fmla="*/ 1581150 w 2350289"/>
              <a:gd name="connsiteY5" fmla="*/ 809513 h 1523888"/>
              <a:gd name="connsiteX6" fmla="*/ 2095500 w 2350289"/>
              <a:gd name="connsiteY6" fmla="*/ 1336563 h 1523888"/>
              <a:gd name="connsiteX7" fmla="*/ 2349500 w 2350289"/>
              <a:gd name="connsiteY7" fmla="*/ 1419113 h 1523888"/>
              <a:gd name="connsiteX8" fmla="*/ 2349500 w 2350289"/>
              <a:gd name="connsiteY8" fmla="*/ 1523888 h 1523888"/>
              <a:gd name="connsiteX0" fmla="*/ 985 w 2350289"/>
              <a:gd name="connsiteY0" fmla="*/ 1511516 h 1523888"/>
              <a:gd name="connsiteX1" fmla="*/ 0 w 2350289"/>
              <a:gd name="connsiteY1" fmla="*/ 1384188 h 1523888"/>
              <a:gd name="connsiteX2" fmla="*/ 546100 w 2350289"/>
              <a:gd name="connsiteY2" fmla="*/ 1127013 h 1523888"/>
              <a:gd name="connsiteX3" fmla="*/ 1054100 w 2350289"/>
              <a:gd name="connsiteY3" fmla="*/ 114188 h 1523888"/>
              <a:gd name="connsiteX4" fmla="*/ 1285875 w 2350289"/>
              <a:gd name="connsiteY4" fmla="*/ 101488 h 1523888"/>
              <a:gd name="connsiteX5" fmla="*/ 1581150 w 2350289"/>
              <a:gd name="connsiteY5" fmla="*/ 809513 h 1523888"/>
              <a:gd name="connsiteX6" fmla="*/ 2095500 w 2350289"/>
              <a:gd name="connsiteY6" fmla="*/ 1336563 h 1523888"/>
              <a:gd name="connsiteX7" fmla="*/ 2349500 w 2350289"/>
              <a:gd name="connsiteY7" fmla="*/ 1419113 h 1523888"/>
              <a:gd name="connsiteX8" fmla="*/ 2349500 w 2350289"/>
              <a:gd name="connsiteY8" fmla="*/ 1523888 h 1523888"/>
              <a:gd name="connsiteX0" fmla="*/ 985 w 2349500"/>
              <a:gd name="connsiteY0" fmla="*/ 1511516 h 1523888"/>
              <a:gd name="connsiteX1" fmla="*/ 0 w 2349500"/>
              <a:gd name="connsiteY1" fmla="*/ 1384188 h 1523888"/>
              <a:gd name="connsiteX2" fmla="*/ 546100 w 2349500"/>
              <a:gd name="connsiteY2" fmla="*/ 1127013 h 1523888"/>
              <a:gd name="connsiteX3" fmla="*/ 1054100 w 2349500"/>
              <a:gd name="connsiteY3" fmla="*/ 114188 h 1523888"/>
              <a:gd name="connsiteX4" fmla="*/ 1285875 w 2349500"/>
              <a:gd name="connsiteY4" fmla="*/ 101488 h 1523888"/>
              <a:gd name="connsiteX5" fmla="*/ 1581150 w 2349500"/>
              <a:gd name="connsiteY5" fmla="*/ 809513 h 1523888"/>
              <a:gd name="connsiteX6" fmla="*/ 2095500 w 2349500"/>
              <a:gd name="connsiteY6" fmla="*/ 1336563 h 1523888"/>
              <a:gd name="connsiteX7" fmla="*/ 2349500 w 2349500"/>
              <a:gd name="connsiteY7" fmla="*/ 1419113 h 1523888"/>
              <a:gd name="connsiteX8" fmla="*/ 2346325 w 2349500"/>
              <a:gd name="connsiteY8" fmla="*/ 1523888 h 1523888"/>
              <a:gd name="connsiteX0" fmla="*/ 985 w 2350289"/>
              <a:gd name="connsiteY0" fmla="*/ 1511516 h 1511516"/>
              <a:gd name="connsiteX1" fmla="*/ 0 w 2350289"/>
              <a:gd name="connsiteY1" fmla="*/ 1384188 h 1511516"/>
              <a:gd name="connsiteX2" fmla="*/ 546100 w 2350289"/>
              <a:gd name="connsiteY2" fmla="*/ 1127013 h 1511516"/>
              <a:gd name="connsiteX3" fmla="*/ 1054100 w 2350289"/>
              <a:gd name="connsiteY3" fmla="*/ 114188 h 1511516"/>
              <a:gd name="connsiteX4" fmla="*/ 1285875 w 2350289"/>
              <a:gd name="connsiteY4" fmla="*/ 101488 h 1511516"/>
              <a:gd name="connsiteX5" fmla="*/ 1581150 w 2350289"/>
              <a:gd name="connsiteY5" fmla="*/ 809513 h 1511516"/>
              <a:gd name="connsiteX6" fmla="*/ 2095500 w 2350289"/>
              <a:gd name="connsiteY6" fmla="*/ 1336563 h 1511516"/>
              <a:gd name="connsiteX7" fmla="*/ 2349500 w 2350289"/>
              <a:gd name="connsiteY7" fmla="*/ 1419113 h 1511516"/>
              <a:gd name="connsiteX8" fmla="*/ 2349500 w 2350289"/>
              <a:gd name="connsiteY8" fmla="*/ 1508013 h 1511516"/>
              <a:gd name="connsiteX0" fmla="*/ 985 w 2353287"/>
              <a:gd name="connsiteY0" fmla="*/ 1511516 h 1520713"/>
              <a:gd name="connsiteX1" fmla="*/ 0 w 2353287"/>
              <a:gd name="connsiteY1" fmla="*/ 1384188 h 1520713"/>
              <a:gd name="connsiteX2" fmla="*/ 546100 w 2353287"/>
              <a:gd name="connsiteY2" fmla="*/ 1127013 h 1520713"/>
              <a:gd name="connsiteX3" fmla="*/ 1054100 w 2353287"/>
              <a:gd name="connsiteY3" fmla="*/ 114188 h 1520713"/>
              <a:gd name="connsiteX4" fmla="*/ 1285875 w 2353287"/>
              <a:gd name="connsiteY4" fmla="*/ 101488 h 1520713"/>
              <a:gd name="connsiteX5" fmla="*/ 1581150 w 2353287"/>
              <a:gd name="connsiteY5" fmla="*/ 809513 h 1520713"/>
              <a:gd name="connsiteX6" fmla="*/ 2095500 w 2353287"/>
              <a:gd name="connsiteY6" fmla="*/ 1336563 h 1520713"/>
              <a:gd name="connsiteX7" fmla="*/ 2349500 w 2353287"/>
              <a:gd name="connsiteY7" fmla="*/ 1419113 h 1520713"/>
              <a:gd name="connsiteX8" fmla="*/ 2352675 w 2353287"/>
              <a:gd name="connsiteY8" fmla="*/ 1520713 h 1520713"/>
              <a:gd name="connsiteX0" fmla="*/ 985 w 2353287"/>
              <a:gd name="connsiteY0" fmla="*/ 1511516 h 1511516"/>
              <a:gd name="connsiteX1" fmla="*/ 0 w 2353287"/>
              <a:gd name="connsiteY1" fmla="*/ 1384188 h 1511516"/>
              <a:gd name="connsiteX2" fmla="*/ 546100 w 2353287"/>
              <a:gd name="connsiteY2" fmla="*/ 1127013 h 1511516"/>
              <a:gd name="connsiteX3" fmla="*/ 1054100 w 2353287"/>
              <a:gd name="connsiteY3" fmla="*/ 114188 h 1511516"/>
              <a:gd name="connsiteX4" fmla="*/ 1285875 w 2353287"/>
              <a:gd name="connsiteY4" fmla="*/ 101488 h 1511516"/>
              <a:gd name="connsiteX5" fmla="*/ 1581150 w 2353287"/>
              <a:gd name="connsiteY5" fmla="*/ 809513 h 1511516"/>
              <a:gd name="connsiteX6" fmla="*/ 2095500 w 2353287"/>
              <a:gd name="connsiteY6" fmla="*/ 1336563 h 1511516"/>
              <a:gd name="connsiteX7" fmla="*/ 2349500 w 2353287"/>
              <a:gd name="connsiteY7" fmla="*/ 1419113 h 1511516"/>
              <a:gd name="connsiteX8" fmla="*/ 2352675 w 2353287"/>
              <a:gd name="connsiteY8" fmla="*/ 1511188 h 1511516"/>
              <a:gd name="connsiteX0" fmla="*/ 985 w 2349500"/>
              <a:gd name="connsiteY0" fmla="*/ 1511516 h 1514363"/>
              <a:gd name="connsiteX1" fmla="*/ 0 w 2349500"/>
              <a:gd name="connsiteY1" fmla="*/ 1384188 h 1514363"/>
              <a:gd name="connsiteX2" fmla="*/ 546100 w 2349500"/>
              <a:gd name="connsiteY2" fmla="*/ 1127013 h 1514363"/>
              <a:gd name="connsiteX3" fmla="*/ 1054100 w 2349500"/>
              <a:gd name="connsiteY3" fmla="*/ 114188 h 1514363"/>
              <a:gd name="connsiteX4" fmla="*/ 1285875 w 2349500"/>
              <a:gd name="connsiteY4" fmla="*/ 101488 h 1514363"/>
              <a:gd name="connsiteX5" fmla="*/ 1581150 w 2349500"/>
              <a:gd name="connsiteY5" fmla="*/ 809513 h 1514363"/>
              <a:gd name="connsiteX6" fmla="*/ 2095500 w 2349500"/>
              <a:gd name="connsiteY6" fmla="*/ 1336563 h 1514363"/>
              <a:gd name="connsiteX7" fmla="*/ 2349500 w 2349500"/>
              <a:gd name="connsiteY7" fmla="*/ 1419113 h 1514363"/>
              <a:gd name="connsiteX8" fmla="*/ 2343150 w 2349500"/>
              <a:gd name="connsiteY8" fmla="*/ 1514363 h 1514363"/>
              <a:gd name="connsiteX0" fmla="*/ 985 w 2350289"/>
              <a:gd name="connsiteY0" fmla="*/ 1511516 h 1517538"/>
              <a:gd name="connsiteX1" fmla="*/ 0 w 2350289"/>
              <a:gd name="connsiteY1" fmla="*/ 1384188 h 1517538"/>
              <a:gd name="connsiteX2" fmla="*/ 546100 w 2350289"/>
              <a:gd name="connsiteY2" fmla="*/ 1127013 h 1517538"/>
              <a:gd name="connsiteX3" fmla="*/ 1054100 w 2350289"/>
              <a:gd name="connsiteY3" fmla="*/ 114188 h 1517538"/>
              <a:gd name="connsiteX4" fmla="*/ 1285875 w 2350289"/>
              <a:gd name="connsiteY4" fmla="*/ 101488 h 1517538"/>
              <a:gd name="connsiteX5" fmla="*/ 1581150 w 2350289"/>
              <a:gd name="connsiteY5" fmla="*/ 809513 h 1517538"/>
              <a:gd name="connsiteX6" fmla="*/ 2095500 w 2350289"/>
              <a:gd name="connsiteY6" fmla="*/ 1336563 h 1517538"/>
              <a:gd name="connsiteX7" fmla="*/ 2349500 w 2350289"/>
              <a:gd name="connsiteY7" fmla="*/ 1419113 h 1517538"/>
              <a:gd name="connsiteX8" fmla="*/ 2349500 w 2350289"/>
              <a:gd name="connsiteY8" fmla="*/ 1517538 h 1517538"/>
              <a:gd name="connsiteX0" fmla="*/ 985 w 2368430"/>
              <a:gd name="connsiteY0" fmla="*/ 1511516 h 1517538"/>
              <a:gd name="connsiteX1" fmla="*/ 0 w 2368430"/>
              <a:gd name="connsiteY1" fmla="*/ 1384188 h 1517538"/>
              <a:gd name="connsiteX2" fmla="*/ 546100 w 2368430"/>
              <a:gd name="connsiteY2" fmla="*/ 1127013 h 1517538"/>
              <a:gd name="connsiteX3" fmla="*/ 1054100 w 2368430"/>
              <a:gd name="connsiteY3" fmla="*/ 114188 h 1517538"/>
              <a:gd name="connsiteX4" fmla="*/ 1285875 w 2368430"/>
              <a:gd name="connsiteY4" fmla="*/ 101488 h 1517538"/>
              <a:gd name="connsiteX5" fmla="*/ 1581150 w 2368430"/>
              <a:gd name="connsiteY5" fmla="*/ 809513 h 1517538"/>
              <a:gd name="connsiteX6" fmla="*/ 2095500 w 2368430"/>
              <a:gd name="connsiteY6" fmla="*/ 1336563 h 1517538"/>
              <a:gd name="connsiteX7" fmla="*/ 2349500 w 2368430"/>
              <a:gd name="connsiteY7" fmla="*/ 1419113 h 1517538"/>
              <a:gd name="connsiteX8" fmla="*/ 2349846 w 2368430"/>
              <a:gd name="connsiteY8" fmla="*/ 1498571 h 1517538"/>
              <a:gd name="connsiteX9" fmla="*/ 2349500 w 2368430"/>
              <a:gd name="connsiteY9" fmla="*/ 1517538 h 1517538"/>
              <a:gd name="connsiteX0" fmla="*/ 985 w 2368314"/>
              <a:gd name="connsiteY0" fmla="*/ 1511516 h 1517538"/>
              <a:gd name="connsiteX1" fmla="*/ 0 w 2368314"/>
              <a:gd name="connsiteY1" fmla="*/ 1384188 h 1517538"/>
              <a:gd name="connsiteX2" fmla="*/ 546100 w 2368314"/>
              <a:gd name="connsiteY2" fmla="*/ 1127013 h 1517538"/>
              <a:gd name="connsiteX3" fmla="*/ 1054100 w 2368314"/>
              <a:gd name="connsiteY3" fmla="*/ 114188 h 1517538"/>
              <a:gd name="connsiteX4" fmla="*/ 1285875 w 2368314"/>
              <a:gd name="connsiteY4" fmla="*/ 101488 h 1517538"/>
              <a:gd name="connsiteX5" fmla="*/ 1581150 w 2368314"/>
              <a:gd name="connsiteY5" fmla="*/ 809513 h 1517538"/>
              <a:gd name="connsiteX6" fmla="*/ 2095500 w 2368314"/>
              <a:gd name="connsiteY6" fmla="*/ 1336563 h 1517538"/>
              <a:gd name="connsiteX7" fmla="*/ 2349500 w 2368314"/>
              <a:gd name="connsiteY7" fmla="*/ 1419113 h 1517538"/>
              <a:gd name="connsiteX8" fmla="*/ 2349500 w 2368314"/>
              <a:gd name="connsiteY8" fmla="*/ 1517538 h 1517538"/>
              <a:gd name="connsiteX0" fmla="*/ 985 w 2350319"/>
              <a:gd name="connsiteY0" fmla="*/ 1511516 h 1517538"/>
              <a:gd name="connsiteX1" fmla="*/ 0 w 2350319"/>
              <a:gd name="connsiteY1" fmla="*/ 1384188 h 1517538"/>
              <a:gd name="connsiteX2" fmla="*/ 546100 w 2350319"/>
              <a:gd name="connsiteY2" fmla="*/ 1127013 h 1517538"/>
              <a:gd name="connsiteX3" fmla="*/ 1054100 w 2350319"/>
              <a:gd name="connsiteY3" fmla="*/ 114188 h 1517538"/>
              <a:gd name="connsiteX4" fmla="*/ 1285875 w 2350319"/>
              <a:gd name="connsiteY4" fmla="*/ 101488 h 1517538"/>
              <a:gd name="connsiteX5" fmla="*/ 1581150 w 2350319"/>
              <a:gd name="connsiteY5" fmla="*/ 809513 h 1517538"/>
              <a:gd name="connsiteX6" fmla="*/ 2095500 w 2350319"/>
              <a:gd name="connsiteY6" fmla="*/ 1336563 h 1517538"/>
              <a:gd name="connsiteX7" fmla="*/ 2349500 w 2350319"/>
              <a:gd name="connsiteY7" fmla="*/ 1419113 h 1517538"/>
              <a:gd name="connsiteX8" fmla="*/ 2349500 w 2350319"/>
              <a:gd name="connsiteY8" fmla="*/ 1517538 h 1517538"/>
              <a:gd name="connsiteX0" fmla="*/ 985 w 2352874"/>
              <a:gd name="connsiteY0" fmla="*/ 1511516 h 1514164"/>
              <a:gd name="connsiteX1" fmla="*/ 0 w 2352874"/>
              <a:gd name="connsiteY1" fmla="*/ 1384188 h 1514164"/>
              <a:gd name="connsiteX2" fmla="*/ 546100 w 2352874"/>
              <a:gd name="connsiteY2" fmla="*/ 1127013 h 1514164"/>
              <a:gd name="connsiteX3" fmla="*/ 1054100 w 2352874"/>
              <a:gd name="connsiteY3" fmla="*/ 114188 h 1514164"/>
              <a:gd name="connsiteX4" fmla="*/ 1285875 w 2352874"/>
              <a:gd name="connsiteY4" fmla="*/ 101488 h 1514164"/>
              <a:gd name="connsiteX5" fmla="*/ 1581150 w 2352874"/>
              <a:gd name="connsiteY5" fmla="*/ 809513 h 1514164"/>
              <a:gd name="connsiteX6" fmla="*/ 2095500 w 2352874"/>
              <a:gd name="connsiteY6" fmla="*/ 1336563 h 1514164"/>
              <a:gd name="connsiteX7" fmla="*/ 2349500 w 2352874"/>
              <a:gd name="connsiteY7" fmla="*/ 1419113 h 1514164"/>
              <a:gd name="connsiteX8" fmla="*/ 2352874 w 2352874"/>
              <a:gd name="connsiteY8" fmla="*/ 1514164 h 1514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2874" h="1514164">
                <a:moveTo>
                  <a:pt x="985" y="1511516"/>
                </a:moveTo>
                <a:cubicBezTo>
                  <a:pt x="1248" y="1410621"/>
                  <a:pt x="357" y="1454333"/>
                  <a:pt x="0" y="1384188"/>
                </a:cubicBezTo>
                <a:cubicBezTo>
                  <a:pt x="272693" y="1301343"/>
                  <a:pt x="334529" y="1279172"/>
                  <a:pt x="546100" y="1127013"/>
                </a:cubicBezTo>
                <a:cubicBezTo>
                  <a:pt x="840798" y="873254"/>
                  <a:pt x="949854" y="285109"/>
                  <a:pt x="1054100" y="114188"/>
                </a:cubicBezTo>
                <a:cubicBezTo>
                  <a:pt x="1158346" y="-56733"/>
                  <a:pt x="1198033" y="-14399"/>
                  <a:pt x="1285875" y="101488"/>
                </a:cubicBezTo>
                <a:cubicBezTo>
                  <a:pt x="1373717" y="217375"/>
                  <a:pt x="1414463" y="409992"/>
                  <a:pt x="1581150" y="809513"/>
                </a:cubicBezTo>
                <a:cubicBezTo>
                  <a:pt x="1779587" y="1218559"/>
                  <a:pt x="1894417" y="1215913"/>
                  <a:pt x="2095500" y="1336563"/>
                </a:cubicBezTo>
                <a:cubicBezTo>
                  <a:pt x="2252133" y="1415938"/>
                  <a:pt x="2320396" y="1404826"/>
                  <a:pt x="2349500" y="1419113"/>
                </a:cubicBezTo>
                <a:cubicBezTo>
                  <a:pt x="2351343" y="1520132"/>
                  <a:pt x="2352874" y="1493659"/>
                  <a:pt x="2352874" y="1514164"/>
                </a:cubicBezTo>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9" name="Straight Arrow Connector 88">
            <a:extLst>
              <a:ext uri="{FF2B5EF4-FFF2-40B4-BE49-F238E27FC236}">
                <a16:creationId xmlns:a16="http://schemas.microsoft.com/office/drawing/2014/main" id="{04EFCFCF-F16C-6C4A-91B2-F15AAC83D21D}"/>
              </a:ext>
            </a:extLst>
          </p:cNvPr>
          <p:cNvCxnSpPr>
            <a:cxnSpLocks/>
          </p:cNvCxnSpPr>
          <p:nvPr/>
        </p:nvCxnSpPr>
        <p:spPr>
          <a:xfrm flipV="1">
            <a:off x="9467917" y="4314472"/>
            <a:ext cx="0" cy="1748676"/>
          </a:xfrm>
          <a:prstGeom prst="straightConnector1">
            <a:avLst/>
          </a:prstGeom>
          <a:ln w="22225">
            <a:solidFill>
              <a:schemeClr val="bg2">
                <a:lumMod val="75000"/>
              </a:schemeClr>
            </a:solidFill>
            <a:prstDash val="sysDash"/>
            <a:headEnd w="med" len="med"/>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4958061A-F02F-BF45-BD52-60CAC2501D65}"/>
              </a:ext>
            </a:extLst>
          </p:cNvPr>
          <p:cNvCxnSpPr>
            <a:cxnSpLocks/>
          </p:cNvCxnSpPr>
          <p:nvPr/>
        </p:nvCxnSpPr>
        <p:spPr>
          <a:xfrm>
            <a:off x="7350717" y="5987147"/>
            <a:ext cx="4034657" cy="0"/>
          </a:xfrm>
          <a:prstGeom prst="straightConnector1">
            <a:avLst/>
          </a:prstGeom>
          <a:ln w="22225">
            <a:solidFill>
              <a:schemeClr val="bg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C2A1D0F0-204B-EB42-96B1-B144F914C11B}"/>
              </a:ext>
            </a:extLst>
          </p:cNvPr>
          <p:cNvSpPr/>
          <p:nvPr/>
        </p:nvSpPr>
        <p:spPr>
          <a:xfrm>
            <a:off x="11238953" y="5963615"/>
            <a:ext cx="450119" cy="369332"/>
          </a:xfrm>
          <a:prstGeom prst="rect">
            <a:avLst/>
          </a:prstGeom>
        </p:spPr>
        <p:txBody>
          <a:bodyPr wrap="square">
            <a:spAutoFit/>
          </a:bodyPr>
          <a:lstStyle/>
          <a:p>
            <a:r>
              <a:rPr lang="en-US" dirty="0">
                <a:latin typeface="Lucida Handwriting" panose="03010101010101010101" pitchFamily="66" charset="77"/>
              </a:rPr>
              <a:t>T</a:t>
            </a:r>
            <a:r>
              <a:rPr lang="en-US" b="1" baseline="-25000" dirty="0">
                <a:solidFill>
                  <a:srgbClr val="C00000"/>
                </a:solidFill>
                <a:latin typeface="Lucida Handwriting" panose="03010101010101010101" pitchFamily="66" charset="77"/>
              </a:rPr>
              <a:t>β</a:t>
            </a:r>
            <a:endParaRPr lang="en-US" baseline="-25000" dirty="0">
              <a:solidFill>
                <a:schemeClr val="accent4"/>
              </a:solidFill>
            </a:endParaRPr>
          </a:p>
        </p:txBody>
      </p:sp>
      <p:sp>
        <p:nvSpPr>
          <p:cNvPr id="95" name="Rectangle 94">
            <a:extLst>
              <a:ext uri="{FF2B5EF4-FFF2-40B4-BE49-F238E27FC236}">
                <a16:creationId xmlns:a16="http://schemas.microsoft.com/office/drawing/2014/main" id="{26512078-5E4B-5C4C-BC78-AC4A42FF2DD5}"/>
              </a:ext>
            </a:extLst>
          </p:cNvPr>
          <p:cNvSpPr/>
          <p:nvPr/>
        </p:nvSpPr>
        <p:spPr>
          <a:xfrm>
            <a:off x="8879294" y="5509379"/>
            <a:ext cx="588623" cy="369332"/>
          </a:xfrm>
          <a:prstGeom prst="rect">
            <a:avLst/>
          </a:prstGeom>
        </p:spPr>
        <p:txBody>
          <a:bodyPr wrap="none">
            <a:spAutoFit/>
          </a:bodyPr>
          <a:lstStyle/>
          <a:p>
            <a:r>
              <a:rPr lang="en-US" b="1" dirty="0">
                <a:solidFill>
                  <a:srgbClr val="0070C0"/>
                </a:solidFill>
                <a:latin typeface="Lucida Handwriting" panose="03010101010101010101" pitchFamily="66" charset="77"/>
              </a:rPr>
              <a:t>1-𝛼</a:t>
            </a:r>
            <a:endParaRPr lang="en-US" dirty="0"/>
          </a:p>
        </p:txBody>
      </p:sp>
      <p:sp>
        <p:nvSpPr>
          <p:cNvPr id="96" name="TextBox 95">
            <a:extLst>
              <a:ext uri="{FF2B5EF4-FFF2-40B4-BE49-F238E27FC236}">
                <a16:creationId xmlns:a16="http://schemas.microsoft.com/office/drawing/2014/main" id="{CBF76C9C-B805-9D47-AA4A-5EA7E72A579F}"/>
              </a:ext>
            </a:extLst>
          </p:cNvPr>
          <p:cNvSpPr txBox="1"/>
          <p:nvPr/>
        </p:nvSpPr>
        <p:spPr>
          <a:xfrm>
            <a:off x="9317074" y="5976829"/>
            <a:ext cx="301686" cy="369332"/>
          </a:xfrm>
          <a:prstGeom prst="rect">
            <a:avLst/>
          </a:prstGeom>
          <a:noFill/>
        </p:spPr>
        <p:txBody>
          <a:bodyPr wrap="none" rtlCol="0">
            <a:spAutoFit/>
          </a:bodyPr>
          <a:lstStyle/>
          <a:p>
            <a:r>
              <a:rPr lang="en-US" b="1" dirty="0">
                <a:solidFill>
                  <a:srgbClr val="FF0000"/>
                </a:solidFill>
              </a:rPr>
              <a:t>0</a:t>
            </a:r>
          </a:p>
        </p:txBody>
      </p:sp>
      <p:sp>
        <p:nvSpPr>
          <p:cNvPr id="97" name="Rectangle 96">
            <a:extLst>
              <a:ext uri="{FF2B5EF4-FFF2-40B4-BE49-F238E27FC236}">
                <a16:creationId xmlns:a16="http://schemas.microsoft.com/office/drawing/2014/main" id="{D2674DE8-4E76-DC4D-9A9B-B255C8D07F0B}"/>
              </a:ext>
            </a:extLst>
          </p:cNvPr>
          <p:cNvSpPr/>
          <p:nvPr/>
        </p:nvSpPr>
        <p:spPr>
          <a:xfrm>
            <a:off x="9426418" y="4233120"/>
            <a:ext cx="1435146" cy="338554"/>
          </a:xfrm>
          <a:prstGeom prst="rect">
            <a:avLst/>
          </a:prstGeom>
        </p:spPr>
        <p:txBody>
          <a:bodyPr wrap="square">
            <a:spAutoFit/>
          </a:bodyPr>
          <a:lstStyle/>
          <a:p>
            <a:r>
              <a:rPr lang="en-US" sz="1600" b="1" dirty="0">
                <a:solidFill>
                  <a:srgbClr val="7030A0"/>
                </a:solidFill>
                <a:latin typeface="Lucida Handwriting" panose="03010101010101010101" pitchFamily="66" charset="77"/>
              </a:rPr>
              <a:t>T</a:t>
            </a:r>
            <a:r>
              <a:rPr lang="en-US" sz="1600" b="1" dirty="0">
                <a:latin typeface="Lucida Handwriting" panose="03010101010101010101" pitchFamily="66" charset="77"/>
              </a:rPr>
              <a:t>(    , </a:t>
            </a:r>
            <a:r>
              <a:rPr lang="en-US" sz="1600" b="1" dirty="0">
                <a:solidFill>
                  <a:srgbClr val="FF0000"/>
                </a:solidFill>
                <a:latin typeface="Lucida Handwriting" panose="03010101010101010101" pitchFamily="66" charset="77"/>
              </a:rPr>
              <a:t>n</a:t>
            </a:r>
            <a:r>
              <a:rPr lang="en-US" sz="1600" b="1" dirty="0">
                <a:latin typeface="Lucida Handwriting" panose="03010101010101010101" pitchFamily="66" charset="77"/>
              </a:rPr>
              <a:t>-2)</a:t>
            </a:r>
            <a:endParaRPr lang="en-US" sz="1600" dirty="0"/>
          </a:p>
        </p:txBody>
      </p:sp>
      <p:sp>
        <p:nvSpPr>
          <p:cNvPr id="99" name="Freeform 98">
            <a:extLst>
              <a:ext uri="{FF2B5EF4-FFF2-40B4-BE49-F238E27FC236}">
                <a16:creationId xmlns:a16="http://schemas.microsoft.com/office/drawing/2014/main" id="{85553CB1-E4C3-C544-A474-BC75D8733D13}"/>
              </a:ext>
            </a:extLst>
          </p:cNvPr>
          <p:cNvSpPr/>
          <p:nvPr/>
        </p:nvSpPr>
        <p:spPr>
          <a:xfrm>
            <a:off x="7918018" y="4470113"/>
            <a:ext cx="3016800" cy="1491202"/>
          </a:xfrm>
          <a:custGeom>
            <a:avLst/>
            <a:gdLst>
              <a:gd name="connsiteX0" fmla="*/ 0 w 3165231"/>
              <a:gd name="connsiteY0" fmla="*/ 1486513 h 1491202"/>
              <a:gd name="connsiteX1" fmla="*/ 1031631 w 3165231"/>
              <a:gd name="connsiteY1" fmla="*/ 1064482 h 1491202"/>
              <a:gd name="connsiteX2" fmla="*/ 1627163 w 3165231"/>
              <a:gd name="connsiteY2" fmla="*/ 27 h 1491202"/>
              <a:gd name="connsiteX3" fmla="*/ 2246141 w 3165231"/>
              <a:gd name="connsiteY3" fmla="*/ 1097307 h 1491202"/>
              <a:gd name="connsiteX4" fmla="*/ 3165231 w 3165231"/>
              <a:gd name="connsiteY4" fmla="*/ 1491202 h 1491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5231" h="1491202">
                <a:moveTo>
                  <a:pt x="0" y="1486513"/>
                </a:moveTo>
                <a:cubicBezTo>
                  <a:pt x="380218" y="1399371"/>
                  <a:pt x="760437" y="1312230"/>
                  <a:pt x="1031631" y="1064482"/>
                </a:cubicBezTo>
                <a:cubicBezTo>
                  <a:pt x="1302825" y="816734"/>
                  <a:pt x="1424745" y="-5444"/>
                  <a:pt x="1627163" y="27"/>
                </a:cubicBezTo>
                <a:cubicBezTo>
                  <a:pt x="1829581" y="5498"/>
                  <a:pt x="1989796" y="848778"/>
                  <a:pt x="2246141" y="1097307"/>
                </a:cubicBezTo>
                <a:cubicBezTo>
                  <a:pt x="2502486" y="1345836"/>
                  <a:pt x="2833858" y="1418519"/>
                  <a:pt x="3165231" y="1491202"/>
                </a:cubicBezTo>
              </a:path>
            </a:pathLst>
          </a:custGeom>
          <a:noFill/>
          <a:ln w="222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Graphic 99" descr="Flag">
            <a:extLst>
              <a:ext uri="{FF2B5EF4-FFF2-40B4-BE49-F238E27FC236}">
                <a16:creationId xmlns:a16="http://schemas.microsoft.com/office/drawing/2014/main" id="{928EE4BD-F4B8-9641-ADCF-DAF1C703730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7806480" y="5504841"/>
            <a:ext cx="624671" cy="614462"/>
          </a:xfrm>
          <a:prstGeom prst="rect">
            <a:avLst/>
          </a:prstGeom>
        </p:spPr>
      </p:pic>
      <p:pic>
        <p:nvPicPr>
          <p:cNvPr id="101" name="Graphic 100" descr="Flag">
            <a:extLst>
              <a:ext uri="{FF2B5EF4-FFF2-40B4-BE49-F238E27FC236}">
                <a16:creationId xmlns:a16="http://schemas.microsoft.com/office/drawing/2014/main" id="{4AB175B5-7799-F142-AAC0-3473BFC480E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502186" y="5504841"/>
            <a:ext cx="614462" cy="614462"/>
          </a:xfrm>
          <a:prstGeom prst="rect">
            <a:avLst/>
          </a:prstGeom>
        </p:spPr>
      </p:pic>
      <p:sp>
        <p:nvSpPr>
          <p:cNvPr id="104" name="Rectangle 103">
            <a:extLst>
              <a:ext uri="{FF2B5EF4-FFF2-40B4-BE49-F238E27FC236}">
                <a16:creationId xmlns:a16="http://schemas.microsoft.com/office/drawing/2014/main" id="{0AFF0363-C333-254D-A406-D145086A8958}"/>
              </a:ext>
            </a:extLst>
          </p:cNvPr>
          <p:cNvSpPr/>
          <p:nvPr/>
        </p:nvSpPr>
        <p:spPr>
          <a:xfrm>
            <a:off x="8022233" y="6025170"/>
            <a:ext cx="596638" cy="307777"/>
          </a:xfrm>
          <a:prstGeom prst="rect">
            <a:avLst/>
          </a:prstGeom>
        </p:spPr>
        <p:txBody>
          <a:bodyPr wrap="none">
            <a:spAutoFit/>
          </a:bodyPr>
          <a:lstStyle/>
          <a:p>
            <a:r>
              <a:rPr lang="en-US" sz="1400" b="1" dirty="0">
                <a:latin typeface="Lucida Handwriting" panose="03010101010101010101" pitchFamily="66" charset="77"/>
              </a:rPr>
              <a:t>-</a:t>
            </a:r>
            <a:r>
              <a:rPr lang="en-US" sz="1400" b="1" dirty="0">
                <a:solidFill>
                  <a:srgbClr val="7030A0"/>
                </a:solidFill>
                <a:latin typeface="Lucida Handwriting" panose="03010101010101010101" pitchFamily="66" charset="77"/>
              </a:rPr>
              <a:t>T</a:t>
            </a:r>
            <a:r>
              <a:rPr lang="en-US" sz="1400" b="1" baseline="-25000" dirty="0">
                <a:solidFill>
                  <a:srgbClr val="0070C0"/>
                </a:solidFill>
                <a:latin typeface="Lucida Handwriting" panose="03010101010101010101" pitchFamily="66" charset="77"/>
              </a:rPr>
              <a:t>𝛼/2</a:t>
            </a:r>
            <a:endParaRPr lang="en-US" sz="1400" dirty="0"/>
          </a:p>
        </p:txBody>
      </p:sp>
      <p:sp>
        <p:nvSpPr>
          <p:cNvPr id="105" name="Rectangle 104">
            <a:extLst>
              <a:ext uri="{FF2B5EF4-FFF2-40B4-BE49-F238E27FC236}">
                <a16:creationId xmlns:a16="http://schemas.microsoft.com/office/drawing/2014/main" id="{38F62850-3817-B84F-B7F7-7CA8CC1FB2EE}"/>
              </a:ext>
            </a:extLst>
          </p:cNvPr>
          <p:cNvSpPr/>
          <p:nvPr/>
        </p:nvSpPr>
        <p:spPr>
          <a:xfrm>
            <a:off x="10478642" y="6025170"/>
            <a:ext cx="510076" cy="307777"/>
          </a:xfrm>
          <a:prstGeom prst="rect">
            <a:avLst/>
          </a:prstGeom>
        </p:spPr>
        <p:txBody>
          <a:bodyPr wrap="none">
            <a:spAutoFit/>
          </a:bodyPr>
          <a:lstStyle/>
          <a:p>
            <a:r>
              <a:rPr lang="en-US" sz="1400" b="1" dirty="0">
                <a:solidFill>
                  <a:srgbClr val="7030A0"/>
                </a:solidFill>
                <a:latin typeface="Lucida Handwriting" panose="03010101010101010101" pitchFamily="66" charset="77"/>
              </a:rPr>
              <a:t>T</a:t>
            </a:r>
            <a:r>
              <a:rPr lang="en-US" sz="1400" b="1" baseline="-25000" dirty="0">
                <a:solidFill>
                  <a:srgbClr val="0070C0"/>
                </a:solidFill>
                <a:latin typeface="Lucida Handwriting" panose="03010101010101010101" pitchFamily="66" charset="77"/>
              </a:rPr>
              <a:t>𝛼/2</a:t>
            </a:r>
            <a:endParaRPr lang="en-US" sz="1400" dirty="0"/>
          </a:p>
        </p:txBody>
      </p:sp>
      <p:sp>
        <p:nvSpPr>
          <p:cNvPr id="106" name="Rectangle 105">
            <a:extLst>
              <a:ext uri="{FF2B5EF4-FFF2-40B4-BE49-F238E27FC236}">
                <a16:creationId xmlns:a16="http://schemas.microsoft.com/office/drawing/2014/main" id="{BF015C21-9342-454D-AFFB-CAE4BE7EB301}"/>
              </a:ext>
            </a:extLst>
          </p:cNvPr>
          <p:cNvSpPr/>
          <p:nvPr/>
        </p:nvSpPr>
        <p:spPr>
          <a:xfrm>
            <a:off x="7346097" y="5456749"/>
            <a:ext cx="583814" cy="369332"/>
          </a:xfrm>
          <a:prstGeom prst="rect">
            <a:avLst/>
          </a:prstGeom>
        </p:spPr>
        <p:txBody>
          <a:bodyPr wrap="none">
            <a:spAutoFit/>
          </a:bodyPr>
          <a:lstStyle/>
          <a:p>
            <a:r>
              <a:rPr lang="en-US" b="1" dirty="0">
                <a:solidFill>
                  <a:schemeClr val="accent2">
                    <a:lumMod val="75000"/>
                  </a:schemeClr>
                </a:solidFill>
                <a:latin typeface="Lucida Handwriting" panose="03010101010101010101" pitchFamily="66" charset="77"/>
              </a:rPr>
              <a:t>𝛼/2</a:t>
            </a:r>
            <a:endParaRPr lang="en-US" dirty="0">
              <a:solidFill>
                <a:schemeClr val="accent2">
                  <a:lumMod val="75000"/>
                </a:schemeClr>
              </a:solidFill>
            </a:endParaRPr>
          </a:p>
        </p:txBody>
      </p:sp>
      <p:sp>
        <p:nvSpPr>
          <p:cNvPr id="107" name="Rectangle 106">
            <a:extLst>
              <a:ext uri="{FF2B5EF4-FFF2-40B4-BE49-F238E27FC236}">
                <a16:creationId xmlns:a16="http://schemas.microsoft.com/office/drawing/2014/main" id="{D88F5422-E772-1D4C-AEE1-3550EE4FFA4A}"/>
              </a:ext>
            </a:extLst>
          </p:cNvPr>
          <p:cNvSpPr/>
          <p:nvPr/>
        </p:nvSpPr>
        <p:spPr>
          <a:xfrm>
            <a:off x="11069248" y="5456749"/>
            <a:ext cx="583814" cy="369332"/>
          </a:xfrm>
          <a:prstGeom prst="rect">
            <a:avLst/>
          </a:prstGeom>
        </p:spPr>
        <p:txBody>
          <a:bodyPr wrap="none">
            <a:spAutoFit/>
          </a:bodyPr>
          <a:lstStyle/>
          <a:p>
            <a:r>
              <a:rPr lang="en-US" b="1" dirty="0">
                <a:solidFill>
                  <a:schemeClr val="accent2">
                    <a:lumMod val="75000"/>
                  </a:schemeClr>
                </a:solidFill>
                <a:latin typeface="Lucida Handwriting" panose="03010101010101010101" pitchFamily="66" charset="77"/>
              </a:rPr>
              <a:t>𝛼/2</a:t>
            </a:r>
            <a:endParaRPr lang="en-US" dirty="0">
              <a:solidFill>
                <a:schemeClr val="accent2">
                  <a:lumMod val="75000"/>
                </a:schemeClr>
              </a:solidFill>
            </a:endParaRPr>
          </a:p>
        </p:txBody>
      </p:sp>
      <p:cxnSp>
        <p:nvCxnSpPr>
          <p:cNvPr id="108" name="Straight Connector 107">
            <a:extLst>
              <a:ext uri="{FF2B5EF4-FFF2-40B4-BE49-F238E27FC236}">
                <a16:creationId xmlns:a16="http://schemas.microsoft.com/office/drawing/2014/main" id="{A587C7F9-D357-5543-8898-6AA00A6F6100}"/>
              </a:ext>
            </a:extLst>
          </p:cNvPr>
          <p:cNvCxnSpPr>
            <a:stCxn id="106" idx="2"/>
          </p:cNvCxnSpPr>
          <p:nvPr/>
        </p:nvCxnSpPr>
        <p:spPr>
          <a:xfrm>
            <a:off x="7638004" y="5826081"/>
            <a:ext cx="526584" cy="112161"/>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83B4E23-785D-874E-8A1F-352BDD04C7B8}"/>
              </a:ext>
            </a:extLst>
          </p:cNvPr>
          <p:cNvCxnSpPr>
            <a:cxnSpLocks/>
            <a:endCxn id="107" idx="2"/>
          </p:cNvCxnSpPr>
          <p:nvPr/>
        </p:nvCxnSpPr>
        <p:spPr>
          <a:xfrm flipV="1">
            <a:off x="10728749" y="5826081"/>
            <a:ext cx="632406" cy="118120"/>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4" name="Rectangle 113">
                <a:extLst>
                  <a:ext uri="{FF2B5EF4-FFF2-40B4-BE49-F238E27FC236}">
                    <a16:creationId xmlns:a16="http://schemas.microsoft.com/office/drawing/2014/main" id="{BDB48797-1603-3045-B193-F568F3468344}"/>
                  </a:ext>
                </a:extLst>
              </p:cNvPr>
              <p:cNvSpPr/>
              <p:nvPr/>
            </p:nvSpPr>
            <p:spPr>
              <a:xfrm>
                <a:off x="1631268" y="5459931"/>
                <a:ext cx="1066318" cy="584775"/>
              </a:xfrm>
              <a:prstGeom prst="rect">
                <a:avLst/>
              </a:prstGeom>
            </p:spPr>
            <p:txBody>
              <a:bodyPr wrap="none">
                <a:spAutoFit/>
              </a:bodyPr>
              <a:lstStyle/>
              <a:p>
                <a14:m>
                  <m:oMath xmlns:m="http://schemas.openxmlformats.org/officeDocument/2006/math">
                    <m:acc>
                      <m:accPr>
                        <m:chr m:val="̂"/>
                        <m:ctrlPr>
                          <a:rPr lang="en-US" b="1" i="1">
                            <a:solidFill>
                              <a:schemeClr val="accent2"/>
                            </a:solidFill>
                            <a:latin typeface="Cambria Math" panose="02040503050406030204" pitchFamily="18" charset="0"/>
                          </a:rPr>
                        </m:ctrlPr>
                      </m:accPr>
                      <m:e>
                        <m:r>
                          <m:rPr>
                            <m:nor/>
                          </m:rPr>
                          <a:rPr lang="en-US" b="1" dirty="0">
                            <a:solidFill>
                              <a:schemeClr val="accent2"/>
                            </a:solidFill>
                            <a:latin typeface="Lucida Handwriting" panose="03010101010101010101" pitchFamily="66" charset="77"/>
                          </a:rPr>
                          <m:t>β</m:t>
                        </m:r>
                      </m:e>
                    </m:acc>
                    <m:r>
                      <m:rPr>
                        <m:nor/>
                      </m:rPr>
                      <a:rPr lang="en-US" b="1" baseline="-25000" dirty="0">
                        <a:solidFill>
                          <a:schemeClr val="accent2"/>
                        </a:solidFill>
                        <a:latin typeface="Lucida Handwriting" panose="03010101010101010101" pitchFamily="66" charset="77"/>
                      </a:rPr>
                      <m:t>1</m:t>
                    </m:r>
                    <m:r>
                      <a:rPr lang="en-US" b="1" i="1" baseline="-25000" dirty="0">
                        <a:solidFill>
                          <a:schemeClr val="accent2"/>
                        </a:solidFill>
                        <a:latin typeface="Cambria Math" panose="02040503050406030204" pitchFamily="18" charset="0"/>
                      </a:rPr>
                      <m:t> </m:t>
                    </m:r>
                  </m:oMath>
                </a14:m>
                <a:r>
                  <a:rPr lang="en-US" b="1" dirty="0">
                    <a:latin typeface="Lucida Handwriting" panose="03010101010101010101" pitchFamily="66" charset="77"/>
                  </a:rPr>
                  <a:t>= </a:t>
                </a:r>
                <a14:m>
                  <m:oMath xmlns:m="http://schemas.openxmlformats.org/officeDocument/2006/math">
                    <m:f>
                      <m:fPr>
                        <m:ctrlPr>
                          <a:rPr lang="en-US" b="1" i="1" smtClean="0">
                            <a:latin typeface="Cambria Math" panose="02040503050406030204" pitchFamily="18" charset="0"/>
                          </a:rPr>
                        </m:ctrlPr>
                      </m:fPr>
                      <m:num>
                        <m:r>
                          <m:rPr>
                            <m:nor/>
                          </m:rPr>
                          <a:rPr lang="en-US" b="1" dirty="0">
                            <a:solidFill>
                              <a:srgbClr val="7030A0"/>
                            </a:solidFill>
                            <a:latin typeface="Lucida Handwriting" panose="03010101010101010101" pitchFamily="66" charset="77"/>
                          </a:rPr>
                          <m:t>S</m:t>
                        </m:r>
                        <m:r>
                          <m:rPr>
                            <m:nor/>
                          </m:rPr>
                          <a:rPr lang="en-US" b="1" baseline="-25000" dirty="0">
                            <a:solidFill>
                              <a:srgbClr val="7030A0"/>
                            </a:solidFill>
                            <a:latin typeface="Lucida Handwriting" panose="03010101010101010101" pitchFamily="66" charset="77"/>
                          </a:rPr>
                          <m:t>x</m:t>
                        </m:r>
                        <m:r>
                          <m:rPr>
                            <m:nor/>
                          </m:rPr>
                          <a:rPr lang="en-US" b="1" baseline="-25000" dirty="0">
                            <a:solidFill>
                              <a:srgbClr val="FF0000"/>
                            </a:solidFill>
                            <a:latin typeface="Lucida Handwriting" panose="03010101010101010101" pitchFamily="66" charset="77"/>
                          </a:rPr>
                          <m:t>Y</m:t>
                        </m:r>
                        <m:r>
                          <m:rPr>
                            <m:nor/>
                          </m:rPr>
                          <a:rPr lang="en-US" b="1" baseline="-25000" dirty="0">
                            <a:solidFill>
                              <a:srgbClr val="7030A0"/>
                            </a:solidFill>
                            <a:latin typeface="Lucida Handwriting" panose="03010101010101010101" pitchFamily="66" charset="77"/>
                          </a:rPr>
                          <m:t> </m:t>
                        </m:r>
                      </m:num>
                      <m:den>
                        <m:r>
                          <m:rPr>
                            <m:nor/>
                          </m:rPr>
                          <a:rPr lang="en-US" b="1" dirty="0">
                            <a:solidFill>
                              <a:srgbClr val="7030A0"/>
                            </a:solidFill>
                            <a:latin typeface="Lucida Handwriting" panose="03010101010101010101" pitchFamily="66" charset="77"/>
                          </a:rPr>
                          <m:t>S</m:t>
                        </m:r>
                        <m:r>
                          <m:rPr>
                            <m:nor/>
                          </m:rPr>
                          <a:rPr lang="en-US" b="1" baseline="-25000" dirty="0">
                            <a:solidFill>
                              <a:srgbClr val="7030A0"/>
                            </a:solidFill>
                            <a:latin typeface="Lucida Handwriting" panose="03010101010101010101" pitchFamily="66" charset="77"/>
                          </a:rPr>
                          <m:t>xx</m:t>
                        </m:r>
                      </m:den>
                    </m:f>
                  </m:oMath>
                </a14:m>
                <a:endParaRPr lang="en-US" b="1" baseline="-25000" dirty="0">
                  <a:solidFill>
                    <a:srgbClr val="EE4333"/>
                  </a:solidFill>
                </a:endParaRPr>
              </a:p>
            </p:txBody>
          </p:sp>
        </mc:Choice>
        <mc:Fallback xmlns="">
          <p:sp>
            <p:nvSpPr>
              <p:cNvPr id="114" name="Rectangle 113">
                <a:extLst>
                  <a:ext uri="{FF2B5EF4-FFF2-40B4-BE49-F238E27FC236}">
                    <a16:creationId xmlns:a16="http://schemas.microsoft.com/office/drawing/2014/main" id="{BDB48797-1603-3045-B193-F568F3468344}"/>
                  </a:ext>
                </a:extLst>
              </p:cNvPr>
              <p:cNvSpPr>
                <a:spLocks noRot="1" noChangeAspect="1" noMove="1" noResize="1" noEditPoints="1" noAdjustHandles="1" noChangeArrowheads="1" noChangeShapeType="1" noTextEdit="1"/>
              </p:cNvSpPr>
              <p:nvPr/>
            </p:nvSpPr>
            <p:spPr>
              <a:xfrm>
                <a:off x="1631268" y="5459931"/>
                <a:ext cx="1066318" cy="584775"/>
              </a:xfrm>
              <a:prstGeom prst="rect">
                <a:avLst/>
              </a:prstGeom>
              <a:blipFill>
                <a:blip r:embed="rId9"/>
                <a:stretch>
                  <a:fillRect l="-1176" b="-63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Rectangle 114">
                <a:extLst>
                  <a:ext uri="{FF2B5EF4-FFF2-40B4-BE49-F238E27FC236}">
                    <a16:creationId xmlns:a16="http://schemas.microsoft.com/office/drawing/2014/main" id="{8F2B44CC-B8B7-0947-A822-E1CF88C13F3A}"/>
                  </a:ext>
                </a:extLst>
              </p:cNvPr>
              <p:cNvSpPr/>
              <p:nvPr/>
            </p:nvSpPr>
            <p:spPr>
              <a:xfrm>
                <a:off x="3070129" y="5551203"/>
                <a:ext cx="1628972" cy="396134"/>
              </a:xfrm>
              <a:prstGeom prst="rect">
                <a:avLst/>
              </a:prstGeom>
            </p:spPr>
            <p:txBody>
              <a:bodyPr wrap="none">
                <a:spAutoFit/>
              </a:bodyPr>
              <a:lstStyle/>
              <a:p>
                <a14:m>
                  <m:oMath xmlns:m="http://schemas.openxmlformats.org/officeDocument/2006/math">
                    <m:acc>
                      <m:accPr>
                        <m:chr m:val="̂"/>
                        <m:ctrlPr>
                          <a:rPr lang="en-US" b="1" i="1">
                            <a:solidFill>
                              <a:schemeClr val="accent2"/>
                            </a:solidFill>
                            <a:latin typeface="Cambria Math" panose="02040503050406030204" pitchFamily="18" charset="0"/>
                          </a:rPr>
                        </m:ctrlPr>
                      </m:accPr>
                      <m:e>
                        <m:r>
                          <m:rPr>
                            <m:nor/>
                          </m:rPr>
                          <a:rPr lang="en-US" b="1" dirty="0">
                            <a:solidFill>
                              <a:schemeClr val="accent2"/>
                            </a:solidFill>
                            <a:latin typeface="Lucida Handwriting" panose="03010101010101010101" pitchFamily="66" charset="77"/>
                          </a:rPr>
                          <m:t>β</m:t>
                        </m:r>
                      </m:e>
                    </m:acc>
                    <m:r>
                      <m:rPr>
                        <m:nor/>
                      </m:rPr>
                      <a:rPr lang="en-US" b="1" i="0" baseline="-25000" dirty="0" smtClean="0">
                        <a:solidFill>
                          <a:schemeClr val="accent2"/>
                        </a:solidFill>
                        <a:latin typeface="Lucida Handwriting" panose="03010101010101010101" pitchFamily="66" charset="77"/>
                      </a:rPr>
                      <m:t>0</m:t>
                    </m:r>
                    <m:r>
                      <a:rPr lang="en-US" b="1" i="1" baseline="-25000" dirty="0">
                        <a:solidFill>
                          <a:schemeClr val="accent2"/>
                        </a:solidFill>
                        <a:latin typeface="Cambria Math" panose="02040503050406030204" pitchFamily="18" charset="0"/>
                      </a:rPr>
                      <m:t> </m:t>
                    </m:r>
                  </m:oMath>
                </a14:m>
                <a:r>
                  <a:rPr lang="en-US" b="1" dirty="0">
                    <a:latin typeface="Lucida Handwriting" panose="03010101010101010101" pitchFamily="66" charset="77"/>
                  </a:rPr>
                  <a:t>= </a:t>
                </a:r>
                <a14:m>
                  <m:oMath xmlns:m="http://schemas.openxmlformats.org/officeDocument/2006/math">
                    <m:acc>
                      <m:accPr>
                        <m:chr m:val="̅"/>
                        <m:ctrlPr>
                          <a:rPr lang="en-US" b="1" i="1" smtClean="0">
                            <a:solidFill>
                              <a:srgbClr val="FF0000"/>
                            </a:solidFill>
                            <a:latin typeface="Cambria Math" panose="02040503050406030204" pitchFamily="18" charset="0"/>
                          </a:rPr>
                        </m:ctrlPr>
                      </m:accPr>
                      <m:e>
                        <m:r>
                          <m:rPr>
                            <m:nor/>
                          </m:rPr>
                          <a:rPr lang="en-US" b="1" dirty="0">
                            <a:solidFill>
                              <a:srgbClr val="FF0000"/>
                            </a:solidFill>
                            <a:latin typeface="Lucida Handwriting" panose="03010101010101010101" pitchFamily="66" charset="77"/>
                          </a:rPr>
                          <m:t>Y</m:t>
                        </m:r>
                        <m:r>
                          <m:rPr>
                            <m:nor/>
                          </m:rPr>
                          <a:rPr lang="en-US" b="1" baseline="-25000" dirty="0">
                            <a:solidFill>
                              <a:srgbClr val="FF0000"/>
                            </a:solidFill>
                            <a:latin typeface="Lucida Handwriting" panose="03010101010101010101" pitchFamily="66" charset="77"/>
                          </a:rPr>
                          <m:t>i</m:t>
                        </m:r>
                      </m:e>
                    </m:acc>
                  </m:oMath>
                </a14:m>
                <a:r>
                  <a:rPr lang="en-US" b="1" dirty="0">
                    <a:latin typeface="Lucida Handwriting" panose="03010101010101010101" pitchFamily="66" charset="77"/>
                  </a:rPr>
                  <a:t> -</a:t>
                </a:r>
                <a:r>
                  <a:rPr lang="en-US" b="1" dirty="0">
                    <a:solidFill>
                      <a:schemeClr val="accent2"/>
                    </a:solidFill>
                  </a:rPr>
                  <a:t> </a:t>
                </a:r>
                <a14:m>
                  <m:oMath xmlns:m="http://schemas.openxmlformats.org/officeDocument/2006/math">
                    <m:acc>
                      <m:accPr>
                        <m:chr m:val="̂"/>
                        <m:ctrlPr>
                          <a:rPr lang="en-US" b="1" i="1">
                            <a:solidFill>
                              <a:schemeClr val="accent2"/>
                            </a:solidFill>
                            <a:latin typeface="Cambria Math" panose="02040503050406030204" pitchFamily="18" charset="0"/>
                          </a:rPr>
                        </m:ctrlPr>
                      </m:accPr>
                      <m:e>
                        <m:r>
                          <m:rPr>
                            <m:nor/>
                          </m:rPr>
                          <a:rPr lang="en-US" b="1" dirty="0">
                            <a:solidFill>
                              <a:schemeClr val="accent2"/>
                            </a:solidFill>
                            <a:latin typeface="Lucida Handwriting" panose="03010101010101010101" pitchFamily="66" charset="77"/>
                          </a:rPr>
                          <m:t>β</m:t>
                        </m:r>
                      </m:e>
                    </m:acc>
                    <m:r>
                      <m:rPr>
                        <m:nor/>
                      </m:rPr>
                      <a:rPr lang="en-US" b="1" baseline="-25000" dirty="0">
                        <a:solidFill>
                          <a:schemeClr val="accent2"/>
                        </a:solidFill>
                        <a:latin typeface="Lucida Handwriting" panose="03010101010101010101" pitchFamily="66" charset="77"/>
                      </a:rPr>
                      <m:t>1</m:t>
                    </m:r>
                    <m:acc>
                      <m:accPr>
                        <m:chr m:val="̅"/>
                        <m:ctrlPr>
                          <a:rPr lang="en-US" b="1" i="1" smtClean="0">
                            <a:solidFill>
                              <a:srgbClr val="FF0000"/>
                            </a:solidFill>
                            <a:latin typeface="Cambria Math" panose="02040503050406030204" pitchFamily="18" charset="0"/>
                          </a:rPr>
                        </m:ctrlPr>
                      </m:accPr>
                      <m:e>
                        <m:r>
                          <m:rPr>
                            <m:nor/>
                          </m:rPr>
                          <a:rPr lang="en-US" b="1" dirty="0">
                            <a:solidFill>
                              <a:srgbClr val="FF0000"/>
                            </a:solidFill>
                            <a:latin typeface="Lucida Handwriting" panose="03010101010101010101" pitchFamily="66" charset="77"/>
                          </a:rPr>
                          <m:t>x</m:t>
                        </m:r>
                        <m:r>
                          <m:rPr>
                            <m:nor/>
                          </m:rPr>
                          <a:rPr lang="en-US" b="1" baseline="-25000" dirty="0">
                            <a:solidFill>
                              <a:srgbClr val="FF0000"/>
                            </a:solidFill>
                            <a:latin typeface="Lucida Handwriting" panose="03010101010101010101" pitchFamily="66" charset="77"/>
                          </a:rPr>
                          <m:t>i</m:t>
                        </m:r>
                      </m:e>
                    </m:acc>
                  </m:oMath>
                </a14:m>
                <a:endParaRPr lang="en-US" b="1" baseline="-25000" dirty="0">
                  <a:solidFill>
                    <a:srgbClr val="EE4333"/>
                  </a:solidFill>
                </a:endParaRPr>
              </a:p>
            </p:txBody>
          </p:sp>
        </mc:Choice>
        <mc:Fallback xmlns="">
          <p:sp>
            <p:nvSpPr>
              <p:cNvPr id="115" name="Rectangle 114">
                <a:extLst>
                  <a:ext uri="{FF2B5EF4-FFF2-40B4-BE49-F238E27FC236}">
                    <a16:creationId xmlns:a16="http://schemas.microsoft.com/office/drawing/2014/main" id="{8F2B44CC-B8B7-0947-A822-E1CF88C13F3A}"/>
                  </a:ext>
                </a:extLst>
              </p:cNvPr>
              <p:cNvSpPr>
                <a:spLocks noRot="1" noChangeAspect="1" noMove="1" noResize="1" noEditPoints="1" noAdjustHandles="1" noChangeArrowheads="1" noChangeShapeType="1" noTextEdit="1"/>
              </p:cNvSpPr>
              <p:nvPr/>
            </p:nvSpPr>
            <p:spPr>
              <a:xfrm>
                <a:off x="3070129" y="5551203"/>
                <a:ext cx="1628972" cy="396134"/>
              </a:xfrm>
              <a:prstGeom prst="rect">
                <a:avLst/>
              </a:prstGeom>
              <a:blipFill>
                <a:blip r:embed="rId10"/>
                <a:stretch>
                  <a:fillRect l="-775" b="-25000"/>
                </a:stretch>
              </a:blipFill>
            </p:spPr>
            <p:txBody>
              <a:bodyPr/>
              <a:lstStyle/>
              <a:p>
                <a:r>
                  <a:rPr lang="en-US">
                    <a:noFill/>
                  </a:rPr>
                  <a:t> </a:t>
                </a:r>
              </a:p>
            </p:txBody>
          </p:sp>
        </mc:Fallback>
      </mc:AlternateContent>
      <p:sp>
        <p:nvSpPr>
          <p:cNvPr id="116" name="Rounded Rectangle 115">
            <a:extLst>
              <a:ext uri="{FF2B5EF4-FFF2-40B4-BE49-F238E27FC236}">
                <a16:creationId xmlns:a16="http://schemas.microsoft.com/office/drawing/2014/main" id="{BA77718C-E26D-3441-A071-C0D366F830B6}"/>
              </a:ext>
            </a:extLst>
          </p:cNvPr>
          <p:cNvSpPr/>
          <p:nvPr/>
        </p:nvSpPr>
        <p:spPr>
          <a:xfrm>
            <a:off x="1394434" y="5409868"/>
            <a:ext cx="3624735" cy="690907"/>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0A6CE2E-19E6-A242-8216-FDDE8742A3D2}"/>
              </a:ext>
            </a:extLst>
          </p:cNvPr>
          <p:cNvSpPr/>
          <p:nvPr/>
        </p:nvSpPr>
        <p:spPr>
          <a:xfrm>
            <a:off x="9708330" y="4217731"/>
            <a:ext cx="510076" cy="369332"/>
          </a:xfrm>
          <a:prstGeom prst="rect">
            <a:avLst/>
          </a:prstGeom>
        </p:spPr>
        <p:txBody>
          <a:bodyPr wrap="none">
            <a:spAutoFit/>
          </a:bodyPr>
          <a:lstStyle/>
          <a:p>
            <a:r>
              <a:rPr lang="en-US" dirty="0">
                <a:latin typeface="Lucida Handwriting" panose="03010101010101010101" pitchFamily="66" charset="77"/>
              </a:rPr>
              <a:t>T</a:t>
            </a:r>
            <a:r>
              <a:rPr lang="en-US" b="1" baseline="-25000" dirty="0">
                <a:solidFill>
                  <a:srgbClr val="C00000"/>
                </a:solidFill>
                <a:latin typeface="Lucida Handwriting" panose="03010101010101010101" pitchFamily="66" charset="77"/>
              </a:rPr>
              <a:t>β</a:t>
            </a:r>
            <a:r>
              <a:rPr lang="en-US" b="1" dirty="0">
                <a:latin typeface="Lucida Handwriting" panose="03010101010101010101" pitchFamily="66" charset="77"/>
              </a:rPr>
              <a:t> </a:t>
            </a:r>
            <a:endParaRPr lang="en-US" dirty="0"/>
          </a:p>
        </p:txBody>
      </p:sp>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66449DA2-F7F4-2845-8068-26259951B396}"/>
                  </a:ext>
                </a:extLst>
              </p:cNvPr>
              <p:cNvSpPr txBox="1"/>
              <p:nvPr/>
            </p:nvSpPr>
            <p:spPr>
              <a:xfrm>
                <a:off x="8187083" y="1353721"/>
                <a:ext cx="1818768" cy="801951"/>
              </a:xfrm>
              <a:prstGeom prst="rect">
                <a:avLst/>
              </a:prstGeom>
              <a:noFill/>
            </p:spPr>
            <p:txBody>
              <a:bodyPr wrap="none" rtlCol="0">
                <a:spAutoFit/>
              </a:bodyPr>
              <a:lstStyle/>
              <a:p>
                <a14:m>
                  <m:oMath xmlns:m="http://schemas.openxmlformats.org/officeDocument/2006/math">
                    <m:sSub>
                      <m:sSubPr>
                        <m:ctrlPr>
                          <a:rPr lang="en-US" i="1" smtClean="0">
                            <a:solidFill>
                              <a:srgbClr val="FF0000"/>
                            </a:solidFill>
                            <a:latin typeface="Cambria Math" panose="02040503050406030204" pitchFamily="18" charset="0"/>
                          </a:rPr>
                        </m:ctrlPr>
                      </m:sSubPr>
                      <m:e>
                        <m:r>
                          <m:rPr>
                            <m:nor/>
                          </m:rPr>
                          <a:rPr lang="en-US" dirty="0">
                            <a:solidFill>
                              <a:srgbClr val="FF0000"/>
                            </a:solidFill>
                            <a:latin typeface="Lucida Handwriting" panose="03010101010101010101" pitchFamily="66" charset="77"/>
                          </a:rPr>
                          <m:t>T</m:t>
                        </m:r>
                      </m:e>
                      <m:sub>
                        <m:r>
                          <m:rPr>
                            <m:nor/>
                          </m:rPr>
                          <a:rPr lang="en-US" b="1" dirty="0">
                            <a:solidFill>
                              <a:srgbClr val="C00000"/>
                            </a:solidFill>
                            <a:latin typeface="Lucida Handwriting" panose="03010101010101010101" pitchFamily="66" charset="77"/>
                          </a:rPr>
                          <m:t>β</m:t>
                        </m:r>
                        <m:r>
                          <m:rPr>
                            <m:nor/>
                          </m:rPr>
                          <a:rPr lang="en-US" b="1" baseline="-25000" dirty="0">
                            <a:solidFill>
                              <a:srgbClr val="C00000"/>
                            </a:solidFill>
                            <a:latin typeface="Lucida Handwriting" panose="03010101010101010101" pitchFamily="66" charset="77"/>
                          </a:rPr>
                          <m:t>1</m:t>
                        </m:r>
                        <m:r>
                          <m:rPr>
                            <m:nor/>
                          </m:rPr>
                          <a:rPr lang="en-US" dirty="0">
                            <a:solidFill>
                              <a:srgbClr val="C00000"/>
                            </a:solidFill>
                          </a:rPr>
                          <m:t> </m:t>
                        </m:r>
                      </m:sub>
                    </m:sSub>
                  </m:oMath>
                </a14:m>
                <a:r>
                  <a:rPr lang="en-US" dirty="0">
                    <a:solidFill>
                      <a:srgbClr val="FF0000"/>
                    </a:solidFill>
                    <a:latin typeface="Lucida Handwriting" panose="03010101010101010101" pitchFamily="66" charset="77"/>
                  </a:rPr>
                  <a:t> </a:t>
                </a:r>
                <a:r>
                  <a:rPr lang="en-US" dirty="0">
                    <a:latin typeface="Lucida Handwriting" panose="03010101010101010101" pitchFamily="66" charset="77"/>
                  </a:rPr>
                  <a:t>=</a:t>
                </a:r>
                <a:r>
                  <a:rPr lang="en-US" dirty="0">
                    <a:solidFill>
                      <a:srgbClr val="FF0000"/>
                    </a:solidFill>
                    <a:latin typeface="Lucida Handwriting" panose="03010101010101010101" pitchFamily="66" charset="77"/>
                  </a:rPr>
                  <a:t> </a:t>
                </a:r>
                <a14:m>
                  <m:oMath xmlns:m="http://schemas.openxmlformats.org/officeDocument/2006/math">
                    <m:f>
                      <m:fPr>
                        <m:ctrlPr>
                          <a:rPr lang="en-US" i="1" smtClean="0">
                            <a:solidFill>
                              <a:srgbClr val="FF0000"/>
                            </a:solidFill>
                            <a:latin typeface="Cambria Math" panose="02040503050406030204" pitchFamily="18" charset="0"/>
                          </a:rPr>
                        </m:ctrlPr>
                      </m:fPr>
                      <m:num>
                        <m:acc>
                          <m:accPr>
                            <m:chr m:val="̂"/>
                            <m:ctrlPr>
                              <a:rPr lang="en-US" b="1" i="1">
                                <a:solidFill>
                                  <a:schemeClr val="accent2"/>
                                </a:solidFill>
                                <a:latin typeface="Cambria Math" panose="02040503050406030204" pitchFamily="18" charset="0"/>
                              </a:rPr>
                            </m:ctrlPr>
                          </m:accPr>
                          <m:e>
                            <m:r>
                              <m:rPr>
                                <m:nor/>
                              </m:rPr>
                              <a:rPr lang="en-US" b="1" dirty="0">
                                <a:solidFill>
                                  <a:schemeClr val="accent2"/>
                                </a:solidFill>
                                <a:latin typeface="Lucida Handwriting" panose="03010101010101010101" pitchFamily="66" charset="77"/>
                              </a:rPr>
                              <m:t>β</m:t>
                            </m:r>
                          </m:e>
                        </m:acc>
                        <m:r>
                          <m:rPr>
                            <m:nor/>
                          </m:rPr>
                          <a:rPr lang="en-US" b="1" baseline="-25000" dirty="0">
                            <a:solidFill>
                              <a:schemeClr val="accent2"/>
                            </a:solidFill>
                            <a:latin typeface="Lucida Handwriting" panose="03010101010101010101" pitchFamily="66" charset="77"/>
                          </a:rPr>
                          <m:t>1</m:t>
                        </m:r>
                        <m:r>
                          <a:rPr lang="en-US" b="0" i="1" smtClean="0">
                            <a:solidFill>
                              <a:schemeClr val="tx1"/>
                            </a:solidFill>
                            <a:latin typeface="Cambria Math" panose="02040503050406030204" pitchFamily="18" charset="0"/>
                          </a:rPr>
                          <m:t>−</m:t>
                        </m:r>
                        <m:r>
                          <m:rPr>
                            <m:nor/>
                          </m:rPr>
                          <a:rPr lang="en-US" b="1" dirty="0">
                            <a:solidFill>
                              <a:srgbClr val="C00000"/>
                            </a:solidFill>
                            <a:latin typeface="Lucida Handwriting" panose="03010101010101010101" pitchFamily="66" charset="77"/>
                          </a:rPr>
                          <m:t>β</m:t>
                        </m:r>
                        <m:r>
                          <m:rPr>
                            <m:nor/>
                          </m:rPr>
                          <a:rPr lang="en-US" b="1" baseline="-25000" dirty="0">
                            <a:solidFill>
                              <a:srgbClr val="C00000"/>
                            </a:solidFill>
                            <a:latin typeface="Lucida Handwriting" panose="03010101010101010101" pitchFamily="66" charset="77"/>
                          </a:rPr>
                          <m:t>1</m:t>
                        </m:r>
                        <m:r>
                          <m:rPr>
                            <m:nor/>
                          </m:rPr>
                          <a:rPr lang="en-US" dirty="0">
                            <a:solidFill>
                              <a:srgbClr val="C00000"/>
                            </a:solidFill>
                          </a:rPr>
                          <m:t> </m:t>
                        </m:r>
                      </m:num>
                      <m:den>
                        <m:sSub>
                          <m:sSubPr>
                            <m:ctrlPr>
                              <a:rPr lang="en-US" i="1">
                                <a:latin typeface="Cambria Math" panose="02040503050406030204" pitchFamily="18" charset="0"/>
                              </a:rPr>
                            </m:ctrlPr>
                          </m:sSubPr>
                          <m:e>
                            <m:acc>
                              <m:accPr>
                                <m:chr m:val="̂"/>
                                <m:ctrlPr>
                                  <a:rPr lang="en-US" b="1" i="1">
                                    <a:solidFill>
                                      <a:srgbClr val="FF0000"/>
                                    </a:solidFill>
                                    <a:latin typeface="Cambria Math" panose="02040503050406030204" pitchFamily="18" charset="0"/>
                                  </a:rPr>
                                </m:ctrlPr>
                              </m:accPr>
                              <m:e>
                                <m:r>
                                  <m:rPr>
                                    <m:nor/>
                                  </m:rPr>
                                  <a:rPr lang="en-US" b="1" dirty="0">
                                    <a:solidFill>
                                      <a:srgbClr val="FF0000"/>
                                    </a:solidFill>
                                    <a:latin typeface="Lucida Handwriting" panose="03010101010101010101" pitchFamily="66" charset="77"/>
                                  </a:rPr>
                                  <m:t>𝜎</m:t>
                                </m:r>
                              </m:e>
                            </m:acc>
                          </m:e>
                          <m:sub>
                            <m:acc>
                              <m:accPr>
                                <m:chr m:val="̂"/>
                                <m:ctrlPr>
                                  <a:rPr lang="en-US" b="1" i="1">
                                    <a:solidFill>
                                      <a:srgbClr val="FF0000"/>
                                    </a:solidFill>
                                    <a:latin typeface="Cambria Math" panose="02040503050406030204" pitchFamily="18" charset="0"/>
                                  </a:rPr>
                                </m:ctrlPr>
                              </m:accPr>
                              <m:e>
                                <m:r>
                                  <m:rPr>
                                    <m:nor/>
                                  </m:rPr>
                                  <a:rPr lang="en-US" b="1" dirty="0">
                                    <a:solidFill>
                                      <a:srgbClr val="FF0000"/>
                                    </a:solidFill>
                                    <a:latin typeface="Lucida Handwriting" panose="03010101010101010101" pitchFamily="66" charset="77"/>
                                  </a:rPr>
                                  <m:t>𝜀</m:t>
                                </m:r>
                              </m:e>
                            </m:acc>
                            <m:r>
                              <m:rPr>
                                <m:nor/>
                              </m:rPr>
                              <a:rPr lang="en-US" b="1" baseline="-25000" dirty="0">
                                <a:solidFill>
                                  <a:srgbClr val="FF0000"/>
                                </a:solidFill>
                                <a:latin typeface="Lucida Handwriting" panose="03010101010101010101" pitchFamily="66" charset="77"/>
                              </a:rPr>
                              <m:t>i</m:t>
                            </m:r>
                          </m:sub>
                        </m:sSub>
                        <m:r>
                          <a:rPr lang="en-US" b="0" i="1" dirty="0" smtClean="0">
                            <a:solidFill>
                              <a:schemeClr val="tx1"/>
                            </a:solidFill>
                            <a:latin typeface="Cambria Math" panose="02040503050406030204" pitchFamily="18" charset="0"/>
                          </a:rPr>
                          <m:t>/</m:t>
                        </m:r>
                        <m:rad>
                          <m:radPr>
                            <m:degHide m:val="on"/>
                            <m:ctrlPr>
                              <a:rPr lang="en-US" b="0" i="1" dirty="0" smtClean="0">
                                <a:solidFill>
                                  <a:schemeClr val="tx1"/>
                                </a:solidFill>
                                <a:latin typeface="Cambria Math" panose="02040503050406030204" pitchFamily="18" charset="0"/>
                              </a:rPr>
                            </m:ctrlPr>
                          </m:radPr>
                          <m:deg/>
                          <m:e>
                            <m:r>
                              <m:rPr>
                                <m:nor/>
                              </m:rPr>
                              <a:rPr lang="en-US" b="1" dirty="0">
                                <a:solidFill>
                                  <a:srgbClr val="7030A0"/>
                                </a:solidFill>
                                <a:latin typeface="Lucida Handwriting" panose="03010101010101010101" pitchFamily="66" charset="77"/>
                              </a:rPr>
                              <m:t>S</m:t>
                            </m:r>
                            <m:r>
                              <m:rPr>
                                <m:nor/>
                              </m:rPr>
                              <a:rPr lang="en-US" b="1" baseline="-25000" dirty="0">
                                <a:solidFill>
                                  <a:srgbClr val="7030A0"/>
                                </a:solidFill>
                                <a:latin typeface="Lucida Handwriting" panose="03010101010101010101" pitchFamily="66" charset="77"/>
                              </a:rPr>
                              <m:t>xx</m:t>
                            </m:r>
                          </m:e>
                        </m:rad>
                      </m:den>
                    </m:f>
                  </m:oMath>
                </a14:m>
                <a:endParaRPr lang="en-US" dirty="0">
                  <a:solidFill>
                    <a:srgbClr val="FF0000"/>
                  </a:solidFill>
                  <a:latin typeface="Lucida Handwriting" panose="03010101010101010101" pitchFamily="66" charset="77"/>
                </a:endParaRPr>
              </a:p>
            </p:txBody>
          </p:sp>
        </mc:Choice>
        <mc:Fallback xmlns="">
          <p:sp>
            <p:nvSpPr>
              <p:cNvPr id="117" name="TextBox 116">
                <a:extLst>
                  <a:ext uri="{FF2B5EF4-FFF2-40B4-BE49-F238E27FC236}">
                    <a16:creationId xmlns:a16="http://schemas.microsoft.com/office/drawing/2014/main" id="{66449DA2-F7F4-2845-8068-26259951B396}"/>
                  </a:ext>
                </a:extLst>
              </p:cNvPr>
              <p:cNvSpPr txBox="1">
                <a:spLocks noRot="1" noChangeAspect="1" noMove="1" noResize="1" noEditPoints="1" noAdjustHandles="1" noChangeArrowheads="1" noChangeShapeType="1" noTextEdit="1"/>
              </p:cNvSpPr>
              <p:nvPr/>
            </p:nvSpPr>
            <p:spPr>
              <a:xfrm>
                <a:off x="8187083" y="1353721"/>
                <a:ext cx="1818768" cy="801951"/>
              </a:xfrm>
              <a:prstGeom prst="rect">
                <a:avLst/>
              </a:prstGeom>
              <a:blipFill>
                <a:blip r:embed="rId11"/>
                <a:stretch>
                  <a:fillRect b="-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F0172123-E948-D943-A37A-FF5F313D88CD}"/>
                  </a:ext>
                </a:extLst>
              </p:cNvPr>
              <p:cNvSpPr txBox="1"/>
              <p:nvPr/>
            </p:nvSpPr>
            <p:spPr>
              <a:xfrm>
                <a:off x="7909892" y="2457096"/>
                <a:ext cx="2233368" cy="1177117"/>
              </a:xfrm>
              <a:prstGeom prst="rect">
                <a:avLst/>
              </a:prstGeom>
              <a:noFill/>
            </p:spPr>
            <p:txBody>
              <a:bodyPr wrap="none" rtlCol="0">
                <a:spAutoFit/>
              </a:bodyPr>
              <a:lstStyle/>
              <a:p>
                <a14:m>
                  <m:oMath xmlns:m="http://schemas.openxmlformats.org/officeDocument/2006/math">
                    <m:sSub>
                      <m:sSubPr>
                        <m:ctrlPr>
                          <a:rPr lang="en-US" i="1" smtClean="0">
                            <a:solidFill>
                              <a:srgbClr val="FF0000"/>
                            </a:solidFill>
                            <a:latin typeface="Cambria Math" panose="02040503050406030204" pitchFamily="18" charset="0"/>
                          </a:rPr>
                        </m:ctrlPr>
                      </m:sSubPr>
                      <m:e>
                        <m:r>
                          <m:rPr>
                            <m:nor/>
                          </m:rPr>
                          <a:rPr lang="en-US" dirty="0">
                            <a:solidFill>
                              <a:srgbClr val="FF0000"/>
                            </a:solidFill>
                            <a:latin typeface="Lucida Handwriting" panose="03010101010101010101" pitchFamily="66" charset="77"/>
                          </a:rPr>
                          <m:t>T</m:t>
                        </m:r>
                      </m:e>
                      <m:sub>
                        <m:r>
                          <m:rPr>
                            <m:nor/>
                          </m:rPr>
                          <a:rPr lang="en-US" b="1" dirty="0">
                            <a:solidFill>
                              <a:srgbClr val="C00000"/>
                            </a:solidFill>
                            <a:latin typeface="Lucida Handwriting" panose="03010101010101010101" pitchFamily="66" charset="77"/>
                          </a:rPr>
                          <m:t>β</m:t>
                        </m:r>
                        <m:r>
                          <m:rPr>
                            <m:nor/>
                          </m:rPr>
                          <a:rPr lang="en-US" b="1" i="0" baseline="-25000" dirty="0" smtClean="0">
                            <a:solidFill>
                              <a:srgbClr val="C00000"/>
                            </a:solidFill>
                            <a:latin typeface="Lucida Handwriting" panose="03010101010101010101" pitchFamily="66" charset="77"/>
                          </a:rPr>
                          <m:t>0</m:t>
                        </m:r>
                        <m:r>
                          <m:rPr>
                            <m:nor/>
                          </m:rPr>
                          <a:rPr lang="en-US" dirty="0">
                            <a:solidFill>
                              <a:srgbClr val="C00000"/>
                            </a:solidFill>
                          </a:rPr>
                          <m:t> </m:t>
                        </m:r>
                      </m:sub>
                    </m:sSub>
                  </m:oMath>
                </a14:m>
                <a:r>
                  <a:rPr lang="en-US" dirty="0">
                    <a:solidFill>
                      <a:srgbClr val="FF0000"/>
                    </a:solidFill>
                    <a:latin typeface="Lucida Handwriting" panose="03010101010101010101" pitchFamily="66" charset="77"/>
                  </a:rPr>
                  <a:t> </a:t>
                </a:r>
                <a:r>
                  <a:rPr lang="en-US" dirty="0">
                    <a:latin typeface="Lucida Handwriting" panose="03010101010101010101" pitchFamily="66" charset="77"/>
                  </a:rPr>
                  <a:t>=</a:t>
                </a:r>
                <a:r>
                  <a:rPr lang="en-US" dirty="0">
                    <a:solidFill>
                      <a:srgbClr val="FF0000"/>
                    </a:solidFill>
                    <a:latin typeface="Lucida Handwriting" panose="03010101010101010101" pitchFamily="66" charset="77"/>
                  </a:rPr>
                  <a:t> </a:t>
                </a:r>
                <a14:m>
                  <m:oMath xmlns:m="http://schemas.openxmlformats.org/officeDocument/2006/math">
                    <m:f>
                      <m:fPr>
                        <m:ctrlPr>
                          <a:rPr lang="en-US" i="1" smtClean="0">
                            <a:solidFill>
                              <a:srgbClr val="FF0000"/>
                            </a:solidFill>
                            <a:latin typeface="Cambria Math" panose="02040503050406030204" pitchFamily="18" charset="0"/>
                          </a:rPr>
                        </m:ctrlPr>
                      </m:fPr>
                      <m:num>
                        <m:acc>
                          <m:accPr>
                            <m:chr m:val="̂"/>
                            <m:ctrlPr>
                              <a:rPr lang="en-US" b="1" i="1">
                                <a:solidFill>
                                  <a:schemeClr val="accent2"/>
                                </a:solidFill>
                                <a:latin typeface="Cambria Math" panose="02040503050406030204" pitchFamily="18" charset="0"/>
                              </a:rPr>
                            </m:ctrlPr>
                          </m:accPr>
                          <m:e>
                            <m:r>
                              <m:rPr>
                                <m:nor/>
                              </m:rPr>
                              <a:rPr lang="en-US" b="1" dirty="0">
                                <a:solidFill>
                                  <a:schemeClr val="accent2"/>
                                </a:solidFill>
                                <a:latin typeface="Lucida Handwriting" panose="03010101010101010101" pitchFamily="66" charset="77"/>
                              </a:rPr>
                              <m:t>β</m:t>
                            </m:r>
                          </m:e>
                        </m:acc>
                        <m:r>
                          <m:rPr>
                            <m:nor/>
                          </m:rPr>
                          <a:rPr lang="en-US" b="1" i="0" baseline="-25000" dirty="0" smtClean="0">
                            <a:solidFill>
                              <a:schemeClr val="accent2"/>
                            </a:solidFill>
                            <a:latin typeface="Lucida Handwriting" panose="03010101010101010101" pitchFamily="66" charset="77"/>
                          </a:rPr>
                          <m:t>0</m:t>
                        </m:r>
                        <m:r>
                          <a:rPr lang="en-US" b="0" i="1" smtClean="0">
                            <a:solidFill>
                              <a:schemeClr val="tx1"/>
                            </a:solidFill>
                            <a:latin typeface="Cambria Math" panose="02040503050406030204" pitchFamily="18" charset="0"/>
                          </a:rPr>
                          <m:t>−</m:t>
                        </m:r>
                        <m:r>
                          <m:rPr>
                            <m:nor/>
                          </m:rPr>
                          <a:rPr lang="en-US" b="1" dirty="0">
                            <a:solidFill>
                              <a:srgbClr val="C00000"/>
                            </a:solidFill>
                            <a:latin typeface="Lucida Handwriting" panose="03010101010101010101" pitchFamily="66" charset="77"/>
                          </a:rPr>
                          <m:t>β</m:t>
                        </m:r>
                        <m:r>
                          <m:rPr>
                            <m:nor/>
                          </m:rPr>
                          <a:rPr lang="en-US" b="1" i="0" baseline="-25000" dirty="0" smtClean="0">
                            <a:solidFill>
                              <a:srgbClr val="C00000"/>
                            </a:solidFill>
                            <a:latin typeface="Lucida Handwriting" panose="03010101010101010101" pitchFamily="66" charset="77"/>
                          </a:rPr>
                          <m:t>0</m:t>
                        </m:r>
                        <m:r>
                          <m:rPr>
                            <m:nor/>
                          </m:rPr>
                          <a:rPr lang="en-US" dirty="0">
                            <a:solidFill>
                              <a:srgbClr val="C00000"/>
                            </a:solidFill>
                          </a:rPr>
                          <m:t> </m:t>
                        </m:r>
                      </m:num>
                      <m:den>
                        <m:sSub>
                          <m:sSubPr>
                            <m:ctrlPr>
                              <a:rPr lang="en-US" i="1">
                                <a:latin typeface="Cambria Math" panose="02040503050406030204" pitchFamily="18" charset="0"/>
                              </a:rPr>
                            </m:ctrlPr>
                          </m:sSubPr>
                          <m:e>
                            <m:acc>
                              <m:accPr>
                                <m:chr m:val="̂"/>
                                <m:ctrlPr>
                                  <a:rPr lang="en-US" b="1" i="1">
                                    <a:solidFill>
                                      <a:srgbClr val="FF0000"/>
                                    </a:solidFill>
                                    <a:latin typeface="Cambria Math" panose="02040503050406030204" pitchFamily="18" charset="0"/>
                                  </a:rPr>
                                </m:ctrlPr>
                              </m:accPr>
                              <m:e>
                                <m:r>
                                  <m:rPr>
                                    <m:nor/>
                                  </m:rPr>
                                  <a:rPr lang="en-US" b="1" dirty="0">
                                    <a:solidFill>
                                      <a:srgbClr val="FF0000"/>
                                    </a:solidFill>
                                    <a:latin typeface="Lucida Handwriting" panose="03010101010101010101" pitchFamily="66" charset="77"/>
                                  </a:rPr>
                                  <m:t>𝜎</m:t>
                                </m:r>
                              </m:e>
                            </m:acc>
                          </m:e>
                          <m:sub>
                            <m:acc>
                              <m:accPr>
                                <m:chr m:val="̂"/>
                                <m:ctrlPr>
                                  <a:rPr lang="en-US" b="1" i="1">
                                    <a:solidFill>
                                      <a:srgbClr val="FF0000"/>
                                    </a:solidFill>
                                    <a:latin typeface="Cambria Math" panose="02040503050406030204" pitchFamily="18" charset="0"/>
                                  </a:rPr>
                                </m:ctrlPr>
                              </m:accPr>
                              <m:e>
                                <m:r>
                                  <m:rPr>
                                    <m:nor/>
                                  </m:rPr>
                                  <a:rPr lang="en-US" b="1" dirty="0">
                                    <a:solidFill>
                                      <a:srgbClr val="FF0000"/>
                                    </a:solidFill>
                                    <a:latin typeface="Lucida Handwriting" panose="03010101010101010101" pitchFamily="66" charset="77"/>
                                  </a:rPr>
                                  <m:t>𝜀</m:t>
                                </m:r>
                              </m:e>
                            </m:acc>
                            <m:r>
                              <m:rPr>
                                <m:nor/>
                              </m:rPr>
                              <a:rPr lang="en-US" b="1" baseline="-25000" dirty="0">
                                <a:solidFill>
                                  <a:srgbClr val="FF0000"/>
                                </a:solidFill>
                                <a:latin typeface="Lucida Handwriting" panose="03010101010101010101" pitchFamily="66" charset="77"/>
                              </a:rPr>
                              <m:t>i</m:t>
                            </m:r>
                          </m:sub>
                        </m:sSub>
                        <m:r>
                          <a:rPr lang="en-US" b="0" i="1" dirty="0" smtClean="0">
                            <a:solidFill>
                              <a:schemeClr val="tx1"/>
                            </a:solidFill>
                            <a:latin typeface="Cambria Math" panose="02040503050406030204" pitchFamily="18" charset="0"/>
                          </a:rPr>
                          <m:t>/</m:t>
                        </m:r>
                        <m:rad>
                          <m:radPr>
                            <m:degHide m:val="on"/>
                            <m:ctrlPr>
                              <a:rPr lang="en-US" b="0" i="1" dirty="0" smtClean="0">
                                <a:solidFill>
                                  <a:schemeClr val="tx1"/>
                                </a:solidFill>
                                <a:latin typeface="Cambria Math" panose="02040503050406030204" pitchFamily="18" charset="0"/>
                              </a:rPr>
                            </m:ctrlPr>
                          </m:radPr>
                          <m:deg/>
                          <m:e>
                            <m:f>
                              <m:fPr>
                                <m:ctrlPr>
                                  <a:rPr lang="en-US" b="1" i="1" dirty="0">
                                    <a:latin typeface="Cambria Math" panose="02040503050406030204" pitchFamily="18" charset="0"/>
                                  </a:rPr>
                                </m:ctrlPr>
                              </m:fPr>
                              <m:num>
                                <m:r>
                                  <m:rPr>
                                    <m:nor/>
                                  </m:rPr>
                                  <a:rPr lang="en-US" b="1" dirty="0">
                                    <a:latin typeface="Lucida Handwriting" panose="03010101010101010101" pitchFamily="66" charset="77"/>
                                  </a:rPr>
                                  <m:t>1</m:t>
                                </m:r>
                              </m:num>
                              <m:den>
                                <m:r>
                                  <m:rPr>
                                    <m:nor/>
                                  </m:rPr>
                                  <a:rPr lang="en-US" b="1" dirty="0">
                                    <a:solidFill>
                                      <a:srgbClr val="FF0000"/>
                                    </a:solidFill>
                                    <a:latin typeface="Lucida Handwriting" panose="03010101010101010101" pitchFamily="66" charset="77"/>
                                  </a:rPr>
                                  <m:t>n</m:t>
                                </m:r>
                              </m:den>
                            </m:f>
                            <m:r>
                              <a:rPr lang="en-US" b="1" i="1" dirty="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acc>
                                      <m:accPr>
                                        <m:chr m:val="̅"/>
                                        <m:ctrlPr>
                                          <a:rPr lang="en-US" b="1" i="1" smtClean="0">
                                            <a:solidFill>
                                              <a:srgbClr val="FF0000"/>
                                            </a:solidFill>
                                            <a:latin typeface="Cambria Math" panose="02040503050406030204" pitchFamily="18" charset="0"/>
                                          </a:rPr>
                                        </m:ctrlPr>
                                      </m:accPr>
                                      <m:e>
                                        <m:r>
                                          <m:rPr>
                                            <m:nor/>
                                          </m:rPr>
                                          <a:rPr lang="en-US" b="1" dirty="0">
                                            <a:solidFill>
                                              <a:srgbClr val="FF0000"/>
                                            </a:solidFill>
                                            <a:latin typeface="Lucida Handwriting" panose="03010101010101010101" pitchFamily="66" charset="77"/>
                                          </a:rPr>
                                          <m:t>x</m:t>
                                        </m:r>
                                        <m:r>
                                          <m:rPr>
                                            <m:nor/>
                                          </m:rPr>
                                          <a:rPr lang="en-US" b="1" baseline="-25000" dirty="0">
                                            <a:solidFill>
                                              <a:srgbClr val="FF0000"/>
                                            </a:solidFill>
                                            <a:latin typeface="Lucida Handwriting" panose="03010101010101010101" pitchFamily="66" charset="77"/>
                                          </a:rPr>
                                          <m:t>i</m:t>
                                        </m:r>
                                      </m:e>
                                    </m:acc>
                                  </m:e>
                                  <m:sup>
                                    <m:r>
                                      <a:rPr lang="en-US" i="1">
                                        <a:latin typeface="Cambria Math" panose="02040503050406030204" pitchFamily="18" charset="0"/>
                                      </a:rPr>
                                      <m:t>2</m:t>
                                    </m:r>
                                  </m:sup>
                                </m:sSup>
                              </m:num>
                              <m:den>
                                <m:rad>
                                  <m:radPr>
                                    <m:degHide m:val="on"/>
                                    <m:ctrlPr>
                                      <a:rPr lang="en-US" i="1">
                                        <a:latin typeface="Cambria Math" panose="02040503050406030204" pitchFamily="18" charset="0"/>
                                      </a:rPr>
                                    </m:ctrlPr>
                                  </m:radPr>
                                  <m:deg/>
                                  <m:e>
                                    <m:r>
                                      <m:rPr>
                                        <m:nor/>
                                      </m:rPr>
                                      <a:rPr lang="en-US" b="1" dirty="0">
                                        <a:solidFill>
                                          <a:srgbClr val="7030A0"/>
                                        </a:solidFill>
                                        <a:latin typeface="Lucida Handwriting" panose="03010101010101010101" pitchFamily="66" charset="77"/>
                                      </a:rPr>
                                      <m:t>S</m:t>
                                    </m:r>
                                    <m:r>
                                      <m:rPr>
                                        <m:nor/>
                                      </m:rPr>
                                      <a:rPr lang="en-US" b="1" baseline="-25000" dirty="0">
                                        <a:solidFill>
                                          <a:srgbClr val="7030A0"/>
                                        </a:solidFill>
                                        <a:latin typeface="Lucida Handwriting" panose="03010101010101010101" pitchFamily="66" charset="77"/>
                                      </a:rPr>
                                      <m:t>xx</m:t>
                                    </m:r>
                                  </m:e>
                                </m:rad>
                              </m:den>
                            </m:f>
                          </m:e>
                        </m:rad>
                      </m:den>
                    </m:f>
                  </m:oMath>
                </a14:m>
                <a:endParaRPr lang="en-US" dirty="0">
                  <a:solidFill>
                    <a:srgbClr val="FF0000"/>
                  </a:solidFill>
                  <a:latin typeface="Lucida Handwriting" panose="03010101010101010101" pitchFamily="66" charset="77"/>
                </a:endParaRPr>
              </a:p>
            </p:txBody>
          </p:sp>
        </mc:Choice>
        <mc:Fallback xmlns="">
          <p:sp>
            <p:nvSpPr>
              <p:cNvPr id="118" name="TextBox 117">
                <a:extLst>
                  <a:ext uri="{FF2B5EF4-FFF2-40B4-BE49-F238E27FC236}">
                    <a16:creationId xmlns:a16="http://schemas.microsoft.com/office/drawing/2014/main" id="{F0172123-E948-D943-A37A-FF5F313D88CD}"/>
                  </a:ext>
                </a:extLst>
              </p:cNvPr>
              <p:cNvSpPr txBox="1">
                <a:spLocks noRot="1" noChangeAspect="1" noMove="1" noResize="1" noEditPoints="1" noAdjustHandles="1" noChangeArrowheads="1" noChangeShapeType="1" noTextEdit="1"/>
              </p:cNvSpPr>
              <p:nvPr/>
            </p:nvSpPr>
            <p:spPr>
              <a:xfrm>
                <a:off x="7909892" y="2457096"/>
                <a:ext cx="2233368" cy="1177117"/>
              </a:xfrm>
              <a:prstGeom prst="rect">
                <a:avLst/>
              </a:prstGeom>
              <a:blipFill>
                <a:blip r:embed="rId12"/>
                <a:stretch>
                  <a:fillRect/>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0673739A-B68D-9E48-8D39-70581A46E26C}"/>
              </a:ext>
            </a:extLst>
          </p:cNvPr>
          <p:cNvSpPr/>
          <p:nvPr/>
        </p:nvSpPr>
        <p:spPr>
          <a:xfrm>
            <a:off x="10045709" y="2203221"/>
            <a:ext cx="1366080" cy="369332"/>
          </a:xfrm>
          <a:prstGeom prst="rect">
            <a:avLst/>
          </a:prstGeom>
        </p:spPr>
        <p:txBody>
          <a:bodyPr wrap="none">
            <a:spAutoFit/>
          </a:bodyPr>
          <a:lstStyle/>
          <a:p>
            <a:r>
              <a:rPr lang="en-US" b="1" dirty="0" err="1">
                <a:latin typeface="Lucida Handwriting" panose="03010101010101010101" pitchFamily="66" charset="77"/>
              </a:rPr>
              <a:t>d.f.</a:t>
            </a:r>
            <a:r>
              <a:rPr lang="en-US" b="1" dirty="0">
                <a:latin typeface="Lucida Handwriting" panose="03010101010101010101" pitchFamily="66" charset="77"/>
              </a:rPr>
              <a:t> = </a:t>
            </a:r>
            <a:r>
              <a:rPr lang="en-US" b="1" dirty="0">
                <a:solidFill>
                  <a:srgbClr val="FF0000"/>
                </a:solidFill>
                <a:latin typeface="Lucida Handwriting" panose="03010101010101010101" pitchFamily="66" charset="77"/>
              </a:rPr>
              <a:t>n</a:t>
            </a:r>
            <a:r>
              <a:rPr lang="en-US" b="1" dirty="0">
                <a:latin typeface="Lucida Handwriting" panose="03010101010101010101" pitchFamily="66" charset="77"/>
              </a:rPr>
              <a:t>-2</a:t>
            </a:r>
            <a:endParaRPr lang="en-US" dirty="0"/>
          </a:p>
        </p:txBody>
      </p:sp>
      <p:cxnSp>
        <p:nvCxnSpPr>
          <p:cNvPr id="51" name="Straight Connector 50">
            <a:extLst>
              <a:ext uri="{FF2B5EF4-FFF2-40B4-BE49-F238E27FC236}">
                <a16:creationId xmlns:a16="http://schemas.microsoft.com/office/drawing/2014/main" id="{92C1DC79-AD47-3F45-A08A-C8D921CCF7C0}"/>
              </a:ext>
            </a:extLst>
          </p:cNvPr>
          <p:cNvCxnSpPr>
            <a:cxnSpLocks/>
          </p:cNvCxnSpPr>
          <p:nvPr/>
        </p:nvCxnSpPr>
        <p:spPr>
          <a:xfrm flipV="1">
            <a:off x="8095169" y="5878711"/>
            <a:ext cx="0" cy="177455"/>
          </a:xfrm>
          <a:prstGeom prst="line">
            <a:avLst/>
          </a:prstGeom>
          <a:ln w="28575">
            <a:solidFill>
              <a:srgbClr val="FF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D252DE3A-0251-8C48-BD88-F7E22270B27D}"/>
                  </a:ext>
                </a:extLst>
              </p:cNvPr>
              <p:cNvSpPr txBox="1"/>
              <p:nvPr/>
            </p:nvSpPr>
            <p:spPr>
              <a:xfrm>
                <a:off x="7762272" y="6022054"/>
                <a:ext cx="447558" cy="36279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400" i="1">
                              <a:solidFill>
                                <a:srgbClr val="FF0000"/>
                              </a:solidFill>
                              <a:latin typeface="Cambria Math" panose="02040503050406030204" pitchFamily="18" charset="0"/>
                            </a:rPr>
                          </m:ctrlPr>
                        </m:sSubPr>
                        <m:e>
                          <m:r>
                            <m:rPr>
                              <m:nor/>
                            </m:rPr>
                            <a:rPr lang="en-US" sz="1400" dirty="0">
                              <a:solidFill>
                                <a:srgbClr val="FF0000"/>
                              </a:solidFill>
                              <a:latin typeface="Lucida Handwriting" panose="03010101010101010101" pitchFamily="66" charset="77"/>
                            </a:rPr>
                            <m:t>T</m:t>
                          </m:r>
                        </m:e>
                        <m:sub>
                          <m:r>
                            <m:rPr>
                              <m:nor/>
                            </m:rPr>
                            <a:rPr lang="en-US" sz="1400" b="1" dirty="0">
                              <a:solidFill>
                                <a:srgbClr val="C00000"/>
                              </a:solidFill>
                              <a:latin typeface="Lucida Handwriting" panose="03010101010101010101" pitchFamily="66" charset="77"/>
                            </a:rPr>
                            <m:t>β</m:t>
                          </m:r>
                          <m:r>
                            <m:rPr>
                              <m:nor/>
                            </m:rPr>
                            <a:rPr lang="en-US" sz="1400" b="1" baseline="-25000" dirty="0">
                              <a:solidFill>
                                <a:srgbClr val="C00000"/>
                              </a:solidFill>
                              <a:latin typeface="Lucida Handwriting" panose="03010101010101010101" pitchFamily="66" charset="77"/>
                            </a:rPr>
                            <m:t>1</m:t>
                          </m:r>
                          <m:r>
                            <m:rPr>
                              <m:nor/>
                            </m:rPr>
                            <a:rPr lang="en-US" sz="1400" dirty="0">
                              <a:solidFill>
                                <a:srgbClr val="C00000"/>
                              </a:solidFill>
                            </a:rPr>
                            <m:t> </m:t>
                          </m:r>
                        </m:sub>
                      </m:sSub>
                    </m:oMath>
                  </m:oMathPara>
                </a14:m>
                <a:endParaRPr lang="en-US" sz="1400" b="1" baseline="-25000" dirty="0">
                  <a:latin typeface="Lucida Handwriting" panose="03010101010101010101" pitchFamily="66" charset="77"/>
                </a:endParaRPr>
              </a:p>
            </p:txBody>
          </p:sp>
        </mc:Choice>
        <mc:Fallback>
          <p:sp>
            <p:nvSpPr>
              <p:cNvPr id="53" name="TextBox 52">
                <a:extLst>
                  <a:ext uri="{FF2B5EF4-FFF2-40B4-BE49-F238E27FC236}">
                    <a16:creationId xmlns:a16="http://schemas.microsoft.com/office/drawing/2014/main" id="{D252DE3A-0251-8C48-BD88-F7E22270B27D}"/>
                  </a:ext>
                </a:extLst>
              </p:cNvPr>
              <p:cNvSpPr txBox="1">
                <a:spLocks noRot="1" noChangeAspect="1" noMove="1" noResize="1" noEditPoints="1" noAdjustHandles="1" noChangeArrowheads="1" noChangeShapeType="1" noTextEdit="1"/>
              </p:cNvSpPr>
              <p:nvPr/>
            </p:nvSpPr>
            <p:spPr>
              <a:xfrm>
                <a:off x="7762272" y="6022054"/>
                <a:ext cx="447558" cy="362792"/>
              </a:xfrm>
              <a:prstGeom prst="rect">
                <a:avLst/>
              </a:prstGeom>
              <a:blipFill>
                <a:blip r:embed="rId13"/>
                <a:stretch>
                  <a:fillRect r="-16667" b="-13333"/>
                </a:stretch>
              </a:blipFill>
            </p:spPr>
            <p:txBody>
              <a:bodyPr/>
              <a:lstStyle/>
              <a:p>
                <a:r>
                  <a:rPr lang="en-US">
                    <a:noFill/>
                  </a:rPr>
                  <a:t> </a:t>
                </a:r>
              </a:p>
            </p:txBody>
          </p:sp>
        </mc:Fallback>
      </mc:AlternateContent>
    </p:spTree>
    <p:extLst>
      <p:ext uri="{BB962C8B-B14F-4D97-AF65-F5344CB8AC3E}">
        <p14:creationId xmlns:p14="http://schemas.microsoft.com/office/powerpoint/2010/main" val="12792484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par>
                                <p:cTn id="12" presetID="22" presetClass="entr" presetSubtype="4" fill="hold" nodeType="with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wipe(down)">
                                      <p:cBhvr>
                                        <p:cTn id="14" dur="500"/>
                                        <p:tgtEl>
                                          <p:spTgt spid="32"/>
                                        </p:tgtEl>
                                      </p:cBhvr>
                                    </p:animEffect>
                                  </p:childTnLst>
                                </p:cTn>
                              </p:par>
                            </p:childTnLst>
                          </p:cTn>
                        </p:par>
                        <p:par>
                          <p:cTn id="15" fill="hold">
                            <p:stCondLst>
                              <p:cond delay="1000"/>
                            </p:stCondLst>
                            <p:childTnLst>
                              <p:par>
                                <p:cTn id="16" presetID="9" presetClass="entr" presetSubtype="0" fill="hold" grpId="0" nodeType="after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dissolve">
                                      <p:cBhvr>
                                        <p:cTn id="18" dur="500"/>
                                        <p:tgtEl>
                                          <p:spTgt spid="34"/>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dissolve">
                                      <p:cBhvr>
                                        <p:cTn id="21" dur="500"/>
                                        <p:tgtEl>
                                          <p:spTgt spid="29"/>
                                        </p:tgtEl>
                                      </p:cBhvr>
                                    </p:animEffect>
                                  </p:childTnLst>
                                </p:cTn>
                              </p:par>
                            </p:childTnLst>
                          </p:cTn>
                        </p:par>
                        <p:par>
                          <p:cTn id="22" fill="hold">
                            <p:stCondLst>
                              <p:cond delay="1500"/>
                            </p:stCondLst>
                            <p:childTnLst>
                              <p:par>
                                <p:cTn id="23" presetID="9" presetClass="entr" presetSubtype="0" fill="hold" grpId="0" nodeType="after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dissolve">
                                      <p:cBhvr>
                                        <p:cTn id="25" dur="100"/>
                                        <p:tgtEl>
                                          <p:spTgt spid="62"/>
                                        </p:tgtEl>
                                      </p:cBhvr>
                                    </p:animEffect>
                                  </p:childTnLst>
                                </p:cTn>
                              </p:par>
                            </p:childTnLst>
                          </p:cTn>
                        </p:par>
                        <p:par>
                          <p:cTn id="26" fill="hold">
                            <p:stCondLst>
                              <p:cond delay="1600"/>
                            </p:stCondLst>
                            <p:childTnLst>
                              <p:par>
                                <p:cTn id="27" presetID="9" presetClass="entr" presetSubtype="0"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dissolve">
                                      <p:cBhvr>
                                        <p:cTn id="29" dur="100"/>
                                        <p:tgtEl>
                                          <p:spTgt spid="61"/>
                                        </p:tgtEl>
                                      </p:cBhvr>
                                    </p:animEffect>
                                  </p:childTnLst>
                                </p:cTn>
                              </p:par>
                            </p:childTnLst>
                          </p:cTn>
                        </p:par>
                        <p:par>
                          <p:cTn id="30" fill="hold">
                            <p:stCondLst>
                              <p:cond delay="1700"/>
                            </p:stCondLst>
                            <p:childTnLst>
                              <p:par>
                                <p:cTn id="31" presetID="9" presetClass="entr" presetSubtype="0" fill="hold" grpId="0" nodeType="after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dissolve">
                                      <p:cBhvr>
                                        <p:cTn id="33" dur="100"/>
                                        <p:tgtEl>
                                          <p:spTgt spid="58"/>
                                        </p:tgtEl>
                                      </p:cBhvr>
                                    </p:animEffect>
                                  </p:childTnLst>
                                </p:cTn>
                              </p:par>
                            </p:childTnLst>
                          </p:cTn>
                        </p:par>
                        <p:par>
                          <p:cTn id="34" fill="hold">
                            <p:stCondLst>
                              <p:cond delay="1800"/>
                            </p:stCondLst>
                            <p:childTnLst>
                              <p:par>
                                <p:cTn id="35" presetID="9" presetClass="entr" presetSubtype="0" fill="hold" grpId="0" nodeType="after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dissolve">
                                      <p:cBhvr>
                                        <p:cTn id="37" dur="100"/>
                                        <p:tgtEl>
                                          <p:spTgt spid="63"/>
                                        </p:tgtEl>
                                      </p:cBhvr>
                                    </p:animEffect>
                                  </p:childTnLst>
                                </p:cTn>
                              </p:par>
                            </p:childTnLst>
                          </p:cTn>
                        </p:par>
                        <p:par>
                          <p:cTn id="38" fill="hold">
                            <p:stCondLst>
                              <p:cond delay="1900"/>
                            </p:stCondLst>
                            <p:childTnLst>
                              <p:par>
                                <p:cTn id="39" presetID="9" presetClass="entr" presetSubtype="0" fill="hold" grpId="0" nodeType="afterEffect">
                                  <p:stCondLst>
                                    <p:cond delay="0"/>
                                  </p:stCondLst>
                                  <p:childTnLst>
                                    <p:set>
                                      <p:cBhvr>
                                        <p:cTn id="40" dur="1" fill="hold">
                                          <p:stCondLst>
                                            <p:cond delay="0"/>
                                          </p:stCondLst>
                                        </p:cTn>
                                        <p:tgtEl>
                                          <p:spTgt spid="59"/>
                                        </p:tgtEl>
                                        <p:attrNameLst>
                                          <p:attrName>style.visibility</p:attrName>
                                        </p:attrNameLst>
                                      </p:cBhvr>
                                      <p:to>
                                        <p:strVal val="visible"/>
                                      </p:to>
                                    </p:set>
                                    <p:animEffect transition="in" filter="dissolve">
                                      <p:cBhvr>
                                        <p:cTn id="41" dur="100"/>
                                        <p:tgtEl>
                                          <p:spTgt spid="59"/>
                                        </p:tgtEl>
                                      </p:cBhvr>
                                    </p:animEffect>
                                  </p:childTnLst>
                                </p:cTn>
                              </p:par>
                            </p:childTnLst>
                          </p:cTn>
                        </p:par>
                        <p:par>
                          <p:cTn id="42" fill="hold">
                            <p:stCondLst>
                              <p:cond delay="2000"/>
                            </p:stCondLst>
                            <p:childTnLst>
                              <p:par>
                                <p:cTn id="43" presetID="9" presetClass="entr" presetSubtype="0" fill="hold" grpId="0" nodeType="after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dissolve">
                                      <p:cBhvr>
                                        <p:cTn id="45" dur="100"/>
                                        <p:tgtEl>
                                          <p:spTgt spid="46"/>
                                        </p:tgtEl>
                                      </p:cBhvr>
                                    </p:animEffect>
                                  </p:childTnLst>
                                </p:cTn>
                              </p:par>
                            </p:childTnLst>
                          </p:cTn>
                        </p:par>
                        <p:par>
                          <p:cTn id="46" fill="hold">
                            <p:stCondLst>
                              <p:cond delay="2100"/>
                            </p:stCondLst>
                            <p:childTnLst>
                              <p:par>
                                <p:cTn id="47" presetID="9" presetClass="entr" presetSubtype="0" fill="hold" grpId="0" nodeType="after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dissolve">
                                      <p:cBhvr>
                                        <p:cTn id="49" dur="100"/>
                                        <p:tgtEl>
                                          <p:spTgt spid="60"/>
                                        </p:tgtEl>
                                      </p:cBhvr>
                                    </p:animEffect>
                                  </p:childTnLst>
                                </p:cTn>
                              </p:par>
                            </p:childTnLst>
                          </p:cTn>
                        </p:par>
                        <p:par>
                          <p:cTn id="50" fill="hold">
                            <p:stCondLst>
                              <p:cond delay="2200"/>
                            </p:stCondLst>
                            <p:childTnLst>
                              <p:par>
                                <p:cTn id="51" presetID="9" presetClass="entr" presetSubtype="0" fill="hold" grpId="0" nodeType="after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dissolve">
                                      <p:cBhvr>
                                        <p:cTn id="53" dur="100"/>
                                        <p:tgtEl>
                                          <p:spTgt spid="41"/>
                                        </p:tgtEl>
                                      </p:cBhvr>
                                    </p:animEffect>
                                  </p:childTnLst>
                                </p:cTn>
                              </p:par>
                            </p:childTnLst>
                          </p:cTn>
                        </p:par>
                        <p:par>
                          <p:cTn id="54" fill="hold">
                            <p:stCondLst>
                              <p:cond delay="2300"/>
                            </p:stCondLst>
                            <p:childTnLst>
                              <p:par>
                                <p:cTn id="55" presetID="22" presetClass="entr" presetSubtype="8" fill="hold" nodeType="after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wipe(left)">
                                      <p:cBhvr>
                                        <p:cTn id="57" dur="500"/>
                                        <p:tgtEl>
                                          <p:spTgt spid="35"/>
                                        </p:tgtEl>
                                      </p:cBhvr>
                                    </p:animEffect>
                                  </p:childTnLst>
                                </p:cTn>
                              </p:par>
                            </p:childTnLst>
                          </p:cTn>
                        </p:par>
                        <p:par>
                          <p:cTn id="58" fill="hold">
                            <p:stCondLst>
                              <p:cond delay="2800"/>
                            </p:stCondLst>
                            <p:childTnLst>
                              <p:par>
                                <p:cTn id="59" presetID="22" presetClass="entr" presetSubtype="8" fill="hold"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wipe(left)">
                                      <p:cBhvr>
                                        <p:cTn id="61" dur="500"/>
                                        <p:tgtEl>
                                          <p:spTgt spid="31"/>
                                        </p:tgtEl>
                                      </p:cBhvr>
                                    </p:animEffect>
                                  </p:childTnLst>
                                </p:cTn>
                              </p:par>
                            </p:childTnLst>
                          </p:cTn>
                        </p:par>
                        <p:par>
                          <p:cTn id="62" fill="hold">
                            <p:stCondLst>
                              <p:cond delay="3300"/>
                            </p:stCondLst>
                            <p:childTnLst>
                              <p:par>
                                <p:cTn id="63" presetID="9" presetClass="entr" presetSubtype="0" fill="hold" grpId="0" nodeType="after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dissolve">
                                      <p:cBhvr>
                                        <p:cTn id="65" dur="500"/>
                                        <p:tgtEl>
                                          <p:spTgt spid="36"/>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dissolve">
                                      <p:cBhvr>
                                        <p:cTn id="68" dur="500"/>
                                        <p:tgtEl>
                                          <p:spTgt spid="37"/>
                                        </p:tgtEl>
                                      </p:cBhvr>
                                    </p:animEffect>
                                  </p:childTnLst>
                                </p:cTn>
                              </p:par>
                            </p:childTnLst>
                          </p:cTn>
                        </p:par>
                        <p:par>
                          <p:cTn id="69" fill="hold">
                            <p:stCondLst>
                              <p:cond delay="3800"/>
                            </p:stCondLst>
                            <p:childTnLst>
                              <p:par>
                                <p:cTn id="70" presetID="22" presetClass="entr" presetSubtype="4" fill="hold" grpId="0" nodeType="after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wipe(down)">
                                      <p:cBhvr>
                                        <p:cTn id="72" dur="500"/>
                                        <p:tgtEl>
                                          <p:spTgt spid="30"/>
                                        </p:tgtEl>
                                      </p:cBhvr>
                                    </p:animEffect>
                                  </p:childTnLst>
                                </p:cTn>
                              </p:par>
                            </p:childTnLst>
                          </p:cTn>
                        </p:par>
                        <p:par>
                          <p:cTn id="73" fill="hold">
                            <p:stCondLst>
                              <p:cond delay="4300"/>
                            </p:stCondLst>
                            <p:childTnLst>
                              <p:par>
                                <p:cTn id="74" presetID="9" presetClass="entr" presetSubtype="0" fill="hold" grpId="0" nodeType="afterEffect">
                                  <p:stCondLst>
                                    <p:cond delay="0"/>
                                  </p:stCondLst>
                                  <p:childTnLst>
                                    <p:set>
                                      <p:cBhvr>
                                        <p:cTn id="75" dur="1" fill="hold">
                                          <p:stCondLst>
                                            <p:cond delay="0"/>
                                          </p:stCondLst>
                                        </p:cTn>
                                        <p:tgtEl>
                                          <p:spTgt spid="88"/>
                                        </p:tgtEl>
                                        <p:attrNameLst>
                                          <p:attrName>style.visibility</p:attrName>
                                        </p:attrNameLst>
                                      </p:cBhvr>
                                      <p:to>
                                        <p:strVal val="visible"/>
                                      </p:to>
                                    </p:set>
                                    <p:animEffect transition="in" filter="dissolve">
                                      <p:cBhvr>
                                        <p:cTn id="76" dur="500"/>
                                        <p:tgtEl>
                                          <p:spTgt spid="88"/>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52"/>
                                        </p:tgtEl>
                                        <p:attrNameLst>
                                          <p:attrName>style.visibility</p:attrName>
                                        </p:attrNameLst>
                                      </p:cBhvr>
                                      <p:to>
                                        <p:strVal val="visible"/>
                                      </p:to>
                                    </p:set>
                                    <p:animEffect transition="in" filter="wipe(left)">
                                      <p:cBhvr>
                                        <p:cTn id="81" dur="500"/>
                                        <p:tgtEl>
                                          <p:spTgt spid="52"/>
                                        </p:tgtEl>
                                      </p:cBhvr>
                                    </p:animEffect>
                                  </p:childTnLst>
                                </p:cTn>
                              </p:par>
                            </p:childTnLst>
                          </p:cTn>
                        </p:par>
                        <p:par>
                          <p:cTn id="82" fill="hold">
                            <p:stCondLst>
                              <p:cond delay="500"/>
                            </p:stCondLst>
                            <p:childTnLst>
                              <p:par>
                                <p:cTn id="83" presetID="22" presetClass="entr" presetSubtype="8" fill="hold" nodeType="afterEffect">
                                  <p:stCondLst>
                                    <p:cond delay="0"/>
                                  </p:stCondLst>
                                  <p:childTnLst>
                                    <p:set>
                                      <p:cBhvr>
                                        <p:cTn id="84" dur="1" fill="hold">
                                          <p:stCondLst>
                                            <p:cond delay="0"/>
                                          </p:stCondLst>
                                        </p:cTn>
                                        <p:tgtEl>
                                          <p:spTgt spid="54"/>
                                        </p:tgtEl>
                                        <p:attrNameLst>
                                          <p:attrName>style.visibility</p:attrName>
                                        </p:attrNameLst>
                                      </p:cBhvr>
                                      <p:to>
                                        <p:strVal val="visible"/>
                                      </p:to>
                                    </p:set>
                                    <p:animEffect transition="in" filter="wipe(left)">
                                      <p:cBhvr>
                                        <p:cTn id="85" dur="500"/>
                                        <p:tgtEl>
                                          <p:spTgt spid="54"/>
                                        </p:tgtEl>
                                      </p:cBhvr>
                                    </p:animEffect>
                                  </p:childTnLst>
                                </p:cTn>
                              </p:par>
                            </p:childTnLst>
                          </p:cTn>
                        </p:par>
                        <p:par>
                          <p:cTn id="86" fill="hold">
                            <p:stCondLst>
                              <p:cond delay="1000"/>
                            </p:stCondLst>
                            <p:childTnLst>
                              <p:par>
                                <p:cTn id="87" presetID="22" presetClass="entr" presetSubtype="4" fill="hold" grpId="0" nodeType="afterEffect">
                                  <p:stCondLst>
                                    <p:cond delay="0"/>
                                  </p:stCondLst>
                                  <p:childTnLst>
                                    <p:set>
                                      <p:cBhvr>
                                        <p:cTn id="88" dur="1" fill="hold">
                                          <p:stCondLst>
                                            <p:cond delay="0"/>
                                          </p:stCondLst>
                                        </p:cTn>
                                        <p:tgtEl>
                                          <p:spTgt spid="56"/>
                                        </p:tgtEl>
                                        <p:attrNameLst>
                                          <p:attrName>style.visibility</p:attrName>
                                        </p:attrNameLst>
                                      </p:cBhvr>
                                      <p:to>
                                        <p:strVal val="visible"/>
                                      </p:to>
                                    </p:set>
                                    <p:animEffect transition="in" filter="wipe(down)">
                                      <p:cBhvr>
                                        <p:cTn id="89" dur="500"/>
                                        <p:tgtEl>
                                          <p:spTgt spid="56"/>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57"/>
                                        </p:tgtEl>
                                        <p:attrNameLst>
                                          <p:attrName>style.visibility</p:attrName>
                                        </p:attrNameLst>
                                      </p:cBhvr>
                                      <p:to>
                                        <p:strVal val="visible"/>
                                      </p:to>
                                    </p:set>
                                    <p:animEffect transition="in" filter="dissolve">
                                      <p:cBhvr>
                                        <p:cTn id="92" dur="500"/>
                                        <p:tgtEl>
                                          <p:spTgt spid="57"/>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8"/>
                                        </p:tgtEl>
                                        <p:attrNameLst>
                                          <p:attrName>style.visibility</p:attrName>
                                        </p:attrNameLst>
                                      </p:cBhvr>
                                      <p:to>
                                        <p:strVal val="visible"/>
                                      </p:to>
                                    </p:set>
                                    <p:animEffect transition="in" filter="dissolve">
                                      <p:cBhvr>
                                        <p:cTn id="95" dur="500"/>
                                        <p:tgtEl>
                                          <p:spTgt spid="8"/>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91"/>
                                        </p:tgtEl>
                                        <p:attrNameLst>
                                          <p:attrName>style.visibility</p:attrName>
                                        </p:attrNameLst>
                                      </p:cBhvr>
                                      <p:to>
                                        <p:strVal val="visible"/>
                                      </p:to>
                                    </p:set>
                                    <p:animEffect transition="in" filter="wipe(left)">
                                      <p:cBhvr>
                                        <p:cTn id="100" dur="500"/>
                                        <p:tgtEl>
                                          <p:spTgt spid="91"/>
                                        </p:tgtEl>
                                      </p:cBhvr>
                                    </p:animEffect>
                                  </p:childTnLst>
                                </p:cTn>
                              </p:par>
                              <p:par>
                                <p:cTn id="101" presetID="22" presetClass="entr" presetSubtype="4" fill="hold" nodeType="withEffect">
                                  <p:stCondLst>
                                    <p:cond delay="0"/>
                                  </p:stCondLst>
                                  <p:childTnLst>
                                    <p:set>
                                      <p:cBhvr>
                                        <p:cTn id="102" dur="1" fill="hold">
                                          <p:stCondLst>
                                            <p:cond delay="0"/>
                                          </p:stCondLst>
                                        </p:cTn>
                                        <p:tgtEl>
                                          <p:spTgt spid="89"/>
                                        </p:tgtEl>
                                        <p:attrNameLst>
                                          <p:attrName>style.visibility</p:attrName>
                                        </p:attrNameLst>
                                      </p:cBhvr>
                                      <p:to>
                                        <p:strVal val="visible"/>
                                      </p:to>
                                    </p:set>
                                    <p:animEffect transition="in" filter="wipe(down)">
                                      <p:cBhvr>
                                        <p:cTn id="103" dur="500"/>
                                        <p:tgtEl>
                                          <p:spTgt spid="89"/>
                                        </p:tgtEl>
                                      </p:cBhvr>
                                    </p:animEffect>
                                  </p:childTnLst>
                                </p:cTn>
                              </p:par>
                            </p:childTnLst>
                          </p:cTn>
                        </p:par>
                        <p:par>
                          <p:cTn id="104" fill="hold">
                            <p:stCondLst>
                              <p:cond delay="500"/>
                            </p:stCondLst>
                            <p:childTnLst>
                              <p:par>
                                <p:cTn id="105" presetID="9" presetClass="entr" presetSubtype="0" fill="hold" grpId="0" nodeType="afterEffect">
                                  <p:stCondLst>
                                    <p:cond delay="0"/>
                                  </p:stCondLst>
                                  <p:childTnLst>
                                    <p:set>
                                      <p:cBhvr>
                                        <p:cTn id="106" dur="1" fill="hold">
                                          <p:stCondLst>
                                            <p:cond delay="0"/>
                                          </p:stCondLst>
                                        </p:cTn>
                                        <p:tgtEl>
                                          <p:spTgt spid="96"/>
                                        </p:tgtEl>
                                        <p:attrNameLst>
                                          <p:attrName>style.visibility</p:attrName>
                                        </p:attrNameLst>
                                      </p:cBhvr>
                                      <p:to>
                                        <p:strVal val="visible"/>
                                      </p:to>
                                    </p:set>
                                    <p:animEffect transition="in" filter="dissolve">
                                      <p:cBhvr>
                                        <p:cTn id="107" dur="500"/>
                                        <p:tgtEl>
                                          <p:spTgt spid="96"/>
                                        </p:tgtEl>
                                      </p:cBhvr>
                                    </p:animEffect>
                                  </p:childTnLst>
                                </p:cTn>
                              </p:par>
                              <p:par>
                                <p:cTn id="108" presetID="9" presetClass="entr" presetSubtype="0" fill="hold" grpId="0" nodeType="withEffect">
                                  <p:stCondLst>
                                    <p:cond delay="0"/>
                                  </p:stCondLst>
                                  <p:iterate type="lt">
                                    <p:tmPct val="0"/>
                                  </p:iterate>
                                  <p:childTnLst>
                                    <p:set>
                                      <p:cBhvr>
                                        <p:cTn id="109" dur="1" fill="hold">
                                          <p:stCondLst>
                                            <p:cond delay="0"/>
                                          </p:stCondLst>
                                        </p:cTn>
                                        <p:tgtEl>
                                          <p:spTgt spid="92"/>
                                        </p:tgtEl>
                                        <p:attrNameLst>
                                          <p:attrName>style.visibility</p:attrName>
                                        </p:attrNameLst>
                                      </p:cBhvr>
                                      <p:to>
                                        <p:strVal val="visible"/>
                                      </p:to>
                                    </p:set>
                                    <p:animEffect transition="in" filter="dissolve">
                                      <p:cBhvr>
                                        <p:cTn id="110" dur="500"/>
                                        <p:tgtEl>
                                          <p:spTgt spid="92"/>
                                        </p:tgtEl>
                                      </p:cBhvr>
                                    </p:animEffect>
                                  </p:childTnLst>
                                </p:cTn>
                              </p:par>
                            </p:childTnLst>
                          </p:cTn>
                        </p:par>
                        <p:par>
                          <p:cTn id="111" fill="hold">
                            <p:stCondLst>
                              <p:cond delay="1000"/>
                            </p:stCondLst>
                            <p:childTnLst>
                              <p:par>
                                <p:cTn id="112" presetID="22" presetClass="entr" presetSubtype="4" fill="hold" grpId="0" nodeType="afterEffect">
                                  <p:stCondLst>
                                    <p:cond delay="0"/>
                                  </p:stCondLst>
                                  <p:childTnLst>
                                    <p:set>
                                      <p:cBhvr>
                                        <p:cTn id="113" dur="1" fill="hold">
                                          <p:stCondLst>
                                            <p:cond delay="0"/>
                                          </p:stCondLst>
                                        </p:cTn>
                                        <p:tgtEl>
                                          <p:spTgt spid="99"/>
                                        </p:tgtEl>
                                        <p:attrNameLst>
                                          <p:attrName>style.visibility</p:attrName>
                                        </p:attrNameLst>
                                      </p:cBhvr>
                                      <p:to>
                                        <p:strVal val="visible"/>
                                      </p:to>
                                    </p:set>
                                    <p:animEffect transition="in" filter="wipe(down)">
                                      <p:cBhvr>
                                        <p:cTn id="114" dur="500"/>
                                        <p:tgtEl>
                                          <p:spTgt spid="99"/>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97"/>
                                        </p:tgtEl>
                                        <p:attrNameLst>
                                          <p:attrName>style.visibility</p:attrName>
                                        </p:attrNameLst>
                                      </p:cBhvr>
                                      <p:to>
                                        <p:strVal val="visible"/>
                                      </p:to>
                                    </p:set>
                                    <p:animEffect transition="in" filter="dissolve">
                                      <p:cBhvr>
                                        <p:cTn id="117" dur="500"/>
                                        <p:tgtEl>
                                          <p:spTgt spid="97"/>
                                        </p:tgtEl>
                                      </p:cBhvr>
                                    </p:animEffect>
                                  </p:childTnLst>
                                </p:cTn>
                              </p:par>
                              <p:par>
                                <p:cTn id="118" presetID="9" presetClass="entr" presetSubtype="0" fill="hold" grpId="1" nodeType="withEffect">
                                  <p:stCondLst>
                                    <p:cond delay="0"/>
                                  </p:stCondLst>
                                  <p:childTnLst>
                                    <p:set>
                                      <p:cBhvr>
                                        <p:cTn id="119" dur="1" fill="hold">
                                          <p:stCondLst>
                                            <p:cond delay="0"/>
                                          </p:stCondLst>
                                        </p:cTn>
                                        <p:tgtEl>
                                          <p:spTgt spid="12"/>
                                        </p:tgtEl>
                                        <p:attrNameLst>
                                          <p:attrName>style.visibility</p:attrName>
                                        </p:attrNameLst>
                                      </p:cBhvr>
                                      <p:to>
                                        <p:strVal val="visible"/>
                                      </p:to>
                                    </p:set>
                                    <p:animEffect transition="in" filter="dissolve">
                                      <p:cBhvr>
                                        <p:cTn id="120" dur="500"/>
                                        <p:tgtEl>
                                          <p:spTgt spid="12"/>
                                        </p:tgtEl>
                                      </p:cBhvr>
                                    </p:animEffect>
                                  </p:childTnLst>
                                </p:cTn>
                              </p:par>
                            </p:childTnLst>
                          </p:cTn>
                        </p:par>
                        <p:par>
                          <p:cTn id="121" fill="hold">
                            <p:stCondLst>
                              <p:cond delay="1500"/>
                            </p:stCondLst>
                            <p:childTnLst>
                              <p:par>
                                <p:cTn id="122" presetID="22" presetClass="entr" presetSubtype="4" fill="hold" grpId="0" nodeType="afterEffect">
                                  <p:stCondLst>
                                    <p:cond delay="0"/>
                                  </p:stCondLst>
                                  <p:childTnLst>
                                    <p:set>
                                      <p:cBhvr>
                                        <p:cTn id="123" dur="1" fill="hold">
                                          <p:stCondLst>
                                            <p:cond delay="0"/>
                                          </p:stCondLst>
                                        </p:cTn>
                                        <p:tgtEl>
                                          <p:spTgt spid="83"/>
                                        </p:tgtEl>
                                        <p:attrNameLst>
                                          <p:attrName>style.visibility</p:attrName>
                                        </p:attrNameLst>
                                      </p:cBhvr>
                                      <p:to>
                                        <p:strVal val="visible"/>
                                      </p:to>
                                    </p:set>
                                    <p:animEffect transition="in" filter="wipe(down)">
                                      <p:cBhvr>
                                        <p:cTn id="124" dur="500"/>
                                        <p:tgtEl>
                                          <p:spTgt spid="83"/>
                                        </p:tgtEl>
                                      </p:cBhvr>
                                    </p:animEffect>
                                  </p:childTnLst>
                                </p:cTn>
                              </p:par>
                            </p:childTnLst>
                          </p:cTn>
                        </p:par>
                        <p:par>
                          <p:cTn id="125" fill="hold">
                            <p:stCondLst>
                              <p:cond delay="2000"/>
                            </p:stCondLst>
                            <p:childTnLst>
                              <p:par>
                                <p:cTn id="126" presetID="9" presetClass="entr" presetSubtype="0" fill="hold" grpId="0" nodeType="afterEffect">
                                  <p:stCondLst>
                                    <p:cond delay="0"/>
                                  </p:stCondLst>
                                  <p:childTnLst>
                                    <p:set>
                                      <p:cBhvr>
                                        <p:cTn id="127" dur="1" fill="hold">
                                          <p:stCondLst>
                                            <p:cond delay="0"/>
                                          </p:stCondLst>
                                        </p:cTn>
                                        <p:tgtEl>
                                          <p:spTgt spid="95"/>
                                        </p:tgtEl>
                                        <p:attrNameLst>
                                          <p:attrName>style.visibility</p:attrName>
                                        </p:attrNameLst>
                                      </p:cBhvr>
                                      <p:to>
                                        <p:strVal val="visible"/>
                                      </p:to>
                                    </p:set>
                                    <p:animEffect transition="in" filter="dissolve">
                                      <p:cBhvr>
                                        <p:cTn id="128" dur="500"/>
                                        <p:tgtEl>
                                          <p:spTgt spid="95"/>
                                        </p:tgtEl>
                                      </p:cBhvr>
                                    </p:animEffect>
                                  </p:childTnLst>
                                </p:cTn>
                              </p:par>
                            </p:childTnLst>
                          </p:cTn>
                        </p:par>
                        <p:par>
                          <p:cTn id="129" fill="hold">
                            <p:stCondLst>
                              <p:cond delay="2500"/>
                            </p:stCondLst>
                            <p:childTnLst>
                              <p:par>
                                <p:cTn id="130" presetID="22" presetClass="entr" presetSubtype="1" fill="hold" grpId="0" nodeType="afterEffect">
                                  <p:stCondLst>
                                    <p:cond delay="0"/>
                                  </p:stCondLst>
                                  <p:childTnLst>
                                    <p:set>
                                      <p:cBhvr>
                                        <p:cTn id="131" dur="1" fill="hold">
                                          <p:stCondLst>
                                            <p:cond delay="0"/>
                                          </p:stCondLst>
                                        </p:cTn>
                                        <p:tgtEl>
                                          <p:spTgt spid="67"/>
                                        </p:tgtEl>
                                        <p:attrNameLst>
                                          <p:attrName>style.visibility</p:attrName>
                                        </p:attrNameLst>
                                      </p:cBhvr>
                                      <p:to>
                                        <p:strVal val="visible"/>
                                      </p:to>
                                    </p:set>
                                    <p:animEffect transition="in" filter="wipe(up)">
                                      <p:cBhvr>
                                        <p:cTn id="132" dur="500"/>
                                        <p:tgtEl>
                                          <p:spTgt spid="67"/>
                                        </p:tgtEl>
                                      </p:cBhvr>
                                    </p:animEffect>
                                  </p:childTnLst>
                                </p:cTn>
                              </p:par>
                            </p:childTnLst>
                          </p:cTn>
                        </p:par>
                        <p:par>
                          <p:cTn id="133" fill="hold">
                            <p:stCondLst>
                              <p:cond delay="3000"/>
                            </p:stCondLst>
                            <p:childTnLst>
                              <p:par>
                                <p:cTn id="134" presetID="22" presetClass="entr" presetSubtype="4" fill="hold" nodeType="afterEffect">
                                  <p:stCondLst>
                                    <p:cond delay="0"/>
                                  </p:stCondLst>
                                  <p:childTnLst>
                                    <p:set>
                                      <p:cBhvr>
                                        <p:cTn id="135" dur="1" fill="hold">
                                          <p:stCondLst>
                                            <p:cond delay="0"/>
                                          </p:stCondLst>
                                        </p:cTn>
                                        <p:tgtEl>
                                          <p:spTgt spid="100"/>
                                        </p:tgtEl>
                                        <p:attrNameLst>
                                          <p:attrName>style.visibility</p:attrName>
                                        </p:attrNameLst>
                                      </p:cBhvr>
                                      <p:to>
                                        <p:strVal val="visible"/>
                                      </p:to>
                                    </p:set>
                                    <p:animEffect transition="in" filter="wipe(down)">
                                      <p:cBhvr>
                                        <p:cTn id="136" dur="500"/>
                                        <p:tgtEl>
                                          <p:spTgt spid="100"/>
                                        </p:tgtEl>
                                      </p:cBhvr>
                                    </p:animEffect>
                                  </p:childTnLst>
                                </p:cTn>
                              </p:par>
                              <p:par>
                                <p:cTn id="137" presetID="22" presetClass="entr" presetSubtype="4" fill="hold" nodeType="withEffect">
                                  <p:stCondLst>
                                    <p:cond delay="0"/>
                                  </p:stCondLst>
                                  <p:childTnLst>
                                    <p:set>
                                      <p:cBhvr>
                                        <p:cTn id="138" dur="1" fill="hold">
                                          <p:stCondLst>
                                            <p:cond delay="0"/>
                                          </p:stCondLst>
                                        </p:cTn>
                                        <p:tgtEl>
                                          <p:spTgt spid="101"/>
                                        </p:tgtEl>
                                        <p:attrNameLst>
                                          <p:attrName>style.visibility</p:attrName>
                                        </p:attrNameLst>
                                      </p:cBhvr>
                                      <p:to>
                                        <p:strVal val="visible"/>
                                      </p:to>
                                    </p:set>
                                    <p:animEffect transition="in" filter="wipe(down)">
                                      <p:cBhvr>
                                        <p:cTn id="139" dur="500"/>
                                        <p:tgtEl>
                                          <p:spTgt spid="101"/>
                                        </p:tgtEl>
                                      </p:cBhvr>
                                    </p:animEffect>
                                  </p:childTnLst>
                                </p:cTn>
                              </p:par>
                            </p:childTnLst>
                          </p:cTn>
                        </p:par>
                        <p:par>
                          <p:cTn id="140" fill="hold">
                            <p:stCondLst>
                              <p:cond delay="3500"/>
                            </p:stCondLst>
                            <p:childTnLst>
                              <p:par>
                                <p:cTn id="141" presetID="9" presetClass="entr" presetSubtype="0" fill="hold" grpId="0" nodeType="afterEffect">
                                  <p:stCondLst>
                                    <p:cond delay="0"/>
                                  </p:stCondLst>
                                  <p:childTnLst>
                                    <p:set>
                                      <p:cBhvr>
                                        <p:cTn id="142" dur="1" fill="hold">
                                          <p:stCondLst>
                                            <p:cond delay="0"/>
                                          </p:stCondLst>
                                        </p:cTn>
                                        <p:tgtEl>
                                          <p:spTgt spid="104"/>
                                        </p:tgtEl>
                                        <p:attrNameLst>
                                          <p:attrName>style.visibility</p:attrName>
                                        </p:attrNameLst>
                                      </p:cBhvr>
                                      <p:to>
                                        <p:strVal val="visible"/>
                                      </p:to>
                                    </p:set>
                                    <p:animEffect transition="in" filter="dissolve">
                                      <p:cBhvr>
                                        <p:cTn id="143" dur="500"/>
                                        <p:tgtEl>
                                          <p:spTgt spid="104"/>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105"/>
                                        </p:tgtEl>
                                        <p:attrNameLst>
                                          <p:attrName>style.visibility</p:attrName>
                                        </p:attrNameLst>
                                      </p:cBhvr>
                                      <p:to>
                                        <p:strVal val="visible"/>
                                      </p:to>
                                    </p:set>
                                    <p:animEffect transition="in" filter="dissolve">
                                      <p:cBhvr>
                                        <p:cTn id="146" dur="500"/>
                                        <p:tgtEl>
                                          <p:spTgt spid="105"/>
                                        </p:tgtEl>
                                      </p:cBhvr>
                                    </p:animEffect>
                                  </p:childTnLst>
                                </p:cTn>
                              </p:par>
                            </p:childTnLst>
                          </p:cTn>
                        </p:par>
                        <p:par>
                          <p:cTn id="147" fill="hold">
                            <p:stCondLst>
                              <p:cond delay="4000"/>
                            </p:stCondLst>
                            <p:childTnLst>
                              <p:par>
                                <p:cTn id="148" presetID="22" presetClass="entr" presetSubtype="2" fill="hold" nodeType="afterEffect">
                                  <p:stCondLst>
                                    <p:cond delay="0"/>
                                  </p:stCondLst>
                                  <p:childTnLst>
                                    <p:set>
                                      <p:cBhvr>
                                        <p:cTn id="149" dur="1" fill="hold">
                                          <p:stCondLst>
                                            <p:cond delay="0"/>
                                          </p:stCondLst>
                                        </p:cTn>
                                        <p:tgtEl>
                                          <p:spTgt spid="108"/>
                                        </p:tgtEl>
                                        <p:attrNameLst>
                                          <p:attrName>style.visibility</p:attrName>
                                        </p:attrNameLst>
                                      </p:cBhvr>
                                      <p:to>
                                        <p:strVal val="visible"/>
                                      </p:to>
                                    </p:set>
                                    <p:animEffect transition="in" filter="wipe(right)">
                                      <p:cBhvr>
                                        <p:cTn id="150" dur="500"/>
                                        <p:tgtEl>
                                          <p:spTgt spid="108"/>
                                        </p:tgtEl>
                                      </p:cBhvr>
                                    </p:animEffect>
                                  </p:childTnLst>
                                </p:cTn>
                              </p:par>
                              <p:par>
                                <p:cTn id="151" presetID="22" presetClass="entr" presetSubtype="8" fill="hold" nodeType="withEffect">
                                  <p:stCondLst>
                                    <p:cond delay="0"/>
                                  </p:stCondLst>
                                  <p:childTnLst>
                                    <p:set>
                                      <p:cBhvr>
                                        <p:cTn id="152" dur="1" fill="hold">
                                          <p:stCondLst>
                                            <p:cond delay="0"/>
                                          </p:stCondLst>
                                        </p:cTn>
                                        <p:tgtEl>
                                          <p:spTgt spid="109"/>
                                        </p:tgtEl>
                                        <p:attrNameLst>
                                          <p:attrName>style.visibility</p:attrName>
                                        </p:attrNameLst>
                                      </p:cBhvr>
                                      <p:to>
                                        <p:strVal val="visible"/>
                                      </p:to>
                                    </p:set>
                                    <p:animEffect transition="in" filter="wipe(left)">
                                      <p:cBhvr>
                                        <p:cTn id="153" dur="500"/>
                                        <p:tgtEl>
                                          <p:spTgt spid="109"/>
                                        </p:tgtEl>
                                      </p:cBhvr>
                                    </p:animEffect>
                                  </p:childTnLst>
                                </p:cTn>
                              </p:par>
                            </p:childTnLst>
                          </p:cTn>
                        </p:par>
                        <p:par>
                          <p:cTn id="154" fill="hold">
                            <p:stCondLst>
                              <p:cond delay="4500"/>
                            </p:stCondLst>
                            <p:childTnLst>
                              <p:par>
                                <p:cTn id="155" presetID="9" presetClass="entr" presetSubtype="0" fill="hold" grpId="0" nodeType="afterEffect">
                                  <p:stCondLst>
                                    <p:cond delay="0"/>
                                  </p:stCondLst>
                                  <p:childTnLst>
                                    <p:set>
                                      <p:cBhvr>
                                        <p:cTn id="156" dur="1" fill="hold">
                                          <p:stCondLst>
                                            <p:cond delay="0"/>
                                          </p:stCondLst>
                                        </p:cTn>
                                        <p:tgtEl>
                                          <p:spTgt spid="106"/>
                                        </p:tgtEl>
                                        <p:attrNameLst>
                                          <p:attrName>style.visibility</p:attrName>
                                        </p:attrNameLst>
                                      </p:cBhvr>
                                      <p:to>
                                        <p:strVal val="visible"/>
                                      </p:to>
                                    </p:set>
                                    <p:animEffect transition="in" filter="dissolve">
                                      <p:cBhvr>
                                        <p:cTn id="157" dur="500"/>
                                        <p:tgtEl>
                                          <p:spTgt spid="106"/>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107"/>
                                        </p:tgtEl>
                                        <p:attrNameLst>
                                          <p:attrName>style.visibility</p:attrName>
                                        </p:attrNameLst>
                                      </p:cBhvr>
                                      <p:to>
                                        <p:strVal val="visible"/>
                                      </p:to>
                                    </p:set>
                                    <p:animEffect transition="in" filter="dissolve">
                                      <p:cBhvr>
                                        <p:cTn id="160" dur="500"/>
                                        <p:tgtEl>
                                          <p:spTgt spid="107"/>
                                        </p:tgtEl>
                                      </p:cBhvr>
                                    </p:animEffect>
                                  </p:childTnLst>
                                </p:cTn>
                              </p:par>
                            </p:childTnLst>
                          </p:cTn>
                        </p:par>
                      </p:childTnLst>
                    </p:cTn>
                  </p:par>
                  <p:par>
                    <p:cTn id="161" fill="hold">
                      <p:stCondLst>
                        <p:cond delay="indefinite"/>
                      </p:stCondLst>
                      <p:childTnLst>
                        <p:par>
                          <p:cTn id="162" fill="hold">
                            <p:stCondLst>
                              <p:cond delay="0"/>
                            </p:stCondLst>
                            <p:childTnLst>
                              <p:par>
                                <p:cTn id="163" presetID="6" presetClass="emph" presetSubtype="0" autoRev="1" fill="hold" grpId="1" nodeType="clickEffect">
                                  <p:stCondLst>
                                    <p:cond delay="0"/>
                                  </p:stCondLst>
                                  <p:childTnLst>
                                    <p:animScale>
                                      <p:cBhvr>
                                        <p:cTn id="164" dur="2000" fill="hold"/>
                                        <p:tgtEl>
                                          <p:spTgt spid="83"/>
                                        </p:tgtEl>
                                      </p:cBhvr>
                                      <p:by x="125000" y="125000"/>
                                    </p:animScale>
                                  </p:childTnLst>
                                </p:cTn>
                              </p:par>
                              <p:par>
                                <p:cTn id="165" presetID="6" presetClass="emph" presetSubtype="0" autoRev="1" fill="hold" grpId="1" nodeType="withEffect">
                                  <p:stCondLst>
                                    <p:cond delay="0"/>
                                  </p:stCondLst>
                                  <p:childTnLst>
                                    <p:animScale>
                                      <p:cBhvr>
                                        <p:cTn id="166" dur="2000" fill="hold"/>
                                        <p:tgtEl>
                                          <p:spTgt spid="95"/>
                                        </p:tgtEl>
                                      </p:cBhvr>
                                      <p:by x="125000" y="125000"/>
                                    </p:animScale>
                                  </p:childTnLst>
                                </p:cTn>
                              </p:par>
                            </p:childTnLst>
                          </p:cTn>
                        </p:par>
                      </p:childTnLst>
                    </p:cTn>
                  </p:par>
                  <p:par>
                    <p:cTn id="167" fill="hold">
                      <p:stCondLst>
                        <p:cond delay="indefinite"/>
                      </p:stCondLst>
                      <p:childTnLst>
                        <p:par>
                          <p:cTn id="168" fill="hold">
                            <p:stCondLst>
                              <p:cond delay="0"/>
                            </p:stCondLst>
                            <p:childTnLst>
                              <p:par>
                                <p:cTn id="169" presetID="9" presetClass="entr" presetSubtype="0" repeatCount="0" fill="hold" grpId="0" nodeType="clickEffect">
                                  <p:stCondLst>
                                    <p:cond delay="0"/>
                                  </p:stCondLst>
                                  <p:childTnLst>
                                    <p:set>
                                      <p:cBhvr>
                                        <p:cTn id="170" dur="1" fill="hold">
                                          <p:stCondLst>
                                            <p:cond delay="0"/>
                                          </p:stCondLst>
                                        </p:cTn>
                                        <p:tgtEl>
                                          <p:spTgt spid="116"/>
                                        </p:tgtEl>
                                        <p:attrNameLst>
                                          <p:attrName>style.visibility</p:attrName>
                                        </p:attrNameLst>
                                      </p:cBhvr>
                                      <p:to>
                                        <p:strVal val="visible"/>
                                      </p:to>
                                    </p:set>
                                    <p:animEffect transition="in" filter="dissolve">
                                      <p:cBhvr>
                                        <p:cTn id="171" dur="500"/>
                                        <p:tgtEl>
                                          <p:spTgt spid="116"/>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114"/>
                                        </p:tgtEl>
                                        <p:attrNameLst>
                                          <p:attrName>style.visibility</p:attrName>
                                        </p:attrNameLst>
                                      </p:cBhvr>
                                      <p:to>
                                        <p:strVal val="visible"/>
                                      </p:to>
                                    </p:set>
                                    <p:animEffect transition="in" filter="dissolve">
                                      <p:cBhvr>
                                        <p:cTn id="174" dur="500"/>
                                        <p:tgtEl>
                                          <p:spTgt spid="114"/>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115"/>
                                        </p:tgtEl>
                                        <p:attrNameLst>
                                          <p:attrName>style.visibility</p:attrName>
                                        </p:attrNameLst>
                                      </p:cBhvr>
                                      <p:to>
                                        <p:strVal val="visible"/>
                                      </p:to>
                                    </p:set>
                                    <p:animEffect transition="in" filter="dissolve">
                                      <p:cBhvr>
                                        <p:cTn id="177" dur="500"/>
                                        <p:tgtEl>
                                          <p:spTgt spid="115"/>
                                        </p:tgtEl>
                                      </p:cBhvr>
                                    </p:animEffect>
                                  </p:childTnLst>
                                </p:cTn>
                              </p:par>
                            </p:childTnLst>
                          </p:cTn>
                        </p:par>
                      </p:childTnLst>
                    </p:cTn>
                  </p:par>
                  <p:par>
                    <p:cTn id="178" fill="hold">
                      <p:stCondLst>
                        <p:cond delay="indefinite"/>
                      </p:stCondLst>
                      <p:childTnLst>
                        <p:par>
                          <p:cTn id="179" fill="hold">
                            <p:stCondLst>
                              <p:cond delay="0"/>
                            </p:stCondLst>
                            <p:childTnLst>
                              <p:par>
                                <p:cTn id="180" presetID="6" presetClass="emph" presetSubtype="0" autoRev="1" fill="hold" grpId="1" nodeType="clickEffect">
                                  <p:stCondLst>
                                    <p:cond delay="0"/>
                                  </p:stCondLst>
                                  <p:iterate type="lt">
                                    <p:tmPct val="0"/>
                                  </p:iterate>
                                  <p:childTnLst>
                                    <p:animScale>
                                      <p:cBhvr>
                                        <p:cTn id="181" dur="2000" fill="hold"/>
                                        <p:tgtEl>
                                          <p:spTgt spid="92"/>
                                        </p:tgtEl>
                                      </p:cBhvr>
                                      <p:by x="175000" y="175000"/>
                                    </p:animScale>
                                  </p:childTnLst>
                                </p:cTn>
                              </p:par>
                              <p:par>
                                <p:cTn id="182" presetID="6" presetClass="emph" presetSubtype="0" autoRev="1" fill="hold" grpId="0" nodeType="withEffect">
                                  <p:stCondLst>
                                    <p:cond delay="0"/>
                                  </p:stCondLst>
                                  <p:childTnLst>
                                    <p:animScale>
                                      <p:cBhvr>
                                        <p:cTn id="183" dur="2000" fill="hold"/>
                                        <p:tgtEl>
                                          <p:spTgt spid="12"/>
                                        </p:tgtEl>
                                      </p:cBhvr>
                                      <p:by x="175000" y="175000"/>
                                    </p:animScale>
                                  </p:childTnLst>
                                </p:cTn>
                              </p:par>
                            </p:childTnLst>
                          </p:cTn>
                        </p:par>
                      </p:childTnLst>
                    </p:cTn>
                  </p:par>
                  <p:par>
                    <p:cTn id="184" fill="hold">
                      <p:stCondLst>
                        <p:cond delay="indefinite"/>
                      </p:stCondLst>
                      <p:childTnLst>
                        <p:par>
                          <p:cTn id="185" fill="hold">
                            <p:stCondLst>
                              <p:cond delay="0"/>
                            </p:stCondLst>
                            <p:childTnLst>
                              <p:par>
                                <p:cTn id="186" presetID="9" presetClass="entr" presetSubtype="0" fill="hold" grpId="0" nodeType="clickEffect">
                                  <p:stCondLst>
                                    <p:cond delay="0"/>
                                  </p:stCondLst>
                                  <p:childTnLst>
                                    <p:set>
                                      <p:cBhvr>
                                        <p:cTn id="187" dur="1" fill="hold">
                                          <p:stCondLst>
                                            <p:cond delay="0"/>
                                          </p:stCondLst>
                                        </p:cTn>
                                        <p:tgtEl>
                                          <p:spTgt spid="117"/>
                                        </p:tgtEl>
                                        <p:attrNameLst>
                                          <p:attrName>style.visibility</p:attrName>
                                        </p:attrNameLst>
                                      </p:cBhvr>
                                      <p:to>
                                        <p:strVal val="visible"/>
                                      </p:to>
                                    </p:set>
                                    <p:animEffect transition="in" filter="dissolve">
                                      <p:cBhvr>
                                        <p:cTn id="188" dur="500"/>
                                        <p:tgtEl>
                                          <p:spTgt spid="117"/>
                                        </p:tgtEl>
                                      </p:cBhvr>
                                    </p:animEffect>
                                  </p:childTnLst>
                                </p:cTn>
                              </p:par>
                            </p:childTnLst>
                          </p:cTn>
                        </p:par>
                        <p:par>
                          <p:cTn id="189" fill="hold">
                            <p:stCondLst>
                              <p:cond delay="500"/>
                            </p:stCondLst>
                            <p:childTnLst>
                              <p:par>
                                <p:cTn id="190" presetID="9" presetClass="entr" presetSubtype="0" fill="hold" grpId="0" nodeType="afterEffect">
                                  <p:stCondLst>
                                    <p:cond delay="0"/>
                                  </p:stCondLst>
                                  <p:childTnLst>
                                    <p:set>
                                      <p:cBhvr>
                                        <p:cTn id="191" dur="1" fill="hold">
                                          <p:stCondLst>
                                            <p:cond delay="0"/>
                                          </p:stCondLst>
                                        </p:cTn>
                                        <p:tgtEl>
                                          <p:spTgt spid="118"/>
                                        </p:tgtEl>
                                        <p:attrNameLst>
                                          <p:attrName>style.visibility</p:attrName>
                                        </p:attrNameLst>
                                      </p:cBhvr>
                                      <p:to>
                                        <p:strVal val="visible"/>
                                      </p:to>
                                    </p:set>
                                    <p:animEffect transition="in" filter="dissolve">
                                      <p:cBhvr>
                                        <p:cTn id="192" dur="500"/>
                                        <p:tgtEl>
                                          <p:spTgt spid="118"/>
                                        </p:tgtEl>
                                      </p:cBhvr>
                                    </p:animEffect>
                                  </p:childTnLst>
                                </p:cTn>
                              </p:par>
                            </p:childTnLst>
                          </p:cTn>
                        </p:par>
                      </p:childTnLst>
                    </p:cTn>
                  </p:par>
                  <p:par>
                    <p:cTn id="193" fill="hold">
                      <p:stCondLst>
                        <p:cond delay="indefinite"/>
                      </p:stCondLst>
                      <p:childTnLst>
                        <p:par>
                          <p:cTn id="194" fill="hold">
                            <p:stCondLst>
                              <p:cond delay="0"/>
                            </p:stCondLst>
                            <p:childTnLst>
                              <p:par>
                                <p:cTn id="195" presetID="22" presetClass="entr" presetSubtype="8" fill="hold" grpId="0" nodeType="clickEffect">
                                  <p:stCondLst>
                                    <p:cond delay="0"/>
                                  </p:stCondLst>
                                  <p:childTnLst>
                                    <p:set>
                                      <p:cBhvr>
                                        <p:cTn id="196" dur="1" fill="hold">
                                          <p:stCondLst>
                                            <p:cond delay="0"/>
                                          </p:stCondLst>
                                        </p:cTn>
                                        <p:tgtEl>
                                          <p:spTgt spid="3"/>
                                        </p:tgtEl>
                                        <p:attrNameLst>
                                          <p:attrName>style.visibility</p:attrName>
                                        </p:attrNameLst>
                                      </p:cBhvr>
                                      <p:to>
                                        <p:strVal val="visible"/>
                                      </p:to>
                                    </p:set>
                                    <p:animEffect transition="in" filter="wipe(left)">
                                      <p:cBhvr>
                                        <p:cTn id="197" dur="500"/>
                                        <p:tgtEl>
                                          <p:spTgt spid="3"/>
                                        </p:tgtEl>
                                      </p:cBhvr>
                                    </p:animEffect>
                                  </p:childTnLst>
                                </p:cTn>
                              </p:par>
                            </p:childTnLst>
                          </p:cTn>
                        </p:par>
                      </p:childTnLst>
                    </p:cTn>
                  </p:par>
                  <p:par>
                    <p:cTn id="198" fill="hold">
                      <p:stCondLst>
                        <p:cond delay="indefinite"/>
                      </p:stCondLst>
                      <p:childTnLst>
                        <p:par>
                          <p:cTn id="199" fill="hold">
                            <p:stCondLst>
                              <p:cond delay="0"/>
                            </p:stCondLst>
                            <p:childTnLst>
                              <p:par>
                                <p:cTn id="200" presetID="22" presetClass="entr" presetSubtype="4" fill="hold" nodeType="clickEffect">
                                  <p:stCondLst>
                                    <p:cond delay="0"/>
                                  </p:stCondLst>
                                  <p:childTnLst>
                                    <p:set>
                                      <p:cBhvr>
                                        <p:cTn id="201" dur="1" fill="hold">
                                          <p:stCondLst>
                                            <p:cond delay="0"/>
                                          </p:stCondLst>
                                        </p:cTn>
                                        <p:tgtEl>
                                          <p:spTgt spid="51"/>
                                        </p:tgtEl>
                                        <p:attrNameLst>
                                          <p:attrName>style.visibility</p:attrName>
                                        </p:attrNameLst>
                                      </p:cBhvr>
                                      <p:to>
                                        <p:strVal val="visible"/>
                                      </p:to>
                                    </p:set>
                                    <p:animEffect transition="in" filter="wipe(down)">
                                      <p:cBhvr>
                                        <p:cTn id="202" dur="500"/>
                                        <p:tgtEl>
                                          <p:spTgt spid="51"/>
                                        </p:tgtEl>
                                      </p:cBhvr>
                                    </p:animEffect>
                                  </p:childTnLst>
                                </p:cTn>
                              </p:par>
                            </p:childTnLst>
                          </p:cTn>
                        </p:par>
                        <p:par>
                          <p:cTn id="203" fill="hold">
                            <p:stCondLst>
                              <p:cond delay="500"/>
                            </p:stCondLst>
                            <p:childTnLst>
                              <p:par>
                                <p:cTn id="204" presetID="9" presetClass="entr" presetSubtype="0" fill="hold" grpId="0" nodeType="afterEffect">
                                  <p:stCondLst>
                                    <p:cond delay="0"/>
                                  </p:stCondLst>
                                  <p:childTnLst>
                                    <p:set>
                                      <p:cBhvr>
                                        <p:cTn id="205" dur="1" fill="hold">
                                          <p:stCondLst>
                                            <p:cond delay="0"/>
                                          </p:stCondLst>
                                        </p:cTn>
                                        <p:tgtEl>
                                          <p:spTgt spid="53"/>
                                        </p:tgtEl>
                                        <p:attrNameLst>
                                          <p:attrName>style.visibility</p:attrName>
                                        </p:attrNameLst>
                                      </p:cBhvr>
                                      <p:to>
                                        <p:strVal val="visible"/>
                                      </p:to>
                                    </p:set>
                                    <p:animEffect transition="in" filter="dissolve">
                                      <p:cBhvr>
                                        <p:cTn id="206"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P spid="34" grpId="0"/>
      <p:bldP spid="36" grpId="0"/>
      <p:bldP spid="37" grpId="0"/>
      <p:bldP spid="41" grpId="0" animBg="1"/>
      <p:bldP spid="46" grpId="0" animBg="1"/>
      <p:bldP spid="58" grpId="0" animBg="1"/>
      <p:bldP spid="59" grpId="0" animBg="1"/>
      <p:bldP spid="61" grpId="0" animBg="1"/>
      <p:bldP spid="62" grpId="0" animBg="1"/>
      <p:bldP spid="63" grpId="0" animBg="1"/>
      <p:bldP spid="56" grpId="0" animBg="1"/>
      <p:bldP spid="88" grpId="0"/>
      <p:bldP spid="57" grpId="0"/>
      <p:bldP spid="8" grpId="0"/>
      <p:bldP spid="60" grpId="0" animBg="1"/>
      <p:bldP spid="2" grpId="0"/>
      <p:bldP spid="67" grpId="0" animBg="1"/>
      <p:bldP spid="83" grpId="0" animBg="1"/>
      <p:bldP spid="83" grpId="1" animBg="1"/>
      <p:bldP spid="92" grpId="0"/>
      <p:bldP spid="92" grpId="1"/>
      <p:bldP spid="95" grpId="0"/>
      <p:bldP spid="95" grpId="1"/>
      <p:bldP spid="96" grpId="0"/>
      <p:bldP spid="97" grpId="0"/>
      <p:bldP spid="99" grpId="0" animBg="1"/>
      <p:bldP spid="104" grpId="0"/>
      <p:bldP spid="105" grpId="0"/>
      <p:bldP spid="106" grpId="0"/>
      <p:bldP spid="107" grpId="0"/>
      <p:bldP spid="114" grpId="0"/>
      <p:bldP spid="115" grpId="0"/>
      <p:bldP spid="116" grpId="0" animBg="1"/>
      <p:bldP spid="12" grpId="0"/>
      <p:bldP spid="12" grpId="1"/>
      <p:bldP spid="117" grpId="0"/>
      <p:bldP spid="118" grpId="0"/>
      <p:bldP spid="3" grpId="0"/>
      <p:bldP spid="5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38949</TotalTime>
  <Words>2759</Words>
  <Application>Microsoft Macintosh PowerPoint</Application>
  <PresentationFormat>Widescreen</PresentationFormat>
  <Paragraphs>328</Paragraphs>
  <Slides>13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 Math</vt:lpstr>
      <vt:lpstr>Lucida Handwriting</vt:lpstr>
      <vt:lpstr>Office Theme</vt:lpstr>
      <vt:lpstr>Statistical data analysis in R</vt:lpstr>
      <vt:lpstr>PowerPoint Presentation</vt:lpstr>
      <vt:lpstr>Regression analysis</vt:lpstr>
      <vt:lpstr>In this lecture</vt:lpstr>
      <vt:lpstr>Basics of linear regression</vt:lpstr>
      <vt:lpstr>Basics of linear regression</vt:lpstr>
      <vt:lpstr>Estimation of intercept and slope</vt:lpstr>
      <vt:lpstr>Estimation of intercept and slope</vt:lpstr>
      <vt:lpstr>Hypothesis tests for regression line</vt:lpstr>
      <vt:lpstr>Hypothesis tests for regression line</vt:lpstr>
      <vt:lpstr>Strength of line regression</vt:lpstr>
      <vt:lpstr>Strength of line regression</vt:lpstr>
      <vt:lpstr>In this lecture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data analysis in R</dc:title>
  <dc:creator>Victor Ermakov</dc:creator>
  <cp:lastModifiedBy>Microsoft Office User</cp:lastModifiedBy>
  <cp:revision>527</cp:revision>
  <dcterms:created xsi:type="dcterms:W3CDTF">2019-09-07T16:57:28Z</dcterms:created>
  <dcterms:modified xsi:type="dcterms:W3CDTF">2020-06-26T19:36:40Z</dcterms:modified>
</cp:coreProperties>
</file>