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8" r:id="rId3"/>
    <p:sldId id="282" r:id="rId4"/>
    <p:sldId id="259" r:id="rId5"/>
    <p:sldId id="314" r:id="rId6"/>
    <p:sldId id="346" r:id="rId7"/>
    <p:sldId id="339" r:id="rId8"/>
    <p:sldId id="347" r:id="rId9"/>
    <p:sldId id="341" r:id="rId10"/>
    <p:sldId id="342" r:id="rId11"/>
    <p:sldId id="349" r:id="rId12"/>
    <p:sldId id="350" r:id="rId13"/>
    <p:sldId id="343" r:id="rId14"/>
    <p:sldId id="351" r:id="rId15"/>
    <p:sldId id="352" r:id="rId16"/>
    <p:sldId id="353" r:id="rId17"/>
    <p:sldId id="355" r:id="rId18"/>
    <p:sldId id="356" r:id="rId19"/>
    <p:sldId id="357" r:id="rId20"/>
    <p:sldId id="358" r:id="rId21"/>
    <p:sldId id="344" r:id="rId22"/>
    <p:sldId id="360" r:id="rId23"/>
    <p:sldId id="359" r:id="rId24"/>
    <p:sldId id="361" r:id="rId25"/>
    <p:sldId id="362" r:id="rId26"/>
    <p:sldId id="32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BF6"/>
    <a:srgbClr val="EE4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p:restoredTop sz="69918"/>
  </p:normalViewPr>
  <p:slideViewPr>
    <p:cSldViewPr snapToGrid="0" snapToObjects="1">
      <p:cViewPr varScale="1">
        <p:scale>
          <a:sx n="86" d="100"/>
          <a:sy n="86" d="100"/>
        </p:scale>
        <p:origin x="2008" y="200"/>
      </p:cViewPr>
      <p:guideLst/>
    </p:cSldViewPr>
  </p:slideViewPr>
  <p:notesTextViewPr>
    <p:cViewPr>
      <p:scale>
        <a:sx n="90" d="100"/>
        <a:sy n="9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1A0E-C8C8-1649-A98E-82D42BAEF88A}" type="datetimeFigureOut">
              <a:rPr lang="en-US" smtClean="0"/>
              <a:t>7/5/20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5FC45-0219-914A-B5A5-AB99CCF52133}" type="slidenum">
              <a:rPr lang="en-US" smtClean="0"/>
              <a:t>‹#›</a:t>
            </a:fld>
            <a:endParaRPr lang="en-US"/>
          </a:p>
        </p:txBody>
      </p:sp>
    </p:spTree>
    <p:extLst>
      <p:ext uri="{BB962C8B-B14F-4D97-AF65-F5344CB8AC3E}">
        <p14:creationId xmlns:p14="http://schemas.microsoft.com/office/powerpoint/2010/main" val="135112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First of all let’s understand what is a regular expression.</a:t>
            </a:r>
          </a:p>
          <a:p>
            <a:pPr marL="0" indent="0">
              <a:buFont typeface="Arial" panose="020B0604020202020204" pitchFamily="34" charset="0"/>
              <a:buNone/>
            </a:pPr>
            <a:endParaRPr lang="en-US" sz="1600" dirty="0"/>
          </a:p>
          <a:p>
            <a:pPr marL="342900" indent="-342900">
              <a:buFont typeface="+mj-lt"/>
              <a:buAutoNum type="arabicPeriod"/>
            </a:pPr>
            <a:r>
              <a:rPr lang="en-US" sz="1600" dirty="0"/>
              <a:t>A </a:t>
            </a:r>
            <a:r>
              <a:rPr lang="en-US" sz="1200" b="0" i="0" kern="1200" dirty="0">
                <a:solidFill>
                  <a:schemeClr val="tx1"/>
                </a:solidFill>
                <a:effectLst/>
                <a:latin typeface="+mn-lt"/>
                <a:ea typeface="+mn-ea"/>
                <a:cs typeface="+mn-cs"/>
              </a:rPr>
              <a:t> ‘regular expression’ is a sequence of characters that define a search pattern. Often it is referred as </a:t>
            </a:r>
            <a:r>
              <a:rPr lang="en-US" sz="1200" b="0" i="0" kern="1200" dirty="0" err="1">
                <a:solidFill>
                  <a:schemeClr val="tx1"/>
                </a:solidFill>
                <a:effectLst/>
                <a:latin typeface="+mn-lt"/>
                <a:ea typeface="+mn-ea"/>
                <a:cs typeface="+mn-cs"/>
              </a:rPr>
              <a:t>RegEx</a:t>
            </a:r>
            <a:endParaRPr lang="en-US" sz="1200" b="0" i="0" kern="1200" dirty="0">
              <a:solidFill>
                <a:schemeClr val="tx1"/>
              </a:solidFill>
              <a:effectLst/>
              <a:latin typeface="+mn-lt"/>
              <a:ea typeface="+mn-ea"/>
              <a:cs typeface="+mn-cs"/>
            </a:endParaRP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It is not a programming language but a set of rules implemented in different languages </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with a few purposes: to search, match and replace text</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 And the idea is that the </a:t>
            </a:r>
            <a:r>
              <a:rPr lang="en-US" sz="1200" b="0" i="0" kern="1200" dirty="0" err="1">
                <a:solidFill>
                  <a:schemeClr val="tx1"/>
                </a:solidFill>
                <a:effectLst/>
                <a:latin typeface="+mn-lt"/>
                <a:ea typeface="+mn-ea"/>
                <a:cs typeface="+mn-cs"/>
              </a:rPr>
              <a:t>RegEx</a:t>
            </a:r>
            <a:r>
              <a:rPr lang="en-US" sz="1200" b="0" i="0" kern="1200" dirty="0">
                <a:solidFill>
                  <a:schemeClr val="tx1"/>
                </a:solidFill>
                <a:effectLst/>
                <a:latin typeface="+mn-lt"/>
                <a:ea typeface="+mn-ea"/>
                <a:cs typeface="+mn-cs"/>
              </a:rPr>
              <a:t> should match only or exactly what you want, no more, no less!</a:t>
            </a: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5</a:t>
            </a:fld>
            <a:endParaRPr lang="en-US"/>
          </a:p>
        </p:txBody>
      </p:sp>
    </p:spTree>
    <p:extLst>
      <p:ext uri="{BB962C8B-B14F-4D97-AF65-F5344CB8AC3E}">
        <p14:creationId xmlns:p14="http://schemas.microsoft.com/office/powerpoint/2010/main" val="237807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Sometimes it is important to invert the operation and exclude some characters that we don’t want.</a:t>
            </a:r>
          </a:p>
          <a:p>
            <a:pPr marL="0" indent="0">
              <a:buFont typeface="Arial" panose="020B0604020202020204" pitchFamily="34" charset="0"/>
              <a:buNone/>
            </a:pPr>
            <a:endParaRPr lang="en-US" sz="1600" dirty="0"/>
          </a:p>
          <a:p>
            <a:pPr marL="342900" indent="-342900">
              <a:buFont typeface="+mj-lt"/>
              <a:buAutoNum type="arabicPeriod"/>
            </a:pPr>
            <a:r>
              <a:rPr lang="en-US" sz="1600" dirty="0"/>
              <a:t> For example, if we want only consonant characters that are non-vowel, we can invert or negate the vowel character set. In this case it will not match any vowel between C and T. Se the difference with the example above?</a:t>
            </a:r>
          </a:p>
          <a:p>
            <a:pPr marL="342900" indent="-342900">
              <a:buFont typeface="+mj-lt"/>
              <a:buAutoNum type="arabicPeriod"/>
            </a:pPr>
            <a:endParaRPr lang="en-US" sz="1600" dirty="0"/>
          </a:p>
          <a:p>
            <a:pPr marL="342900" indent="-342900">
              <a:buFont typeface="+mj-lt"/>
              <a:buAutoNum type="arabicPeriod"/>
            </a:pPr>
            <a:r>
              <a:rPr lang="en-US" sz="1600" dirty="0"/>
              <a:t> Remember about metacharacters? How about them inside the character set?</a:t>
            </a:r>
          </a:p>
          <a:p>
            <a:pPr marL="342900" indent="-342900">
              <a:buFont typeface="+mj-lt"/>
              <a:buAutoNum type="arabicPeriod"/>
            </a:pPr>
            <a:endParaRPr lang="en-US" sz="1600" dirty="0"/>
          </a:p>
          <a:p>
            <a:pPr marL="342900" indent="-342900">
              <a:buFont typeface="+mj-lt"/>
              <a:buAutoNum type="arabicPeriod"/>
            </a:pPr>
            <a:r>
              <a:rPr lang="en-US" sz="1600" dirty="0"/>
              <a:t> And the rule is that you don’t need to escape metacharacters inside a character set and the character will have it’s literal meaning.</a:t>
            </a:r>
          </a:p>
          <a:p>
            <a:pPr marL="342900" indent="-342900">
              <a:buFont typeface="+mj-lt"/>
              <a:buAutoNum type="arabicPeriod"/>
            </a:pPr>
            <a:endParaRPr lang="en-US" sz="1600" dirty="0"/>
          </a:p>
          <a:p>
            <a:pPr marL="342900" indent="-342900">
              <a:buFont typeface="+mj-lt"/>
              <a:buAutoNum type="arabicPeriod"/>
            </a:pPr>
            <a:r>
              <a:rPr lang="en-US" sz="1600" dirty="0"/>
              <a:t> For example, the metacharacter dot will be interpreted as the literal dot inside the character set and the regular expression will match a string C dot T also.</a:t>
            </a:r>
          </a:p>
          <a:p>
            <a:pPr marL="342900" indent="-342900">
              <a:buFont typeface="+mj-lt"/>
              <a:buAutoNum type="arabicPeriod"/>
            </a:pPr>
            <a:endParaRPr lang="en-US" sz="1600" dirty="0"/>
          </a:p>
          <a:p>
            <a:pPr marL="342900" indent="-342900">
              <a:buFont typeface="+mj-lt"/>
              <a:buAutoNum type="arabicPeriod"/>
            </a:pPr>
            <a:r>
              <a:rPr lang="en-US" sz="1600" dirty="0"/>
              <a:t> But be careful, because this rule has some exceptions – closing square bracket, hyphen, carat, and the backslash.</a:t>
            </a:r>
          </a:p>
          <a:p>
            <a:pPr marL="342900" indent="-342900">
              <a:buFont typeface="+mj-lt"/>
              <a:buAutoNum type="arabicPeriod"/>
            </a:pPr>
            <a:endParaRPr lang="en-US" sz="1600" dirty="0"/>
          </a:p>
          <a:p>
            <a:pPr marL="342900" indent="-342900">
              <a:buFont typeface="+mj-lt"/>
              <a:buAutoNum type="arabicPeriod"/>
            </a:pPr>
            <a:r>
              <a:rPr lang="en-US" sz="1600" dirty="0"/>
              <a:t> Look at the example where I will escape a hyphen inside the character set that contain underscore and hyphen.</a:t>
            </a:r>
          </a:p>
          <a:p>
            <a:pPr marL="342900" indent="-342900">
              <a:buFont typeface="+mj-lt"/>
              <a:buAutoNum type="arabicPeriod"/>
            </a:pPr>
            <a:endParaRPr lang="en-US" sz="1600" dirty="0"/>
          </a:p>
          <a:p>
            <a:pPr marL="342900" indent="-342900">
              <a:buFont typeface="+mj-lt"/>
              <a:buAutoNum type="arabicPeriod"/>
            </a:pPr>
            <a:r>
              <a:rPr lang="en-US" sz="1600" dirty="0"/>
              <a:t> And these are the basic rules and what you need to know about character sets.</a:t>
            </a:r>
          </a:p>
        </p:txBody>
      </p:sp>
      <p:sp>
        <p:nvSpPr>
          <p:cNvPr id="4" name="Slide Number Placeholder 3"/>
          <p:cNvSpPr>
            <a:spLocks noGrp="1"/>
          </p:cNvSpPr>
          <p:nvPr>
            <p:ph type="sldNum" sz="quarter" idx="5"/>
          </p:nvPr>
        </p:nvSpPr>
        <p:spPr/>
        <p:txBody>
          <a:bodyPr/>
          <a:lstStyle/>
          <a:p>
            <a:fld id="{24E5FC45-0219-914A-B5A5-AB99CCF52133}" type="slidenum">
              <a:rPr lang="en-US" smtClean="0"/>
              <a:t>14</a:t>
            </a:fld>
            <a:endParaRPr lang="en-US"/>
          </a:p>
        </p:txBody>
      </p:sp>
    </p:spTree>
    <p:extLst>
      <p:ext uri="{BB962C8B-B14F-4D97-AF65-F5344CB8AC3E}">
        <p14:creationId xmlns:p14="http://schemas.microsoft.com/office/powerpoint/2010/main" val="995644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Also, there are very useful shorthand character sets.</a:t>
            </a:r>
          </a:p>
          <a:p>
            <a:pPr marL="0" indent="0">
              <a:buFont typeface="Arial" panose="020B0604020202020204" pitchFamily="34" charset="0"/>
              <a:buNone/>
            </a:pPr>
            <a:endParaRPr lang="en-US" sz="1600" dirty="0"/>
          </a:p>
          <a:p>
            <a:pPr marL="342900" indent="-342900">
              <a:buFont typeface="+mj-lt"/>
              <a:buAutoNum type="arabicPeriod"/>
            </a:pPr>
            <a:r>
              <a:rPr lang="en-US" sz="1600" dirty="0"/>
              <a:t>For example, if you want to specify that the character that you expect is any digit from 0 to 9…</a:t>
            </a:r>
          </a:p>
          <a:p>
            <a:pPr marL="342900" indent="-342900">
              <a:buFont typeface="+mj-lt"/>
              <a:buAutoNum type="arabicPeriod"/>
            </a:pPr>
            <a:endParaRPr lang="en-US" sz="1600" dirty="0"/>
          </a:p>
          <a:p>
            <a:pPr marL="342900" indent="-342900">
              <a:buFont typeface="+mj-lt"/>
              <a:buAutoNum type="arabicPeriod"/>
            </a:pPr>
            <a:r>
              <a:rPr lang="en-US" sz="1600" dirty="0"/>
              <a:t>We know that we can use a range of characters instead of writing all the possible numbers.</a:t>
            </a:r>
          </a:p>
          <a:p>
            <a:pPr marL="342900" indent="-342900">
              <a:buFont typeface="+mj-lt"/>
              <a:buAutoNum type="arabicPeriod"/>
            </a:pPr>
            <a:endParaRPr lang="en-US" sz="1600" dirty="0"/>
          </a:p>
          <a:p>
            <a:pPr marL="342900" indent="-342900">
              <a:buFont typeface="+mj-lt"/>
              <a:buAutoNum type="arabicPeriod"/>
            </a:pPr>
            <a:r>
              <a:rPr lang="en-US" sz="1600" dirty="0"/>
              <a:t>But also there is a shorter way to specify the same range using backslash D.</a:t>
            </a:r>
          </a:p>
          <a:p>
            <a:pPr marL="342900" indent="-342900">
              <a:buFont typeface="+mj-lt"/>
              <a:buAutoNum type="arabicPeriod"/>
            </a:pPr>
            <a:endParaRPr lang="en-US" sz="1600" dirty="0"/>
          </a:p>
          <a:p>
            <a:pPr marL="342900" indent="-342900">
              <a:buFont typeface="+mj-lt"/>
              <a:buAutoNum type="arabicPeriod"/>
            </a:pPr>
            <a:r>
              <a:rPr lang="en-US" sz="1600" dirty="0"/>
              <a:t>The same idea with the any word character that may be uppercase letters from A to Z or lowercase letters from a to z, any digit from 0 to 9 and underscore.</a:t>
            </a:r>
          </a:p>
          <a:p>
            <a:pPr marL="342900" indent="-342900">
              <a:buFont typeface="+mj-lt"/>
              <a:buAutoNum type="arabicPeriod"/>
            </a:pPr>
            <a:endParaRPr lang="en-US" sz="1600" dirty="0"/>
          </a:p>
          <a:p>
            <a:pPr marL="342900" indent="-342900">
              <a:buFont typeface="+mj-lt"/>
              <a:buAutoNum type="arabicPeriod"/>
            </a:pPr>
            <a:r>
              <a:rPr lang="en-US" sz="1600" dirty="0"/>
              <a:t>All these characters at once may be specified by shorthand backslash W for word.</a:t>
            </a:r>
          </a:p>
          <a:p>
            <a:pPr marL="342900" indent="-342900">
              <a:buFont typeface="+mj-lt"/>
              <a:buAutoNum type="arabicPeriod"/>
            </a:pPr>
            <a:endParaRPr lang="en-US" sz="1600" dirty="0"/>
          </a:p>
          <a:p>
            <a:pPr marL="342900" indent="-342900">
              <a:buFont typeface="+mj-lt"/>
              <a:buAutoNum type="arabicPeriod"/>
            </a:pPr>
            <a:r>
              <a:rPr lang="en-US" sz="1600" dirty="0"/>
              <a:t> The same idea with the white spaces that may we a space, tab or a new line. All these characters at once may be specified by the shorthand backslash S.</a:t>
            </a:r>
          </a:p>
          <a:p>
            <a:pPr marL="342900" indent="-342900">
              <a:buFont typeface="+mj-lt"/>
              <a:buAutoNum type="arabicPeriod"/>
            </a:pPr>
            <a:endParaRPr lang="en-US" sz="1600" dirty="0"/>
          </a:p>
          <a:p>
            <a:pPr marL="342900" indent="-342900">
              <a:buFont typeface="+mj-lt"/>
              <a:buAutoNum type="arabicPeriod"/>
            </a:pPr>
            <a:r>
              <a:rPr lang="en-US" sz="1600" dirty="0"/>
              <a:t> And there are also shorthand sets for negations.</a:t>
            </a:r>
          </a:p>
          <a:p>
            <a:pPr marL="342900" indent="-342900">
              <a:buFont typeface="+mj-lt"/>
              <a:buAutoNum type="arabicPeriod"/>
            </a:pPr>
            <a:endParaRPr lang="en-US" sz="1600" dirty="0"/>
          </a:p>
          <a:p>
            <a:pPr marL="342900" indent="-342900">
              <a:buFont typeface="+mj-lt"/>
              <a:buAutoNum type="arabicPeriod"/>
            </a:pPr>
            <a:r>
              <a:rPr lang="en-US" sz="1600" dirty="0"/>
              <a:t> Not a digit will be backslash uppercase D, not a word character backslash uppercase W and not a white space - backslash uppercase S.</a:t>
            </a:r>
          </a:p>
          <a:p>
            <a:pPr marL="342900" indent="-342900">
              <a:buFont typeface="+mj-lt"/>
              <a:buAutoNum type="arabicPeriod"/>
            </a:pPr>
            <a:endParaRPr lang="en-US" sz="1600" dirty="0"/>
          </a:p>
          <a:p>
            <a:pPr marL="342900" indent="-342900">
              <a:buFont typeface="+mj-lt"/>
              <a:buAutoNum type="arabicPeriod"/>
            </a:pPr>
            <a:r>
              <a:rPr lang="en-US" sz="1600" dirty="0"/>
              <a:t> For example, if you want to match any year or any number that consists of 4 digits, you may specify it in the following way</a:t>
            </a:r>
          </a:p>
        </p:txBody>
      </p:sp>
      <p:sp>
        <p:nvSpPr>
          <p:cNvPr id="4" name="Slide Number Placeholder 3"/>
          <p:cNvSpPr>
            <a:spLocks noGrp="1"/>
          </p:cNvSpPr>
          <p:nvPr>
            <p:ph type="sldNum" sz="quarter" idx="5"/>
          </p:nvPr>
        </p:nvSpPr>
        <p:spPr/>
        <p:txBody>
          <a:bodyPr/>
          <a:lstStyle/>
          <a:p>
            <a:fld id="{24E5FC45-0219-914A-B5A5-AB99CCF52133}" type="slidenum">
              <a:rPr lang="en-US" smtClean="0"/>
              <a:t>15</a:t>
            </a:fld>
            <a:endParaRPr lang="en-US"/>
          </a:p>
        </p:txBody>
      </p:sp>
    </p:spTree>
    <p:extLst>
      <p:ext uri="{BB962C8B-B14F-4D97-AF65-F5344CB8AC3E}">
        <p14:creationId xmlns:p14="http://schemas.microsoft.com/office/powerpoint/2010/main" val="376368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If the programming language that you use supports POSIX character class then you may use them as a shorthand as well.</a:t>
            </a:r>
          </a:p>
          <a:p>
            <a:pPr marL="0" indent="0">
              <a:buFont typeface="Arial" panose="020B0604020202020204" pitchFamily="34" charset="0"/>
              <a:buNone/>
            </a:pPr>
            <a:endParaRPr lang="en-US" sz="1600" dirty="0"/>
          </a:p>
          <a:p>
            <a:pPr marL="342900" indent="-342900">
              <a:buFont typeface="+mj-lt"/>
              <a:buAutoNum type="arabicPeriod"/>
            </a:pPr>
            <a:r>
              <a:rPr lang="en-US" sz="1600" dirty="0"/>
              <a:t>This table shows the POSIX shorthand in the first column, its meaning and description as well as Perl-like notation when it is possible. The POSIX notation requires a little more typing.</a:t>
            </a:r>
          </a:p>
          <a:p>
            <a:pPr marL="342900" indent="-342900">
              <a:buFont typeface="+mj-lt"/>
              <a:buAutoNum type="arabicPeriod"/>
            </a:pPr>
            <a:endParaRPr lang="en-US" sz="1600" dirty="0"/>
          </a:p>
          <a:p>
            <a:pPr marL="342900" indent="-342900">
              <a:buFont typeface="+mj-lt"/>
              <a:buAutoNum type="arabicPeriod"/>
            </a:pPr>
            <a:r>
              <a:rPr lang="en-US" sz="1600" dirty="0"/>
              <a:t> In the case of any digit for example, you need to type an opening square bracket followed by a colon, followed by word DIGIT, followed by colon and closing square bracket.</a:t>
            </a:r>
          </a:p>
          <a:p>
            <a:pPr marL="342900" indent="-342900">
              <a:buFont typeface="+mj-lt"/>
              <a:buAutoNum type="arabicPeriod"/>
            </a:pPr>
            <a:endParaRPr lang="en-US" sz="1600" dirty="0"/>
          </a:p>
          <a:p>
            <a:pPr marL="342900" indent="-342900">
              <a:buFont typeface="+mj-lt"/>
              <a:buAutoNum type="arabicPeriod"/>
            </a:pPr>
            <a:r>
              <a:rPr lang="en-US" sz="1600" dirty="0"/>
              <a:t> And actually, all that you need to wrap inside a square brackets indicating that it is a character set.</a:t>
            </a:r>
          </a:p>
          <a:p>
            <a:pPr marL="342900" indent="-342900">
              <a:buFont typeface="+mj-lt"/>
              <a:buAutoNum type="arabicPeriod"/>
            </a:pPr>
            <a:endParaRPr lang="en-US" sz="1600" dirty="0"/>
          </a:p>
          <a:p>
            <a:pPr marL="342900" indent="-342900">
              <a:buFont typeface="+mj-lt"/>
              <a:buAutoNum type="arabicPeriod"/>
            </a:pPr>
            <a:r>
              <a:rPr lang="en-US" sz="1600" dirty="0"/>
              <a:t> And if you want to invert the selection than you also need to add a carat after the first opening square bracket.</a:t>
            </a:r>
          </a:p>
          <a:p>
            <a:pPr marL="342900" indent="-342900">
              <a:buFont typeface="+mj-lt"/>
              <a:buAutoNum type="arabicPeriod"/>
            </a:pPr>
            <a:endParaRPr lang="en-US" sz="1600" dirty="0"/>
          </a:p>
          <a:p>
            <a:pPr marL="342900" indent="-342900">
              <a:buFont typeface="+mj-lt"/>
              <a:buAutoNum type="arabicPeriod"/>
            </a:pPr>
            <a:r>
              <a:rPr lang="en-US" sz="1600" dirty="0"/>
              <a:t> The POSIX character classes are supported by R, Perl, PHP, Ruby and Unix.</a:t>
            </a:r>
          </a:p>
          <a:p>
            <a:pPr marL="342900" indent="-342900">
              <a:buFont typeface="+mj-lt"/>
              <a:buAutoNum type="arabicPeriod"/>
            </a:pPr>
            <a:endParaRPr lang="en-US" sz="1600" dirty="0"/>
          </a:p>
          <a:p>
            <a:pPr marL="342900" indent="-342900">
              <a:buFont typeface="+mj-lt"/>
              <a:buAutoNum type="arabicPeriod"/>
            </a:pPr>
            <a:r>
              <a:rPr lang="en-US" sz="1600" dirty="0"/>
              <a:t> And doesn’t have a support in Python, Java, JavaScript and . NET.</a:t>
            </a:r>
          </a:p>
          <a:p>
            <a:pPr marL="342900" indent="-342900">
              <a:buFont typeface="+mj-lt"/>
              <a:buAutoNum type="arabicPeriod"/>
            </a:pPr>
            <a:endParaRPr lang="en-US" sz="1600" dirty="0"/>
          </a:p>
          <a:p>
            <a:pPr marL="342900" indent="-342900">
              <a:buFont typeface="+mj-lt"/>
              <a:buAutoNum type="arabicPeriod"/>
            </a:pPr>
            <a:r>
              <a:rPr lang="en-US" sz="1600" dirty="0"/>
              <a:t> The example of correct usage of the POSIX character classes may be like this, where we negate dot and any digit inside the character set.</a:t>
            </a:r>
          </a:p>
        </p:txBody>
      </p:sp>
      <p:sp>
        <p:nvSpPr>
          <p:cNvPr id="4" name="Slide Number Placeholder 3"/>
          <p:cNvSpPr>
            <a:spLocks noGrp="1"/>
          </p:cNvSpPr>
          <p:nvPr>
            <p:ph type="sldNum" sz="quarter" idx="5"/>
          </p:nvPr>
        </p:nvSpPr>
        <p:spPr/>
        <p:txBody>
          <a:bodyPr/>
          <a:lstStyle/>
          <a:p>
            <a:fld id="{24E5FC45-0219-914A-B5A5-AB99CCF52133}" type="slidenum">
              <a:rPr lang="en-US" smtClean="0"/>
              <a:t>16</a:t>
            </a:fld>
            <a:endParaRPr lang="en-US"/>
          </a:p>
        </p:txBody>
      </p:sp>
    </p:spTree>
    <p:extLst>
      <p:ext uri="{BB962C8B-B14F-4D97-AF65-F5344CB8AC3E}">
        <p14:creationId xmlns:p14="http://schemas.microsoft.com/office/powerpoint/2010/main" val="258490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Very often when we write a regular expressions we need to specify that some character or character set need to be repeated. So let’s see how the repetition works?</a:t>
            </a:r>
          </a:p>
          <a:p>
            <a:pPr marL="0" indent="0">
              <a:buFont typeface="Arial" panose="020B0604020202020204" pitchFamily="34" charset="0"/>
              <a:buNone/>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There are two types of repetitions: let’s call one an unquantified repetitions when we don’t know how many times the pattern should repeat; and quantified when we know how many times it should repeat.</a:t>
            </a:r>
          </a:p>
          <a:p>
            <a:pPr marL="342900" indent="-342900">
              <a:buFont typeface="+mj-lt"/>
              <a:buAutoNum type="arabicPeriod"/>
            </a:pPr>
            <a:endParaRPr lang="en-US" sz="1600" dirty="0"/>
          </a:p>
          <a:p>
            <a:pPr marL="342900" indent="-342900">
              <a:buFont typeface="+mj-lt"/>
              <a:buAutoNum type="arabicPeriod"/>
            </a:pPr>
            <a:r>
              <a:rPr lang="en-US" sz="1600" dirty="0"/>
              <a:t> When we want to repeat the preceding item zero or more times, after the item we should put a question mark character.</a:t>
            </a:r>
          </a:p>
          <a:p>
            <a:pPr marL="342900" indent="-342900">
              <a:buFont typeface="+mj-lt"/>
              <a:buAutoNum type="arabicPeriod"/>
            </a:pPr>
            <a:endParaRPr lang="en-US" sz="1600" dirty="0"/>
          </a:p>
          <a:p>
            <a:pPr marL="342900" indent="-342900">
              <a:buFont typeface="+mj-lt"/>
              <a:buAutoNum type="arabicPeriod"/>
            </a:pPr>
            <a:r>
              <a:rPr lang="en-US" sz="1600" dirty="0"/>
              <a:t> If the preceding item should be repeated zero or more times, than we put asterisk after the character or character set.</a:t>
            </a:r>
          </a:p>
          <a:p>
            <a:pPr marL="342900" indent="-342900">
              <a:buFont typeface="+mj-lt"/>
              <a:buAutoNum type="arabicPeriod"/>
            </a:pPr>
            <a:endParaRPr lang="en-US" sz="1600" dirty="0"/>
          </a:p>
          <a:p>
            <a:pPr marL="342900" indent="-342900">
              <a:buFont typeface="+mj-lt"/>
              <a:buAutoNum type="arabicPeriod"/>
            </a:pPr>
            <a:r>
              <a:rPr lang="en-US" sz="1600" dirty="0"/>
              <a:t> And if we want repeat it one or more times, then the plus character. As you see, the number of repetitions is not known in advance.</a:t>
            </a:r>
          </a:p>
          <a:p>
            <a:pPr marL="342900" indent="-342900">
              <a:buFont typeface="+mj-lt"/>
              <a:buAutoNum type="arabicPeriod"/>
            </a:pPr>
            <a:endParaRPr lang="en-US" sz="1600" dirty="0"/>
          </a:p>
          <a:p>
            <a:pPr marL="342900" indent="-342900">
              <a:buFont typeface="+mj-lt"/>
              <a:buAutoNum type="arabicPeriod"/>
            </a:pPr>
            <a:r>
              <a:rPr lang="en-US" sz="1600" dirty="0"/>
              <a:t> Look at the example, the underscore is optional because it is followed by the question mark, but there should be at least one digit. So with this regular expression we can match cat20.jpg and cat_175.jpg but it will not work with </a:t>
            </a:r>
            <a:r>
              <a:rPr lang="en-US" sz="1600" dirty="0" err="1"/>
              <a:t>cat.jpg</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 Now, when we know the number of repetitions the syntax is different. After the character that needs to be repeated, we specify in curly braces how many time it should be repeated.</a:t>
            </a:r>
          </a:p>
          <a:p>
            <a:pPr marL="342900" indent="-342900">
              <a:buFont typeface="+mj-lt"/>
              <a:buAutoNum type="arabicPeriod"/>
            </a:pPr>
            <a:endParaRPr lang="en-US" sz="1600" dirty="0"/>
          </a:p>
          <a:p>
            <a:pPr marL="342900" indent="-342900">
              <a:buFont typeface="+mj-lt"/>
              <a:buAutoNum type="arabicPeriod"/>
            </a:pPr>
            <a:r>
              <a:rPr lang="en-US" sz="1600" dirty="0"/>
              <a:t> For example, if we want to match a number that has 2, 3 or 4 digits, that it should be specified as 2 and 4 in curly braces.</a:t>
            </a:r>
          </a:p>
          <a:p>
            <a:pPr marL="342900" indent="-342900">
              <a:buFont typeface="+mj-lt"/>
              <a:buAutoNum type="arabicPeriod"/>
            </a:pPr>
            <a:endParaRPr lang="en-US" sz="1600" dirty="0"/>
          </a:p>
          <a:p>
            <a:pPr marL="342900" indent="-342900">
              <a:buFont typeface="+mj-lt"/>
              <a:buAutoNum type="arabicPeriod"/>
            </a:pPr>
            <a:r>
              <a:rPr lang="en-US" sz="1600" dirty="0"/>
              <a:t> The number that has exactly 2 digits will have only two specified.</a:t>
            </a:r>
          </a:p>
          <a:p>
            <a:pPr marL="342900" indent="-342900">
              <a:buFont typeface="+mj-lt"/>
              <a:buAutoNum type="arabicPeriod"/>
            </a:pPr>
            <a:endParaRPr lang="en-US" sz="1600" dirty="0"/>
          </a:p>
          <a:p>
            <a:pPr marL="342900" indent="-342900">
              <a:buFont typeface="+mj-lt"/>
              <a:buAutoNum type="arabicPeriod"/>
            </a:pPr>
            <a:r>
              <a:rPr lang="en-US" sz="1600" dirty="0"/>
              <a:t> And the number that may have two or more digits will be specified with two and comma</a:t>
            </a:r>
          </a:p>
        </p:txBody>
      </p:sp>
      <p:sp>
        <p:nvSpPr>
          <p:cNvPr id="4" name="Slide Number Placeholder 3"/>
          <p:cNvSpPr>
            <a:spLocks noGrp="1"/>
          </p:cNvSpPr>
          <p:nvPr>
            <p:ph type="sldNum" sz="quarter" idx="5"/>
          </p:nvPr>
        </p:nvSpPr>
        <p:spPr/>
        <p:txBody>
          <a:bodyPr/>
          <a:lstStyle/>
          <a:p>
            <a:fld id="{24E5FC45-0219-914A-B5A5-AB99CCF52133}" type="slidenum">
              <a:rPr lang="en-US" smtClean="0"/>
              <a:t>17</a:t>
            </a:fld>
            <a:endParaRPr lang="en-US"/>
          </a:p>
        </p:txBody>
      </p:sp>
    </p:spTree>
    <p:extLst>
      <p:ext uri="{BB962C8B-B14F-4D97-AF65-F5344CB8AC3E}">
        <p14:creationId xmlns:p14="http://schemas.microsoft.com/office/powerpoint/2010/main" val="147581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When we use these three modifiers, the regular expression becomes greedy, meaning it wants to match as many characters as possible.</a:t>
            </a:r>
          </a:p>
          <a:p>
            <a:pPr marL="0" indent="0">
              <a:buFont typeface="Arial" panose="020B0604020202020204" pitchFamily="34" charset="0"/>
              <a:buNone/>
            </a:pPr>
            <a:endParaRPr lang="en-US" sz="1600" dirty="0"/>
          </a:p>
          <a:p>
            <a:pPr marL="342900" indent="-342900">
              <a:buFont typeface="+mj-lt"/>
              <a:buAutoNum type="arabicPeriod"/>
            </a:pPr>
            <a:r>
              <a:rPr lang="en-US" sz="1600" dirty="0"/>
              <a:t>Imagine, that we have a string containing names of files separated by comma.</a:t>
            </a:r>
          </a:p>
          <a:p>
            <a:pPr marL="342900" indent="-342900">
              <a:buFont typeface="+mj-lt"/>
              <a:buAutoNum type="arabicPeriod"/>
            </a:pPr>
            <a:endParaRPr lang="en-US" sz="1600" dirty="0"/>
          </a:p>
          <a:p>
            <a:pPr marL="342900" indent="-342900">
              <a:buFont typeface="+mj-lt"/>
              <a:buAutoNum type="arabicPeriod"/>
            </a:pPr>
            <a:r>
              <a:rPr lang="en-US" sz="1600" dirty="0"/>
              <a:t> And we specified the following regular expression. See that first dot that is a wildcard character and asterisk? This means that any characters after CAT can appear until it completes the process with .jpg in the end.</a:t>
            </a:r>
          </a:p>
          <a:p>
            <a:pPr marL="342900" indent="-342900">
              <a:buFont typeface="+mj-lt"/>
              <a:buAutoNum type="arabicPeriod"/>
            </a:pPr>
            <a:endParaRPr lang="en-US" sz="1600" dirty="0"/>
          </a:p>
          <a:p>
            <a:pPr marL="342900" indent="-342900">
              <a:buFont typeface="+mj-lt"/>
              <a:buAutoNum type="arabicPeriod"/>
            </a:pPr>
            <a:r>
              <a:rPr lang="en-US" sz="1600" dirty="0"/>
              <a:t> And because this repetition is greedy, it will consume the hole line. The concept of greediness is very important to understand because it leads to unwanted behavior.</a:t>
            </a:r>
          </a:p>
          <a:p>
            <a:pPr marL="342900" indent="-342900">
              <a:buFont typeface="+mj-lt"/>
              <a:buAutoNum type="arabicPeriod"/>
            </a:pPr>
            <a:endParaRPr lang="en-US" sz="1600" dirty="0"/>
          </a:p>
          <a:p>
            <a:pPr marL="342900" indent="-342900">
              <a:buFont typeface="+mj-lt"/>
              <a:buAutoNum type="arabicPeriod"/>
            </a:pPr>
            <a:r>
              <a:rPr lang="en-US" sz="1600" dirty="0"/>
              <a:t> If we don’t want the regular expression be so greedy, we need to make it lazy.</a:t>
            </a:r>
          </a:p>
          <a:p>
            <a:pPr marL="342900" indent="-342900">
              <a:buFont typeface="+mj-lt"/>
              <a:buAutoNum type="arabicPeriod"/>
            </a:pPr>
            <a:endParaRPr lang="en-US" sz="1600" dirty="0"/>
          </a:p>
          <a:p>
            <a:pPr marL="342900" indent="-342900">
              <a:buFont typeface="+mj-lt"/>
              <a:buAutoNum type="arabicPeriod"/>
            </a:pPr>
            <a:r>
              <a:rPr lang="en-US" sz="1600" dirty="0"/>
              <a:t> This question mark in the regular expression adds laziness into the evaluation.</a:t>
            </a:r>
          </a:p>
          <a:p>
            <a:pPr marL="342900" indent="-342900">
              <a:buFont typeface="+mj-lt"/>
              <a:buAutoNum type="arabicPeriod"/>
            </a:pPr>
            <a:endParaRPr lang="en-US" sz="1600" dirty="0"/>
          </a:p>
          <a:p>
            <a:pPr marL="342900" indent="-342900">
              <a:buFont typeface="+mj-lt"/>
              <a:buAutoNum type="arabicPeriod"/>
            </a:pPr>
            <a:r>
              <a:rPr lang="en-US" sz="1600" dirty="0"/>
              <a:t> Then, the result will look like this. And I guess, this is the result that we wanted at the beginning. But this kind of evaluations only possible with lazy evaluation.</a:t>
            </a:r>
          </a:p>
          <a:p>
            <a:pPr marL="342900" indent="-342900">
              <a:buFont typeface="+mj-lt"/>
              <a:buAutoNum type="arabicPeriod"/>
            </a:pPr>
            <a:endParaRPr lang="en-US" sz="1600" dirty="0"/>
          </a:p>
          <a:p>
            <a:pPr marL="342900" indent="-342900">
              <a:buFont typeface="+mj-lt"/>
              <a:buAutoNum type="arabicPeriod"/>
            </a:pPr>
            <a:r>
              <a:rPr lang="en-US" sz="1600" dirty="0"/>
              <a:t> So the question mark added after character not only make the character or character set optional, but also make expression lazy.</a:t>
            </a:r>
          </a:p>
        </p:txBody>
      </p:sp>
      <p:sp>
        <p:nvSpPr>
          <p:cNvPr id="4" name="Slide Number Placeholder 3"/>
          <p:cNvSpPr>
            <a:spLocks noGrp="1"/>
          </p:cNvSpPr>
          <p:nvPr>
            <p:ph type="sldNum" sz="quarter" idx="5"/>
          </p:nvPr>
        </p:nvSpPr>
        <p:spPr/>
        <p:txBody>
          <a:bodyPr/>
          <a:lstStyle/>
          <a:p>
            <a:fld id="{24E5FC45-0219-914A-B5A5-AB99CCF52133}" type="slidenum">
              <a:rPr lang="en-US" smtClean="0"/>
              <a:t>18</a:t>
            </a:fld>
            <a:endParaRPr lang="en-US"/>
          </a:p>
        </p:txBody>
      </p:sp>
    </p:spTree>
    <p:extLst>
      <p:ext uri="{BB962C8B-B14F-4D97-AF65-F5344CB8AC3E}">
        <p14:creationId xmlns:p14="http://schemas.microsoft.com/office/powerpoint/2010/main" val="3816124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In order to apply repetition not only to one character but for several characters, we need to group them.</a:t>
            </a:r>
          </a:p>
          <a:p>
            <a:pPr marL="0" indent="0">
              <a:buFont typeface="Arial" panose="020B0604020202020204" pitchFamily="34" charset="0"/>
              <a:buNone/>
            </a:pPr>
            <a:endParaRPr lang="en-US" sz="1600" dirty="0"/>
          </a:p>
          <a:p>
            <a:pPr marL="342900" indent="-342900">
              <a:buFont typeface="+mj-lt"/>
              <a:buAutoNum type="arabicPeriod"/>
            </a:pPr>
            <a:r>
              <a:rPr lang="en-US" sz="1600" dirty="0"/>
              <a:t> We group them using parentheses.</a:t>
            </a:r>
          </a:p>
          <a:p>
            <a:pPr marL="342900" indent="-342900">
              <a:buFont typeface="+mj-lt"/>
              <a:buAutoNum type="arabicPeriod"/>
            </a:pPr>
            <a:endParaRPr lang="en-US" sz="1600" dirty="0"/>
          </a:p>
          <a:p>
            <a:pPr marL="342900" indent="-342900">
              <a:buFont typeface="+mj-lt"/>
              <a:buAutoNum type="arabicPeriod"/>
            </a:pPr>
            <a:r>
              <a:rPr lang="en-US" sz="1600" dirty="0"/>
              <a:t> The grouping allows to apply repetition to a group.</a:t>
            </a:r>
          </a:p>
          <a:p>
            <a:pPr marL="342900" indent="-342900">
              <a:buFont typeface="+mj-lt"/>
              <a:buAutoNum type="arabicPeriod"/>
            </a:pPr>
            <a:endParaRPr lang="en-US" sz="1600" dirty="0"/>
          </a:p>
          <a:p>
            <a:pPr marL="342900" indent="-342900">
              <a:buFont typeface="+mj-lt"/>
              <a:buAutoNum type="arabicPeriod"/>
            </a:pPr>
            <a:r>
              <a:rPr lang="en-US" sz="1600" dirty="0"/>
              <a:t> It makes expressions easier to read.</a:t>
            </a:r>
          </a:p>
          <a:p>
            <a:pPr marL="342900" indent="-342900">
              <a:buFont typeface="+mj-lt"/>
              <a:buAutoNum type="arabicPeriod"/>
            </a:pPr>
            <a:endParaRPr lang="en-US" sz="1600" dirty="0"/>
          </a:p>
          <a:p>
            <a:pPr marL="342900" indent="-342900">
              <a:buFont typeface="+mj-lt"/>
              <a:buAutoNum type="arabicPeriod"/>
            </a:pPr>
            <a:r>
              <a:rPr lang="en-US" sz="1600" dirty="0"/>
              <a:t> It captures group for use in matching and replacing as we will see later.</a:t>
            </a:r>
          </a:p>
          <a:p>
            <a:pPr marL="342900" indent="-342900">
              <a:buFont typeface="+mj-lt"/>
              <a:buAutoNum type="arabicPeriod"/>
            </a:pPr>
            <a:endParaRPr lang="en-US" sz="1600" dirty="0"/>
          </a:p>
          <a:p>
            <a:pPr marL="342900" indent="-342900">
              <a:buFont typeface="+mj-lt"/>
              <a:buAutoNum type="arabicPeriod"/>
            </a:pPr>
            <a:r>
              <a:rPr lang="en-US" sz="1600" dirty="0"/>
              <a:t> But grouping cannot be used inside character set.</a:t>
            </a:r>
          </a:p>
          <a:p>
            <a:pPr marL="342900" indent="-342900">
              <a:buFont typeface="+mj-lt"/>
              <a:buAutoNum type="arabicPeriod"/>
            </a:pPr>
            <a:endParaRPr lang="en-US" sz="1600" dirty="0"/>
          </a:p>
          <a:p>
            <a:pPr marL="342900" indent="-342900">
              <a:buFont typeface="+mj-lt"/>
              <a:buAutoNum type="arabicPeriod"/>
            </a:pPr>
            <a:r>
              <a:rPr lang="en-US" sz="1600" dirty="0"/>
              <a:t> In this example we grouped a regular expression placing it </a:t>
            </a:r>
            <a:r>
              <a:rPr lang="en-US" sz="1600" dirty="0" err="1"/>
              <a:t>iside</a:t>
            </a:r>
            <a:r>
              <a:rPr lang="en-US" sz="1600" dirty="0"/>
              <a:t> parentheses and made repetition optional, so that it can match </a:t>
            </a:r>
            <a:r>
              <a:rPr lang="en-US" sz="1600" dirty="0" err="1"/>
              <a:t>cat.jpg</a:t>
            </a:r>
            <a:r>
              <a:rPr lang="en-US" sz="1600" dirty="0"/>
              <a:t>, cat20.jpg and also cat175cat.jpg because the whole group may be repeated.</a:t>
            </a:r>
          </a:p>
        </p:txBody>
      </p:sp>
      <p:sp>
        <p:nvSpPr>
          <p:cNvPr id="4" name="Slide Number Placeholder 3"/>
          <p:cNvSpPr>
            <a:spLocks noGrp="1"/>
          </p:cNvSpPr>
          <p:nvPr>
            <p:ph type="sldNum" sz="quarter" idx="5"/>
          </p:nvPr>
        </p:nvSpPr>
        <p:spPr/>
        <p:txBody>
          <a:bodyPr/>
          <a:lstStyle/>
          <a:p>
            <a:fld id="{24E5FC45-0219-914A-B5A5-AB99CCF52133}" type="slidenum">
              <a:rPr lang="en-US" smtClean="0"/>
              <a:t>19</a:t>
            </a:fld>
            <a:endParaRPr lang="en-US"/>
          </a:p>
        </p:txBody>
      </p:sp>
    </p:spTree>
    <p:extLst>
      <p:ext uri="{BB962C8B-B14F-4D97-AF65-F5344CB8AC3E}">
        <p14:creationId xmlns:p14="http://schemas.microsoft.com/office/powerpoint/2010/main" val="234508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Alternations is another powerful tool in regular expressions. With alternations we may choose which expression should match.</a:t>
            </a:r>
          </a:p>
          <a:p>
            <a:pPr marL="0" indent="0">
              <a:buFont typeface="Arial" panose="020B0604020202020204" pitchFamily="34" charset="0"/>
              <a:buNone/>
            </a:pPr>
            <a:endParaRPr lang="en-US" sz="1600" dirty="0"/>
          </a:p>
          <a:p>
            <a:pPr marL="342900" indent="-342900">
              <a:buFont typeface="+mj-lt"/>
              <a:buAutoNum type="arabicPeriod"/>
            </a:pPr>
            <a:r>
              <a:rPr lang="en-US" sz="1600" dirty="0"/>
              <a:t> Alternations are somehow equal to or operator and is represented as a pipe.</a:t>
            </a:r>
          </a:p>
          <a:p>
            <a:pPr marL="342900" indent="-342900">
              <a:buFont typeface="+mj-lt"/>
              <a:buAutoNum type="arabicPeriod"/>
            </a:pPr>
            <a:endParaRPr lang="en-US" sz="1600" dirty="0"/>
          </a:p>
          <a:p>
            <a:pPr marL="342900" indent="-342900">
              <a:buFont typeface="+mj-lt"/>
              <a:buAutoNum type="arabicPeriod"/>
            </a:pPr>
            <a:r>
              <a:rPr lang="en-US" sz="1600" dirty="0"/>
              <a:t> Alternations have very simple syntax, two options on both sides of the pipe. If the first doesn’t match than the second option is checked.</a:t>
            </a:r>
          </a:p>
          <a:p>
            <a:pPr marL="342900" indent="-342900">
              <a:buFont typeface="+mj-lt"/>
              <a:buAutoNum type="arabicPeriod"/>
            </a:pPr>
            <a:endParaRPr lang="en-US" sz="1600" dirty="0"/>
          </a:p>
          <a:p>
            <a:pPr marL="342900" indent="-342900">
              <a:buFont typeface="+mj-lt"/>
              <a:buAutoNum type="arabicPeriod"/>
            </a:pPr>
            <a:r>
              <a:rPr lang="en-US" sz="1600" dirty="0"/>
              <a:t> It also can be chained and many options even of different length can be tested. In this case, mouse has 5 characters even though all the previous options have only 3. And the evaluation of this regular expression is going from left to right.</a:t>
            </a:r>
          </a:p>
          <a:p>
            <a:pPr marL="342900" indent="-342900">
              <a:buFont typeface="+mj-lt"/>
              <a:buAutoNum type="arabicPeriod"/>
            </a:pPr>
            <a:endParaRPr lang="en-US" sz="1600" dirty="0"/>
          </a:p>
          <a:p>
            <a:pPr marL="342900" indent="-342900">
              <a:buFont typeface="+mj-lt"/>
              <a:buAutoNum type="arabicPeriod"/>
            </a:pPr>
            <a:r>
              <a:rPr lang="en-US" sz="1600" dirty="0"/>
              <a:t> Look at this example. Now I put alternation inside a group and added optional digits. So it matches </a:t>
            </a:r>
            <a:r>
              <a:rPr lang="en-US" sz="1600" dirty="0" err="1"/>
              <a:t>cat.jpg</a:t>
            </a:r>
            <a:r>
              <a:rPr lang="en-US" sz="1600" dirty="0"/>
              <a:t>, cat20.jpg and </a:t>
            </a:r>
            <a:r>
              <a:rPr lang="en-US" sz="1600" dirty="0" err="1"/>
              <a:t>dog.jpg</a:t>
            </a:r>
            <a:r>
              <a:rPr lang="en-US" sz="1600" dirty="0"/>
              <a:t> because the dog now is also an option.</a:t>
            </a:r>
          </a:p>
        </p:txBody>
      </p:sp>
      <p:sp>
        <p:nvSpPr>
          <p:cNvPr id="4" name="Slide Number Placeholder 3"/>
          <p:cNvSpPr>
            <a:spLocks noGrp="1"/>
          </p:cNvSpPr>
          <p:nvPr>
            <p:ph type="sldNum" sz="quarter" idx="5"/>
          </p:nvPr>
        </p:nvSpPr>
        <p:spPr/>
        <p:txBody>
          <a:bodyPr/>
          <a:lstStyle/>
          <a:p>
            <a:fld id="{24E5FC45-0219-914A-B5A5-AB99CCF52133}" type="slidenum">
              <a:rPr lang="en-US" smtClean="0"/>
              <a:t>20</a:t>
            </a:fld>
            <a:endParaRPr lang="en-US"/>
          </a:p>
        </p:txBody>
      </p:sp>
    </p:spTree>
    <p:extLst>
      <p:ext uri="{BB962C8B-B14F-4D97-AF65-F5344CB8AC3E}">
        <p14:creationId xmlns:p14="http://schemas.microsoft.com/office/powerpoint/2010/main" val="215136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When we are interested not only in the regular expression but also in its position, than we need to use anchors.</a:t>
            </a:r>
          </a:p>
          <a:p>
            <a:pPr marL="0" indent="0">
              <a:buFont typeface="Arial" panose="020B0604020202020204" pitchFamily="34" charset="0"/>
              <a:buNone/>
            </a:pPr>
            <a:endParaRPr lang="en-US" sz="1600" dirty="0"/>
          </a:p>
          <a:p>
            <a:pPr marL="342900" indent="-342900">
              <a:buFont typeface="+mj-lt"/>
              <a:buAutoNum type="arabicPeriod"/>
            </a:pPr>
            <a:r>
              <a:rPr lang="en-US" sz="1600" dirty="0"/>
              <a:t>The character at the beginning of the string of a line is indicated by the carat. In this case the carat doesn’t show the negations because it is not inside the character set.</a:t>
            </a:r>
          </a:p>
          <a:p>
            <a:pPr marL="342900" indent="-342900">
              <a:buFont typeface="+mj-lt"/>
              <a:buAutoNum type="arabicPeriod"/>
            </a:pPr>
            <a:endParaRPr lang="en-US" sz="1600" dirty="0"/>
          </a:p>
          <a:p>
            <a:pPr marL="342900" indent="-342900">
              <a:buFont typeface="+mj-lt"/>
              <a:buAutoNum type="arabicPeriod"/>
            </a:pPr>
            <a:r>
              <a:rPr lang="en-US" sz="1600" b="1" dirty="0"/>
              <a:t> </a:t>
            </a:r>
            <a:r>
              <a:rPr lang="en-US" sz="1600" b="1" dirty="0">
                <a:solidFill>
                  <a:srgbClr val="FF0000"/>
                </a:solidFill>
              </a:rPr>
              <a:t>Similarly, the end of the line or a string is indicated by dollar sign</a:t>
            </a:r>
            <a:endParaRPr lang="en-US" sz="1600" dirty="0"/>
          </a:p>
          <a:p>
            <a:pPr marL="342900" indent="-342900">
              <a:buFont typeface="+mj-lt"/>
              <a:buAutoNum type="arabicPeriod"/>
            </a:pPr>
            <a:endParaRPr lang="en-US" sz="1600" dirty="0"/>
          </a:p>
          <a:p>
            <a:pPr marL="342900" indent="-342900">
              <a:buFont typeface="+mj-lt"/>
              <a:buAutoNum type="arabicPeriod"/>
            </a:pPr>
            <a:r>
              <a:rPr lang="en-US" sz="1600" b="1" dirty="0"/>
              <a:t> </a:t>
            </a:r>
            <a:r>
              <a:rPr lang="en-US" sz="1600" b="1" dirty="0">
                <a:solidFill>
                  <a:srgbClr val="FF0000"/>
                </a:solidFill>
              </a:rPr>
              <a:t>Only the beginning of the string and never the line is indicated by backslash A</a:t>
            </a:r>
            <a:endParaRPr lang="en-US" sz="1600" dirty="0"/>
          </a:p>
          <a:p>
            <a:pPr marL="342900" indent="-342900">
              <a:buFont typeface="+mj-lt"/>
              <a:buAutoNum type="arabicPeriod"/>
            </a:pPr>
            <a:endParaRPr lang="en-US" sz="1600" dirty="0"/>
          </a:p>
          <a:p>
            <a:pPr marL="342900" indent="-342900">
              <a:buFont typeface="+mj-lt"/>
              <a:buAutoNum type="arabicPeriod"/>
            </a:pPr>
            <a:r>
              <a:rPr lang="en-US" sz="1600" b="1" dirty="0"/>
              <a:t> </a:t>
            </a:r>
            <a:r>
              <a:rPr lang="en-US" sz="1600" b="1" dirty="0">
                <a:solidFill>
                  <a:srgbClr val="FF0000"/>
                </a:solidFill>
              </a:rPr>
              <a:t>And similarly, only the end of the string and never the end of the line is indicated by the backslash Z.</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 It worth to say that they only indicate the position and never a character.</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 In this example, I want to match only word CAT that is located at the beginning of the line or string. So I have a match in CAT AND DOG string because the string starts with CAT. But if I change the order I won’t get a match.</a:t>
            </a:r>
            <a:endParaRPr lang="en-US" sz="1600" dirty="0"/>
          </a:p>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21</a:t>
            </a:fld>
            <a:endParaRPr lang="en-US"/>
          </a:p>
        </p:txBody>
      </p:sp>
    </p:spTree>
    <p:extLst>
      <p:ext uri="{BB962C8B-B14F-4D97-AF65-F5344CB8AC3E}">
        <p14:creationId xmlns:p14="http://schemas.microsoft.com/office/powerpoint/2010/main" val="2919729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Another reference by the position and not a character is a word boundary. The word boundary is indicated by the backslash lowercase B. And it indicates both beginning and end of the word</a:t>
            </a:r>
          </a:p>
          <a:p>
            <a:pPr marL="342900" indent="-342900">
              <a:buFont typeface="+mj-lt"/>
              <a:buAutoNum type="arabicPeriod"/>
            </a:pPr>
            <a:endParaRPr lang="en-US" sz="1600" dirty="0"/>
          </a:p>
          <a:p>
            <a:pPr marL="342900" indent="-342900">
              <a:buFont typeface="+mj-lt"/>
              <a:buAutoNum type="arabicPeriod"/>
            </a:pPr>
            <a:r>
              <a:rPr lang="en-US" sz="1600" b="1" dirty="0"/>
              <a:t> </a:t>
            </a:r>
            <a:r>
              <a:rPr lang="en-US" sz="1600" b="1" dirty="0">
                <a:solidFill>
                  <a:srgbClr val="FF0000"/>
                </a:solidFill>
              </a:rPr>
              <a:t>If we specifically interested in a character that is located not at the word boundary, than the special metacharacter backslash uppercase letter B is used</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And again as a reminder that these metacharacters only indicate the position and not a character.</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And remember that word characters in regular expressions not only include uppercase and lowercase letters and digits but also underline.</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 In this example, the regular expression will only match separate word CAT and not a sequence of letter C A T inside other words.</a:t>
            </a: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22</a:t>
            </a:fld>
            <a:endParaRPr lang="en-US"/>
          </a:p>
        </p:txBody>
      </p:sp>
    </p:spTree>
    <p:extLst>
      <p:ext uri="{BB962C8B-B14F-4D97-AF65-F5344CB8AC3E}">
        <p14:creationId xmlns:p14="http://schemas.microsoft.com/office/powerpoint/2010/main" val="1767621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When we group characters using parentheses, the grouped part not only evaluated as a group but also is captured by the programming language or a program that we use and can be used later through a backreferencing.</a:t>
            </a:r>
          </a:p>
          <a:p>
            <a:pPr marL="0" indent="0">
              <a:buFont typeface="Arial" panose="020B0604020202020204" pitchFamily="34" charset="0"/>
              <a:buNone/>
            </a:pPr>
            <a:endParaRPr lang="en-US" sz="1600" dirty="0"/>
          </a:p>
          <a:p>
            <a:pPr marL="342900" indent="-342900">
              <a:buFont typeface="+mj-lt"/>
              <a:buAutoNum type="arabicPeriod"/>
            </a:pPr>
            <a:r>
              <a:rPr lang="en-US" sz="1600" dirty="0"/>
              <a:t>A part of a sting that was matched by the expression specified in these parentheses can be accessed later.</a:t>
            </a:r>
          </a:p>
          <a:p>
            <a:pPr marL="342900" indent="-342900">
              <a:buFont typeface="+mj-lt"/>
              <a:buAutoNum type="arabicPeriod"/>
            </a:pPr>
            <a:endParaRPr lang="en-US" sz="1600" dirty="0"/>
          </a:p>
          <a:p>
            <a:pPr marL="342900" indent="-342900">
              <a:buFont typeface="+mj-lt"/>
              <a:buAutoNum type="arabicPeriod"/>
            </a:pPr>
            <a:r>
              <a:rPr lang="en-US" sz="1600" dirty="0"/>
              <a:t> And if we want to use the captured string we will reference is using backslash and number from 1 to 9. In this case, I demonstrate it as 1. It is very useful when you work with html code.</a:t>
            </a:r>
          </a:p>
          <a:p>
            <a:pPr marL="342900" indent="-342900">
              <a:buFont typeface="+mj-lt"/>
              <a:buAutoNum type="arabicPeriod"/>
            </a:pPr>
            <a:endParaRPr lang="en-US" sz="1600" dirty="0"/>
          </a:p>
          <a:p>
            <a:pPr marL="342900" indent="-342900">
              <a:buFont typeface="+mj-lt"/>
              <a:buAutoNum type="arabicPeriod"/>
            </a:pPr>
            <a:r>
              <a:rPr lang="en-US" sz="1600" dirty="0"/>
              <a:t> For example, if you search through HTML and want to find expressions that are wrapped in italic or bold tag, than you specify the tag. In this case less than character, followed by a grouped expression with I or B alteration, followed by greater than character.</a:t>
            </a:r>
          </a:p>
          <a:p>
            <a:pPr marL="342900" indent="-342900">
              <a:buFont typeface="+mj-lt"/>
              <a:buAutoNum type="arabicPeriod"/>
            </a:pPr>
            <a:endParaRPr lang="en-US" sz="1600" dirty="0"/>
          </a:p>
          <a:p>
            <a:pPr marL="342900" indent="-342900">
              <a:buFont typeface="+mj-lt"/>
              <a:buAutoNum type="arabicPeriod"/>
            </a:pPr>
            <a:r>
              <a:rPr lang="en-US" sz="1600" dirty="0"/>
              <a:t>Then, the text that we are looking for - any character any number of times with lazy evaluation.</a:t>
            </a:r>
          </a:p>
          <a:p>
            <a:pPr marL="342900" indent="-342900">
              <a:buFont typeface="+mj-lt"/>
              <a:buAutoNum type="arabicPeriod"/>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Followed by the same closing tag. The second time we may use backreference of our grouped expression and it will do the job.</a:t>
            </a:r>
          </a:p>
          <a:p>
            <a:pPr marL="342900" indent="-342900">
              <a:buFont typeface="+mj-lt"/>
              <a:buAutoNum type="arabicPeriod"/>
            </a:pPr>
            <a:endParaRPr lang="en-US" sz="1600" dirty="0"/>
          </a:p>
          <a:p>
            <a:pPr marL="342900" indent="-342900">
              <a:buFont typeface="+mj-lt"/>
              <a:buAutoNum type="arabicPeriod"/>
            </a:pPr>
            <a:r>
              <a:rPr lang="en-US" sz="1600" dirty="0"/>
              <a:t> It this case it will match though backreferencing all the text wrapped in the italic and bold tags. Also, it is very powerful tool when it comes to replacing the text. Try it in Notepad or any text editor that supports regular expressions.</a:t>
            </a:r>
          </a:p>
          <a:p>
            <a:pPr marL="342900" indent="-342900">
              <a:buFont typeface="+mj-lt"/>
              <a:buAutoNum type="arabicPeriod"/>
            </a:pPr>
            <a:endParaRPr lang="en-US" sz="1600" dirty="0"/>
          </a:p>
          <a:p>
            <a:pPr marL="342900" indent="-342900">
              <a:buFont typeface="+mj-lt"/>
              <a:buAutoNum type="arabicPeriod"/>
            </a:pPr>
            <a:r>
              <a:rPr lang="en-US" sz="1600" dirty="0"/>
              <a:t> For example, I typed a phrase Rat, cat and dog in Sublime text editor and opened Find and replace option.</a:t>
            </a:r>
          </a:p>
          <a:p>
            <a:pPr marL="342900" indent="-342900">
              <a:buFont typeface="+mj-lt"/>
              <a:buAutoNum type="arabicPeriod"/>
            </a:pPr>
            <a:endParaRPr lang="en-US" sz="1600" dirty="0"/>
          </a:p>
          <a:p>
            <a:pPr marL="342900" indent="-342900">
              <a:buFont typeface="+mj-lt"/>
              <a:buAutoNum type="arabicPeriod"/>
            </a:pPr>
            <a:r>
              <a:rPr lang="en-US" sz="1600" dirty="0"/>
              <a:t>I made sure that the support of regular expressions is turned on.</a:t>
            </a:r>
          </a:p>
          <a:p>
            <a:pPr marL="342900" indent="-342900">
              <a:buFont typeface="+mj-lt"/>
              <a:buAutoNum type="arabicPeriod"/>
            </a:pPr>
            <a:endParaRPr lang="en-US" sz="1600" dirty="0"/>
          </a:p>
          <a:p>
            <a:pPr marL="342900" indent="-342900">
              <a:buFont typeface="+mj-lt"/>
              <a:buAutoNum type="arabicPeriod"/>
            </a:pPr>
            <a:r>
              <a:rPr lang="en-US" sz="1600" dirty="0"/>
              <a:t> And typed cat in parentheses in the field find and expression with backreferencing in replace. See that backslash 1 in replace?</a:t>
            </a:r>
          </a:p>
          <a:p>
            <a:pPr marL="342900" indent="-342900">
              <a:buFont typeface="+mj-lt"/>
              <a:buAutoNum type="arabicPeriod"/>
            </a:pPr>
            <a:endParaRPr lang="en-US" sz="1600" dirty="0"/>
          </a:p>
          <a:p>
            <a:pPr marL="342900" indent="-342900">
              <a:buFont typeface="+mj-lt"/>
              <a:buAutoNum type="arabicPeriod"/>
            </a:pPr>
            <a:r>
              <a:rPr lang="en-US" sz="1600" dirty="0"/>
              <a:t> When I hit replace button, we se the correct replacement of word cat by educate. As I said, the backreferencing is a very powerful tool that worth to be familiar with when you work with texts.</a:t>
            </a:r>
          </a:p>
          <a:p>
            <a:pPr marL="342900" indent="-342900">
              <a:buFont typeface="+mj-lt"/>
              <a:buAutoNum type="arabicPeriod"/>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23</a:t>
            </a:fld>
            <a:endParaRPr lang="en-US"/>
          </a:p>
        </p:txBody>
      </p:sp>
    </p:spTree>
    <p:extLst>
      <p:ext uri="{BB962C8B-B14F-4D97-AF65-F5344CB8AC3E}">
        <p14:creationId xmlns:p14="http://schemas.microsoft.com/office/powerpoint/2010/main" val="119159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Let’s see an example</a:t>
            </a:r>
          </a:p>
          <a:p>
            <a:pPr marL="0" indent="0">
              <a:buFont typeface="Arial" panose="020B0604020202020204" pitchFamily="34" charset="0"/>
              <a:buNone/>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Let’s take the second most famous Shakespeare’s quote</a:t>
            </a:r>
            <a:endParaRPr lang="en-US" sz="1200" b="0" i="0" kern="1200" dirty="0">
              <a:solidFill>
                <a:schemeClr val="tx1"/>
              </a:solidFill>
              <a:effectLst/>
              <a:latin typeface="+mn-lt"/>
              <a:ea typeface="+mn-ea"/>
              <a:cs typeface="+mn-cs"/>
            </a:endParaRP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Which is:”</a:t>
            </a:r>
            <a:r>
              <a:rPr lang="en-US" sz="1200" dirty="0"/>
              <a:t> All the world ‘s a stage, and all the men and women merely players. They have their exits and their entrances; And one man in his time plays many parts.</a:t>
            </a:r>
            <a:r>
              <a:rPr lang="en-US" sz="1200" b="0" i="0" kern="1200" dirty="0">
                <a:solidFill>
                  <a:schemeClr val="tx1"/>
                </a:solidFill>
                <a:effectLst/>
                <a:latin typeface="+mn-lt"/>
                <a:ea typeface="+mn-ea"/>
                <a:cs typeface="+mn-cs"/>
              </a:rPr>
              <a:t>”</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What if I want to find all the words man and woman, singular and plural?</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If I search through the string I’ll find these instances of these words. But if you look more carefully you’ll find one more instance where the sequence of letters “man” appear.</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 And this is in the word “many”. And I don’t wont this sequence to be included in my result.</a:t>
            </a:r>
          </a:p>
          <a:p>
            <a:pPr marL="342900" indent="-342900">
              <a:buFont typeface="+mj-lt"/>
              <a:buAutoNum type="arabicPeriod"/>
            </a:pPr>
            <a:endParaRPr lang="en-US" sz="1200" b="0" i="0" kern="1200" dirty="0">
              <a:solidFill>
                <a:schemeClr val="tx1"/>
              </a:solidFill>
              <a:effectLst/>
              <a:latin typeface="+mn-lt"/>
              <a:ea typeface="+mn-ea"/>
              <a:cs typeface="+mn-cs"/>
            </a:endParaRPr>
          </a:p>
          <a:p>
            <a:pPr marL="342900" indent="-342900">
              <a:buFont typeface="+mj-lt"/>
              <a:buAutoNum type="arabicPeriod"/>
            </a:pPr>
            <a:r>
              <a:rPr lang="en-US" sz="1200" b="0" i="0" kern="1200" dirty="0">
                <a:solidFill>
                  <a:schemeClr val="tx1"/>
                </a:solidFill>
                <a:effectLst/>
                <a:latin typeface="+mn-lt"/>
                <a:ea typeface="+mn-ea"/>
                <a:cs typeface="+mn-cs"/>
              </a:rPr>
              <a:t> So the regular expression that will describe what I want, will look like this. I wrote it in different colors in order to show different elements of the regular expressions like grouping, word boundaries, non-capturing group expression, character set and repeating characters. We will look on these concepts in this lecture.</a:t>
            </a: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6</a:t>
            </a:fld>
            <a:endParaRPr lang="en-US"/>
          </a:p>
        </p:txBody>
      </p:sp>
    </p:spTree>
    <p:extLst>
      <p:ext uri="{BB962C8B-B14F-4D97-AF65-F5344CB8AC3E}">
        <p14:creationId xmlns:p14="http://schemas.microsoft.com/office/powerpoint/2010/main" val="1761004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600" dirty="0"/>
          </a:p>
          <a:p>
            <a:pPr marL="0" indent="0">
              <a:buFont typeface="+mj-lt"/>
              <a:buNone/>
            </a:pPr>
            <a:r>
              <a:rPr lang="en-US" sz="1600" dirty="0"/>
              <a:t> One thing to mention. Any grouping leads to automatic capturing of match so that you can backreference it after.</a:t>
            </a:r>
          </a:p>
          <a:p>
            <a:pPr marL="0" indent="0">
              <a:buFont typeface="+mj-lt"/>
              <a:buNone/>
            </a:pPr>
            <a:endParaRPr lang="en-US" sz="1600" dirty="0"/>
          </a:p>
          <a:p>
            <a:pPr marL="342900" indent="-342900">
              <a:buFont typeface="+mj-lt"/>
              <a:buAutoNum type="arabicPeriod"/>
            </a:pPr>
            <a:r>
              <a:rPr lang="en-US" sz="1600" dirty="0"/>
              <a:t>But this behavior can be turned off manually by specifying a non-capturing group.</a:t>
            </a:r>
          </a:p>
          <a:p>
            <a:pPr marL="342900" indent="-342900">
              <a:buFont typeface="+mj-lt"/>
              <a:buAutoNum type="arabicPeriod"/>
            </a:pPr>
            <a:endParaRPr lang="en-US" sz="1600" dirty="0"/>
          </a:p>
          <a:p>
            <a:pPr marL="342900" indent="-342900">
              <a:buFont typeface="+mj-lt"/>
              <a:buAutoNum type="arabicPeriod"/>
            </a:pPr>
            <a:r>
              <a:rPr lang="en-US" sz="1600" dirty="0"/>
              <a:t> In order to do this after opening parentheses we need to put question mark followed by colon. If we group characters in this way, they won’t be captured. </a:t>
            </a:r>
          </a:p>
          <a:p>
            <a:pPr marL="342900" indent="-342900">
              <a:buFont typeface="+mj-lt"/>
              <a:buAutoNum type="arabicPeriod"/>
            </a:pPr>
            <a:endParaRPr lang="en-US" sz="1600" dirty="0"/>
          </a:p>
          <a:p>
            <a:pPr marL="342900" indent="-342900">
              <a:buFont typeface="+mj-lt"/>
              <a:buAutoNum type="arabicPeriod"/>
            </a:pPr>
            <a:r>
              <a:rPr lang="en-US" sz="1600" dirty="0"/>
              <a:t> There are two reasons, why we can do it - to improve speed of the evaluation and to save backreferences for other groups because in most programming languages only up to 9 backreferences can be stored.</a:t>
            </a:r>
          </a:p>
          <a:p>
            <a:pPr marL="342900" indent="-342900">
              <a:buFont typeface="+mj-lt"/>
              <a:buAutoNum type="arabicPeriod"/>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24</a:t>
            </a:fld>
            <a:endParaRPr lang="en-US"/>
          </a:p>
        </p:txBody>
      </p:sp>
    </p:spTree>
    <p:extLst>
      <p:ext uri="{BB962C8B-B14F-4D97-AF65-F5344CB8AC3E}">
        <p14:creationId xmlns:p14="http://schemas.microsoft.com/office/powerpoint/2010/main" val="1967442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600" dirty="0"/>
          </a:p>
          <a:p>
            <a:pPr marL="0" indent="0">
              <a:buFont typeface="+mj-lt"/>
              <a:buNone/>
            </a:pPr>
            <a:r>
              <a:rPr lang="en-US" sz="1600" dirty="0"/>
              <a:t> And the last thing I wanted to show is assertions. </a:t>
            </a:r>
          </a:p>
          <a:p>
            <a:pPr marL="342900" indent="-342900">
              <a:buFont typeface="+mj-lt"/>
              <a:buAutoNum type="arabicPeriod"/>
            </a:pPr>
            <a:endParaRPr lang="en-US" sz="1600" dirty="0"/>
          </a:p>
          <a:p>
            <a:pPr marL="342900" indent="-342900">
              <a:buFont typeface="+mj-lt"/>
              <a:buAutoNum type="arabicPeriod"/>
            </a:pPr>
            <a:r>
              <a:rPr lang="en-US" sz="1600" dirty="0"/>
              <a:t> And assertion is a part of regular expression that is checked but is not included into the final match. It’s like a condition. If the condition is met, then the regular expression succeeded, if the condition is not met, then the whole match fails.</a:t>
            </a:r>
          </a:p>
          <a:p>
            <a:pPr marL="342900" indent="-342900">
              <a:buFont typeface="+mj-lt"/>
              <a:buAutoNum type="arabicPeriod"/>
            </a:pPr>
            <a:endParaRPr lang="en-US" sz="1600" dirty="0"/>
          </a:p>
          <a:p>
            <a:pPr marL="342900" indent="-342900">
              <a:buFont typeface="+mj-lt"/>
              <a:buAutoNum type="arabicPeriod"/>
            </a:pPr>
            <a:r>
              <a:rPr lang="en-US" sz="1600" dirty="0"/>
              <a:t> There are 4 types of assertions – positive lookahead assertion, negative lookahead assertion, positive lookbehind assertion and negative lookbehind assertion.</a:t>
            </a:r>
          </a:p>
          <a:p>
            <a:pPr marL="342900" indent="-342900">
              <a:buFont typeface="+mj-lt"/>
              <a:buAutoNum type="arabicPeriod"/>
            </a:pPr>
            <a:endParaRPr lang="en-US" sz="1600" dirty="0"/>
          </a:p>
          <a:p>
            <a:pPr marL="342900" indent="-342900">
              <a:buFont typeface="+mj-lt"/>
              <a:buAutoNum type="arabicPeriod"/>
            </a:pPr>
            <a:r>
              <a:rPr lang="en-US" sz="1600" dirty="0"/>
              <a:t> Their syntax is very similar: inside the group, after opening parentheses we place a question mark in order to modify the group, followed by the character or two characters that identify the type of assertion.</a:t>
            </a:r>
          </a:p>
          <a:p>
            <a:pPr marL="342900" indent="-342900">
              <a:buFont typeface="+mj-lt"/>
              <a:buAutoNum type="arabicPeriod"/>
            </a:pPr>
            <a:endParaRPr lang="en-US" sz="1600" dirty="0"/>
          </a:p>
          <a:p>
            <a:pPr marL="342900" indent="-342900">
              <a:buFont typeface="+mj-lt"/>
              <a:buAutoNum type="arabicPeriod"/>
            </a:pPr>
            <a:r>
              <a:rPr lang="en-US" sz="1600" dirty="0"/>
              <a:t> The difference is that lookahead assertions first match the regular expression and then check the condition, while lookbehind assertion first check the condition and after try to find a match in the text. This is a very powerful tool in working with texts. Here I will show only how the positive lookahead assertion works.</a:t>
            </a:r>
          </a:p>
          <a:p>
            <a:pPr marL="342900" indent="-342900">
              <a:buFont typeface="+mj-lt"/>
              <a:buAutoNum type="arabicPeriod"/>
            </a:pPr>
            <a:endParaRPr lang="en-US" sz="1600" dirty="0"/>
          </a:p>
          <a:p>
            <a:pPr marL="342900" indent="-342900">
              <a:buFont typeface="+mj-lt"/>
              <a:buAutoNum type="arabicPeriod"/>
            </a:pPr>
            <a:r>
              <a:rPr lang="en-US" sz="1600" dirty="0"/>
              <a:t> Look at this regular expression. The lookahead assertion contains a word house and cat only will be matched inside cathouse. See that house is not included into the match? This is what assertion does, it checks but doesn’t include.</a:t>
            </a:r>
          </a:p>
          <a:p>
            <a:pPr marL="342900" indent="-342900">
              <a:buFont typeface="+mj-lt"/>
              <a:buAutoNum type="arabicPeriod"/>
            </a:pPr>
            <a:endParaRPr lang="en-US" sz="1600" dirty="0"/>
          </a:p>
          <a:p>
            <a:pPr marL="342900" indent="-342900">
              <a:buFont typeface="+mj-lt"/>
              <a:buAutoNum type="arabicPeriod"/>
            </a:pPr>
            <a:r>
              <a:rPr lang="en-US" sz="1600" dirty="0"/>
              <a:t>And if the word cat is not followed by the house, than there is no final match.</a:t>
            </a:r>
          </a:p>
        </p:txBody>
      </p:sp>
      <p:sp>
        <p:nvSpPr>
          <p:cNvPr id="4" name="Slide Number Placeholder 3"/>
          <p:cNvSpPr>
            <a:spLocks noGrp="1"/>
          </p:cNvSpPr>
          <p:nvPr>
            <p:ph type="sldNum" sz="quarter" idx="5"/>
          </p:nvPr>
        </p:nvSpPr>
        <p:spPr/>
        <p:txBody>
          <a:bodyPr/>
          <a:lstStyle/>
          <a:p>
            <a:fld id="{24E5FC45-0219-914A-B5A5-AB99CCF52133}" type="slidenum">
              <a:rPr lang="en-US" smtClean="0"/>
              <a:t>25</a:t>
            </a:fld>
            <a:endParaRPr lang="en-US"/>
          </a:p>
        </p:txBody>
      </p:sp>
    </p:spTree>
    <p:extLst>
      <p:ext uri="{BB962C8B-B14F-4D97-AF65-F5344CB8AC3E}">
        <p14:creationId xmlns:p14="http://schemas.microsoft.com/office/powerpoint/2010/main" val="206980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E5FC45-0219-914A-B5A5-AB99CCF52133}" type="slidenum">
              <a:rPr lang="en-US" smtClean="0"/>
              <a:t>26</a:t>
            </a:fld>
            <a:endParaRPr lang="en-US"/>
          </a:p>
        </p:txBody>
      </p:sp>
    </p:spTree>
    <p:extLst>
      <p:ext uri="{BB962C8B-B14F-4D97-AF65-F5344CB8AC3E}">
        <p14:creationId xmlns:p14="http://schemas.microsoft.com/office/powerpoint/2010/main" val="109731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dirty="0"/>
              <a:t>Regular expressions originated in 1951, when mathematician Stephen Kleene described regular languages using his mathematical notation called regular events. It </a:t>
            </a:r>
            <a:r>
              <a:rPr lang="en-US" sz="1600" dirty="0" err="1"/>
              <a:t>bacame</a:t>
            </a:r>
            <a:r>
              <a:rPr lang="en-US" sz="1600" dirty="0"/>
              <a:t> a part of theoretical computer science that described and classified formal languages.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The real first implementation, probably, was done in 1968 by Ken Thompson that implemented regular expressions in ed – an early Unix text editor.</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After that, the concept was implemented in many other languages and programs and in 1986 the </a:t>
            </a:r>
            <a:r>
              <a:rPr lang="en-US" sz="1600" dirty="0" err="1"/>
              <a:t>RegEx</a:t>
            </a:r>
            <a:r>
              <a:rPr lang="en-US" sz="1600" dirty="0"/>
              <a:t> was standardized by POSIX – Portable Operating System Interface to ensure compatibility between implementations of the </a:t>
            </a:r>
            <a:r>
              <a:rPr lang="en-US" sz="1600" dirty="0" err="1"/>
              <a:t>RegEx</a:t>
            </a:r>
            <a:r>
              <a:rPr lang="en-US" sz="1600" dirty="0"/>
              <a:t>.</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At the same year Henry Spencer released a </a:t>
            </a:r>
            <a:r>
              <a:rPr lang="en-US" sz="1600" dirty="0" err="1"/>
              <a:t>RegEx</a:t>
            </a:r>
            <a:r>
              <a:rPr lang="en-US" sz="1600" dirty="0"/>
              <a:t> library written in C</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And a year later, Larry Wall releases Perl and uses Spencer's library and add many powerful features. The realization of Regular expressions in Perl was so good and powerful that it became a gold standard for other languages. In some sense they are trying to mimic Perl's regex functionality.</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So, that in 1997 </a:t>
            </a:r>
            <a:r>
              <a:rPr lang="en-US" sz="1600" b="1" i="1" dirty="0"/>
              <a:t>Philip Hazel</a:t>
            </a:r>
            <a:r>
              <a:rPr lang="en-US" sz="1600" dirty="0"/>
              <a:t> developed </a:t>
            </a:r>
            <a:r>
              <a:rPr lang="en-US" sz="1600" b="1" i="1" dirty="0"/>
              <a:t>PCRE</a:t>
            </a:r>
            <a:r>
              <a:rPr lang="en-US" sz="1600" dirty="0"/>
              <a:t> (Perl Compatible Regular Expressions). The standard that other languages try to implement.</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And today, </a:t>
            </a:r>
            <a:r>
              <a:rPr lang="en-US" sz="1600" dirty="0" err="1"/>
              <a:t>RegExes</a:t>
            </a:r>
            <a:r>
              <a:rPr lang="en-US" sz="1600" dirty="0"/>
              <a:t> are widely supported in programming languages, text processing programs, advanced text editors, and some other programs.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7</a:t>
            </a:fld>
            <a:endParaRPr lang="en-US"/>
          </a:p>
        </p:txBody>
      </p:sp>
    </p:spTree>
    <p:extLst>
      <p:ext uri="{BB962C8B-B14F-4D97-AF65-F5344CB8AC3E}">
        <p14:creationId xmlns:p14="http://schemas.microsoft.com/office/powerpoint/2010/main" val="127095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Because before 1986 there were many different implementations of the regular expressions the Portable Operating System Interface or POSIX standardized and defined three classes the regular expressions may be implemented:</a:t>
            </a:r>
          </a:p>
          <a:p>
            <a:pPr marL="0" indent="0">
              <a:buFont typeface="Arial" panose="020B0604020202020204" pitchFamily="34" charset="0"/>
              <a:buNone/>
            </a:pPr>
            <a:endParaRPr lang="en-US" sz="1600" dirty="0"/>
          </a:p>
          <a:p>
            <a:pPr marL="342900" indent="-342900">
              <a:buFont typeface="+mj-lt"/>
              <a:buAutoNum type="arabicPeriod"/>
            </a:pPr>
            <a:r>
              <a:rPr lang="en-US" sz="1600" dirty="0"/>
              <a:t> They are Basic Regular Expressions, Extended Regular Expressions and Simple Regular Expressions. Each class define the functionality and if you work with particular programming language it is recommended to know which class of </a:t>
            </a:r>
            <a:r>
              <a:rPr lang="en-US" sz="1600" dirty="0" err="1"/>
              <a:t>RegEx</a:t>
            </a:r>
            <a:r>
              <a:rPr lang="en-US" sz="1600" dirty="0"/>
              <a:t> it is actually implemented and specifics of it.</a:t>
            </a:r>
          </a:p>
          <a:p>
            <a:pPr marL="342900" indent="-342900">
              <a:buFont typeface="+mj-lt"/>
              <a:buAutoNum type="arabicPeriod"/>
            </a:pPr>
            <a:endParaRPr lang="en-US" sz="1600" dirty="0"/>
          </a:p>
          <a:p>
            <a:pPr marL="342900" indent="-342900">
              <a:buFont typeface="+mj-lt"/>
              <a:buAutoNum type="arabicPeriod"/>
            </a:pPr>
            <a:r>
              <a:rPr lang="en-US" sz="1600" dirty="0"/>
              <a:t> For example R uses POSIX Extended Regular Expressions</a:t>
            </a:r>
          </a:p>
          <a:p>
            <a:pPr marL="342900" indent="-342900">
              <a:buFont typeface="+mj-lt"/>
              <a:buAutoNum type="arabicPeriod"/>
            </a:pPr>
            <a:endParaRPr lang="en-US" sz="1600" dirty="0"/>
          </a:p>
          <a:p>
            <a:pPr marL="342900" indent="-342900">
              <a:buFont typeface="+mj-lt"/>
              <a:buAutoNum type="arabicPeriod"/>
            </a:pPr>
            <a:r>
              <a:rPr lang="en-US" sz="1600" dirty="0"/>
              <a:t> The implementation of </a:t>
            </a:r>
            <a:r>
              <a:rPr lang="en-US" sz="1600" dirty="0" err="1"/>
              <a:t>RegEx</a:t>
            </a:r>
            <a:r>
              <a:rPr lang="en-US" sz="1600" dirty="0"/>
              <a:t> in </a:t>
            </a:r>
            <a:r>
              <a:rPr lang="en-US" sz="1200" b="0" i="0" kern="1200" dirty="0">
                <a:solidFill>
                  <a:schemeClr val="tx1"/>
                </a:solidFill>
                <a:effectLst/>
                <a:latin typeface="+mn-lt"/>
                <a:ea typeface="+mn-ea"/>
                <a:cs typeface="+mn-cs"/>
              </a:rPr>
              <a:t>Perl have become a de facto standard, having a rich and powerful set of atomic expressions. Many languages try to mimic it’s functionality and because of that, the way regular expressions were implemented in Perl were standardized as PCRE - </a:t>
            </a:r>
            <a:r>
              <a:rPr lang="en-US" sz="1600" dirty="0"/>
              <a:t>Perl Compatible Regular Expressions.</a:t>
            </a:r>
          </a:p>
          <a:p>
            <a:pPr marL="342900" indent="-342900">
              <a:buFont typeface="+mj-lt"/>
              <a:buAutoNum type="arabicPeriod"/>
            </a:pPr>
            <a:endParaRPr lang="en-US" sz="1600" dirty="0"/>
          </a:p>
          <a:p>
            <a:pPr marL="342900" indent="-342900">
              <a:buFont typeface="+mj-lt"/>
              <a:buAutoNum type="arabicPeriod"/>
            </a:pPr>
            <a:r>
              <a:rPr lang="en-US" sz="1600" dirty="0"/>
              <a:t> And PCRE was the first library implemented in C.</a:t>
            </a:r>
          </a:p>
          <a:p>
            <a:pPr marL="342900" indent="-342900">
              <a:buFont typeface="+mj-lt"/>
              <a:buAutoNum type="arabicPeriod"/>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PCRE syntax is much more powerful and flexible than one of the POSIX regular expression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Functionality of PCRE partially was implemented in R functions when the argument </a:t>
            </a:r>
            <a:r>
              <a:rPr lang="en-US" sz="1600" dirty="0" err="1"/>
              <a:t>perl</a:t>
            </a:r>
            <a:r>
              <a:rPr lang="en-US" sz="1600" dirty="0"/>
              <a:t>=TRUE is specified.</a:t>
            </a:r>
          </a:p>
        </p:txBody>
      </p:sp>
      <p:sp>
        <p:nvSpPr>
          <p:cNvPr id="4" name="Slide Number Placeholder 3"/>
          <p:cNvSpPr>
            <a:spLocks noGrp="1"/>
          </p:cNvSpPr>
          <p:nvPr>
            <p:ph type="sldNum" sz="quarter" idx="5"/>
          </p:nvPr>
        </p:nvSpPr>
        <p:spPr/>
        <p:txBody>
          <a:bodyPr/>
          <a:lstStyle/>
          <a:p>
            <a:fld id="{24E5FC45-0219-914A-B5A5-AB99CCF52133}" type="slidenum">
              <a:rPr lang="en-US" smtClean="0"/>
              <a:t>8</a:t>
            </a:fld>
            <a:endParaRPr lang="en-US"/>
          </a:p>
        </p:txBody>
      </p:sp>
    </p:spTree>
    <p:extLst>
      <p:ext uri="{BB962C8B-B14F-4D97-AF65-F5344CB8AC3E}">
        <p14:creationId xmlns:p14="http://schemas.microsoft.com/office/powerpoint/2010/main" val="242773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Before we start to see the syntax of regular expressions it is worth to say that the most simple regular expression will the the string that we want to match. It is called a literal matching.</a:t>
            </a:r>
          </a:p>
          <a:p>
            <a:pPr marL="0" indent="0">
              <a:buFont typeface="Arial" panose="020B0604020202020204" pitchFamily="34" charset="0"/>
              <a:buNone/>
            </a:pPr>
            <a:endParaRPr lang="en-US" sz="1600" dirty="0"/>
          </a:p>
          <a:p>
            <a:pPr marL="342900" indent="-342900">
              <a:buFont typeface="+mj-lt"/>
              <a:buAutoNum type="arabicPeriod"/>
            </a:pPr>
            <a:r>
              <a:rPr lang="en-US" sz="1600" dirty="0"/>
              <a:t> For example, if I want to match a word “juice” in a string “milk and juice” then I can just specify exactly this word. But it is not always the case and we need to understand the syntax of regular expressions.</a:t>
            </a:r>
          </a:p>
          <a:p>
            <a:pPr marL="342900" indent="-342900">
              <a:buFont typeface="+mj-lt"/>
              <a:buAutoNum type="arabicPeriod"/>
            </a:pPr>
            <a:endParaRPr lang="en-US" sz="1600" dirty="0"/>
          </a:p>
          <a:p>
            <a:pPr marL="342900" indent="-342900">
              <a:buFont typeface="+mj-lt"/>
              <a:buAutoNum type="arabicPeriod"/>
            </a:pPr>
            <a:r>
              <a:rPr lang="en-US" sz="1600" dirty="0"/>
              <a:t> In this lecture I will show regular expressions wrapped in red double quotes and string where we will try to match something in blue double quotes. </a:t>
            </a:r>
          </a:p>
          <a:p>
            <a:pPr marL="342900" indent="-342900">
              <a:buFont typeface="+mj-lt"/>
              <a:buAutoNum type="arabicPeriod"/>
            </a:pPr>
            <a:endParaRPr lang="en-US" sz="1600" dirty="0"/>
          </a:p>
          <a:p>
            <a:pPr marL="342900" indent="-342900">
              <a:buFont typeface="+mj-lt"/>
              <a:buAutoNum type="arabicPeriod"/>
            </a:pPr>
            <a:r>
              <a:rPr lang="en-US" sz="1600" dirty="0"/>
              <a:t> And the first thing we need to understand is Metacharacters.</a:t>
            </a:r>
          </a:p>
          <a:p>
            <a:pPr marL="342900" indent="-342900">
              <a:buFont typeface="+mj-lt"/>
              <a:buAutoNum type="arabicPeriod"/>
            </a:pPr>
            <a:endParaRPr lang="en-US" sz="1600" dirty="0"/>
          </a:p>
          <a:p>
            <a:pPr marL="342900" indent="-342900">
              <a:buFont typeface="+mj-lt"/>
              <a:buAutoNum type="arabicPeriod"/>
            </a:pPr>
            <a:r>
              <a:rPr lang="en-US" sz="1600" dirty="0"/>
              <a:t> These are the metacharacters that have special meanings in regular expressions as we will see and they don’t match the corresponding character in the string.</a:t>
            </a:r>
          </a:p>
          <a:p>
            <a:pPr marL="342900" indent="-342900">
              <a:buFont typeface="+mj-lt"/>
              <a:buAutoNum type="arabicPeriod"/>
            </a:pPr>
            <a:endParaRPr lang="en-US" sz="1600" dirty="0"/>
          </a:p>
          <a:p>
            <a:pPr marL="342900" indent="-342900">
              <a:buFont typeface="+mj-lt"/>
              <a:buAutoNum type="arabicPeriod"/>
            </a:pPr>
            <a:r>
              <a:rPr lang="en-US" sz="1600" dirty="0"/>
              <a:t> Some of them can have more than one meaning.</a:t>
            </a:r>
          </a:p>
        </p:txBody>
      </p:sp>
      <p:sp>
        <p:nvSpPr>
          <p:cNvPr id="4" name="Slide Number Placeholder 3"/>
          <p:cNvSpPr>
            <a:spLocks noGrp="1"/>
          </p:cNvSpPr>
          <p:nvPr>
            <p:ph type="sldNum" sz="quarter" idx="5"/>
          </p:nvPr>
        </p:nvSpPr>
        <p:spPr/>
        <p:txBody>
          <a:bodyPr/>
          <a:lstStyle/>
          <a:p>
            <a:fld id="{24E5FC45-0219-914A-B5A5-AB99CCF52133}" type="slidenum">
              <a:rPr lang="en-US" smtClean="0"/>
              <a:t>9</a:t>
            </a:fld>
            <a:endParaRPr lang="en-US"/>
          </a:p>
        </p:txBody>
      </p:sp>
    </p:spTree>
    <p:extLst>
      <p:ext uri="{BB962C8B-B14F-4D97-AF65-F5344CB8AC3E}">
        <p14:creationId xmlns:p14="http://schemas.microsoft.com/office/powerpoint/2010/main" val="3814145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The first and the most used metacharacter is the wildcard metacharacter that is represented as dot.</a:t>
            </a:r>
          </a:p>
          <a:p>
            <a:pPr marL="0" indent="0">
              <a:buFont typeface="Arial" panose="020B0604020202020204" pitchFamily="34" charset="0"/>
              <a:buNone/>
            </a:pPr>
            <a:endParaRPr lang="en-US" sz="1600" dirty="0"/>
          </a:p>
          <a:p>
            <a:pPr marL="342900" indent="-342900">
              <a:buFont typeface="+mj-lt"/>
              <a:buAutoNum type="arabicPeriod"/>
            </a:pPr>
            <a:r>
              <a:rPr lang="en-US" sz="1600" dirty="0"/>
              <a:t> This metacharacter matches any character in the string except a new line</a:t>
            </a:r>
          </a:p>
          <a:p>
            <a:pPr marL="342900" indent="-342900">
              <a:buFont typeface="+mj-lt"/>
              <a:buAutoNum type="arabicPeriod"/>
            </a:pPr>
            <a:endParaRPr lang="en-US" sz="1600" dirty="0"/>
          </a:p>
          <a:p>
            <a:pPr marL="342900" indent="-342900">
              <a:buFont typeface="+mj-lt"/>
              <a:buAutoNum type="arabicPeriod"/>
            </a:pPr>
            <a:r>
              <a:rPr lang="en-US" sz="1600" dirty="0"/>
              <a:t> For example: if we write a regular expression c dot t, than it will match a word “cat”</a:t>
            </a:r>
          </a:p>
          <a:p>
            <a:pPr marL="342900" indent="-342900">
              <a:buFont typeface="+mj-lt"/>
              <a:buAutoNum type="arabicPeriod"/>
            </a:pPr>
            <a:endParaRPr lang="en-US" sz="1600" dirty="0"/>
          </a:p>
          <a:p>
            <a:pPr marL="342900" indent="-342900">
              <a:buFont typeface="+mj-lt"/>
              <a:buAutoNum type="arabicPeriod"/>
            </a:pPr>
            <a:r>
              <a:rPr lang="en-US" sz="1600" dirty="0"/>
              <a:t> But also many other words like COT, CET or even C zero T or C dot T.  And this is the broadest match possible</a:t>
            </a:r>
          </a:p>
        </p:txBody>
      </p:sp>
      <p:sp>
        <p:nvSpPr>
          <p:cNvPr id="4" name="Slide Number Placeholder 3"/>
          <p:cNvSpPr>
            <a:spLocks noGrp="1"/>
          </p:cNvSpPr>
          <p:nvPr>
            <p:ph type="sldNum" sz="quarter" idx="5"/>
          </p:nvPr>
        </p:nvSpPr>
        <p:spPr/>
        <p:txBody>
          <a:bodyPr/>
          <a:lstStyle/>
          <a:p>
            <a:fld id="{24E5FC45-0219-914A-B5A5-AB99CCF52133}" type="slidenum">
              <a:rPr lang="en-US" smtClean="0"/>
              <a:t>10</a:t>
            </a:fld>
            <a:endParaRPr lang="en-US"/>
          </a:p>
        </p:txBody>
      </p:sp>
    </p:spTree>
    <p:extLst>
      <p:ext uri="{BB962C8B-B14F-4D97-AF65-F5344CB8AC3E}">
        <p14:creationId xmlns:p14="http://schemas.microsoft.com/office/powerpoint/2010/main" val="37063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The escaping metacharacter is another very useful character and it is represented as backslash.</a:t>
            </a:r>
          </a:p>
          <a:p>
            <a:pPr marL="0" indent="0">
              <a:buFont typeface="Arial" panose="020B0604020202020204" pitchFamily="34" charset="0"/>
              <a:buNone/>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This metacharacter is used to escape a special meaning of the metacharacter and mean the literal character</a:t>
            </a:r>
          </a:p>
          <a:p>
            <a:pPr marL="342900" indent="-342900">
              <a:buFont typeface="+mj-lt"/>
              <a:buAutoNum type="arabicPeriod"/>
            </a:pPr>
            <a:endParaRPr lang="en-US" sz="1600" dirty="0"/>
          </a:p>
          <a:p>
            <a:pPr marL="342900" indent="-342900">
              <a:buFont typeface="+mj-lt"/>
              <a:buAutoNum type="arabicPeriod"/>
            </a:pPr>
            <a:r>
              <a:rPr lang="en-US" sz="1600" dirty="0"/>
              <a:t> For example: if we write backslash dot in the regular expression that it will match a literal dot in a string.</a:t>
            </a:r>
          </a:p>
          <a:p>
            <a:pPr marL="342900" indent="-342900">
              <a:buFont typeface="+mj-lt"/>
              <a:buAutoNum type="arabicPeriod"/>
            </a:pPr>
            <a:endParaRPr lang="en-US" sz="1600" dirty="0"/>
          </a:p>
          <a:p>
            <a:pPr marL="342900" indent="-342900">
              <a:buFont typeface="+mj-lt"/>
              <a:buAutoNum type="arabicPeriod"/>
            </a:pPr>
            <a:r>
              <a:rPr lang="en-US" sz="1600" dirty="0"/>
              <a:t> If we want to escape a backslash, because it is a metacharacter, we need to put another backslash in front of it. Double backslash in this case will match a backslash in the file path.</a:t>
            </a:r>
          </a:p>
          <a:p>
            <a:pPr marL="342900" indent="-342900">
              <a:buFont typeface="+mj-lt"/>
              <a:buAutoNum type="arabicPeriod"/>
            </a:pPr>
            <a:endParaRPr lang="en-US" sz="1600" dirty="0"/>
          </a:p>
          <a:p>
            <a:pPr marL="342900" indent="-342900">
              <a:buFont typeface="+mj-lt"/>
              <a:buAutoNum type="arabicPeriod"/>
            </a:pPr>
            <a:r>
              <a:rPr lang="en-US" sz="1600" dirty="0"/>
              <a:t> But for some non-metacharacters backslash in the regular expression will add a special meaning . For example, if you write an expression backslash D, than it will match a one digit number in the string. But we will see it later.</a:t>
            </a:r>
          </a:p>
        </p:txBody>
      </p:sp>
      <p:sp>
        <p:nvSpPr>
          <p:cNvPr id="4" name="Slide Number Placeholder 3"/>
          <p:cNvSpPr>
            <a:spLocks noGrp="1"/>
          </p:cNvSpPr>
          <p:nvPr>
            <p:ph type="sldNum" sz="quarter" idx="5"/>
          </p:nvPr>
        </p:nvSpPr>
        <p:spPr/>
        <p:txBody>
          <a:bodyPr/>
          <a:lstStyle/>
          <a:p>
            <a:fld id="{24E5FC45-0219-914A-B5A5-AB99CCF52133}" type="slidenum">
              <a:rPr lang="en-US" smtClean="0"/>
              <a:t>11</a:t>
            </a:fld>
            <a:endParaRPr lang="en-US"/>
          </a:p>
        </p:txBody>
      </p:sp>
    </p:spTree>
    <p:extLst>
      <p:ext uri="{BB962C8B-B14F-4D97-AF65-F5344CB8AC3E}">
        <p14:creationId xmlns:p14="http://schemas.microsoft.com/office/powerpoint/2010/main" val="702567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We've seen wildcard metacharacter and escaping metacharacter. Other metacharacters we will see later with their meanings. I just wanted so point out some special characters that may be useful to know.</a:t>
            </a:r>
          </a:p>
          <a:p>
            <a:pPr marL="0" indent="0">
              <a:buFont typeface="Arial" panose="020B0604020202020204" pitchFamily="34" charset="0"/>
              <a:buNone/>
            </a:pPr>
            <a:endParaRPr lang="en-US" sz="1600" dirty="0"/>
          </a:p>
          <a:p>
            <a:pPr marL="342900" indent="-342900">
              <a:buFont typeface="+mj-lt"/>
              <a:buAutoNum type="arabicPeriod"/>
            </a:pPr>
            <a:r>
              <a:rPr lang="en-US" sz="1600" dirty="0"/>
              <a:t> The first one is the space. And it matches the literal space.</a:t>
            </a:r>
          </a:p>
          <a:p>
            <a:pPr marL="342900" indent="-342900">
              <a:buFont typeface="+mj-lt"/>
              <a:buAutoNum type="arabicPeriod"/>
            </a:pPr>
            <a:endParaRPr lang="en-US" sz="1600" dirty="0"/>
          </a:p>
          <a:p>
            <a:pPr marL="342900" indent="-342900">
              <a:buFont typeface="+mj-lt"/>
              <a:buAutoNum type="arabicPeriod"/>
            </a:pPr>
            <a:r>
              <a:rPr lang="en-US" sz="1600" dirty="0"/>
              <a:t> The tab will be represented in regular expression as backslash T</a:t>
            </a:r>
          </a:p>
          <a:p>
            <a:pPr marL="342900" indent="-342900">
              <a:buFont typeface="+mj-lt"/>
              <a:buAutoNum type="arabicPeriod"/>
            </a:pPr>
            <a:endParaRPr lang="en-US" sz="1600" dirty="0"/>
          </a:p>
          <a:p>
            <a:pPr marL="342900" indent="-342900">
              <a:buFont typeface="+mj-lt"/>
              <a:buAutoNum type="arabicPeriod"/>
            </a:pPr>
            <a:r>
              <a:rPr lang="en-US" sz="1600" dirty="0"/>
              <a:t> In the very rare case you  may be interested in the vertical tab that is represented as backslash V</a:t>
            </a:r>
          </a:p>
          <a:p>
            <a:pPr marL="342900" indent="-342900">
              <a:buFont typeface="+mj-lt"/>
              <a:buAutoNum type="arabicPeriod"/>
            </a:pPr>
            <a:endParaRPr lang="en-US" sz="1600" dirty="0"/>
          </a:p>
          <a:p>
            <a:pPr marL="342900" indent="-342900">
              <a:buFont typeface="+mj-lt"/>
              <a:buAutoNum type="arabicPeriod"/>
            </a:pPr>
            <a:r>
              <a:rPr lang="en-US" sz="1600" dirty="0"/>
              <a:t> There are several line returns. They may be represented as </a:t>
            </a:r>
            <a:r>
              <a:rPr lang="en-US" sz="1600" b="1" dirty="0">
                <a:solidFill>
                  <a:srgbClr val="FF0000"/>
                </a:solidFill>
              </a:rPr>
              <a:t>“</a:t>
            </a:r>
            <a:r>
              <a:rPr lang="en-US" sz="1600" b="1" dirty="0">
                <a:solidFill>
                  <a:srgbClr val="7030A0"/>
                </a:solidFill>
              </a:rPr>
              <a:t>\r</a:t>
            </a:r>
            <a:r>
              <a:rPr lang="en-US" sz="1600" b="1" dirty="0">
                <a:solidFill>
                  <a:srgbClr val="FF0000"/>
                </a:solidFill>
              </a:rPr>
              <a:t>”, “</a:t>
            </a:r>
            <a:r>
              <a:rPr lang="en-US" sz="1600" b="1" dirty="0">
                <a:solidFill>
                  <a:srgbClr val="7030A0"/>
                </a:solidFill>
              </a:rPr>
              <a:t>\n</a:t>
            </a:r>
            <a:r>
              <a:rPr lang="en-US" sz="1600" b="1" dirty="0">
                <a:solidFill>
                  <a:srgbClr val="FF0000"/>
                </a:solidFill>
              </a:rPr>
              <a:t>”</a:t>
            </a:r>
            <a:r>
              <a:rPr lang="en-US" sz="1600" dirty="0"/>
              <a:t>, </a:t>
            </a:r>
            <a:r>
              <a:rPr lang="en-US" sz="1600" b="1" dirty="0">
                <a:solidFill>
                  <a:srgbClr val="FF0000"/>
                </a:solidFill>
              </a:rPr>
              <a:t>“</a:t>
            </a:r>
            <a:r>
              <a:rPr lang="en-US" sz="1600" b="1" dirty="0">
                <a:solidFill>
                  <a:srgbClr val="7030A0"/>
                </a:solidFill>
              </a:rPr>
              <a:t>\r\n</a:t>
            </a:r>
            <a:r>
              <a:rPr lang="en-US" sz="1600" b="1" dirty="0">
                <a:solidFill>
                  <a:srgbClr val="FF0000"/>
                </a:solidFill>
              </a:rPr>
              <a:t>”</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b="1" dirty="0">
                <a:solidFill>
                  <a:srgbClr val="FF0000"/>
                </a:solidFill>
              </a:rPr>
              <a:t> ASCII or ANSI codes have special representations.</a:t>
            </a:r>
          </a:p>
          <a:p>
            <a:pPr marL="342900" indent="-342900">
              <a:buFont typeface="+mj-lt"/>
              <a:buAutoNum type="arabicPeriod"/>
            </a:pPr>
            <a:endParaRPr lang="en-US" sz="1600" b="1" dirty="0">
              <a:solidFill>
                <a:srgbClr val="FF0000"/>
              </a:solidFill>
            </a:endParaRPr>
          </a:p>
          <a:p>
            <a:pPr marL="342900" indent="-342900">
              <a:buFont typeface="+mj-lt"/>
              <a:buAutoNum type="arabicPeriod"/>
            </a:pPr>
            <a:r>
              <a:rPr lang="en-US" sz="1600" dirty="0"/>
              <a:t> For example, Greek letter nu has a ASCII code 0x9E and it’s representation in </a:t>
            </a:r>
            <a:r>
              <a:rPr lang="en-US" sz="1600" dirty="0" err="1"/>
              <a:t>RegEx</a:t>
            </a:r>
            <a:r>
              <a:rPr lang="en-US" sz="1600" dirty="0"/>
              <a:t> will be as </a:t>
            </a:r>
            <a:r>
              <a:rPr lang="en-US" sz="1600" b="1" dirty="0">
                <a:solidFill>
                  <a:srgbClr val="7030A0"/>
                </a:solidFill>
              </a:rPr>
              <a:t>\x9E</a:t>
            </a: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12</a:t>
            </a:fld>
            <a:endParaRPr lang="en-US"/>
          </a:p>
        </p:txBody>
      </p:sp>
    </p:spTree>
    <p:extLst>
      <p:ext uri="{BB962C8B-B14F-4D97-AF65-F5344CB8AC3E}">
        <p14:creationId xmlns:p14="http://schemas.microsoft.com/office/powerpoint/2010/main" val="404968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The next important concept is a character set. When we want instead of only one literal symbol match a few or many symbols then we will use it. The character set is defined inside the square brackets.</a:t>
            </a:r>
          </a:p>
          <a:p>
            <a:pPr marL="0" indent="0">
              <a:buFont typeface="Arial" panose="020B0604020202020204" pitchFamily="34" charset="0"/>
              <a:buNone/>
            </a:pPr>
            <a:endParaRPr lang="en-US" sz="1600" dirty="0"/>
          </a:p>
          <a:p>
            <a:pPr marL="342900" indent="-342900">
              <a:buFont typeface="+mj-lt"/>
              <a:buAutoNum type="arabicPeriod"/>
            </a:pPr>
            <a:r>
              <a:rPr lang="en-US" sz="1600" dirty="0"/>
              <a:t>For example, if we want to specify any vowel, than the character set will look like this.</a:t>
            </a:r>
          </a:p>
          <a:p>
            <a:pPr marL="342900" indent="-342900">
              <a:buFont typeface="+mj-lt"/>
              <a:buAutoNum type="arabicPeriod"/>
            </a:pPr>
            <a:endParaRPr lang="en-US" sz="1600" dirty="0"/>
          </a:p>
          <a:p>
            <a:pPr marL="342900" indent="-342900">
              <a:buFont typeface="+mj-lt"/>
              <a:buAutoNum type="arabicPeriod"/>
            </a:pPr>
            <a:r>
              <a:rPr lang="en-US" sz="1600" dirty="0"/>
              <a:t> But the character set will only match one character from the string</a:t>
            </a:r>
          </a:p>
          <a:p>
            <a:pPr marL="342900" indent="-342900">
              <a:buFont typeface="+mj-lt"/>
              <a:buAutoNum type="arabicPeriod"/>
            </a:pPr>
            <a:endParaRPr lang="en-US" sz="1600" dirty="0"/>
          </a:p>
          <a:p>
            <a:pPr marL="342900" indent="-342900">
              <a:buFont typeface="+mj-lt"/>
              <a:buAutoNum type="arabicPeriod"/>
            </a:pPr>
            <a:r>
              <a:rPr lang="en-US" sz="1600" dirty="0"/>
              <a:t> The nice thing is that we don’t need to type all the characters we need specify in the character set but we can specify a range of character using dash.</a:t>
            </a:r>
          </a:p>
          <a:p>
            <a:pPr marL="342900" indent="-342900">
              <a:buFont typeface="+mj-lt"/>
              <a:buAutoNum type="arabicPeriod"/>
            </a:pPr>
            <a:endParaRPr lang="en-US" sz="1600" dirty="0"/>
          </a:p>
          <a:p>
            <a:pPr marL="342900" indent="-342900">
              <a:buFont typeface="+mj-lt"/>
              <a:buAutoNum type="arabicPeriod"/>
            </a:pPr>
            <a:r>
              <a:rPr lang="en-US" sz="1600" dirty="0"/>
              <a:t> For example, all the capital letters, all the non-capital letters, all the letter characters, or even some ranges only. Also ranges of digit like from 1 to 4 or any digit from 0 to 9.</a:t>
            </a:r>
          </a:p>
        </p:txBody>
      </p:sp>
      <p:sp>
        <p:nvSpPr>
          <p:cNvPr id="4" name="Slide Number Placeholder 3"/>
          <p:cNvSpPr>
            <a:spLocks noGrp="1"/>
          </p:cNvSpPr>
          <p:nvPr>
            <p:ph type="sldNum" sz="quarter" idx="5"/>
          </p:nvPr>
        </p:nvSpPr>
        <p:spPr/>
        <p:txBody>
          <a:bodyPr/>
          <a:lstStyle/>
          <a:p>
            <a:fld id="{24E5FC45-0219-914A-B5A5-AB99CCF52133}" type="slidenum">
              <a:rPr lang="en-US" smtClean="0"/>
              <a:t>13</a:t>
            </a:fld>
            <a:endParaRPr lang="en-US"/>
          </a:p>
        </p:txBody>
      </p:sp>
    </p:spTree>
    <p:extLst>
      <p:ext uri="{BB962C8B-B14F-4D97-AF65-F5344CB8AC3E}">
        <p14:creationId xmlns:p14="http://schemas.microsoft.com/office/powerpoint/2010/main" val="296708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B61667-53B5-714D-9C73-B3FE32EB951A}" type="datetimeFigureOut">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9804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69615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5202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4505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61667-53B5-714D-9C73-B3FE32EB951A}" type="datetimeFigureOut">
              <a:rPr lang="en-US" smtClean="0"/>
              <a:t>7/5/20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8402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B61667-53B5-714D-9C73-B3FE32EB951A}" type="datetimeFigureOut">
              <a:rPr lang="en-US" smtClean="0"/>
              <a:t>7/5/20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85392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B61667-53B5-714D-9C73-B3FE32EB951A}" type="datetimeFigureOut">
              <a:rPr lang="en-US" smtClean="0"/>
              <a:t>7/5/20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3177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B61667-53B5-714D-9C73-B3FE32EB951A}" type="datetimeFigureOut">
              <a:rPr lang="en-US" smtClean="0"/>
              <a:t>7/5/20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5691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61667-53B5-714D-9C73-B3FE32EB951A}" type="datetimeFigureOut">
              <a:rPr lang="en-US" smtClean="0"/>
              <a:t>7/5/20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285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7/5/20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687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7/5/20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17050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61667-53B5-714D-9C73-B3FE32EB951A}" type="datetimeFigureOut">
              <a:rPr lang="en-US" smtClean="0"/>
              <a:t>7/5/20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B5DA-BEE1-BE41-AA25-C92B0FFB5CF1}" type="slidenum">
              <a:rPr lang="en-US" smtClean="0"/>
              <a:t>‹#›</a:t>
            </a:fld>
            <a:endParaRPr lang="en-US"/>
          </a:p>
        </p:txBody>
      </p:sp>
    </p:spTree>
    <p:extLst>
      <p:ext uri="{BB962C8B-B14F-4D97-AF65-F5344CB8AC3E}">
        <p14:creationId xmlns:p14="http://schemas.microsoft.com/office/powerpoint/2010/main" val="177399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slide" Target="slide2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7.xml"/><Relationship Id="rId7" Type="http://schemas.openxmlformats.org/officeDocument/2006/relationships/slide" Target="slide21.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3.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data analysis in R</a:t>
            </a:r>
          </a:p>
        </p:txBody>
      </p:sp>
      <p:sp>
        <p:nvSpPr>
          <p:cNvPr id="3" name="Subtitle 2"/>
          <p:cNvSpPr>
            <a:spLocks noGrp="1"/>
          </p:cNvSpPr>
          <p:nvPr>
            <p:ph type="subTitle" idx="1"/>
          </p:nvPr>
        </p:nvSpPr>
        <p:spPr/>
        <p:txBody>
          <a:bodyPr/>
          <a:lstStyle/>
          <a:p>
            <a:r>
              <a:rPr lang="en-US" dirty="0"/>
              <a:t>Visiting professor</a:t>
            </a:r>
          </a:p>
          <a:p>
            <a:r>
              <a:rPr lang="en-US" dirty="0"/>
              <a:t>Viktor Ermakov</a:t>
            </a:r>
          </a:p>
        </p:txBody>
      </p:sp>
    </p:spTree>
    <p:extLst>
      <p:ext uri="{BB962C8B-B14F-4D97-AF65-F5344CB8AC3E}">
        <p14:creationId xmlns:p14="http://schemas.microsoft.com/office/powerpoint/2010/main" val="266077268"/>
      </p:ext>
    </p:extLst>
  </p:cSld>
  <p:clrMapOvr>
    <a:masterClrMapping/>
  </p:clrMapOvr>
  <mc:AlternateContent xmlns:mc="http://schemas.openxmlformats.org/markup-compatibility/2006" xmlns:p14="http://schemas.microsoft.com/office/powerpoint/2010/main">
    <mc:Choice Requires="p14">
      <p:transition spd="slow" p14:dur="2000" advTm="6552"/>
    </mc:Choice>
    <mc:Fallback xmlns="">
      <p:transition spd="slow" advTm="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Metacharacters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CAC8192E-C2C6-3B45-B1E9-DC5115F2946F}"/>
              </a:ext>
            </a:extLst>
          </p:cNvPr>
          <p:cNvSpPr txBox="1"/>
          <p:nvPr/>
        </p:nvSpPr>
        <p:spPr>
          <a:xfrm>
            <a:off x="1179094" y="2237874"/>
            <a:ext cx="3192477" cy="461665"/>
          </a:xfrm>
          <a:prstGeom prst="rect">
            <a:avLst/>
          </a:prstGeom>
          <a:noFill/>
        </p:spPr>
        <p:txBody>
          <a:bodyPr wrap="none" rtlCol="0">
            <a:spAutoFit/>
          </a:bodyPr>
          <a:lstStyle/>
          <a:p>
            <a:r>
              <a:rPr lang="en-US" sz="2400" dirty="0"/>
              <a:t>Wildcard metacharacter</a:t>
            </a:r>
          </a:p>
        </p:txBody>
      </p:sp>
      <p:sp>
        <p:nvSpPr>
          <p:cNvPr id="5" name="Rectangle 4">
            <a:extLst>
              <a:ext uri="{FF2B5EF4-FFF2-40B4-BE49-F238E27FC236}">
                <a16:creationId xmlns:a16="http://schemas.microsoft.com/office/drawing/2014/main" id="{11BD53EF-206A-6948-BAEE-2807B9E44D1B}"/>
              </a:ext>
            </a:extLst>
          </p:cNvPr>
          <p:cNvSpPr/>
          <p:nvPr/>
        </p:nvSpPr>
        <p:spPr>
          <a:xfrm>
            <a:off x="1620428" y="2906180"/>
            <a:ext cx="575799" cy="707886"/>
          </a:xfrm>
          <a:prstGeom prst="rect">
            <a:avLst/>
          </a:prstGeom>
        </p:spPr>
        <p:txBody>
          <a:bodyPr wrap="none">
            <a:spAutoFit/>
          </a:bodyPr>
          <a:lstStyle/>
          <a:p>
            <a:r>
              <a:rPr lang="en-US" b="1" dirty="0">
                <a:solidFill>
                  <a:srgbClr val="FF0000"/>
                </a:solidFill>
              </a:rPr>
              <a:t>“</a:t>
            </a:r>
            <a:r>
              <a:rPr lang="en-US" sz="4000" b="1" dirty="0">
                <a:solidFill>
                  <a:srgbClr val="7030A0"/>
                </a:solidFill>
              </a:rPr>
              <a:t>.</a:t>
            </a:r>
            <a:r>
              <a:rPr lang="en-US" b="1" dirty="0">
                <a:solidFill>
                  <a:srgbClr val="FF0000"/>
                </a:solidFill>
              </a:rPr>
              <a:t>”</a:t>
            </a:r>
            <a:r>
              <a:rPr lang="en-US" dirty="0"/>
              <a:t> </a:t>
            </a:r>
          </a:p>
        </p:txBody>
      </p:sp>
      <p:sp>
        <p:nvSpPr>
          <p:cNvPr id="7" name="TextBox 6">
            <a:extLst>
              <a:ext uri="{FF2B5EF4-FFF2-40B4-BE49-F238E27FC236}">
                <a16:creationId xmlns:a16="http://schemas.microsoft.com/office/drawing/2014/main" id="{983F87FA-FD46-8E48-8326-30CDADA32BFF}"/>
              </a:ext>
            </a:extLst>
          </p:cNvPr>
          <p:cNvSpPr txBox="1"/>
          <p:nvPr/>
        </p:nvSpPr>
        <p:spPr>
          <a:xfrm>
            <a:off x="4542694" y="2330207"/>
            <a:ext cx="3818609" cy="369332"/>
          </a:xfrm>
          <a:prstGeom prst="rect">
            <a:avLst/>
          </a:prstGeom>
          <a:noFill/>
        </p:spPr>
        <p:txBody>
          <a:bodyPr wrap="none" rtlCol="0">
            <a:spAutoFit/>
          </a:bodyPr>
          <a:lstStyle/>
          <a:p>
            <a:r>
              <a:rPr lang="en-US" dirty="0"/>
              <a:t>matches any character except new line</a:t>
            </a:r>
          </a:p>
        </p:txBody>
      </p:sp>
      <p:sp>
        <p:nvSpPr>
          <p:cNvPr id="64" name="Rectangle 63">
            <a:extLst>
              <a:ext uri="{FF2B5EF4-FFF2-40B4-BE49-F238E27FC236}">
                <a16:creationId xmlns:a16="http://schemas.microsoft.com/office/drawing/2014/main" id="{86696631-278F-8743-BC7B-7DC2C3B74AEB}"/>
              </a:ext>
            </a:extLst>
          </p:cNvPr>
          <p:cNvSpPr/>
          <p:nvPr/>
        </p:nvSpPr>
        <p:spPr>
          <a:xfrm>
            <a:off x="3330187" y="3902909"/>
            <a:ext cx="2617640" cy="369332"/>
          </a:xfrm>
          <a:prstGeom prst="rect">
            <a:avLst/>
          </a:prstGeom>
        </p:spPr>
        <p:txBody>
          <a:bodyPr wrap="square">
            <a:spAutoFit/>
          </a:bodyPr>
          <a:lstStyle/>
          <a:p>
            <a:r>
              <a:rPr lang="en-US" b="1" dirty="0">
                <a:solidFill>
                  <a:srgbClr val="FF0000"/>
                </a:solidFill>
              </a:rPr>
              <a:t>“</a:t>
            </a:r>
            <a:r>
              <a:rPr lang="en-US" b="1" dirty="0" err="1">
                <a:solidFill>
                  <a:srgbClr val="7030A0"/>
                </a:solidFill>
              </a:rPr>
              <a:t>c.t</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a:t>
            </a:r>
            <a:r>
              <a:rPr lang="en-US" b="1" dirty="0">
                <a:solidFill>
                  <a:srgbClr val="014BF6"/>
                </a:solidFill>
              </a:rPr>
              <a:t>”</a:t>
            </a:r>
          </a:p>
        </p:txBody>
      </p:sp>
      <p:sp>
        <p:nvSpPr>
          <p:cNvPr id="9" name="Rectangle 8">
            <a:extLst>
              <a:ext uri="{FF2B5EF4-FFF2-40B4-BE49-F238E27FC236}">
                <a16:creationId xmlns:a16="http://schemas.microsoft.com/office/drawing/2014/main" id="{C194810C-6739-7243-9423-7448810B5385}"/>
              </a:ext>
            </a:extLst>
          </p:cNvPr>
          <p:cNvSpPr/>
          <p:nvPr/>
        </p:nvSpPr>
        <p:spPr>
          <a:xfrm>
            <a:off x="5645250" y="3902909"/>
            <a:ext cx="4311052" cy="369332"/>
          </a:xfrm>
          <a:prstGeom prst="rect">
            <a:avLst/>
          </a:prstGeom>
        </p:spPr>
        <p:txBody>
          <a:bodyPr wrap="none">
            <a:spAutoFit/>
          </a:bodyPr>
          <a:lstStyle/>
          <a:p>
            <a:r>
              <a:rPr lang="en-US" dirty="0"/>
              <a:t>but also with </a:t>
            </a:r>
            <a:r>
              <a:rPr lang="en-US" b="1" dirty="0">
                <a:solidFill>
                  <a:srgbClr val="014BF6"/>
                </a:solidFill>
              </a:rPr>
              <a:t>“</a:t>
            </a:r>
            <a:r>
              <a:rPr lang="en-US" b="1" dirty="0">
                <a:solidFill>
                  <a:srgbClr val="00B050"/>
                </a:solidFill>
                <a:highlight>
                  <a:srgbClr val="80008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cet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cft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c0t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c.t</a:t>
            </a:r>
            <a:r>
              <a:rPr lang="en-US" b="1" dirty="0">
                <a:solidFill>
                  <a:srgbClr val="014BF6"/>
                </a:solidFill>
              </a:rPr>
              <a:t>”</a:t>
            </a:r>
            <a:r>
              <a:rPr lang="en-US" dirty="0"/>
              <a:t> </a:t>
            </a:r>
          </a:p>
        </p:txBody>
      </p:sp>
    </p:spTree>
    <p:extLst>
      <p:ext uri="{BB962C8B-B14F-4D97-AF65-F5344CB8AC3E}">
        <p14:creationId xmlns:p14="http://schemas.microsoft.com/office/powerpoint/2010/main" val="12792484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dissolv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64"/>
                                        </p:tgtEl>
                                      </p:cBhvr>
                                    </p:animEffect>
                                    <p:set>
                                      <p:cBhvr>
                                        <p:cTn id="40" dur="1" fill="hold">
                                          <p:stCondLst>
                                            <p:cond delay="499"/>
                                          </p:stCondLst>
                                        </p:cTn>
                                        <p:tgtEl>
                                          <p:spTgt spid="64"/>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64" grpId="0"/>
      <p:bldP spid="64"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Metacharacters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CAC8192E-C2C6-3B45-B1E9-DC5115F2946F}"/>
              </a:ext>
            </a:extLst>
          </p:cNvPr>
          <p:cNvSpPr txBox="1"/>
          <p:nvPr/>
        </p:nvSpPr>
        <p:spPr>
          <a:xfrm>
            <a:off x="1179094" y="2237874"/>
            <a:ext cx="3159839" cy="461665"/>
          </a:xfrm>
          <a:prstGeom prst="rect">
            <a:avLst/>
          </a:prstGeom>
          <a:noFill/>
        </p:spPr>
        <p:txBody>
          <a:bodyPr wrap="none" rtlCol="0">
            <a:spAutoFit/>
          </a:bodyPr>
          <a:lstStyle/>
          <a:p>
            <a:r>
              <a:rPr lang="en-US" sz="2400" dirty="0"/>
              <a:t>Escaping metacharacter</a:t>
            </a:r>
          </a:p>
        </p:txBody>
      </p:sp>
      <p:sp>
        <p:nvSpPr>
          <p:cNvPr id="5" name="Rectangle 4">
            <a:extLst>
              <a:ext uri="{FF2B5EF4-FFF2-40B4-BE49-F238E27FC236}">
                <a16:creationId xmlns:a16="http://schemas.microsoft.com/office/drawing/2014/main" id="{11BD53EF-206A-6948-BAEE-2807B9E44D1B}"/>
              </a:ext>
            </a:extLst>
          </p:cNvPr>
          <p:cNvSpPr/>
          <p:nvPr/>
        </p:nvSpPr>
        <p:spPr>
          <a:xfrm>
            <a:off x="1620428" y="2906180"/>
            <a:ext cx="660758" cy="707886"/>
          </a:xfrm>
          <a:prstGeom prst="rect">
            <a:avLst/>
          </a:prstGeom>
        </p:spPr>
        <p:txBody>
          <a:bodyPr wrap="none">
            <a:spAutoFit/>
          </a:bodyPr>
          <a:lstStyle/>
          <a:p>
            <a:r>
              <a:rPr lang="en-US" b="1" dirty="0">
                <a:solidFill>
                  <a:srgbClr val="FF0000"/>
                </a:solidFill>
              </a:rPr>
              <a:t>“</a:t>
            </a:r>
            <a:r>
              <a:rPr lang="en-US" sz="4000" b="1" dirty="0">
                <a:solidFill>
                  <a:srgbClr val="7030A0"/>
                </a:solidFill>
              </a:rPr>
              <a:t>\</a:t>
            </a:r>
            <a:r>
              <a:rPr lang="en-US" b="1" dirty="0">
                <a:solidFill>
                  <a:srgbClr val="FF0000"/>
                </a:solidFill>
              </a:rPr>
              <a:t>”</a:t>
            </a:r>
            <a:r>
              <a:rPr lang="en-US" dirty="0"/>
              <a:t> </a:t>
            </a:r>
          </a:p>
        </p:txBody>
      </p:sp>
      <p:sp>
        <p:nvSpPr>
          <p:cNvPr id="7" name="TextBox 6">
            <a:extLst>
              <a:ext uri="{FF2B5EF4-FFF2-40B4-BE49-F238E27FC236}">
                <a16:creationId xmlns:a16="http://schemas.microsoft.com/office/drawing/2014/main" id="{983F87FA-FD46-8E48-8326-30CDADA32BFF}"/>
              </a:ext>
            </a:extLst>
          </p:cNvPr>
          <p:cNvSpPr txBox="1"/>
          <p:nvPr/>
        </p:nvSpPr>
        <p:spPr>
          <a:xfrm>
            <a:off x="4350186" y="2330207"/>
            <a:ext cx="5214920" cy="646331"/>
          </a:xfrm>
          <a:prstGeom prst="rect">
            <a:avLst/>
          </a:prstGeom>
          <a:noFill/>
        </p:spPr>
        <p:txBody>
          <a:bodyPr wrap="square" rtlCol="0">
            <a:spAutoFit/>
          </a:bodyPr>
          <a:lstStyle/>
          <a:p>
            <a:r>
              <a:rPr lang="en-US" dirty="0"/>
              <a:t>used to escape a special meaning of the metacharacter and mean the literal character</a:t>
            </a:r>
          </a:p>
        </p:txBody>
      </p:sp>
      <p:sp>
        <p:nvSpPr>
          <p:cNvPr id="64" name="Rectangle 63">
            <a:extLst>
              <a:ext uri="{FF2B5EF4-FFF2-40B4-BE49-F238E27FC236}">
                <a16:creationId xmlns:a16="http://schemas.microsoft.com/office/drawing/2014/main" id="{86696631-278F-8743-BC7B-7DC2C3B74AEB}"/>
              </a:ext>
            </a:extLst>
          </p:cNvPr>
          <p:cNvSpPr/>
          <p:nvPr/>
        </p:nvSpPr>
        <p:spPr>
          <a:xfrm>
            <a:off x="3972758" y="3902909"/>
            <a:ext cx="4246484" cy="369332"/>
          </a:xfrm>
          <a:prstGeom prst="rect">
            <a:avLst/>
          </a:prstGeom>
        </p:spPr>
        <p:txBody>
          <a:bodyPr wrap="square">
            <a:spAutoFit/>
          </a:bodyPr>
          <a:lstStyle/>
          <a:p>
            <a:r>
              <a:rPr lang="en-US" b="1" dirty="0">
                <a:solidFill>
                  <a:srgbClr val="FF0000"/>
                </a:solidFill>
              </a:rPr>
              <a:t>“</a:t>
            </a:r>
            <a:r>
              <a:rPr lang="en-US" b="1" dirty="0">
                <a:solidFill>
                  <a:srgbClr val="7030A0"/>
                </a:solidFill>
              </a:rPr>
              <a:t>\.</a:t>
            </a:r>
            <a:r>
              <a:rPr lang="en-US" b="1" dirty="0">
                <a:solidFill>
                  <a:srgbClr val="FF0000"/>
                </a:solidFill>
              </a:rPr>
              <a:t>”</a:t>
            </a:r>
            <a:r>
              <a:rPr lang="en-US" dirty="0"/>
              <a:t> matches with </a:t>
            </a:r>
            <a:r>
              <a:rPr lang="en-US" b="1" dirty="0">
                <a:solidFill>
                  <a:srgbClr val="014BF6"/>
                </a:solidFill>
              </a:rPr>
              <a:t>“</a:t>
            </a:r>
            <a:r>
              <a:rPr lang="en-US" b="1" dirty="0" err="1">
                <a:solidFill>
                  <a:srgbClr val="00B050"/>
                </a:solidFill>
              </a:rPr>
              <a:t>myFolder</a:t>
            </a:r>
            <a:r>
              <a:rPr lang="en-US" b="1" dirty="0">
                <a:solidFill>
                  <a:srgbClr val="00B050"/>
                </a:solidFill>
              </a:rPr>
              <a:t>\myFile1</a:t>
            </a:r>
            <a:r>
              <a:rPr lang="en-US" b="1" dirty="0">
                <a:solidFill>
                  <a:srgbClr val="00B050"/>
                </a:solidFill>
                <a:highlight>
                  <a:srgbClr val="800080"/>
                </a:highlight>
              </a:rPr>
              <a:t>.</a:t>
            </a:r>
            <a:r>
              <a:rPr lang="en-US" b="1" dirty="0">
                <a:solidFill>
                  <a:srgbClr val="00B050"/>
                </a:solidFill>
              </a:rPr>
              <a:t>jpg</a:t>
            </a:r>
            <a:r>
              <a:rPr lang="en-US" b="1" dirty="0">
                <a:solidFill>
                  <a:srgbClr val="014BF6"/>
                </a:solidFill>
              </a:rPr>
              <a:t>”</a:t>
            </a:r>
          </a:p>
        </p:txBody>
      </p:sp>
      <p:sp>
        <p:nvSpPr>
          <p:cNvPr id="3" name="Rectangle 2">
            <a:extLst>
              <a:ext uri="{FF2B5EF4-FFF2-40B4-BE49-F238E27FC236}">
                <a16:creationId xmlns:a16="http://schemas.microsoft.com/office/drawing/2014/main" id="{13BCF541-D557-5147-AEBD-4C90E806CDCB}"/>
              </a:ext>
            </a:extLst>
          </p:cNvPr>
          <p:cNvSpPr/>
          <p:nvPr/>
        </p:nvSpPr>
        <p:spPr>
          <a:xfrm>
            <a:off x="3972758" y="4618516"/>
            <a:ext cx="4246484" cy="369332"/>
          </a:xfrm>
          <a:prstGeom prst="rect">
            <a:avLst/>
          </a:prstGeom>
        </p:spPr>
        <p:txBody>
          <a:bodyPr wrap="square">
            <a:spAutoFit/>
          </a:bodyPr>
          <a:lstStyle/>
          <a:p>
            <a:r>
              <a:rPr lang="en-US" b="1" dirty="0">
                <a:solidFill>
                  <a:srgbClr val="FF0000"/>
                </a:solidFill>
              </a:rPr>
              <a:t>“</a:t>
            </a:r>
            <a:r>
              <a:rPr lang="en-US" b="1" dirty="0">
                <a:solidFill>
                  <a:srgbClr val="7030A0"/>
                </a:solidFill>
              </a:rPr>
              <a:t>\\</a:t>
            </a:r>
            <a:r>
              <a:rPr lang="en-US" b="1" dirty="0">
                <a:solidFill>
                  <a:srgbClr val="FF0000"/>
                </a:solidFill>
              </a:rPr>
              <a:t>”</a:t>
            </a:r>
            <a:r>
              <a:rPr lang="en-US" dirty="0"/>
              <a:t> matches with </a:t>
            </a:r>
            <a:r>
              <a:rPr lang="en-US" b="1" dirty="0">
                <a:solidFill>
                  <a:srgbClr val="014BF6"/>
                </a:solidFill>
              </a:rPr>
              <a:t>“</a:t>
            </a:r>
            <a:r>
              <a:rPr lang="en-US" b="1" dirty="0" err="1">
                <a:solidFill>
                  <a:srgbClr val="00B050"/>
                </a:solidFill>
              </a:rPr>
              <a:t>myFolder</a:t>
            </a:r>
            <a:r>
              <a:rPr lang="en-US" b="1" dirty="0">
                <a:solidFill>
                  <a:srgbClr val="00B050"/>
                </a:solidFill>
                <a:highlight>
                  <a:srgbClr val="800080"/>
                </a:highlight>
              </a:rPr>
              <a:t>\</a:t>
            </a:r>
            <a:r>
              <a:rPr lang="en-US" b="1" dirty="0">
                <a:solidFill>
                  <a:srgbClr val="00B050"/>
                </a:solidFill>
              </a:rPr>
              <a:t>myFile1.jpg</a:t>
            </a:r>
            <a:r>
              <a:rPr lang="en-US" b="1" dirty="0">
                <a:solidFill>
                  <a:srgbClr val="014BF6"/>
                </a:solidFill>
              </a:rPr>
              <a:t>”</a:t>
            </a:r>
          </a:p>
        </p:txBody>
      </p:sp>
      <p:sp>
        <p:nvSpPr>
          <p:cNvPr id="9" name="Rectangle 8">
            <a:extLst>
              <a:ext uri="{FF2B5EF4-FFF2-40B4-BE49-F238E27FC236}">
                <a16:creationId xmlns:a16="http://schemas.microsoft.com/office/drawing/2014/main" id="{3DF31786-31D5-5944-864E-00D91A097D81}"/>
              </a:ext>
            </a:extLst>
          </p:cNvPr>
          <p:cNvSpPr/>
          <p:nvPr/>
        </p:nvSpPr>
        <p:spPr>
          <a:xfrm>
            <a:off x="3972758" y="5334123"/>
            <a:ext cx="4246484" cy="369332"/>
          </a:xfrm>
          <a:prstGeom prst="rect">
            <a:avLst/>
          </a:prstGeom>
        </p:spPr>
        <p:txBody>
          <a:bodyPr wrap="square">
            <a:spAutoFit/>
          </a:bodyPr>
          <a:lstStyle/>
          <a:p>
            <a:r>
              <a:rPr lang="en-US" b="1" dirty="0">
                <a:solidFill>
                  <a:srgbClr val="FF0000"/>
                </a:solidFill>
              </a:rPr>
              <a:t>“</a:t>
            </a:r>
            <a:r>
              <a:rPr lang="en-US" b="1" dirty="0">
                <a:solidFill>
                  <a:srgbClr val="7030A0"/>
                </a:solidFill>
              </a:rPr>
              <a:t>\d</a:t>
            </a:r>
            <a:r>
              <a:rPr lang="en-US" b="1" dirty="0">
                <a:solidFill>
                  <a:srgbClr val="FF0000"/>
                </a:solidFill>
              </a:rPr>
              <a:t>”</a:t>
            </a:r>
            <a:r>
              <a:rPr lang="en-US" dirty="0"/>
              <a:t> matches with </a:t>
            </a:r>
            <a:r>
              <a:rPr lang="en-US" b="1" dirty="0">
                <a:solidFill>
                  <a:srgbClr val="014BF6"/>
                </a:solidFill>
              </a:rPr>
              <a:t>“</a:t>
            </a:r>
            <a:r>
              <a:rPr lang="en-US" b="1" dirty="0" err="1">
                <a:solidFill>
                  <a:srgbClr val="00B050"/>
                </a:solidFill>
              </a:rPr>
              <a:t>myFolder</a:t>
            </a:r>
            <a:r>
              <a:rPr lang="en-US" b="1" dirty="0">
                <a:solidFill>
                  <a:srgbClr val="00B050"/>
                </a:solidFill>
              </a:rPr>
              <a:t>\myFile</a:t>
            </a:r>
            <a:r>
              <a:rPr lang="en-US" b="1" dirty="0">
                <a:solidFill>
                  <a:srgbClr val="00B050"/>
                </a:solidFill>
                <a:highlight>
                  <a:srgbClr val="800080"/>
                </a:highlight>
              </a:rPr>
              <a:t>1</a:t>
            </a:r>
            <a:r>
              <a:rPr lang="en-US" b="1" dirty="0">
                <a:solidFill>
                  <a:srgbClr val="00B050"/>
                </a:solidFill>
              </a:rPr>
              <a:t>.jpg</a:t>
            </a:r>
            <a:r>
              <a:rPr lang="en-US" b="1" dirty="0">
                <a:solidFill>
                  <a:srgbClr val="014BF6"/>
                </a:solidFill>
              </a:rPr>
              <a:t>”</a:t>
            </a:r>
          </a:p>
        </p:txBody>
      </p:sp>
    </p:spTree>
    <p:extLst>
      <p:ext uri="{BB962C8B-B14F-4D97-AF65-F5344CB8AC3E}">
        <p14:creationId xmlns:p14="http://schemas.microsoft.com/office/powerpoint/2010/main" val="42508006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left)">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64" grpId="0"/>
      <p:bldP spid="64" grpId="1"/>
      <p:bldP spid="3" grpId="0"/>
      <p:bldP spid="3"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Metacharacters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CAC8192E-C2C6-3B45-B1E9-DC5115F2946F}"/>
              </a:ext>
            </a:extLst>
          </p:cNvPr>
          <p:cNvSpPr txBox="1"/>
          <p:nvPr/>
        </p:nvSpPr>
        <p:spPr>
          <a:xfrm>
            <a:off x="1179094" y="2057397"/>
            <a:ext cx="4538743" cy="4154984"/>
          </a:xfrm>
          <a:prstGeom prst="rect">
            <a:avLst/>
          </a:prstGeom>
          <a:noFill/>
        </p:spPr>
        <p:txBody>
          <a:bodyPr wrap="none" rtlCol="0">
            <a:spAutoFit/>
          </a:bodyPr>
          <a:lstStyle/>
          <a:p>
            <a:r>
              <a:rPr lang="en-US" sz="2400" dirty="0"/>
              <a:t>Other characters</a:t>
            </a:r>
          </a:p>
          <a:p>
            <a:endParaRPr lang="en-US" sz="2400" dirty="0"/>
          </a:p>
          <a:p>
            <a:pPr marL="342900" indent="-342900">
              <a:buFont typeface="Arial" panose="020B0604020202020204" pitchFamily="34" charset="0"/>
              <a:buChar char="•"/>
            </a:pPr>
            <a:r>
              <a:rPr lang="en-US" sz="2400" dirty="0"/>
              <a:t>Space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Tab (</a:t>
            </a:r>
            <a:r>
              <a:rPr lang="en-US" sz="2400" b="1" dirty="0">
                <a:solidFill>
                  <a:srgbClr val="FF0000"/>
                </a:solidFill>
              </a:rPr>
              <a:t>“</a:t>
            </a:r>
            <a:r>
              <a:rPr lang="en-US" sz="2400" b="1" dirty="0">
                <a:solidFill>
                  <a:srgbClr val="7030A0"/>
                </a:solidFill>
              </a:rPr>
              <a:t>\t</a:t>
            </a:r>
            <a:r>
              <a:rPr lang="en-US" sz="2400" b="1" dirty="0">
                <a:solidFill>
                  <a:srgbClr val="FF0000"/>
                </a:solidFill>
              </a:rPr>
              <a: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Vertical tab (</a:t>
            </a:r>
            <a:r>
              <a:rPr lang="en-US" sz="2400" b="1" dirty="0">
                <a:solidFill>
                  <a:srgbClr val="FF0000"/>
                </a:solidFill>
              </a:rPr>
              <a:t>“</a:t>
            </a:r>
            <a:r>
              <a:rPr lang="en-US" sz="2400" b="1" dirty="0">
                <a:solidFill>
                  <a:srgbClr val="7030A0"/>
                </a:solidFill>
              </a:rPr>
              <a:t>\v</a:t>
            </a:r>
            <a:r>
              <a:rPr lang="en-US" sz="2400" b="1" dirty="0">
                <a:solidFill>
                  <a:srgbClr val="FF0000"/>
                </a:solidFill>
              </a:rPr>
              <a: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Line returns (</a:t>
            </a:r>
            <a:r>
              <a:rPr lang="en-US" sz="2400" b="1" dirty="0">
                <a:solidFill>
                  <a:srgbClr val="FF0000"/>
                </a:solidFill>
              </a:rPr>
              <a:t>“</a:t>
            </a:r>
            <a:r>
              <a:rPr lang="en-US" sz="2400" b="1" dirty="0">
                <a:solidFill>
                  <a:srgbClr val="7030A0"/>
                </a:solidFill>
              </a:rPr>
              <a:t>\r</a:t>
            </a:r>
            <a:r>
              <a:rPr lang="en-US" sz="2400" b="1" dirty="0">
                <a:solidFill>
                  <a:srgbClr val="FF0000"/>
                </a:solidFill>
              </a:rPr>
              <a:t>”, “</a:t>
            </a:r>
            <a:r>
              <a:rPr lang="en-US" sz="2400" b="1" dirty="0">
                <a:solidFill>
                  <a:srgbClr val="7030A0"/>
                </a:solidFill>
              </a:rPr>
              <a:t>\n</a:t>
            </a:r>
            <a:r>
              <a:rPr lang="en-US" sz="2400" b="1" dirty="0">
                <a:solidFill>
                  <a:srgbClr val="FF0000"/>
                </a:solidFill>
              </a:rPr>
              <a:t>”</a:t>
            </a:r>
            <a:r>
              <a:rPr lang="en-US" sz="2400" dirty="0"/>
              <a:t>, </a:t>
            </a:r>
            <a:r>
              <a:rPr lang="en-US" sz="2400" b="1" dirty="0">
                <a:solidFill>
                  <a:srgbClr val="FF0000"/>
                </a:solidFill>
              </a:rPr>
              <a:t>“</a:t>
            </a:r>
            <a:r>
              <a:rPr lang="en-US" sz="2400" b="1" dirty="0">
                <a:solidFill>
                  <a:srgbClr val="7030A0"/>
                </a:solidFill>
              </a:rPr>
              <a:t>\r\n</a:t>
            </a:r>
            <a:r>
              <a:rPr lang="en-US" sz="2400" b="1" dirty="0">
                <a:solidFill>
                  <a:srgbClr val="FF0000"/>
                </a:solidFill>
              </a:rPr>
              <a: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ASCII or ANSI codes</a:t>
            </a:r>
          </a:p>
        </p:txBody>
      </p:sp>
      <p:sp>
        <p:nvSpPr>
          <p:cNvPr id="8" name="Rectangle 7">
            <a:extLst>
              <a:ext uri="{FF2B5EF4-FFF2-40B4-BE49-F238E27FC236}">
                <a16:creationId xmlns:a16="http://schemas.microsoft.com/office/drawing/2014/main" id="{2683D44B-D3CE-6A46-9950-50D14ABF5950}"/>
              </a:ext>
            </a:extLst>
          </p:cNvPr>
          <p:cNvSpPr/>
          <p:nvPr/>
        </p:nvSpPr>
        <p:spPr>
          <a:xfrm>
            <a:off x="7065094" y="3595271"/>
            <a:ext cx="4050404" cy="523220"/>
          </a:xfrm>
          <a:prstGeom prst="rect">
            <a:avLst/>
          </a:prstGeom>
        </p:spPr>
        <p:txBody>
          <a:bodyPr wrap="none">
            <a:spAutoFit/>
          </a:bodyPr>
          <a:lstStyle/>
          <a:p>
            <a:r>
              <a:rPr lang="en-US" dirty="0"/>
              <a:t>Greek letter </a:t>
            </a:r>
            <a:r>
              <a:rPr lang="en-US" sz="2800" b="1" dirty="0" err="1">
                <a:solidFill>
                  <a:srgbClr val="00B050"/>
                </a:solidFill>
              </a:rPr>
              <a:t>ƞ</a:t>
            </a:r>
            <a:r>
              <a:rPr lang="en-US" dirty="0"/>
              <a:t> has a code </a:t>
            </a:r>
            <a:r>
              <a:rPr lang="en-US" b="1" dirty="0">
                <a:solidFill>
                  <a:srgbClr val="00B050"/>
                </a:solidFill>
              </a:rPr>
              <a:t>0x9E</a:t>
            </a:r>
            <a:r>
              <a:rPr lang="en-US" dirty="0"/>
              <a:t> (</a:t>
            </a:r>
            <a:r>
              <a:rPr lang="en-US" b="1" dirty="0">
                <a:solidFill>
                  <a:srgbClr val="FF0000"/>
                </a:solidFill>
              </a:rPr>
              <a:t>“</a:t>
            </a:r>
            <a:r>
              <a:rPr lang="en-US" b="1" dirty="0">
                <a:solidFill>
                  <a:srgbClr val="7030A0"/>
                </a:solidFill>
              </a:rPr>
              <a:t>\x9E</a:t>
            </a:r>
            <a:r>
              <a:rPr lang="en-US" b="1" dirty="0">
                <a:solidFill>
                  <a:srgbClr val="FF0000"/>
                </a:solidFill>
              </a:rPr>
              <a:t>”</a:t>
            </a:r>
            <a:r>
              <a:rPr lang="en-US" dirty="0"/>
              <a:t>)</a:t>
            </a:r>
          </a:p>
        </p:txBody>
      </p:sp>
      <p:pic>
        <p:nvPicPr>
          <p:cNvPr id="11" name="Graphic 10" descr="Checklist">
            <a:hlinkClick r:id="rId3" action="ppaction://hlinksldjump"/>
            <a:extLst>
              <a:ext uri="{FF2B5EF4-FFF2-40B4-BE49-F238E27FC236}">
                <a16:creationId xmlns:a16="http://schemas.microsoft.com/office/drawing/2014/main" id="{819E8080-E5E8-534B-A11A-8C8E8A2C34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1669903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ssolv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dissolv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1"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dissolv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2" nodeType="clickEffect">
                                  <p:stCondLst>
                                    <p:cond delay="0"/>
                                  </p:stCondLst>
                                  <p:childTnLst>
                                    <p:animEffect transition="out" filter="dissolve">
                                      <p:cBhvr>
                                        <p:cTn id="41" dur="500"/>
                                        <p:tgtEl>
                                          <p:spTgt spid="4">
                                            <p:txEl>
                                              <p:pRg st="0" end="0"/>
                                            </p:txEl>
                                          </p:spTgt>
                                        </p:tgtEl>
                                      </p:cBhvr>
                                    </p:animEffect>
                                    <p:set>
                                      <p:cBhvr>
                                        <p:cTn id="42" dur="1" fill="hold">
                                          <p:stCondLst>
                                            <p:cond delay="499"/>
                                          </p:stCondLst>
                                        </p:cTn>
                                        <p:tgtEl>
                                          <p:spTgt spid="4">
                                            <p:txEl>
                                              <p:pRg st="0" end="0"/>
                                            </p:txEl>
                                          </p:spTgt>
                                        </p:tgtEl>
                                        <p:attrNameLst>
                                          <p:attrName>style.visibility</p:attrName>
                                        </p:attrNameLst>
                                      </p:cBhvr>
                                      <p:to>
                                        <p:strVal val="hidden"/>
                                      </p:to>
                                    </p:set>
                                  </p:childTnLst>
                                </p:cTn>
                              </p:par>
                              <p:par>
                                <p:cTn id="43" presetID="9" presetClass="exit" presetSubtype="0" fill="hold" grpId="2" nodeType="withEffect">
                                  <p:stCondLst>
                                    <p:cond delay="0"/>
                                  </p:stCondLst>
                                  <p:childTnLst>
                                    <p:animEffect transition="out" filter="dissolve">
                                      <p:cBhvr>
                                        <p:cTn id="44" dur="500"/>
                                        <p:tgtEl>
                                          <p:spTgt spid="4">
                                            <p:txEl>
                                              <p:pRg st="2" end="2"/>
                                            </p:txEl>
                                          </p:spTgt>
                                        </p:tgtEl>
                                      </p:cBhvr>
                                    </p:animEffect>
                                    <p:set>
                                      <p:cBhvr>
                                        <p:cTn id="45" dur="1" fill="hold">
                                          <p:stCondLst>
                                            <p:cond delay="499"/>
                                          </p:stCondLst>
                                        </p:cTn>
                                        <p:tgtEl>
                                          <p:spTgt spid="4">
                                            <p:txEl>
                                              <p:pRg st="2" end="2"/>
                                            </p:txEl>
                                          </p:spTgt>
                                        </p:tgtEl>
                                        <p:attrNameLst>
                                          <p:attrName>style.visibility</p:attrName>
                                        </p:attrNameLst>
                                      </p:cBhvr>
                                      <p:to>
                                        <p:strVal val="hidden"/>
                                      </p:to>
                                    </p:set>
                                  </p:childTnLst>
                                </p:cTn>
                              </p:par>
                              <p:par>
                                <p:cTn id="46" presetID="9" presetClass="exit" presetSubtype="0" fill="hold" grpId="2" nodeType="withEffect">
                                  <p:stCondLst>
                                    <p:cond delay="0"/>
                                  </p:stCondLst>
                                  <p:childTnLst>
                                    <p:animEffect transition="out" filter="dissolve">
                                      <p:cBhvr>
                                        <p:cTn id="47" dur="500"/>
                                        <p:tgtEl>
                                          <p:spTgt spid="4">
                                            <p:txEl>
                                              <p:pRg st="4" end="4"/>
                                            </p:txEl>
                                          </p:spTgt>
                                        </p:tgtEl>
                                      </p:cBhvr>
                                    </p:animEffect>
                                    <p:set>
                                      <p:cBhvr>
                                        <p:cTn id="48" dur="1" fill="hold">
                                          <p:stCondLst>
                                            <p:cond delay="499"/>
                                          </p:stCondLst>
                                        </p:cTn>
                                        <p:tgtEl>
                                          <p:spTgt spid="4">
                                            <p:txEl>
                                              <p:pRg st="4" end="4"/>
                                            </p:txEl>
                                          </p:spTgt>
                                        </p:tgtEl>
                                        <p:attrNameLst>
                                          <p:attrName>style.visibility</p:attrName>
                                        </p:attrNameLst>
                                      </p:cBhvr>
                                      <p:to>
                                        <p:strVal val="hidden"/>
                                      </p:to>
                                    </p:set>
                                  </p:childTnLst>
                                </p:cTn>
                              </p:par>
                              <p:par>
                                <p:cTn id="49" presetID="9" presetClass="exit" presetSubtype="0" fill="hold" grpId="2" nodeType="withEffect">
                                  <p:stCondLst>
                                    <p:cond delay="0"/>
                                  </p:stCondLst>
                                  <p:childTnLst>
                                    <p:animEffect transition="out" filter="dissolve">
                                      <p:cBhvr>
                                        <p:cTn id="50" dur="500"/>
                                        <p:tgtEl>
                                          <p:spTgt spid="4">
                                            <p:txEl>
                                              <p:pRg st="6" end="6"/>
                                            </p:txEl>
                                          </p:spTgt>
                                        </p:tgtEl>
                                      </p:cBhvr>
                                    </p:animEffect>
                                    <p:set>
                                      <p:cBhvr>
                                        <p:cTn id="51" dur="1" fill="hold">
                                          <p:stCondLst>
                                            <p:cond delay="499"/>
                                          </p:stCondLst>
                                        </p:cTn>
                                        <p:tgtEl>
                                          <p:spTgt spid="4">
                                            <p:txEl>
                                              <p:pRg st="6" end="6"/>
                                            </p:txEl>
                                          </p:spTgt>
                                        </p:tgtEl>
                                        <p:attrNameLst>
                                          <p:attrName>style.visibility</p:attrName>
                                        </p:attrNameLst>
                                      </p:cBhvr>
                                      <p:to>
                                        <p:strVal val="hidden"/>
                                      </p:to>
                                    </p:set>
                                  </p:childTnLst>
                                </p:cTn>
                              </p:par>
                              <p:par>
                                <p:cTn id="52" presetID="9" presetClass="exit" presetSubtype="0" fill="hold" grpId="2" nodeType="withEffect">
                                  <p:stCondLst>
                                    <p:cond delay="0"/>
                                  </p:stCondLst>
                                  <p:childTnLst>
                                    <p:animEffect transition="out" filter="dissolve">
                                      <p:cBhvr>
                                        <p:cTn id="53" dur="500"/>
                                        <p:tgtEl>
                                          <p:spTgt spid="4">
                                            <p:txEl>
                                              <p:pRg st="8" end="8"/>
                                            </p:txEl>
                                          </p:spTgt>
                                        </p:tgtEl>
                                      </p:cBhvr>
                                    </p:animEffect>
                                    <p:set>
                                      <p:cBhvr>
                                        <p:cTn id="54" dur="1" fill="hold">
                                          <p:stCondLst>
                                            <p:cond delay="499"/>
                                          </p:stCondLst>
                                        </p:cTn>
                                        <p:tgtEl>
                                          <p:spTgt spid="4">
                                            <p:txEl>
                                              <p:pRg st="8" end="8"/>
                                            </p:txEl>
                                          </p:spTgt>
                                        </p:tgtEl>
                                        <p:attrNameLst>
                                          <p:attrName>style.visibility</p:attrName>
                                        </p:attrNameLst>
                                      </p:cBhvr>
                                      <p:to>
                                        <p:strVal val="hidden"/>
                                      </p:to>
                                    </p:set>
                                  </p:childTnLst>
                                </p:cTn>
                              </p:par>
                              <p:par>
                                <p:cTn id="55" presetID="9" presetClass="exit" presetSubtype="0" fill="hold" grpId="2" nodeType="withEffect">
                                  <p:stCondLst>
                                    <p:cond delay="0"/>
                                  </p:stCondLst>
                                  <p:childTnLst>
                                    <p:animEffect transition="out" filter="dissolve">
                                      <p:cBhvr>
                                        <p:cTn id="56" dur="500"/>
                                        <p:tgtEl>
                                          <p:spTgt spid="4">
                                            <p:txEl>
                                              <p:pRg st="10" end="10"/>
                                            </p:txEl>
                                          </p:spTgt>
                                        </p:tgtEl>
                                      </p:cBhvr>
                                    </p:animEffect>
                                    <p:set>
                                      <p:cBhvr>
                                        <p:cTn id="57" dur="1" fill="hold">
                                          <p:stCondLst>
                                            <p:cond delay="499"/>
                                          </p:stCondLst>
                                        </p:cTn>
                                        <p:tgtEl>
                                          <p:spTgt spid="4">
                                            <p:txEl>
                                              <p:pRg st="10" end="10"/>
                                            </p:txEl>
                                          </p:spTgt>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childTnLst>
                          </p:cTn>
                        </p:par>
                        <p:par>
                          <p:cTn id="61" fill="hold">
                            <p:stCondLst>
                              <p:cond delay="500"/>
                            </p:stCondLst>
                            <p:childTnLst>
                              <p:par>
                                <p:cTn id="62" presetID="9" presetClass="exit" presetSubtype="0" fill="hold" grpId="0" nodeType="afterEffect">
                                  <p:stCondLst>
                                    <p:cond delay="0"/>
                                  </p:stCondLst>
                                  <p:childTnLst>
                                    <p:animEffect transition="out" filter="dissolv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par>
                          <p:cTn id="65" fill="hold">
                            <p:stCondLst>
                              <p:cond delay="1000"/>
                            </p:stCondLst>
                            <p:childTnLst>
                              <p:par>
                                <p:cTn id="66" presetID="9" presetClass="entr" presetSubtype="0"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dissolv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build="allAtOnce"/>
      <p:bldP spid="4" grpId="2" build="allAtOnce"/>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 sets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4" name="Rectangle 53">
            <a:extLst>
              <a:ext uri="{FF2B5EF4-FFF2-40B4-BE49-F238E27FC236}">
                <a16:creationId xmlns:a16="http://schemas.microsoft.com/office/drawing/2014/main" id="{A4599033-0C53-A14F-BD02-01A6470BF23C}"/>
              </a:ext>
            </a:extLst>
          </p:cNvPr>
          <p:cNvSpPr/>
          <p:nvPr/>
        </p:nvSpPr>
        <p:spPr>
          <a:xfrm>
            <a:off x="1295575" y="1570659"/>
            <a:ext cx="4685257" cy="707886"/>
          </a:xfrm>
          <a:prstGeom prst="rect">
            <a:avLst/>
          </a:prstGeom>
        </p:spPr>
        <p:txBody>
          <a:bodyPr wrap="none">
            <a:spAutoFit/>
          </a:bodyPr>
          <a:lstStyle/>
          <a:p>
            <a:r>
              <a:rPr lang="en-US" b="1" dirty="0">
                <a:solidFill>
                  <a:srgbClr val="FF0000"/>
                </a:solidFill>
              </a:rPr>
              <a:t>“</a:t>
            </a:r>
            <a:r>
              <a:rPr lang="en-US" sz="4000" b="1" dirty="0">
                <a:solidFill>
                  <a:srgbClr val="7030A0"/>
                </a:solidFill>
              </a:rPr>
              <a:t>[</a:t>
            </a:r>
            <a:r>
              <a:rPr lang="en-US" sz="4000" dirty="0"/>
              <a:t>regex</a:t>
            </a:r>
            <a:r>
              <a:rPr lang="en-US" sz="4000" b="1" dirty="0">
                <a:solidFill>
                  <a:srgbClr val="7030A0"/>
                </a:solidFill>
              </a:rPr>
              <a:t>]</a:t>
            </a:r>
            <a:r>
              <a:rPr lang="en-US" b="1" dirty="0">
                <a:solidFill>
                  <a:srgbClr val="FF0000"/>
                </a:solidFill>
              </a:rPr>
              <a:t>” </a:t>
            </a:r>
            <a:r>
              <a:rPr lang="en-US" sz="2400" dirty="0"/>
              <a:t>– define character set </a:t>
            </a:r>
            <a:endParaRPr lang="en-US" dirty="0"/>
          </a:p>
        </p:txBody>
      </p:sp>
      <p:sp>
        <p:nvSpPr>
          <p:cNvPr id="55" name="Rectangle 54">
            <a:extLst>
              <a:ext uri="{FF2B5EF4-FFF2-40B4-BE49-F238E27FC236}">
                <a16:creationId xmlns:a16="http://schemas.microsoft.com/office/drawing/2014/main" id="{D8DD6800-32F4-F344-B06A-FC9AEA601A45}"/>
              </a:ext>
            </a:extLst>
          </p:cNvPr>
          <p:cNvSpPr/>
          <p:nvPr/>
        </p:nvSpPr>
        <p:spPr>
          <a:xfrm>
            <a:off x="2603418" y="2372986"/>
            <a:ext cx="6985164" cy="369332"/>
          </a:xfrm>
          <a:prstGeom prst="rect">
            <a:avLst/>
          </a:prstGeom>
        </p:spPr>
        <p:txBody>
          <a:bodyPr wrap="square">
            <a:spAutoFit/>
          </a:bodyPr>
          <a:lstStyle/>
          <a:p>
            <a:r>
              <a:rPr lang="en-US" b="1" dirty="0">
                <a:solidFill>
                  <a:srgbClr val="FF0000"/>
                </a:solidFill>
              </a:rPr>
              <a:t>“</a:t>
            </a:r>
            <a:r>
              <a:rPr lang="en-US" b="1" dirty="0">
                <a:solidFill>
                  <a:srgbClr val="7030A0"/>
                </a:solidFill>
              </a:rPr>
              <a:t>c[</a:t>
            </a:r>
            <a:r>
              <a:rPr lang="en-US" b="1" dirty="0" err="1">
                <a:solidFill>
                  <a:srgbClr val="7030A0"/>
                </a:solidFill>
              </a:rPr>
              <a:t>aeiouy</a:t>
            </a:r>
            <a:r>
              <a:rPr lang="en-US" b="1" dirty="0">
                <a:solidFill>
                  <a:srgbClr val="7030A0"/>
                </a:solidFill>
              </a:rPr>
              <a:t>]t</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cet</a:t>
            </a:r>
            <a:r>
              <a:rPr lang="en-US" b="1" dirty="0">
                <a:solidFill>
                  <a:srgbClr val="014BF6"/>
                </a:solidFill>
              </a:rPr>
              <a:t>”</a:t>
            </a:r>
            <a:r>
              <a:rPr lang="en-US" dirty="0"/>
              <a:t> but not </a:t>
            </a:r>
            <a:r>
              <a:rPr lang="en-US" b="1" dirty="0">
                <a:solidFill>
                  <a:srgbClr val="014BF6"/>
                </a:solidFill>
              </a:rPr>
              <a:t>“</a:t>
            </a:r>
            <a:r>
              <a:rPr lang="en-US" b="1" dirty="0" err="1">
                <a:solidFill>
                  <a:srgbClr val="00B050"/>
                </a:solidFill>
                <a:highlight>
                  <a:srgbClr val="FF0000"/>
                </a:highlight>
              </a:rPr>
              <a:t>cft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FF0000"/>
                </a:highlight>
              </a:rPr>
              <a:t>c0t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FF0000"/>
                </a:highlight>
              </a:rPr>
              <a:t>c.t</a:t>
            </a:r>
            <a:r>
              <a:rPr lang="en-US" b="1" dirty="0">
                <a:solidFill>
                  <a:srgbClr val="014BF6"/>
                </a:solidFill>
              </a:rPr>
              <a:t>”</a:t>
            </a:r>
            <a:r>
              <a:rPr lang="en-US" dirty="0"/>
              <a:t> </a:t>
            </a:r>
            <a:endParaRPr lang="en-US" b="1" dirty="0">
              <a:solidFill>
                <a:srgbClr val="014BF6"/>
              </a:solidFill>
            </a:endParaRPr>
          </a:p>
        </p:txBody>
      </p:sp>
      <p:sp>
        <p:nvSpPr>
          <p:cNvPr id="56" name="Rectangle 55">
            <a:extLst>
              <a:ext uri="{FF2B5EF4-FFF2-40B4-BE49-F238E27FC236}">
                <a16:creationId xmlns:a16="http://schemas.microsoft.com/office/drawing/2014/main" id="{E46752F7-A1BB-1F4A-A1FC-0DFA82DF124D}"/>
              </a:ext>
            </a:extLst>
          </p:cNvPr>
          <p:cNvSpPr/>
          <p:nvPr/>
        </p:nvSpPr>
        <p:spPr>
          <a:xfrm>
            <a:off x="3356456" y="2836759"/>
            <a:ext cx="5479088" cy="369332"/>
          </a:xfrm>
          <a:prstGeom prst="rect">
            <a:avLst/>
          </a:prstGeom>
        </p:spPr>
        <p:txBody>
          <a:bodyPr wrap="square">
            <a:spAutoFit/>
          </a:bodyPr>
          <a:lstStyle/>
          <a:p>
            <a:r>
              <a:rPr lang="en-US" dirty="0"/>
              <a:t>Character set matches only one character from the string</a:t>
            </a:r>
          </a:p>
        </p:txBody>
      </p:sp>
      <p:sp>
        <p:nvSpPr>
          <p:cNvPr id="4" name="TextBox 3">
            <a:extLst>
              <a:ext uri="{FF2B5EF4-FFF2-40B4-BE49-F238E27FC236}">
                <a16:creationId xmlns:a16="http://schemas.microsoft.com/office/drawing/2014/main" id="{085142EA-9BCD-524C-B02A-35A54F9C1742}"/>
              </a:ext>
            </a:extLst>
          </p:cNvPr>
          <p:cNvSpPr txBox="1"/>
          <p:nvPr/>
        </p:nvSpPr>
        <p:spPr>
          <a:xfrm>
            <a:off x="838200" y="3631503"/>
            <a:ext cx="4418133" cy="2031325"/>
          </a:xfrm>
          <a:prstGeom prst="rect">
            <a:avLst/>
          </a:prstGeom>
          <a:noFill/>
        </p:spPr>
        <p:txBody>
          <a:bodyPr wrap="none" rtlCol="0">
            <a:spAutoFit/>
          </a:bodyPr>
          <a:lstStyle/>
          <a:p>
            <a:pPr marL="285750" indent="-285750">
              <a:buFont typeface="Arial" panose="020B0604020202020204" pitchFamily="34" charset="0"/>
              <a:buChar char="•"/>
            </a:pPr>
            <a:r>
              <a:rPr lang="en-US" b="1" dirty="0"/>
              <a:t>Character ranges </a:t>
            </a:r>
            <a:r>
              <a:rPr lang="en-US" dirty="0"/>
              <a:t>is represented by the </a:t>
            </a:r>
            <a:r>
              <a:rPr lang="en-US" b="1" dirty="0">
                <a:solidFill>
                  <a:srgbClr val="FF0000"/>
                </a:solidFill>
              </a:rPr>
              <a:t>“</a:t>
            </a:r>
            <a:r>
              <a:rPr lang="en-US" b="1" dirty="0">
                <a:solidFill>
                  <a:srgbClr val="7030A0"/>
                </a:solidFill>
              </a:rPr>
              <a:t>-</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[A-Z]</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[a-z]</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[A-Za-z]</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[A-Dx-z]</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[1-4]</a:t>
            </a:r>
            <a:r>
              <a:rPr lang="en-US" b="1" dirty="0">
                <a:solidFill>
                  <a:srgbClr val="FF0000"/>
                </a:solidFill>
              </a:rPr>
              <a:t>”</a:t>
            </a:r>
          </a:p>
          <a:p>
            <a:pPr marL="742950" lvl="1" indent="-285750">
              <a:buFont typeface="Arial" panose="020B0604020202020204" pitchFamily="34" charset="0"/>
              <a:buChar char="•"/>
            </a:pPr>
            <a:r>
              <a:rPr lang="en-US" dirty="0"/>
              <a:t> </a:t>
            </a:r>
            <a:r>
              <a:rPr lang="en-US" b="1" dirty="0">
                <a:solidFill>
                  <a:srgbClr val="FF0000"/>
                </a:solidFill>
              </a:rPr>
              <a:t>“</a:t>
            </a:r>
            <a:r>
              <a:rPr lang="en-US" b="1" dirty="0">
                <a:solidFill>
                  <a:srgbClr val="7030A0"/>
                </a:solidFill>
              </a:rPr>
              <a:t>[0-9]</a:t>
            </a:r>
            <a:r>
              <a:rPr lang="en-US" b="1" dirty="0">
                <a:solidFill>
                  <a:srgbClr val="FF0000"/>
                </a:solidFill>
              </a:rPr>
              <a:t>”</a:t>
            </a:r>
            <a:endParaRPr lang="en-US" dirty="0"/>
          </a:p>
        </p:txBody>
      </p:sp>
    </p:spTree>
    <p:extLst>
      <p:ext uri="{BB962C8B-B14F-4D97-AF65-F5344CB8AC3E}">
        <p14:creationId xmlns:p14="http://schemas.microsoft.com/office/powerpoint/2010/main" val="290662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dissolv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dissolve">
                                      <p:cBhvr>
                                        <p:cTn id="26" dur="5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dissolve">
                                      <p:cBhvr>
                                        <p:cTn id="31" dur="500"/>
                                        <p:tgtEl>
                                          <p:spTgt spid="4">
                                            <p:txEl>
                                              <p:pRg st="1" end="1"/>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dissolve">
                                      <p:cBhvr>
                                        <p:cTn id="35" dur="500"/>
                                        <p:tgtEl>
                                          <p:spTgt spid="4">
                                            <p:txEl>
                                              <p:pRg st="2" end="2"/>
                                            </p:txEl>
                                          </p:spTgt>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dissolve">
                                      <p:cBhvr>
                                        <p:cTn id="39" dur="500"/>
                                        <p:tgtEl>
                                          <p:spTgt spid="4">
                                            <p:txEl>
                                              <p:pRg st="3" end="3"/>
                                            </p:txEl>
                                          </p:spTgt>
                                        </p:tgtEl>
                                      </p:cBhvr>
                                    </p:animEffect>
                                  </p:childTnLst>
                                </p:cTn>
                              </p:par>
                            </p:childTnLst>
                          </p:cTn>
                        </p:par>
                        <p:par>
                          <p:cTn id="40" fill="hold">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dissolve">
                                      <p:cBhvr>
                                        <p:cTn id="43" dur="500"/>
                                        <p:tgtEl>
                                          <p:spTgt spid="4">
                                            <p:txEl>
                                              <p:pRg st="4" end="4"/>
                                            </p:txEl>
                                          </p:spTgt>
                                        </p:tgtEl>
                                      </p:cBhvr>
                                    </p:animEffect>
                                  </p:childTnLst>
                                </p:cTn>
                              </p:par>
                            </p:childTnLst>
                          </p:cTn>
                        </p:par>
                        <p:par>
                          <p:cTn id="44" fill="hold">
                            <p:stCondLst>
                              <p:cond delay="2000"/>
                            </p:stCondLst>
                            <p:childTnLst>
                              <p:par>
                                <p:cTn id="45" presetID="9"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dissolve">
                                      <p:cBhvr>
                                        <p:cTn id="47" dur="500"/>
                                        <p:tgtEl>
                                          <p:spTgt spid="4">
                                            <p:txEl>
                                              <p:pRg st="5" end="5"/>
                                            </p:txEl>
                                          </p:spTgt>
                                        </p:tgtEl>
                                      </p:cBhvr>
                                    </p:animEffect>
                                  </p:childTnLst>
                                </p:cTn>
                              </p:par>
                            </p:childTnLst>
                          </p:cTn>
                        </p:par>
                        <p:par>
                          <p:cTn id="48" fill="hold">
                            <p:stCondLst>
                              <p:cond delay="2500"/>
                            </p:stCondLst>
                            <p:childTnLst>
                              <p:par>
                                <p:cTn id="49" presetID="9"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dissolve">
                                      <p:cBhvr>
                                        <p:cTn id="51" dur="500"/>
                                        <p:tgtEl>
                                          <p:spTgt spid="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4">
                                            <p:txEl>
                                              <p:pRg st="0" end="0"/>
                                            </p:txEl>
                                          </p:spTgt>
                                        </p:tgtEl>
                                      </p:cBhvr>
                                    </p:animEffect>
                                    <p:set>
                                      <p:cBhvr>
                                        <p:cTn id="56" dur="1" fill="hold">
                                          <p:stCondLst>
                                            <p:cond delay="499"/>
                                          </p:stCondLst>
                                        </p:cTn>
                                        <p:tgtEl>
                                          <p:spTgt spid="4">
                                            <p:txEl>
                                              <p:pRg st="0" end="0"/>
                                            </p:txEl>
                                          </p:spTgt>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4">
                                            <p:txEl>
                                              <p:pRg st="1" end="1"/>
                                            </p:txEl>
                                          </p:spTgt>
                                        </p:tgtEl>
                                      </p:cBhvr>
                                    </p:animEffect>
                                    <p:set>
                                      <p:cBhvr>
                                        <p:cTn id="59" dur="1" fill="hold">
                                          <p:stCondLst>
                                            <p:cond delay="499"/>
                                          </p:stCondLst>
                                        </p:cTn>
                                        <p:tgtEl>
                                          <p:spTgt spid="4">
                                            <p:txEl>
                                              <p:pRg st="1" end="1"/>
                                            </p:txEl>
                                          </p:spTgt>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4">
                                            <p:txEl>
                                              <p:pRg st="2" end="2"/>
                                            </p:txEl>
                                          </p:spTgt>
                                        </p:tgtEl>
                                      </p:cBhvr>
                                    </p:animEffect>
                                    <p:set>
                                      <p:cBhvr>
                                        <p:cTn id="62" dur="1" fill="hold">
                                          <p:stCondLst>
                                            <p:cond delay="499"/>
                                          </p:stCondLst>
                                        </p:cTn>
                                        <p:tgtEl>
                                          <p:spTgt spid="4">
                                            <p:txEl>
                                              <p:pRg st="2" end="2"/>
                                            </p:txEl>
                                          </p:spTgt>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4">
                                            <p:txEl>
                                              <p:pRg st="3" end="3"/>
                                            </p:txEl>
                                          </p:spTgt>
                                        </p:tgtEl>
                                      </p:cBhvr>
                                    </p:animEffect>
                                    <p:set>
                                      <p:cBhvr>
                                        <p:cTn id="65" dur="1" fill="hold">
                                          <p:stCondLst>
                                            <p:cond delay="499"/>
                                          </p:stCondLst>
                                        </p:cTn>
                                        <p:tgtEl>
                                          <p:spTgt spid="4">
                                            <p:txEl>
                                              <p:pRg st="3" end="3"/>
                                            </p:txEl>
                                          </p:spTgt>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4">
                                            <p:txEl>
                                              <p:pRg st="4" end="4"/>
                                            </p:txEl>
                                          </p:spTgt>
                                        </p:tgtEl>
                                      </p:cBhvr>
                                    </p:animEffect>
                                    <p:set>
                                      <p:cBhvr>
                                        <p:cTn id="68" dur="1" fill="hold">
                                          <p:stCondLst>
                                            <p:cond delay="499"/>
                                          </p:stCondLst>
                                        </p:cTn>
                                        <p:tgtEl>
                                          <p:spTgt spid="4">
                                            <p:txEl>
                                              <p:pRg st="4" end="4"/>
                                            </p:txEl>
                                          </p:spTgt>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4">
                                            <p:txEl>
                                              <p:pRg st="5" end="5"/>
                                            </p:txEl>
                                          </p:spTgt>
                                        </p:tgtEl>
                                      </p:cBhvr>
                                    </p:animEffect>
                                    <p:set>
                                      <p:cBhvr>
                                        <p:cTn id="71" dur="1" fill="hold">
                                          <p:stCondLst>
                                            <p:cond delay="499"/>
                                          </p:stCondLst>
                                        </p:cTn>
                                        <p:tgtEl>
                                          <p:spTgt spid="4">
                                            <p:txEl>
                                              <p:pRg st="5" end="5"/>
                                            </p:txEl>
                                          </p:spTgt>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4">
                                            <p:txEl>
                                              <p:pRg st="6" end="6"/>
                                            </p:txEl>
                                          </p:spTgt>
                                        </p:tgtEl>
                                      </p:cBhvr>
                                    </p:animEffect>
                                    <p:set>
                                      <p:cBhvr>
                                        <p:cTn id="74"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 grpId="0"/>
      <p:bldP spid="55" grpId="0"/>
      <p:bldP spid="56" grpId="0"/>
      <p:bldP spid="4" grpId="0" uiExpand="1" build="allAtOnce"/>
      <p:bldP spid="4" grpI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 sets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4" name="Rectangle 53">
            <a:extLst>
              <a:ext uri="{FF2B5EF4-FFF2-40B4-BE49-F238E27FC236}">
                <a16:creationId xmlns:a16="http://schemas.microsoft.com/office/drawing/2014/main" id="{A4599033-0C53-A14F-BD02-01A6470BF23C}"/>
              </a:ext>
            </a:extLst>
          </p:cNvPr>
          <p:cNvSpPr/>
          <p:nvPr/>
        </p:nvSpPr>
        <p:spPr>
          <a:xfrm>
            <a:off x="1295575" y="1570659"/>
            <a:ext cx="4685257" cy="707886"/>
          </a:xfrm>
          <a:prstGeom prst="rect">
            <a:avLst/>
          </a:prstGeom>
        </p:spPr>
        <p:txBody>
          <a:bodyPr wrap="none">
            <a:spAutoFit/>
          </a:bodyPr>
          <a:lstStyle/>
          <a:p>
            <a:r>
              <a:rPr lang="en-US" b="1" dirty="0">
                <a:solidFill>
                  <a:srgbClr val="FF0000"/>
                </a:solidFill>
              </a:rPr>
              <a:t>“</a:t>
            </a:r>
            <a:r>
              <a:rPr lang="en-US" sz="4000" b="1" dirty="0">
                <a:solidFill>
                  <a:srgbClr val="7030A0"/>
                </a:solidFill>
              </a:rPr>
              <a:t>[</a:t>
            </a:r>
            <a:r>
              <a:rPr lang="en-US" sz="4000" dirty="0"/>
              <a:t>regex</a:t>
            </a:r>
            <a:r>
              <a:rPr lang="en-US" sz="4000" b="1" dirty="0">
                <a:solidFill>
                  <a:srgbClr val="7030A0"/>
                </a:solidFill>
              </a:rPr>
              <a:t>]</a:t>
            </a:r>
            <a:r>
              <a:rPr lang="en-US" b="1" dirty="0">
                <a:solidFill>
                  <a:srgbClr val="FF0000"/>
                </a:solidFill>
              </a:rPr>
              <a:t>” </a:t>
            </a:r>
            <a:r>
              <a:rPr lang="en-US" sz="2400" dirty="0"/>
              <a:t>– define character set </a:t>
            </a:r>
            <a:endParaRPr lang="en-US" dirty="0"/>
          </a:p>
        </p:txBody>
      </p:sp>
      <p:sp>
        <p:nvSpPr>
          <p:cNvPr id="9" name="TextBox 8">
            <a:extLst>
              <a:ext uri="{FF2B5EF4-FFF2-40B4-BE49-F238E27FC236}">
                <a16:creationId xmlns:a16="http://schemas.microsoft.com/office/drawing/2014/main" id="{AB06F11E-6090-CE4F-AEC7-E17A0C97B7A2}"/>
              </a:ext>
            </a:extLst>
          </p:cNvPr>
          <p:cNvSpPr txBox="1"/>
          <p:nvPr/>
        </p:nvSpPr>
        <p:spPr>
          <a:xfrm>
            <a:off x="838200" y="3390863"/>
            <a:ext cx="3633880" cy="369332"/>
          </a:xfrm>
          <a:prstGeom prst="rect">
            <a:avLst/>
          </a:prstGeom>
          <a:noFill/>
        </p:spPr>
        <p:txBody>
          <a:bodyPr wrap="none" rtlCol="0">
            <a:spAutoFit/>
          </a:bodyPr>
          <a:lstStyle/>
          <a:p>
            <a:pPr marL="285750" indent="-285750">
              <a:buFont typeface="Arial" panose="020B0604020202020204" pitchFamily="34" charset="0"/>
              <a:buChar char="•"/>
            </a:pPr>
            <a:r>
              <a:rPr lang="en-US" b="1" dirty="0"/>
              <a:t>Negative character set </a:t>
            </a:r>
            <a:r>
              <a:rPr lang="en-US" b="1" dirty="0">
                <a:solidFill>
                  <a:srgbClr val="FF0000"/>
                </a:solidFill>
              </a:rPr>
              <a:t>“</a:t>
            </a:r>
            <a:r>
              <a:rPr lang="en-US" b="1" dirty="0">
                <a:solidFill>
                  <a:srgbClr val="7030A0"/>
                </a:solidFill>
              </a:rPr>
              <a:t>[^</a:t>
            </a:r>
            <a:r>
              <a:rPr lang="en-US" dirty="0"/>
              <a:t>regex</a:t>
            </a:r>
            <a:r>
              <a:rPr lang="en-US" b="1" dirty="0">
                <a:solidFill>
                  <a:srgbClr val="7030A0"/>
                </a:solidFill>
              </a:rPr>
              <a:t>]</a:t>
            </a:r>
            <a:r>
              <a:rPr lang="en-US" b="1" dirty="0">
                <a:solidFill>
                  <a:srgbClr val="FF0000"/>
                </a:solidFill>
              </a:rPr>
              <a:t>”</a:t>
            </a:r>
          </a:p>
        </p:txBody>
      </p:sp>
      <p:sp>
        <p:nvSpPr>
          <p:cNvPr id="10" name="Rectangle 9">
            <a:extLst>
              <a:ext uri="{FF2B5EF4-FFF2-40B4-BE49-F238E27FC236}">
                <a16:creationId xmlns:a16="http://schemas.microsoft.com/office/drawing/2014/main" id="{861D90F9-2CAE-F541-907A-EAB8AA01A0CD}"/>
              </a:ext>
            </a:extLst>
          </p:cNvPr>
          <p:cNvSpPr/>
          <p:nvPr/>
        </p:nvSpPr>
        <p:spPr>
          <a:xfrm>
            <a:off x="1720809" y="3758421"/>
            <a:ext cx="8750382" cy="369332"/>
          </a:xfrm>
          <a:prstGeom prst="rect">
            <a:avLst/>
          </a:prstGeom>
        </p:spPr>
        <p:txBody>
          <a:bodyPr wrap="square">
            <a:spAutoFit/>
          </a:bodyPr>
          <a:lstStyle/>
          <a:p>
            <a:r>
              <a:rPr lang="en-US" b="1" dirty="0">
                <a:solidFill>
                  <a:srgbClr val="FF0000"/>
                </a:solidFill>
              </a:rPr>
              <a:t>“</a:t>
            </a:r>
            <a:r>
              <a:rPr lang="en-US" b="1" dirty="0">
                <a:solidFill>
                  <a:srgbClr val="7030A0"/>
                </a:solidFill>
              </a:rPr>
              <a:t>c[ˆ</a:t>
            </a:r>
            <a:r>
              <a:rPr lang="en-US" b="1" dirty="0" err="1">
                <a:solidFill>
                  <a:srgbClr val="7030A0"/>
                </a:solidFill>
              </a:rPr>
              <a:t>aeiouy</a:t>
            </a:r>
            <a:r>
              <a:rPr lang="en-US" b="1" dirty="0">
                <a:solidFill>
                  <a:srgbClr val="7030A0"/>
                </a:solidFill>
              </a:rPr>
              <a:t>]t</a:t>
            </a:r>
            <a:r>
              <a:rPr lang="en-US" b="1" dirty="0">
                <a:solidFill>
                  <a:srgbClr val="FF0000"/>
                </a:solidFill>
              </a:rPr>
              <a:t>”</a:t>
            </a:r>
            <a:r>
              <a:rPr lang="en-US" dirty="0"/>
              <a:t> doesn’t match with </a:t>
            </a:r>
            <a:r>
              <a:rPr lang="en-US" b="1" dirty="0">
                <a:solidFill>
                  <a:srgbClr val="014BF6"/>
                </a:solidFill>
              </a:rPr>
              <a:t>“</a:t>
            </a:r>
            <a:r>
              <a:rPr lang="en-US" b="1" dirty="0">
                <a:solidFill>
                  <a:srgbClr val="00B050"/>
                </a:solidFill>
                <a:highlight>
                  <a:srgbClr val="FF0000"/>
                </a:highlight>
              </a:rPr>
              <a:t>cat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FF000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FF0000"/>
                </a:highlight>
              </a:rPr>
              <a:t>cet</a:t>
            </a:r>
            <a:r>
              <a:rPr lang="en-US" b="1" dirty="0">
                <a:solidFill>
                  <a:srgbClr val="014BF6"/>
                </a:solidFill>
              </a:rPr>
              <a:t>”</a:t>
            </a:r>
            <a:r>
              <a:rPr lang="en-US" dirty="0"/>
              <a:t> but will match with </a:t>
            </a:r>
            <a:r>
              <a:rPr lang="en-US" b="1" dirty="0">
                <a:solidFill>
                  <a:srgbClr val="014BF6"/>
                </a:solidFill>
              </a:rPr>
              <a:t>“</a:t>
            </a:r>
            <a:r>
              <a:rPr lang="en-US" b="1" dirty="0" err="1">
                <a:solidFill>
                  <a:srgbClr val="00B050"/>
                </a:solidFill>
                <a:highlight>
                  <a:srgbClr val="800080"/>
                </a:highlight>
              </a:rPr>
              <a:t>cft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c0t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c.t</a:t>
            </a:r>
            <a:r>
              <a:rPr lang="en-US" b="1" dirty="0">
                <a:solidFill>
                  <a:srgbClr val="014BF6"/>
                </a:solidFill>
              </a:rPr>
              <a:t>”</a:t>
            </a:r>
            <a:r>
              <a:rPr lang="en-US" dirty="0"/>
              <a:t> </a:t>
            </a:r>
            <a:endParaRPr lang="en-US" b="1" dirty="0">
              <a:solidFill>
                <a:srgbClr val="014BF6"/>
              </a:solidFill>
            </a:endParaRPr>
          </a:p>
        </p:txBody>
      </p:sp>
      <p:sp>
        <p:nvSpPr>
          <p:cNvPr id="11" name="TextBox 10">
            <a:extLst>
              <a:ext uri="{FF2B5EF4-FFF2-40B4-BE49-F238E27FC236}">
                <a16:creationId xmlns:a16="http://schemas.microsoft.com/office/drawing/2014/main" id="{5E3797F0-683B-A84D-9520-E8208F554FF8}"/>
              </a:ext>
            </a:extLst>
          </p:cNvPr>
          <p:cNvSpPr txBox="1"/>
          <p:nvPr/>
        </p:nvSpPr>
        <p:spPr>
          <a:xfrm>
            <a:off x="838200" y="4125979"/>
            <a:ext cx="3868367" cy="369332"/>
          </a:xfrm>
          <a:prstGeom prst="rect">
            <a:avLst/>
          </a:prstGeom>
          <a:noFill/>
        </p:spPr>
        <p:txBody>
          <a:bodyPr wrap="none" rtlCol="0">
            <a:spAutoFit/>
          </a:bodyPr>
          <a:lstStyle/>
          <a:p>
            <a:pPr marL="285750" indent="-285750">
              <a:buFont typeface="Arial" panose="020B0604020202020204" pitchFamily="34" charset="0"/>
              <a:buChar char="•"/>
            </a:pPr>
            <a:r>
              <a:rPr lang="en-US" b="1" dirty="0"/>
              <a:t>Metacharacters</a:t>
            </a:r>
            <a:r>
              <a:rPr lang="en-US" dirty="0"/>
              <a:t> inside </a:t>
            </a:r>
            <a:r>
              <a:rPr lang="en-US" b="1" dirty="0"/>
              <a:t>character set</a:t>
            </a:r>
            <a:endParaRPr lang="en-US" b="1" dirty="0">
              <a:solidFill>
                <a:srgbClr val="FF0000"/>
              </a:solidFill>
            </a:endParaRPr>
          </a:p>
        </p:txBody>
      </p:sp>
      <p:sp>
        <p:nvSpPr>
          <p:cNvPr id="3" name="Rectangle 2">
            <a:extLst>
              <a:ext uri="{FF2B5EF4-FFF2-40B4-BE49-F238E27FC236}">
                <a16:creationId xmlns:a16="http://schemas.microsoft.com/office/drawing/2014/main" id="{98DBB255-DFC2-3044-A009-74D3B523D6BC}"/>
              </a:ext>
            </a:extLst>
          </p:cNvPr>
          <p:cNvSpPr/>
          <p:nvPr/>
        </p:nvSpPr>
        <p:spPr>
          <a:xfrm>
            <a:off x="3103225" y="4493537"/>
            <a:ext cx="5985549" cy="369332"/>
          </a:xfrm>
          <a:prstGeom prst="rect">
            <a:avLst/>
          </a:prstGeom>
        </p:spPr>
        <p:txBody>
          <a:bodyPr wrap="none">
            <a:spAutoFit/>
          </a:bodyPr>
          <a:lstStyle/>
          <a:p>
            <a:r>
              <a:rPr lang="en-US" b="1" dirty="0">
                <a:solidFill>
                  <a:srgbClr val="FF0000"/>
                </a:solidFill>
              </a:rPr>
              <a:t>Do not need to escape metacharacters inside character set!!!</a:t>
            </a:r>
          </a:p>
        </p:txBody>
      </p:sp>
      <p:sp>
        <p:nvSpPr>
          <p:cNvPr id="13" name="Rectangle 12">
            <a:extLst>
              <a:ext uri="{FF2B5EF4-FFF2-40B4-BE49-F238E27FC236}">
                <a16:creationId xmlns:a16="http://schemas.microsoft.com/office/drawing/2014/main" id="{674B2D35-EAFA-7E42-AAAD-AEED1922DB2A}"/>
              </a:ext>
            </a:extLst>
          </p:cNvPr>
          <p:cNvSpPr/>
          <p:nvPr/>
        </p:nvSpPr>
        <p:spPr>
          <a:xfrm>
            <a:off x="1605641" y="4861096"/>
            <a:ext cx="8750382" cy="369332"/>
          </a:xfrm>
          <a:prstGeom prst="rect">
            <a:avLst/>
          </a:prstGeom>
        </p:spPr>
        <p:txBody>
          <a:bodyPr wrap="square">
            <a:spAutoFit/>
          </a:bodyPr>
          <a:lstStyle/>
          <a:p>
            <a:r>
              <a:rPr lang="en-US" b="1" dirty="0">
                <a:solidFill>
                  <a:srgbClr val="FF0000"/>
                </a:solidFill>
              </a:rPr>
              <a:t>“</a:t>
            </a:r>
            <a:r>
              <a:rPr lang="en-US" b="1" dirty="0">
                <a:solidFill>
                  <a:srgbClr val="7030A0"/>
                </a:solidFill>
              </a:rPr>
              <a:t>c[</a:t>
            </a:r>
            <a:r>
              <a:rPr lang="en-US" b="1" dirty="0" err="1">
                <a:solidFill>
                  <a:srgbClr val="7030A0"/>
                </a:solidFill>
              </a:rPr>
              <a:t>aei.ouy</a:t>
            </a:r>
            <a:r>
              <a:rPr lang="en-US" b="1" dirty="0">
                <a:solidFill>
                  <a:srgbClr val="7030A0"/>
                </a:solidFill>
              </a:rPr>
              <a:t>]t</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cet</a:t>
            </a:r>
            <a:r>
              <a:rPr lang="en-US" b="1" dirty="0">
                <a:solidFill>
                  <a:srgbClr val="014BF6"/>
                </a:solidFill>
              </a:rPr>
              <a:t>”</a:t>
            </a:r>
            <a:r>
              <a:rPr lang="en-US" dirty="0"/>
              <a:t> </a:t>
            </a:r>
            <a:r>
              <a:rPr lang="en-US" b="1" dirty="0">
                <a:solidFill>
                  <a:srgbClr val="FF0000"/>
                </a:solidFill>
              </a:rPr>
              <a:t>AND</a:t>
            </a:r>
            <a:r>
              <a:rPr lang="en-US" dirty="0"/>
              <a:t> </a:t>
            </a:r>
            <a:r>
              <a:rPr lang="en-US" b="1" dirty="0">
                <a:solidFill>
                  <a:srgbClr val="014BF6"/>
                </a:solidFill>
              </a:rPr>
              <a:t>“</a:t>
            </a:r>
            <a:r>
              <a:rPr lang="en-US" b="1" dirty="0" err="1">
                <a:solidFill>
                  <a:srgbClr val="00B050"/>
                </a:solidFill>
                <a:highlight>
                  <a:srgbClr val="800080"/>
                </a:highlight>
              </a:rPr>
              <a:t>c.t</a:t>
            </a:r>
            <a:r>
              <a:rPr lang="en-US" b="1" dirty="0">
                <a:solidFill>
                  <a:srgbClr val="014BF6"/>
                </a:solidFill>
              </a:rPr>
              <a:t>”</a:t>
            </a:r>
            <a:r>
              <a:rPr lang="en-US" dirty="0"/>
              <a:t> but still not </a:t>
            </a:r>
            <a:r>
              <a:rPr lang="en-US" b="1" dirty="0">
                <a:solidFill>
                  <a:srgbClr val="014BF6"/>
                </a:solidFill>
              </a:rPr>
              <a:t>“</a:t>
            </a:r>
            <a:r>
              <a:rPr lang="en-US" b="1" dirty="0" err="1">
                <a:solidFill>
                  <a:srgbClr val="00B050"/>
                </a:solidFill>
                <a:highlight>
                  <a:srgbClr val="FF0000"/>
                </a:highlight>
              </a:rPr>
              <a:t>cft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FF0000"/>
                </a:highlight>
              </a:rPr>
              <a:t>c0t</a:t>
            </a:r>
            <a:r>
              <a:rPr lang="en-US" b="1" dirty="0">
                <a:solidFill>
                  <a:srgbClr val="014BF6"/>
                </a:solidFill>
              </a:rPr>
              <a:t>”</a:t>
            </a:r>
          </a:p>
        </p:txBody>
      </p:sp>
      <p:sp>
        <p:nvSpPr>
          <p:cNvPr id="14" name="Rectangle 13">
            <a:extLst>
              <a:ext uri="{FF2B5EF4-FFF2-40B4-BE49-F238E27FC236}">
                <a16:creationId xmlns:a16="http://schemas.microsoft.com/office/drawing/2014/main" id="{AE7D5FC6-F28E-8E47-9A98-13B325429093}"/>
              </a:ext>
            </a:extLst>
          </p:cNvPr>
          <p:cNvSpPr/>
          <p:nvPr/>
        </p:nvSpPr>
        <p:spPr>
          <a:xfrm>
            <a:off x="4146291" y="5202980"/>
            <a:ext cx="3669081" cy="646331"/>
          </a:xfrm>
          <a:prstGeom prst="rect">
            <a:avLst/>
          </a:prstGeom>
        </p:spPr>
        <p:txBody>
          <a:bodyPr wrap="none">
            <a:spAutoFit/>
          </a:bodyPr>
          <a:lstStyle/>
          <a:p>
            <a:r>
              <a:rPr lang="en-US" b="1" dirty="0">
                <a:solidFill>
                  <a:srgbClr val="FF0000"/>
                </a:solidFill>
              </a:rPr>
              <a:t>But there are exceptions: </a:t>
            </a:r>
            <a:r>
              <a:rPr lang="en-US" sz="3600" b="1" dirty="0">
                <a:solidFill>
                  <a:srgbClr val="00B050"/>
                </a:solidFill>
              </a:rPr>
              <a:t>]</a:t>
            </a:r>
            <a:r>
              <a:rPr lang="en-US" sz="3600" b="1" dirty="0">
                <a:solidFill>
                  <a:srgbClr val="FF0000"/>
                </a:solidFill>
              </a:rPr>
              <a:t> </a:t>
            </a:r>
            <a:r>
              <a:rPr lang="en-US" sz="3600" b="1" dirty="0">
                <a:solidFill>
                  <a:schemeClr val="accent2"/>
                </a:solidFill>
              </a:rPr>
              <a:t>-</a:t>
            </a:r>
            <a:r>
              <a:rPr lang="en-US" sz="3600" b="1" dirty="0">
                <a:solidFill>
                  <a:srgbClr val="FF0000"/>
                </a:solidFill>
              </a:rPr>
              <a:t> </a:t>
            </a:r>
            <a:r>
              <a:rPr lang="en-US" sz="3600" b="1" dirty="0">
                <a:solidFill>
                  <a:schemeClr val="accent5"/>
                </a:solidFill>
              </a:rPr>
              <a:t>^</a:t>
            </a:r>
            <a:r>
              <a:rPr lang="en-US" sz="3600" b="1" dirty="0">
                <a:solidFill>
                  <a:srgbClr val="FF0000"/>
                </a:solidFill>
              </a:rPr>
              <a:t> </a:t>
            </a:r>
            <a:r>
              <a:rPr lang="en-US" sz="3600" b="1" dirty="0">
                <a:solidFill>
                  <a:schemeClr val="accent4"/>
                </a:solidFill>
              </a:rPr>
              <a:t>\</a:t>
            </a:r>
            <a:endParaRPr lang="en-US" b="1" dirty="0">
              <a:solidFill>
                <a:schemeClr val="accent4"/>
              </a:solidFill>
            </a:endParaRPr>
          </a:p>
        </p:txBody>
      </p:sp>
      <p:sp>
        <p:nvSpPr>
          <p:cNvPr id="15" name="Rectangle 14">
            <a:extLst>
              <a:ext uri="{FF2B5EF4-FFF2-40B4-BE49-F238E27FC236}">
                <a16:creationId xmlns:a16="http://schemas.microsoft.com/office/drawing/2014/main" id="{CFE2058B-22E5-834F-9FB5-25A128A39076}"/>
              </a:ext>
            </a:extLst>
          </p:cNvPr>
          <p:cNvSpPr/>
          <p:nvPr/>
        </p:nvSpPr>
        <p:spPr>
          <a:xfrm>
            <a:off x="2603418" y="2372986"/>
            <a:ext cx="6985164" cy="369332"/>
          </a:xfrm>
          <a:prstGeom prst="rect">
            <a:avLst/>
          </a:prstGeom>
        </p:spPr>
        <p:txBody>
          <a:bodyPr wrap="square">
            <a:spAutoFit/>
          </a:bodyPr>
          <a:lstStyle/>
          <a:p>
            <a:r>
              <a:rPr lang="en-US" b="1" dirty="0">
                <a:solidFill>
                  <a:srgbClr val="FF0000"/>
                </a:solidFill>
              </a:rPr>
              <a:t>“</a:t>
            </a:r>
            <a:r>
              <a:rPr lang="en-US" b="1" dirty="0">
                <a:solidFill>
                  <a:srgbClr val="7030A0"/>
                </a:solidFill>
              </a:rPr>
              <a:t>c[</a:t>
            </a:r>
            <a:r>
              <a:rPr lang="en-US" b="1" dirty="0" err="1">
                <a:solidFill>
                  <a:srgbClr val="7030A0"/>
                </a:solidFill>
              </a:rPr>
              <a:t>aeiouy</a:t>
            </a:r>
            <a:r>
              <a:rPr lang="en-US" b="1" dirty="0">
                <a:solidFill>
                  <a:srgbClr val="7030A0"/>
                </a:solidFill>
              </a:rPr>
              <a:t>]t</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cet</a:t>
            </a:r>
            <a:r>
              <a:rPr lang="en-US" b="1" dirty="0">
                <a:solidFill>
                  <a:srgbClr val="014BF6"/>
                </a:solidFill>
              </a:rPr>
              <a:t>”</a:t>
            </a:r>
            <a:r>
              <a:rPr lang="en-US" dirty="0"/>
              <a:t> but not </a:t>
            </a:r>
            <a:r>
              <a:rPr lang="en-US" b="1" dirty="0">
                <a:solidFill>
                  <a:srgbClr val="014BF6"/>
                </a:solidFill>
              </a:rPr>
              <a:t>“</a:t>
            </a:r>
            <a:r>
              <a:rPr lang="en-US" b="1" dirty="0" err="1">
                <a:solidFill>
                  <a:srgbClr val="00B050"/>
                </a:solidFill>
                <a:highlight>
                  <a:srgbClr val="FF0000"/>
                </a:highlight>
              </a:rPr>
              <a:t>cft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FF0000"/>
                </a:highlight>
              </a:rPr>
              <a:t>c0t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FF0000"/>
                </a:highlight>
              </a:rPr>
              <a:t>c.t</a:t>
            </a:r>
            <a:r>
              <a:rPr lang="en-US" b="1" dirty="0">
                <a:solidFill>
                  <a:srgbClr val="014BF6"/>
                </a:solidFill>
              </a:rPr>
              <a:t>”</a:t>
            </a:r>
            <a:r>
              <a:rPr lang="en-US" dirty="0"/>
              <a:t> </a:t>
            </a:r>
            <a:endParaRPr lang="en-US" b="1" dirty="0">
              <a:solidFill>
                <a:srgbClr val="014BF6"/>
              </a:solidFill>
            </a:endParaRPr>
          </a:p>
        </p:txBody>
      </p:sp>
      <p:sp>
        <p:nvSpPr>
          <p:cNvPr id="16" name="Rectangle 15">
            <a:extLst>
              <a:ext uri="{FF2B5EF4-FFF2-40B4-BE49-F238E27FC236}">
                <a16:creationId xmlns:a16="http://schemas.microsoft.com/office/drawing/2014/main" id="{A7FEAF29-4866-2D4E-A242-2DEBB428DC0A}"/>
              </a:ext>
            </a:extLst>
          </p:cNvPr>
          <p:cNvSpPr/>
          <p:nvPr/>
        </p:nvSpPr>
        <p:spPr>
          <a:xfrm>
            <a:off x="3356456" y="2836759"/>
            <a:ext cx="5479088" cy="369332"/>
          </a:xfrm>
          <a:prstGeom prst="rect">
            <a:avLst/>
          </a:prstGeom>
        </p:spPr>
        <p:txBody>
          <a:bodyPr wrap="square">
            <a:spAutoFit/>
          </a:bodyPr>
          <a:lstStyle/>
          <a:p>
            <a:r>
              <a:rPr lang="en-US" dirty="0"/>
              <a:t>Character set matches only one character from the string</a:t>
            </a:r>
          </a:p>
        </p:txBody>
      </p:sp>
      <p:sp>
        <p:nvSpPr>
          <p:cNvPr id="17" name="Rectangle 16">
            <a:extLst>
              <a:ext uri="{FF2B5EF4-FFF2-40B4-BE49-F238E27FC236}">
                <a16:creationId xmlns:a16="http://schemas.microsoft.com/office/drawing/2014/main" id="{F08D6400-717B-504C-A578-615F0D1730BD}"/>
              </a:ext>
            </a:extLst>
          </p:cNvPr>
          <p:cNvSpPr/>
          <p:nvPr/>
        </p:nvSpPr>
        <p:spPr>
          <a:xfrm>
            <a:off x="3205126" y="5779105"/>
            <a:ext cx="5975450" cy="369332"/>
          </a:xfrm>
          <a:prstGeom prst="rect">
            <a:avLst/>
          </a:prstGeom>
        </p:spPr>
        <p:txBody>
          <a:bodyPr wrap="square">
            <a:spAutoFit/>
          </a:bodyPr>
          <a:lstStyle/>
          <a:p>
            <a:r>
              <a:rPr lang="en-US" b="1" dirty="0">
                <a:solidFill>
                  <a:srgbClr val="FF0000"/>
                </a:solidFill>
              </a:rPr>
              <a:t>“</a:t>
            </a:r>
            <a:r>
              <a:rPr lang="en-US" b="1" dirty="0">
                <a:solidFill>
                  <a:srgbClr val="7030A0"/>
                </a:solidFill>
              </a:rPr>
              <a:t>cat[_\-][0-9]\.jpg</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cat_1.jpg</a:t>
            </a:r>
            <a:r>
              <a:rPr lang="en-US" b="1" dirty="0">
                <a:solidFill>
                  <a:srgbClr val="014BF6"/>
                </a:solidFill>
              </a:rPr>
              <a:t>”</a:t>
            </a:r>
            <a:r>
              <a:rPr lang="en-US" dirty="0"/>
              <a:t> and </a:t>
            </a:r>
            <a:r>
              <a:rPr lang="en-US" b="1" dirty="0">
                <a:solidFill>
                  <a:srgbClr val="014BF6"/>
                </a:solidFill>
              </a:rPr>
              <a:t>“</a:t>
            </a:r>
            <a:r>
              <a:rPr lang="en-US" b="1" dirty="0">
                <a:solidFill>
                  <a:srgbClr val="00B050"/>
                </a:solidFill>
                <a:highlight>
                  <a:srgbClr val="800080"/>
                </a:highlight>
              </a:rPr>
              <a:t>cat-7.jpg</a:t>
            </a:r>
            <a:r>
              <a:rPr lang="en-US" b="1" dirty="0">
                <a:solidFill>
                  <a:srgbClr val="014BF6"/>
                </a:solidFill>
                <a:highlight>
                  <a:srgbClr val="800080"/>
                </a:highlight>
              </a:rPr>
              <a:t> </a:t>
            </a:r>
            <a:r>
              <a:rPr lang="en-US" b="1" dirty="0">
                <a:solidFill>
                  <a:srgbClr val="014BF6"/>
                </a:solidFill>
              </a:rPr>
              <a:t>”</a:t>
            </a:r>
          </a:p>
        </p:txBody>
      </p:sp>
    </p:spTree>
    <p:extLst>
      <p:ext uri="{BB962C8B-B14F-4D97-AF65-F5344CB8AC3E}">
        <p14:creationId xmlns:p14="http://schemas.microsoft.com/office/powerpoint/2010/main" val="34112804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1"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9">
                                            <p:txEl>
                                              <p:pRg st="0" end="0"/>
                                            </p:txEl>
                                          </p:spTgt>
                                        </p:tgtEl>
                                      </p:cBhvr>
                                    </p:animEffect>
                                    <p:set>
                                      <p:cBhvr>
                                        <p:cTn id="45" dur="1" fill="hold">
                                          <p:stCondLst>
                                            <p:cond delay="499"/>
                                          </p:stCondLst>
                                        </p:cTn>
                                        <p:tgtEl>
                                          <p:spTgt spid="9">
                                            <p:txEl>
                                              <p:pRg st="0" end="0"/>
                                            </p:txEl>
                                          </p:spTgt>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11">
                                            <p:txEl>
                                              <p:pRg st="0" end="0"/>
                                            </p:txEl>
                                          </p:spTgt>
                                        </p:tgtEl>
                                      </p:cBhvr>
                                    </p:animEffect>
                                    <p:set>
                                      <p:cBhvr>
                                        <p:cTn id="51" dur="1" fill="hold">
                                          <p:stCondLst>
                                            <p:cond delay="499"/>
                                          </p:stCondLst>
                                        </p:cTn>
                                        <p:tgtEl>
                                          <p:spTgt spid="11">
                                            <p:txEl>
                                              <p:pRg st="0" end="0"/>
                                            </p:txEl>
                                          </p:spTgt>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9" presetClass="exit" presetSubtype="0" fill="hold" grpId="0" nodeType="withEffect">
                                  <p:stCondLst>
                                    <p:cond delay="0"/>
                                  </p:stCondLst>
                                  <p:childTnLst>
                                    <p:animEffect transition="out" filter="dissolv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 grpId="0" uiExpand="1" build="allAtOnce"/>
      <p:bldP spid="9" grpId="1" build="allAtOnce"/>
      <p:bldP spid="10" grpId="0"/>
      <p:bldP spid="10" grpId="1"/>
      <p:bldP spid="11" grpId="0" uiExpand="1" build="allAtOnce"/>
      <p:bldP spid="11" grpId="1" build="allAtOnce"/>
      <p:bldP spid="3" grpId="0"/>
      <p:bldP spid="3" grpId="1"/>
      <p:bldP spid="13" grpId="0"/>
      <p:bldP spid="13" grpId="1"/>
      <p:bldP spid="14" grpId="0"/>
      <p:bldP spid="14" grpId="1"/>
      <p:bldP spid="15" grpId="0"/>
      <p:bldP spid="16" grpId="0"/>
      <p:bldP spid="17" grpId="0"/>
      <p:bldP spid="1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 sets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40A03776-4065-4147-9896-6D5EFC523C74}"/>
              </a:ext>
            </a:extLst>
          </p:cNvPr>
          <p:cNvSpPr txBox="1"/>
          <p:nvPr/>
        </p:nvSpPr>
        <p:spPr>
          <a:xfrm>
            <a:off x="838200" y="1690688"/>
            <a:ext cx="3304046" cy="461665"/>
          </a:xfrm>
          <a:prstGeom prst="rect">
            <a:avLst/>
          </a:prstGeom>
          <a:noFill/>
        </p:spPr>
        <p:txBody>
          <a:bodyPr wrap="none" rtlCol="0">
            <a:spAutoFit/>
          </a:bodyPr>
          <a:lstStyle/>
          <a:p>
            <a:r>
              <a:rPr lang="en-US" sz="2400" dirty="0"/>
              <a:t>Shorthand character sets</a:t>
            </a:r>
          </a:p>
        </p:txBody>
      </p:sp>
      <p:sp>
        <p:nvSpPr>
          <p:cNvPr id="5" name="Rectangle 4">
            <a:extLst>
              <a:ext uri="{FF2B5EF4-FFF2-40B4-BE49-F238E27FC236}">
                <a16:creationId xmlns:a16="http://schemas.microsoft.com/office/drawing/2014/main" id="{4BE6641B-BA2A-F249-AC31-5CE4D25436D4}"/>
              </a:ext>
            </a:extLst>
          </p:cNvPr>
          <p:cNvSpPr/>
          <p:nvPr/>
        </p:nvSpPr>
        <p:spPr>
          <a:xfrm>
            <a:off x="1490446" y="2463150"/>
            <a:ext cx="2557110" cy="523220"/>
          </a:xfrm>
          <a:prstGeom prst="rect">
            <a:avLst/>
          </a:prstGeom>
        </p:spPr>
        <p:txBody>
          <a:bodyPr wrap="none">
            <a:spAutoFit/>
          </a:bodyPr>
          <a:lstStyle/>
          <a:p>
            <a:r>
              <a:rPr lang="en-US" sz="2800" b="1" dirty="0">
                <a:solidFill>
                  <a:srgbClr val="FF0000"/>
                </a:solidFill>
              </a:rPr>
              <a:t>“</a:t>
            </a:r>
            <a:r>
              <a:rPr lang="en-US" sz="2800" b="1" dirty="0">
                <a:solidFill>
                  <a:srgbClr val="7030A0"/>
                </a:solidFill>
              </a:rPr>
              <a:t>[0123456789]</a:t>
            </a:r>
            <a:r>
              <a:rPr lang="en-US" sz="2800" b="1" dirty="0">
                <a:solidFill>
                  <a:srgbClr val="FF0000"/>
                </a:solidFill>
              </a:rPr>
              <a:t>”</a:t>
            </a:r>
            <a:endParaRPr lang="en-US" sz="2800" dirty="0"/>
          </a:p>
        </p:txBody>
      </p:sp>
      <p:sp>
        <p:nvSpPr>
          <p:cNvPr id="7" name="Rectangle 6">
            <a:extLst>
              <a:ext uri="{FF2B5EF4-FFF2-40B4-BE49-F238E27FC236}">
                <a16:creationId xmlns:a16="http://schemas.microsoft.com/office/drawing/2014/main" id="{09A74E4A-337B-F94C-B439-706865ACF15A}"/>
              </a:ext>
            </a:extLst>
          </p:cNvPr>
          <p:cNvSpPr/>
          <p:nvPr/>
        </p:nvSpPr>
        <p:spPr>
          <a:xfrm>
            <a:off x="4047556" y="2463150"/>
            <a:ext cx="1467068" cy="523220"/>
          </a:xfrm>
          <a:prstGeom prst="rect">
            <a:avLst/>
          </a:prstGeom>
        </p:spPr>
        <p:txBody>
          <a:bodyPr wrap="none">
            <a:spAutoFit/>
          </a:bodyPr>
          <a:lstStyle/>
          <a:p>
            <a:r>
              <a:rPr lang="en-US" sz="2800" b="1" dirty="0"/>
              <a:t>= </a:t>
            </a:r>
            <a:r>
              <a:rPr lang="en-US" sz="2800" b="1" dirty="0">
                <a:solidFill>
                  <a:srgbClr val="FF0000"/>
                </a:solidFill>
              </a:rPr>
              <a:t>“</a:t>
            </a:r>
            <a:r>
              <a:rPr lang="en-US" sz="2800" b="1" dirty="0">
                <a:solidFill>
                  <a:srgbClr val="7030A0"/>
                </a:solidFill>
              </a:rPr>
              <a:t>[0-9]</a:t>
            </a:r>
            <a:r>
              <a:rPr lang="en-US" sz="2800" b="1" dirty="0">
                <a:solidFill>
                  <a:srgbClr val="FF0000"/>
                </a:solidFill>
              </a:rPr>
              <a:t>”</a:t>
            </a:r>
            <a:endParaRPr lang="en-US" sz="2800" dirty="0"/>
          </a:p>
        </p:txBody>
      </p:sp>
      <p:sp>
        <p:nvSpPr>
          <p:cNvPr id="8" name="Rectangle 7">
            <a:extLst>
              <a:ext uri="{FF2B5EF4-FFF2-40B4-BE49-F238E27FC236}">
                <a16:creationId xmlns:a16="http://schemas.microsoft.com/office/drawing/2014/main" id="{396D9751-9A47-4A46-B43F-F9013B69468F}"/>
              </a:ext>
            </a:extLst>
          </p:cNvPr>
          <p:cNvSpPr/>
          <p:nvPr/>
        </p:nvSpPr>
        <p:spPr>
          <a:xfrm>
            <a:off x="5467682" y="2401594"/>
            <a:ext cx="1470274" cy="646331"/>
          </a:xfrm>
          <a:prstGeom prst="rect">
            <a:avLst/>
          </a:prstGeom>
        </p:spPr>
        <p:txBody>
          <a:bodyPr wrap="none">
            <a:spAutoFit/>
          </a:bodyPr>
          <a:lstStyle/>
          <a:p>
            <a:r>
              <a:rPr lang="en-US" sz="3600" b="1" dirty="0"/>
              <a:t>= </a:t>
            </a:r>
            <a:r>
              <a:rPr lang="en-US" sz="3600" b="1" dirty="0">
                <a:solidFill>
                  <a:srgbClr val="FF0000"/>
                </a:solidFill>
              </a:rPr>
              <a:t>“</a:t>
            </a:r>
            <a:r>
              <a:rPr lang="en-US" sz="3600" b="1" dirty="0">
                <a:solidFill>
                  <a:srgbClr val="7030A0"/>
                </a:solidFill>
              </a:rPr>
              <a:t>\d</a:t>
            </a:r>
            <a:r>
              <a:rPr lang="en-US" sz="3600" b="1" dirty="0">
                <a:solidFill>
                  <a:srgbClr val="FF0000"/>
                </a:solidFill>
              </a:rPr>
              <a:t>”</a:t>
            </a:r>
            <a:r>
              <a:rPr lang="en-US" sz="3600" dirty="0"/>
              <a:t> </a:t>
            </a:r>
          </a:p>
        </p:txBody>
      </p:sp>
      <p:sp>
        <p:nvSpPr>
          <p:cNvPr id="12" name="TextBox 11">
            <a:extLst>
              <a:ext uri="{FF2B5EF4-FFF2-40B4-BE49-F238E27FC236}">
                <a16:creationId xmlns:a16="http://schemas.microsoft.com/office/drawing/2014/main" id="{B8A47734-4835-114A-A2A4-0F3FAF4A113B}"/>
              </a:ext>
            </a:extLst>
          </p:cNvPr>
          <p:cNvSpPr txBox="1"/>
          <p:nvPr/>
        </p:nvSpPr>
        <p:spPr>
          <a:xfrm>
            <a:off x="315900" y="2617038"/>
            <a:ext cx="1294457" cy="369332"/>
          </a:xfrm>
          <a:prstGeom prst="rect">
            <a:avLst/>
          </a:prstGeom>
          <a:noFill/>
        </p:spPr>
        <p:txBody>
          <a:bodyPr wrap="none" rtlCol="0">
            <a:spAutoFit/>
          </a:bodyPr>
          <a:lstStyle/>
          <a:p>
            <a:pPr marL="285750" indent="-285750">
              <a:buFont typeface="Arial" panose="020B0604020202020204" pitchFamily="34" charset="0"/>
              <a:buChar char="•"/>
            </a:pPr>
            <a:r>
              <a:rPr lang="en-US" dirty="0"/>
              <a:t>Any digit</a:t>
            </a:r>
          </a:p>
        </p:txBody>
      </p:sp>
      <p:sp>
        <p:nvSpPr>
          <p:cNvPr id="20" name="TextBox 19">
            <a:extLst>
              <a:ext uri="{FF2B5EF4-FFF2-40B4-BE49-F238E27FC236}">
                <a16:creationId xmlns:a16="http://schemas.microsoft.com/office/drawing/2014/main" id="{7B6E332D-BE59-854A-AA63-DEB1C01DAF81}"/>
              </a:ext>
            </a:extLst>
          </p:cNvPr>
          <p:cNvSpPr txBox="1"/>
          <p:nvPr/>
        </p:nvSpPr>
        <p:spPr>
          <a:xfrm>
            <a:off x="315899" y="3244334"/>
            <a:ext cx="1926297" cy="369332"/>
          </a:xfrm>
          <a:prstGeom prst="rect">
            <a:avLst/>
          </a:prstGeom>
          <a:noFill/>
        </p:spPr>
        <p:txBody>
          <a:bodyPr wrap="none" rtlCol="0">
            <a:spAutoFit/>
          </a:bodyPr>
          <a:lstStyle/>
          <a:p>
            <a:pPr marL="285750" indent="-285750">
              <a:buFont typeface="Arial" panose="020B0604020202020204" pitchFamily="34" charset="0"/>
              <a:buChar char="•"/>
            </a:pPr>
            <a:r>
              <a:rPr lang="en-US" dirty="0"/>
              <a:t>Word character</a:t>
            </a:r>
          </a:p>
        </p:txBody>
      </p:sp>
      <p:sp>
        <p:nvSpPr>
          <p:cNvPr id="19" name="Rectangle 18">
            <a:extLst>
              <a:ext uri="{FF2B5EF4-FFF2-40B4-BE49-F238E27FC236}">
                <a16:creationId xmlns:a16="http://schemas.microsoft.com/office/drawing/2014/main" id="{97106DB6-875A-D64F-8802-D186FEE657F0}"/>
              </a:ext>
            </a:extLst>
          </p:cNvPr>
          <p:cNvSpPr/>
          <p:nvPr/>
        </p:nvSpPr>
        <p:spPr>
          <a:xfrm>
            <a:off x="2181236" y="3087045"/>
            <a:ext cx="2310569" cy="523220"/>
          </a:xfrm>
          <a:prstGeom prst="rect">
            <a:avLst/>
          </a:prstGeom>
        </p:spPr>
        <p:txBody>
          <a:bodyPr wrap="none">
            <a:spAutoFit/>
          </a:bodyPr>
          <a:lstStyle/>
          <a:p>
            <a:r>
              <a:rPr lang="en-US" sz="2800" b="1" dirty="0">
                <a:solidFill>
                  <a:srgbClr val="FF0000"/>
                </a:solidFill>
              </a:rPr>
              <a:t>“</a:t>
            </a:r>
            <a:r>
              <a:rPr lang="en-US" sz="2800" b="1" dirty="0">
                <a:solidFill>
                  <a:srgbClr val="7030A0"/>
                </a:solidFill>
              </a:rPr>
              <a:t>[A-Za-z0-9_]</a:t>
            </a:r>
            <a:r>
              <a:rPr lang="en-US" sz="2800" b="1" dirty="0">
                <a:solidFill>
                  <a:srgbClr val="FF0000"/>
                </a:solidFill>
              </a:rPr>
              <a:t>”</a:t>
            </a:r>
            <a:endParaRPr lang="en-US" sz="2800" dirty="0"/>
          </a:p>
        </p:txBody>
      </p:sp>
      <p:sp>
        <p:nvSpPr>
          <p:cNvPr id="22" name="Rectangle 21">
            <a:extLst>
              <a:ext uri="{FF2B5EF4-FFF2-40B4-BE49-F238E27FC236}">
                <a16:creationId xmlns:a16="http://schemas.microsoft.com/office/drawing/2014/main" id="{7EBF6330-8826-AC4D-8A28-7DF854542966}"/>
              </a:ext>
            </a:extLst>
          </p:cNvPr>
          <p:cNvSpPr/>
          <p:nvPr/>
        </p:nvSpPr>
        <p:spPr>
          <a:xfrm>
            <a:off x="4561558" y="3025489"/>
            <a:ext cx="1579984" cy="646331"/>
          </a:xfrm>
          <a:prstGeom prst="rect">
            <a:avLst/>
          </a:prstGeom>
        </p:spPr>
        <p:txBody>
          <a:bodyPr wrap="none">
            <a:spAutoFit/>
          </a:bodyPr>
          <a:lstStyle/>
          <a:p>
            <a:r>
              <a:rPr lang="en-US" sz="3600" b="1" dirty="0"/>
              <a:t>= </a:t>
            </a:r>
            <a:r>
              <a:rPr lang="en-US" sz="3600" b="1" dirty="0">
                <a:solidFill>
                  <a:srgbClr val="FF0000"/>
                </a:solidFill>
              </a:rPr>
              <a:t>“</a:t>
            </a:r>
            <a:r>
              <a:rPr lang="en-US" sz="3600" b="1" dirty="0">
                <a:solidFill>
                  <a:srgbClr val="7030A0"/>
                </a:solidFill>
              </a:rPr>
              <a:t>\w</a:t>
            </a:r>
            <a:r>
              <a:rPr lang="en-US" sz="3600" b="1" dirty="0">
                <a:solidFill>
                  <a:srgbClr val="FF0000"/>
                </a:solidFill>
              </a:rPr>
              <a:t>”</a:t>
            </a:r>
            <a:r>
              <a:rPr lang="en-US" sz="3600" dirty="0"/>
              <a:t> </a:t>
            </a:r>
          </a:p>
        </p:txBody>
      </p:sp>
      <p:sp>
        <p:nvSpPr>
          <p:cNvPr id="23" name="TextBox 22">
            <a:extLst>
              <a:ext uri="{FF2B5EF4-FFF2-40B4-BE49-F238E27FC236}">
                <a16:creationId xmlns:a16="http://schemas.microsoft.com/office/drawing/2014/main" id="{11B5AC34-3B8A-1441-A476-D53FBC7B2593}"/>
              </a:ext>
            </a:extLst>
          </p:cNvPr>
          <p:cNvSpPr txBox="1"/>
          <p:nvPr/>
        </p:nvSpPr>
        <p:spPr>
          <a:xfrm>
            <a:off x="315899" y="3868229"/>
            <a:ext cx="1721049" cy="369332"/>
          </a:xfrm>
          <a:prstGeom prst="rect">
            <a:avLst/>
          </a:prstGeom>
          <a:noFill/>
        </p:spPr>
        <p:txBody>
          <a:bodyPr wrap="none" rtlCol="0">
            <a:spAutoFit/>
          </a:bodyPr>
          <a:lstStyle/>
          <a:p>
            <a:pPr marL="285750" indent="-285750">
              <a:buFont typeface="Arial" panose="020B0604020202020204" pitchFamily="34" charset="0"/>
              <a:buChar char="•"/>
            </a:pPr>
            <a:r>
              <a:rPr lang="en-US" dirty="0"/>
              <a:t>White spaces</a:t>
            </a:r>
          </a:p>
        </p:txBody>
      </p:sp>
      <p:sp>
        <p:nvSpPr>
          <p:cNvPr id="24" name="Rectangle 23">
            <a:extLst>
              <a:ext uri="{FF2B5EF4-FFF2-40B4-BE49-F238E27FC236}">
                <a16:creationId xmlns:a16="http://schemas.microsoft.com/office/drawing/2014/main" id="{9D1F4C31-96B4-A041-A021-54D462B4F728}"/>
              </a:ext>
            </a:extLst>
          </p:cNvPr>
          <p:cNvSpPr/>
          <p:nvPr/>
        </p:nvSpPr>
        <p:spPr>
          <a:xfrm>
            <a:off x="1951604" y="3714341"/>
            <a:ext cx="1718740" cy="523220"/>
          </a:xfrm>
          <a:prstGeom prst="rect">
            <a:avLst/>
          </a:prstGeom>
        </p:spPr>
        <p:txBody>
          <a:bodyPr wrap="none">
            <a:spAutoFit/>
          </a:bodyPr>
          <a:lstStyle/>
          <a:p>
            <a:r>
              <a:rPr lang="en-US" sz="2800" b="1" dirty="0">
                <a:solidFill>
                  <a:srgbClr val="FF0000"/>
                </a:solidFill>
              </a:rPr>
              <a:t>“</a:t>
            </a:r>
            <a:r>
              <a:rPr lang="en-US" sz="2800" b="1" dirty="0">
                <a:solidFill>
                  <a:srgbClr val="7030A0"/>
                </a:solidFill>
              </a:rPr>
              <a:t>[ \t\r\n]</a:t>
            </a:r>
            <a:r>
              <a:rPr lang="en-US" sz="2800" b="1" dirty="0">
                <a:solidFill>
                  <a:srgbClr val="FF0000"/>
                </a:solidFill>
              </a:rPr>
              <a:t>”</a:t>
            </a:r>
            <a:endParaRPr lang="en-US" sz="2800" dirty="0"/>
          </a:p>
        </p:txBody>
      </p:sp>
      <p:sp>
        <p:nvSpPr>
          <p:cNvPr id="25" name="Rectangle 24">
            <a:extLst>
              <a:ext uri="{FF2B5EF4-FFF2-40B4-BE49-F238E27FC236}">
                <a16:creationId xmlns:a16="http://schemas.microsoft.com/office/drawing/2014/main" id="{55B57411-4963-1B49-9EEF-784F3613CE75}"/>
              </a:ext>
            </a:extLst>
          </p:cNvPr>
          <p:cNvSpPr/>
          <p:nvPr/>
        </p:nvSpPr>
        <p:spPr>
          <a:xfrm>
            <a:off x="3677429" y="3649384"/>
            <a:ext cx="1406154" cy="646331"/>
          </a:xfrm>
          <a:prstGeom prst="rect">
            <a:avLst/>
          </a:prstGeom>
        </p:spPr>
        <p:txBody>
          <a:bodyPr wrap="none">
            <a:spAutoFit/>
          </a:bodyPr>
          <a:lstStyle/>
          <a:p>
            <a:r>
              <a:rPr lang="en-US" sz="3600" b="1" dirty="0"/>
              <a:t>= </a:t>
            </a:r>
            <a:r>
              <a:rPr lang="en-US" sz="3600" b="1" dirty="0">
                <a:solidFill>
                  <a:srgbClr val="FF0000"/>
                </a:solidFill>
              </a:rPr>
              <a:t>“</a:t>
            </a:r>
            <a:r>
              <a:rPr lang="en-US" sz="3600" b="1" dirty="0">
                <a:solidFill>
                  <a:srgbClr val="7030A0"/>
                </a:solidFill>
              </a:rPr>
              <a:t>\s</a:t>
            </a:r>
            <a:r>
              <a:rPr lang="en-US" sz="3600" b="1" dirty="0">
                <a:solidFill>
                  <a:srgbClr val="FF0000"/>
                </a:solidFill>
              </a:rPr>
              <a:t>”</a:t>
            </a:r>
            <a:r>
              <a:rPr lang="en-US" sz="3600" dirty="0"/>
              <a:t> </a:t>
            </a:r>
          </a:p>
        </p:txBody>
      </p:sp>
      <p:sp>
        <p:nvSpPr>
          <p:cNvPr id="26" name="TextBox 25">
            <a:extLst>
              <a:ext uri="{FF2B5EF4-FFF2-40B4-BE49-F238E27FC236}">
                <a16:creationId xmlns:a16="http://schemas.microsoft.com/office/drawing/2014/main" id="{323A0D0D-C7D6-074A-9471-2995CD11215A}"/>
              </a:ext>
            </a:extLst>
          </p:cNvPr>
          <p:cNvSpPr txBox="1"/>
          <p:nvPr/>
        </p:nvSpPr>
        <p:spPr>
          <a:xfrm>
            <a:off x="7324894" y="2540093"/>
            <a:ext cx="1451038" cy="369332"/>
          </a:xfrm>
          <a:prstGeom prst="rect">
            <a:avLst/>
          </a:prstGeom>
          <a:noFill/>
        </p:spPr>
        <p:txBody>
          <a:bodyPr wrap="none" rtlCol="0">
            <a:spAutoFit/>
          </a:bodyPr>
          <a:lstStyle/>
          <a:p>
            <a:pPr marL="285750" indent="-285750">
              <a:buFont typeface="Arial" panose="020B0604020202020204" pitchFamily="34" charset="0"/>
              <a:buChar char="•"/>
            </a:pPr>
            <a:r>
              <a:rPr lang="en-US" dirty="0"/>
              <a:t>Not a digit</a:t>
            </a:r>
          </a:p>
        </p:txBody>
      </p:sp>
      <p:sp>
        <p:nvSpPr>
          <p:cNvPr id="27" name="Rectangle 26">
            <a:extLst>
              <a:ext uri="{FF2B5EF4-FFF2-40B4-BE49-F238E27FC236}">
                <a16:creationId xmlns:a16="http://schemas.microsoft.com/office/drawing/2014/main" id="{32BF4EAF-DA6A-E14F-9392-2731C1ECAB29}"/>
              </a:ext>
            </a:extLst>
          </p:cNvPr>
          <p:cNvSpPr/>
          <p:nvPr/>
        </p:nvSpPr>
        <p:spPr>
          <a:xfrm>
            <a:off x="8687266" y="2386205"/>
            <a:ext cx="1385316" cy="523220"/>
          </a:xfrm>
          <a:prstGeom prst="rect">
            <a:avLst/>
          </a:prstGeom>
        </p:spPr>
        <p:txBody>
          <a:bodyPr wrap="none">
            <a:spAutoFit/>
          </a:bodyPr>
          <a:lstStyle/>
          <a:p>
            <a:r>
              <a:rPr lang="en-US" sz="2800" b="1" dirty="0">
                <a:solidFill>
                  <a:srgbClr val="FF0000"/>
                </a:solidFill>
              </a:rPr>
              <a:t>“</a:t>
            </a:r>
            <a:r>
              <a:rPr lang="en-US" sz="2800" b="1" dirty="0">
                <a:solidFill>
                  <a:srgbClr val="7030A0"/>
                </a:solidFill>
              </a:rPr>
              <a:t>[^0-9]</a:t>
            </a:r>
            <a:r>
              <a:rPr lang="en-US" sz="2800" b="1" dirty="0">
                <a:solidFill>
                  <a:srgbClr val="FF0000"/>
                </a:solidFill>
              </a:rPr>
              <a:t>”</a:t>
            </a:r>
            <a:endParaRPr lang="en-US" sz="2800" dirty="0"/>
          </a:p>
        </p:txBody>
      </p:sp>
      <p:sp>
        <p:nvSpPr>
          <p:cNvPr id="28" name="Rectangle 27">
            <a:extLst>
              <a:ext uri="{FF2B5EF4-FFF2-40B4-BE49-F238E27FC236}">
                <a16:creationId xmlns:a16="http://schemas.microsoft.com/office/drawing/2014/main" id="{38C34A54-98EE-0149-80C0-9623CDA4250D}"/>
              </a:ext>
            </a:extLst>
          </p:cNvPr>
          <p:cNvSpPr/>
          <p:nvPr/>
        </p:nvSpPr>
        <p:spPr>
          <a:xfrm>
            <a:off x="9993741" y="2324649"/>
            <a:ext cx="1515800" cy="646331"/>
          </a:xfrm>
          <a:prstGeom prst="rect">
            <a:avLst/>
          </a:prstGeom>
        </p:spPr>
        <p:txBody>
          <a:bodyPr wrap="none">
            <a:spAutoFit/>
          </a:bodyPr>
          <a:lstStyle/>
          <a:p>
            <a:r>
              <a:rPr lang="en-US" sz="3600" b="1" dirty="0"/>
              <a:t>= </a:t>
            </a:r>
            <a:r>
              <a:rPr lang="en-US" sz="3600" b="1" dirty="0">
                <a:solidFill>
                  <a:srgbClr val="FF0000"/>
                </a:solidFill>
              </a:rPr>
              <a:t>“</a:t>
            </a:r>
            <a:r>
              <a:rPr lang="en-US" sz="3600" b="1" dirty="0">
                <a:solidFill>
                  <a:srgbClr val="7030A0"/>
                </a:solidFill>
              </a:rPr>
              <a:t>\D</a:t>
            </a:r>
            <a:r>
              <a:rPr lang="en-US" sz="3600" b="1" dirty="0">
                <a:solidFill>
                  <a:srgbClr val="FF0000"/>
                </a:solidFill>
              </a:rPr>
              <a:t>”</a:t>
            </a:r>
            <a:r>
              <a:rPr lang="en-US" sz="3600" dirty="0"/>
              <a:t> </a:t>
            </a:r>
          </a:p>
        </p:txBody>
      </p:sp>
      <p:cxnSp>
        <p:nvCxnSpPr>
          <p:cNvPr id="30" name="Straight Arrow Connector 29">
            <a:extLst>
              <a:ext uri="{FF2B5EF4-FFF2-40B4-BE49-F238E27FC236}">
                <a16:creationId xmlns:a16="http://schemas.microsoft.com/office/drawing/2014/main" id="{85F7FF8F-D265-9B43-B351-AC9E2D8F6612}"/>
              </a:ext>
            </a:extLst>
          </p:cNvPr>
          <p:cNvCxnSpPr>
            <a:cxnSpLocks/>
          </p:cNvCxnSpPr>
          <p:nvPr/>
        </p:nvCxnSpPr>
        <p:spPr>
          <a:xfrm flipV="1">
            <a:off x="6946390" y="1970754"/>
            <a:ext cx="0" cy="2916491"/>
          </a:xfrm>
          <a:prstGeom prst="straightConnector1">
            <a:avLst/>
          </a:prstGeom>
          <a:ln w="22225">
            <a:solidFill>
              <a:schemeClr val="bg2">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75571F-9D23-C749-903D-D4AB1A5E1D38}"/>
              </a:ext>
            </a:extLst>
          </p:cNvPr>
          <p:cNvSpPr txBox="1"/>
          <p:nvPr/>
        </p:nvSpPr>
        <p:spPr>
          <a:xfrm>
            <a:off x="8556103" y="1689744"/>
            <a:ext cx="1437638" cy="461665"/>
          </a:xfrm>
          <a:prstGeom prst="rect">
            <a:avLst/>
          </a:prstGeom>
          <a:noFill/>
        </p:spPr>
        <p:txBody>
          <a:bodyPr wrap="none" rtlCol="0">
            <a:spAutoFit/>
          </a:bodyPr>
          <a:lstStyle/>
          <a:p>
            <a:r>
              <a:rPr lang="en-US" sz="2400" dirty="0"/>
              <a:t>Negations</a:t>
            </a:r>
          </a:p>
        </p:txBody>
      </p:sp>
      <p:sp>
        <p:nvSpPr>
          <p:cNvPr id="32" name="TextBox 31">
            <a:extLst>
              <a:ext uri="{FF2B5EF4-FFF2-40B4-BE49-F238E27FC236}">
                <a16:creationId xmlns:a16="http://schemas.microsoft.com/office/drawing/2014/main" id="{387754CF-767B-114D-BF34-A9C8168176E2}"/>
              </a:ext>
            </a:extLst>
          </p:cNvPr>
          <p:cNvSpPr txBox="1"/>
          <p:nvPr/>
        </p:nvSpPr>
        <p:spPr>
          <a:xfrm>
            <a:off x="7324894" y="3240933"/>
            <a:ext cx="2458045" cy="369332"/>
          </a:xfrm>
          <a:prstGeom prst="rect">
            <a:avLst/>
          </a:prstGeom>
          <a:noFill/>
        </p:spPr>
        <p:txBody>
          <a:bodyPr wrap="none" rtlCol="0">
            <a:spAutoFit/>
          </a:bodyPr>
          <a:lstStyle/>
          <a:p>
            <a:pPr marL="285750" indent="-285750">
              <a:buFont typeface="Arial" panose="020B0604020202020204" pitchFamily="34" charset="0"/>
              <a:buChar char="•"/>
            </a:pPr>
            <a:r>
              <a:rPr lang="en-US" dirty="0"/>
              <a:t>Not a word character</a:t>
            </a:r>
          </a:p>
        </p:txBody>
      </p:sp>
      <p:sp>
        <p:nvSpPr>
          <p:cNvPr id="34" name="Rectangle 33">
            <a:extLst>
              <a:ext uri="{FF2B5EF4-FFF2-40B4-BE49-F238E27FC236}">
                <a16:creationId xmlns:a16="http://schemas.microsoft.com/office/drawing/2014/main" id="{952052D7-44EF-5D4E-9060-4FB45863A6D0}"/>
              </a:ext>
            </a:extLst>
          </p:cNvPr>
          <p:cNvSpPr/>
          <p:nvPr/>
        </p:nvSpPr>
        <p:spPr>
          <a:xfrm>
            <a:off x="9773816" y="3032536"/>
            <a:ext cx="1309718" cy="646331"/>
          </a:xfrm>
          <a:prstGeom prst="rect">
            <a:avLst/>
          </a:prstGeom>
        </p:spPr>
        <p:txBody>
          <a:bodyPr wrap="none">
            <a:spAutoFit/>
          </a:bodyPr>
          <a:lstStyle/>
          <a:p>
            <a:r>
              <a:rPr lang="en-US" sz="3600" b="1" dirty="0">
                <a:solidFill>
                  <a:srgbClr val="FF0000"/>
                </a:solidFill>
              </a:rPr>
              <a:t>“</a:t>
            </a:r>
            <a:r>
              <a:rPr lang="en-US" sz="3600" b="1" dirty="0">
                <a:solidFill>
                  <a:srgbClr val="7030A0"/>
                </a:solidFill>
              </a:rPr>
              <a:t>\W</a:t>
            </a:r>
            <a:r>
              <a:rPr lang="en-US" sz="3600" b="1" dirty="0">
                <a:solidFill>
                  <a:srgbClr val="FF0000"/>
                </a:solidFill>
              </a:rPr>
              <a:t>”</a:t>
            </a:r>
            <a:r>
              <a:rPr lang="en-US" sz="3600" dirty="0"/>
              <a:t> </a:t>
            </a:r>
          </a:p>
        </p:txBody>
      </p:sp>
      <p:sp>
        <p:nvSpPr>
          <p:cNvPr id="35" name="TextBox 34">
            <a:extLst>
              <a:ext uri="{FF2B5EF4-FFF2-40B4-BE49-F238E27FC236}">
                <a16:creationId xmlns:a16="http://schemas.microsoft.com/office/drawing/2014/main" id="{C45A2120-82AB-FB46-9B9D-6AAAC0DDA20D}"/>
              </a:ext>
            </a:extLst>
          </p:cNvPr>
          <p:cNvSpPr txBox="1"/>
          <p:nvPr/>
        </p:nvSpPr>
        <p:spPr>
          <a:xfrm>
            <a:off x="7324894" y="3868229"/>
            <a:ext cx="1721049" cy="369332"/>
          </a:xfrm>
          <a:prstGeom prst="rect">
            <a:avLst/>
          </a:prstGeom>
          <a:noFill/>
        </p:spPr>
        <p:txBody>
          <a:bodyPr wrap="none" rtlCol="0">
            <a:spAutoFit/>
          </a:bodyPr>
          <a:lstStyle/>
          <a:p>
            <a:pPr marL="285750" indent="-285750">
              <a:buFont typeface="Arial" panose="020B0604020202020204" pitchFamily="34" charset="0"/>
              <a:buChar char="•"/>
            </a:pPr>
            <a:r>
              <a:rPr lang="en-US" dirty="0"/>
              <a:t>White spaces</a:t>
            </a:r>
          </a:p>
        </p:txBody>
      </p:sp>
      <p:sp>
        <p:nvSpPr>
          <p:cNvPr id="36" name="Rectangle 35">
            <a:extLst>
              <a:ext uri="{FF2B5EF4-FFF2-40B4-BE49-F238E27FC236}">
                <a16:creationId xmlns:a16="http://schemas.microsoft.com/office/drawing/2014/main" id="{37D3EC38-2B07-EF4D-BD92-525667CA4053}"/>
              </a:ext>
            </a:extLst>
          </p:cNvPr>
          <p:cNvSpPr/>
          <p:nvPr/>
        </p:nvSpPr>
        <p:spPr>
          <a:xfrm>
            <a:off x="9237451" y="3649383"/>
            <a:ext cx="1101905" cy="646331"/>
          </a:xfrm>
          <a:prstGeom prst="rect">
            <a:avLst/>
          </a:prstGeom>
        </p:spPr>
        <p:txBody>
          <a:bodyPr wrap="none">
            <a:spAutoFit/>
          </a:bodyPr>
          <a:lstStyle/>
          <a:p>
            <a:r>
              <a:rPr lang="en-US" sz="3600" b="1" dirty="0">
                <a:solidFill>
                  <a:srgbClr val="FF0000"/>
                </a:solidFill>
              </a:rPr>
              <a:t>“</a:t>
            </a:r>
            <a:r>
              <a:rPr lang="en-US" sz="3600" b="1" dirty="0">
                <a:solidFill>
                  <a:srgbClr val="7030A0"/>
                </a:solidFill>
              </a:rPr>
              <a:t>\S</a:t>
            </a:r>
            <a:r>
              <a:rPr lang="en-US" sz="3600" b="1" dirty="0">
                <a:solidFill>
                  <a:srgbClr val="FF0000"/>
                </a:solidFill>
              </a:rPr>
              <a:t>”</a:t>
            </a:r>
            <a:r>
              <a:rPr lang="en-US" sz="3600" dirty="0"/>
              <a:t> </a:t>
            </a:r>
          </a:p>
        </p:txBody>
      </p:sp>
      <p:sp>
        <p:nvSpPr>
          <p:cNvPr id="37" name="Rectangle 36">
            <a:extLst>
              <a:ext uri="{FF2B5EF4-FFF2-40B4-BE49-F238E27FC236}">
                <a16:creationId xmlns:a16="http://schemas.microsoft.com/office/drawing/2014/main" id="{5ADEAAAC-E8FE-4E4A-90A1-3BC3DA2107DC}"/>
              </a:ext>
            </a:extLst>
          </p:cNvPr>
          <p:cNvSpPr/>
          <p:nvPr/>
        </p:nvSpPr>
        <p:spPr>
          <a:xfrm>
            <a:off x="3205126" y="5290375"/>
            <a:ext cx="5781748" cy="369332"/>
          </a:xfrm>
          <a:prstGeom prst="rect">
            <a:avLst/>
          </a:prstGeom>
        </p:spPr>
        <p:txBody>
          <a:bodyPr wrap="square">
            <a:spAutoFit/>
          </a:bodyPr>
          <a:lstStyle/>
          <a:p>
            <a:r>
              <a:rPr lang="en-US" b="1" dirty="0">
                <a:solidFill>
                  <a:srgbClr val="FF0000"/>
                </a:solidFill>
              </a:rPr>
              <a:t>“</a:t>
            </a:r>
            <a:r>
              <a:rPr lang="en-US" b="1" dirty="0">
                <a:solidFill>
                  <a:srgbClr val="7030A0"/>
                </a:solidFill>
              </a:rPr>
              <a:t>\d\d\d\d</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1999</a:t>
            </a:r>
            <a:r>
              <a:rPr lang="en-US" b="1" dirty="0">
                <a:solidFill>
                  <a:srgbClr val="014BF6"/>
                </a:solidFill>
              </a:rPr>
              <a:t>”</a:t>
            </a:r>
            <a:r>
              <a:rPr lang="en-US" dirty="0"/>
              <a:t> and </a:t>
            </a:r>
            <a:r>
              <a:rPr lang="en-US" b="1" dirty="0">
                <a:solidFill>
                  <a:srgbClr val="014BF6"/>
                </a:solidFill>
              </a:rPr>
              <a:t>“</a:t>
            </a:r>
            <a:r>
              <a:rPr lang="en-US" b="1" dirty="0">
                <a:solidFill>
                  <a:srgbClr val="00B050"/>
                </a:solidFill>
                <a:highlight>
                  <a:srgbClr val="800080"/>
                </a:highlight>
              </a:rPr>
              <a:t>2020</a:t>
            </a:r>
            <a:r>
              <a:rPr lang="en-US" b="1" dirty="0">
                <a:solidFill>
                  <a:srgbClr val="014BF6"/>
                </a:solidFill>
              </a:rPr>
              <a:t>”</a:t>
            </a:r>
          </a:p>
        </p:txBody>
      </p:sp>
    </p:spTree>
    <p:extLst>
      <p:ext uri="{BB962C8B-B14F-4D97-AF65-F5344CB8AC3E}">
        <p14:creationId xmlns:p14="http://schemas.microsoft.com/office/powerpoint/2010/main" val="9131590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dissolve">
                                      <p:cBhvr>
                                        <p:cTn id="45" dur="500"/>
                                        <p:tgtEl>
                                          <p:spTgt spid="23"/>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par>
                          <p:cTn id="50" fill="hold">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dissolv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500"/>
                                        <p:tgtEl>
                                          <p:spTgt spid="30"/>
                                        </p:tgtEl>
                                      </p:cBhvr>
                                    </p:animEffec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ssolv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par>
                          <p:cTn id="76" fill="hold">
                            <p:stCondLst>
                              <p:cond delay="1500"/>
                            </p:stCondLst>
                            <p:childTnLst>
                              <p:par>
                                <p:cTn id="77" presetID="9"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dissolve">
                                      <p:cBhvr>
                                        <p:cTn id="79" dur="500"/>
                                        <p:tgtEl>
                                          <p:spTgt spid="32"/>
                                        </p:tgtEl>
                                      </p:cBhvr>
                                    </p:animEffect>
                                  </p:childTnLst>
                                </p:cTn>
                              </p:par>
                            </p:childTnLst>
                          </p:cTn>
                        </p:par>
                        <p:par>
                          <p:cTn id="80" fill="hold">
                            <p:stCondLst>
                              <p:cond delay="2000"/>
                            </p:stCondLst>
                            <p:childTnLst>
                              <p:par>
                                <p:cTn id="81" presetID="9"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par>
                          <p:cTn id="84" fill="hold">
                            <p:stCondLst>
                              <p:cond delay="2500"/>
                            </p:stCondLst>
                            <p:childTnLst>
                              <p:par>
                                <p:cTn id="85" presetID="9" presetClass="entr" presetSubtype="0"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dissolve">
                                      <p:cBhvr>
                                        <p:cTn id="87" dur="500"/>
                                        <p:tgtEl>
                                          <p:spTgt spid="35"/>
                                        </p:tgtEl>
                                      </p:cBhvr>
                                    </p:animEffect>
                                  </p:childTnLst>
                                </p:cTn>
                              </p:par>
                            </p:childTnLst>
                          </p:cTn>
                        </p:par>
                        <p:par>
                          <p:cTn id="88" fill="hold">
                            <p:stCondLst>
                              <p:cond delay="3000"/>
                            </p:stCondLst>
                            <p:childTnLst>
                              <p:par>
                                <p:cTn id="89" presetID="9" presetClass="entr" presetSubtype="0"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xit" presetSubtype="0" fill="hold" grpId="0" nodeType="clickEffect">
                                  <p:stCondLst>
                                    <p:cond delay="0"/>
                                  </p:stCondLst>
                                  <p:childTnLst>
                                    <p:animEffect transition="out" filter="dissolve">
                                      <p:cBhvr>
                                        <p:cTn id="100" dur="500"/>
                                        <p:tgtEl>
                                          <p:spTgt spid="4"/>
                                        </p:tgtEl>
                                      </p:cBhvr>
                                    </p:animEffect>
                                    <p:set>
                                      <p:cBhvr>
                                        <p:cTn id="101" dur="1" fill="hold">
                                          <p:stCondLst>
                                            <p:cond delay="499"/>
                                          </p:stCondLst>
                                        </p:cTn>
                                        <p:tgtEl>
                                          <p:spTgt spid="4"/>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5"/>
                                        </p:tgtEl>
                                      </p:cBhvr>
                                    </p:animEffect>
                                    <p:set>
                                      <p:cBhvr>
                                        <p:cTn id="104" dur="1" fill="hold">
                                          <p:stCondLst>
                                            <p:cond delay="499"/>
                                          </p:stCondLst>
                                        </p:cTn>
                                        <p:tgtEl>
                                          <p:spTgt spid="5"/>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7"/>
                                        </p:tgtEl>
                                      </p:cBhvr>
                                    </p:animEffect>
                                    <p:set>
                                      <p:cBhvr>
                                        <p:cTn id="107" dur="1" fill="hold">
                                          <p:stCondLst>
                                            <p:cond delay="499"/>
                                          </p:stCondLst>
                                        </p:cTn>
                                        <p:tgtEl>
                                          <p:spTgt spid="7"/>
                                        </p:tgtEl>
                                        <p:attrNameLst>
                                          <p:attrName>style.visibility</p:attrName>
                                        </p:attrNameLst>
                                      </p:cBhvr>
                                      <p:to>
                                        <p:strVal val="hidden"/>
                                      </p:to>
                                    </p:set>
                                  </p:childTnLst>
                                </p:cTn>
                              </p:par>
                              <p:par>
                                <p:cTn id="108" presetID="9" presetClass="exit" presetSubtype="0" fill="hold" grpId="1" nodeType="withEffect">
                                  <p:stCondLst>
                                    <p:cond delay="0"/>
                                  </p:stCondLst>
                                  <p:childTnLst>
                                    <p:animEffect transition="out" filter="dissolve">
                                      <p:cBhvr>
                                        <p:cTn id="109" dur="500"/>
                                        <p:tgtEl>
                                          <p:spTgt spid="8"/>
                                        </p:tgtEl>
                                      </p:cBhvr>
                                    </p:animEffect>
                                    <p:set>
                                      <p:cBhvr>
                                        <p:cTn id="110" dur="1" fill="hold">
                                          <p:stCondLst>
                                            <p:cond delay="499"/>
                                          </p:stCondLst>
                                        </p:cTn>
                                        <p:tgtEl>
                                          <p:spTgt spid="8"/>
                                        </p:tgtEl>
                                        <p:attrNameLst>
                                          <p:attrName>style.visibility</p:attrName>
                                        </p:attrNameLst>
                                      </p:cBhvr>
                                      <p:to>
                                        <p:strVal val="hidden"/>
                                      </p:to>
                                    </p:set>
                                  </p:childTnLst>
                                </p:cTn>
                              </p:par>
                              <p:par>
                                <p:cTn id="111" presetID="9" presetClass="exit" presetSubtype="0" fill="hold" grpId="1" nodeType="withEffect">
                                  <p:stCondLst>
                                    <p:cond delay="0"/>
                                  </p:stCondLst>
                                  <p:childTnLst>
                                    <p:animEffect transition="out" filter="dissolv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9" presetClass="exit" presetSubtype="0" fill="hold" grpId="2" nodeType="withEffect">
                                  <p:stCondLst>
                                    <p:cond delay="0"/>
                                  </p:stCondLst>
                                  <p:childTnLst>
                                    <p:animEffect transition="out" filter="dissolve">
                                      <p:cBhvr>
                                        <p:cTn id="115" dur="500"/>
                                        <p:tgtEl>
                                          <p:spTgt spid="20"/>
                                        </p:tgtEl>
                                      </p:cBhvr>
                                    </p:animEffect>
                                    <p:set>
                                      <p:cBhvr>
                                        <p:cTn id="116" dur="1" fill="hold">
                                          <p:stCondLst>
                                            <p:cond delay="499"/>
                                          </p:stCondLst>
                                        </p:cTn>
                                        <p:tgtEl>
                                          <p:spTgt spid="20"/>
                                        </p:tgtEl>
                                        <p:attrNameLst>
                                          <p:attrName>style.visibility</p:attrName>
                                        </p:attrNameLst>
                                      </p:cBhvr>
                                      <p:to>
                                        <p:strVal val="hidden"/>
                                      </p:to>
                                    </p:set>
                                  </p:childTnLst>
                                </p:cTn>
                              </p:par>
                              <p:par>
                                <p:cTn id="117" presetID="9" presetClass="exit" presetSubtype="0" fill="hold" grpId="1" nodeType="withEffect">
                                  <p:stCondLst>
                                    <p:cond delay="0"/>
                                  </p:stCondLst>
                                  <p:childTnLst>
                                    <p:animEffect transition="out" filter="dissolve">
                                      <p:cBhvr>
                                        <p:cTn id="118" dur="500"/>
                                        <p:tgtEl>
                                          <p:spTgt spid="19"/>
                                        </p:tgtEl>
                                      </p:cBhvr>
                                    </p:animEffect>
                                    <p:set>
                                      <p:cBhvr>
                                        <p:cTn id="119" dur="1" fill="hold">
                                          <p:stCondLst>
                                            <p:cond delay="499"/>
                                          </p:stCondLst>
                                        </p:cTn>
                                        <p:tgtEl>
                                          <p:spTgt spid="19"/>
                                        </p:tgtEl>
                                        <p:attrNameLst>
                                          <p:attrName>style.visibility</p:attrName>
                                        </p:attrNameLst>
                                      </p:cBhvr>
                                      <p:to>
                                        <p:strVal val="hidden"/>
                                      </p:to>
                                    </p:set>
                                  </p:childTnLst>
                                </p:cTn>
                              </p:par>
                              <p:par>
                                <p:cTn id="120" presetID="9" presetClass="exit" presetSubtype="0" fill="hold" grpId="1" nodeType="withEffect">
                                  <p:stCondLst>
                                    <p:cond delay="0"/>
                                  </p:stCondLst>
                                  <p:childTnLst>
                                    <p:animEffect transition="out" filter="dissolv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9" presetClass="exit" presetSubtype="0" fill="hold" grpId="1" nodeType="withEffect">
                                  <p:stCondLst>
                                    <p:cond delay="0"/>
                                  </p:stCondLst>
                                  <p:childTnLst>
                                    <p:animEffect transition="out" filter="dissolve">
                                      <p:cBhvr>
                                        <p:cTn id="124" dur="500"/>
                                        <p:tgtEl>
                                          <p:spTgt spid="23"/>
                                        </p:tgtEl>
                                      </p:cBhvr>
                                    </p:animEffect>
                                    <p:set>
                                      <p:cBhvr>
                                        <p:cTn id="125" dur="1" fill="hold">
                                          <p:stCondLst>
                                            <p:cond delay="499"/>
                                          </p:stCondLst>
                                        </p:cTn>
                                        <p:tgtEl>
                                          <p:spTgt spid="23"/>
                                        </p:tgtEl>
                                        <p:attrNameLst>
                                          <p:attrName>style.visibility</p:attrName>
                                        </p:attrNameLst>
                                      </p:cBhvr>
                                      <p:to>
                                        <p:strVal val="hidden"/>
                                      </p:to>
                                    </p:set>
                                  </p:childTnLst>
                                </p:cTn>
                              </p:par>
                              <p:par>
                                <p:cTn id="126" presetID="9" presetClass="exit" presetSubtype="0" fill="hold" grpId="1" nodeType="withEffect">
                                  <p:stCondLst>
                                    <p:cond delay="0"/>
                                  </p:stCondLst>
                                  <p:childTnLst>
                                    <p:animEffect transition="out" filter="dissolve">
                                      <p:cBhvr>
                                        <p:cTn id="127" dur="500"/>
                                        <p:tgtEl>
                                          <p:spTgt spid="24"/>
                                        </p:tgtEl>
                                      </p:cBhvr>
                                    </p:animEffect>
                                    <p:set>
                                      <p:cBhvr>
                                        <p:cTn id="128" dur="1" fill="hold">
                                          <p:stCondLst>
                                            <p:cond delay="499"/>
                                          </p:stCondLst>
                                        </p:cTn>
                                        <p:tgtEl>
                                          <p:spTgt spid="24"/>
                                        </p:tgtEl>
                                        <p:attrNameLst>
                                          <p:attrName>style.visibility</p:attrName>
                                        </p:attrNameLst>
                                      </p:cBhvr>
                                      <p:to>
                                        <p:strVal val="hidden"/>
                                      </p:to>
                                    </p:set>
                                  </p:childTnLst>
                                </p:cTn>
                              </p:par>
                              <p:par>
                                <p:cTn id="129" presetID="9" presetClass="exit" presetSubtype="0" fill="hold" grpId="1" nodeType="withEffect">
                                  <p:stCondLst>
                                    <p:cond delay="0"/>
                                  </p:stCondLst>
                                  <p:childTnLst>
                                    <p:animEffect transition="out" filter="dissolve">
                                      <p:cBhvr>
                                        <p:cTn id="130" dur="500"/>
                                        <p:tgtEl>
                                          <p:spTgt spid="25"/>
                                        </p:tgtEl>
                                      </p:cBhvr>
                                    </p:animEffect>
                                    <p:set>
                                      <p:cBhvr>
                                        <p:cTn id="131" dur="1" fill="hold">
                                          <p:stCondLst>
                                            <p:cond delay="499"/>
                                          </p:stCondLst>
                                        </p:cTn>
                                        <p:tgtEl>
                                          <p:spTgt spid="25"/>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9" presetClass="exit" presetSubtype="0" fill="hold" grpId="1" nodeType="withEffect">
                                  <p:stCondLst>
                                    <p:cond delay="0"/>
                                  </p:stCondLst>
                                  <p:childTnLst>
                                    <p:animEffect transition="out" filter="dissolve">
                                      <p:cBhvr>
                                        <p:cTn id="139" dur="500"/>
                                        <p:tgtEl>
                                          <p:spTgt spid="28"/>
                                        </p:tgtEl>
                                      </p:cBhvr>
                                    </p:animEffect>
                                    <p:set>
                                      <p:cBhvr>
                                        <p:cTn id="140" dur="1" fill="hold">
                                          <p:stCondLst>
                                            <p:cond delay="499"/>
                                          </p:stCondLst>
                                        </p:cTn>
                                        <p:tgtEl>
                                          <p:spTgt spid="28"/>
                                        </p:tgtEl>
                                        <p:attrNameLst>
                                          <p:attrName>style.visibility</p:attrName>
                                        </p:attrNameLst>
                                      </p:cBhvr>
                                      <p:to>
                                        <p:strVal val="hidden"/>
                                      </p:to>
                                    </p:set>
                                  </p:childTnLst>
                                </p:cTn>
                              </p:par>
                              <p:par>
                                <p:cTn id="141" presetID="9" presetClass="exit" presetSubtype="0" fill="hold" nodeType="withEffect">
                                  <p:stCondLst>
                                    <p:cond delay="0"/>
                                  </p:stCondLst>
                                  <p:childTnLst>
                                    <p:animEffect transition="out" filter="dissolve">
                                      <p:cBhvr>
                                        <p:cTn id="142" dur="500"/>
                                        <p:tgtEl>
                                          <p:spTgt spid="30"/>
                                        </p:tgtEl>
                                      </p:cBhvr>
                                    </p:animEffect>
                                    <p:set>
                                      <p:cBhvr>
                                        <p:cTn id="143" dur="1" fill="hold">
                                          <p:stCondLst>
                                            <p:cond delay="499"/>
                                          </p:stCondLst>
                                        </p:cTn>
                                        <p:tgtEl>
                                          <p:spTgt spid="30"/>
                                        </p:tgtEl>
                                        <p:attrNameLst>
                                          <p:attrName>style.visibility</p:attrName>
                                        </p:attrNameLst>
                                      </p:cBhvr>
                                      <p:to>
                                        <p:strVal val="hidden"/>
                                      </p:to>
                                    </p:set>
                                  </p:childTnLst>
                                </p:cTn>
                              </p:par>
                              <p:par>
                                <p:cTn id="144" presetID="9" presetClass="exit" presetSubtype="0" fill="hold" grpId="1" nodeType="withEffect">
                                  <p:stCondLst>
                                    <p:cond delay="0"/>
                                  </p:stCondLst>
                                  <p:childTnLst>
                                    <p:animEffect transition="out" filter="dissolve">
                                      <p:cBhvr>
                                        <p:cTn id="145" dur="500"/>
                                        <p:tgtEl>
                                          <p:spTgt spid="21"/>
                                        </p:tgtEl>
                                      </p:cBhvr>
                                    </p:animEffect>
                                    <p:set>
                                      <p:cBhvr>
                                        <p:cTn id="146" dur="1" fill="hold">
                                          <p:stCondLst>
                                            <p:cond delay="499"/>
                                          </p:stCondLst>
                                        </p:cTn>
                                        <p:tgtEl>
                                          <p:spTgt spid="21"/>
                                        </p:tgtEl>
                                        <p:attrNameLst>
                                          <p:attrName>style.visibility</p:attrName>
                                        </p:attrNameLst>
                                      </p:cBhvr>
                                      <p:to>
                                        <p:strVal val="hidden"/>
                                      </p:to>
                                    </p:set>
                                  </p:childTnLst>
                                </p:cTn>
                              </p:par>
                              <p:par>
                                <p:cTn id="147" presetID="9" presetClass="exit" presetSubtype="0" fill="hold" grpId="1" nodeType="withEffect">
                                  <p:stCondLst>
                                    <p:cond delay="0"/>
                                  </p:stCondLst>
                                  <p:childTnLst>
                                    <p:animEffect transition="out" filter="dissolve">
                                      <p:cBhvr>
                                        <p:cTn id="148" dur="500"/>
                                        <p:tgtEl>
                                          <p:spTgt spid="32"/>
                                        </p:tgtEl>
                                      </p:cBhvr>
                                    </p:animEffect>
                                    <p:set>
                                      <p:cBhvr>
                                        <p:cTn id="149" dur="1" fill="hold">
                                          <p:stCondLst>
                                            <p:cond delay="499"/>
                                          </p:stCondLst>
                                        </p:cTn>
                                        <p:tgtEl>
                                          <p:spTgt spid="32"/>
                                        </p:tgtEl>
                                        <p:attrNameLst>
                                          <p:attrName>style.visibility</p:attrName>
                                        </p:attrNameLst>
                                      </p:cBhvr>
                                      <p:to>
                                        <p:strVal val="hidden"/>
                                      </p:to>
                                    </p:set>
                                  </p:childTnLst>
                                </p:cTn>
                              </p:par>
                              <p:par>
                                <p:cTn id="150" presetID="9" presetClass="exit" presetSubtype="0" fill="hold" grpId="1" nodeType="withEffect">
                                  <p:stCondLst>
                                    <p:cond delay="0"/>
                                  </p:stCondLst>
                                  <p:childTnLst>
                                    <p:animEffect transition="out" filter="dissolve">
                                      <p:cBhvr>
                                        <p:cTn id="151" dur="500"/>
                                        <p:tgtEl>
                                          <p:spTgt spid="34"/>
                                        </p:tgtEl>
                                      </p:cBhvr>
                                    </p:animEffect>
                                    <p:set>
                                      <p:cBhvr>
                                        <p:cTn id="152" dur="1" fill="hold">
                                          <p:stCondLst>
                                            <p:cond delay="499"/>
                                          </p:stCondLst>
                                        </p:cTn>
                                        <p:tgtEl>
                                          <p:spTgt spid="34"/>
                                        </p:tgtEl>
                                        <p:attrNameLst>
                                          <p:attrName>style.visibility</p:attrName>
                                        </p:attrNameLst>
                                      </p:cBhvr>
                                      <p:to>
                                        <p:strVal val="hidden"/>
                                      </p:to>
                                    </p:set>
                                  </p:childTnLst>
                                </p:cTn>
                              </p:par>
                              <p:par>
                                <p:cTn id="153" presetID="9" presetClass="exit" presetSubtype="0" fill="hold" grpId="1" nodeType="withEffect">
                                  <p:stCondLst>
                                    <p:cond delay="0"/>
                                  </p:stCondLst>
                                  <p:childTnLst>
                                    <p:animEffect transition="out" filter="dissolve">
                                      <p:cBhvr>
                                        <p:cTn id="154" dur="500"/>
                                        <p:tgtEl>
                                          <p:spTgt spid="35"/>
                                        </p:tgtEl>
                                      </p:cBhvr>
                                    </p:animEffect>
                                    <p:set>
                                      <p:cBhvr>
                                        <p:cTn id="155" dur="1" fill="hold">
                                          <p:stCondLst>
                                            <p:cond delay="499"/>
                                          </p:stCondLst>
                                        </p:cTn>
                                        <p:tgtEl>
                                          <p:spTgt spid="35"/>
                                        </p:tgtEl>
                                        <p:attrNameLst>
                                          <p:attrName>style.visibility</p:attrName>
                                        </p:attrNameLst>
                                      </p:cBhvr>
                                      <p:to>
                                        <p:strVal val="hidden"/>
                                      </p:to>
                                    </p:set>
                                  </p:childTnLst>
                                </p:cTn>
                              </p:par>
                              <p:par>
                                <p:cTn id="156" presetID="9" presetClass="exit" presetSubtype="0" fill="hold" grpId="1" nodeType="withEffect">
                                  <p:stCondLst>
                                    <p:cond delay="0"/>
                                  </p:stCondLst>
                                  <p:childTnLst>
                                    <p:animEffect transition="out" filter="dissolve">
                                      <p:cBhvr>
                                        <p:cTn id="157" dur="500"/>
                                        <p:tgtEl>
                                          <p:spTgt spid="36"/>
                                        </p:tgtEl>
                                      </p:cBhvr>
                                    </p:animEffect>
                                    <p:set>
                                      <p:cBhvr>
                                        <p:cTn id="158" dur="1" fill="hold">
                                          <p:stCondLst>
                                            <p:cond delay="499"/>
                                          </p:stCondLst>
                                        </p:cTn>
                                        <p:tgtEl>
                                          <p:spTgt spid="36"/>
                                        </p:tgtEl>
                                        <p:attrNameLst>
                                          <p:attrName>style.visibility</p:attrName>
                                        </p:attrNameLst>
                                      </p:cBhvr>
                                      <p:to>
                                        <p:strVal val="hidden"/>
                                      </p:to>
                                    </p:set>
                                  </p:childTnLst>
                                </p:cTn>
                              </p:par>
                              <p:par>
                                <p:cTn id="159" presetID="9" presetClass="exit" presetSubtype="0" fill="hold" grpId="1" nodeType="withEffect">
                                  <p:stCondLst>
                                    <p:cond delay="0"/>
                                  </p:stCondLst>
                                  <p:childTnLst>
                                    <p:animEffect transition="out" filter="dissolve">
                                      <p:cBhvr>
                                        <p:cTn id="160" dur="500"/>
                                        <p:tgtEl>
                                          <p:spTgt spid="37"/>
                                        </p:tgtEl>
                                      </p:cBhvr>
                                    </p:animEffect>
                                    <p:set>
                                      <p:cBhvr>
                                        <p:cTn id="161"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8" grpId="0"/>
      <p:bldP spid="8" grpId="1"/>
      <p:bldP spid="12" grpId="0"/>
      <p:bldP spid="12" grpId="1"/>
      <p:bldP spid="20" grpId="1"/>
      <p:bldP spid="20" grpId="2"/>
      <p:bldP spid="19" grpId="0"/>
      <p:bldP spid="19"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1" grpId="0"/>
      <p:bldP spid="21" grpId="1"/>
      <p:bldP spid="32" grpId="0"/>
      <p:bldP spid="32" grpId="1"/>
      <p:bldP spid="34" grpId="0"/>
      <p:bldP spid="34" grpId="1"/>
      <p:bldP spid="35" grpId="0"/>
      <p:bldP spid="35" grpId="1"/>
      <p:bldP spid="36" grpId="0"/>
      <p:bldP spid="36" grpId="1"/>
      <p:bldP spid="37" grpId="0"/>
      <p:bldP spid="3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 sets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aphicFrame>
        <p:nvGraphicFramePr>
          <p:cNvPr id="3" name="Table 2">
            <a:extLst>
              <a:ext uri="{FF2B5EF4-FFF2-40B4-BE49-F238E27FC236}">
                <a16:creationId xmlns:a16="http://schemas.microsoft.com/office/drawing/2014/main" id="{81DDA861-251D-2A4C-A86D-37825838A4D8}"/>
              </a:ext>
            </a:extLst>
          </p:cNvPr>
          <p:cNvGraphicFramePr>
            <a:graphicFrameLocks noGrp="1"/>
          </p:cNvGraphicFramePr>
          <p:nvPr>
            <p:extLst>
              <p:ext uri="{D42A27DB-BD31-4B8C-83A1-F6EECF244321}">
                <p14:modId xmlns:p14="http://schemas.microsoft.com/office/powerpoint/2010/main" val="2299477786"/>
              </p:ext>
            </p:extLst>
          </p:nvPr>
        </p:nvGraphicFramePr>
        <p:xfrm>
          <a:off x="4243600" y="1231013"/>
          <a:ext cx="7328408" cy="4267200"/>
        </p:xfrm>
        <a:graphic>
          <a:graphicData uri="http://schemas.openxmlformats.org/drawingml/2006/table">
            <a:tbl>
              <a:tblPr firstRow="1" bandRow="1">
                <a:tableStyleId>{5C22544A-7EE6-4342-B048-85BDC9FD1C3A}</a:tableStyleId>
              </a:tblPr>
              <a:tblGrid>
                <a:gridCol w="952818">
                  <a:extLst>
                    <a:ext uri="{9D8B030D-6E8A-4147-A177-3AD203B41FA5}">
                      <a16:colId xmlns:a16="http://schemas.microsoft.com/office/drawing/2014/main" val="4123081812"/>
                    </a:ext>
                  </a:extLst>
                </a:gridCol>
                <a:gridCol w="560146">
                  <a:extLst>
                    <a:ext uri="{9D8B030D-6E8A-4147-A177-3AD203B41FA5}">
                      <a16:colId xmlns:a16="http://schemas.microsoft.com/office/drawing/2014/main" val="4036021819"/>
                    </a:ext>
                  </a:extLst>
                </a:gridCol>
                <a:gridCol w="3470563">
                  <a:extLst>
                    <a:ext uri="{9D8B030D-6E8A-4147-A177-3AD203B41FA5}">
                      <a16:colId xmlns:a16="http://schemas.microsoft.com/office/drawing/2014/main" val="1843857981"/>
                    </a:ext>
                  </a:extLst>
                </a:gridCol>
                <a:gridCol w="2344881">
                  <a:extLst>
                    <a:ext uri="{9D8B030D-6E8A-4147-A177-3AD203B41FA5}">
                      <a16:colId xmlns:a16="http://schemas.microsoft.com/office/drawing/2014/main" val="2072931128"/>
                    </a:ext>
                  </a:extLst>
                </a:gridCol>
              </a:tblGrid>
              <a:tr h="314177">
                <a:tc>
                  <a:txBody>
                    <a:bodyPr/>
                    <a:lstStyle/>
                    <a:p>
                      <a:pPr algn="ctr"/>
                      <a:r>
                        <a:rPr lang="en-US" sz="1600" dirty="0"/>
                        <a:t>POSIX</a:t>
                      </a:r>
                    </a:p>
                  </a:txBody>
                  <a:tcPr/>
                </a:tc>
                <a:tc>
                  <a:txBody>
                    <a:bodyPr/>
                    <a:lstStyle/>
                    <a:p>
                      <a:pPr algn="ctr"/>
                      <a:r>
                        <a:rPr lang="en-US" sz="1600" dirty="0"/>
                        <a:t>Perl</a:t>
                      </a:r>
                    </a:p>
                  </a:txBody>
                  <a:tcPr/>
                </a:tc>
                <a:tc>
                  <a:txBody>
                    <a:bodyPr/>
                    <a:lstStyle/>
                    <a:p>
                      <a:pPr algn="ctr"/>
                      <a:r>
                        <a:rPr lang="en-US" sz="1600" dirty="0"/>
                        <a:t>Meaning</a:t>
                      </a:r>
                    </a:p>
                  </a:txBody>
                  <a:tcPr/>
                </a:tc>
                <a:tc>
                  <a:txBody>
                    <a:bodyPr/>
                    <a:lstStyle/>
                    <a:p>
                      <a:pPr algn="ctr"/>
                      <a:r>
                        <a:rPr lang="en-US" sz="1600" dirty="0"/>
                        <a:t>Description</a:t>
                      </a:r>
                    </a:p>
                  </a:txBody>
                  <a:tcPr/>
                </a:tc>
                <a:extLst>
                  <a:ext uri="{0D108BD9-81ED-4DB2-BD59-A6C34878D82A}">
                    <a16:rowId xmlns:a16="http://schemas.microsoft.com/office/drawing/2014/main" val="852367473"/>
                  </a:ext>
                </a:extLst>
              </a:tr>
              <a:tr h="314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7030A0"/>
                          </a:solidFill>
                        </a:rPr>
                        <a:t>[:alpha:]</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[A-Za-z]</a:t>
                      </a:r>
                      <a:endParaRPr lang="en-US" sz="1600" b="1" dirty="0">
                        <a:solidFill>
                          <a:srgbClr val="7030A0"/>
                        </a:solidFill>
                      </a:endParaRPr>
                    </a:p>
                  </a:txBody>
                  <a:tcPr/>
                </a:tc>
                <a:tc>
                  <a:txBody>
                    <a:bodyPr/>
                    <a:lstStyle/>
                    <a:p>
                      <a:pPr algn="ctr"/>
                      <a:r>
                        <a:rPr lang="en-US" sz="1600" b="0" i="0" kern="1200" dirty="0">
                          <a:solidFill>
                            <a:schemeClr val="dk1"/>
                          </a:solidFill>
                          <a:effectLst/>
                          <a:latin typeface="+mn-lt"/>
                          <a:ea typeface="+mn-ea"/>
                          <a:cs typeface="+mn-cs"/>
                        </a:rPr>
                        <a:t>Alphabetic characters</a:t>
                      </a:r>
                      <a:endParaRPr lang="en-US" sz="1600" dirty="0"/>
                    </a:p>
                  </a:txBody>
                  <a:tcPr/>
                </a:tc>
                <a:extLst>
                  <a:ext uri="{0D108BD9-81ED-4DB2-BD59-A6C34878D82A}">
                    <a16:rowId xmlns:a16="http://schemas.microsoft.com/office/drawing/2014/main" val="2503842253"/>
                  </a:ext>
                </a:extLst>
              </a:tr>
              <a:tr h="314177">
                <a:tc>
                  <a:txBody>
                    <a:bodyPr/>
                    <a:lstStyle/>
                    <a:p>
                      <a:pPr algn="ctr"/>
                      <a:r>
                        <a:rPr lang="en-US" sz="1600" b="1" dirty="0">
                          <a:solidFill>
                            <a:srgbClr val="7030A0"/>
                          </a:solidFill>
                        </a:rPr>
                        <a:t>[:digit:]</a:t>
                      </a:r>
                    </a:p>
                  </a:txBody>
                  <a:tcPr/>
                </a:tc>
                <a:tc>
                  <a:txBody>
                    <a:bodyPr/>
                    <a:lstStyle/>
                    <a:p>
                      <a:pPr algn="ctr"/>
                      <a:r>
                        <a:rPr lang="en-US" sz="1600" b="1" dirty="0">
                          <a:solidFill>
                            <a:srgbClr val="7030A0"/>
                          </a:solidFill>
                        </a:rPr>
                        <a:t>\d</a:t>
                      </a:r>
                    </a:p>
                  </a:txBody>
                  <a:tcPr/>
                </a:tc>
                <a:tc>
                  <a:txBody>
                    <a:bodyPr/>
                    <a:lstStyle/>
                    <a:p>
                      <a:pPr algn="ctr"/>
                      <a:r>
                        <a:rPr lang="en-US" sz="1600" b="1" dirty="0">
                          <a:solidFill>
                            <a:srgbClr val="7030A0"/>
                          </a:solidFill>
                        </a:rPr>
                        <a:t>[0-9]</a:t>
                      </a:r>
                    </a:p>
                  </a:txBody>
                  <a:tcPr/>
                </a:tc>
                <a:tc>
                  <a:txBody>
                    <a:bodyPr/>
                    <a:lstStyle/>
                    <a:p>
                      <a:pPr algn="ctr"/>
                      <a:r>
                        <a:rPr lang="en-US" sz="1600" b="0" i="0" kern="1200" dirty="0">
                          <a:solidFill>
                            <a:schemeClr val="dk1"/>
                          </a:solidFill>
                          <a:effectLst/>
                          <a:latin typeface="+mn-lt"/>
                          <a:ea typeface="+mn-ea"/>
                          <a:cs typeface="+mn-cs"/>
                        </a:rPr>
                        <a:t>Digits</a:t>
                      </a:r>
                      <a:endParaRPr lang="en-US" sz="1600" dirty="0"/>
                    </a:p>
                  </a:txBody>
                  <a:tcPr/>
                </a:tc>
                <a:extLst>
                  <a:ext uri="{0D108BD9-81ED-4DB2-BD59-A6C34878D82A}">
                    <a16:rowId xmlns:a16="http://schemas.microsoft.com/office/drawing/2014/main" val="4051967125"/>
                  </a:ext>
                </a:extLst>
              </a:tr>
              <a:tr h="314177">
                <a:tc>
                  <a:txBody>
                    <a:bodyPr/>
                    <a:lstStyle/>
                    <a:p>
                      <a:pPr algn="ctr"/>
                      <a:r>
                        <a:rPr lang="en-US" sz="1600" b="1" dirty="0">
                          <a:solidFill>
                            <a:srgbClr val="7030A0"/>
                          </a:solidFill>
                        </a:rPr>
                        <a:t>[:lower:]</a:t>
                      </a:r>
                    </a:p>
                  </a:txBody>
                  <a:tcPr/>
                </a:tc>
                <a:tc>
                  <a:txBody>
                    <a:bodyPr/>
                    <a:lstStyle/>
                    <a:p>
                      <a:pPr algn="ctr"/>
                      <a:endParaRPr lang="en-US" sz="1600" b="1">
                        <a:solidFill>
                          <a:srgbClr val="7030A0"/>
                        </a:solidFill>
                      </a:endParaRPr>
                    </a:p>
                  </a:txBody>
                  <a:tcPr/>
                </a:tc>
                <a:tc>
                  <a:txBody>
                    <a:bodyPr/>
                    <a:lstStyle/>
                    <a:p>
                      <a:pPr algn="ctr"/>
                      <a:r>
                        <a:rPr lang="en-US" sz="1600" b="1" dirty="0">
                          <a:solidFill>
                            <a:srgbClr val="7030A0"/>
                          </a:solidFill>
                        </a:rPr>
                        <a:t>[a-z]</a:t>
                      </a:r>
                    </a:p>
                  </a:txBody>
                  <a:tcPr/>
                </a:tc>
                <a:tc>
                  <a:txBody>
                    <a:bodyPr/>
                    <a:lstStyle/>
                    <a:p>
                      <a:pPr algn="ctr"/>
                      <a:r>
                        <a:rPr lang="en-US" sz="1600" b="0" i="0" kern="1200" dirty="0">
                          <a:solidFill>
                            <a:schemeClr val="dk1"/>
                          </a:solidFill>
                          <a:effectLst/>
                          <a:latin typeface="+mn-lt"/>
                          <a:ea typeface="+mn-ea"/>
                          <a:cs typeface="+mn-cs"/>
                        </a:rPr>
                        <a:t>Lowercase letters</a:t>
                      </a:r>
                      <a:endParaRPr lang="en-US" sz="1600" dirty="0"/>
                    </a:p>
                  </a:txBody>
                  <a:tcPr/>
                </a:tc>
                <a:extLst>
                  <a:ext uri="{0D108BD9-81ED-4DB2-BD59-A6C34878D82A}">
                    <a16:rowId xmlns:a16="http://schemas.microsoft.com/office/drawing/2014/main" val="2829489603"/>
                  </a:ext>
                </a:extLst>
              </a:tr>
              <a:tr h="314177">
                <a:tc>
                  <a:txBody>
                    <a:bodyPr/>
                    <a:lstStyle/>
                    <a:p>
                      <a:pPr algn="ctr"/>
                      <a:r>
                        <a:rPr lang="en-US" sz="1600" b="1" dirty="0">
                          <a:solidFill>
                            <a:srgbClr val="7030A0"/>
                          </a:solidFill>
                        </a:rPr>
                        <a:t>[:upper:]</a:t>
                      </a:r>
                    </a:p>
                  </a:txBody>
                  <a:tcPr/>
                </a:tc>
                <a:tc>
                  <a:txBody>
                    <a:bodyPr/>
                    <a:lstStyle/>
                    <a:p>
                      <a:pPr algn="ctr"/>
                      <a:endParaRPr lang="en-US" sz="1600" b="1">
                        <a:solidFill>
                          <a:srgbClr val="7030A0"/>
                        </a:solidFill>
                      </a:endParaRPr>
                    </a:p>
                  </a:txBody>
                  <a:tcPr/>
                </a:tc>
                <a:tc>
                  <a:txBody>
                    <a:bodyPr/>
                    <a:lstStyle/>
                    <a:p>
                      <a:pPr algn="ctr"/>
                      <a:r>
                        <a:rPr lang="en-US" sz="1600" b="1" dirty="0">
                          <a:solidFill>
                            <a:srgbClr val="7030A0"/>
                          </a:solidFill>
                        </a:rPr>
                        <a:t>[A-Z]</a:t>
                      </a:r>
                    </a:p>
                  </a:txBody>
                  <a:tcPr/>
                </a:tc>
                <a:tc>
                  <a:txBody>
                    <a:bodyPr/>
                    <a:lstStyle/>
                    <a:p>
                      <a:pPr algn="ctr"/>
                      <a:r>
                        <a:rPr lang="en-US" sz="1600" b="0" i="0" kern="1200" dirty="0">
                          <a:solidFill>
                            <a:schemeClr val="dk1"/>
                          </a:solidFill>
                          <a:effectLst/>
                          <a:latin typeface="+mn-lt"/>
                          <a:ea typeface="+mn-ea"/>
                          <a:cs typeface="+mn-cs"/>
                        </a:rPr>
                        <a:t>Uppercase letters</a:t>
                      </a:r>
                      <a:endParaRPr lang="en-US" sz="1600" dirty="0"/>
                    </a:p>
                  </a:txBody>
                  <a:tcPr/>
                </a:tc>
                <a:extLst>
                  <a:ext uri="{0D108BD9-81ED-4DB2-BD59-A6C34878D82A}">
                    <a16:rowId xmlns:a16="http://schemas.microsoft.com/office/drawing/2014/main" val="1782493703"/>
                  </a:ext>
                </a:extLst>
              </a:tr>
              <a:tr h="314177">
                <a:tc>
                  <a:txBody>
                    <a:bodyPr/>
                    <a:lstStyle/>
                    <a:p>
                      <a:pPr algn="ctr"/>
                      <a:r>
                        <a:rPr lang="en-US" sz="1600" b="1" dirty="0">
                          <a:solidFill>
                            <a:srgbClr val="7030A0"/>
                          </a:solidFill>
                        </a:rPr>
                        <a:t>[:</a:t>
                      </a:r>
                      <a:r>
                        <a:rPr lang="en-US" sz="1600" b="1" dirty="0" err="1">
                          <a:solidFill>
                            <a:srgbClr val="7030A0"/>
                          </a:solidFill>
                        </a:rPr>
                        <a:t>punct</a:t>
                      </a:r>
                      <a:r>
                        <a:rPr lang="en-US" sz="1600" b="1" dirty="0">
                          <a:solidFill>
                            <a:srgbClr val="7030A0"/>
                          </a:solidFill>
                        </a:rPr>
                        <a:t>:]</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[][!"#$%&amp;'()*+,./:;&lt;=&gt;?@\^_`{|}~-]</a:t>
                      </a:r>
                      <a:endParaRPr lang="en-US" sz="1600" b="1" dirty="0">
                        <a:solidFill>
                          <a:srgbClr val="7030A0"/>
                        </a:solidFill>
                      </a:endParaRPr>
                    </a:p>
                  </a:txBody>
                  <a:tcPr/>
                </a:tc>
                <a:tc>
                  <a:txBody>
                    <a:bodyPr/>
                    <a:lstStyle/>
                    <a:p>
                      <a:pPr algn="ctr"/>
                      <a:r>
                        <a:rPr lang="en-US" sz="1600" b="0" i="0" kern="1200" dirty="0">
                          <a:solidFill>
                            <a:schemeClr val="dk1"/>
                          </a:solidFill>
                          <a:effectLst/>
                          <a:latin typeface="+mn-lt"/>
                          <a:ea typeface="+mn-ea"/>
                          <a:cs typeface="+mn-cs"/>
                        </a:rPr>
                        <a:t>Punctuation characters</a:t>
                      </a:r>
                      <a:endParaRPr lang="en-US" sz="1600" dirty="0"/>
                    </a:p>
                  </a:txBody>
                  <a:tcPr/>
                </a:tc>
                <a:extLst>
                  <a:ext uri="{0D108BD9-81ED-4DB2-BD59-A6C34878D82A}">
                    <a16:rowId xmlns:a16="http://schemas.microsoft.com/office/drawing/2014/main" val="1645708055"/>
                  </a:ext>
                </a:extLst>
              </a:tr>
              <a:tr h="314177">
                <a:tc>
                  <a:txBody>
                    <a:bodyPr/>
                    <a:lstStyle/>
                    <a:p>
                      <a:pPr algn="ctr"/>
                      <a:r>
                        <a:rPr lang="en-US" sz="1600" b="1" dirty="0">
                          <a:solidFill>
                            <a:srgbClr val="7030A0"/>
                          </a:solidFill>
                        </a:rPr>
                        <a:t>[:space:]</a:t>
                      </a:r>
                    </a:p>
                  </a:txBody>
                  <a:tcPr/>
                </a:tc>
                <a:tc>
                  <a:txBody>
                    <a:bodyPr/>
                    <a:lstStyle/>
                    <a:p>
                      <a:pPr algn="ctr"/>
                      <a:r>
                        <a:rPr lang="en-US" sz="1600" b="1" dirty="0">
                          <a:solidFill>
                            <a:srgbClr val="7030A0"/>
                          </a:solidFill>
                        </a:rPr>
                        <a:t>\s</a:t>
                      </a:r>
                    </a:p>
                  </a:txBody>
                  <a:tcPr/>
                </a:tc>
                <a:tc>
                  <a:txBody>
                    <a:bodyPr/>
                    <a:lstStyle/>
                    <a:p>
                      <a:pPr algn="ctr"/>
                      <a:r>
                        <a:rPr lang="en-US" sz="1600" b="1" dirty="0">
                          <a:solidFill>
                            <a:srgbClr val="7030A0"/>
                          </a:solidFill>
                          <a:effectLst/>
                        </a:rPr>
                        <a:t>[</a:t>
                      </a:r>
                      <a:r>
                        <a:rPr lang="en-US" sz="1600" b="1" u="none" dirty="0">
                          <a:solidFill>
                            <a:srgbClr val="7030A0"/>
                          </a:solidFill>
                        </a:rPr>
                        <a:t> \t\r\n\v\f</a:t>
                      </a:r>
                      <a:r>
                        <a:rPr lang="en-US" sz="1600" b="1" dirty="0">
                          <a:solidFill>
                            <a:srgbClr val="7030A0"/>
                          </a:solidFill>
                          <a:effectLst/>
                        </a:rPr>
                        <a:t>]</a:t>
                      </a:r>
                    </a:p>
                  </a:txBody>
                  <a:tcPr anchor="ctr"/>
                </a:tc>
                <a:tc>
                  <a:txBody>
                    <a:bodyPr/>
                    <a:lstStyle/>
                    <a:p>
                      <a:pPr algn="ctr"/>
                      <a:r>
                        <a:rPr lang="en-US" sz="1600" dirty="0"/>
                        <a:t>Whitespace characters</a:t>
                      </a:r>
                    </a:p>
                  </a:txBody>
                  <a:tcPr/>
                </a:tc>
                <a:extLst>
                  <a:ext uri="{0D108BD9-81ED-4DB2-BD59-A6C34878D82A}">
                    <a16:rowId xmlns:a16="http://schemas.microsoft.com/office/drawing/2014/main" val="391323339"/>
                  </a:ext>
                </a:extLst>
              </a:tr>
              <a:tr h="314177">
                <a:tc>
                  <a:txBody>
                    <a:bodyPr/>
                    <a:lstStyle/>
                    <a:p>
                      <a:pPr algn="ctr"/>
                      <a:r>
                        <a:rPr lang="en-US" sz="1600" b="1" dirty="0">
                          <a:solidFill>
                            <a:srgbClr val="7030A0"/>
                          </a:solidFill>
                        </a:rPr>
                        <a:t>[:blank:]</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 \t]</a:t>
                      </a:r>
                      <a:endParaRPr lang="en-US" sz="1600" b="1" dirty="0">
                        <a:solidFill>
                          <a:srgbClr val="7030A0"/>
                        </a:solidFill>
                      </a:endParaRPr>
                    </a:p>
                  </a:txBody>
                  <a:tcPr/>
                </a:tc>
                <a:tc>
                  <a:txBody>
                    <a:bodyPr/>
                    <a:lstStyle/>
                    <a:p>
                      <a:pPr algn="ctr"/>
                      <a:r>
                        <a:rPr lang="en-US" sz="1600" dirty="0">
                          <a:effectLst/>
                        </a:rPr>
                        <a:t>Space and tab</a:t>
                      </a:r>
                    </a:p>
                  </a:txBody>
                  <a:tcPr anchor="ctr"/>
                </a:tc>
                <a:extLst>
                  <a:ext uri="{0D108BD9-81ED-4DB2-BD59-A6C34878D82A}">
                    <a16:rowId xmlns:a16="http://schemas.microsoft.com/office/drawing/2014/main" val="2269538126"/>
                  </a:ext>
                </a:extLst>
              </a:tr>
              <a:tr h="314177">
                <a:tc>
                  <a:txBody>
                    <a:bodyPr/>
                    <a:lstStyle/>
                    <a:p>
                      <a:pPr algn="ctr"/>
                      <a:r>
                        <a:rPr lang="en-US" sz="1600" b="1" dirty="0">
                          <a:solidFill>
                            <a:srgbClr val="7030A0"/>
                          </a:solidFill>
                        </a:rPr>
                        <a:t>[:print:]</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[\x20-\x7E]</a:t>
                      </a:r>
                      <a:endParaRPr lang="en-US" sz="1600" b="1" dirty="0">
                        <a:solidFill>
                          <a:srgbClr val="7030A0"/>
                        </a:solidFill>
                      </a:endParaRPr>
                    </a:p>
                  </a:txBody>
                  <a:tcPr/>
                </a:tc>
                <a:tc>
                  <a:txBody>
                    <a:bodyPr/>
                    <a:lstStyle/>
                    <a:p>
                      <a:pPr algn="ctr"/>
                      <a:r>
                        <a:rPr lang="en-US" sz="1600" b="0" i="0" kern="1200" dirty="0">
                          <a:solidFill>
                            <a:schemeClr val="dk1"/>
                          </a:solidFill>
                          <a:effectLst/>
                          <a:latin typeface="+mn-lt"/>
                          <a:ea typeface="+mn-ea"/>
                          <a:cs typeface="+mn-cs"/>
                        </a:rPr>
                        <a:t>Visible characters and the space character</a:t>
                      </a:r>
                      <a:endParaRPr lang="en-US" sz="1600" dirty="0"/>
                    </a:p>
                  </a:txBody>
                  <a:tcPr/>
                </a:tc>
                <a:extLst>
                  <a:ext uri="{0D108BD9-81ED-4DB2-BD59-A6C34878D82A}">
                    <a16:rowId xmlns:a16="http://schemas.microsoft.com/office/drawing/2014/main" val="3977949073"/>
                  </a:ext>
                </a:extLst>
              </a:tr>
              <a:tr h="314177">
                <a:tc>
                  <a:txBody>
                    <a:bodyPr/>
                    <a:lstStyle/>
                    <a:p>
                      <a:pPr algn="ctr"/>
                      <a:r>
                        <a:rPr lang="en-US" sz="1600" b="1" dirty="0">
                          <a:solidFill>
                            <a:srgbClr val="7030A0"/>
                          </a:solidFill>
                        </a:rPr>
                        <a:t>[:graph:]</a:t>
                      </a:r>
                    </a:p>
                  </a:txBody>
                  <a:tcPr/>
                </a:tc>
                <a:tc>
                  <a:txBody>
                    <a:bodyPr/>
                    <a:lstStyle/>
                    <a:p>
                      <a:pPr algn="ctr"/>
                      <a:endParaRPr lang="en-US" sz="1600" b="1" dirty="0">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[\x21-\x7E]</a:t>
                      </a:r>
                      <a:endParaRPr lang="en-US" sz="1600" b="1" dirty="0">
                        <a:solidFill>
                          <a:srgbClr val="7030A0"/>
                        </a:solidFill>
                      </a:endParaRPr>
                    </a:p>
                  </a:txBody>
                  <a:tcPr/>
                </a:tc>
                <a:tc>
                  <a:txBody>
                    <a:bodyPr/>
                    <a:lstStyle/>
                    <a:p>
                      <a:pPr algn="ctr"/>
                      <a:r>
                        <a:rPr lang="en-US" sz="1600" b="0" i="0" kern="1200" dirty="0">
                          <a:solidFill>
                            <a:schemeClr val="dk1"/>
                          </a:solidFill>
                          <a:effectLst/>
                          <a:latin typeface="+mn-lt"/>
                          <a:ea typeface="+mn-ea"/>
                          <a:cs typeface="+mn-cs"/>
                        </a:rPr>
                        <a:t>Visible characters</a:t>
                      </a:r>
                      <a:endParaRPr lang="en-US" sz="1600" dirty="0"/>
                    </a:p>
                  </a:txBody>
                  <a:tcPr/>
                </a:tc>
                <a:extLst>
                  <a:ext uri="{0D108BD9-81ED-4DB2-BD59-A6C34878D82A}">
                    <a16:rowId xmlns:a16="http://schemas.microsoft.com/office/drawing/2014/main" val="1424046627"/>
                  </a:ext>
                </a:extLst>
              </a:tr>
              <a:tr h="314177">
                <a:tc>
                  <a:txBody>
                    <a:bodyPr/>
                    <a:lstStyle/>
                    <a:p>
                      <a:pPr algn="ctr"/>
                      <a:r>
                        <a:rPr lang="en-US" sz="1600" b="1" dirty="0">
                          <a:solidFill>
                            <a:srgbClr val="7030A0"/>
                          </a:solidFill>
                        </a:rPr>
                        <a:t>[:</a:t>
                      </a:r>
                      <a:r>
                        <a:rPr lang="en-US" sz="1600" b="1" dirty="0" err="1">
                          <a:solidFill>
                            <a:srgbClr val="7030A0"/>
                          </a:solidFill>
                        </a:rPr>
                        <a:t>cntrl</a:t>
                      </a:r>
                      <a:r>
                        <a:rPr lang="en-US" sz="1600" b="1" dirty="0">
                          <a:solidFill>
                            <a:srgbClr val="7030A0"/>
                          </a:solidFill>
                        </a:rPr>
                        <a:t>:]</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[\x00-\x1F\x7F]</a:t>
                      </a:r>
                      <a:endParaRPr lang="en-US" sz="1600" b="1" dirty="0">
                        <a:solidFill>
                          <a:srgbClr val="7030A0"/>
                        </a:solidFill>
                      </a:endParaRPr>
                    </a:p>
                  </a:txBody>
                  <a:tcPr/>
                </a:tc>
                <a:tc>
                  <a:txBody>
                    <a:bodyPr/>
                    <a:lstStyle/>
                    <a:p>
                      <a:pPr algn="ctr"/>
                      <a:r>
                        <a:rPr lang="en-US" sz="1600" dirty="0"/>
                        <a:t>Control characters</a:t>
                      </a:r>
                    </a:p>
                  </a:txBody>
                  <a:tcPr/>
                </a:tc>
                <a:extLst>
                  <a:ext uri="{0D108BD9-81ED-4DB2-BD59-A6C34878D82A}">
                    <a16:rowId xmlns:a16="http://schemas.microsoft.com/office/drawing/2014/main" val="2117697286"/>
                  </a:ext>
                </a:extLst>
              </a:tr>
              <a:tr h="314177">
                <a:tc>
                  <a:txBody>
                    <a:bodyPr/>
                    <a:lstStyle/>
                    <a:p>
                      <a:pPr algn="ctr"/>
                      <a:r>
                        <a:rPr lang="en-US" sz="1600" b="1" dirty="0">
                          <a:solidFill>
                            <a:srgbClr val="7030A0"/>
                          </a:solidFill>
                        </a:rPr>
                        <a:t>[:</a:t>
                      </a:r>
                      <a:r>
                        <a:rPr lang="en-US" sz="1600" b="1" dirty="0" err="1">
                          <a:solidFill>
                            <a:srgbClr val="7030A0"/>
                          </a:solidFill>
                        </a:rPr>
                        <a:t>xdigit</a:t>
                      </a:r>
                      <a:r>
                        <a:rPr lang="en-US" sz="1600" b="1" dirty="0">
                          <a:solidFill>
                            <a:srgbClr val="7030A0"/>
                          </a:solidFill>
                        </a:rPr>
                        <a:t>:]</a:t>
                      </a:r>
                    </a:p>
                  </a:txBody>
                  <a:tcPr/>
                </a:tc>
                <a:tc>
                  <a:txBody>
                    <a:bodyPr/>
                    <a:lstStyle/>
                    <a:p>
                      <a:pPr algn="ctr"/>
                      <a:endParaRPr lang="en-US" sz="1600" b="1">
                        <a:solidFill>
                          <a:srgbClr val="7030A0"/>
                        </a:solidFill>
                      </a:endParaRPr>
                    </a:p>
                  </a:txBody>
                  <a:tcPr/>
                </a:tc>
                <a:tc>
                  <a:txBody>
                    <a:bodyPr/>
                    <a:lstStyle/>
                    <a:p>
                      <a:pPr algn="ctr"/>
                      <a:r>
                        <a:rPr lang="en-US" sz="1600" b="1" i="0" kern="1200" dirty="0">
                          <a:solidFill>
                            <a:srgbClr val="7030A0"/>
                          </a:solidFill>
                          <a:effectLst/>
                          <a:latin typeface="+mn-lt"/>
                          <a:ea typeface="+mn-ea"/>
                          <a:cs typeface="+mn-cs"/>
                        </a:rPr>
                        <a:t>[A-Fa-f0-9]</a:t>
                      </a:r>
                      <a:endParaRPr lang="en-US" sz="1600" b="1" dirty="0">
                        <a:solidFill>
                          <a:srgbClr val="7030A0"/>
                        </a:solidFill>
                      </a:endParaRPr>
                    </a:p>
                  </a:txBody>
                  <a:tcPr/>
                </a:tc>
                <a:tc>
                  <a:txBody>
                    <a:bodyPr/>
                    <a:lstStyle/>
                    <a:p>
                      <a:pPr algn="ctr"/>
                      <a:r>
                        <a:rPr lang="en-US" sz="1600" b="0" i="0" kern="1200" dirty="0">
                          <a:solidFill>
                            <a:schemeClr val="dk1"/>
                          </a:solidFill>
                          <a:effectLst/>
                          <a:latin typeface="+mn-lt"/>
                          <a:ea typeface="+mn-ea"/>
                          <a:cs typeface="+mn-cs"/>
                        </a:rPr>
                        <a:t>Hexadecimal digits</a:t>
                      </a:r>
                      <a:endParaRPr lang="en-US" sz="1600" dirty="0"/>
                    </a:p>
                  </a:txBody>
                  <a:tcPr/>
                </a:tc>
                <a:extLst>
                  <a:ext uri="{0D108BD9-81ED-4DB2-BD59-A6C34878D82A}">
                    <a16:rowId xmlns:a16="http://schemas.microsoft.com/office/drawing/2014/main" val="670828564"/>
                  </a:ext>
                </a:extLst>
              </a:tr>
            </a:tbl>
          </a:graphicData>
        </a:graphic>
      </p:graphicFrame>
      <p:sp>
        <p:nvSpPr>
          <p:cNvPr id="29" name="TextBox 28">
            <a:extLst>
              <a:ext uri="{FF2B5EF4-FFF2-40B4-BE49-F238E27FC236}">
                <a16:creationId xmlns:a16="http://schemas.microsoft.com/office/drawing/2014/main" id="{B4E146DC-ED93-C34C-A722-1A0AA9BD8159}"/>
              </a:ext>
            </a:extLst>
          </p:cNvPr>
          <p:cNvSpPr txBox="1"/>
          <p:nvPr/>
        </p:nvSpPr>
        <p:spPr>
          <a:xfrm>
            <a:off x="838200" y="1690688"/>
            <a:ext cx="3103735" cy="461665"/>
          </a:xfrm>
          <a:prstGeom prst="rect">
            <a:avLst/>
          </a:prstGeom>
          <a:noFill/>
        </p:spPr>
        <p:txBody>
          <a:bodyPr wrap="none" rtlCol="0">
            <a:spAutoFit/>
          </a:bodyPr>
          <a:lstStyle/>
          <a:p>
            <a:r>
              <a:rPr lang="en-US" sz="2400" dirty="0"/>
              <a:t>POSIX character classes</a:t>
            </a:r>
          </a:p>
        </p:txBody>
      </p:sp>
      <p:sp>
        <p:nvSpPr>
          <p:cNvPr id="10" name="Rectangle 9">
            <a:extLst>
              <a:ext uri="{FF2B5EF4-FFF2-40B4-BE49-F238E27FC236}">
                <a16:creationId xmlns:a16="http://schemas.microsoft.com/office/drawing/2014/main" id="{70015A6B-CBE7-CF4A-9763-5437833323A0}"/>
              </a:ext>
            </a:extLst>
          </p:cNvPr>
          <p:cNvSpPr/>
          <p:nvPr/>
        </p:nvSpPr>
        <p:spPr>
          <a:xfrm>
            <a:off x="1710659" y="2509928"/>
            <a:ext cx="1122423" cy="461665"/>
          </a:xfrm>
          <a:prstGeom prst="rect">
            <a:avLst/>
          </a:prstGeom>
        </p:spPr>
        <p:txBody>
          <a:bodyPr wrap="none">
            <a:spAutoFit/>
          </a:bodyPr>
          <a:lstStyle/>
          <a:p>
            <a:pPr algn="ctr"/>
            <a:r>
              <a:rPr lang="en-US" sz="2400" b="1" dirty="0">
                <a:solidFill>
                  <a:srgbClr val="7030A0"/>
                </a:solidFill>
              </a:rPr>
              <a:t>[:digit:]</a:t>
            </a:r>
          </a:p>
        </p:txBody>
      </p:sp>
      <p:sp>
        <p:nvSpPr>
          <p:cNvPr id="11" name="Rectangle 10">
            <a:extLst>
              <a:ext uri="{FF2B5EF4-FFF2-40B4-BE49-F238E27FC236}">
                <a16:creationId xmlns:a16="http://schemas.microsoft.com/office/drawing/2014/main" id="{2AB05F46-5227-4B42-8D0B-A3AD72C75D73}"/>
              </a:ext>
            </a:extLst>
          </p:cNvPr>
          <p:cNvSpPr/>
          <p:nvPr/>
        </p:nvSpPr>
        <p:spPr>
          <a:xfrm>
            <a:off x="1456583" y="2472077"/>
            <a:ext cx="1630575" cy="523220"/>
          </a:xfrm>
          <a:prstGeom prst="rect">
            <a:avLst/>
          </a:prstGeom>
        </p:spPr>
        <p:txBody>
          <a:bodyPr wrap="none">
            <a:spAutoFit/>
          </a:bodyPr>
          <a:lstStyle/>
          <a:p>
            <a:pPr algn="ctr"/>
            <a:r>
              <a:rPr lang="en-US" sz="2800" b="1" dirty="0">
                <a:solidFill>
                  <a:srgbClr val="FF0000"/>
                </a:solidFill>
              </a:rPr>
              <a:t>“</a:t>
            </a:r>
            <a:r>
              <a:rPr lang="en-US" sz="2800" b="1" dirty="0">
                <a:solidFill>
                  <a:srgbClr val="7030A0"/>
                </a:solidFill>
              </a:rPr>
              <a:t>[           ]</a:t>
            </a:r>
            <a:r>
              <a:rPr lang="en-US" sz="2800" b="1" dirty="0">
                <a:solidFill>
                  <a:srgbClr val="FF0000"/>
                </a:solidFill>
              </a:rPr>
              <a:t>”</a:t>
            </a:r>
          </a:p>
        </p:txBody>
      </p:sp>
      <p:sp>
        <p:nvSpPr>
          <p:cNvPr id="31" name="Rectangle 30">
            <a:extLst>
              <a:ext uri="{FF2B5EF4-FFF2-40B4-BE49-F238E27FC236}">
                <a16:creationId xmlns:a16="http://schemas.microsoft.com/office/drawing/2014/main" id="{00B80E00-63CE-BA4C-ABC6-F93562B4859C}"/>
              </a:ext>
            </a:extLst>
          </p:cNvPr>
          <p:cNvSpPr/>
          <p:nvPr/>
        </p:nvSpPr>
        <p:spPr>
          <a:xfrm>
            <a:off x="1313916" y="2479150"/>
            <a:ext cx="1773242" cy="523220"/>
          </a:xfrm>
          <a:prstGeom prst="rect">
            <a:avLst/>
          </a:prstGeom>
        </p:spPr>
        <p:txBody>
          <a:bodyPr wrap="none">
            <a:spAutoFit/>
          </a:bodyPr>
          <a:lstStyle/>
          <a:p>
            <a:pPr algn="ctr"/>
            <a:r>
              <a:rPr lang="en-US" sz="2800" b="1" dirty="0">
                <a:solidFill>
                  <a:srgbClr val="FF0000"/>
                </a:solidFill>
              </a:rPr>
              <a:t>“</a:t>
            </a:r>
            <a:r>
              <a:rPr lang="en-US" sz="2800" b="1" dirty="0">
                <a:solidFill>
                  <a:srgbClr val="7030A0"/>
                </a:solidFill>
              </a:rPr>
              <a:t>[ˆ           ]</a:t>
            </a:r>
            <a:r>
              <a:rPr lang="en-US" sz="2800" b="1" dirty="0">
                <a:solidFill>
                  <a:srgbClr val="FF0000"/>
                </a:solidFill>
              </a:rPr>
              <a:t>”</a:t>
            </a:r>
          </a:p>
        </p:txBody>
      </p:sp>
      <p:sp>
        <p:nvSpPr>
          <p:cNvPr id="13" name="TextBox 12">
            <a:extLst>
              <a:ext uri="{FF2B5EF4-FFF2-40B4-BE49-F238E27FC236}">
                <a16:creationId xmlns:a16="http://schemas.microsoft.com/office/drawing/2014/main" id="{32B280A4-81E2-F840-A507-C3D107E04802}"/>
              </a:ext>
            </a:extLst>
          </p:cNvPr>
          <p:cNvSpPr txBox="1"/>
          <p:nvPr/>
        </p:nvSpPr>
        <p:spPr>
          <a:xfrm>
            <a:off x="742613" y="4064294"/>
            <a:ext cx="669158" cy="1477328"/>
          </a:xfrm>
          <a:prstGeom prst="rect">
            <a:avLst/>
          </a:prstGeom>
          <a:noFill/>
        </p:spPr>
        <p:txBody>
          <a:bodyPr wrap="none" rtlCol="0">
            <a:spAutoFit/>
          </a:bodyPr>
          <a:lstStyle/>
          <a:p>
            <a:pPr algn="ctr"/>
            <a:r>
              <a:rPr lang="en-US" b="1" dirty="0"/>
              <a:t>R</a:t>
            </a:r>
          </a:p>
          <a:p>
            <a:pPr algn="ctr"/>
            <a:r>
              <a:rPr lang="en-US" b="1" dirty="0"/>
              <a:t>Perl</a:t>
            </a:r>
          </a:p>
          <a:p>
            <a:pPr algn="ctr"/>
            <a:r>
              <a:rPr lang="en-US" b="1" dirty="0"/>
              <a:t>PHP</a:t>
            </a:r>
          </a:p>
          <a:p>
            <a:pPr algn="ctr"/>
            <a:r>
              <a:rPr lang="en-US" b="1" dirty="0"/>
              <a:t>Ruby</a:t>
            </a:r>
          </a:p>
          <a:p>
            <a:pPr algn="ctr"/>
            <a:r>
              <a:rPr lang="en-US" b="1" dirty="0"/>
              <a:t>Unix</a:t>
            </a:r>
          </a:p>
        </p:txBody>
      </p:sp>
      <p:sp>
        <p:nvSpPr>
          <p:cNvPr id="33" name="TextBox 32">
            <a:extLst>
              <a:ext uri="{FF2B5EF4-FFF2-40B4-BE49-F238E27FC236}">
                <a16:creationId xmlns:a16="http://schemas.microsoft.com/office/drawing/2014/main" id="{AB4B0F19-D31F-D54B-9363-422FC8C6E2C1}"/>
              </a:ext>
            </a:extLst>
          </p:cNvPr>
          <p:cNvSpPr txBox="1"/>
          <p:nvPr/>
        </p:nvSpPr>
        <p:spPr>
          <a:xfrm>
            <a:off x="2465214" y="4189368"/>
            <a:ext cx="1137299" cy="1200329"/>
          </a:xfrm>
          <a:prstGeom prst="rect">
            <a:avLst/>
          </a:prstGeom>
          <a:noFill/>
        </p:spPr>
        <p:txBody>
          <a:bodyPr wrap="none" rtlCol="0">
            <a:spAutoFit/>
          </a:bodyPr>
          <a:lstStyle/>
          <a:p>
            <a:pPr algn="ctr"/>
            <a:r>
              <a:rPr lang="en-US" b="1" dirty="0"/>
              <a:t>Python</a:t>
            </a:r>
          </a:p>
          <a:p>
            <a:pPr algn="ctr"/>
            <a:r>
              <a:rPr lang="en-US" b="1" dirty="0"/>
              <a:t>Java</a:t>
            </a:r>
          </a:p>
          <a:p>
            <a:pPr algn="ctr"/>
            <a:r>
              <a:rPr lang="en-US" b="1" dirty="0"/>
              <a:t>JavaScript</a:t>
            </a:r>
          </a:p>
          <a:p>
            <a:pPr algn="ctr"/>
            <a:r>
              <a:rPr lang="en-US" b="1" dirty="0"/>
              <a:t>.NET</a:t>
            </a:r>
          </a:p>
        </p:txBody>
      </p:sp>
      <p:pic>
        <p:nvPicPr>
          <p:cNvPr id="15" name="Graphic 14" descr="Smiling face with solid fill">
            <a:extLst>
              <a:ext uri="{FF2B5EF4-FFF2-40B4-BE49-F238E27FC236}">
                <a16:creationId xmlns:a16="http://schemas.microsoft.com/office/drawing/2014/main" id="{14C9BF54-F776-9946-B97F-D5E76284FE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992" y="3138669"/>
            <a:ext cx="914400" cy="914400"/>
          </a:xfrm>
          <a:prstGeom prst="rect">
            <a:avLst/>
          </a:prstGeom>
        </p:spPr>
      </p:pic>
      <p:pic>
        <p:nvPicPr>
          <p:cNvPr id="17" name="Graphic 16" descr="Sad face with solid fill">
            <a:extLst>
              <a:ext uri="{FF2B5EF4-FFF2-40B4-BE49-F238E27FC236}">
                <a16:creationId xmlns:a16="http://schemas.microsoft.com/office/drawing/2014/main" id="{7C99EE0D-C765-F640-87ED-23FEBAA261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664" y="3138669"/>
            <a:ext cx="914400" cy="914400"/>
          </a:xfrm>
          <a:prstGeom prst="rect">
            <a:avLst/>
          </a:prstGeom>
        </p:spPr>
      </p:pic>
      <p:sp>
        <p:nvSpPr>
          <p:cNvPr id="38" name="Rectangle 37">
            <a:extLst>
              <a:ext uri="{FF2B5EF4-FFF2-40B4-BE49-F238E27FC236}">
                <a16:creationId xmlns:a16="http://schemas.microsoft.com/office/drawing/2014/main" id="{8DE6D857-C44C-614E-8FB0-4BEF13AB06A3}"/>
              </a:ext>
            </a:extLst>
          </p:cNvPr>
          <p:cNvSpPr/>
          <p:nvPr/>
        </p:nvSpPr>
        <p:spPr>
          <a:xfrm>
            <a:off x="1720809" y="5929003"/>
            <a:ext cx="8750382" cy="369332"/>
          </a:xfrm>
          <a:prstGeom prst="rect">
            <a:avLst/>
          </a:prstGeom>
        </p:spPr>
        <p:txBody>
          <a:bodyPr wrap="square">
            <a:spAutoFit/>
          </a:bodyPr>
          <a:lstStyle/>
          <a:p>
            <a:r>
              <a:rPr lang="en-US" b="1" dirty="0">
                <a:solidFill>
                  <a:srgbClr val="FF0000"/>
                </a:solidFill>
              </a:rPr>
              <a:t>“</a:t>
            </a:r>
            <a:r>
              <a:rPr lang="en-US" b="1" dirty="0">
                <a:solidFill>
                  <a:srgbClr val="7030A0"/>
                </a:solidFill>
              </a:rPr>
              <a:t>c[ˆ.[:digit:]]t</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cot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cet</a:t>
            </a:r>
            <a:r>
              <a:rPr lang="en-US" b="1" dirty="0">
                <a:solidFill>
                  <a:srgbClr val="014BF6"/>
                </a:solidFill>
              </a:rPr>
              <a:t>”</a:t>
            </a:r>
            <a:r>
              <a:rPr lang="en-US" dirty="0"/>
              <a:t>,</a:t>
            </a:r>
            <a:r>
              <a:rPr lang="en-US" b="1" dirty="0">
                <a:solidFill>
                  <a:srgbClr val="014BF6"/>
                </a:solidFill>
              </a:rPr>
              <a:t> “</a:t>
            </a:r>
            <a:r>
              <a:rPr lang="en-US" b="1" dirty="0" err="1">
                <a:solidFill>
                  <a:srgbClr val="00B050"/>
                </a:solidFill>
                <a:highlight>
                  <a:srgbClr val="800080"/>
                </a:highlight>
              </a:rPr>
              <a:t>cft</a:t>
            </a:r>
            <a:r>
              <a:rPr lang="en-US" b="1" dirty="0">
                <a:solidFill>
                  <a:srgbClr val="014BF6"/>
                </a:solidFill>
              </a:rPr>
              <a:t>”</a:t>
            </a:r>
            <a:r>
              <a:rPr lang="en-US" dirty="0"/>
              <a:t> but not with </a:t>
            </a:r>
            <a:r>
              <a:rPr lang="en-US" b="1" dirty="0">
                <a:solidFill>
                  <a:srgbClr val="014BF6"/>
                </a:solidFill>
              </a:rPr>
              <a:t>“</a:t>
            </a:r>
            <a:r>
              <a:rPr lang="en-US" b="1" dirty="0">
                <a:solidFill>
                  <a:srgbClr val="00B050"/>
                </a:solidFill>
                <a:highlight>
                  <a:srgbClr val="800080"/>
                </a:highlight>
              </a:rPr>
              <a:t>c0t</a:t>
            </a:r>
            <a:r>
              <a:rPr lang="en-US" b="1" dirty="0">
                <a:solidFill>
                  <a:srgbClr val="014BF6"/>
                </a:solidFill>
              </a:rPr>
              <a:t>”</a:t>
            </a:r>
            <a:r>
              <a:rPr lang="en-US" dirty="0"/>
              <a:t>, </a:t>
            </a:r>
            <a:r>
              <a:rPr lang="en-US" b="1" dirty="0">
                <a:solidFill>
                  <a:srgbClr val="014BF6"/>
                </a:solidFill>
              </a:rPr>
              <a:t>“</a:t>
            </a:r>
            <a:r>
              <a:rPr lang="en-US" b="1" dirty="0" err="1">
                <a:solidFill>
                  <a:srgbClr val="00B050"/>
                </a:solidFill>
                <a:highlight>
                  <a:srgbClr val="800080"/>
                </a:highlight>
              </a:rPr>
              <a:t>c.t</a:t>
            </a:r>
            <a:r>
              <a:rPr lang="en-US" b="1" dirty="0">
                <a:solidFill>
                  <a:srgbClr val="014BF6"/>
                </a:solidFill>
              </a:rPr>
              <a:t>”</a:t>
            </a:r>
            <a:r>
              <a:rPr lang="en-US" dirty="0"/>
              <a:t> </a:t>
            </a:r>
            <a:endParaRPr lang="en-US" b="1" dirty="0">
              <a:solidFill>
                <a:srgbClr val="014BF6"/>
              </a:solidFill>
            </a:endParaRPr>
          </a:p>
        </p:txBody>
      </p:sp>
      <p:pic>
        <p:nvPicPr>
          <p:cNvPr id="39" name="Graphic 38" descr="Checklist">
            <a:hlinkClick r:id="rId7" action="ppaction://hlinksldjump"/>
            <a:extLst>
              <a:ext uri="{FF2B5EF4-FFF2-40B4-BE49-F238E27FC236}">
                <a16:creationId xmlns:a16="http://schemas.microsoft.com/office/drawing/2014/main" id="{32587203-D9A2-C142-972E-5D5AE5694A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538635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1" nodeType="click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grpId="1"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childTnLst>
                          </p:cTn>
                        </p:par>
                        <p:par>
                          <p:cTn id="49" fill="hold">
                            <p:stCondLst>
                              <p:cond delay="500"/>
                            </p:stCondLst>
                            <p:childTnLst>
                              <p:par>
                                <p:cTn id="50" presetID="22" presetClass="entr" presetSubtype="1" fill="hold" grpId="1"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up)">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9" presetClass="exit" presetSubtype="0" fill="hold" grpId="2" nodeType="withEffect">
                                  <p:stCondLst>
                                    <p:cond delay="0"/>
                                  </p:stCondLst>
                                  <p:childTnLst>
                                    <p:animEffect transition="out" filter="dissolv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9" presetClass="exit" presetSubtype="0" fill="hold" grpId="0" nodeType="withEffect">
                                  <p:stCondLst>
                                    <p:cond delay="0"/>
                                  </p:stCondLst>
                                  <p:childTnLst>
                                    <p:animEffect transition="out" filter="dissolv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17"/>
                                        </p:tgtEl>
                                      </p:cBhvr>
                                    </p:animEffect>
                                    <p:set>
                                      <p:cBhvr>
                                        <p:cTn id="86" dur="1" fill="hold">
                                          <p:stCondLst>
                                            <p:cond delay="499"/>
                                          </p:stCondLst>
                                        </p:cTn>
                                        <p:tgtEl>
                                          <p:spTgt spid="17"/>
                                        </p:tgtEl>
                                        <p:attrNameLst>
                                          <p:attrName>style.visibility</p:attrName>
                                        </p:attrNameLst>
                                      </p:cBhvr>
                                      <p:to>
                                        <p:strVal val="hidden"/>
                                      </p:to>
                                    </p:set>
                                  </p:childTnLst>
                                </p:cTn>
                              </p:par>
                              <p:par>
                                <p:cTn id="87" presetID="9" presetClass="exit" presetSubtype="0" fill="hold" grpId="2" nodeType="withEffect">
                                  <p:stCondLst>
                                    <p:cond delay="0"/>
                                  </p:stCondLst>
                                  <p:childTnLst>
                                    <p:animEffect transition="out" filter="dissolve">
                                      <p:cBhvr>
                                        <p:cTn id="88" dur="500"/>
                                        <p:tgtEl>
                                          <p:spTgt spid="38"/>
                                        </p:tgtEl>
                                      </p:cBhvr>
                                    </p:animEffect>
                                    <p:set>
                                      <p:cBhvr>
                                        <p:cTn id="89" dur="1" fill="hold">
                                          <p:stCondLst>
                                            <p:cond delay="499"/>
                                          </p:stCondLst>
                                        </p:cTn>
                                        <p:tgtEl>
                                          <p:spTgt spid="38"/>
                                        </p:tgtEl>
                                        <p:attrNameLst>
                                          <p:attrName>style.visibility</p:attrName>
                                        </p:attrNameLst>
                                      </p:cBhvr>
                                      <p:to>
                                        <p:strVal val="hidden"/>
                                      </p:to>
                                    </p:set>
                                  </p:childTnLst>
                                </p:cTn>
                              </p:par>
                            </p:childTnLst>
                          </p:cTn>
                        </p:par>
                        <p:par>
                          <p:cTn id="90" fill="hold">
                            <p:stCondLst>
                              <p:cond delay="500"/>
                            </p:stCondLst>
                            <p:childTnLst>
                              <p:par>
                                <p:cTn id="91" presetID="9" presetClass="exit" presetSubtype="0" fill="hold" grpId="0" nodeType="afterEffect">
                                  <p:stCondLst>
                                    <p:cond delay="0"/>
                                  </p:stCondLst>
                                  <p:childTnLst>
                                    <p:animEffect transition="out" filter="dissolve">
                                      <p:cBhvr>
                                        <p:cTn id="92" dur="500"/>
                                        <p:tgtEl>
                                          <p:spTgt spid="2"/>
                                        </p:tgtEl>
                                      </p:cBhvr>
                                    </p:animEffect>
                                    <p:set>
                                      <p:cBhvr>
                                        <p:cTn id="93" dur="1" fill="hold">
                                          <p:stCondLst>
                                            <p:cond delay="499"/>
                                          </p:stCondLst>
                                        </p:cTn>
                                        <p:tgtEl>
                                          <p:spTgt spid="2"/>
                                        </p:tgtEl>
                                        <p:attrNameLst>
                                          <p:attrName>style.visibility</p:attrName>
                                        </p:attrNameLst>
                                      </p:cBhvr>
                                      <p:to>
                                        <p:strVal val="hidden"/>
                                      </p:to>
                                    </p:set>
                                  </p:childTnLst>
                                </p:cTn>
                              </p:par>
                            </p:childTnLst>
                          </p:cTn>
                        </p:par>
                        <p:par>
                          <p:cTn id="94" fill="hold">
                            <p:stCondLst>
                              <p:cond delay="1000"/>
                            </p:stCondLst>
                            <p:childTnLst>
                              <p:par>
                                <p:cTn id="95" presetID="9" presetClass="entr" presetSubtype="0" fill="hold"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dissolv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29" grpId="1"/>
      <p:bldP spid="10" grpId="0"/>
      <p:bldP spid="10" grpId="1"/>
      <p:bldP spid="11" grpId="0"/>
      <p:bldP spid="11" grpId="1"/>
      <p:bldP spid="11" grpId="2"/>
      <p:bldP spid="31" grpId="1"/>
      <p:bldP spid="31" grpId="2"/>
      <p:bldP spid="13" grpId="0"/>
      <p:bldP spid="13" grpId="1"/>
      <p:bldP spid="33" grpId="0"/>
      <p:bldP spid="33" grpId="1"/>
      <p:bldP spid="38" grpId="0"/>
      <p:bldP spid="38"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Repetition, grouping, alternation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6" name="TextBox 15">
            <a:extLst>
              <a:ext uri="{FF2B5EF4-FFF2-40B4-BE49-F238E27FC236}">
                <a16:creationId xmlns:a16="http://schemas.microsoft.com/office/drawing/2014/main" id="{70DFAA56-C0E5-E949-941B-C07FA08886CB}"/>
              </a:ext>
            </a:extLst>
          </p:cNvPr>
          <p:cNvSpPr txBox="1"/>
          <p:nvPr/>
        </p:nvSpPr>
        <p:spPr>
          <a:xfrm>
            <a:off x="1946969" y="1690688"/>
            <a:ext cx="3258649" cy="461665"/>
          </a:xfrm>
          <a:prstGeom prst="rect">
            <a:avLst/>
          </a:prstGeom>
          <a:noFill/>
        </p:spPr>
        <p:txBody>
          <a:bodyPr wrap="none" rtlCol="0">
            <a:spAutoFit/>
          </a:bodyPr>
          <a:lstStyle/>
          <a:p>
            <a:r>
              <a:rPr lang="en-US" sz="2400" dirty="0"/>
              <a:t>Unquantified repetitions</a:t>
            </a:r>
          </a:p>
        </p:txBody>
      </p:sp>
      <p:cxnSp>
        <p:nvCxnSpPr>
          <p:cNvPr id="18" name="Straight Arrow Connector 17">
            <a:extLst>
              <a:ext uri="{FF2B5EF4-FFF2-40B4-BE49-F238E27FC236}">
                <a16:creationId xmlns:a16="http://schemas.microsoft.com/office/drawing/2014/main" id="{87309C63-0850-CB4F-A69F-9E2318A1265C}"/>
              </a:ext>
            </a:extLst>
          </p:cNvPr>
          <p:cNvCxnSpPr>
            <a:cxnSpLocks/>
          </p:cNvCxnSpPr>
          <p:nvPr/>
        </p:nvCxnSpPr>
        <p:spPr>
          <a:xfrm flipV="1">
            <a:off x="6096000" y="2834640"/>
            <a:ext cx="0" cy="2625685"/>
          </a:xfrm>
          <a:prstGeom prst="straightConnector1">
            <a:avLst/>
          </a:prstGeom>
          <a:ln w="22225">
            <a:solidFill>
              <a:schemeClr val="bg2">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27C201-9260-4946-AB8B-5939DD139A5D}"/>
              </a:ext>
            </a:extLst>
          </p:cNvPr>
          <p:cNvSpPr txBox="1"/>
          <p:nvPr/>
        </p:nvSpPr>
        <p:spPr>
          <a:xfrm>
            <a:off x="6986383" y="1694201"/>
            <a:ext cx="2944460" cy="461665"/>
          </a:xfrm>
          <a:prstGeom prst="rect">
            <a:avLst/>
          </a:prstGeom>
          <a:noFill/>
        </p:spPr>
        <p:txBody>
          <a:bodyPr wrap="none" rtlCol="0">
            <a:spAutoFit/>
          </a:bodyPr>
          <a:lstStyle/>
          <a:p>
            <a:r>
              <a:rPr lang="en-US" sz="2400" dirty="0"/>
              <a:t>Quantified repetitions</a:t>
            </a:r>
          </a:p>
        </p:txBody>
      </p:sp>
      <p:sp>
        <p:nvSpPr>
          <p:cNvPr id="4" name="TextBox 3">
            <a:extLst>
              <a:ext uri="{FF2B5EF4-FFF2-40B4-BE49-F238E27FC236}">
                <a16:creationId xmlns:a16="http://schemas.microsoft.com/office/drawing/2014/main" id="{059AC5E6-AD5D-B64B-91A8-97AD4570B2B9}"/>
              </a:ext>
            </a:extLst>
          </p:cNvPr>
          <p:cNvSpPr txBox="1"/>
          <p:nvPr/>
        </p:nvSpPr>
        <p:spPr>
          <a:xfrm>
            <a:off x="475994" y="2822527"/>
            <a:ext cx="3585405" cy="1938992"/>
          </a:xfrm>
          <a:prstGeom prst="rect">
            <a:avLst/>
          </a:prstGeom>
          <a:noFill/>
        </p:spPr>
        <p:txBody>
          <a:bodyPr wrap="none" rtlCol="0">
            <a:spAutoFit/>
          </a:bodyPr>
          <a:lstStyle/>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zero or one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zero or more times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one or more times.</a:t>
            </a:r>
          </a:p>
        </p:txBody>
      </p:sp>
      <p:sp>
        <p:nvSpPr>
          <p:cNvPr id="20" name="Rectangle 19">
            <a:extLst>
              <a:ext uri="{FF2B5EF4-FFF2-40B4-BE49-F238E27FC236}">
                <a16:creationId xmlns:a16="http://schemas.microsoft.com/office/drawing/2014/main" id="{4D0F5BE2-1B36-7B49-95C2-44EB13E665C6}"/>
              </a:ext>
            </a:extLst>
          </p:cNvPr>
          <p:cNvSpPr/>
          <p:nvPr/>
        </p:nvSpPr>
        <p:spPr>
          <a:xfrm>
            <a:off x="1469267" y="5618986"/>
            <a:ext cx="8397224" cy="584775"/>
          </a:xfrm>
          <a:prstGeom prst="rect">
            <a:avLst/>
          </a:prstGeom>
        </p:spPr>
        <p:txBody>
          <a:bodyPr wrap="square">
            <a:spAutoFit/>
          </a:bodyPr>
          <a:lstStyle/>
          <a:p>
            <a:r>
              <a:rPr lang="en-US" b="1" dirty="0">
                <a:solidFill>
                  <a:srgbClr val="FF0000"/>
                </a:solidFill>
              </a:rPr>
              <a:t>“</a:t>
            </a:r>
            <a:r>
              <a:rPr lang="en-US" b="1" dirty="0">
                <a:solidFill>
                  <a:srgbClr val="7030A0"/>
                </a:solidFill>
              </a:rPr>
              <a:t>cat_</a:t>
            </a:r>
            <a:r>
              <a:rPr lang="en-US" sz="3200" b="1" dirty="0">
                <a:solidFill>
                  <a:srgbClr val="7030A0"/>
                </a:solidFill>
              </a:rPr>
              <a:t>?</a:t>
            </a:r>
            <a:r>
              <a:rPr lang="en-US" b="1" dirty="0">
                <a:solidFill>
                  <a:srgbClr val="7030A0"/>
                </a:solidFill>
              </a:rPr>
              <a:t>[0-9]</a:t>
            </a:r>
            <a:r>
              <a:rPr lang="en-US" sz="3200" b="1" dirty="0">
                <a:solidFill>
                  <a:srgbClr val="7030A0"/>
                </a:solidFill>
              </a:rPr>
              <a:t>+</a:t>
            </a:r>
            <a:r>
              <a:rPr lang="en-US" b="1" dirty="0">
                <a:solidFill>
                  <a:srgbClr val="7030A0"/>
                </a:solidFill>
              </a:rPr>
              <a:t>\.jpg</a:t>
            </a:r>
            <a:r>
              <a:rPr lang="en-US" b="1" dirty="0">
                <a:solidFill>
                  <a:srgbClr val="FF0000"/>
                </a:solidFill>
              </a:rPr>
              <a:t>”</a:t>
            </a:r>
            <a:r>
              <a:rPr lang="en-US" dirty="0"/>
              <a:t> matches with </a:t>
            </a:r>
            <a:r>
              <a:rPr lang="en-US" b="1" dirty="0">
                <a:solidFill>
                  <a:srgbClr val="014BF6"/>
                </a:solidFill>
              </a:rPr>
              <a:t>“</a:t>
            </a:r>
            <a:r>
              <a:rPr lang="en-US" b="1" dirty="0">
                <a:solidFill>
                  <a:srgbClr val="00B050"/>
                </a:solidFill>
                <a:highlight>
                  <a:srgbClr val="800080"/>
                </a:highlight>
              </a:rPr>
              <a:t>cat20.jpg</a:t>
            </a:r>
            <a:r>
              <a:rPr lang="en-US" b="1" dirty="0">
                <a:solidFill>
                  <a:srgbClr val="014BF6"/>
                </a:solidFill>
              </a:rPr>
              <a:t>”</a:t>
            </a:r>
            <a:r>
              <a:rPr lang="en-US" dirty="0"/>
              <a:t> and </a:t>
            </a:r>
            <a:r>
              <a:rPr lang="en-US" b="1" dirty="0">
                <a:solidFill>
                  <a:srgbClr val="014BF6"/>
                </a:solidFill>
              </a:rPr>
              <a:t>“</a:t>
            </a:r>
            <a:r>
              <a:rPr lang="en-US" b="1" dirty="0">
                <a:solidFill>
                  <a:srgbClr val="00B050"/>
                </a:solidFill>
                <a:highlight>
                  <a:srgbClr val="800080"/>
                </a:highlight>
              </a:rPr>
              <a:t>cat_175.jpg</a:t>
            </a:r>
            <a:r>
              <a:rPr lang="en-US" b="1" dirty="0">
                <a:solidFill>
                  <a:srgbClr val="014BF6"/>
                </a:solidFill>
                <a:highlight>
                  <a:srgbClr val="800080"/>
                </a:highlight>
              </a:rPr>
              <a:t> </a:t>
            </a:r>
            <a:r>
              <a:rPr lang="en-US" b="1" dirty="0">
                <a:solidFill>
                  <a:srgbClr val="014BF6"/>
                </a:solidFill>
              </a:rPr>
              <a:t>”</a:t>
            </a:r>
            <a:r>
              <a:rPr lang="en-US" dirty="0"/>
              <a:t> but not with </a:t>
            </a:r>
            <a:r>
              <a:rPr lang="en-US" b="1" dirty="0">
                <a:solidFill>
                  <a:srgbClr val="014BF6"/>
                </a:solidFill>
              </a:rPr>
              <a:t>“</a:t>
            </a:r>
            <a:r>
              <a:rPr lang="en-US" b="1" dirty="0" err="1">
                <a:solidFill>
                  <a:srgbClr val="00B050"/>
                </a:solidFill>
                <a:highlight>
                  <a:srgbClr val="FF0000"/>
                </a:highlight>
              </a:rPr>
              <a:t>cat.jpg</a:t>
            </a:r>
            <a:r>
              <a:rPr lang="en-US" b="1" dirty="0">
                <a:solidFill>
                  <a:srgbClr val="014BF6"/>
                </a:solidFill>
              </a:rPr>
              <a:t>”</a:t>
            </a:r>
          </a:p>
        </p:txBody>
      </p:sp>
      <p:sp>
        <p:nvSpPr>
          <p:cNvPr id="21" name="TextBox 20">
            <a:extLst>
              <a:ext uri="{FF2B5EF4-FFF2-40B4-BE49-F238E27FC236}">
                <a16:creationId xmlns:a16="http://schemas.microsoft.com/office/drawing/2014/main" id="{18F462BF-65F4-F84A-A0A8-52396A061221}"/>
              </a:ext>
            </a:extLst>
          </p:cNvPr>
          <p:cNvSpPr txBox="1"/>
          <p:nvPr/>
        </p:nvSpPr>
        <p:spPr>
          <a:xfrm>
            <a:off x="6684275" y="2840543"/>
            <a:ext cx="4425892"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err="1">
                <a:solidFill>
                  <a:srgbClr val="7030A0"/>
                </a:solidFill>
              </a:rPr>
              <a:t>min,max</a:t>
            </a:r>
            <a:r>
              <a:rPr lang="en-US" sz="2400" b="1" dirty="0">
                <a:solidFill>
                  <a:srgbClr val="7030A0"/>
                </a:solidFill>
              </a:rPr>
              <a:t>}</a:t>
            </a:r>
            <a:r>
              <a:rPr lang="en-US" sz="2400" b="1" dirty="0">
                <a:solidFill>
                  <a:srgbClr val="FF0000"/>
                </a:solidFill>
              </a:rPr>
              <a:t>”</a:t>
            </a:r>
            <a:r>
              <a:rPr lang="en-US" sz="2400" dirty="0"/>
              <a:t> - zero or one time</a:t>
            </a:r>
          </a:p>
        </p:txBody>
      </p:sp>
      <p:sp>
        <p:nvSpPr>
          <p:cNvPr id="5" name="Rectangle 4">
            <a:extLst>
              <a:ext uri="{FF2B5EF4-FFF2-40B4-BE49-F238E27FC236}">
                <a16:creationId xmlns:a16="http://schemas.microsoft.com/office/drawing/2014/main" id="{49D0D93D-811D-DC4B-88A3-6DD3A00F04C2}"/>
              </a:ext>
            </a:extLst>
          </p:cNvPr>
          <p:cNvSpPr/>
          <p:nvPr/>
        </p:nvSpPr>
        <p:spPr>
          <a:xfrm>
            <a:off x="3508593" y="2268423"/>
            <a:ext cx="5174815" cy="461665"/>
          </a:xfrm>
          <a:prstGeom prst="rect">
            <a:avLst/>
          </a:prstGeom>
        </p:spPr>
        <p:txBody>
          <a:bodyPr wrap="none">
            <a:spAutoFit/>
          </a:bodyPr>
          <a:lstStyle/>
          <a:p>
            <a:r>
              <a:rPr lang="en-US" sz="2400" dirty="0"/>
              <a:t>The preceding item should be repeated:</a:t>
            </a:r>
          </a:p>
        </p:txBody>
      </p:sp>
      <p:cxnSp>
        <p:nvCxnSpPr>
          <p:cNvPr id="23" name="Straight Arrow Connector 22">
            <a:extLst>
              <a:ext uri="{FF2B5EF4-FFF2-40B4-BE49-F238E27FC236}">
                <a16:creationId xmlns:a16="http://schemas.microsoft.com/office/drawing/2014/main" id="{73F22F50-6608-DF4E-B6FB-8EFCAC29CE6B}"/>
              </a:ext>
            </a:extLst>
          </p:cNvPr>
          <p:cNvCxnSpPr>
            <a:cxnSpLocks/>
          </p:cNvCxnSpPr>
          <p:nvPr/>
        </p:nvCxnSpPr>
        <p:spPr>
          <a:xfrm flipV="1">
            <a:off x="6096000" y="1524000"/>
            <a:ext cx="0" cy="628353"/>
          </a:xfrm>
          <a:prstGeom prst="straightConnector1">
            <a:avLst/>
          </a:prstGeom>
          <a:ln w="22225">
            <a:solidFill>
              <a:schemeClr val="bg2">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CE238EC-4F15-CA41-8D9D-EFE04B119DBD}"/>
              </a:ext>
            </a:extLst>
          </p:cNvPr>
          <p:cNvSpPr/>
          <p:nvPr/>
        </p:nvSpPr>
        <p:spPr>
          <a:xfrm>
            <a:off x="6299670" y="3429000"/>
            <a:ext cx="5054130" cy="2031325"/>
          </a:xfrm>
          <a:prstGeom prst="rect">
            <a:avLst/>
          </a:prstGeom>
        </p:spPr>
        <p:txBody>
          <a:bodyPr wrap="square">
            <a:spAutoFit/>
          </a:bodyPr>
          <a:lstStyle/>
          <a:p>
            <a:pPr algn="ctr"/>
            <a:r>
              <a:rPr lang="en-US" dirty="0"/>
              <a:t>Examples:</a:t>
            </a:r>
          </a:p>
          <a:p>
            <a:endParaRPr lang="en-US" dirty="0"/>
          </a:p>
          <a:p>
            <a:pPr algn="ctr"/>
            <a:r>
              <a:rPr lang="en-US" b="1" dirty="0"/>
              <a:t> </a:t>
            </a:r>
            <a:r>
              <a:rPr lang="en-US" b="1" dirty="0">
                <a:solidFill>
                  <a:srgbClr val="FF0000"/>
                </a:solidFill>
              </a:rPr>
              <a:t>”</a:t>
            </a:r>
            <a:r>
              <a:rPr lang="en-US" b="1" dirty="0">
                <a:solidFill>
                  <a:srgbClr val="7030A0"/>
                </a:solidFill>
              </a:rPr>
              <a:t>\d{2,4}</a:t>
            </a:r>
            <a:r>
              <a:rPr lang="en-US" b="1" dirty="0">
                <a:solidFill>
                  <a:srgbClr val="FF0000"/>
                </a:solidFill>
              </a:rPr>
              <a:t>”</a:t>
            </a:r>
            <a:r>
              <a:rPr lang="en-US" dirty="0"/>
              <a:t> – matches numbers from 2 to 4 digits</a:t>
            </a:r>
          </a:p>
          <a:p>
            <a:pPr marL="285750" indent="-285750" algn="ctr">
              <a:buFont typeface="Arial" panose="020B0604020202020204" pitchFamily="34" charset="0"/>
              <a:buChar char="•"/>
            </a:pPr>
            <a:endParaRPr lang="en-US" dirty="0"/>
          </a:p>
          <a:p>
            <a:pPr algn="ctr"/>
            <a:r>
              <a:rPr lang="en-US" b="1" dirty="0"/>
              <a:t> </a:t>
            </a:r>
            <a:r>
              <a:rPr lang="en-US" b="1" dirty="0">
                <a:solidFill>
                  <a:srgbClr val="FF0000"/>
                </a:solidFill>
              </a:rPr>
              <a:t> ”</a:t>
            </a:r>
            <a:r>
              <a:rPr lang="en-US" b="1" dirty="0">
                <a:solidFill>
                  <a:srgbClr val="7030A0"/>
                </a:solidFill>
              </a:rPr>
              <a:t>\d{2}</a:t>
            </a:r>
            <a:r>
              <a:rPr lang="en-US" b="1" dirty="0">
                <a:solidFill>
                  <a:srgbClr val="FF0000"/>
                </a:solidFill>
              </a:rPr>
              <a:t>”</a:t>
            </a:r>
            <a:r>
              <a:rPr lang="en-US" dirty="0"/>
              <a:t> – two-digit number</a:t>
            </a:r>
          </a:p>
          <a:p>
            <a:pPr algn="ctr"/>
            <a:endParaRPr lang="en-US" dirty="0"/>
          </a:p>
          <a:p>
            <a:pPr algn="ctr"/>
            <a:r>
              <a:rPr lang="en-US" b="1" dirty="0">
                <a:solidFill>
                  <a:srgbClr val="FF0000"/>
                </a:solidFill>
              </a:rPr>
              <a:t> ”</a:t>
            </a:r>
            <a:r>
              <a:rPr lang="en-US" b="1" dirty="0">
                <a:solidFill>
                  <a:srgbClr val="7030A0"/>
                </a:solidFill>
              </a:rPr>
              <a:t>\d{2,}</a:t>
            </a:r>
            <a:r>
              <a:rPr lang="en-US" b="1" dirty="0">
                <a:solidFill>
                  <a:srgbClr val="FF0000"/>
                </a:solidFill>
              </a:rPr>
              <a:t>”</a:t>
            </a:r>
            <a:r>
              <a:rPr lang="en-US" dirty="0"/>
              <a:t> – number with two or more digits</a:t>
            </a:r>
          </a:p>
        </p:txBody>
      </p:sp>
    </p:spTree>
    <p:extLst>
      <p:ext uri="{BB962C8B-B14F-4D97-AF65-F5344CB8AC3E}">
        <p14:creationId xmlns:p14="http://schemas.microsoft.com/office/powerpoint/2010/main" val="2711362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dissolv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dissolv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dissolv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dissolve">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dissolve">
                                      <p:cBhvr>
                                        <p:cTn id="57" dur="500"/>
                                        <p:tgtEl>
                                          <p:spTgt spid="9">
                                            <p:txEl>
                                              <p:pRg st="0" end="0"/>
                                            </p:txEl>
                                          </p:spTgt>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Effect transition="in" filter="dissolve">
                                      <p:cBhvr>
                                        <p:cTn id="61" dur="500"/>
                                        <p:tgtEl>
                                          <p:spTgt spid="9">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9">
                                            <p:txEl>
                                              <p:pRg st="4" end="4"/>
                                            </p:txEl>
                                          </p:spTgt>
                                        </p:tgtEl>
                                        <p:attrNameLst>
                                          <p:attrName>style.visibility</p:attrName>
                                        </p:attrNameLst>
                                      </p:cBhvr>
                                      <p:to>
                                        <p:strVal val="visible"/>
                                      </p:to>
                                    </p:set>
                                    <p:animEffect transition="in" filter="dissolve">
                                      <p:cBhvr>
                                        <p:cTn id="66" dur="500"/>
                                        <p:tgtEl>
                                          <p:spTgt spid="9">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9">
                                            <p:txEl>
                                              <p:pRg st="6" end="6"/>
                                            </p:txEl>
                                          </p:spTgt>
                                        </p:tgtEl>
                                        <p:attrNameLst>
                                          <p:attrName>style.visibility</p:attrName>
                                        </p:attrNameLst>
                                      </p:cBhvr>
                                      <p:to>
                                        <p:strVal val="visible"/>
                                      </p:to>
                                    </p:set>
                                    <p:animEffect transition="in" filter="dissolve">
                                      <p:cBhvr>
                                        <p:cTn id="71" dur="500"/>
                                        <p:tgtEl>
                                          <p:spTgt spid="9">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1" nodeType="clickEffect">
                                  <p:stCondLst>
                                    <p:cond delay="0"/>
                                  </p:stCondLst>
                                  <p:childTnLst>
                                    <p:animEffect transition="out" filter="dissolve">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5"/>
                                        </p:tgtEl>
                                      </p:cBhvr>
                                    </p:animEffect>
                                    <p:set>
                                      <p:cBhvr>
                                        <p:cTn id="79" dur="1" fill="hold">
                                          <p:stCondLst>
                                            <p:cond delay="499"/>
                                          </p:stCondLst>
                                        </p:cTn>
                                        <p:tgtEl>
                                          <p:spTgt spid="5"/>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21">
                                            <p:txEl>
                                              <p:pRg st="0" end="0"/>
                                            </p:txEl>
                                          </p:spTgt>
                                        </p:tgtEl>
                                      </p:cBhvr>
                                    </p:animEffect>
                                    <p:set>
                                      <p:cBhvr>
                                        <p:cTn id="88" dur="1" fill="hold">
                                          <p:stCondLst>
                                            <p:cond delay="499"/>
                                          </p:stCondLst>
                                        </p:cTn>
                                        <p:tgtEl>
                                          <p:spTgt spid="21">
                                            <p:txEl>
                                              <p:pRg st="0" end="0"/>
                                            </p:txEl>
                                          </p:spTgt>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9">
                                            <p:txEl>
                                              <p:pRg st="0" end="0"/>
                                            </p:txEl>
                                          </p:spTgt>
                                        </p:tgtEl>
                                      </p:cBhvr>
                                    </p:animEffect>
                                    <p:set>
                                      <p:cBhvr>
                                        <p:cTn id="91" dur="1" fill="hold">
                                          <p:stCondLst>
                                            <p:cond delay="499"/>
                                          </p:stCondLst>
                                        </p:cTn>
                                        <p:tgtEl>
                                          <p:spTgt spid="9">
                                            <p:txEl>
                                              <p:pRg st="0" end="0"/>
                                            </p:txEl>
                                          </p:spTgt>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9">
                                            <p:txEl>
                                              <p:pRg st="2" end="2"/>
                                            </p:txEl>
                                          </p:spTgt>
                                        </p:tgtEl>
                                      </p:cBhvr>
                                    </p:animEffect>
                                    <p:set>
                                      <p:cBhvr>
                                        <p:cTn id="94" dur="1" fill="hold">
                                          <p:stCondLst>
                                            <p:cond delay="499"/>
                                          </p:stCondLst>
                                        </p:cTn>
                                        <p:tgtEl>
                                          <p:spTgt spid="9">
                                            <p:txEl>
                                              <p:pRg st="2" end="2"/>
                                            </p:txEl>
                                          </p:spTgt>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9">
                                            <p:txEl>
                                              <p:pRg st="4" end="4"/>
                                            </p:txEl>
                                          </p:spTgt>
                                        </p:tgtEl>
                                      </p:cBhvr>
                                    </p:animEffect>
                                    <p:set>
                                      <p:cBhvr>
                                        <p:cTn id="97" dur="1" fill="hold">
                                          <p:stCondLst>
                                            <p:cond delay="499"/>
                                          </p:stCondLst>
                                        </p:cTn>
                                        <p:tgtEl>
                                          <p:spTgt spid="9">
                                            <p:txEl>
                                              <p:pRg st="4" end="4"/>
                                            </p:txEl>
                                          </p:spTgt>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9">
                                            <p:txEl>
                                              <p:pRg st="6" end="6"/>
                                            </p:txEl>
                                          </p:spTgt>
                                        </p:tgtEl>
                                      </p:cBhvr>
                                    </p:animEffect>
                                    <p:set>
                                      <p:cBhvr>
                                        <p:cTn id="100" dur="1" fill="hold">
                                          <p:stCondLst>
                                            <p:cond delay="499"/>
                                          </p:stCondLst>
                                        </p:cTn>
                                        <p:tgtEl>
                                          <p:spTgt spid="9">
                                            <p:txEl>
                                              <p:pRg st="6" end="6"/>
                                            </p:txEl>
                                          </p:spTgt>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20"/>
                                        </p:tgtEl>
                                      </p:cBhvr>
                                    </p:animEffect>
                                    <p:set>
                                      <p:cBhvr>
                                        <p:cTn id="10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9" grpId="0"/>
      <p:bldP spid="19" grpId="1"/>
      <p:bldP spid="4" grpId="0" uiExpand="1" build="allAtOnce"/>
      <p:bldP spid="20" grpId="0"/>
      <p:bldP spid="20" grpId="1"/>
      <p:bldP spid="21" grpId="0" uiExpand="1" build="allAtOnce"/>
      <p:bldP spid="21" grpId="1" build="allAtOnce"/>
      <p:bldP spid="5" grpId="0"/>
      <p:bldP spid="5" grpId="1"/>
      <p:bldP spid="9" grpId="0" uiExpand="1" build="allAtOnce"/>
      <p:bldP spid="9" grpI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53663-79AE-9D45-BD1E-53305B14619C}"/>
              </a:ext>
            </a:extLst>
          </p:cNvPr>
          <p:cNvSpPr txBox="1"/>
          <p:nvPr/>
        </p:nvSpPr>
        <p:spPr>
          <a:xfrm>
            <a:off x="8130603" y="2299307"/>
            <a:ext cx="1262653" cy="523220"/>
          </a:xfrm>
          <a:prstGeom prst="rect">
            <a:avLst/>
          </a:prstGeom>
          <a:noFill/>
        </p:spPr>
        <p:txBody>
          <a:bodyPr wrap="none" rtlCol="0">
            <a:spAutoFit/>
          </a:bodyPr>
          <a:lstStyle/>
          <a:p>
            <a:r>
              <a:rPr lang="en-US" sz="2800" b="1" u="sng" dirty="0"/>
              <a:t>Greedy</a:t>
            </a:r>
          </a:p>
        </p:txBody>
      </p:sp>
      <p:sp>
        <p:nvSpPr>
          <p:cNvPr id="7" name="Rectangle 6">
            <a:extLst>
              <a:ext uri="{FF2B5EF4-FFF2-40B4-BE49-F238E27FC236}">
                <a16:creationId xmlns:a16="http://schemas.microsoft.com/office/drawing/2014/main" id="{E003A930-640A-3F4A-9541-2150E9BC6455}"/>
              </a:ext>
            </a:extLst>
          </p:cNvPr>
          <p:cNvSpPr/>
          <p:nvPr/>
        </p:nvSpPr>
        <p:spPr>
          <a:xfrm>
            <a:off x="6605826" y="4038004"/>
            <a:ext cx="4312206" cy="461665"/>
          </a:xfrm>
          <a:prstGeom prst="rect">
            <a:avLst/>
          </a:prstGeom>
        </p:spPr>
        <p:txBody>
          <a:bodyPr wrap="none">
            <a:spAutoFit/>
          </a:bodyPr>
          <a:lstStyle/>
          <a:p>
            <a:r>
              <a:rPr lang="en-US" sz="2400" b="1" dirty="0">
                <a:solidFill>
                  <a:srgbClr val="014BF6"/>
                </a:solidFill>
              </a:rPr>
              <a:t>“</a:t>
            </a:r>
            <a:r>
              <a:rPr lang="en-US" sz="2400" b="1" dirty="0" err="1">
                <a:solidFill>
                  <a:srgbClr val="00B050"/>
                </a:solidFill>
              </a:rPr>
              <a:t>cat.jpg</a:t>
            </a:r>
            <a:r>
              <a:rPr lang="en-US" sz="2400" b="1" dirty="0">
                <a:solidFill>
                  <a:srgbClr val="00B050"/>
                </a:solidFill>
              </a:rPr>
              <a:t>, cat20.jpg, cat_175.jpg </a:t>
            </a:r>
            <a:r>
              <a:rPr lang="en-US" sz="2400" b="1" dirty="0">
                <a:solidFill>
                  <a:srgbClr val="014BF6"/>
                </a:solidFill>
              </a:rPr>
              <a:t>”</a:t>
            </a:r>
            <a:endParaRPr lang="en-US" sz="2400" dirty="0"/>
          </a:p>
        </p:txBody>
      </p:sp>
      <p:sp>
        <p:nvSpPr>
          <p:cNvPr id="8" name="Rectangle 7">
            <a:extLst>
              <a:ext uri="{FF2B5EF4-FFF2-40B4-BE49-F238E27FC236}">
                <a16:creationId xmlns:a16="http://schemas.microsoft.com/office/drawing/2014/main" id="{2D583228-72B9-4148-961A-FEA11EDA4B2E}"/>
              </a:ext>
            </a:extLst>
          </p:cNvPr>
          <p:cNvSpPr/>
          <p:nvPr/>
        </p:nvSpPr>
        <p:spPr>
          <a:xfrm>
            <a:off x="7792208" y="3022582"/>
            <a:ext cx="1939442" cy="769441"/>
          </a:xfrm>
          <a:prstGeom prst="rect">
            <a:avLst/>
          </a:prstGeom>
        </p:spPr>
        <p:txBody>
          <a:bodyPr wrap="none">
            <a:spAutoFit/>
          </a:bodyPr>
          <a:lstStyle/>
          <a:p>
            <a:r>
              <a:rPr lang="en-US" sz="2400" b="1" dirty="0">
                <a:solidFill>
                  <a:srgbClr val="FF0000"/>
                </a:solidFill>
              </a:rPr>
              <a:t>“</a:t>
            </a:r>
            <a:r>
              <a:rPr lang="en-US" sz="2400" b="1" dirty="0">
                <a:solidFill>
                  <a:srgbClr val="7030A0"/>
                </a:solidFill>
              </a:rPr>
              <a:t>cat</a:t>
            </a:r>
            <a:r>
              <a:rPr lang="en-US" sz="4400" b="1" dirty="0">
                <a:solidFill>
                  <a:srgbClr val="7030A0"/>
                </a:solidFill>
              </a:rPr>
              <a:t>.*</a:t>
            </a:r>
            <a:r>
              <a:rPr lang="en-US" sz="2400" b="1" dirty="0">
                <a:solidFill>
                  <a:srgbClr val="7030A0"/>
                </a:solidFill>
              </a:rPr>
              <a:t>\.jpg</a:t>
            </a:r>
            <a:r>
              <a:rPr lang="en-US" sz="2400" b="1" dirty="0">
                <a:solidFill>
                  <a:srgbClr val="FF0000"/>
                </a:solidFill>
              </a:rPr>
              <a:t>”</a:t>
            </a:r>
            <a:r>
              <a:rPr lang="en-US" sz="2400" dirty="0"/>
              <a:t> </a:t>
            </a:r>
          </a:p>
        </p:txBody>
      </p:sp>
      <p:sp>
        <p:nvSpPr>
          <p:cNvPr id="17" name="Rectangle 16">
            <a:extLst>
              <a:ext uri="{FF2B5EF4-FFF2-40B4-BE49-F238E27FC236}">
                <a16:creationId xmlns:a16="http://schemas.microsoft.com/office/drawing/2014/main" id="{6847BC1B-59D0-2540-9B0D-833F1E54260A}"/>
              </a:ext>
            </a:extLst>
          </p:cNvPr>
          <p:cNvSpPr/>
          <p:nvPr/>
        </p:nvSpPr>
        <p:spPr>
          <a:xfrm>
            <a:off x="6605826" y="4038004"/>
            <a:ext cx="4312206" cy="461665"/>
          </a:xfrm>
          <a:prstGeom prst="rect">
            <a:avLst/>
          </a:prstGeom>
        </p:spPr>
        <p:txBody>
          <a:bodyPr wrap="none">
            <a:spAutoFit/>
          </a:bodyPr>
          <a:lstStyle/>
          <a:p>
            <a:r>
              <a:rPr lang="en-US" sz="2400" b="1" dirty="0">
                <a:solidFill>
                  <a:srgbClr val="014BF6"/>
                </a:solidFill>
              </a:rPr>
              <a:t>“</a:t>
            </a:r>
            <a:r>
              <a:rPr lang="en-US" sz="2400" b="1" dirty="0" err="1">
                <a:solidFill>
                  <a:srgbClr val="00B050"/>
                </a:solidFill>
                <a:highlight>
                  <a:srgbClr val="800080"/>
                </a:highlight>
              </a:rPr>
              <a:t>cat.jpg</a:t>
            </a:r>
            <a:r>
              <a:rPr lang="en-US" sz="2400" b="1" dirty="0">
                <a:solidFill>
                  <a:srgbClr val="00B050"/>
                </a:solidFill>
                <a:highlight>
                  <a:srgbClr val="800080"/>
                </a:highlight>
              </a:rPr>
              <a:t>, cat20.jpg, cat_175.jpg </a:t>
            </a:r>
            <a:r>
              <a:rPr lang="en-US" sz="2400" b="1" dirty="0">
                <a:solidFill>
                  <a:srgbClr val="014BF6"/>
                </a:solidFill>
              </a:rPr>
              <a:t>”</a:t>
            </a:r>
            <a:endParaRPr lang="en-US" sz="2400" dirty="0"/>
          </a:p>
        </p:txBody>
      </p:sp>
      <p:sp>
        <p:nvSpPr>
          <p:cNvPr id="22" name="TextBox 21">
            <a:extLst>
              <a:ext uri="{FF2B5EF4-FFF2-40B4-BE49-F238E27FC236}">
                <a16:creationId xmlns:a16="http://schemas.microsoft.com/office/drawing/2014/main" id="{23F08E82-D69F-FC42-BD6E-197472277D14}"/>
              </a:ext>
            </a:extLst>
          </p:cNvPr>
          <p:cNvSpPr txBox="1"/>
          <p:nvPr/>
        </p:nvSpPr>
        <p:spPr>
          <a:xfrm>
            <a:off x="8349508" y="2299307"/>
            <a:ext cx="824841" cy="523220"/>
          </a:xfrm>
          <a:prstGeom prst="rect">
            <a:avLst/>
          </a:prstGeom>
          <a:noFill/>
        </p:spPr>
        <p:txBody>
          <a:bodyPr wrap="none" rtlCol="0">
            <a:spAutoFit/>
          </a:bodyPr>
          <a:lstStyle/>
          <a:p>
            <a:r>
              <a:rPr lang="en-US" sz="2800" b="1" u="sng" dirty="0"/>
              <a:t>Lazy</a:t>
            </a:r>
          </a:p>
        </p:txBody>
      </p:sp>
      <p:sp>
        <p:nvSpPr>
          <p:cNvPr id="24" name="Rectangle 23">
            <a:extLst>
              <a:ext uri="{FF2B5EF4-FFF2-40B4-BE49-F238E27FC236}">
                <a16:creationId xmlns:a16="http://schemas.microsoft.com/office/drawing/2014/main" id="{3D1A69DC-CC8C-FF41-AF7B-9395D461748D}"/>
              </a:ext>
            </a:extLst>
          </p:cNvPr>
          <p:cNvSpPr/>
          <p:nvPr/>
        </p:nvSpPr>
        <p:spPr>
          <a:xfrm>
            <a:off x="7792208" y="2691743"/>
            <a:ext cx="2367443" cy="1200329"/>
          </a:xfrm>
          <a:prstGeom prst="rect">
            <a:avLst/>
          </a:prstGeom>
        </p:spPr>
        <p:txBody>
          <a:bodyPr wrap="none">
            <a:spAutoFit/>
          </a:bodyPr>
          <a:lstStyle/>
          <a:p>
            <a:r>
              <a:rPr lang="en-US" sz="2400" b="1" dirty="0">
                <a:solidFill>
                  <a:srgbClr val="FF0000"/>
                </a:solidFill>
              </a:rPr>
              <a:t>“</a:t>
            </a:r>
            <a:r>
              <a:rPr lang="en-US" sz="2400" b="1" dirty="0">
                <a:solidFill>
                  <a:srgbClr val="7030A0"/>
                </a:solidFill>
              </a:rPr>
              <a:t>cat</a:t>
            </a:r>
            <a:r>
              <a:rPr lang="en-US" sz="4400" b="1" dirty="0">
                <a:solidFill>
                  <a:srgbClr val="7030A0"/>
                </a:solidFill>
              </a:rPr>
              <a:t>.*</a:t>
            </a:r>
            <a:r>
              <a:rPr lang="en-US" sz="7200" b="1" dirty="0">
                <a:solidFill>
                  <a:srgbClr val="7030A0"/>
                </a:solidFill>
              </a:rPr>
              <a:t>?</a:t>
            </a:r>
            <a:r>
              <a:rPr lang="en-US" sz="2400" b="1" dirty="0">
                <a:solidFill>
                  <a:srgbClr val="7030A0"/>
                </a:solidFill>
              </a:rPr>
              <a:t>\.jpg</a:t>
            </a:r>
            <a:r>
              <a:rPr lang="en-US" sz="2400" b="1" dirty="0">
                <a:solidFill>
                  <a:srgbClr val="FF0000"/>
                </a:solidFill>
              </a:rPr>
              <a:t>”</a:t>
            </a:r>
            <a:r>
              <a:rPr lang="en-US" sz="2400" dirty="0"/>
              <a:t> </a:t>
            </a:r>
          </a:p>
        </p:txBody>
      </p:sp>
      <p:sp>
        <p:nvSpPr>
          <p:cNvPr id="25" name="Rectangle 24">
            <a:extLst>
              <a:ext uri="{FF2B5EF4-FFF2-40B4-BE49-F238E27FC236}">
                <a16:creationId xmlns:a16="http://schemas.microsoft.com/office/drawing/2014/main" id="{C0FFAA9E-4E95-E746-BC97-1ADE2713B416}"/>
              </a:ext>
            </a:extLst>
          </p:cNvPr>
          <p:cNvSpPr/>
          <p:nvPr/>
        </p:nvSpPr>
        <p:spPr>
          <a:xfrm>
            <a:off x="6605826" y="4038004"/>
            <a:ext cx="4312206" cy="461665"/>
          </a:xfrm>
          <a:prstGeom prst="rect">
            <a:avLst/>
          </a:prstGeom>
        </p:spPr>
        <p:txBody>
          <a:bodyPr wrap="none">
            <a:spAutoFit/>
          </a:bodyPr>
          <a:lstStyle/>
          <a:p>
            <a:r>
              <a:rPr lang="en-US" sz="2400" b="1" dirty="0">
                <a:solidFill>
                  <a:srgbClr val="014BF6"/>
                </a:solidFill>
              </a:rPr>
              <a:t>“</a:t>
            </a:r>
            <a:r>
              <a:rPr lang="en-US" sz="2400" b="1" dirty="0" err="1">
                <a:solidFill>
                  <a:srgbClr val="00B050"/>
                </a:solidFill>
                <a:highlight>
                  <a:srgbClr val="800080"/>
                </a:highlight>
              </a:rPr>
              <a:t>cat.jpg</a:t>
            </a:r>
            <a:r>
              <a:rPr lang="en-US" sz="2400" b="1" dirty="0">
                <a:solidFill>
                  <a:srgbClr val="00B050"/>
                </a:solidFill>
              </a:rPr>
              <a:t>, </a:t>
            </a:r>
            <a:r>
              <a:rPr lang="en-US" sz="2400" b="1" dirty="0">
                <a:solidFill>
                  <a:srgbClr val="00B050"/>
                </a:solidFill>
                <a:highlight>
                  <a:srgbClr val="800080"/>
                </a:highlight>
              </a:rPr>
              <a:t>cat20.jpg</a:t>
            </a:r>
            <a:r>
              <a:rPr lang="en-US" sz="2400" b="1" dirty="0">
                <a:solidFill>
                  <a:srgbClr val="00B050"/>
                </a:solidFill>
              </a:rPr>
              <a:t>, </a:t>
            </a:r>
            <a:r>
              <a:rPr lang="en-US" sz="2400" b="1" dirty="0">
                <a:solidFill>
                  <a:srgbClr val="00B050"/>
                </a:solidFill>
                <a:highlight>
                  <a:srgbClr val="800080"/>
                </a:highlight>
              </a:rPr>
              <a:t>cat_175.jpg </a:t>
            </a:r>
            <a:r>
              <a:rPr lang="en-US" sz="2400" b="1" dirty="0">
                <a:solidFill>
                  <a:srgbClr val="014BF6"/>
                </a:solidFill>
              </a:rPr>
              <a:t>”</a:t>
            </a:r>
            <a:endParaRPr lang="en-US" sz="2400" dirty="0"/>
          </a:p>
        </p:txBody>
      </p:sp>
      <p:sp>
        <p:nvSpPr>
          <p:cNvPr id="2" name="Title 1"/>
          <p:cNvSpPr>
            <a:spLocks noGrp="1"/>
          </p:cNvSpPr>
          <p:nvPr>
            <p:ph type="title"/>
          </p:nvPr>
        </p:nvSpPr>
        <p:spPr/>
        <p:txBody>
          <a:bodyPr>
            <a:normAutofit/>
          </a:bodyPr>
          <a:lstStyle/>
          <a:p>
            <a:r>
              <a:rPr lang="en-US" sz="3200" b="1" dirty="0"/>
              <a:t>Repetition, grouping, alternation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6" name="TextBox 15">
            <a:extLst>
              <a:ext uri="{FF2B5EF4-FFF2-40B4-BE49-F238E27FC236}">
                <a16:creationId xmlns:a16="http://schemas.microsoft.com/office/drawing/2014/main" id="{70DFAA56-C0E5-E949-941B-C07FA08886CB}"/>
              </a:ext>
            </a:extLst>
          </p:cNvPr>
          <p:cNvSpPr txBox="1"/>
          <p:nvPr/>
        </p:nvSpPr>
        <p:spPr>
          <a:xfrm>
            <a:off x="1946969" y="1690688"/>
            <a:ext cx="3258649" cy="461665"/>
          </a:xfrm>
          <a:prstGeom prst="rect">
            <a:avLst/>
          </a:prstGeom>
          <a:noFill/>
        </p:spPr>
        <p:txBody>
          <a:bodyPr wrap="none" rtlCol="0">
            <a:spAutoFit/>
          </a:bodyPr>
          <a:lstStyle/>
          <a:p>
            <a:r>
              <a:rPr lang="en-US" sz="2400" dirty="0"/>
              <a:t>Unquantified repetitions</a:t>
            </a:r>
          </a:p>
        </p:txBody>
      </p:sp>
      <p:sp>
        <p:nvSpPr>
          <p:cNvPr id="4" name="TextBox 3">
            <a:extLst>
              <a:ext uri="{FF2B5EF4-FFF2-40B4-BE49-F238E27FC236}">
                <a16:creationId xmlns:a16="http://schemas.microsoft.com/office/drawing/2014/main" id="{059AC5E6-AD5D-B64B-91A8-97AD4570B2B9}"/>
              </a:ext>
            </a:extLst>
          </p:cNvPr>
          <p:cNvSpPr txBox="1"/>
          <p:nvPr/>
        </p:nvSpPr>
        <p:spPr>
          <a:xfrm>
            <a:off x="475994" y="2822527"/>
            <a:ext cx="3585405" cy="1938992"/>
          </a:xfrm>
          <a:prstGeom prst="rect">
            <a:avLst/>
          </a:prstGeom>
          <a:noFill/>
        </p:spPr>
        <p:txBody>
          <a:bodyPr wrap="none" rtlCol="0">
            <a:spAutoFit/>
          </a:bodyPr>
          <a:lstStyle/>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zero or one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zero or more times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one or more times.</a:t>
            </a:r>
          </a:p>
        </p:txBody>
      </p:sp>
      <p:sp>
        <p:nvSpPr>
          <p:cNvPr id="11" name="Rounded Rectangle 10">
            <a:extLst>
              <a:ext uri="{FF2B5EF4-FFF2-40B4-BE49-F238E27FC236}">
                <a16:creationId xmlns:a16="http://schemas.microsoft.com/office/drawing/2014/main" id="{B458D01D-C5F7-8C4A-AA56-701043B49B25}"/>
              </a:ext>
            </a:extLst>
          </p:cNvPr>
          <p:cNvSpPr/>
          <p:nvPr/>
        </p:nvSpPr>
        <p:spPr>
          <a:xfrm>
            <a:off x="838200" y="2744659"/>
            <a:ext cx="2849217" cy="600164"/>
          </a:xfrm>
          <a:prstGeom prst="roundRect">
            <a:avLst/>
          </a:prstGeom>
          <a:noFill/>
          <a:ln w="38100">
            <a:prstDash val="dash"/>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l"/>
            <a:endParaRPr lang="en-US" b="1" dirty="0">
              <a:solidFill>
                <a:srgbClr val="FF0000"/>
              </a:solidFill>
            </a:endParaRPr>
          </a:p>
        </p:txBody>
      </p:sp>
      <p:sp>
        <p:nvSpPr>
          <p:cNvPr id="12" name="TextBox 11">
            <a:extLst>
              <a:ext uri="{FF2B5EF4-FFF2-40B4-BE49-F238E27FC236}">
                <a16:creationId xmlns:a16="http://schemas.microsoft.com/office/drawing/2014/main" id="{6C0038E0-EA57-5748-96DA-A3FBD9BD1775}"/>
              </a:ext>
            </a:extLst>
          </p:cNvPr>
          <p:cNvSpPr txBox="1"/>
          <p:nvPr/>
        </p:nvSpPr>
        <p:spPr>
          <a:xfrm>
            <a:off x="831955" y="2386028"/>
            <a:ext cx="2855462" cy="369332"/>
          </a:xfrm>
          <a:prstGeom prst="rect">
            <a:avLst/>
          </a:prstGeom>
          <a:noFill/>
        </p:spPr>
        <p:txBody>
          <a:bodyPr wrap="none" rtlCol="0">
            <a:spAutoFit/>
          </a:bodyPr>
          <a:lstStyle/>
          <a:p>
            <a:r>
              <a:rPr lang="en-US" b="1" dirty="0">
                <a:solidFill>
                  <a:schemeClr val="accent2">
                    <a:lumMod val="75000"/>
                  </a:schemeClr>
                </a:solidFill>
              </a:rPr>
              <a:t>Add laziness into evaluation</a:t>
            </a:r>
          </a:p>
        </p:txBody>
      </p:sp>
    </p:spTree>
    <p:extLst>
      <p:ext uri="{BB962C8B-B14F-4D97-AF65-F5344CB8AC3E}">
        <p14:creationId xmlns:p14="http://schemas.microsoft.com/office/powerpoint/2010/main" val="1259954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2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2" fill="hold" grpId="1" nodeType="clickEffect">
                                  <p:stCondLst>
                                    <p:cond delay="0"/>
                                  </p:stCondLst>
                                  <p:childTnLst>
                                    <p:animEffect transition="out" filter="wipe(right)">
                                      <p:cBhvr>
                                        <p:cTn id="35" dur="2000"/>
                                        <p:tgtEl>
                                          <p:spTgt spid="8"/>
                                        </p:tgtEl>
                                      </p:cBhvr>
                                    </p:animEffect>
                                    <p:set>
                                      <p:cBhvr>
                                        <p:cTn id="36" dur="1" fill="hold">
                                          <p:stCondLst>
                                            <p:cond delay="1999"/>
                                          </p:stCondLst>
                                        </p:cTn>
                                        <p:tgtEl>
                                          <p:spTgt spid="8"/>
                                        </p:tgtEl>
                                        <p:attrNameLst>
                                          <p:attrName>style.visibility</p:attrName>
                                        </p:attrNameLst>
                                      </p:cBhvr>
                                      <p:to>
                                        <p:strVal val="hidden"/>
                                      </p:to>
                                    </p:set>
                                  </p:childTnLst>
                                </p:cTn>
                              </p:par>
                              <p:par>
                                <p:cTn id="37" presetID="22" presetClass="entr" presetSubtype="8"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20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1000"/>
                                        <p:tgtEl>
                                          <p:spTgt spid="17"/>
                                        </p:tgtEl>
                                      </p:cBhvr>
                                    </p:animEffect>
                                    <p:set>
                                      <p:cBhvr>
                                        <p:cTn id="44" dur="1" fill="hold">
                                          <p:stCondLst>
                                            <p:cond delay="999"/>
                                          </p:stCondLst>
                                        </p:cTn>
                                        <p:tgtEl>
                                          <p:spTgt spid="17"/>
                                        </p:tgtEl>
                                        <p:attrNameLst>
                                          <p:attrName>style.visibility</p:attrName>
                                        </p:attrNameLst>
                                      </p:cBhvr>
                                      <p:to>
                                        <p:strVal val="hidden"/>
                                      </p:to>
                                    </p:se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10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2" nodeType="clickEffect">
                                  <p:stCondLst>
                                    <p:cond delay="0"/>
                                  </p:stCondLst>
                                  <p:childTnLst>
                                    <p:animEffect transition="out" filter="dissolv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par>
                                <p:cTn id="66" presetID="9" presetClass="exit" presetSubtype="0" fill="hold" grpId="2" nodeType="withEffect">
                                  <p:stCondLst>
                                    <p:cond delay="0"/>
                                  </p:stCondLst>
                                  <p:childTnLst>
                                    <p:animEffect transition="out" filter="dissolve">
                                      <p:cBhvr>
                                        <p:cTn id="67" dur="500"/>
                                        <p:tgtEl>
                                          <p:spTgt spid="8"/>
                                        </p:tgtEl>
                                      </p:cBhvr>
                                    </p:animEffect>
                                    <p:set>
                                      <p:cBhvr>
                                        <p:cTn id="68" dur="1" fill="hold">
                                          <p:stCondLst>
                                            <p:cond delay="499"/>
                                          </p:stCondLst>
                                        </p:cTn>
                                        <p:tgtEl>
                                          <p:spTgt spid="8"/>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500"/>
                                        <p:tgtEl>
                                          <p:spTgt spid="17"/>
                                        </p:tgtEl>
                                      </p:cBhvr>
                                    </p:animEffect>
                                    <p:set>
                                      <p:cBhvr>
                                        <p:cTn id="71" dur="1" fill="hold">
                                          <p:stCondLst>
                                            <p:cond delay="499"/>
                                          </p:stCondLst>
                                        </p:cTn>
                                        <p:tgtEl>
                                          <p:spTgt spid="17"/>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par>
                                <p:cTn id="75" presetID="9" presetClass="exit" presetSubtype="0" fill="hold" grpId="2" nodeType="withEffect">
                                  <p:stCondLst>
                                    <p:cond delay="0"/>
                                  </p:stCondLst>
                                  <p:childTnLst>
                                    <p:animEffect transition="out" filter="dissolv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9" presetClass="exit" presetSubtype="0" fill="hold" grpId="0" nodeType="with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9" presetClass="exit" presetSubtype="0" fill="hold" grpId="0" nodeType="withEffect">
                                  <p:stCondLst>
                                    <p:cond delay="0"/>
                                  </p:stCondLst>
                                  <p:childTnLst>
                                    <p:animEffect transition="out" filter="dissolve">
                                      <p:cBhvr>
                                        <p:cTn id="85" dur="500"/>
                                        <p:tgtEl>
                                          <p:spTgt spid="4"/>
                                        </p:tgtEl>
                                      </p:cBhvr>
                                    </p:animEffect>
                                    <p:set>
                                      <p:cBhvr>
                                        <p:cTn id="86" dur="1" fill="hold">
                                          <p:stCondLst>
                                            <p:cond delay="499"/>
                                          </p:stCondLst>
                                        </p:cTn>
                                        <p:tgtEl>
                                          <p:spTgt spid="4"/>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11"/>
                                        </p:tgtEl>
                                      </p:cBhvr>
                                    </p:animEffect>
                                    <p:set>
                                      <p:cBhvr>
                                        <p:cTn id="89" dur="1" fill="hold">
                                          <p:stCondLst>
                                            <p:cond delay="499"/>
                                          </p:stCondLst>
                                        </p:cTn>
                                        <p:tgtEl>
                                          <p:spTgt spid="11"/>
                                        </p:tgtEl>
                                        <p:attrNameLst>
                                          <p:attrName>style.visibility</p:attrName>
                                        </p:attrNameLst>
                                      </p:cBhvr>
                                      <p:to>
                                        <p:strVal val="hidden"/>
                                      </p:to>
                                    </p:set>
                                  </p:childTnLst>
                                </p:cTn>
                              </p:par>
                              <p:par>
                                <p:cTn id="90" presetID="9" presetClass="exit" presetSubtype="0" fill="hold" grpId="1" nodeType="withEffect">
                                  <p:stCondLst>
                                    <p:cond delay="0"/>
                                  </p:stCondLst>
                                  <p:childTnLst>
                                    <p:animEffect transition="out" filter="dissolv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7" grpId="0"/>
      <p:bldP spid="7" grpId="1"/>
      <p:bldP spid="8" grpId="0"/>
      <p:bldP spid="8" grpId="1"/>
      <p:bldP spid="8" grpId="2"/>
      <p:bldP spid="17" grpId="0"/>
      <p:bldP spid="17" grpId="1"/>
      <p:bldP spid="17" grpId="2"/>
      <p:bldP spid="22" grpId="0"/>
      <p:bldP spid="22" grpId="1"/>
      <p:bldP spid="24" grpId="1"/>
      <p:bldP spid="24" grpId="2"/>
      <p:bldP spid="25" grpId="0"/>
      <p:bldP spid="25" grpId="1"/>
      <p:bldP spid="16" grpId="0"/>
      <p:bldP spid="4" grpId="0"/>
      <p:bldP spid="11" grpId="0" animBg="1"/>
      <p:bldP spid="11" grpId="1" animBg="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Repetition, grouping, alternation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6" name="TextBox 15">
            <a:extLst>
              <a:ext uri="{FF2B5EF4-FFF2-40B4-BE49-F238E27FC236}">
                <a16:creationId xmlns:a16="http://schemas.microsoft.com/office/drawing/2014/main" id="{70DFAA56-C0E5-E949-941B-C07FA08886CB}"/>
              </a:ext>
            </a:extLst>
          </p:cNvPr>
          <p:cNvSpPr txBox="1"/>
          <p:nvPr/>
        </p:nvSpPr>
        <p:spPr>
          <a:xfrm>
            <a:off x="1946969" y="1690688"/>
            <a:ext cx="1343509" cy="461665"/>
          </a:xfrm>
          <a:prstGeom prst="rect">
            <a:avLst/>
          </a:prstGeom>
          <a:noFill/>
        </p:spPr>
        <p:txBody>
          <a:bodyPr wrap="none" rtlCol="0">
            <a:spAutoFit/>
          </a:bodyPr>
          <a:lstStyle/>
          <a:p>
            <a:r>
              <a:rPr lang="en-US" sz="2400" dirty="0"/>
              <a:t>Grouping</a:t>
            </a:r>
          </a:p>
        </p:txBody>
      </p:sp>
      <p:sp>
        <p:nvSpPr>
          <p:cNvPr id="15" name="Rectangle 14">
            <a:extLst>
              <a:ext uri="{FF2B5EF4-FFF2-40B4-BE49-F238E27FC236}">
                <a16:creationId xmlns:a16="http://schemas.microsoft.com/office/drawing/2014/main" id="{F967387E-1268-0E41-BFB4-DA5BDFCBBE58}"/>
              </a:ext>
            </a:extLst>
          </p:cNvPr>
          <p:cNvSpPr/>
          <p:nvPr/>
        </p:nvSpPr>
        <p:spPr>
          <a:xfrm>
            <a:off x="1509188" y="2137677"/>
            <a:ext cx="875561" cy="707886"/>
          </a:xfrm>
          <a:prstGeom prst="rect">
            <a:avLst/>
          </a:prstGeom>
        </p:spPr>
        <p:txBody>
          <a:bodyPr wrap="none">
            <a:spAutoFit/>
          </a:bodyPr>
          <a:lstStyle/>
          <a:p>
            <a:r>
              <a:rPr lang="en-US" b="1" dirty="0">
                <a:solidFill>
                  <a:srgbClr val="FF0000"/>
                </a:solidFill>
              </a:rPr>
              <a:t>“</a:t>
            </a:r>
            <a:r>
              <a:rPr lang="en-US" sz="4000" b="1" dirty="0">
                <a:solidFill>
                  <a:srgbClr val="7030A0"/>
                </a:solidFill>
              </a:rPr>
              <a:t>( )</a:t>
            </a:r>
            <a:r>
              <a:rPr lang="en-US" b="1" dirty="0">
                <a:solidFill>
                  <a:srgbClr val="FF0000"/>
                </a:solidFill>
              </a:rPr>
              <a:t>”</a:t>
            </a:r>
            <a:r>
              <a:rPr lang="en-US" dirty="0"/>
              <a:t> </a:t>
            </a:r>
          </a:p>
        </p:txBody>
      </p:sp>
      <p:sp>
        <p:nvSpPr>
          <p:cNvPr id="9" name="TextBox 8">
            <a:extLst>
              <a:ext uri="{FF2B5EF4-FFF2-40B4-BE49-F238E27FC236}">
                <a16:creationId xmlns:a16="http://schemas.microsoft.com/office/drawing/2014/main" id="{6E0CB0A9-7CCC-1741-BCC8-A7E3608812F7}"/>
              </a:ext>
            </a:extLst>
          </p:cNvPr>
          <p:cNvSpPr txBox="1"/>
          <p:nvPr/>
        </p:nvSpPr>
        <p:spPr>
          <a:xfrm>
            <a:off x="970189" y="2947904"/>
            <a:ext cx="6621108" cy="2677656"/>
          </a:xfrm>
          <a:prstGeom prst="rect">
            <a:avLst/>
          </a:prstGeom>
          <a:noFill/>
        </p:spPr>
        <p:txBody>
          <a:bodyPr wrap="none" rtlCol="0">
            <a:spAutoFit/>
          </a:bodyPr>
          <a:lstStyle/>
          <a:p>
            <a:pPr marL="342900" indent="-342900">
              <a:buFont typeface="Arial" panose="020B0604020202020204" pitchFamily="34" charset="0"/>
              <a:buChar char="•"/>
            </a:pPr>
            <a:r>
              <a:rPr lang="en-US" sz="2400" dirty="0"/>
              <a:t>apply repetition operations to a group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makes expression easier to read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captures group for use in matching and replacing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not be used inside character set</a:t>
            </a:r>
          </a:p>
        </p:txBody>
      </p:sp>
      <p:sp>
        <p:nvSpPr>
          <p:cNvPr id="18" name="Rectangle 17">
            <a:extLst>
              <a:ext uri="{FF2B5EF4-FFF2-40B4-BE49-F238E27FC236}">
                <a16:creationId xmlns:a16="http://schemas.microsoft.com/office/drawing/2014/main" id="{F133D7C3-CAC9-6E46-98EE-74691579E42F}"/>
              </a:ext>
            </a:extLst>
          </p:cNvPr>
          <p:cNvSpPr/>
          <p:nvPr/>
        </p:nvSpPr>
        <p:spPr>
          <a:xfrm>
            <a:off x="1469267" y="5838442"/>
            <a:ext cx="8397224" cy="369332"/>
          </a:xfrm>
          <a:prstGeom prst="rect">
            <a:avLst/>
          </a:prstGeom>
        </p:spPr>
        <p:txBody>
          <a:bodyPr wrap="square">
            <a:spAutoFit/>
          </a:bodyPr>
          <a:lstStyle/>
          <a:p>
            <a:r>
              <a:rPr lang="en-US" b="1" dirty="0">
                <a:solidFill>
                  <a:srgbClr val="FF0000"/>
                </a:solidFill>
              </a:rPr>
              <a:t>“</a:t>
            </a:r>
            <a:r>
              <a:rPr lang="en-US" b="1" dirty="0">
                <a:solidFill>
                  <a:srgbClr val="7030A0"/>
                </a:solidFill>
              </a:rPr>
              <a:t>(cat\d?)+\.jpg</a:t>
            </a:r>
            <a:r>
              <a:rPr lang="en-US" b="1" dirty="0">
                <a:solidFill>
                  <a:srgbClr val="FF0000"/>
                </a:solidFill>
              </a:rPr>
              <a:t>”</a:t>
            </a:r>
            <a:r>
              <a:rPr lang="en-US" dirty="0"/>
              <a:t> matches with </a:t>
            </a:r>
            <a:r>
              <a:rPr lang="en-US" b="1" dirty="0">
                <a:solidFill>
                  <a:srgbClr val="014BF6"/>
                </a:solidFill>
              </a:rPr>
              <a:t>“</a:t>
            </a:r>
            <a:r>
              <a:rPr lang="en-US" b="1" dirty="0" err="1">
                <a:solidFill>
                  <a:srgbClr val="00B050"/>
                </a:solidFill>
                <a:highlight>
                  <a:srgbClr val="800080"/>
                </a:highlight>
              </a:rPr>
              <a:t>cat.jpg</a:t>
            </a:r>
            <a:r>
              <a:rPr lang="en-US" b="1" dirty="0">
                <a:solidFill>
                  <a:srgbClr val="014BF6"/>
                </a:solidFill>
              </a:rPr>
              <a:t>”</a:t>
            </a:r>
            <a:r>
              <a:rPr lang="en-US" dirty="0"/>
              <a:t> and </a:t>
            </a:r>
            <a:r>
              <a:rPr lang="en-US" b="1" dirty="0">
                <a:solidFill>
                  <a:srgbClr val="014BF6"/>
                </a:solidFill>
              </a:rPr>
              <a:t>“</a:t>
            </a:r>
            <a:r>
              <a:rPr lang="en-US" b="1" dirty="0">
                <a:solidFill>
                  <a:srgbClr val="00B050"/>
                </a:solidFill>
                <a:highlight>
                  <a:srgbClr val="800080"/>
                </a:highlight>
              </a:rPr>
              <a:t>cat20.jpg</a:t>
            </a:r>
            <a:r>
              <a:rPr lang="en-US" b="1" dirty="0">
                <a:solidFill>
                  <a:srgbClr val="014BF6"/>
                </a:solidFill>
                <a:highlight>
                  <a:srgbClr val="800080"/>
                </a:highlight>
              </a:rPr>
              <a:t> </a:t>
            </a:r>
            <a:r>
              <a:rPr lang="en-US" b="1" dirty="0">
                <a:solidFill>
                  <a:srgbClr val="014BF6"/>
                </a:solidFill>
              </a:rPr>
              <a:t>”</a:t>
            </a:r>
            <a:r>
              <a:rPr lang="en-US" dirty="0"/>
              <a:t> and also with </a:t>
            </a:r>
            <a:r>
              <a:rPr lang="en-US" b="1" dirty="0">
                <a:solidFill>
                  <a:srgbClr val="014BF6"/>
                </a:solidFill>
              </a:rPr>
              <a:t>“</a:t>
            </a:r>
            <a:r>
              <a:rPr lang="en-US" b="1" dirty="0">
                <a:solidFill>
                  <a:srgbClr val="00B050"/>
                </a:solidFill>
                <a:highlight>
                  <a:srgbClr val="800080"/>
                </a:highlight>
              </a:rPr>
              <a:t>cat175cat.jpg</a:t>
            </a:r>
            <a:r>
              <a:rPr lang="en-US" b="1" dirty="0">
                <a:solidFill>
                  <a:srgbClr val="014BF6"/>
                </a:solidFill>
              </a:rPr>
              <a:t>”</a:t>
            </a:r>
          </a:p>
        </p:txBody>
      </p:sp>
      <p:pic>
        <p:nvPicPr>
          <p:cNvPr id="19" name="Graphic 18" descr="Smiling face with solid fill">
            <a:extLst>
              <a:ext uri="{FF2B5EF4-FFF2-40B4-BE49-F238E27FC236}">
                <a16:creationId xmlns:a16="http://schemas.microsoft.com/office/drawing/2014/main" id="{9610498C-E19B-7E46-B159-48D011BEC1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843" y="2949655"/>
            <a:ext cx="501650" cy="501650"/>
          </a:xfrm>
          <a:prstGeom prst="rect">
            <a:avLst/>
          </a:prstGeom>
        </p:spPr>
      </p:pic>
      <p:pic>
        <p:nvPicPr>
          <p:cNvPr id="20" name="Graphic 19" descr="Smiling face with solid fill">
            <a:extLst>
              <a:ext uri="{FF2B5EF4-FFF2-40B4-BE49-F238E27FC236}">
                <a16:creationId xmlns:a16="http://schemas.microsoft.com/office/drawing/2014/main" id="{C8A6CC9D-4901-0740-A61F-7F6F1B55E6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843" y="3673039"/>
            <a:ext cx="501650" cy="501650"/>
          </a:xfrm>
          <a:prstGeom prst="rect">
            <a:avLst/>
          </a:prstGeom>
        </p:spPr>
      </p:pic>
      <p:pic>
        <p:nvPicPr>
          <p:cNvPr id="21" name="Graphic 20" descr="Smiling face with solid fill">
            <a:extLst>
              <a:ext uri="{FF2B5EF4-FFF2-40B4-BE49-F238E27FC236}">
                <a16:creationId xmlns:a16="http://schemas.microsoft.com/office/drawing/2014/main" id="{FFB57AB5-0C11-0E4F-B6B3-F10A7FA42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843" y="4416312"/>
            <a:ext cx="501650" cy="501650"/>
          </a:xfrm>
          <a:prstGeom prst="rect">
            <a:avLst/>
          </a:prstGeom>
        </p:spPr>
      </p:pic>
      <p:pic>
        <p:nvPicPr>
          <p:cNvPr id="23" name="Graphic 22" descr="Sad face with solid fill">
            <a:extLst>
              <a:ext uri="{FF2B5EF4-FFF2-40B4-BE49-F238E27FC236}">
                <a16:creationId xmlns:a16="http://schemas.microsoft.com/office/drawing/2014/main" id="{908D76D0-941C-E044-9506-F3C9BE5238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899" y="5128406"/>
            <a:ext cx="521538" cy="521538"/>
          </a:xfrm>
          <a:prstGeom prst="rect">
            <a:avLst/>
          </a:prstGeom>
        </p:spPr>
      </p:pic>
    </p:spTree>
    <p:extLst>
      <p:ext uri="{BB962C8B-B14F-4D97-AF65-F5344CB8AC3E}">
        <p14:creationId xmlns:p14="http://schemas.microsoft.com/office/powerpoint/2010/main" val="9021837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wipe(left)">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left)">
                                      <p:cBhvr>
                                        <p:cTn id="39" dur="500"/>
                                        <p:tgtEl>
                                          <p:spTgt spid="9">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wipe(left)">
                                      <p:cBhvr>
                                        <p:cTn id="48" dur="500"/>
                                        <p:tgtEl>
                                          <p:spTgt spid="9">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9">
                                            <p:txEl>
                                              <p:pRg st="0" end="0"/>
                                            </p:txEl>
                                          </p:spTgt>
                                        </p:tgtEl>
                                      </p:cBhvr>
                                    </p:animEffect>
                                    <p:set>
                                      <p:cBhvr>
                                        <p:cTn id="64" dur="1" fill="hold">
                                          <p:stCondLst>
                                            <p:cond delay="499"/>
                                          </p:stCondLst>
                                        </p:cTn>
                                        <p:tgtEl>
                                          <p:spTgt spid="9">
                                            <p:txEl>
                                              <p:pRg st="0" end="0"/>
                                            </p:txEl>
                                          </p:spTgt>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9">
                                            <p:txEl>
                                              <p:pRg st="2" end="2"/>
                                            </p:txEl>
                                          </p:spTgt>
                                        </p:tgtEl>
                                      </p:cBhvr>
                                    </p:animEffect>
                                    <p:set>
                                      <p:cBhvr>
                                        <p:cTn id="67" dur="1" fill="hold">
                                          <p:stCondLst>
                                            <p:cond delay="499"/>
                                          </p:stCondLst>
                                        </p:cTn>
                                        <p:tgtEl>
                                          <p:spTgt spid="9">
                                            <p:txEl>
                                              <p:pRg st="2" end="2"/>
                                            </p:txEl>
                                          </p:spTgt>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9">
                                            <p:txEl>
                                              <p:pRg st="4" end="4"/>
                                            </p:txEl>
                                          </p:spTgt>
                                        </p:tgtEl>
                                      </p:cBhvr>
                                    </p:animEffect>
                                    <p:set>
                                      <p:cBhvr>
                                        <p:cTn id="70" dur="1" fill="hold">
                                          <p:stCondLst>
                                            <p:cond delay="499"/>
                                          </p:stCondLst>
                                        </p:cTn>
                                        <p:tgtEl>
                                          <p:spTgt spid="9">
                                            <p:txEl>
                                              <p:pRg st="4" end="4"/>
                                            </p:txEl>
                                          </p:spTgt>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9">
                                            <p:txEl>
                                              <p:pRg st="6" end="6"/>
                                            </p:txEl>
                                          </p:spTgt>
                                        </p:tgtEl>
                                      </p:cBhvr>
                                    </p:animEffect>
                                    <p:set>
                                      <p:cBhvr>
                                        <p:cTn id="73" dur="1" fill="hold">
                                          <p:stCondLst>
                                            <p:cond delay="499"/>
                                          </p:stCondLst>
                                        </p:cTn>
                                        <p:tgtEl>
                                          <p:spTgt spid="9">
                                            <p:txEl>
                                              <p:pRg st="6" end="6"/>
                                            </p:txEl>
                                          </p:spTgt>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18"/>
                                        </p:tgtEl>
                                      </p:cBhvr>
                                    </p:animEffect>
                                    <p:set>
                                      <p:cBhvr>
                                        <p:cTn id="76" dur="1" fill="hold">
                                          <p:stCondLst>
                                            <p:cond delay="499"/>
                                          </p:stCondLst>
                                        </p:cTn>
                                        <p:tgtEl>
                                          <p:spTgt spid="18"/>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19"/>
                                        </p:tgtEl>
                                      </p:cBhvr>
                                    </p:animEffect>
                                    <p:set>
                                      <p:cBhvr>
                                        <p:cTn id="79" dur="1" fill="hold">
                                          <p:stCondLst>
                                            <p:cond delay="499"/>
                                          </p:stCondLst>
                                        </p:cTn>
                                        <p:tgtEl>
                                          <p:spTgt spid="19"/>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0"/>
                                        </p:tgtEl>
                                      </p:cBhvr>
                                    </p:animEffect>
                                    <p:set>
                                      <p:cBhvr>
                                        <p:cTn id="82" dur="1" fill="hold">
                                          <p:stCondLst>
                                            <p:cond delay="499"/>
                                          </p:stCondLst>
                                        </p:cTn>
                                        <p:tgtEl>
                                          <p:spTgt spid="20"/>
                                        </p:tgtEl>
                                        <p:attrNameLst>
                                          <p:attrName>style.visibility</p:attrName>
                                        </p:attrNameLst>
                                      </p:cBhvr>
                                      <p:to>
                                        <p:strVal val="hidden"/>
                                      </p:to>
                                    </p:set>
                                  </p:childTnLst>
                                </p:cTn>
                              </p:par>
                              <p:par>
                                <p:cTn id="83" presetID="9" presetClass="exit" presetSubtype="0" fill="hold" nodeType="withEffect">
                                  <p:stCondLst>
                                    <p:cond delay="0"/>
                                  </p:stCondLst>
                                  <p:childTnLst>
                                    <p:animEffect transition="out" filter="dissolve">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23"/>
                                        </p:tgtEl>
                                      </p:cBhvr>
                                    </p:animEffect>
                                    <p:set>
                                      <p:cBhvr>
                                        <p:cTn id="8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5" grpId="0"/>
      <p:bldP spid="15" grpId="1"/>
      <p:bldP spid="9" grpId="0" uiExpand="1" build="allAtOnce"/>
      <p:bldP spid="9" grpId="1" build="allAtOnce"/>
      <p:bldP spid="18" grpId="0"/>
      <p:bldP spid="1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Lecture 14</a:t>
            </a:r>
          </a:p>
        </p:txBody>
      </p:sp>
    </p:spTree>
    <p:extLst>
      <p:ext uri="{BB962C8B-B14F-4D97-AF65-F5344CB8AC3E}">
        <p14:creationId xmlns:p14="http://schemas.microsoft.com/office/powerpoint/2010/main" val="8996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Repetition, grouping, alternation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6" name="TextBox 15">
            <a:extLst>
              <a:ext uri="{FF2B5EF4-FFF2-40B4-BE49-F238E27FC236}">
                <a16:creationId xmlns:a16="http://schemas.microsoft.com/office/drawing/2014/main" id="{70DFAA56-C0E5-E949-941B-C07FA08886CB}"/>
              </a:ext>
            </a:extLst>
          </p:cNvPr>
          <p:cNvSpPr txBox="1"/>
          <p:nvPr/>
        </p:nvSpPr>
        <p:spPr>
          <a:xfrm>
            <a:off x="1946969" y="1690688"/>
            <a:ext cx="1717330" cy="461665"/>
          </a:xfrm>
          <a:prstGeom prst="rect">
            <a:avLst/>
          </a:prstGeom>
          <a:noFill/>
        </p:spPr>
        <p:txBody>
          <a:bodyPr wrap="none" rtlCol="0">
            <a:spAutoFit/>
          </a:bodyPr>
          <a:lstStyle/>
          <a:p>
            <a:r>
              <a:rPr lang="en-US" sz="2400" dirty="0"/>
              <a:t>Alternations</a:t>
            </a:r>
          </a:p>
        </p:txBody>
      </p:sp>
      <p:sp>
        <p:nvSpPr>
          <p:cNvPr id="15" name="Rectangle 14">
            <a:extLst>
              <a:ext uri="{FF2B5EF4-FFF2-40B4-BE49-F238E27FC236}">
                <a16:creationId xmlns:a16="http://schemas.microsoft.com/office/drawing/2014/main" id="{F967387E-1268-0E41-BFB4-DA5BDFCBBE58}"/>
              </a:ext>
            </a:extLst>
          </p:cNvPr>
          <p:cNvSpPr/>
          <p:nvPr/>
        </p:nvSpPr>
        <p:spPr>
          <a:xfrm>
            <a:off x="1509188" y="2137677"/>
            <a:ext cx="683200" cy="707886"/>
          </a:xfrm>
          <a:prstGeom prst="rect">
            <a:avLst/>
          </a:prstGeom>
        </p:spPr>
        <p:txBody>
          <a:bodyPr wrap="none">
            <a:spAutoFit/>
          </a:bodyPr>
          <a:lstStyle/>
          <a:p>
            <a:r>
              <a:rPr lang="en-US" b="1" dirty="0">
                <a:solidFill>
                  <a:srgbClr val="FF0000"/>
                </a:solidFill>
              </a:rPr>
              <a:t>“</a:t>
            </a:r>
            <a:r>
              <a:rPr lang="en-US" sz="4000" b="1" dirty="0">
                <a:solidFill>
                  <a:srgbClr val="7030A0"/>
                </a:solidFill>
              </a:rPr>
              <a:t>|</a:t>
            </a:r>
            <a:r>
              <a:rPr lang="en-US" b="1" dirty="0">
                <a:solidFill>
                  <a:srgbClr val="FF0000"/>
                </a:solidFill>
              </a:rPr>
              <a:t>”</a:t>
            </a:r>
            <a:r>
              <a:rPr lang="en-US" dirty="0"/>
              <a:t> </a:t>
            </a:r>
          </a:p>
        </p:txBody>
      </p:sp>
      <p:sp>
        <p:nvSpPr>
          <p:cNvPr id="9" name="TextBox 8">
            <a:extLst>
              <a:ext uri="{FF2B5EF4-FFF2-40B4-BE49-F238E27FC236}">
                <a16:creationId xmlns:a16="http://schemas.microsoft.com/office/drawing/2014/main" id="{6E0CB0A9-7CCC-1741-BCC8-A7E3608812F7}"/>
              </a:ext>
            </a:extLst>
          </p:cNvPr>
          <p:cNvSpPr txBox="1"/>
          <p:nvPr/>
        </p:nvSpPr>
        <p:spPr>
          <a:xfrm>
            <a:off x="1148752" y="3271216"/>
            <a:ext cx="5285614"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Simple syntax </a:t>
            </a:r>
            <a:r>
              <a:rPr lang="en-US" sz="2400" b="1" dirty="0">
                <a:solidFill>
                  <a:srgbClr val="FF0000"/>
                </a:solidFill>
              </a:rPr>
              <a:t>“</a:t>
            </a:r>
            <a:r>
              <a:rPr lang="en-US" sz="2400" b="1" dirty="0" err="1">
                <a:solidFill>
                  <a:srgbClr val="7030A0"/>
                </a:solidFill>
              </a:rPr>
              <a:t>cat|dog</a:t>
            </a:r>
            <a:r>
              <a:rPr lang="en-US" sz="2400" b="1" dirty="0">
                <a:solidFill>
                  <a:srgbClr val="FF0000"/>
                </a:solidFill>
              </a:rPr>
              <a:t>”</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dirty="0"/>
              <a:t>Can be chained </a:t>
            </a:r>
            <a:r>
              <a:rPr lang="en-US" sz="2400" b="1" dirty="0">
                <a:solidFill>
                  <a:srgbClr val="FF0000"/>
                </a:solidFill>
              </a:rPr>
              <a:t>“</a:t>
            </a:r>
            <a:r>
              <a:rPr lang="en-US" sz="2400" b="1" dirty="0" err="1">
                <a:solidFill>
                  <a:srgbClr val="7030A0"/>
                </a:solidFill>
              </a:rPr>
              <a:t>cat|dog|rat|mouse</a:t>
            </a:r>
            <a:r>
              <a:rPr lang="en-US" sz="2400" b="1" dirty="0">
                <a:solidFill>
                  <a:srgbClr val="FF0000"/>
                </a:solidFill>
              </a:rPr>
              <a:t>”</a:t>
            </a:r>
          </a:p>
        </p:txBody>
      </p:sp>
      <p:sp>
        <p:nvSpPr>
          <p:cNvPr id="18" name="Rectangle 17">
            <a:extLst>
              <a:ext uri="{FF2B5EF4-FFF2-40B4-BE49-F238E27FC236}">
                <a16:creationId xmlns:a16="http://schemas.microsoft.com/office/drawing/2014/main" id="{F133D7C3-CAC9-6E46-98EE-74691579E42F}"/>
              </a:ext>
            </a:extLst>
          </p:cNvPr>
          <p:cNvSpPr/>
          <p:nvPr/>
        </p:nvSpPr>
        <p:spPr>
          <a:xfrm>
            <a:off x="1946969" y="5324254"/>
            <a:ext cx="8397224" cy="369332"/>
          </a:xfrm>
          <a:prstGeom prst="rect">
            <a:avLst/>
          </a:prstGeom>
        </p:spPr>
        <p:txBody>
          <a:bodyPr wrap="square">
            <a:spAutoFit/>
          </a:bodyPr>
          <a:lstStyle/>
          <a:p>
            <a:r>
              <a:rPr lang="en-US" b="1" dirty="0">
                <a:solidFill>
                  <a:srgbClr val="FF0000"/>
                </a:solidFill>
              </a:rPr>
              <a:t>“</a:t>
            </a:r>
            <a:r>
              <a:rPr lang="en-US" b="1" dirty="0">
                <a:solidFill>
                  <a:srgbClr val="7030A0"/>
                </a:solidFill>
              </a:rPr>
              <a:t>(</a:t>
            </a:r>
            <a:r>
              <a:rPr lang="en-US" b="1" dirty="0" err="1">
                <a:solidFill>
                  <a:srgbClr val="7030A0"/>
                </a:solidFill>
              </a:rPr>
              <a:t>cat|dog</a:t>
            </a:r>
            <a:r>
              <a:rPr lang="en-US" b="1" dirty="0">
                <a:solidFill>
                  <a:srgbClr val="7030A0"/>
                </a:solidFill>
              </a:rPr>
              <a:t>)[0-9]*.jpg</a:t>
            </a:r>
            <a:r>
              <a:rPr lang="en-US" b="1" dirty="0">
                <a:solidFill>
                  <a:srgbClr val="FF0000"/>
                </a:solidFill>
              </a:rPr>
              <a:t>”</a:t>
            </a:r>
            <a:r>
              <a:rPr lang="en-US" dirty="0"/>
              <a:t> matches with </a:t>
            </a:r>
            <a:r>
              <a:rPr lang="en-US" b="1" dirty="0">
                <a:solidFill>
                  <a:srgbClr val="014BF6"/>
                </a:solidFill>
              </a:rPr>
              <a:t>“</a:t>
            </a:r>
            <a:r>
              <a:rPr lang="en-US" b="1" dirty="0" err="1">
                <a:solidFill>
                  <a:srgbClr val="00B050"/>
                </a:solidFill>
                <a:highlight>
                  <a:srgbClr val="800080"/>
                </a:highlight>
              </a:rPr>
              <a:t>cat.jpg</a:t>
            </a:r>
            <a:r>
              <a:rPr lang="en-US" b="1" dirty="0">
                <a:solidFill>
                  <a:srgbClr val="014BF6"/>
                </a:solidFill>
              </a:rPr>
              <a:t>”</a:t>
            </a:r>
            <a:r>
              <a:rPr lang="en-US" dirty="0"/>
              <a:t>, </a:t>
            </a:r>
            <a:r>
              <a:rPr lang="en-US" b="1" dirty="0">
                <a:solidFill>
                  <a:srgbClr val="014BF6"/>
                </a:solidFill>
              </a:rPr>
              <a:t>“</a:t>
            </a:r>
            <a:r>
              <a:rPr lang="en-US" b="1" dirty="0">
                <a:solidFill>
                  <a:srgbClr val="00B050"/>
                </a:solidFill>
                <a:highlight>
                  <a:srgbClr val="800080"/>
                </a:highlight>
              </a:rPr>
              <a:t>cat20.jpg</a:t>
            </a:r>
            <a:r>
              <a:rPr lang="en-US" b="1" dirty="0">
                <a:solidFill>
                  <a:srgbClr val="014BF6"/>
                </a:solidFill>
                <a:highlight>
                  <a:srgbClr val="800080"/>
                </a:highlight>
              </a:rPr>
              <a:t> </a:t>
            </a:r>
            <a:r>
              <a:rPr lang="en-US" b="1" dirty="0">
                <a:solidFill>
                  <a:srgbClr val="014BF6"/>
                </a:solidFill>
              </a:rPr>
              <a:t>”</a:t>
            </a:r>
            <a:r>
              <a:rPr lang="en-US" dirty="0"/>
              <a:t> and </a:t>
            </a:r>
            <a:r>
              <a:rPr lang="en-US" b="1" dirty="0">
                <a:solidFill>
                  <a:srgbClr val="014BF6"/>
                </a:solidFill>
              </a:rPr>
              <a:t>“</a:t>
            </a:r>
            <a:r>
              <a:rPr lang="en-US" b="1" dirty="0" err="1">
                <a:solidFill>
                  <a:srgbClr val="00B050"/>
                </a:solidFill>
                <a:highlight>
                  <a:srgbClr val="800080"/>
                </a:highlight>
              </a:rPr>
              <a:t>dog.jpg</a:t>
            </a:r>
            <a:r>
              <a:rPr lang="en-US" b="1" dirty="0">
                <a:solidFill>
                  <a:srgbClr val="014BF6"/>
                </a:solidFill>
              </a:rPr>
              <a:t>”</a:t>
            </a:r>
          </a:p>
        </p:txBody>
      </p:sp>
      <p:pic>
        <p:nvPicPr>
          <p:cNvPr id="12" name="Graphic 11" descr="Checklist">
            <a:hlinkClick r:id="rId3" action="ppaction://hlinksldjump"/>
            <a:extLst>
              <a:ext uri="{FF2B5EF4-FFF2-40B4-BE49-F238E27FC236}">
                <a16:creationId xmlns:a16="http://schemas.microsoft.com/office/drawing/2014/main" id="{333BDF4A-FB9E-E343-815C-5975A25FDF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3755083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9" presetClass="exit" presetSubtype="0" fill="hold" grpId="1" nodeType="withEffect">
                                  <p:stCondLst>
                                    <p:cond delay="0"/>
                                  </p:stCondLst>
                                  <p:childTnLst>
                                    <p:animEffect transition="out" filter="dissolv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9">
                                            <p:txEl>
                                              <p:pRg st="0" end="0"/>
                                            </p:txEl>
                                          </p:spTgt>
                                        </p:tgtEl>
                                      </p:cBhvr>
                                    </p:animEffect>
                                    <p:set>
                                      <p:cBhvr>
                                        <p:cTn id="38" dur="1" fill="hold">
                                          <p:stCondLst>
                                            <p:cond delay="499"/>
                                          </p:stCondLst>
                                        </p:cTn>
                                        <p:tgtEl>
                                          <p:spTgt spid="9">
                                            <p:txEl>
                                              <p:pRg st="0" end="0"/>
                                            </p:txEl>
                                          </p:spTgt>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9">
                                            <p:txEl>
                                              <p:pRg st="2" end="2"/>
                                            </p:txEl>
                                          </p:spTgt>
                                        </p:tgtEl>
                                      </p:cBhvr>
                                    </p:animEffect>
                                    <p:set>
                                      <p:cBhvr>
                                        <p:cTn id="41" dur="1" fill="hold">
                                          <p:stCondLst>
                                            <p:cond delay="499"/>
                                          </p:stCondLst>
                                        </p:cTn>
                                        <p:tgtEl>
                                          <p:spTgt spid="9">
                                            <p:txEl>
                                              <p:pRg st="2" end="2"/>
                                            </p:txEl>
                                          </p:spTgt>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par>
                          <p:cTn id="45" fill="hold">
                            <p:stCondLst>
                              <p:cond delay="500"/>
                            </p:stCondLst>
                            <p:childTnLst>
                              <p:par>
                                <p:cTn id="46" presetID="9" presetClass="exit" presetSubtype="0" fill="hold" grpId="0" nodeType="afterEffect">
                                  <p:stCondLst>
                                    <p:cond delay="0"/>
                                  </p:stCondLst>
                                  <p:childTnLst>
                                    <p:animEffect transition="out" filter="dissolv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6" grpId="1"/>
      <p:bldP spid="15" grpId="0"/>
      <p:bldP spid="15" grpId="1"/>
      <p:bldP spid="9" grpId="0" uiExpand="1" build="allAtOnce"/>
      <p:bldP spid="9" grpId="1" uiExpand="1" build="allAtOnce"/>
      <p:bldP spid="18" grpId="0"/>
      <p:bldP spid="1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Anchored expressions and word boundaries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 name="TextBox 2">
            <a:extLst>
              <a:ext uri="{FF2B5EF4-FFF2-40B4-BE49-F238E27FC236}">
                <a16:creationId xmlns:a16="http://schemas.microsoft.com/office/drawing/2014/main" id="{B31F7190-6AE8-AC46-831B-FD7522500E1A}"/>
              </a:ext>
            </a:extLst>
          </p:cNvPr>
          <p:cNvSpPr txBox="1"/>
          <p:nvPr/>
        </p:nvSpPr>
        <p:spPr>
          <a:xfrm>
            <a:off x="731520" y="1926336"/>
            <a:ext cx="9906494" cy="3416320"/>
          </a:xfrm>
          <a:prstGeom prst="rect">
            <a:avLst/>
          </a:prstGeom>
          <a:noFill/>
        </p:spPr>
        <p:txBody>
          <a:bodyPr wrap="none" rtlCol="0">
            <a:spAutoFit/>
          </a:bodyPr>
          <a:lstStyle/>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carat at the beginning of the line shows the start of the string or a line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t>
            </a:r>
            <a:r>
              <a:rPr lang="en-US" sz="2400" b="1" dirty="0">
                <a:solidFill>
                  <a:srgbClr val="FF0000"/>
                </a:solidFill>
              </a:rPr>
              <a:t>”</a:t>
            </a:r>
            <a:r>
              <a:rPr lang="en-US" sz="2400" dirty="0"/>
              <a:t> - at the end of the line shows the end of the string or a line</a:t>
            </a:r>
          </a:p>
          <a:p>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\A</a:t>
            </a:r>
            <a:r>
              <a:rPr lang="en-US" sz="2400" b="1" dirty="0">
                <a:solidFill>
                  <a:srgbClr val="FF0000"/>
                </a:solidFill>
              </a:rPr>
              <a:t>” </a:t>
            </a:r>
            <a:r>
              <a:rPr lang="en-US" sz="2400" dirty="0"/>
              <a:t>- start of the string and never of the end of a line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\Z</a:t>
            </a:r>
            <a:r>
              <a:rPr lang="en-US" sz="2400" b="1" dirty="0">
                <a:solidFill>
                  <a:srgbClr val="FF0000"/>
                </a:solidFill>
              </a:rPr>
              <a:t>” </a:t>
            </a:r>
            <a:r>
              <a:rPr lang="en-US" sz="2400" b="1" dirty="0"/>
              <a:t>-</a:t>
            </a:r>
            <a:r>
              <a:rPr lang="en-US" sz="2400" b="1" dirty="0">
                <a:solidFill>
                  <a:srgbClr val="FF0000"/>
                </a:solidFill>
              </a:rPr>
              <a:t>  </a:t>
            </a:r>
            <a:r>
              <a:rPr lang="en-US" sz="2400" dirty="0"/>
              <a:t>end of the string and never the end of the line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they have zero length indicating a position, not a character</a:t>
            </a:r>
          </a:p>
        </p:txBody>
      </p:sp>
      <p:sp>
        <p:nvSpPr>
          <p:cNvPr id="27" name="Rectangle 26">
            <a:extLst>
              <a:ext uri="{FF2B5EF4-FFF2-40B4-BE49-F238E27FC236}">
                <a16:creationId xmlns:a16="http://schemas.microsoft.com/office/drawing/2014/main" id="{BB6EDA53-D5FD-C345-8649-0409D4ABB695}"/>
              </a:ext>
            </a:extLst>
          </p:cNvPr>
          <p:cNvSpPr/>
          <p:nvPr/>
        </p:nvSpPr>
        <p:spPr>
          <a:xfrm>
            <a:off x="1897388" y="5759809"/>
            <a:ext cx="8587732" cy="369332"/>
          </a:xfrm>
          <a:prstGeom prst="rect">
            <a:avLst/>
          </a:prstGeom>
        </p:spPr>
        <p:txBody>
          <a:bodyPr wrap="square">
            <a:spAutoFit/>
          </a:bodyPr>
          <a:lstStyle/>
          <a:p>
            <a:r>
              <a:rPr lang="en-US" b="1" dirty="0">
                <a:solidFill>
                  <a:srgbClr val="FF0000"/>
                </a:solidFill>
              </a:rPr>
              <a:t>“</a:t>
            </a:r>
            <a:r>
              <a:rPr lang="en-US" b="1" dirty="0">
                <a:solidFill>
                  <a:srgbClr val="7030A0"/>
                </a:solidFill>
              </a:rPr>
              <a:t>^cat</a:t>
            </a:r>
            <a:r>
              <a:rPr lang="en-US" b="1" dirty="0">
                <a:solidFill>
                  <a:srgbClr val="FF0000"/>
                </a:solidFill>
              </a:rPr>
              <a:t>”</a:t>
            </a:r>
            <a:r>
              <a:rPr lang="en-US" dirty="0"/>
              <a:t> has a match in a string </a:t>
            </a:r>
            <a:r>
              <a:rPr lang="en-US" b="1" dirty="0">
                <a:solidFill>
                  <a:srgbClr val="014BF6"/>
                </a:solidFill>
              </a:rPr>
              <a:t>“</a:t>
            </a:r>
            <a:r>
              <a:rPr lang="en-US" b="1" dirty="0">
                <a:solidFill>
                  <a:srgbClr val="00B050"/>
                </a:solidFill>
                <a:highlight>
                  <a:srgbClr val="800080"/>
                </a:highlight>
              </a:rPr>
              <a:t>cat</a:t>
            </a:r>
            <a:r>
              <a:rPr lang="en-US" b="1" dirty="0">
                <a:solidFill>
                  <a:srgbClr val="00B050"/>
                </a:solidFill>
              </a:rPr>
              <a:t> and dog</a:t>
            </a:r>
            <a:r>
              <a:rPr lang="en-US" b="1" dirty="0">
                <a:solidFill>
                  <a:srgbClr val="014BF6"/>
                </a:solidFill>
              </a:rPr>
              <a:t>”</a:t>
            </a:r>
            <a:r>
              <a:rPr lang="en-US" dirty="0"/>
              <a:t> but has no match in the string </a:t>
            </a:r>
            <a:r>
              <a:rPr lang="en-US" b="1" dirty="0">
                <a:solidFill>
                  <a:srgbClr val="014BF6"/>
                </a:solidFill>
              </a:rPr>
              <a:t>“</a:t>
            </a:r>
            <a:r>
              <a:rPr lang="en-US" b="1" dirty="0">
                <a:solidFill>
                  <a:srgbClr val="00B050"/>
                </a:solidFill>
              </a:rPr>
              <a:t>dog and cat</a:t>
            </a:r>
            <a:r>
              <a:rPr lang="en-US" b="1" dirty="0">
                <a:solidFill>
                  <a:srgbClr val="014BF6"/>
                </a:solidFill>
              </a:rPr>
              <a:t>”</a:t>
            </a:r>
          </a:p>
        </p:txBody>
      </p:sp>
    </p:spTree>
    <p:extLst>
      <p:ext uri="{BB962C8B-B14F-4D97-AF65-F5344CB8AC3E}">
        <p14:creationId xmlns:p14="http://schemas.microsoft.com/office/powerpoint/2010/main" val="3299696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3">
                                            <p:txEl>
                                              <p:pRg st="4" end="4"/>
                                            </p:txEl>
                                          </p:spTgt>
                                        </p:tgtEl>
                                      </p:cBhvr>
                                    </p:animEffect>
                                    <p:set>
                                      <p:cBhvr>
                                        <p:cTn id="48" dur="1" fill="hold">
                                          <p:stCondLst>
                                            <p:cond delay="499"/>
                                          </p:stCondLst>
                                        </p:cTn>
                                        <p:tgtEl>
                                          <p:spTgt spid="3">
                                            <p:txEl>
                                              <p:pRg st="4" end="4"/>
                                            </p:txEl>
                                          </p:spTgt>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3">
                                            <p:txEl>
                                              <p:pRg st="6" end="6"/>
                                            </p:txEl>
                                          </p:spTgt>
                                        </p:tgtEl>
                                      </p:cBhvr>
                                    </p:animEffect>
                                    <p:set>
                                      <p:cBhvr>
                                        <p:cTn id="51" dur="1" fill="hold">
                                          <p:stCondLst>
                                            <p:cond delay="499"/>
                                          </p:stCondLst>
                                        </p:cTn>
                                        <p:tgtEl>
                                          <p:spTgt spid="3">
                                            <p:txEl>
                                              <p:pRg st="6" end="6"/>
                                            </p:txEl>
                                          </p:spTgt>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3">
                                            <p:txEl>
                                              <p:pRg st="8" end="8"/>
                                            </p:txEl>
                                          </p:spTgt>
                                        </p:tgtEl>
                                      </p:cBhvr>
                                    </p:animEffect>
                                    <p:set>
                                      <p:cBhvr>
                                        <p:cTn id="54" dur="1" fill="hold">
                                          <p:stCondLst>
                                            <p:cond delay="499"/>
                                          </p:stCondLst>
                                        </p:cTn>
                                        <p:tgtEl>
                                          <p:spTgt spid="3">
                                            <p:txEl>
                                              <p:pRg st="8" end="8"/>
                                            </p:txEl>
                                          </p:spTgt>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p:bldP spid="3" grpId="1" build="allAtOnce"/>
      <p:bldP spid="27" grpId="0"/>
      <p:bldP spid="2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Anchored expressions and word boundaries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Rectangle 3">
            <a:extLst>
              <a:ext uri="{FF2B5EF4-FFF2-40B4-BE49-F238E27FC236}">
                <a16:creationId xmlns:a16="http://schemas.microsoft.com/office/drawing/2014/main" id="{CE2FBF4F-017F-BC40-9DD9-99B5E98FA276}"/>
              </a:ext>
            </a:extLst>
          </p:cNvPr>
          <p:cNvSpPr/>
          <p:nvPr/>
        </p:nvSpPr>
        <p:spPr>
          <a:xfrm>
            <a:off x="1328928" y="2090172"/>
            <a:ext cx="6693408" cy="2677656"/>
          </a:xfrm>
          <a:prstGeom prst="rect">
            <a:avLst/>
          </a:prstGeom>
        </p:spPr>
        <p:txBody>
          <a:bodyPr wrap="square">
            <a:spAutoFit/>
          </a:bodyPr>
          <a:lstStyle/>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\b</a:t>
            </a:r>
            <a:r>
              <a:rPr lang="en-US" sz="2400" b="1" dirty="0">
                <a:solidFill>
                  <a:srgbClr val="FF0000"/>
                </a:solidFill>
              </a:rPr>
              <a:t>”</a:t>
            </a:r>
            <a:r>
              <a:rPr lang="en-US" sz="2400" dirty="0"/>
              <a:t> - word boundary (start/end of the word)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 </a:t>
            </a:r>
            <a:r>
              <a:rPr lang="en-US" sz="2400" b="1" dirty="0">
                <a:solidFill>
                  <a:srgbClr val="FF0000"/>
                </a:solidFill>
              </a:rPr>
              <a:t>”</a:t>
            </a:r>
            <a:r>
              <a:rPr lang="en-US" sz="2400" b="1" dirty="0">
                <a:solidFill>
                  <a:srgbClr val="7030A0"/>
                </a:solidFill>
              </a:rPr>
              <a:t>\B</a:t>
            </a:r>
            <a:r>
              <a:rPr lang="en-US" sz="2400" b="1" dirty="0">
                <a:solidFill>
                  <a:srgbClr val="FF0000"/>
                </a:solidFill>
              </a:rPr>
              <a:t>”</a:t>
            </a:r>
            <a:r>
              <a:rPr lang="en-US" sz="2400" dirty="0"/>
              <a:t> - not a word boundary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reference a position, not a character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remember, word characters: </a:t>
            </a:r>
            <a:r>
              <a:rPr lang="en-US" sz="2400" b="1" dirty="0">
                <a:solidFill>
                  <a:srgbClr val="7030A0"/>
                </a:solidFill>
              </a:rPr>
              <a:t>[A-Za-z0-9_]</a:t>
            </a:r>
          </a:p>
        </p:txBody>
      </p:sp>
      <p:sp>
        <p:nvSpPr>
          <p:cNvPr id="7" name="Rectangle 6">
            <a:extLst>
              <a:ext uri="{FF2B5EF4-FFF2-40B4-BE49-F238E27FC236}">
                <a16:creationId xmlns:a16="http://schemas.microsoft.com/office/drawing/2014/main" id="{25977CCE-1D4B-E046-AFB0-65208526D5D4}"/>
              </a:ext>
            </a:extLst>
          </p:cNvPr>
          <p:cNvSpPr/>
          <p:nvPr/>
        </p:nvSpPr>
        <p:spPr>
          <a:xfrm>
            <a:off x="1497334" y="5472395"/>
            <a:ext cx="9197332" cy="369332"/>
          </a:xfrm>
          <a:prstGeom prst="rect">
            <a:avLst/>
          </a:prstGeom>
        </p:spPr>
        <p:txBody>
          <a:bodyPr wrap="square">
            <a:spAutoFit/>
          </a:bodyPr>
          <a:lstStyle/>
          <a:p>
            <a:r>
              <a:rPr lang="en-US" b="1" dirty="0">
                <a:solidFill>
                  <a:srgbClr val="FF0000"/>
                </a:solidFill>
              </a:rPr>
              <a:t>“</a:t>
            </a:r>
            <a:r>
              <a:rPr lang="en-US" b="1" dirty="0">
                <a:solidFill>
                  <a:srgbClr val="7030A0"/>
                </a:solidFill>
              </a:rPr>
              <a:t>\</a:t>
            </a:r>
            <a:r>
              <a:rPr lang="en-US" b="1" dirty="0" err="1">
                <a:solidFill>
                  <a:srgbClr val="7030A0"/>
                </a:solidFill>
              </a:rPr>
              <a:t>bcat</a:t>
            </a:r>
            <a:r>
              <a:rPr lang="en-US" b="1" dirty="0">
                <a:solidFill>
                  <a:srgbClr val="7030A0"/>
                </a:solidFill>
              </a:rPr>
              <a:t>\b</a:t>
            </a:r>
            <a:r>
              <a:rPr lang="en-US" b="1" dirty="0">
                <a:solidFill>
                  <a:srgbClr val="FF0000"/>
                </a:solidFill>
              </a:rPr>
              <a:t>”</a:t>
            </a:r>
            <a:r>
              <a:rPr lang="en-US" dirty="0"/>
              <a:t> has a match in a string </a:t>
            </a:r>
            <a:r>
              <a:rPr lang="en-US" b="1" dirty="0">
                <a:solidFill>
                  <a:srgbClr val="014BF6"/>
                </a:solidFill>
              </a:rPr>
              <a:t>“</a:t>
            </a:r>
            <a:r>
              <a:rPr lang="en-US" b="1" dirty="0">
                <a:solidFill>
                  <a:srgbClr val="00B050"/>
                </a:solidFill>
              </a:rPr>
              <a:t>rat, </a:t>
            </a:r>
            <a:r>
              <a:rPr lang="en-US" b="1" dirty="0">
                <a:solidFill>
                  <a:srgbClr val="00B050"/>
                </a:solidFill>
                <a:highlight>
                  <a:srgbClr val="800080"/>
                </a:highlight>
              </a:rPr>
              <a:t>cat</a:t>
            </a:r>
            <a:r>
              <a:rPr lang="en-US" b="1" dirty="0">
                <a:solidFill>
                  <a:srgbClr val="00B050"/>
                </a:solidFill>
              </a:rPr>
              <a:t> and dog</a:t>
            </a:r>
            <a:r>
              <a:rPr lang="en-US" b="1" dirty="0">
                <a:solidFill>
                  <a:srgbClr val="014BF6"/>
                </a:solidFill>
              </a:rPr>
              <a:t>”</a:t>
            </a:r>
            <a:r>
              <a:rPr lang="en-US" dirty="0"/>
              <a:t> but has no match in the string </a:t>
            </a:r>
            <a:r>
              <a:rPr lang="en-US" b="1" dirty="0">
                <a:solidFill>
                  <a:srgbClr val="014BF6"/>
                </a:solidFill>
              </a:rPr>
              <a:t>“</a:t>
            </a:r>
            <a:r>
              <a:rPr lang="en-US" b="1" dirty="0">
                <a:solidFill>
                  <a:srgbClr val="00B050"/>
                </a:solidFill>
              </a:rPr>
              <a:t>education</a:t>
            </a:r>
            <a:r>
              <a:rPr lang="en-US" b="1" dirty="0">
                <a:solidFill>
                  <a:srgbClr val="014BF6"/>
                </a:solidFill>
              </a:rPr>
              <a:t>”</a:t>
            </a:r>
          </a:p>
        </p:txBody>
      </p:sp>
      <p:pic>
        <p:nvPicPr>
          <p:cNvPr id="8" name="Graphic 7" descr="Checklist">
            <a:hlinkClick r:id="rId3" action="ppaction://hlinksldjump"/>
            <a:extLst>
              <a:ext uri="{FF2B5EF4-FFF2-40B4-BE49-F238E27FC236}">
                <a16:creationId xmlns:a16="http://schemas.microsoft.com/office/drawing/2014/main" id="{F8C08CF6-FE3B-0645-9E96-6816B82CA8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1528563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ssolv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4">
                                            <p:txEl>
                                              <p:pRg st="0" end="0"/>
                                            </p:txEl>
                                          </p:spTgt>
                                        </p:tgtEl>
                                      </p:cBhvr>
                                    </p:animEffect>
                                    <p:set>
                                      <p:cBhvr>
                                        <p:cTn id="32" dur="1" fill="hold">
                                          <p:stCondLst>
                                            <p:cond delay="499"/>
                                          </p:stCondLst>
                                        </p:cTn>
                                        <p:tgtEl>
                                          <p:spTgt spid="4">
                                            <p:txEl>
                                              <p:pRg st="0" end="0"/>
                                            </p:txEl>
                                          </p:spTgt>
                                        </p:tgtEl>
                                        <p:attrNameLst>
                                          <p:attrName>style.visibility</p:attrName>
                                        </p:attrNameLst>
                                      </p:cBhvr>
                                      <p:to>
                                        <p:strVal val="hidden"/>
                                      </p:to>
                                    </p:set>
                                  </p:childTnLst>
                                </p:cTn>
                              </p:par>
                              <p:par>
                                <p:cTn id="33" presetID="9" presetClass="exit" presetSubtype="0" fill="hold" grpId="1" nodeType="withEffect">
                                  <p:stCondLst>
                                    <p:cond delay="0"/>
                                  </p:stCondLst>
                                  <p:childTnLst>
                                    <p:animEffect transition="out" filter="dissolve">
                                      <p:cBhvr>
                                        <p:cTn id="34" dur="500"/>
                                        <p:tgtEl>
                                          <p:spTgt spid="4">
                                            <p:txEl>
                                              <p:pRg st="2" end="2"/>
                                            </p:txEl>
                                          </p:spTgt>
                                        </p:tgtEl>
                                      </p:cBhvr>
                                    </p:animEffect>
                                    <p:set>
                                      <p:cBhvr>
                                        <p:cTn id="35" dur="1" fill="hold">
                                          <p:stCondLst>
                                            <p:cond delay="499"/>
                                          </p:stCondLst>
                                        </p:cTn>
                                        <p:tgtEl>
                                          <p:spTgt spid="4">
                                            <p:txEl>
                                              <p:pRg st="2" end="2"/>
                                            </p:txEl>
                                          </p:spTgt>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4">
                                            <p:txEl>
                                              <p:pRg st="4" end="4"/>
                                            </p:txEl>
                                          </p:spTgt>
                                        </p:tgtEl>
                                      </p:cBhvr>
                                    </p:animEffect>
                                    <p:set>
                                      <p:cBhvr>
                                        <p:cTn id="38" dur="1" fill="hold">
                                          <p:stCondLst>
                                            <p:cond delay="499"/>
                                          </p:stCondLst>
                                        </p:cTn>
                                        <p:tgtEl>
                                          <p:spTgt spid="4">
                                            <p:txEl>
                                              <p:pRg st="4" end="4"/>
                                            </p:txEl>
                                          </p:spTgt>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4">
                                            <p:txEl>
                                              <p:pRg st="6" end="6"/>
                                            </p:txEl>
                                          </p:spTgt>
                                        </p:tgtEl>
                                      </p:cBhvr>
                                    </p:animEffect>
                                    <p:set>
                                      <p:cBhvr>
                                        <p:cTn id="41" dur="1" fill="hold">
                                          <p:stCondLst>
                                            <p:cond delay="499"/>
                                          </p:stCondLst>
                                        </p:cTn>
                                        <p:tgtEl>
                                          <p:spTgt spid="4">
                                            <p:txEl>
                                              <p:pRg st="6" end="6"/>
                                            </p:txEl>
                                          </p:spTgt>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9" presetClass="exit" presetSubtype="0" fill="hold" grpId="0" nodeType="afterEffect">
                                  <p:stCondLst>
                                    <p:cond delay="0"/>
                                  </p:stCondLst>
                                  <p:childTnLst>
                                    <p:animEffect transition="out" filter="dissolv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allAtOnce"/>
      <p:bldP spid="4" grpId="1" uiExpand="1" build="allAtOnce"/>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60DE10-F278-2D44-8CFF-3CEB57E00588}"/>
              </a:ext>
            </a:extLst>
          </p:cNvPr>
          <p:cNvSpPr/>
          <p:nvPr/>
        </p:nvSpPr>
        <p:spPr>
          <a:xfrm>
            <a:off x="1509188" y="2137677"/>
            <a:ext cx="875561" cy="707886"/>
          </a:xfrm>
          <a:prstGeom prst="rect">
            <a:avLst/>
          </a:prstGeom>
        </p:spPr>
        <p:txBody>
          <a:bodyPr wrap="none">
            <a:spAutoFit/>
          </a:bodyPr>
          <a:lstStyle/>
          <a:p>
            <a:r>
              <a:rPr lang="en-US" b="1" dirty="0">
                <a:solidFill>
                  <a:srgbClr val="FF0000"/>
                </a:solidFill>
              </a:rPr>
              <a:t>“</a:t>
            </a:r>
            <a:r>
              <a:rPr lang="en-US" sz="4000" b="1" dirty="0">
                <a:solidFill>
                  <a:srgbClr val="7030A0"/>
                </a:solidFill>
              </a:rPr>
              <a:t>( )</a:t>
            </a:r>
            <a:r>
              <a:rPr lang="en-US" b="1" dirty="0">
                <a:solidFill>
                  <a:srgbClr val="FF0000"/>
                </a:solidFill>
              </a:rPr>
              <a:t>”</a:t>
            </a:r>
            <a:r>
              <a:rPr lang="en-US" dirty="0"/>
              <a:t> </a:t>
            </a:r>
          </a:p>
        </p:txBody>
      </p:sp>
      <p:sp>
        <p:nvSpPr>
          <p:cNvPr id="3" name="TextBox 2">
            <a:extLst>
              <a:ext uri="{FF2B5EF4-FFF2-40B4-BE49-F238E27FC236}">
                <a16:creationId xmlns:a16="http://schemas.microsoft.com/office/drawing/2014/main" id="{48FF52A0-C4FF-E745-A566-03B8A219D043}"/>
              </a:ext>
            </a:extLst>
          </p:cNvPr>
          <p:cNvSpPr txBox="1"/>
          <p:nvPr/>
        </p:nvSpPr>
        <p:spPr>
          <a:xfrm>
            <a:off x="2384749" y="2306954"/>
            <a:ext cx="4449038" cy="400110"/>
          </a:xfrm>
          <a:prstGeom prst="rect">
            <a:avLst/>
          </a:prstGeom>
          <a:noFill/>
        </p:spPr>
        <p:txBody>
          <a:bodyPr wrap="none" rtlCol="0">
            <a:spAutoFit/>
          </a:bodyPr>
          <a:lstStyle/>
          <a:p>
            <a:r>
              <a:rPr lang="en-US" sz="2000" dirty="0"/>
              <a:t>backreference of the grouped expression</a:t>
            </a:r>
          </a:p>
        </p:txBody>
      </p:sp>
      <p:sp>
        <p:nvSpPr>
          <p:cNvPr id="7" name="Rectangle 6">
            <a:extLst>
              <a:ext uri="{FF2B5EF4-FFF2-40B4-BE49-F238E27FC236}">
                <a16:creationId xmlns:a16="http://schemas.microsoft.com/office/drawing/2014/main" id="{1C3D6076-7DA6-C244-80B8-99FE385D60F6}"/>
              </a:ext>
            </a:extLst>
          </p:cNvPr>
          <p:cNvSpPr/>
          <p:nvPr/>
        </p:nvSpPr>
        <p:spPr>
          <a:xfrm>
            <a:off x="6800354" y="2153066"/>
            <a:ext cx="920445" cy="707886"/>
          </a:xfrm>
          <a:prstGeom prst="rect">
            <a:avLst/>
          </a:prstGeom>
        </p:spPr>
        <p:txBody>
          <a:bodyPr wrap="none">
            <a:spAutoFit/>
          </a:bodyPr>
          <a:lstStyle/>
          <a:p>
            <a:r>
              <a:rPr lang="en-US" b="1" dirty="0">
                <a:solidFill>
                  <a:srgbClr val="FF0000"/>
                </a:solidFill>
              </a:rPr>
              <a:t>“</a:t>
            </a:r>
            <a:r>
              <a:rPr lang="en-US" sz="4000" b="1" dirty="0">
                <a:solidFill>
                  <a:srgbClr val="7030A0"/>
                </a:solidFill>
              </a:rPr>
              <a:t>\1</a:t>
            </a:r>
            <a:r>
              <a:rPr lang="en-US" b="1" dirty="0">
                <a:solidFill>
                  <a:srgbClr val="FF0000"/>
                </a:solidFill>
              </a:rPr>
              <a:t>”</a:t>
            </a:r>
            <a:r>
              <a:rPr lang="en-US" dirty="0"/>
              <a:t> </a:t>
            </a:r>
          </a:p>
        </p:txBody>
      </p:sp>
      <p:sp>
        <p:nvSpPr>
          <p:cNvPr id="5" name="TextBox 4">
            <a:extLst>
              <a:ext uri="{FF2B5EF4-FFF2-40B4-BE49-F238E27FC236}">
                <a16:creationId xmlns:a16="http://schemas.microsoft.com/office/drawing/2014/main" id="{77E557C7-ABF2-9647-9F35-97B847A729E3}"/>
              </a:ext>
            </a:extLst>
          </p:cNvPr>
          <p:cNvSpPr txBox="1"/>
          <p:nvPr/>
        </p:nvSpPr>
        <p:spPr>
          <a:xfrm>
            <a:off x="1774167" y="3494061"/>
            <a:ext cx="1374094" cy="523220"/>
          </a:xfrm>
          <a:prstGeom prst="rect">
            <a:avLst/>
          </a:prstGeom>
          <a:noFill/>
        </p:spPr>
        <p:txBody>
          <a:bodyPr wrap="none" rtlCol="0">
            <a:spAutoFit/>
          </a:bodyPr>
          <a:lstStyle/>
          <a:p>
            <a:r>
              <a:rPr lang="en-US" sz="2800" b="1" dirty="0">
                <a:solidFill>
                  <a:srgbClr val="FF0000"/>
                </a:solidFill>
              </a:rPr>
              <a:t>“</a:t>
            </a:r>
            <a:r>
              <a:rPr lang="en-US" sz="2800" b="1" dirty="0">
                <a:solidFill>
                  <a:srgbClr val="7030A0"/>
                </a:solidFill>
              </a:rPr>
              <a:t>&lt;(</a:t>
            </a:r>
            <a:r>
              <a:rPr lang="en-US" sz="2800" b="1" dirty="0" err="1">
                <a:solidFill>
                  <a:srgbClr val="7030A0"/>
                </a:solidFill>
              </a:rPr>
              <a:t>i|b</a:t>
            </a:r>
            <a:r>
              <a:rPr lang="en-US" sz="2800" b="1" dirty="0">
                <a:solidFill>
                  <a:srgbClr val="7030A0"/>
                </a:solidFill>
              </a:rPr>
              <a:t>)&gt;</a:t>
            </a:r>
            <a:endParaRPr lang="en-US" sz="2800" b="1" dirty="0">
              <a:solidFill>
                <a:srgbClr val="FF0000"/>
              </a:solidFill>
            </a:endParaRPr>
          </a:p>
        </p:txBody>
      </p:sp>
      <p:sp>
        <p:nvSpPr>
          <p:cNvPr id="17" name="Rectangle 16">
            <a:extLst>
              <a:ext uri="{FF2B5EF4-FFF2-40B4-BE49-F238E27FC236}">
                <a16:creationId xmlns:a16="http://schemas.microsoft.com/office/drawing/2014/main" id="{218A6A81-B2C5-CE4E-9B08-C675020EFDAB}"/>
              </a:ext>
            </a:extLst>
          </p:cNvPr>
          <p:cNvSpPr/>
          <p:nvPr/>
        </p:nvSpPr>
        <p:spPr>
          <a:xfrm>
            <a:off x="2996387" y="3647949"/>
            <a:ext cx="468398" cy="369332"/>
          </a:xfrm>
          <a:prstGeom prst="rect">
            <a:avLst/>
          </a:prstGeom>
        </p:spPr>
        <p:txBody>
          <a:bodyPr wrap="none">
            <a:spAutoFit/>
          </a:bodyPr>
          <a:lstStyle/>
          <a:p>
            <a:r>
              <a:rPr lang="en-US" b="1" dirty="0">
                <a:solidFill>
                  <a:srgbClr val="7030A0"/>
                </a:solidFill>
              </a:rPr>
              <a:t>.+?</a:t>
            </a:r>
            <a:endParaRPr lang="en-US" dirty="0"/>
          </a:p>
        </p:txBody>
      </p:sp>
      <p:sp>
        <p:nvSpPr>
          <p:cNvPr id="18" name="Rectangle 17">
            <a:extLst>
              <a:ext uri="{FF2B5EF4-FFF2-40B4-BE49-F238E27FC236}">
                <a16:creationId xmlns:a16="http://schemas.microsoft.com/office/drawing/2014/main" id="{E5BBAD10-9592-AB4C-BF1C-AF012C0A587B}"/>
              </a:ext>
            </a:extLst>
          </p:cNvPr>
          <p:cNvSpPr/>
          <p:nvPr/>
        </p:nvSpPr>
        <p:spPr>
          <a:xfrm>
            <a:off x="3313844" y="3429000"/>
            <a:ext cx="1000595" cy="584775"/>
          </a:xfrm>
          <a:prstGeom prst="rect">
            <a:avLst/>
          </a:prstGeom>
        </p:spPr>
        <p:txBody>
          <a:bodyPr wrap="none">
            <a:spAutoFit/>
          </a:bodyPr>
          <a:lstStyle/>
          <a:p>
            <a:r>
              <a:rPr lang="en-US" b="1" dirty="0">
                <a:solidFill>
                  <a:srgbClr val="7030A0"/>
                </a:solidFill>
              </a:rPr>
              <a:t>&lt;/</a:t>
            </a:r>
            <a:r>
              <a:rPr lang="en-US" sz="3200" b="1" dirty="0">
                <a:solidFill>
                  <a:srgbClr val="7030A0"/>
                </a:solidFill>
              </a:rPr>
              <a:t>\1</a:t>
            </a:r>
            <a:r>
              <a:rPr lang="en-US" b="1" dirty="0">
                <a:solidFill>
                  <a:srgbClr val="7030A0"/>
                </a:solidFill>
              </a:rPr>
              <a:t>&gt;</a:t>
            </a:r>
            <a:r>
              <a:rPr lang="en-US" b="1" dirty="0">
                <a:solidFill>
                  <a:srgbClr val="FF0000"/>
                </a:solidFill>
              </a:rPr>
              <a:t>”</a:t>
            </a:r>
            <a:endParaRPr lang="en-US" dirty="0"/>
          </a:p>
        </p:txBody>
      </p:sp>
      <p:sp>
        <p:nvSpPr>
          <p:cNvPr id="8" name="Rectangle 7">
            <a:extLst>
              <a:ext uri="{FF2B5EF4-FFF2-40B4-BE49-F238E27FC236}">
                <a16:creationId xmlns:a16="http://schemas.microsoft.com/office/drawing/2014/main" id="{6588D36E-07EC-B041-9F19-A08B7199F2DD}"/>
              </a:ext>
            </a:extLst>
          </p:cNvPr>
          <p:cNvSpPr/>
          <p:nvPr/>
        </p:nvSpPr>
        <p:spPr>
          <a:xfrm>
            <a:off x="4461283" y="3627717"/>
            <a:ext cx="6390890" cy="369332"/>
          </a:xfrm>
          <a:prstGeom prst="rect">
            <a:avLst/>
          </a:prstGeom>
        </p:spPr>
        <p:txBody>
          <a:bodyPr wrap="square">
            <a:spAutoFit/>
          </a:bodyPr>
          <a:lstStyle/>
          <a:p>
            <a:r>
              <a:rPr lang="en-US" dirty="0"/>
              <a:t>matches with </a:t>
            </a:r>
            <a:r>
              <a:rPr lang="en-US" b="1" dirty="0">
                <a:solidFill>
                  <a:srgbClr val="014BF6"/>
                </a:solidFill>
              </a:rPr>
              <a:t>“</a:t>
            </a:r>
            <a:r>
              <a:rPr lang="en-US" b="1" dirty="0">
                <a:solidFill>
                  <a:srgbClr val="00B050"/>
                </a:solidFill>
                <a:highlight>
                  <a:srgbClr val="800080"/>
                </a:highlight>
              </a:rPr>
              <a:t>&lt;</a:t>
            </a:r>
            <a:r>
              <a:rPr lang="en-US" b="1" dirty="0" err="1">
                <a:solidFill>
                  <a:srgbClr val="00B050"/>
                </a:solidFill>
                <a:highlight>
                  <a:srgbClr val="800080"/>
                </a:highlight>
              </a:rPr>
              <a:t>i</a:t>
            </a:r>
            <a:r>
              <a:rPr lang="en-US" b="1" dirty="0">
                <a:solidFill>
                  <a:srgbClr val="00B050"/>
                </a:solidFill>
                <a:highlight>
                  <a:srgbClr val="800080"/>
                </a:highlight>
              </a:rPr>
              <a:t>&gt;cat and dog&lt;\</a:t>
            </a:r>
            <a:r>
              <a:rPr lang="en-US" b="1" dirty="0" err="1">
                <a:solidFill>
                  <a:srgbClr val="00B050"/>
                </a:solidFill>
                <a:highlight>
                  <a:srgbClr val="800080"/>
                </a:highlight>
              </a:rPr>
              <a:t>i</a:t>
            </a:r>
            <a:r>
              <a:rPr lang="en-US" b="1" dirty="0">
                <a:solidFill>
                  <a:srgbClr val="00B050"/>
                </a:solidFill>
                <a:highlight>
                  <a:srgbClr val="800080"/>
                </a:highlight>
              </a:rPr>
              <a:t>&gt;</a:t>
            </a:r>
            <a:r>
              <a:rPr lang="en-US" b="1" dirty="0">
                <a:solidFill>
                  <a:srgbClr val="014BF6"/>
                </a:solidFill>
              </a:rPr>
              <a:t>”</a:t>
            </a:r>
            <a:r>
              <a:rPr lang="en-US" dirty="0"/>
              <a:t> or </a:t>
            </a:r>
            <a:r>
              <a:rPr lang="en-US" b="1" dirty="0">
                <a:solidFill>
                  <a:srgbClr val="014BF6"/>
                </a:solidFill>
              </a:rPr>
              <a:t>“</a:t>
            </a:r>
            <a:r>
              <a:rPr lang="en-US" b="1" dirty="0">
                <a:solidFill>
                  <a:srgbClr val="00B050"/>
                </a:solidFill>
                <a:highlight>
                  <a:srgbClr val="800080"/>
                </a:highlight>
              </a:rPr>
              <a:t>&lt;b&gt;dog and cat&lt;\b&gt;</a:t>
            </a:r>
            <a:r>
              <a:rPr lang="en-US" b="1" dirty="0">
                <a:solidFill>
                  <a:srgbClr val="014BF6"/>
                </a:solidFill>
              </a:rPr>
              <a:t>”</a:t>
            </a:r>
            <a:r>
              <a:rPr lang="en-US" dirty="0"/>
              <a:t> </a:t>
            </a:r>
            <a:endParaRPr lang="en-US" b="1" dirty="0">
              <a:solidFill>
                <a:srgbClr val="014BF6"/>
              </a:solidFill>
            </a:endParaRPr>
          </a:p>
        </p:txBody>
      </p:sp>
      <p:pic>
        <p:nvPicPr>
          <p:cNvPr id="10" name="Picture 9">
            <a:extLst>
              <a:ext uri="{FF2B5EF4-FFF2-40B4-BE49-F238E27FC236}">
                <a16:creationId xmlns:a16="http://schemas.microsoft.com/office/drawing/2014/main" id="{E07B1CF5-E4EF-D340-8DF5-ACE50E858360}"/>
              </a:ext>
            </a:extLst>
          </p:cNvPr>
          <p:cNvPicPr>
            <a:picLocks noChangeAspect="1"/>
          </p:cNvPicPr>
          <p:nvPr/>
        </p:nvPicPr>
        <p:blipFill rotWithShape="1">
          <a:blip r:embed="rId3"/>
          <a:srcRect l="668" r="468" b="872"/>
          <a:stretch/>
        </p:blipFill>
        <p:spPr>
          <a:xfrm>
            <a:off x="1490669" y="1690688"/>
            <a:ext cx="8927164" cy="3990784"/>
          </a:xfrm>
          <a:prstGeom prst="rect">
            <a:avLst/>
          </a:prstGeom>
        </p:spPr>
      </p:pic>
      <p:sp>
        <p:nvSpPr>
          <p:cNvPr id="11" name="Oval 10">
            <a:extLst>
              <a:ext uri="{FF2B5EF4-FFF2-40B4-BE49-F238E27FC236}">
                <a16:creationId xmlns:a16="http://schemas.microsoft.com/office/drawing/2014/main" id="{D15A589D-0019-994E-9C0E-5B5722B85980}"/>
              </a:ext>
            </a:extLst>
          </p:cNvPr>
          <p:cNvSpPr/>
          <p:nvPr/>
        </p:nvSpPr>
        <p:spPr>
          <a:xfrm>
            <a:off x="1448920" y="4474464"/>
            <a:ext cx="635912" cy="548640"/>
          </a:xfrm>
          <a:prstGeom prst="ellipse">
            <a:avLst/>
          </a:prstGeom>
          <a:noFill/>
          <a:ln w="57150"/>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l"/>
            <a:endParaRPr lang="en-US" b="1" dirty="0">
              <a:solidFill>
                <a:srgbClr val="FF0000"/>
              </a:solidFill>
            </a:endParaRPr>
          </a:p>
        </p:txBody>
      </p:sp>
      <p:sp>
        <p:nvSpPr>
          <p:cNvPr id="12" name="Oval 11">
            <a:extLst>
              <a:ext uri="{FF2B5EF4-FFF2-40B4-BE49-F238E27FC236}">
                <a16:creationId xmlns:a16="http://schemas.microsoft.com/office/drawing/2014/main" id="{0B3ED5AB-7A47-4540-BC93-6D451D16EE1B}"/>
              </a:ext>
            </a:extLst>
          </p:cNvPr>
          <p:cNvSpPr/>
          <p:nvPr/>
        </p:nvSpPr>
        <p:spPr>
          <a:xfrm>
            <a:off x="3486912" y="4397811"/>
            <a:ext cx="4328160" cy="1188079"/>
          </a:xfrm>
          <a:prstGeom prst="ellipse">
            <a:avLst/>
          </a:prstGeom>
          <a:noFill/>
          <a:ln w="57150"/>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l"/>
            <a:endParaRPr lang="en-US" b="1" dirty="0">
              <a:solidFill>
                <a:srgbClr val="FF0000"/>
              </a:solidFill>
            </a:endParaRPr>
          </a:p>
        </p:txBody>
      </p:sp>
      <p:pic>
        <p:nvPicPr>
          <p:cNvPr id="16" name="Picture 15">
            <a:extLst>
              <a:ext uri="{FF2B5EF4-FFF2-40B4-BE49-F238E27FC236}">
                <a16:creationId xmlns:a16="http://schemas.microsoft.com/office/drawing/2014/main" id="{720E593E-EED8-AC4D-8B51-88C7A4DED287}"/>
              </a:ext>
            </a:extLst>
          </p:cNvPr>
          <p:cNvPicPr>
            <a:picLocks noChangeAspect="1"/>
          </p:cNvPicPr>
          <p:nvPr/>
        </p:nvPicPr>
        <p:blipFill>
          <a:blip r:embed="rId4"/>
          <a:stretch>
            <a:fillRect/>
          </a:stretch>
        </p:blipFill>
        <p:spPr>
          <a:xfrm>
            <a:off x="2099149" y="2360446"/>
            <a:ext cx="2032000" cy="330200"/>
          </a:xfrm>
          <a:prstGeom prst="rect">
            <a:avLst/>
          </a:prstGeom>
        </p:spPr>
      </p:pic>
      <p:sp>
        <p:nvSpPr>
          <p:cNvPr id="2" name="Title 1"/>
          <p:cNvSpPr>
            <a:spLocks noGrp="1"/>
          </p:cNvSpPr>
          <p:nvPr>
            <p:ph type="title"/>
          </p:nvPr>
        </p:nvSpPr>
        <p:spPr/>
        <p:txBody>
          <a:bodyPr>
            <a:normAutofit/>
          </a:bodyPr>
          <a:lstStyle/>
          <a:p>
            <a:r>
              <a:rPr lang="en-US" sz="3200" b="1" dirty="0"/>
              <a:t>Backreference and assertions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Tree>
    <p:extLst>
      <p:ext uri="{BB962C8B-B14F-4D97-AF65-F5344CB8AC3E}">
        <p14:creationId xmlns:p14="http://schemas.microsoft.com/office/powerpoint/2010/main" val="325892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4"/>
                                        </p:tgtEl>
                                      </p:cBhvr>
                                    </p:animEffect>
                                    <p:set>
                                      <p:cBhvr>
                                        <p:cTn id="66" dur="1" fill="hold">
                                          <p:stCondLst>
                                            <p:cond delay="499"/>
                                          </p:stCondLst>
                                        </p:cTn>
                                        <p:tgtEl>
                                          <p:spTgt spid="4"/>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3"/>
                                        </p:tgtEl>
                                      </p:cBhvr>
                                    </p:animEffect>
                                    <p:set>
                                      <p:cBhvr>
                                        <p:cTn id="69" dur="1" fill="hold">
                                          <p:stCondLst>
                                            <p:cond delay="499"/>
                                          </p:stCondLst>
                                        </p:cTn>
                                        <p:tgtEl>
                                          <p:spTgt spid="3"/>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par>
                                <p:cTn id="73" presetID="9" presetClass="exit" presetSubtype="0" fill="hold" grpId="1" nodeType="withEffect">
                                  <p:stCondLst>
                                    <p:cond delay="0"/>
                                  </p:stCondLst>
                                  <p:childTnLst>
                                    <p:animEffect transition="out" filter="dissolve">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par>
                                <p:cTn id="76" presetID="9" presetClass="exit" presetSubtype="0" fill="hold" grpId="1" nodeType="withEffect">
                                  <p:stCondLst>
                                    <p:cond delay="0"/>
                                  </p:stCondLst>
                                  <p:childTnLst>
                                    <p:animEffect transition="out" filter="dissolve">
                                      <p:cBhvr>
                                        <p:cTn id="77" dur="500"/>
                                        <p:tgtEl>
                                          <p:spTgt spid="8"/>
                                        </p:tgtEl>
                                      </p:cBhvr>
                                    </p:animEffect>
                                    <p:set>
                                      <p:cBhvr>
                                        <p:cTn id="78" dur="1" fill="hold">
                                          <p:stCondLst>
                                            <p:cond delay="499"/>
                                          </p:stCondLst>
                                        </p:cTn>
                                        <p:tgtEl>
                                          <p:spTgt spid="8"/>
                                        </p:tgtEl>
                                        <p:attrNameLst>
                                          <p:attrName>style.visibility</p:attrName>
                                        </p:attrNameLst>
                                      </p:cBhvr>
                                      <p:to>
                                        <p:strVal val="hidden"/>
                                      </p:to>
                                    </p:set>
                                  </p:childTnLst>
                                </p:cTn>
                              </p:par>
                              <p:par>
                                <p:cTn id="79" presetID="9" presetClass="exit" presetSubtype="0" fill="hold" nodeType="withEffect">
                                  <p:stCondLst>
                                    <p:cond delay="0"/>
                                  </p:stCondLst>
                                  <p:childTnLst>
                                    <p:animEffect transition="out" filter="dissolve">
                                      <p:cBhvr>
                                        <p:cTn id="80" dur="500"/>
                                        <p:tgtEl>
                                          <p:spTgt spid="10"/>
                                        </p:tgtEl>
                                      </p:cBhvr>
                                    </p:animEffect>
                                    <p:set>
                                      <p:cBhvr>
                                        <p:cTn id="81" dur="1" fill="hold">
                                          <p:stCondLst>
                                            <p:cond delay="499"/>
                                          </p:stCondLst>
                                        </p:cTn>
                                        <p:tgtEl>
                                          <p:spTgt spid="10"/>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11"/>
                                        </p:tgtEl>
                                      </p:cBhvr>
                                    </p:animEffect>
                                    <p:set>
                                      <p:cBhvr>
                                        <p:cTn id="84" dur="1" fill="hold">
                                          <p:stCondLst>
                                            <p:cond delay="499"/>
                                          </p:stCondLst>
                                        </p:cTn>
                                        <p:tgtEl>
                                          <p:spTgt spid="11"/>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12"/>
                                        </p:tgtEl>
                                      </p:cBhvr>
                                    </p:animEffect>
                                    <p:set>
                                      <p:cBhvr>
                                        <p:cTn id="87" dur="1" fill="hold">
                                          <p:stCondLst>
                                            <p:cond delay="499"/>
                                          </p:stCondLst>
                                        </p:cTn>
                                        <p:tgtEl>
                                          <p:spTgt spid="12"/>
                                        </p:tgtEl>
                                        <p:attrNameLst>
                                          <p:attrName>style.visibility</p:attrName>
                                        </p:attrNameLst>
                                      </p:cBhvr>
                                      <p:to>
                                        <p:strVal val="hidden"/>
                                      </p:to>
                                    </p:set>
                                  </p:childTnLst>
                                </p:cTn>
                              </p:par>
                              <p:par>
                                <p:cTn id="88" presetID="9" presetClass="exit" presetSubtype="0" fill="hold" grpId="1" nodeType="withEffect">
                                  <p:stCondLst>
                                    <p:cond delay="0"/>
                                  </p:stCondLst>
                                  <p:childTnLst>
                                    <p:animEffect transition="out" filter="dissolv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9" presetClass="exit" presetSubtype="0" fill="hold" nodeType="withEffect">
                                  <p:stCondLst>
                                    <p:cond delay="0"/>
                                  </p:stCondLst>
                                  <p:childTnLst>
                                    <p:animEffect transition="out" filter="dissolv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7" grpId="0"/>
      <p:bldP spid="7" grpId="1"/>
      <p:bldP spid="5" grpId="0"/>
      <p:bldP spid="5" grpId="1"/>
      <p:bldP spid="17" grpId="0"/>
      <p:bldP spid="17" grpId="1"/>
      <p:bldP spid="18" grpId="0"/>
      <p:bldP spid="18" grpId="1"/>
      <p:bldP spid="8" grpId="0"/>
      <p:bldP spid="8" grpId="1"/>
      <p:bldP spid="11" grpId="0" animBg="1"/>
      <p:bldP spid="11" grpId="1" animBg="1"/>
      <p:bldP spid="12" grpId="0" animBg="1"/>
      <p:bldP spid="12" grpId="1"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Backreference and assertions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3" name="Rectangle 12">
            <a:extLst>
              <a:ext uri="{FF2B5EF4-FFF2-40B4-BE49-F238E27FC236}">
                <a16:creationId xmlns:a16="http://schemas.microsoft.com/office/drawing/2014/main" id="{082221F9-9D45-A541-9464-45BF78147D4D}"/>
              </a:ext>
            </a:extLst>
          </p:cNvPr>
          <p:cNvSpPr/>
          <p:nvPr/>
        </p:nvSpPr>
        <p:spPr>
          <a:xfrm>
            <a:off x="1509188" y="2137677"/>
            <a:ext cx="875561" cy="707886"/>
          </a:xfrm>
          <a:prstGeom prst="rect">
            <a:avLst/>
          </a:prstGeom>
        </p:spPr>
        <p:txBody>
          <a:bodyPr wrap="none">
            <a:spAutoFit/>
          </a:bodyPr>
          <a:lstStyle/>
          <a:p>
            <a:r>
              <a:rPr lang="en-US" b="1" dirty="0">
                <a:solidFill>
                  <a:srgbClr val="FF0000"/>
                </a:solidFill>
              </a:rPr>
              <a:t>“</a:t>
            </a:r>
            <a:r>
              <a:rPr lang="en-US" sz="4000" b="1" dirty="0">
                <a:solidFill>
                  <a:srgbClr val="7030A0"/>
                </a:solidFill>
              </a:rPr>
              <a:t>( )</a:t>
            </a:r>
            <a:r>
              <a:rPr lang="en-US" b="1" dirty="0">
                <a:solidFill>
                  <a:srgbClr val="FF0000"/>
                </a:solidFill>
              </a:rPr>
              <a:t>”</a:t>
            </a:r>
            <a:r>
              <a:rPr lang="en-US" dirty="0"/>
              <a:t> </a:t>
            </a:r>
          </a:p>
        </p:txBody>
      </p:sp>
      <p:sp>
        <p:nvSpPr>
          <p:cNvPr id="14" name="TextBox 13">
            <a:extLst>
              <a:ext uri="{FF2B5EF4-FFF2-40B4-BE49-F238E27FC236}">
                <a16:creationId xmlns:a16="http://schemas.microsoft.com/office/drawing/2014/main" id="{818E0DEF-7B9B-AF4E-8E64-562CD123842F}"/>
              </a:ext>
            </a:extLst>
          </p:cNvPr>
          <p:cNvSpPr txBox="1"/>
          <p:nvPr/>
        </p:nvSpPr>
        <p:spPr>
          <a:xfrm>
            <a:off x="2384749" y="2306954"/>
            <a:ext cx="4449038" cy="400110"/>
          </a:xfrm>
          <a:prstGeom prst="rect">
            <a:avLst/>
          </a:prstGeom>
          <a:noFill/>
        </p:spPr>
        <p:txBody>
          <a:bodyPr wrap="none" rtlCol="0">
            <a:spAutoFit/>
          </a:bodyPr>
          <a:lstStyle/>
          <a:p>
            <a:r>
              <a:rPr lang="en-US" sz="2000" dirty="0"/>
              <a:t>backreference of the grouped expression</a:t>
            </a:r>
          </a:p>
        </p:txBody>
      </p:sp>
      <p:sp>
        <p:nvSpPr>
          <p:cNvPr id="15" name="Rectangle 14">
            <a:extLst>
              <a:ext uri="{FF2B5EF4-FFF2-40B4-BE49-F238E27FC236}">
                <a16:creationId xmlns:a16="http://schemas.microsoft.com/office/drawing/2014/main" id="{981EAB16-AE07-D046-B3B0-B4BC98332031}"/>
              </a:ext>
            </a:extLst>
          </p:cNvPr>
          <p:cNvSpPr/>
          <p:nvPr/>
        </p:nvSpPr>
        <p:spPr>
          <a:xfrm>
            <a:off x="6800354" y="2153066"/>
            <a:ext cx="920445" cy="707886"/>
          </a:xfrm>
          <a:prstGeom prst="rect">
            <a:avLst/>
          </a:prstGeom>
        </p:spPr>
        <p:txBody>
          <a:bodyPr wrap="none">
            <a:spAutoFit/>
          </a:bodyPr>
          <a:lstStyle/>
          <a:p>
            <a:r>
              <a:rPr lang="en-US" b="1" dirty="0">
                <a:solidFill>
                  <a:srgbClr val="FF0000"/>
                </a:solidFill>
              </a:rPr>
              <a:t>“</a:t>
            </a:r>
            <a:r>
              <a:rPr lang="en-US" sz="4000" b="1" dirty="0">
                <a:solidFill>
                  <a:srgbClr val="7030A0"/>
                </a:solidFill>
              </a:rPr>
              <a:t>\1</a:t>
            </a:r>
            <a:r>
              <a:rPr lang="en-US" b="1" dirty="0">
                <a:solidFill>
                  <a:srgbClr val="FF0000"/>
                </a:solidFill>
              </a:rPr>
              <a:t>”</a:t>
            </a:r>
            <a:r>
              <a:rPr lang="en-US" dirty="0"/>
              <a:t> </a:t>
            </a:r>
          </a:p>
        </p:txBody>
      </p:sp>
      <p:sp>
        <p:nvSpPr>
          <p:cNvPr id="9" name="TextBox 8">
            <a:extLst>
              <a:ext uri="{FF2B5EF4-FFF2-40B4-BE49-F238E27FC236}">
                <a16:creationId xmlns:a16="http://schemas.microsoft.com/office/drawing/2014/main" id="{864EB121-950C-CB41-BEE5-90AD6A8E8F1B}"/>
              </a:ext>
            </a:extLst>
          </p:cNvPr>
          <p:cNvSpPr txBox="1"/>
          <p:nvPr/>
        </p:nvSpPr>
        <p:spPr>
          <a:xfrm>
            <a:off x="3235118" y="1737211"/>
            <a:ext cx="2641108" cy="523220"/>
          </a:xfrm>
          <a:prstGeom prst="rect">
            <a:avLst/>
          </a:prstGeom>
          <a:noFill/>
        </p:spPr>
        <p:txBody>
          <a:bodyPr wrap="none" rtlCol="0">
            <a:spAutoFit/>
          </a:bodyPr>
          <a:lstStyle/>
          <a:p>
            <a:r>
              <a:rPr lang="en-US" sz="2800" dirty="0"/>
              <a:t>Capturing group:</a:t>
            </a:r>
          </a:p>
        </p:txBody>
      </p:sp>
      <p:sp>
        <p:nvSpPr>
          <p:cNvPr id="17" name="TextBox 16">
            <a:extLst>
              <a:ext uri="{FF2B5EF4-FFF2-40B4-BE49-F238E27FC236}">
                <a16:creationId xmlns:a16="http://schemas.microsoft.com/office/drawing/2014/main" id="{8965FE9C-1336-734D-A5F5-00509293F159}"/>
              </a:ext>
            </a:extLst>
          </p:cNvPr>
          <p:cNvSpPr txBox="1"/>
          <p:nvPr/>
        </p:nvSpPr>
        <p:spPr>
          <a:xfrm>
            <a:off x="2774963" y="3323330"/>
            <a:ext cx="3321037" cy="523220"/>
          </a:xfrm>
          <a:prstGeom prst="rect">
            <a:avLst/>
          </a:prstGeom>
          <a:noFill/>
        </p:spPr>
        <p:txBody>
          <a:bodyPr wrap="none" rtlCol="0">
            <a:spAutoFit/>
          </a:bodyPr>
          <a:lstStyle/>
          <a:p>
            <a:r>
              <a:rPr lang="en-US" sz="2800" dirty="0"/>
              <a:t>Non-capturing group:</a:t>
            </a:r>
          </a:p>
        </p:txBody>
      </p:sp>
      <p:sp>
        <p:nvSpPr>
          <p:cNvPr id="18" name="Rectangle 17">
            <a:extLst>
              <a:ext uri="{FF2B5EF4-FFF2-40B4-BE49-F238E27FC236}">
                <a16:creationId xmlns:a16="http://schemas.microsoft.com/office/drawing/2014/main" id="{C3115AB8-2691-2744-89BB-093D3DC0F711}"/>
              </a:ext>
            </a:extLst>
          </p:cNvPr>
          <p:cNvSpPr/>
          <p:nvPr/>
        </p:nvSpPr>
        <p:spPr>
          <a:xfrm>
            <a:off x="1258156" y="4021101"/>
            <a:ext cx="1253869" cy="707886"/>
          </a:xfrm>
          <a:prstGeom prst="rect">
            <a:avLst/>
          </a:prstGeom>
        </p:spPr>
        <p:txBody>
          <a:bodyPr wrap="none">
            <a:spAutoFit/>
          </a:bodyPr>
          <a:lstStyle/>
          <a:p>
            <a:r>
              <a:rPr lang="en-US" b="1" dirty="0">
                <a:solidFill>
                  <a:srgbClr val="FF0000"/>
                </a:solidFill>
              </a:rPr>
              <a:t>“</a:t>
            </a:r>
            <a:r>
              <a:rPr lang="en-US" sz="4000" b="1" dirty="0">
                <a:solidFill>
                  <a:srgbClr val="7030A0"/>
                </a:solidFill>
              </a:rPr>
              <a:t>(?: )</a:t>
            </a:r>
            <a:r>
              <a:rPr lang="en-US" b="1" dirty="0">
                <a:solidFill>
                  <a:srgbClr val="FF0000"/>
                </a:solidFill>
              </a:rPr>
              <a:t>”</a:t>
            </a:r>
            <a:r>
              <a:rPr lang="en-US" dirty="0"/>
              <a:t> </a:t>
            </a:r>
          </a:p>
        </p:txBody>
      </p:sp>
      <p:sp>
        <p:nvSpPr>
          <p:cNvPr id="19" name="TextBox 18">
            <a:extLst>
              <a:ext uri="{FF2B5EF4-FFF2-40B4-BE49-F238E27FC236}">
                <a16:creationId xmlns:a16="http://schemas.microsoft.com/office/drawing/2014/main" id="{C25EFEC2-22B3-EE4B-B46B-5AFE9C4BD888}"/>
              </a:ext>
            </a:extLst>
          </p:cNvPr>
          <p:cNvSpPr txBox="1"/>
          <p:nvPr/>
        </p:nvSpPr>
        <p:spPr>
          <a:xfrm>
            <a:off x="2453757" y="4190378"/>
            <a:ext cx="4449038" cy="400110"/>
          </a:xfrm>
          <a:prstGeom prst="rect">
            <a:avLst/>
          </a:prstGeom>
          <a:noFill/>
        </p:spPr>
        <p:txBody>
          <a:bodyPr wrap="none" rtlCol="0">
            <a:spAutoFit/>
          </a:bodyPr>
          <a:lstStyle/>
          <a:p>
            <a:r>
              <a:rPr lang="en-US" sz="2000" dirty="0"/>
              <a:t>backreference of the grouped expression</a:t>
            </a:r>
          </a:p>
        </p:txBody>
      </p:sp>
      <p:sp>
        <p:nvSpPr>
          <p:cNvPr id="20" name="Rectangle 19">
            <a:extLst>
              <a:ext uri="{FF2B5EF4-FFF2-40B4-BE49-F238E27FC236}">
                <a16:creationId xmlns:a16="http://schemas.microsoft.com/office/drawing/2014/main" id="{F14D9C6E-910A-0D47-9D9B-9493A7CEC830}"/>
              </a:ext>
            </a:extLst>
          </p:cNvPr>
          <p:cNvSpPr/>
          <p:nvPr/>
        </p:nvSpPr>
        <p:spPr>
          <a:xfrm>
            <a:off x="6869362" y="4036490"/>
            <a:ext cx="920445" cy="707886"/>
          </a:xfrm>
          <a:prstGeom prst="rect">
            <a:avLst/>
          </a:prstGeom>
        </p:spPr>
        <p:txBody>
          <a:bodyPr wrap="none">
            <a:spAutoFit/>
          </a:bodyPr>
          <a:lstStyle/>
          <a:p>
            <a:r>
              <a:rPr lang="en-US" b="1" dirty="0">
                <a:solidFill>
                  <a:srgbClr val="FF0000"/>
                </a:solidFill>
              </a:rPr>
              <a:t>“</a:t>
            </a:r>
            <a:r>
              <a:rPr lang="en-US" sz="4000" b="1" dirty="0">
                <a:solidFill>
                  <a:srgbClr val="7030A0"/>
                </a:solidFill>
              </a:rPr>
              <a:t>\1</a:t>
            </a:r>
            <a:r>
              <a:rPr lang="en-US" b="1" dirty="0">
                <a:solidFill>
                  <a:srgbClr val="FF0000"/>
                </a:solidFill>
              </a:rPr>
              <a:t>”</a:t>
            </a:r>
            <a:r>
              <a:rPr lang="en-US" dirty="0"/>
              <a:t> </a:t>
            </a:r>
          </a:p>
        </p:txBody>
      </p:sp>
      <p:cxnSp>
        <p:nvCxnSpPr>
          <p:cNvPr id="22" name="Straight Connector 21">
            <a:extLst>
              <a:ext uri="{FF2B5EF4-FFF2-40B4-BE49-F238E27FC236}">
                <a16:creationId xmlns:a16="http://schemas.microsoft.com/office/drawing/2014/main" id="{CB85B2EA-0E3E-3046-86F3-20E6884F868B}"/>
              </a:ext>
            </a:extLst>
          </p:cNvPr>
          <p:cNvCxnSpPr>
            <a:cxnSpLocks/>
          </p:cNvCxnSpPr>
          <p:nvPr/>
        </p:nvCxnSpPr>
        <p:spPr>
          <a:xfrm flipV="1">
            <a:off x="2512025" y="4344266"/>
            <a:ext cx="4174525" cy="1647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C78F88-1A88-AC4C-87DD-1C3CEBBE5CFA}"/>
              </a:ext>
            </a:extLst>
          </p:cNvPr>
          <p:cNvCxnSpPr>
            <a:cxnSpLocks/>
          </p:cNvCxnSpPr>
          <p:nvPr/>
        </p:nvCxnSpPr>
        <p:spPr>
          <a:xfrm flipV="1">
            <a:off x="6902795" y="4190378"/>
            <a:ext cx="675295" cy="364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44E219-4CE2-7943-87B8-A9748FB5C327}"/>
              </a:ext>
            </a:extLst>
          </p:cNvPr>
          <p:cNvSpPr txBox="1"/>
          <p:nvPr/>
        </p:nvSpPr>
        <p:spPr>
          <a:xfrm>
            <a:off x="2044609" y="4987738"/>
            <a:ext cx="4793941"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Improves speed of evaluation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Saves backreferences (</a:t>
            </a:r>
            <a:r>
              <a:rPr lang="en-US" sz="2400" b="1" dirty="0">
                <a:solidFill>
                  <a:srgbClr val="FF0000"/>
                </a:solidFill>
              </a:rPr>
              <a:t>“</a:t>
            </a:r>
            <a:r>
              <a:rPr lang="en-US" sz="2400" b="1" dirty="0">
                <a:solidFill>
                  <a:srgbClr val="7030A0"/>
                </a:solidFill>
              </a:rPr>
              <a:t>\1</a:t>
            </a:r>
            <a:r>
              <a:rPr lang="en-US" sz="2400" b="1" dirty="0">
                <a:solidFill>
                  <a:srgbClr val="FF0000"/>
                </a:solidFill>
              </a:rPr>
              <a:t>”</a:t>
            </a:r>
            <a:r>
              <a:rPr lang="en-US" sz="2400" dirty="0"/>
              <a:t> - </a:t>
            </a:r>
            <a:r>
              <a:rPr lang="en-US" sz="2400" b="1" dirty="0">
                <a:solidFill>
                  <a:srgbClr val="FF0000"/>
                </a:solidFill>
              </a:rPr>
              <a:t>“</a:t>
            </a:r>
            <a:r>
              <a:rPr lang="en-US" sz="2400" b="1" dirty="0">
                <a:solidFill>
                  <a:srgbClr val="7030A0"/>
                </a:solidFill>
              </a:rPr>
              <a:t>\9</a:t>
            </a:r>
            <a:r>
              <a:rPr lang="en-US" sz="2400" b="1" dirty="0">
                <a:solidFill>
                  <a:srgbClr val="FF0000"/>
                </a:solidFill>
              </a:rPr>
              <a:t>”</a:t>
            </a:r>
            <a:r>
              <a:rPr lang="en-US" sz="2400" dirty="0"/>
              <a:t>)</a:t>
            </a:r>
          </a:p>
        </p:txBody>
      </p:sp>
      <p:pic>
        <p:nvPicPr>
          <p:cNvPr id="29" name="Graphic 28" descr="Smiling face with solid fill">
            <a:extLst>
              <a:ext uri="{FF2B5EF4-FFF2-40B4-BE49-F238E27FC236}">
                <a16:creationId xmlns:a16="http://schemas.microsoft.com/office/drawing/2014/main" id="{9071AF84-0305-CD48-AC5D-F8AA42ABFF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0263" y="4989489"/>
            <a:ext cx="501650" cy="501650"/>
          </a:xfrm>
          <a:prstGeom prst="rect">
            <a:avLst/>
          </a:prstGeom>
        </p:spPr>
      </p:pic>
      <p:pic>
        <p:nvPicPr>
          <p:cNvPr id="30" name="Graphic 29" descr="Smiling face with solid fill">
            <a:extLst>
              <a:ext uri="{FF2B5EF4-FFF2-40B4-BE49-F238E27FC236}">
                <a16:creationId xmlns:a16="http://schemas.microsoft.com/office/drawing/2014/main" id="{C9254749-9F3C-114A-B04F-3C5B39CA91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0263" y="5712873"/>
            <a:ext cx="501650" cy="501650"/>
          </a:xfrm>
          <a:prstGeom prst="rect">
            <a:avLst/>
          </a:prstGeom>
        </p:spPr>
      </p:pic>
    </p:spTree>
    <p:extLst>
      <p:ext uri="{BB962C8B-B14F-4D97-AF65-F5344CB8AC3E}">
        <p14:creationId xmlns:p14="http://schemas.microsoft.com/office/powerpoint/2010/main" val="35309078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dissolve">
                                      <p:cBhvr>
                                        <p:cTn id="29" dur="500"/>
                                        <p:tgtEl>
                                          <p:spTgt spid="18"/>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dissolve">
                                      <p:cBhvr>
                                        <p:cTn id="50" dur="500"/>
                                        <p:tgtEl>
                                          <p:spTgt spid="29"/>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28">
                                            <p:txEl>
                                              <p:pRg st="0" end="0"/>
                                            </p:txEl>
                                          </p:spTgt>
                                        </p:tgtEl>
                                        <p:attrNameLst>
                                          <p:attrName>style.visibility</p:attrName>
                                        </p:attrNameLst>
                                      </p:cBhvr>
                                      <p:to>
                                        <p:strVal val="visible"/>
                                      </p:to>
                                    </p:set>
                                    <p:animEffect transition="in" filter="wipe(left)">
                                      <p:cBhvr>
                                        <p:cTn id="54" dur="500"/>
                                        <p:tgtEl>
                                          <p:spTgt spid="28">
                                            <p:txEl>
                                              <p:pRg st="0" end="0"/>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8">
                                            <p:txEl>
                                              <p:pRg st="2" end="2"/>
                                            </p:txEl>
                                          </p:spTgt>
                                        </p:tgtEl>
                                        <p:attrNameLst>
                                          <p:attrName>style.visibility</p:attrName>
                                        </p:attrNameLst>
                                      </p:cBhvr>
                                      <p:to>
                                        <p:strVal val="visible"/>
                                      </p:to>
                                    </p:set>
                                    <p:animEffect transition="in" filter="wipe(left)">
                                      <p:cBhvr>
                                        <p:cTn id="62" dur="500"/>
                                        <p:tgtEl>
                                          <p:spTgt spid="28">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15"/>
                                        </p:tgtEl>
                                      </p:cBhvr>
                                    </p:animEffect>
                                    <p:set>
                                      <p:cBhvr>
                                        <p:cTn id="73" dur="1" fill="hold">
                                          <p:stCondLst>
                                            <p:cond delay="499"/>
                                          </p:stCondLst>
                                        </p:cTn>
                                        <p:tgtEl>
                                          <p:spTgt spid="15"/>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9"/>
                                        </p:tgtEl>
                                      </p:cBhvr>
                                    </p:animEffect>
                                    <p:set>
                                      <p:cBhvr>
                                        <p:cTn id="76" dur="1" fill="hold">
                                          <p:stCondLst>
                                            <p:cond delay="499"/>
                                          </p:stCondLst>
                                        </p:cTn>
                                        <p:tgtEl>
                                          <p:spTgt spid="9"/>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22"/>
                                        </p:tgtEl>
                                      </p:cBhvr>
                                    </p:animEffect>
                                    <p:set>
                                      <p:cBhvr>
                                        <p:cTn id="91" dur="1" fill="hold">
                                          <p:stCondLst>
                                            <p:cond delay="499"/>
                                          </p:stCondLst>
                                        </p:cTn>
                                        <p:tgtEl>
                                          <p:spTgt spid="22"/>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26"/>
                                        </p:tgtEl>
                                      </p:cBhvr>
                                    </p:animEffect>
                                    <p:set>
                                      <p:cBhvr>
                                        <p:cTn id="94" dur="1" fill="hold">
                                          <p:stCondLst>
                                            <p:cond delay="499"/>
                                          </p:stCondLst>
                                        </p:cTn>
                                        <p:tgtEl>
                                          <p:spTgt spid="26"/>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28">
                                            <p:txEl>
                                              <p:pRg st="0" end="0"/>
                                            </p:txEl>
                                          </p:spTgt>
                                        </p:tgtEl>
                                      </p:cBhvr>
                                    </p:animEffect>
                                    <p:set>
                                      <p:cBhvr>
                                        <p:cTn id="97" dur="1" fill="hold">
                                          <p:stCondLst>
                                            <p:cond delay="499"/>
                                          </p:stCondLst>
                                        </p:cTn>
                                        <p:tgtEl>
                                          <p:spTgt spid="28">
                                            <p:txEl>
                                              <p:pRg st="0" end="0"/>
                                            </p:txEl>
                                          </p:spTgt>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28">
                                            <p:txEl>
                                              <p:pRg st="2" end="2"/>
                                            </p:txEl>
                                          </p:spTgt>
                                        </p:tgtEl>
                                      </p:cBhvr>
                                    </p:animEffect>
                                    <p:set>
                                      <p:cBhvr>
                                        <p:cTn id="100" dur="1" fill="hold">
                                          <p:stCondLst>
                                            <p:cond delay="499"/>
                                          </p:stCondLst>
                                        </p:cTn>
                                        <p:tgtEl>
                                          <p:spTgt spid="28">
                                            <p:txEl>
                                              <p:pRg st="2" end="2"/>
                                            </p:txEl>
                                          </p:spTgt>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29"/>
                                        </p:tgtEl>
                                      </p:cBhvr>
                                    </p:animEffect>
                                    <p:set>
                                      <p:cBhvr>
                                        <p:cTn id="103" dur="1" fill="hold">
                                          <p:stCondLst>
                                            <p:cond delay="499"/>
                                          </p:stCondLst>
                                        </p:cTn>
                                        <p:tgtEl>
                                          <p:spTgt spid="29"/>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30"/>
                                        </p:tgtEl>
                                      </p:cBhvr>
                                    </p:animEffect>
                                    <p:set>
                                      <p:cBhvr>
                                        <p:cTn id="10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9" grpId="0"/>
      <p:bldP spid="9" grpId="1"/>
      <p:bldP spid="17" grpId="0"/>
      <p:bldP spid="17" grpId="1"/>
      <p:bldP spid="18" grpId="0"/>
      <p:bldP spid="18" grpId="1"/>
      <p:bldP spid="19" grpId="0"/>
      <p:bldP spid="19" grpId="1"/>
      <p:bldP spid="20" grpId="0"/>
      <p:bldP spid="20" grpId="1"/>
      <p:bldP spid="28" grpId="0" uiExpand="1" build="allAtOnce"/>
      <p:bldP spid="28" grpI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Backreference and assertions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3" name="TextBox 2">
            <a:extLst>
              <a:ext uri="{FF2B5EF4-FFF2-40B4-BE49-F238E27FC236}">
                <a16:creationId xmlns:a16="http://schemas.microsoft.com/office/drawing/2014/main" id="{D9029ED3-2895-2043-9486-7EAEA5575534}"/>
              </a:ext>
            </a:extLst>
          </p:cNvPr>
          <p:cNvSpPr txBox="1"/>
          <p:nvPr/>
        </p:nvSpPr>
        <p:spPr>
          <a:xfrm>
            <a:off x="960120" y="1690688"/>
            <a:ext cx="1699504" cy="523220"/>
          </a:xfrm>
          <a:prstGeom prst="rect">
            <a:avLst/>
          </a:prstGeom>
          <a:noFill/>
        </p:spPr>
        <p:txBody>
          <a:bodyPr wrap="none" rtlCol="0">
            <a:spAutoFit/>
          </a:bodyPr>
          <a:lstStyle/>
          <a:p>
            <a:r>
              <a:rPr lang="en-US" sz="2800" dirty="0"/>
              <a:t>Assertions</a:t>
            </a:r>
          </a:p>
        </p:txBody>
      </p:sp>
      <p:sp>
        <p:nvSpPr>
          <p:cNvPr id="4" name="TextBox 3">
            <a:extLst>
              <a:ext uri="{FF2B5EF4-FFF2-40B4-BE49-F238E27FC236}">
                <a16:creationId xmlns:a16="http://schemas.microsoft.com/office/drawing/2014/main" id="{83C61317-5196-5340-B8CD-C9DD2BC2A4B4}"/>
              </a:ext>
            </a:extLst>
          </p:cNvPr>
          <p:cNvSpPr txBox="1"/>
          <p:nvPr/>
        </p:nvSpPr>
        <p:spPr>
          <a:xfrm>
            <a:off x="2579614" y="1803708"/>
            <a:ext cx="6663690" cy="646331"/>
          </a:xfrm>
          <a:prstGeom prst="rect">
            <a:avLst/>
          </a:prstGeom>
          <a:noFill/>
        </p:spPr>
        <p:txBody>
          <a:bodyPr wrap="square" rtlCol="0">
            <a:spAutoFit/>
          </a:bodyPr>
          <a:lstStyle/>
          <a:p>
            <a:r>
              <a:rPr lang="en-US" dirty="0"/>
              <a:t>- a conditional part of the regular expression that is checked but doesn’t include into the final match</a:t>
            </a:r>
          </a:p>
        </p:txBody>
      </p:sp>
      <p:sp>
        <p:nvSpPr>
          <p:cNvPr id="21" name="TextBox 20">
            <a:extLst>
              <a:ext uri="{FF2B5EF4-FFF2-40B4-BE49-F238E27FC236}">
                <a16:creationId xmlns:a16="http://schemas.microsoft.com/office/drawing/2014/main" id="{A568D738-D2BA-2147-AF0D-E82837B4FD9D}"/>
              </a:ext>
            </a:extLst>
          </p:cNvPr>
          <p:cNvSpPr txBox="1"/>
          <p:nvPr/>
        </p:nvSpPr>
        <p:spPr>
          <a:xfrm>
            <a:off x="960120" y="2958391"/>
            <a:ext cx="4320029" cy="3046988"/>
          </a:xfrm>
          <a:prstGeom prst="rect">
            <a:avLst/>
          </a:prstGeom>
          <a:noFill/>
        </p:spPr>
        <p:txBody>
          <a:bodyPr wrap="none" rtlCol="0">
            <a:spAutoFit/>
          </a:bodyPr>
          <a:lstStyle/>
          <a:p>
            <a:pPr marL="342900" indent="-342900">
              <a:buFont typeface="Arial" panose="020B0604020202020204" pitchFamily="34" charset="0"/>
              <a:buChar char="•"/>
            </a:pPr>
            <a:r>
              <a:rPr lang="en-US" sz="2400" dirty="0"/>
              <a:t>Positive lookahead assertion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Negative lookahead assertion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Positive lookbehind assertion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Negative lookbehind assertion</a:t>
            </a:r>
          </a:p>
        </p:txBody>
      </p:sp>
      <p:sp>
        <p:nvSpPr>
          <p:cNvPr id="23" name="Rectangle 22">
            <a:extLst>
              <a:ext uri="{FF2B5EF4-FFF2-40B4-BE49-F238E27FC236}">
                <a16:creationId xmlns:a16="http://schemas.microsoft.com/office/drawing/2014/main" id="{9ED8FD45-DD6F-9D4F-A60F-F32EB07EBB94}"/>
              </a:ext>
            </a:extLst>
          </p:cNvPr>
          <p:cNvSpPr/>
          <p:nvPr/>
        </p:nvSpPr>
        <p:spPr>
          <a:xfrm>
            <a:off x="5328607" y="2958391"/>
            <a:ext cx="1165704" cy="3046988"/>
          </a:xfrm>
          <a:prstGeom prst="rect">
            <a:avLst/>
          </a:prstGeom>
        </p:spPr>
        <p:txBody>
          <a:bodyPr wrap="none">
            <a:spAutoFit/>
          </a:bodyPr>
          <a:lstStyle/>
          <a:p>
            <a:r>
              <a:rPr lang="en-US" sz="2400" b="1" dirty="0">
                <a:solidFill>
                  <a:srgbClr val="FF0000"/>
                </a:solidFill>
              </a:rPr>
              <a:t>“</a:t>
            </a:r>
            <a:r>
              <a:rPr lang="en-US" sz="2400" b="1" dirty="0">
                <a:solidFill>
                  <a:srgbClr val="7030A0"/>
                </a:solidFill>
              </a:rPr>
              <a:t>(?= )</a:t>
            </a:r>
            <a:r>
              <a:rPr lang="en-US" sz="2400" b="1" dirty="0">
                <a:solidFill>
                  <a:srgbClr val="FF0000"/>
                </a:solidFill>
              </a:rPr>
              <a:t>”</a:t>
            </a:r>
          </a:p>
          <a:p>
            <a:endParaRPr lang="en-US" sz="2400" b="1" dirty="0">
              <a:solidFill>
                <a:srgbClr val="FF0000"/>
              </a:solidFill>
            </a:endParaRPr>
          </a:p>
          <a:p>
            <a:r>
              <a:rPr lang="en-US" sz="2400" b="1" dirty="0">
                <a:solidFill>
                  <a:srgbClr val="FF0000"/>
                </a:solidFill>
              </a:rPr>
              <a:t>“</a:t>
            </a:r>
            <a:r>
              <a:rPr lang="en-US" sz="2400" b="1" dirty="0">
                <a:solidFill>
                  <a:srgbClr val="7030A0"/>
                </a:solidFill>
              </a:rPr>
              <a:t>(?! )</a:t>
            </a:r>
            <a:r>
              <a:rPr lang="en-US" sz="2400" b="1" dirty="0">
                <a:solidFill>
                  <a:srgbClr val="FF0000"/>
                </a:solidFill>
              </a:rPr>
              <a:t>”</a:t>
            </a:r>
          </a:p>
          <a:p>
            <a:endParaRPr lang="en-US" sz="2400" dirty="0"/>
          </a:p>
          <a:p>
            <a:endParaRPr lang="en-US" sz="2400" dirty="0"/>
          </a:p>
          <a:p>
            <a:r>
              <a:rPr lang="en-US" sz="2400" b="1" dirty="0">
                <a:solidFill>
                  <a:srgbClr val="FF0000"/>
                </a:solidFill>
              </a:rPr>
              <a:t>“</a:t>
            </a:r>
            <a:r>
              <a:rPr lang="en-US" sz="2400" b="1" dirty="0">
                <a:solidFill>
                  <a:srgbClr val="7030A0"/>
                </a:solidFill>
              </a:rPr>
              <a:t>(?&lt;= )</a:t>
            </a:r>
            <a:r>
              <a:rPr lang="en-US" sz="2400" b="1" dirty="0">
                <a:solidFill>
                  <a:srgbClr val="FF0000"/>
                </a:solidFill>
              </a:rPr>
              <a:t>”</a:t>
            </a:r>
          </a:p>
          <a:p>
            <a:endParaRPr lang="en-US" sz="2400" dirty="0"/>
          </a:p>
          <a:p>
            <a:r>
              <a:rPr lang="en-US" sz="2400" b="1" dirty="0">
                <a:solidFill>
                  <a:srgbClr val="FF0000"/>
                </a:solidFill>
              </a:rPr>
              <a:t>“</a:t>
            </a:r>
            <a:r>
              <a:rPr lang="en-US" sz="2400" b="1" dirty="0">
                <a:solidFill>
                  <a:srgbClr val="7030A0"/>
                </a:solidFill>
              </a:rPr>
              <a:t>(?&lt;! )</a:t>
            </a:r>
            <a:r>
              <a:rPr lang="en-US" sz="2400" b="1" dirty="0">
                <a:solidFill>
                  <a:srgbClr val="FF0000"/>
                </a:solidFill>
              </a:rPr>
              <a:t>”</a:t>
            </a:r>
          </a:p>
        </p:txBody>
      </p:sp>
      <p:sp>
        <p:nvSpPr>
          <p:cNvPr id="24" name="Rounded Rectangle 23">
            <a:extLst>
              <a:ext uri="{FF2B5EF4-FFF2-40B4-BE49-F238E27FC236}">
                <a16:creationId xmlns:a16="http://schemas.microsoft.com/office/drawing/2014/main" id="{415857A0-48F0-D04A-B5DE-AF6AD7C43918}"/>
              </a:ext>
            </a:extLst>
          </p:cNvPr>
          <p:cNvSpPr/>
          <p:nvPr/>
        </p:nvSpPr>
        <p:spPr>
          <a:xfrm>
            <a:off x="911661" y="2894439"/>
            <a:ext cx="5601145" cy="1325563"/>
          </a:xfrm>
          <a:prstGeom prst="roundRect">
            <a:avLst/>
          </a:prstGeom>
          <a:noFill/>
          <a:ln w="38100">
            <a:prstDash val="dash"/>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l"/>
            <a:endParaRPr lang="en-US" b="1" dirty="0">
              <a:solidFill>
                <a:srgbClr val="FF0000"/>
              </a:solidFill>
            </a:endParaRPr>
          </a:p>
        </p:txBody>
      </p:sp>
      <p:sp>
        <p:nvSpPr>
          <p:cNvPr id="25" name="TextBox 24">
            <a:extLst>
              <a:ext uri="{FF2B5EF4-FFF2-40B4-BE49-F238E27FC236}">
                <a16:creationId xmlns:a16="http://schemas.microsoft.com/office/drawing/2014/main" id="{011B70D0-A64E-7549-86DA-CEDC4745A8B8}"/>
              </a:ext>
            </a:extLst>
          </p:cNvPr>
          <p:cNvSpPr txBox="1"/>
          <p:nvPr/>
        </p:nvSpPr>
        <p:spPr>
          <a:xfrm>
            <a:off x="905416" y="2535809"/>
            <a:ext cx="5588894" cy="369332"/>
          </a:xfrm>
          <a:prstGeom prst="rect">
            <a:avLst/>
          </a:prstGeom>
          <a:noFill/>
        </p:spPr>
        <p:txBody>
          <a:bodyPr wrap="square" rtlCol="0">
            <a:spAutoFit/>
          </a:bodyPr>
          <a:lstStyle/>
          <a:p>
            <a:pPr algn="ctr"/>
            <a:r>
              <a:rPr lang="en-US" b="1" dirty="0">
                <a:solidFill>
                  <a:schemeClr val="accent2">
                    <a:lumMod val="75000"/>
                  </a:schemeClr>
                </a:solidFill>
              </a:rPr>
              <a:t>First match, than check the condition</a:t>
            </a:r>
          </a:p>
        </p:txBody>
      </p:sp>
      <p:sp>
        <p:nvSpPr>
          <p:cNvPr id="27" name="Rounded Rectangle 26">
            <a:extLst>
              <a:ext uri="{FF2B5EF4-FFF2-40B4-BE49-F238E27FC236}">
                <a16:creationId xmlns:a16="http://schemas.microsoft.com/office/drawing/2014/main" id="{2621758F-3C65-D441-AE43-CCD5533ED306}"/>
              </a:ext>
            </a:extLst>
          </p:cNvPr>
          <p:cNvSpPr/>
          <p:nvPr/>
        </p:nvSpPr>
        <p:spPr>
          <a:xfrm>
            <a:off x="905415" y="4721518"/>
            <a:ext cx="5588895" cy="1325563"/>
          </a:xfrm>
          <a:prstGeom prst="roundRect">
            <a:avLst/>
          </a:prstGeom>
          <a:noFill/>
          <a:ln w="38100">
            <a:prstDash val="dash"/>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l"/>
            <a:endParaRPr lang="en-US" b="1" dirty="0">
              <a:solidFill>
                <a:srgbClr val="FF0000"/>
              </a:solidFill>
            </a:endParaRPr>
          </a:p>
        </p:txBody>
      </p:sp>
      <p:sp>
        <p:nvSpPr>
          <p:cNvPr id="31" name="TextBox 30">
            <a:extLst>
              <a:ext uri="{FF2B5EF4-FFF2-40B4-BE49-F238E27FC236}">
                <a16:creationId xmlns:a16="http://schemas.microsoft.com/office/drawing/2014/main" id="{C9E0A358-693E-5F49-90DF-2C09B2A60D18}"/>
              </a:ext>
            </a:extLst>
          </p:cNvPr>
          <p:cNvSpPr txBox="1"/>
          <p:nvPr/>
        </p:nvSpPr>
        <p:spPr>
          <a:xfrm>
            <a:off x="899170" y="4362888"/>
            <a:ext cx="5601145" cy="369332"/>
          </a:xfrm>
          <a:prstGeom prst="rect">
            <a:avLst/>
          </a:prstGeom>
          <a:noFill/>
        </p:spPr>
        <p:txBody>
          <a:bodyPr wrap="square" rtlCol="0">
            <a:spAutoFit/>
          </a:bodyPr>
          <a:lstStyle/>
          <a:p>
            <a:pPr algn="ctr"/>
            <a:r>
              <a:rPr lang="en-US" b="1" dirty="0">
                <a:solidFill>
                  <a:schemeClr val="accent2">
                    <a:lumMod val="75000"/>
                  </a:schemeClr>
                </a:solidFill>
              </a:rPr>
              <a:t>First check the condition, than match </a:t>
            </a:r>
          </a:p>
        </p:txBody>
      </p:sp>
      <p:sp>
        <p:nvSpPr>
          <p:cNvPr id="32" name="Rectangle 31">
            <a:extLst>
              <a:ext uri="{FF2B5EF4-FFF2-40B4-BE49-F238E27FC236}">
                <a16:creationId xmlns:a16="http://schemas.microsoft.com/office/drawing/2014/main" id="{2F50A449-D821-7442-BE00-DD7BE298BA67}"/>
              </a:ext>
            </a:extLst>
          </p:cNvPr>
          <p:cNvSpPr/>
          <p:nvPr/>
        </p:nvSpPr>
        <p:spPr>
          <a:xfrm>
            <a:off x="8065478" y="3189223"/>
            <a:ext cx="2355651" cy="2585323"/>
          </a:xfrm>
          <a:prstGeom prst="rect">
            <a:avLst/>
          </a:prstGeom>
        </p:spPr>
        <p:txBody>
          <a:bodyPr wrap="square">
            <a:spAutoFit/>
          </a:bodyPr>
          <a:lstStyle/>
          <a:p>
            <a:pPr algn="ctr"/>
            <a:r>
              <a:rPr lang="en-US" b="1" dirty="0">
                <a:solidFill>
                  <a:srgbClr val="FF0000"/>
                </a:solidFill>
              </a:rPr>
              <a:t>“</a:t>
            </a:r>
            <a:r>
              <a:rPr lang="en-US" b="1" dirty="0">
                <a:solidFill>
                  <a:srgbClr val="7030A0"/>
                </a:solidFill>
              </a:rPr>
              <a:t>cat(?=house)</a:t>
            </a:r>
            <a:r>
              <a:rPr lang="en-US" b="1" dirty="0">
                <a:solidFill>
                  <a:srgbClr val="FF0000"/>
                </a:solidFill>
              </a:rPr>
              <a:t>”</a:t>
            </a:r>
          </a:p>
          <a:p>
            <a:pPr algn="ctr"/>
            <a:endParaRPr lang="en-US" dirty="0"/>
          </a:p>
          <a:p>
            <a:pPr algn="ctr"/>
            <a:r>
              <a:rPr lang="en-US" dirty="0"/>
              <a:t>matches with</a:t>
            </a:r>
          </a:p>
          <a:p>
            <a:pPr algn="ctr"/>
            <a:endParaRPr lang="en-US" dirty="0"/>
          </a:p>
          <a:p>
            <a:pPr algn="ctr"/>
            <a:r>
              <a:rPr lang="en-US" b="1" dirty="0">
                <a:solidFill>
                  <a:srgbClr val="014BF6"/>
                </a:solidFill>
              </a:rPr>
              <a:t>“</a:t>
            </a:r>
            <a:r>
              <a:rPr lang="en-US" b="1" dirty="0">
                <a:solidFill>
                  <a:srgbClr val="00B050"/>
                </a:solidFill>
                <a:highlight>
                  <a:srgbClr val="800080"/>
                </a:highlight>
              </a:rPr>
              <a:t>cat</a:t>
            </a:r>
            <a:r>
              <a:rPr lang="en-US" b="1" dirty="0">
                <a:solidFill>
                  <a:srgbClr val="00B050"/>
                </a:solidFill>
              </a:rPr>
              <a:t>house</a:t>
            </a:r>
            <a:r>
              <a:rPr lang="en-US" b="1" dirty="0">
                <a:solidFill>
                  <a:srgbClr val="014BF6"/>
                </a:solidFill>
              </a:rPr>
              <a:t>”</a:t>
            </a:r>
            <a:endParaRPr lang="en-US" dirty="0"/>
          </a:p>
          <a:p>
            <a:pPr algn="ctr"/>
            <a:endParaRPr lang="en-US" dirty="0"/>
          </a:p>
          <a:p>
            <a:pPr algn="ctr"/>
            <a:r>
              <a:rPr lang="en-US" dirty="0"/>
              <a:t>but doesn’t match with</a:t>
            </a:r>
          </a:p>
          <a:p>
            <a:pPr algn="ctr"/>
            <a:endParaRPr lang="en-US" dirty="0"/>
          </a:p>
          <a:p>
            <a:pPr algn="ctr"/>
            <a:r>
              <a:rPr lang="en-US" b="1" dirty="0">
                <a:solidFill>
                  <a:srgbClr val="014BF6"/>
                </a:solidFill>
              </a:rPr>
              <a:t>“</a:t>
            </a:r>
            <a:r>
              <a:rPr lang="en-US" b="1" dirty="0">
                <a:solidFill>
                  <a:srgbClr val="00B050"/>
                </a:solidFill>
              </a:rPr>
              <a:t>catacomb</a:t>
            </a:r>
            <a:r>
              <a:rPr lang="en-US" b="1" dirty="0">
                <a:solidFill>
                  <a:srgbClr val="014BF6"/>
                </a:solidFill>
              </a:rPr>
              <a:t>”</a:t>
            </a:r>
          </a:p>
        </p:txBody>
      </p:sp>
      <p:pic>
        <p:nvPicPr>
          <p:cNvPr id="33" name="Graphic 32" descr="Checklist">
            <a:hlinkClick r:id="rId3" action="ppaction://hlinksldjump"/>
            <a:extLst>
              <a:ext uri="{FF2B5EF4-FFF2-40B4-BE49-F238E27FC236}">
                <a16:creationId xmlns:a16="http://schemas.microsoft.com/office/drawing/2014/main" id="{37426EDE-E38D-4C41-8371-883444D2C4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588744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wipe(left)">
                                      <p:cBhvr>
                                        <p:cTn id="21" dur="500"/>
                                        <p:tgtEl>
                                          <p:spTgt spid="21">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wipe(left)">
                                      <p:cBhvr>
                                        <p:cTn id="25" dur="500"/>
                                        <p:tgtEl>
                                          <p:spTgt spid="21">
                                            <p:txEl>
                                              <p:pRg st="5" end="5"/>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1">
                                            <p:txEl>
                                              <p:pRg st="7" end="7"/>
                                            </p:txEl>
                                          </p:spTgt>
                                        </p:tgtEl>
                                        <p:attrNameLst>
                                          <p:attrName>style.visibility</p:attrName>
                                        </p:attrNameLst>
                                      </p:cBhvr>
                                      <p:to>
                                        <p:strVal val="visible"/>
                                      </p:to>
                                    </p:set>
                                    <p:animEffect transition="in" filter="wipe(left)">
                                      <p:cBhvr>
                                        <p:cTn id="29" dur="500"/>
                                        <p:tgtEl>
                                          <p:spTgt spid="2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dissolv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2">
                                            <p:txEl>
                                              <p:pRg st="0" end="0"/>
                                            </p:txEl>
                                          </p:spTgt>
                                        </p:tgtEl>
                                        <p:attrNameLst>
                                          <p:attrName>style.visibility</p:attrName>
                                        </p:attrNameLst>
                                      </p:cBhvr>
                                      <p:to>
                                        <p:strVal val="visible"/>
                                      </p:to>
                                    </p:set>
                                    <p:animEffect transition="in" filter="wipe(left)">
                                      <p:cBhvr>
                                        <p:cTn id="56" dur="500"/>
                                        <p:tgtEl>
                                          <p:spTgt spid="32">
                                            <p:txEl>
                                              <p:pRg st="0" end="0"/>
                                            </p:txEl>
                                          </p:spTgt>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2">
                                            <p:txEl>
                                              <p:pRg st="2" end="2"/>
                                            </p:txEl>
                                          </p:spTgt>
                                        </p:tgtEl>
                                        <p:attrNameLst>
                                          <p:attrName>style.visibility</p:attrName>
                                        </p:attrNameLst>
                                      </p:cBhvr>
                                      <p:to>
                                        <p:strVal val="visible"/>
                                      </p:to>
                                    </p:set>
                                    <p:animEffect transition="in" filter="wipe(left)">
                                      <p:cBhvr>
                                        <p:cTn id="60" dur="500"/>
                                        <p:tgtEl>
                                          <p:spTgt spid="32">
                                            <p:txEl>
                                              <p:pRg st="2" end="2"/>
                                            </p:txEl>
                                          </p:spTgt>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32">
                                            <p:txEl>
                                              <p:pRg st="4" end="4"/>
                                            </p:txEl>
                                          </p:spTgt>
                                        </p:tgtEl>
                                        <p:attrNameLst>
                                          <p:attrName>style.visibility</p:attrName>
                                        </p:attrNameLst>
                                      </p:cBhvr>
                                      <p:to>
                                        <p:strVal val="visible"/>
                                      </p:to>
                                    </p:set>
                                    <p:animEffect transition="in" filter="wipe(left)">
                                      <p:cBhvr>
                                        <p:cTn id="64" dur="500"/>
                                        <p:tgtEl>
                                          <p:spTgt spid="32">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2">
                                            <p:txEl>
                                              <p:pRg st="6" end="6"/>
                                            </p:txEl>
                                          </p:spTgt>
                                        </p:tgtEl>
                                        <p:attrNameLst>
                                          <p:attrName>style.visibility</p:attrName>
                                        </p:attrNameLst>
                                      </p:cBhvr>
                                      <p:to>
                                        <p:strVal val="visible"/>
                                      </p:to>
                                    </p:set>
                                    <p:animEffect transition="in" filter="wipe(left)">
                                      <p:cBhvr>
                                        <p:cTn id="69" dur="500"/>
                                        <p:tgtEl>
                                          <p:spTgt spid="32">
                                            <p:txEl>
                                              <p:pRg st="6" end="6"/>
                                            </p:txEl>
                                          </p:spTgt>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2">
                                            <p:txEl>
                                              <p:pRg st="8" end="8"/>
                                            </p:txEl>
                                          </p:spTgt>
                                        </p:tgtEl>
                                        <p:attrNameLst>
                                          <p:attrName>style.visibility</p:attrName>
                                        </p:attrNameLst>
                                      </p:cBhvr>
                                      <p:to>
                                        <p:strVal val="visible"/>
                                      </p:to>
                                    </p:set>
                                    <p:animEffect transition="in" filter="wipe(left)">
                                      <p:cBhvr>
                                        <p:cTn id="73" dur="500"/>
                                        <p:tgtEl>
                                          <p:spTgt spid="32">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1" nodeType="clickEffect">
                                  <p:stCondLst>
                                    <p:cond delay="0"/>
                                  </p:stCondLst>
                                  <p:childTnLst>
                                    <p:animEffect transition="out" filter="dissolve">
                                      <p:cBhvr>
                                        <p:cTn id="77" dur="500"/>
                                        <p:tgtEl>
                                          <p:spTgt spid="3"/>
                                        </p:tgtEl>
                                      </p:cBhvr>
                                    </p:animEffect>
                                    <p:set>
                                      <p:cBhvr>
                                        <p:cTn id="78" dur="1" fill="hold">
                                          <p:stCondLst>
                                            <p:cond delay="499"/>
                                          </p:stCondLst>
                                        </p:cTn>
                                        <p:tgtEl>
                                          <p:spTgt spid="3"/>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4"/>
                                        </p:tgtEl>
                                      </p:cBhvr>
                                    </p:animEffect>
                                    <p:set>
                                      <p:cBhvr>
                                        <p:cTn id="81" dur="1" fill="hold">
                                          <p:stCondLst>
                                            <p:cond delay="499"/>
                                          </p:stCondLst>
                                        </p:cTn>
                                        <p:tgtEl>
                                          <p:spTgt spid="4"/>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21">
                                            <p:txEl>
                                              <p:pRg st="0" end="0"/>
                                            </p:txEl>
                                          </p:spTgt>
                                        </p:tgtEl>
                                      </p:cBhvr>
                                    </p:animEffect>
                                    <p:set>
                                      <p:cBhvr>
                                        <p:cTn id="84" dur="1" fill="hold">
                                          <p:stCondLst>
                                            <p:cond delay="499"/>
                                          </p:stCondLst>
                                        </p:cTn>
                                        <p:tgtEl>
                                          <p:spTgt spid="21">
                                            <p:txEl>
                                              <p:pRg st="0" end="0"/>
                                            </p:txEl>
                                          </p:spTgt>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21">
                                            <p:txEl>
                                              <p:pRg st="2" end="2"/>
                                            </p:txEl>
                                          </p:spTgt>
                                        </p:tgtEl>
                                      </p:cBhvr>
                                    </p:animEffect>
                                    <p:set>
                                      <p:cBhvr>
                                        <p:cTn id="87" dur="1" fill="hold">
                                          <p:stCondLst>
                                            <p:cond delay="499"/>
                                          </p:stCondLst>
                                        </p:cTn>
                                        <p:tgtEl>
                                          <p:spTgt spid="21">
                                            <p:txEl>
                                              <p:pRg st="2" end="2"/>
                                            </p:txEl>
                                          </p:spTgt>
                                        </p:tgtEl>
                                        <p:attrNameLst>
                                          <p:attrName>style.visibility</p:attrName>
                                        </p:attrNameLst>
                                      </p:cBhvr>
                                      <p:to>
                                        <p:strVal val="hidden"/>
                                      </p:to>
                                    </p:set>
                                  </p:childTnLst>
                                </p:cTn>
                              </p:par>
                              <p:par>
                                <p:cTn id="88" presetID="9" presetClass="exit" presetSubtype="0" fill="hold" grpId="1" nodeType="withEffect">
                                  <p:stCondLst>
                                    <p:cond delay="0"/>
                                  </p:stCondLst>
                                  <p:childTnLst>
                                    <p:animEffect transition="out" filter="dissolve">
                                      <p:cBhvr>
                                        <p:cTn id="89" dur="500"/>
                                        <p:tgtEl>
                                          <p:spTgt spid="21">
                                            <p:txEl>
                                              <p:pRg st="5" end="5"/>
                                            </p:txEl>
                                          </p:spTgt>
                                        </p:tgtEl>
                                      </p:cBhvr>
                                    </p:animEffect>
                                    <p:set>
                                      <p:cBhvr>
                                        <p:cTn id="90" dur="1" fill="hold">
                                          <p:stCondLst>
                                            <p:cond delay="499"/>
                                          </p:stCondLst>
                                        </p:cTn>
                                        <p:tgtEl>
                                          <p:spTgt spid="21">
                                            <p:txEl>
                                              <p:pRg st="5" end="5"/>
                                            </p:txEl>
                                          </p:spTgt>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21">
                                            <p:txEl>
                                              <p:pRg st="7" end="7"/>
                                            </p:txEl>
                                          </p:spTgt>
                                        </p:tgtEl>
                                      </p:cBhvr>
                                    </p:animEffect>
                                    <p:set>
                                      <p:cBhvr>
                                        <p:cTn id="93" dur="1" fill="hold">
                                          <p:stCondLst>
                                            <p:cond delay="499"/>
                                          </p:stCondLst>
                                        </p:cTn>
                                        <p:tgtEl>
                                          <p:spTgt spid="21">
                                            <p:txEl>
                                              <p:pRg st="7" end="7"/>
                                            </p:txEl>
                                          </p:spTgt>
                                        </p:tgtEl>
                                        <p:attrNameLst>
                                          <p:attrName>style.visibility</p:attrName>
                                        </p:attrNameLst>
                                      </p:cBhvr>
                                      <p:to>
                                        <p:strVal val="hidden"/>
                                      </p:to>
                                    </p:set>
                                  </p:childTnLst>
                                </p:cTn>
                              </p:par>
                              <p:par>
                                <p:cTn id="94" presetID="9" presetClass="exit" presetSubtype="0" fill="hold" grpId="2" nodeType="withEffect">
                                  <p:stCondLst>
                                    <p:cond delay="0"/>
                                  </p:stCondLst>
                                  <p:childTnLst>
                                    <p:animEffect transition="out" filter="dissolve">
                                      <p:cBhvr>
                                        <p:cTn id="95" dur="500"/>
                                        <p:tgtEl>
                                          <p:spTgt spid="23"/>
                                        </p:tgtEl>
                                      </p:cBhvr>
                                    </p:animEffect>
                                    <p:set>
                                      <p:cBhvr>
                                        <p:cTn id="96" dur="1" fill="hold">
                                          <p:stCondLst>
                                            <p:cond delay="499"/>
                                          </p:stCondLst>
                                        </p:cTn>
                                        <p:tgtEl>
                                          <p:spTgt spid="23"/>
                                        </p:tgtEl>
                                        <p:attrNameLst>
                                          <p:attrName>style.visibility</p:attrName>
                                        </p:attrNameLst>
                                      </p:cBhvr>
                                      <p:to>
                                        <p:strVal val="hidden"/>
                                      </p:to>
                                    </p:set>
                                  </p:childTnLst>
                                </p:cTn>
                              </p:par>
                              <p:par>
                                <p:cTn id="97" presetID="9" presetClass="exit" presetSubtype="0" fill="hold" grpId="2" nodeType="withEffect">
                                  <p:stCondLst>
                                    <p:cond delay="0"/>
                                  </p:stCondLst>
                                  <p:childTnLst>
                                    <p:animEffect transition="out" filter="dissolve">
                                      <p:cBhvr>
                                        <p:cTn id="98" dur="500"/>
                                        <p:tgtEl>
                                          <p:spTgt spid="24"/>
                                        </p:tgtEl>
                                      </p:cBhvr>
                                    </p:animEffect>
                                    <p:set>
                                      <p:cBhvr>
                                        <p:cTn id="99" dur="1" fill="hold">
                                          <p:stCondLst>
                                            <p:cond delay="499"/>
                                          </p:stCondLst>
                                        </p:cTn>
                                        <p:tgtEl>
                                          <p:spTgt spid="24"/>
                                        </p:tgtEl>
                                        <p:attrNameLst>
                                          <p:attrName>style.visibility</p:attrName>
                                        </p:attrNameLst>
                                      </p:cBhvr>
                                      <p:to>
                                        <p:strVal val="hidden"/>
                                      </p:to>
                                    </p:set>
                                  </p:childTnLst>
                                </p:cTn>
                              </p:par>
                              <p:par>
                                <p:cTn id="100" presetID="9" presetClass="exit" presetSubtype="0" fill="hold" grpId="2" nodeType="withEffect">
                                  <p:stCondLst>
                                    <p:cond delay="0"/>
                                  </p:stCondLst>
                                  <p:childTnLst>
                                    <p:animEffect transition="out" filter="dissolve">
                                      <p:cBhvr>
                                        <p:cTn id="101" dur="500"/>
                                        <p:tgtEl>
                                          <p:spTgt spid="25"/>
                                        </p:tgtEl>
                                      </p:cBhvr>
                                    </p:animEffect>
                                    <p:set>
                                      <p:cBhvr>
                                        <p:cTn id="102" dur="1" fill="hold">
                                          <p:stCondLst>
                                            <p:cond delay="499"/>
                                          </p:stCondLst>
                                        </p:cTn>
                                        <p:tgtEl>
                                          <p:spTgt spid="25"/>
                                        </p:tgtEl>
                                        <p:attrNameLst>
                                          <p:attrName>style.visibility</p:attrName>
                                        </p:attrNameLst>
                                      </p:cBhvr>
                                      <p:to>
                                        <p:strVal val="hidden"/>
                                      </p:to>
                                    </p:set>
                                  </p:childTnLst>
                                </p:cTn>
                              </p:par>
                              <p:par>
                                <p:cTn id="103" presetID="9" presetClass="exit" presetSubtype="0" fill="hold" grpId="2" nodeType="withEffect">
                                  <p:stCondLst>
                                    <p:cond delay="0"/>
                                  </p:stCondLst>
                                  <p:childTnLst>
                                    <p:animEffect transition="out" filter="dissolve">
                                      <p:cBhvr>
                                        <p:cTn id="104" dur="500"/>
                                        <p:tgtEl>
                                          <p:spTgt spid="27"/>
                                        </p:tgtEl>
                                      </p:cBhvr>
                                    </p:animEffect>
                                    <p:set>
                                      <p:cBhvr>
                                        <p:cTn id="105" dur="1" fill="hold">
                                          <p:stCondLst>
                                            <p:cond delay="499"/>
                                          </p:stCondLst>
                                        </p:cTn>
                                        <p:tgtEl>
                                          <p:spTgt spid="27"/>
                                        </p:tgtEl>
                                        <p:attrNameLst>
                                          <p:attrName>style.visibility</p:attrName>
                                        </p:attrNameLst>
                                      </p:cBhvr>
                                      <p:to>
                                        <p:strVal val="hidden"/>
                                      </p:to>
                                    </p:set>
                                  </p:childTnLst>
                                </p:cTn>
                              </p:par>
                              <p:par>
                                <p:cTn id="106" presetID="9" presetClass="exit" presetSubtype="0" fill="hold" grpId="2" nodeType="withEffect">
                                  <p:stCondLst>
                                    <p:cond delay="0"/>
                                  </p:stCondLst>
                                  <p:childTnLst>
                                    <p:animEffect transition="out" filter="dissolve">
                                      <p:cBhvr>
                                        <p:cTn id="107" dur="500"/>
                                        <p:tgtEl>
                                          <p:spTgt spid="31"/>
                                        </p:tgtEl>
                                      </p:cBhvr>
                                    </p:animEffect>
                                    <p:set>
                                      <p:cBhvr>
                                        <p:cTn id="108" dur="1" fill="hold">
                                          <p:stCondLst>
                                            <p:cond delay="499"/>
                                          </p:stCondLst>
                                        </p:cTn>
                                        <p:tgtEl>
                                          <p:spTgt spid="31"/>
                                        </p:tgtEl>
                                        <p:attrNameLst>
                                          <p:attrName>style.visibility</p:attrName>
                                        </p:attrNameLst>
                                      </p:cBhvr>
                                      <p:to>
                                        <p:strVal val="hidden"/>
                                      </p:to>
                                    </p:set>
                                  </p:childTnLst>
                                </p:cTn>
                              </p:par>
                              <p:par>
                                <p:cTn id="109" presetID="9" presetClass="exit" presetSubtype="0" fill="hold" grpId="1" nodeType="withEffect">
                                  <p:stCondLst>
                                    <p:cond delay="0"/>
                                  </p:stCondLst>
                                  <p:childTnLst>
                                    <p:animEffect transition="out" filter="dissolve">
                                      <p:cBhvr>
                                        <p:cTn id="110" dur="500"/>
                                        <p:tgtEl>
                                          <p:spTgt spid="32">
                                            <p:txEl>
                                              <p:pRg st="0" end="0"/>
                                            </p:txEl>
                                          </p:spTgt>
                                        </p:tgtEl>
                                      </p:cBhvr>
                                    </p:animEffect>
                                    <p:set>
                                      <p:cBhvr>
                                        <p:cTn id="111" dur="1" fill="hold">
                                          <p:stCondLst>
                                            <p:cond delay="499"/>
                                          </p:stCondLst>
                                        </p:cTn>
                                        <p:tgtEl>
                                          <p:spTgt spid="32">
                                            <p:txEl>
                                              <p:pRg st="0" end="0"/>
                                            </p:txEl>
                                          </p:spTgt>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32">
                                            <p:txEl>
                                              <p:pRg st="2" end="2"/>
                                            </p:txEl>
                                          </p:spTgt>
                                        </p:tgtEl>
                                      </p:cBhvr>
                                    </p:animEffect>
                                    <p:set>
                                      <p:cBhvr>
                                        <p:cTn id="114" dur="1" fill="hold">
                                          <p:stCondLst>
                                            <p:cond delay="499"/>
                                          </p:stCondLst>
                                        </p:cTn>
                                        <p:tgtEl>
                                          <p:spTgt spid="32">
                                            <p:txEl>
                                              <p:pRg st="2" end="2"/>
                                            </p:txEl>
                                          </p:spTgt>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32">
                                            <p:txEl>
                                              <p:pRg st="4" end="4"/>
                                            </p:txEl>
                                          </p:spTgt>
                                        </p:tgtEl>
                                      </p:cBhvr>
                                    </p:animEffect>
                                    <p:set>
                                      <p:cBhvr>
                                        <p:cTn id="117" dur="1" fill="hold">
                                          <p:stCondLst>
                                            <p:cond delay="499"/>
                                          </p:stCondLst>
                                        </p:cTn>
                                        <p:tgtEl>
                                          <p:spTgt spid="32">
                                            <p:txEl>
                                              <p:pRg st="4" end="4"/>
                                            </p:txEl>
                                          </p:spTgt>
                                        </p:tgtEl>
                                        <p:attrNameLst>
                                          <p:attrName>style.visibility</p:attrName>
                                        </p:attrNameLst>
                                      </p:cBhvr>
                                      <p:to>
                                        <p:strVal val="hidden"/>
                                      </p:to>
                                    </p:set>
                                  </p:childTnLst>
                                </p:cTn>
                              </p:par>
                              <p:par>
                                <p:cTn id="118" presetID="9" presetClass="exit" presetSubtype="0" fill="hold" grpId="1" nodeType="withEffect">
                                  <p:stCondLst>
                                    <p:cond delay="0"/>
                                  </p:stCondLst>
                                  <p:childTnLst>
                                    <p:animEffect transition="out" filter="dissolve">
                                      <p:cBhvr>
                                        <p:cTn id="119" dur="500"/>
                                        <p:tgtEl>
                                          <p:spTgt spid="32">
                                            <p:txEl>
                                              <p:pRg st="6" end="6"/>
                                            </p:txEl>
                                          </p:spTgt>
                                        </p:tgtEl>
                                      </p:cBhvr>
                                    </p:animEffect>
                                    <p:set>
                                      <p:cBhvr>
                                        <p:cTn id="120" dur="1" fill="hold">
                                          <p:stCondLst>
                                            <p:cond delay="499"/>
                                          </p:stCondLst>
                                        </p:cTn>
                                        <p:tgtEl>
                                          <p:spTgt spid="32">
                                            <p:txEl>
                                              <p:pRg st="6" end="6"/>
                                            </p:txEl>
                                          </p:spTgt>
                                        </p:tgtEl>
                                        <p:attrNameLst>
                                          <p:attrName>style.visibility</p:attrName>
                                        </p:attrNameLst>
                                      </p:cBhvr>
                                      <p:to>
                                        <p:strVal val="hidden"/>
                                      </p:to>
                                    </p:set>
                                  </p:childTnLst>
                                </p:cTn>
                              </p:par>
                              <p:par>
                                <p:cTn id="121" presetID="9" presetClass="exit" presetSubtype="0" fill="hold" grpId="1" nodeType="withEffect">
                                  <p:stCondLst>
                                    <p:cond delay="0"/>
                                  </p:stCondLst>
                                  <p:childTnLst>
                                    <p:animEffect transition="out" filter="dissolve">
                                      <p:cBhvr>
                                        <p:cTn id="122" dur="500"/>
                                        <p:tgtEl>
                                          <p:spTgt spid="32">
                                            <p:txEl>
                                              <p:pRg st="8" end="8"/>
                                            </p:txEl>
                                          </p:spTgt>
                                        </p:tgtEl>
                                      </p:cBhvr>
                                    </p:animEffect>
                                    <p:set>
                                      <p:cBhvr>
                                        <p:cTn id="123" dur="1" fill="hold">
                                          <p:stCondLst>
                                            <p:cond delay="499"/>
                                          </p:stCondLst>
                                        </p:cTn>
                                        <p:tgtEl>
                                          <p:spTgt spid="32">
                                            <p:txEl>
                                              <p:pRg st="8" end="8"/>
                                            </p:txEl>
                                          </p:spTgt>
                                        </p:tgtEl>
                                        <p:attrNameLst>
                                          <p:attrName>style.visibility</p:attrName>
                                        </p:attrNameLst>
                                      </p:cBhvr>
                                      <p:to>
                                        <p:strVal val="hidden"/>
                                      </p:to>
                                    </p:set>
                                  </p:childTnLst>
                                </p:cTn>
                              </p:par>
                            </p:childTnLst>
                          </p:cTn>
                        </p:par>
                        <p:par>
                          <p:cTn id="124" fill="hold">
                            <p:stCondLst>
                              <p:cond delay="500"/>
                            </p:stCondLst>
                            <p:childTnLst>
                              <p:par>
                                <p:cTn id="125" presetID="9" presetClass="exit" presetSubtype="0" fill="hold" grpId="0" nodeType="afterEffect">
                                  <p:stCondLst>
                                    <p:cond delay="0"/>
                                  </p:stCondLst>
                                  <p:childTnLst>
                                    <p:animEffect transition="out" filter="dissolve">
                                      <p:cBhvr>
                                        <p:cTn id="126" dur="500"/>
                                        <p:tgtEl>
                                          <p:spTgt spid="2"/>
                                        </p:tgtEl>
                                      </p:cBhvr>
                                    </p:animEffect>
                                    <p:set>
                                      <p:cBhvr>
                                        <p:cTn id="127" dur="1" fill="hold">
                                          <p:stCondLst>
                                            <p:cond delay="499"/>
                                          </p:stCondLst>
                                        </p:cTn>
                                        <p:tgtEl>
                                          <p:spTgt spid="2"/>
                                        </p:tgtEl>
                                        <p:attrNameLst>
                                          <p:attrName>style.visibility</p:attrName>
                                        </p:attrNameLst>
                                      </p:cBhvr>
                                      <p:to>
                                        <p:strVal val="hidden"/>
                                      </p:to>
                                    </p:set>
                                  </p:childTnLst>
                                </p:cTn>
                              </p:par>
                            </p:childTnLst>
                          </p:cTn>
                        </p:par>
                        <p:par>
                          <p:cTn id="128" fill="hold">
                            <p:stCondLst>
                              <p:cond delay="1000"/>
                            </p:stCondLst>
                            <p:childTnLst>
                              <p:par>
                                <p:cTn id="129" presetID="9" presetClass="entr" presetSubtype="0" fill="hold" nodeType="after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P spid="4" grpId="1"/>
      <p:bldP spid="21" grpId="0" uiExpand="1" build="allAtOnce"/>
      <p:bldP spid="21" grpId="1" build="allAtOnce"/>
      <p:bldP spid="23" grpId="0"/>
      <p:bldP spid="23" grpId="2"/>
      <p:bldP spid="24" grpId="0" animBg="1"/>
      <p:bldP spid="24" grpId="2" animBg="1"/>
      <p:bldP spid="25" grpId="0"/>
      <p:bldP spid="25" grpId="2"/>
      <p:bldP spid="27" grpId="0" animBg="1"/>
      <p:bldP spid="27" grpId="2" animBg="1"/>
      <p:bldP spid="31" grpId="0"/>
      <p:bldP spid="31" grpId="2"/>
      <p:bldP spid="32" grpId="0" uiExpand="1" build="allAtOnce"/>
      <p:bldP spid="32" grpI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5" name="Content Placeholder 2">
            <a:extLst>
              <a:ext uri="{FF2B5EF4-FFF2-40B4-BE49-F238E27FC236}">
                <a16:creationId xmlns:a16="http://schemas.microsoft.com/office/drawing/2014/main" id="{24EFBDEE-1304-9D48-A13D-95CE73743AB3}"/>
              </a:ext>
            </a:extLst>
          </p:cNvPr>
          <p:cNvSpPr>
            <a:spLocks noGrp="1"/>
          </p:cNvSpPr>
          <p:nvPr>
            <p:ph idx="1"/>
          </p:nvPr>
        </p:nvSpPr>
        <p:spPr>
          <a:xfrm>
            <a:off x="557626" y="1923154"/>
            <a:ext cx="7123333" cy="4334308"/>
          </a:xfrm>
        </p:spPr>
        <p:txBody>
          <a:bodyPr>
            <a:noAutofit/>
          </a:bodyPr>
          <a:lstStyle/>
          <a:p>
            <a:pPr marL="0" indent="0">
              <a:buNone/>
            </a:pPr>
            <a:r>
              <a:rPr lang="en-US" dirty="0"/>
              <a:t>What is Regular Expressions</a:t>
            </a:r>
          </a:p>
          <a:p>
            <a:pPr marL="0" indent="0">
              <a:buNone/>
            </a:pPr>
            <a:r>
              <a:rPr lang="en-US" dirty="0"/>
              <a:t>History of </a:t>
            </a:r>
            <a:r>
              <a:rPr lang="en-US" dirty="0" err="1"/>
              <a:t>RegEx</a:t>
            </a:r>
            <a:endParaRPr lang="en-US" dirty="0"/>
          </a:p>
          <a:p>
            <a:pPr marL="0" indent="0">
              <a:buNone/>
            </a:pPr>
            <a:r>
              <a:rPr lang="en-US" dirty="0"/>
              <a:t>Metacharacters</a:t>
            </a:r>
          </a:p>
          <a:p>
            <a:pPr marL="0" indent="0">
              <a:buNone/>
            </a:pPr>
            <a:r>
              <a:rPr lang="en-US" dirty="0"/>
              <a:t>Character sets</a:t>
            </a:r>
          </a:p>
          <a:p>
            <a:pPr marL="0" indent="0">
              <a:buNone/>
            </a:pPr>
            <a:r>
              <a:rPr lang="en-US" dirty="0"/>
              <a:t>Repetition, grouping, alternation</a:t>
            </a:r>
          </a:p>
          <a:p>
            <a:pPr marL="0" indent="0">
              <a:buNone/>
            </a:pPr>
            <a:r>
              <a:rPr lang="en-US" dirty="0"/>
              <a:t>Anchored expressions and word boundaries</a:t>
            </a:r>
          </a:p>
          <a:p>
            <a:pPr marL="0" indent="0">
              <a:buNone/>
            </a:pPr>
            <a:r>
              <a:rPr lang="en-US" dirty="0"/>
              <a:t>Backreference and assertions</a:t>
            </a:r>
          </a:p>
        </p:txBody>
      </p:sp>
      <p:grpSp>
        <p:nvGrpSpPr>
          <p:cNvPr id="26" name="Group 25">
            <a:extLst>
              <a:ext uri="{FF2B5EF4-FFF2-40B4-BE49-F238E27FC236}">
                <a16:creationId xmlns:a16="http://schemas.microsoft.com/office/drawing/2014/main" id="{9BC15556-19C1-2E42-BD70-577E4C93B8E8}"/>
              </a:ext>
            </a:extLst>
          </p:cNvPr>
          <p:cNvGrpSpPr/>
          <p:nvPr/>
        </p:nvGrpSpPr>
        <p:grpSpPr>
          <a:xfrm>
            <a:off x="-71203" y="1920075"/>
            <a:ext cx="498357" cy="517310"/>
            <a:chOff x="-44067" y="1900503"/>
            <a:chExt cx="526473" cy="546495"/>
          </a:xfrm>
        </p:grpSpPr>
        <p:grpSp>
          <p:nvGrpSpPr>
            <p:cNvPr id="27" name="Group 26">
              <a:extLst>
                <a:ext uri="{FF2B5EF4-FFF2-40B4-BE49-F238E27FC236}">
                  <a16:creationId xmlns:a16="http://schemas.microsoft.com/office/drawing/2014/main" id="{A73022EE-CA3D-B549-845C-6B278B6C0D0B}"/>
                </a:ext>
              </a:extLst>
            </p:cNvPr>
            <p:cNvGrpSpPr/>
            <p:nvPr/>
          </p:nvGrpSpPr>
          <p:grpSpPr>
            <a:xfrm>
              <a:off x="-44067" y="1925148"/>
              <a:ext cx="526473" cy="521850"/>
              <a:chOff x="-37391" y="1951337"/>
              <a:chExt cx="526473" cy="521850"/>
            </a:xfrm>
          </p:grpSpPr>
          <p:sp>
            <p:nvSpPr>
              <p:cNvPr id="29" name="Chord 28">
                <a:extLst>
                  <a:ext uri="{FF2B5EF4-FFF2-40B4-BE49-F238E27FC236}">
                    <a16:creationId xmlns:a16="http://schemas.microsoft.com/office/drawing/2014/main" id="{EE240FC5-AC41-264A-8C0B-558B6486AF6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7F3072-2DE8-4F4F-8D69-2DBD653B9631}"/>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8" name="TextBox 27">
              <a:hlinkClick r:id="rId3" action="ppaction://hlinksldjump"/>
              <a:extLst>
                <a:ext uri="{FF2B5EF4-FFF2-40B4-BE49-F238E27FC236}">
                  <a16:creationId xmlns:a16="http://schemas.microsoft.com/office/drawing/2014/main" id="{28CD974A-1BE3-9C43-BEE4-4F8EAD3C3D67}"/>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1" name="Group 30">
            <a:extLst>
              <a:ext uri="{FF2B5EF4-FFF2-40B4-BE49-F238E27FC236}">
                <a16:creationId xmlns:a16="http://schemas.microsoft.com/office/drawing/2014/main" id="{7DFFFEDA-F8DF-9F40-808C-139C358B8F61}"/>
              </a:ext>
            </a:extLst>
          </p:cNvPr>
          <p:cNvGrpSpPr/>
          <p:nvPr/>
        </p:nvGrpSpPr>
        <p:grpSpPr>
          <a:xfrm>
            <a:off x="-71203" y="2423519"/>
            <a:ext cx="509692" cy="523220"/>
            <a:chOff x="-44067" y="1900503"/>
            <a:chExt cx="538448" cy="552738"/>
          </a:xfrm>
        </p:grpSpPr>
        <p:grpSp>
          <p:nvGrpSpPr>
            <p:cNvPr id="32" name="Group 31">
              <a:extLst>
                <a:ext uri="{FF2B5EF4-FFF2-40B4-BE49-F238E27FC236}">
                  <a16:creationId xmlns:a16="http://schemas.microsoft.com/office/drawing/2014/main" id="{1453F01E-B29F-C048-B690-BD4B36C96CF5}"/>
                </a:ext>
              </a:extLst>
            </p:cNvPr>
            <p:cNvGrpSpPr/>
            <p:nvPr/>
          </p:nvGrpSpPr>
          <p:grpSpPr>
            <a:xfrm>
              <a:off x="-44067" y="1925148"/>
              <a:ext cx="526473" cy="521850"/>
              <a:chOff x="-37391" y="1951337"/>
              <a:chExt cx="526473" cy="521850"/>
            </a:xfrm>
          </p:grpSpPr>
          <p:sp>
            <p:nvSpPr>
              <p:cNvPr id="34" name="Chord 33">
                <a:extLst>
                  <a:ext uri="{FF2B5EF4-FFF2-40B4-BE49-F238E27FC236}">
                    <a16:creationId xmlns:a16="http://schemas.microsoft.com/office/drawing/2014/main" id="{14CCB200-04D7-0047-B3FC-0379FA8E8F54}"/>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DCF58A-9A0F-EE4B-93D2-368D573C8F05}"/>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a:hlinkClick r:id="rId4" action="ppaction://hlinksldjump"/>
              <a:extLst>
                <a:ext uri="{FF2B5EF4-FFF2-40B4-BE49-F238E27FC236}">
                  <a16:creationId xmlns:a16="http://schemas.microsoft.com/office/drawing/2014/main" id="{0E4C0A94-9E6F-CC46-BB04-A96ADCFAC10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6" name="Group 35">
            <a:extLst>
              <a:ext uri="{FF2B5EF4-FFF2-40B4-BE49-F238E27FC236}">
                <a16:creationId xmlns:a16="http://schemas.microsoft.com/office/drawing/2014/main" id="{3292183E-B872-A64D-8B0B-3B2FC7D01044}"/>
              </a:ext>
            </a:extLst>
          </p:cNvPr>
          <p:cNvGrpSpPr/>
          <p:nvPr/>
        </p:nvGrpSpPr>
        <p:grpSpPr>
          <a:xfrm>
            <a:off x="-71203" y="2932873"/>
            <a:ext cx="509692" cy="523220"/>
            <a:chOff x="-44067" y="1900503"/>
            <a:chExt cx="538448" cy="552738"/>
          </a:xfrm>
        </p:grpSpPr>
        <p:grpSp>
          <p:nvGrpSpPr>
            <p:cNvPr id="37" name="Group 36">
              <a:extLst>
                <a:ext uri="{FF2B5EF4-FFF2-40B4-BE49-F238E27FC236}">
                  <a16:creationId xmlns:a16="http://schemas.microsoft.com/office/drawing/2014/main" id="{D692A959-7A0D-5546-8EA8-D966B11FBB9D}"/>
                </a:ext>
              </a:extLst>
            </p:cNvPr>
            <p:cNvGrpSpPr/>
            <p:nvPr/>
          </p:nvGrpSpPr>
          <p:grpSpPr>
            <a:xfrm>
              <a:off x="-44067" y="1925148"/>
              <a:ext cx="526473" cy="521850"/>
              <a:chOff x="-37391" y="1951337"/>
              <a:chExt cx="526473" cy="521850"/>
            </a:xfrm>
          </p:grpSpPr>
          <p:sp>
            <p:nvSpPr>
              <p:cNvPr id="39" name="Chord 38">
                <a:extLst>
                  <a:ext uri="{FF2B5EF4-FFF2-40B4-BE49-F238E27FC236}">
                    <a16:creationId xmlns:a16="http://schemas.microsoft.com/office/drawing/2014/main" id="{EEEC40CE-7AED-F14F-99A2-CDDA284342F0}"/>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E6514D4-70AD-B243-9F87-C6DF0801FE4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8" name="TextBox 37">
              <a:hlinkClick r:id="rId5" action="ppaction://hlinksldjump"/>
              <a:extLst>
                <a:ext uri="{FF2B5EF4-FFF2-40B4-BE49-F238E27FC236}">
                  <a16:creationId xmlns:a16="http://schemas.microsoft.com/office/drawing/2014/main" id="{2D711A47-33A6-4649-BB97-7C1CE2E1C392}"/>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1" name="Group 40">
            <a:extLst>
              <a:ext uri="{FF2B5EF4-FFF2-40B4-BE49-F238E27FC236}">
                <a16:creationId xmlns:a16="http://schemas.microsoft.com/office/drawing/2014/main" id="{DFBAE4E3-A471-A644-9358-C45FA5FDC2ED}"/>
              </a:ext>
            </a:extLst>
          </p:cNvPr>
          <p:cNvGrpSpPr/>
          <p:nvPr/>
        </p:nvGrpSpPr>
        <p:grpSpPr>
          <a:xfrm>
            <a:off x="-71203" y="3442227"/>
            <a:ext cx="509692" cy="523220"/>
            <a:chOff x="-44067" y="1900503"/>
            <a:chExt cx="538448" cy="552738"/>
          </a:xfrm>
        </p:grpSpPr>
        <p:grpSp>
          <p:nvGrpSpPr>
            <p:cNvPr id="42" name="Group 41">
              <a:extLst>
                <a:ext uri="{FF2B5EF4-FFF2-40B4-BE49-F238E27FC236}">
                  <a16:creationId xmlns:a16="http://schemas.microsoft.com/office/drawing/2014/main" id="{6F60626E-4669-3E45-9D68-0C5B157DE76C}"/>
                </a:ext>
              </a:extLst>
            </p:cNvPr>
            <p:cNvGrpSpPr/>
            <p:nvPr/>
          </p:nvGrpSpPr>
          <p:grpSpPr>
            <a:xfrm>
              <a:off x="-44067" y="1925148"/>
              <a:ext cx="526473" cy="521850"/>
              <a:chOff x="-37391" y="1951337"/>
              <a:chExt cx="526473" cy="521850"/>
            </a:xfrm>
          </p:grpSpPr>
          <p:sp>
            <p:nvSpPr>
              <p:cNvPr id="44" name="Chord 43">
                <a:extLst>
                  <a:ext uri="{FF2B5EF4-FFF2-40B4-BE49-F238E27FC236}">
                    <a16:creationId xmlns:a16="http://schemas.microsoft.com/office/drawing/2014/main" id="{C0072327-C423-0E45-839B-539B624B84EF}"/>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EF1F37-2D16-5D47-AAEF-3779CB9EDBDB}"/>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3" name="TextBox 42">
              <a:hlinkClick r:id="rId6" action="ppaction://hlinksldjump"/>
              <a:extLst>
                <a:ext uri="{FF2B5EF4-FFF2-40B4-BE49-F238E27FC236}">
                  <a16:creationId xmlns:a16="http://schemas.microsoft.com/office/drawing/2014/main" id="{DE0A651A-29BA-5848-9D9F-0056073B9E90}"/>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46" name="Group 45">
            <a:extLst>
              <a:ext uri="{FF2B5EF4-FFF2-40B4-BE49-F238E27FC236}">
                <a16:creationId xmlns:a16="http://schemas.microsoft.com/office/drawing/2014/main" id="{08FA2ABD-D72A-6141-9542-C8C8BEE2ECE5}"/>
              </a:ext>
            </a:extLst>
          </p:cNvPr>
          <p:cNvGrpSpPr/>
          <p:nvPr/>
        </p:nvGrpSpPr>
        <p:grpSpPr>
          <a:xfrm>
            <a:off x="-71203" y="3951581"/>
            <a:ext cx="509692" cy="523220"/>
            <a:chOff x="-44067" y="1900503"/>
            <a:chExt cx="538448" cy="552738"/>
          </a:xfrm>
        </p:grpSpPr>
        <p:grpSp>
          <p:nvGrpSpPr>
            <p:cNvPr id="47" name="Group 46">
              <a:extLst>
                <a:ext uri="{FF2B5EF4-FFF2-40B4-BE49-F238E27FC236}">
                  <a16:creationId xmlns:a16="http://schemas.microsoft.com/office/drawing/2014/main" id="{86C6CE28-A061-B845-849B-42F1FB4257C4}"/>
                </a:ext>
              </a:extLst>
            </p:cNvPr>
            <p:cNvGrpSpPr/>
            <p:nvPr/>
          </p:nvGrpSpPr>
          <p:grpSpPr>
            <a:xfrm>
              <a:off x="-44067" y="1925148"/>
              <a:ext cx="526473" cy="521850"/>
              <a:chOff x="-37391" y="1951337"/>
              <a:chExt cx="526473" cy="521850"/>
            </a:xfrm>
          </p:grpSpPr>
          <p:sp>
            <p:nvSpPr>
              <p:cNvPr id="49" name="Chord 48">
                <a:extLst>
                  <a:ext uri="{FF2B5EF4-FFF2-40B4-BE49-F238E27FC236}">
                    <a16:creationId xmlns:a16="http://schemas.microsoft.com/office/drawing/2014/main" id="{D8F56084-B81A-154E-AD8D-F46C146D8BBA}"/>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0EAB816-D24B-4E43-A3A9-832FF799BEA7}"/>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8" name="TextBox 47">
              <a:hlinkClick r:id="rId7" action="ppaction://hlinksldjump"/>
              <a:extLst>
                <a:ext uri="{FF2B5EF4-FFF2-40B4-BE49-F238E27FC236}">
                  <a16:creationId xmlns:a16="http://schemas.microsoft.com/office/drawing/2014/main" id="{6A2F5EDE-9AC3-F34A-9442-56B3CBE1B8B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grpSp>
        <p:nvGrpSpPr>
          <p:cNvPr id="51" name="Group 50">
            <a:extLst>
              <a:ext uri="{FF2B5EF4-FFF2-40B4-BE49-F238E27FC236}">
                <a16:creationId xmlns:a16="http://schemas.microsoft.com/office/drawing/2014/main" id="{D325F62B-B9AC-F74F-B439-D6E0602CA310}"/>
              </a:ext>
            </a:extLst>
          </p:cNvPr>
          <p:cNvGrpSpPr/>
          <p:nvPr/>
        </p:nvGrpSpPr>
        <p:grpSpPr>
          <a:xfrm>
            <a:off x="-71203" y="4460935"/>
            <a:ext cx="509692" cy="523220"/>
            <a:chOff x="-44067" y="1900503"/>
            <a:chExt cx="538448" cy="552738"/>
          </a:xfrm>
        </p:grpSpPr>
        <p:grpSp>
          <p:nvGrpSpPr>
            <p:cNvPr id="52" name="Group 51">
              <a:extLst>
                <a:ext uri="{FF2B5EF4-FFF2-40B4-BE49-F238E27FC236}">
                  <a16:creationId xmlns:a16="http://schemas.microsoft.com/office/drawing/2014/main" id="{79B64484-AFB9-454B-93DD-7639128C3420}"/>
                </a:ext>
              </a:extLst>
            </p:cNvPr>
            <p:cNvGrpSpPr/>
            <p:nvPr/>
          </p:nvGrpSpPr>
          <p:grpSpPr>
            <a:xfrm>
              <a:off x="-44067" y="1925148"/>
              <a:ext cx="526473" cy="521850"/>
              <a:chOff x="-37391" y="1951337"/>
              <a:chExt cx="526473" cy="521850"/>
            </a:xfrm>
          </p:grpSpPr>
          <p:sp>
            <p:nvSpPr>
              <p:cNvPr id="68" name="Chord 67">
                <a:extLst>
                  <a:ext uri="{FF2B5EF4-FFF2-40B4-BE49-F238E27FC236}">
                    <a16:creationId xmlns:a16="http://schemas.microsoft.com/office/drawing/2014/main" id="{49AECCB4-76F8-8A43-A6D9-5D1D2AB65282}"/>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64F2F99-9B0F-3F42-99F3-B8FE6C1E2D5C}"/>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67" name="TextBox 66">
              <a:hlinkClick r:id="rId8" action="ppaction://hlinksldjump"/>
              <a:extLst>
                <a:ext uri="{FF2B5EF4-FFF2-40B4-BE49-F238E27FC236}">
                  <a16:creationId xmlns:a16="http://schemas.microsoft.com/office/drawing/2014/main" id="{05675814-0ED7-6F4E-A7CE-B1DD98059508}"/>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6</a:t>
              </a:r>
            </a:p>
          </p:txBody>
        </p:sp>
      </p:grpSp>
      <p:grpSp>
        <p:nvGrpSpPr>
          <p:cNvPr id="70" name="Group 69">
            <a:extLst>
              <a:ext uri="{FF2B5EF4-FFF2-40B4-BE49-F238E27FC236}">
                <a16:creationId xmlns:a16="http://schemas.microsoft.com/office/drawing/2014/main" id="{6800B0E5-E9FF-5944-82BE-81F3F9A0FB5E}"/>
              </a:ext>
            </a:extLst>
          </p:cNvPr>
          <p:cNvGrpSpPr/>
          <p:nvPr/>
        </p:nvGrpSpPr>
        <p:grpSpPr>
          <a:xfrm>
            <a:off x="-71203" y="4970289"/>
            <a:ext cx="509692" cy="523220"/>
            <a:chOff x="-44067" y="1900503"/>
            <a:chExt cx="538448" cy="552738"/>
          </a:xfrm>
        </p:grpSpPr>
        <p:grpSp>
          <p:nvGrpSpPr>
            <p:cNvPr id="71" name="Group 70">
              <a:extLst>
                <a:ext uri="{FF2B5EF4-FFF2-40B4-BE49-F238E27FC236}">
                  <a16:creationId xmlns:a16="http://schemas.microsoft.com/office/drawing/2014/main" id="{EE49AD35-88E4-2B43-9EDC-C765F862960C}"/>
                </a:ext>
              </a:extLst>
            </p:cNvPr>
            <p:cNvGrpSpPr/>
            <p:nvPr/>
          </p:nvGrpSpPr>
          <p:grpSpPr>
            <a:xfrm>
              <a:off x="-44067" y="1925148"/>
              <a:ext cx="526473" cy="521850"/>
              <a:chOff x="-37391" y="1951337"/>
              <a:chExt cx="526473" cy="521850"/>
            </a:xfrm>
          </p:grpSpPr>
          <p:sp>
            <p:nvSpPr>
              <p:cNvPr id="73" name="Chord 72">
                <a:extLst>
                  <a:ext uri="{FF2B5EF4-FFF2-40B4-BE49-F238E27FC236}">
                    <a16:creationId xmlns:a16="http://schemas.microsoft.com/office/drawing/2014/main" id="{8F2382E8-A12B-DC4A-A039-E96F36BC31DE}"/>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62865D2-F550-7B42-B180-33EE2BFCD25D}"/>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2" name="TextBox 71">
              <a:hlinkClick r:id="rId9" action="ppaction://hlinksldjump"/>
              <a:extLst>
                <a:ext uri="{FF2B5EF4-FFF2-40B4-BE49-F238E27FC236}">
                  <a16:creationId xmlns:a16="http://schemas.microsoft.com/office/drawing/2014/main" id="{E6A7659E-CADA-BA4D-8978-BD1FDDF1933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7</a:t>
              </a:r>
            </a:p>
          </p:txBody>
        </p:sp>
      </p:grpSp>
    </p:spTree>
    <p:extLst>
      <p:ext uri="{BB962C8B-B14F-4D97-AF65-F5344CB8AC3E}">
        <p14:creationId xmlns:p14="http://schemas.microsoft.com/office/powerpoint/2010/main" val="366901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Regular expressions</a:t>
            </a:r>
          </a:p>
        </p:txBody>
      </p:sp>
    </p:spTree>
    <p:extLst>
      <p:ext uri="{BB962C8B-B14F-4D97-AF65-F5344CB8AC3E}">
        <p14:creationId xmlns:p14="http://schemas.microsoft.com/office/powerpoint/2010/main" val="29960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a:xfrm>
            <a:off x="557626" y="1923154"/>
            <a:ext cx="7123333" cy="4334308"/>
          </a:xfrm>
        </p:spPr>
        <p:txBody>
          <a:bodyPr>
            <a:noAutofit/>
          </a:bodyPr>
          <a:lstStyle/>
          <a:p>
            <a:pPr marL="0" indent="0">
              <a:buNone/>
            </a:pPr>
            <a:r>
              <a:rPr lang="en-US" dirty="0"/>
              <a:t>What is Regular Expressions</a:t>
            </a:r>
          </a:p>
          <a:p>
            <a:pPr marL="0" indent="0">
              <a:buNone/>
            </a:pPr>
            <a:r>
              <a:rPr lang="en-US" dirty="0"/>
              <a:t>History of </a:t>
            </a:r>
            <a:r>
              <a:rPr lang="en-US" dirty="0" err="1"/>
              <a:t>RegEx</a:t>
            </a:r>
            <a:endParaRPr lang="en-US" dirty="0"/>
          </a:p>
          <a:p>
            <a:pPr marL="0" indent="0">
              <a:buNone/>
            </a:pPr>
            <a:r>
              <a:rPr lang="en-US" dirty="0"/>
              <a:t>Metacharacters</a:t>
            </a:r>
          </a:p>
          <a:p>
            <a:pPr marL="0" indent="0">
              <a:buNone/>
            </a:pPr>
            <a:r>
              <a:rPr lang="en-US" dirty="0"/>
              <a:t>Character sets</a:t>
            </a:r>
          </a:p>
          <a:p>
            <a:pPr marL="0" indent="0">
              <a:buNone/>
            </a:pPr>
            <a:r>
              <a:rPr lang="en-US" dirty="0"/>
              <a:t>Repetition, grouping, alternation</a:t>
            </a:r>
          </a:p>
          <a:p>
            <a:pPr marL="0" indent="0">
              <a:buNone/>
            </a:pPr>
            <a:r>
              <a:rPr lang="en-US" dirty="0"/>
              <a:t>Anchored expressions and word boundaries</a:t>
            </a:r>
          </a:p>
          <a:p>
            <a:pPr marL="0" indent="0">
              <a:buNone/>
            </a:pPr>
            <a:r>
              <a:rPr lang="en-US" dirty="0"/>
              <a:t>Backreference and assertions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pSp>
        <p:nvGrpSpPr>
          <p:cNvPr id="26" name="Group 25">
            <a:extLst>
              <a:ext uri="{FF2B5EF4-FFF2-40B4-BE49-F238E27FC236}">
                <a16:creationId xmlns:a16="http://schemas.microsoft.com/office/drawing/2014/main" id="{ED174DBF-17EA-EE4D-B37E-B04852FC5A23}"/>
              </a:ext>
            </a:extLst>
          </p:cNvPr>
          <p:cNvGrpSpPr/>
          <p:nvPr/>
        </p:nvGrpSpPr>
        <p:grpSpPr>
          <a:xfrm>
            <a:off x="-71203" y="1920075"/>
            <a:ext cx="498357" cy="517310"/>
            <a:chOff x="-44067" y="1900503"/>
            <a:chExt cx="526473" cy="546495"/>
          </a:xfrm>
        </p:grpSpPr>
        <p:grpSp>
          <p:nvGrpSpPr>
            <p:cNvPr id="24" name="Group 23">
              <a:extLst>
                <a:ext uri="{FF2B5EF4-FFF2-40B4-BE49-F238E27FC236}">
                  <a16:creationId xmlns:a16="http://schemas.microsoft.com/office/drawing/2014/main" id="{1EBA5400-273C-AC4D-AA91-BFFDA5FF3108}"/>
                </a:ext>
              </a:extLst>
            </p:cNvPr>
            <p:cNvGrpSpPr/>
            <p:nvPr/>
          </p:nvGrpSpPr>
          <p:grpSpPr>
            <a:xfrm>
              <a:off x="-44067" y="1925148"/>
              <a:ext cx="526473" cy="521850"/>
              <a:chOff x="-37391" y="1951337"/>
              <a:chExt cx="526473" cy="521850"/>
            </a:xfrm>
          </p:grpSpPr>
          <p:sp>
            <p:nvSpPr>
              <p:cNvPr id="22" name="Chord 21">
                <a:extLst>
                  <a:ext uri="{FF2B5EF4-FFF2-40B4-BE49-F238E27FC236}">
                    <a16:creationId xmlns:a16="http://schemas.microsoft.com/office/drawing/2014/main" id="{7BF8FBC7-5740-C244-862E-1021E5645F3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D61FD-BEF5-EB4D-B932-F33BA0A41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5" name="TextBox 24">
              <a:hlinkClick r:id="rId2" action="ppaction://hlinksldjump"/>
              <a:extLst>
                <a:ext uri="{FF2B5EF4-FFF2-40B4-BE49-F238E27FC236}">
                  <a16:creationId xmlns:a16="http://schemas.microsoft.com/office/drawing/2014/main" id="{3D19B417-6C59-E94A-923E-AE08781237B6}"/>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2" name="Group 31">
            <a:extLst>
              <a:ext uri="{FF2B5EF4-FFF2-40B4-BE49-F238E27FC236}">
                <a16:creationId xmlns:a16="http://schemas.microsoft.com/office/drawing/2014/main" id="{9A9440CB-CAA4-7243-B24C-A24C79428BBD}"/>
              </a:ext>
            </a:extLst>
          </p:cNvPr>
          <p:cNvGrpSpPr/>
          <p:nvPr/>
        </p:nvGrpSpPr>
        <p:grpSpPr>
          <a:xfrm>
            <a:off x="-71203" y="2423519"/>
            <a:ext cx="509692" cy="523220"/>
            <a:chOff x="-44067" y="1900503"/>
            <a:chExt cx="538448" cy="552738"/>
          </a:xfrm>
        </p:grpSpPr>
        <p:grpSp>
          <p:nvGrpSpPr>
            <p:cNvPr id="33" name="Group 32">
              <a:extLst>
                <a:ext uri="{FF2B5EF4-FFF2-40B4-BE49-F238E27FC236}">
                  <a16:creationId xmlns:a16="http://schemas.microsoft.com/office/drawing/2014/main" id="{1F316B5F-90D1-1E46-89E3-7C3ED18F6E2A}"/>
                </a:ext>
              </a:extLst>
            </p:cNvPr>
            <p:cNvGrpSpPr/>
            <p:nvPr/>
          </p:nvGrpSpPr>
          <p:grpSpPr>
            <a:xfrm>
              <a:off x="-44067" y="1925148"/>
              <a:ext cx="526473" cy="521850"/>
              <a:chOff x="-37391" y="1951337"/>
              <a:chExt cx="526473" cy="521850"/>
            </a:xfrm>
          </p:grpSpPr>
          <p:sp>
            <p:nvSpPr>
              <p:cNvPr id="35" name="Chord 34">
                <a:extLst>
                  <a:ext uri="{FF2B5EF4-FFF2-40B4-BE49-F238E27FC236}">
                    <a16:creationId xmlns:a16="http://schemas.microsoft.com/office/drawing/2014/main" id="{A10B8383-BFB1-9B49-BC63-E606EBA6120C}"/>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7F95FA-C65E-124A-914E-227F7D0A04E6}"/>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a:hlinkClick r:id="rId3" action="ppaction://hlinksldjump"/>
              <a:extLst>
                <a:ext uri="{FF2B5EF4-FFF2-40B4-BE49-F238E27FC236}">
                  <a16:creationId xmlns:a16="http://schemas.microsoft.com/office/drawing/2014/main" id="{51654847-DCFF-8B43-998A-AFCF1D326BD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7" name="Group 36">
            <a:extLst>
              <a:ext uri="{FF2B5EF4-FFF2-40B4-BE49-F238E27FC236}">
                <a16:creationId xmlns:a16="http://schemas.microsoft.com/office/drawing/2014/main" id="{2EE5B75C-0199-BC43-8381-7E9E77FC03AE}"/>
              </a:ext>
            </a:extLst>
          </p:cNvPr>
          <p:cNvGrpSpPr/>
          <p:nvPr/>
        </p:nvGrpSpPr>
        <p:grpSpPr>
          <a:xfrm>
            <a:off x="-71203" y="2932873"/>
            <a:ext cx="509692" cy="523220"/>
            <a:chOff x="-44067" y="1900503"/>
            <a:chExt cx="538448" cy="552738"/>
          </a:xfrm>
        </p:grpSpPr>
        <p:grpSp>
          <p:nvGrpSpPr>
            <p:cNvPr id="38" name="Group 37">
              <a:extLst>
                <a:ext uri="{FF2B5EF4-FFF2-40B4-BE49-F238E27FC236}">
                  <a16:creationId xmlns:a16="http://schemas.microsoft.com/office/drawing/2014/main" id="{2AEE4A49-1754-1E4F-985C-39F515C43EE0}"/>
                </a:ext>
              </a:extLst>
            </p:cNvPr>
            <p:cNvGrpSpPr/>
            <p:nvPr/>
          </p:nvGrpSpPr>
          <p:grpSpPr>
            <a:xfrm>
              <a:off x="-44067" y="1925148"/>
              <a:ext cx="526473" cy="521850"/>
              <a:chOff x="-37391" y="1951337"/>
              <a:chExt cx="526473" cy="521850"/>
            </a:xfrm>
          </p:grpSpPr>
          <p:sp>
            <p:nvSpPr>
              <p:cNvPr id="40" name="Chord 39">
                <a:extLst>
                  <a:ext uri="{FF2B5EF4-FFF2-40B4-BE49-F238E27FC236}">
                    <a16:creationId xmlns:a16="http://schemas.microsoft.com/office/drawing/2014/main" id="{0E43DD85-BD40-2444-BA7C-EC89993C941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37847D-BF2F-2943-968D-0E278300ABB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9" name="TextBox 38">
              <a:hlinkClick r:id="rId4" action="ppaction://hlinksldjump"/>
              <a:extLst>
                <a:ext uri="{FF2B5EF4-FFF2-40B4-BE49-F238E27FC236}">
                  <a16:creationId xmlns:a16="http://schemas.microsoft.com/office/drawing/2014/main" id="{7AE48F08-FF39-854B-8463-B848E4BBE35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2" name="Group 41">
            <a:extLst>
              <a:ext uri="{FF2B5EF4-FFF2-40B4-BE49-F238E27FC236}">
                <a16:creationId xmlns:a16="http://schemas.microsoft.com/office/drawing/2014/main" id="{3F10BED9-03C0-9949-88B1-5EA473B1BF2D}"/>
              </a:ext>
            </a:extLst>
          </p:cNvPr>
          <p:cNvGrpSpPr/>
          <p:nvPr/>
        </p:nvGrpSpPr>
        <p:grpSpPr>
          <a:xfrm>
            <a:off x="-71203" y="3442227"/>
            <a:ext cx="509692" cy="523220"/>
            <a:chOff x="-44067" y="1900503"/>
            <a:chExt cx="538448" cy="552738"/>
          </a:xfrm>
        </p:grpSpPr>
        <p:grpSp>
          <p:nvGrpSpPr>
            <p:cNvPr id="43" name="Group 42">
              <a:extLst>
                <a:ext uri="{FF2B5EF4-FFF2-40B4-BE49-F238E27FC236}">
                  <a16:creationId xmlns:a16="http://schemas.microsoft.com/office/drawing/2014/main" id="{8246FF87-9CF2-6A47-8555-79D36DD41962}"/>
                </a:ext>
              </a:extLst>
            </p:cNvPr>
            <p:cNvGrpSpPr/>
            <p:nvPr/>
          </p:nvGrpSpPr>
          <p:grpSpPr>
            <a:xfrm>
              <a:off x="-44067" y="1925148"/>
              <a:ext cx="526473" cy="521850"/>
              <a:chOff x="-37391" y="1951337"/>
              <a:chExt cx="526473" cy="521850"/>
            </a:xfrm>
          </p:grpSpPr>
          <p:sp>
            <p:nvSpPr>
              <p:cNvPr id="45" name="Chord 44">
                <a:extLst>
                  <a:ext uri="{FF2B5EF4-FFF2-40B4-BE49-F238E27FC236}">
                    <a16:creationId xmlns:a16="http://schemas.microsoft.com/office/drawing/2014/main" id="{A8514004-BFFE-CC4C-BCB6-2B164C0AFE7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09E26D-D0FC-164D-BC16-AA87CF8679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4" name="TextBox 43">
              <a:hlinkClick r:id="rId5" action="ppaction://hlinksldjump"/>
              <a:extLst>
                <a:ext uri="{FF2B5EF4-FFF2-40B4-BE49-F238E27FC236}">
                  <a16:creationId xmlns:a16="http://schemas.microsoft.com/office/drawing/2014/main" id="{8C3F7601-75DF-8C47-B1CE-418F064FF43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27" name="Group 26">
            <a:extLst>
              <a:ext uri="{FF2B5EF4-FFF2-40B4-BE49-F238E27FC236}">
                <a16:creationId xmlns:a16="http://schemas.microsoft.com/office/drawing/2014/main" id="{EEC6A55C-919A-404F-A147-8ABE67D941DF}"/>
              </a:ext>
            </a:extLst>
          </p:cNvPr>
          <p:cNvGrpSpPr/>
          <p:nvPr/>
        </p:nvGrpSpPr>
        <p:grpSpPr>
          <a:xfrm>
            <a:off x="-71203" y="3951581"/>
            <a:ext cx="509692" cy="523220"/>
            <a:chOff x="-44067" y="1900503"/>
            <a:chExt cx="538448" cy="552738"/>
          </a:xfrm>
        </p:grpSpPr>
        <p:grpSp>
          <p:nvGrpSpPr>
            <p:cNvPr id="28" name="Group 27">
              <a:extLst>
                <a:ext uri="{FF2B5EF4-FFF2-40B4-BE49-F238E27FC236}">
                  <a16:creationId xmlns:a16="http://schemas.microsoft.com/office/drawing/2014/main" id="{588F8679-16B0-C046-BF26-4DDF745539FF}"/>
                </a:ext>
              </a:extLst>
            </p:cNvPr>
            <p:cNvGrpSpPr/>
            <p:nvPr/>
          </p:nvGrpSpPr>
          <p:grpSpPr>
            <a:xfrm>
              <a:off x="-44067" y="1925148"/>
              <a:ext cx="526473" cy="521850"/>
              <a:chOff x="-37391" y="1951337"/>
              <a:chExt cx="526473" cy="521850"/>
            </a:xfrm>
          </p:grpSpPr>
          <p:sp>
            <p:nvSpPr>
              <p:cNvPr id="30" name="Chord 29">
                <a:extLst>
                  <a:ext uri="{FF2B5EF4-FFF2-40B4-BE49-F238E27FC236}">
                    <a16:creationId xmlns:a16="http://schemas.microsoft.com/office/drawing/2014/main" id="{C0F548DC-ED03-CB47-9F3A-F0175506F11B}"/>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D54FC9-5DB5-8941-97DA-4AB06927BB67}"/>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a:hlinkClick r:id="rId6" action="ppaction://hlinksldjump"/>
              <a:extLst>
                <a:ext uri="{FF2B5EF4-FFF2-40B4-BE49-F238E27FC236}">
                  <a16:creationId xmlns:a16="http://schemas.microsoft.com/office/drawing/2014/main" id="{AD4AFF42-6A06-9949-94AB-984A8B7FCF5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grpSp>
        <p:nvGrpSpPr>
          <p:cNvPr id="47" name="Group 46">
            <a:extLst>
              <a:ext uri="{FF2B5EF4-FFF2-40B4-BE49-F238E27FC236}">
                <a16:creationId xmlns:a16="http://schemas.microsoft.com/office/drawing/2014/main" id="{8042C411-1858-B14B-9A89-D06A3D594FA7}"/>
              </a:ext>
            </a:extLst>
          </p:cNvPr>
          <p:cNvGrpSpPr/>
          <p:nvPr/>
        </p:nvGrpSpPr>
        <p:grpSpPr>
          <a:xfrm>
            <a:off x="-71203" y="4460935"/>
            <a:ext cx="509692" cy="523220"/>
            <a:chOff x="-44067" y="1900503"/>
            <a:chExt cx="538448" cy="552738"/>
          </a:xfrm>
        </p:grpSpPr>
        <p:grpSp>
          <p:nvGrpSpPr>
            <p:cNvPr id="48" name="Group 47">
              <a:extLst>
                <a:ext uri="{FF2B5EF4-FFF2-40B4-BE49-F238E27FC236}">
                  <a16:creationId xmlns:a16="http://schemas.microsoft.com/office/drawing/2014/main" id="{317218AE-6FC7-B643-B931-E06F72ADC963}"/>
                </a:ext>
              </a:extLst>
            </p:cNvPr>
            <p:cNvGrpSpPr/>
            <p:nvPr/>
          </p:nvGrpSpPr>
          <p:grpSpPr>
            <a:xfrm>
              <a:off x="-44067" y="1925148"/>
              <a:ext cx="526473" cy="521850"/>
              <a:chOff x="-37391" y="1951337"/>
              <a:chExt cx="526473" cy="521850"/>
            </a:xfrm>
          </p:grpSpPr>
          <p:sp>
            <p:nvSpPr>
              <p:cNvPr id="50" name="Chord 49">
                <a:extLst>
                  <a:ext uri="{FF2B5EF4-FFF2-40B4-BE49-F238E27FC236}">
                    <a16:creationId xmlns:a16="http://schemas.microsoft.com/office/drawing/2014/main" id="{AAAB4AF9-E096-144D-AAAA-CA7BBE53955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DE0A82B-5E87-0240-A629-640120056CEC}"/>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9" name="TextBox 48">
              <a:hlinkClick r:id="rId7" action="ppaction://hlinksldjump"/>
              <a:extLst>
                <a:ext uri="{FF2B5EF4-FFF2-40B4-BE49-F238E27FC236}">
                  <a16:creationId xmlns:a16="http://schemas.microsoft.com/office/drawing/2014/main" id="{906F2D16-032B-4747-ABE1-79B85DE1959F}"/>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6</a:t>
              </a:r>
            </a:p>
          </p:txBody>
        </p:sp>
      </p:grpSp>
      <p:grpSp>
        <p:nvGrpSpPr>
          <p:cNvPr id="52" name="Group 51">
            <a:extLst>
              <a:ext uri="{FF2B5EF4-FFF2-40B4-BE49-F238E27FC236}">
                <a16:creationId xmlns:a16="http://schemas.microsoft.com/office/drawing/2014/main" id="{8A579786-EC73-A644-83A6-11FFEF080C86}"/>
              </a:ext>
            </a:extLst>
          </p:cNvPr>
          <p:cNvGrpSpPr/>
          <p:nvPr/>
        </p:nvGrpSpPr>
        <p:grpSpPr>
          <a:xfrm>
            <a:off x="-71203" y="4970289"/>
            <a:ext cx="509692" cy="523220"/>
            <a:chOff x="-44067" y="1900503"/>
            <a:chExt cx="538448" cy="552738"/>
          </a:xfrm>
        </p:grpSpPr>
        <p:grpSp>
          <p:nvGrpSpPr>
            <p:cNvPr id="53" name="Group 52">
              <a:extLst>
                <a:ext uri="{FF2B5EF4-FFF2-40B4-BE49-F238E27FC236}">
                  <a16:creationId xmlns:a16="http://schemas.microsoft.com/office/drawing/2014/main" id="{19E975CE-F0F4-6A44-83F6-50CF657ACAFE}"/>
                </a:ext>
              </a:extLst>
            </p:cNvPr>
            <p:cNvGrpSpPr/>
            <p:nvPr/>
          </p:nvGrpSpPr>
          <p:grpSpPr>
            <a:xfrm>
              <a:off x="-44067" y="1925148"/>
              <a:ext cx="526473" cy="521850"/>
              <a:chOff x="-37391" y="1951337"/>
              <a:chExt cx="526473" cy="521850"/>
            </a:xfrm>
          </p:grpSpPr>
          <p:sp>
            <p:nvSpPr>
              <p:cNvPr id="55" name="Chord 54">
                <a:extLst>
                  <a:ext uri="{FF2B5EF4-FFF2-40B4-BE49-F238E27FC236}">
                    <a16:creationId xmlns:a16="http://schemas.microsoft.com/office/drawing/2014/main" id="{C2CB7570-676A-5D40-B6B6-698FEAFC1305}"/>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1359C3D-2ECC-4645-8B39-8D9DB84A9D3E}"/>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4" name="TextBox 53">
              <a:hlinkClick r:id="rId8" action="ppaction://hlinksldjump"/>
              <a:extLst>
                <a:ext uri="{FF2B5EF4-FFF2-40B4-BE49-F238E27FC236}">
                  <a16:creationId xmlns:a16="http://schemas.microsoft.com/office/drawing/2014/main" id="{5A9D8503-78B3-6747-B971-4720C23C55BB}"/>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7</a:t>
              </a:r>
            </a:p>
          </p:txBody>
        </p:sp>
      </p:grpSp>
    </p:spTree>
    <p:extLst>
      <p:ext uri="{BB962C8B-B14F-4D97-AF65-F5344CB8AC3E}">
        <p14:creationId xmlns:p14="http://schemas.microsoft.com/office/powerpoint/2010/main" val="1752162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left)">
                                      <p:cBhvr>
                                        <p:cTn id="39" dur="500"/>
                                        <p:tgtEl>
                                          <p:spTgt spid="3">
                                            <p:txEl>
                                              <p:pRg st="3" end="3"/>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wipe(left)">
                                      <p:cBhvr>
                                        <p:cTn id="55" dur="500"/>
                                        <p:tgtEl>
                                          <p:spTgt spid="3">
                                            <p:txEl>
                                              <p:pRg st="5" end="5"/>
                                            </p:txEl>
                                          </p:spTgt>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left)">
                                      <p:cBhvr>
                                        <p:cTn id="59" dur="500"/>
                                        <p:tgtEl>
                                          <p:spTgt spid="52"/>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wipe(left)">
                                      <p:cBhvr>
                                        <p:cTn id="63" dur="5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grpId="1" nodeType="clickEffect">
                                  <p:stCondLst>
                                    <p:cond delay="0"/>
                                  </p:stCondLst>
                                  <p:childTnLst>
                                    <p:animEffect transition="out" filter="dissolve">
                                      <p:cBhvr>
                                        <p:cTn id="67" dur="500"/>
                                        <p:tgtEl>
                                          <p:spTgt spid="3">
                                            <p:txEl>
                                              <p:pRg st="0" end="0"/>
                                            </p:txEl>
                                          </p:spTgt>
                                        </p:tgtEl>
                                      </p:cBhvr>
                                    </p:animEffect>
                                    <p:set>
                                      <p:cBhvr>
                                        <p:cTn id="68" dur="1" fill="hold">
                                          <p:stCondLst>
                                            <p:cond delay="499"/>
                                          </p:stCondLst>
                                        </p:cTn>
                                        <p:tgtEl>
                                          <p:spTgt spid="3">
                                            <p:txEl>
                                              <p:pRg st="0" end="0"/>
                                            </p:txEl>
                                          </p:spTgt>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3">
                                            <p:txEl>
                                              <p:pRg st="1" end="1"/>
                                            </p:txEl>
                                          </p:spTgt>
                                        </p:tgtEl>
                                      </p:cBhvr>
                                    </p:animEffect>
                                    <p:set>
                                      <p:cBhvr>
                                        <p:cTn id="71" dur="1" fill="hold">
                                          <p:stCondLst>
                                            <p:cond delay="499"/>
                                          </p:stCondLst>
                                        </p:cTn>
                                        <p:tgtEl>
                                          <p:spTgt spid="3">
                                            <p:txEl>
                                              <p:pRg st="1" end="1"/>
                                            </p:txEl>
                                          </p:spTgt>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3">
                                            <p:txEl>
                                              <p:pRg st="2" end="2"/>
                                            </p:txEl>
                                          </p:spTgt>
                                        </p:tgtEl>
                                      </p:cBhvr>
                                    </p:animEffect>
                                    <p:set>
                                      <p:cBhvr>
                                        <p:cTn id="74" dur="1" fill="hold">
                                          <p:stCondLst>
                                            <p:cond delay="499"/>
                                          </p:stCondLst>
                                        </p:cTn>
                                        <p:tgtEl>
                                          <p:spTgt spid="3">
                                            <p:txEl>
                                              <p:pRg st="2" end="2"/>
                                            </p:txEl>
                                          </p:spTgt>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3">
                                            <p:txEl>
                                              <p:pRg st="3" end="3"/>
                                            </p:txEl>
                                          </p:spTgt>
                                        </p:tgtEl>
                                      </p:cBhvr>
                                    </p:animEffect>
                                    <p:set>
                                      <p:cBhvr>
                                        <p:cTn id="77" dur="1" fill="hold">
                                          <p:stCondLst>
                                            <p:cond delay="499"/>
                                          </p:stCondLst>
                                        </p:cTn>
                                        <p:tgtEl>
                                          <p:spTgt spid="3">
                                            <p:txEl>
                                              <p:pRg st="3" end="3"/>
                                            </p:txEl>
                                          </p:spTgt>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3">
                                            <p:txEl>
                                              <p:pRg st="4" end="4"/>
                                            </p:txEl>
                                          </p:spTgt>
                                        </p:tgtEl>
                                      </p:cBhvr>
                                    </p:animEffect>
                                    <p:set>
                                      <p:cBhvr>
                                        <p:cTn id="80" dur="1" fill="hold">
                                          <p:stCondLst>
                                            <p:cond delay="499"/>
                                          </p:stCondLst>
                                        </p:cTn>
                                        <p:tgtEl>
                                          <p:spTgt spid="3">
                                            <p:txEl>
                                              <p:pRg st="4" end="4"/>
                                            </p:txEl>
                                          </p:spTgt>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3">
                                            <p:txEl>
                                              <p:pRg st="5" end="5"/>
                                            </p:txEl>
                                          </p:spTgt>
                                        </p:tgtEl>
                                      </p:cBhvr>
                                    </p:animEffect>
                                    <p:set>
                                      <p:cBhvr>
                                        <p:cTn id="83" dur="1" fill="hold">
                                          <p:stCondLst>
                                            <p:cond delay="499"/>
                                          </p:stCondLst>
                                        </p:cTn>
                                        <p:tgtEl>
                                          <p:spTgt spid="3">
                                            <p:txEl>
                                              <p:pRg st="5" end="5"/>
                                            </p:txEl>
                                          </p:spTgt>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3">
                                            <p:txEl>
                                              <p:pRg st="6" end="6"/>
                                            </p:txEl>
                                          </p:spTgt>
                                        </p:tgtEl>
                                      </p:cBhvr>
                                    </p:animEffect>
                                    <p:set>
                                      <p:cBhvr>
                                        <p:cTn id="86" dur="1" fill="hold">
                                          <p:stCondLst>
                                            <p:cond delay="499"/>
                                          </p:stCondLst>
                                        </p:cTn>
                                        <p:tgtEl>
                                          <p:spTgt spid="3">
                                            <p:txEl>
                                              <p:pRg st="6" end="6"/>
                                            </p:txEl>
                                          </p:spTgt>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par>
                                <p:cTn id="96" presetID="9" presetClass="exit" presetSubtype="0" fill="hold" nodeType="withEffect">
                                  <p:stCondLst>
                                    <p:cond delay="0"/>
                                  </p:stCondLst>
                                  <p:childTnLst>
                                    <p:animEffect transition="out" filter="dissolve">
                                      <p:cBhvr>
                                        <p:cTn id="97" dur="500"/>
                                        <p:tgtEl>
                                          <p:spTgt spid="42"/>
                                        </p:tgtEl>
                                      </p:cBhvr>
                                    </p:animEffect>
                                    <p:set>
                                      <p:cBhvr>
                                        <p:cTn id="98" dur="1" fill="hold">
                                          <p:stCondLst>
                                            <p:cond delay="499"/>
                                          </p:stCondLst>
                                        </p:cTn>
                                        <p:tgtEl>
                                          <p:spTgt spid="42"/>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500"/>
                                        <p:tgtEl>
                                          <p:spTgt spid="27"/>
                                        </p:tgtEl>
                                      </p:cBhvr>
                                    </p:animEffect>
                                    <p:set>
                                      <p:cBhvr>
                                        <p:cTn id="101" dur="1" fill="hold">
                                          <p:stCondLst>
                                            <p:cond delay="499"/>
                                          </p:stCondLst>
                                        </p:cTn>
                                        <p:tgtEl>
                                          <p:spTgt spid="27"/>
                                        </p:tgtEl>
                                        <p:attrNameLst>
                                          <p:attrName>style.visibility</p:attrName>
                                        </p:attrNameLst>
                                      </p:cBhvr>
                                      <p:to>
                                        <p:strVal val="hidden"/>
                                      </p:to>
                                    </p:set>
                                  </p:childTnLst>
                                </p:cTn>
                              </p:par>
                              <p:par>
                                <p:cTn id="102" presetID="9" presetClass="exit" presetSubtype="0" fill="hold" nodeType="withEffect">
                                  <p:stCondLst>
                                    <p:cond delay="0"/>
                                  </p:stCondLst>
                                  <p:childTnLst>
                                    <p:animEffect transition="out" filter="dissolve">
                                      <p:cBhvr>
                                        <p:cTn id="103" dur="500"/>
                                        <p:tgtEl>
                                          <p:spTgt spid="47"/>
                                        </p:tgtEl>
                                      </p:cBhvr>
                                    </p:animEffect>
                                    <p:set>
                                      <p:cBhvr>
                                        <p:cTn id="104" dur="1" fill="hold">
                                          <p:stCondLst>
                                            <p:cond delay="499"/>
                                          </p:stCondLst>
                                        </p:cTn>
                                        <p:tgtEl>
                                          <p:spTgt spid="47"/>
                                        </p:tgtEl>
                                        <p:attrNameLst>
                                          <p:attrName>style.visibility</p:attrName>
                                        </p:attrNameLst>
                                      </p:cBhvr>
                                      <p:to>
                                        <p:strVal val="hidden"/>
                                      </p:to>
                                    </p:set>
                                  </p:childTnLst>
                                </p:cTn>
                              </p:par>
                              <p:par>
                                <p:cTn id="105" presetID="9" presetClass="exit" presetSubtype="0" fill="hold" nodeType="withEffect">
                                  <p:stCondLst>
                                    <p:cond delay="0"/>
                                  </p:stCondLst>
                                  <p:childTnLst>
                                    <p:animEffect transition="out" filter="dissolv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par>
                          <p:cTn id="108" fill="hold">
                            <p:stCondLst>
                              <p:cond delay="500"/>
                            </p:stCondLst>
                            <p:childTnLst>
                              <p:par>
                                <p:cTn id="109" presetID="9" presetClass="exit" presetSubtype="0" fill="hold" grpId="1" nodeType="afterEffect">
                                  <p:stCondLst>
                                    <p:cond delay="0"/>
                                  </p:stCondLst>
                                  <p:childTnLst>
                                    <p:animEffect transition="out" filter="dissolve">
                                      <p:cBhvr>
                                        <p:cTn id="110" dur="500"/>
                                        <p:tgtEl>
                                          <p:spTgt spid="2"/>
                                        </p:tgtEl>
                                      </p:cBhvr>
                                    </p:animEffect>
                                    <p:set>
                                      <p:cBhvr>
                                        <p:cTn id="1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What is Regular Expressions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5DEF4DCD-87B8-ED4D-9FD1-08C7098D6AC5}"/>
              </a:ext>
            </a:extLst>
          </p:cNvPr>
          <p:cNvSpPr txBox="1"/>
          <p:nvPr/>
        </p:nvSpPr>
        <p:spPr>
          <a:xfrm>
            <a:off x="838201" y="2025570"/>
            <a:ext cx="1051560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 A ‘regular expression’ is a pattern that describes a set of strings.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is not a programming language but rather a set of rules implemented in a programming language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purpose is to:</a:t>
            </a:r>
          </a:p>
          <a:p>
            <a:pPr marL="2114550" lvl="4" indent="-285750">
              <a:buFont typeface="Arial" panose="020B0604020202020204" pitchFamily="34" charset="0"/>
              <a:buChar char="•"/>
            </a:pPr>
            <a:r>
              <a:rPr lang="en-US" dirty="0"/>
              <a:t>search</a:t>
            </a:r>
          </a:p>
          <a:p>
            <a:pPr marL="2114550" lvl="4" indent="-285750">
              <a:buFont typeface="Arial" panose="020B0604020202020204" pitchFamily="34" charset="0"/>
              <a:buChar char="•"/>
            </a:pPr>
            <a:r>
              <a:rPr lang="en-US" dirty="0"/>
              <a:t>match</a:t>
            </a:r>
          </a:p>
          <a:p>
            <a:pPr marL="2114550" lvl="4" indent="-285750">
              <a:buFont typeface="Arial" panose="020B0604020202020204" pitchFamily="34" charset="0"/>
              <a:buChar char="•"/>
            </a:pPr>
            <a:r>
              <a:rPr lang="en-US" dirty="0"/>
              <a:t>replace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The regular expression should match exactly what you want – </a:t>
            </a:r>
            <a:r>
              <a:rPr lang="en-US" sz="2400" i="1" dirty="0">
                <a:solidFill>
                  <a:srgbClr val="0070C0"/>
                </a:solidFill>
              </a:rPr>
              <a:t>no more, no less!</a:t>
            </a:r>
          </a:p>
          <a:p>
            <a:pPr marL="2114550" lvl="4"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18DC89D-45E6-094E-83AA-826E7304B17B}"/>
              </a:ext>
            </a:extLst>
          </p:cNvPr>
          <p:cNvSpPr txBox="1"/>
          <p:nvPr/>
        </p:nvSpPr>
        <p:spPr>
          <a:xfrm>
            <a:off x="3784920" y="3995352"/>
            <a:ext cx="2266967" cy="1323439"/>
          </a:xfrm>
          <a:prstGeom prst="rect">
            <a:avLst/>
          </a:prstGeom>
          <a:noFill/>
        </p:spPr>
        <p:txBody>
          <a:bodyPr wrap="none" rtlCol="0">
            <a:spAutoFit/>
          </a:bodyPr>
          <a:lstStyle/>
          <a:p>
            <a:r>
              <a:rPr lang="en-US" sz="8000" b="1" dirty="0"/>
              <a:t>TEXT</a:t>
            </a:r>
          </a:p>
        </p:txBody>
      </p:sp>
      <p:sp>
        <p:nvSpPr>
          <p:cNvPr id="7" name="Rectangle 6">
            <a:extLst>
              <a:ext uri="{FF2B5EF4-FFF2-40B4-BE49-F238E27FC236}">
                <a16:creationId xmlns:a16="http://schemas.microsoft.com/office/drawing/2014/main" id="{6C7A7966-4309-8C40-B8C3-FA2F9525F95F}"/>
              </a:ext>
            </a:extLst>
          </p:cNvPr>
          <p:cNvSpPr/>
          <p:nvPr/>
        </p:nvSpPr>
        <p:spPr>
          <a:xfrm>
            <a:off x="9787151" y="910208"/>
            <a:ext cx="1072281" cy="523220"/>
          </a:xfrm>
          <a:prstGeom prst="rect">
            <a:avLst/>
          </a:prstGeom>
        </p:spPr>
        <p:txBody>
          <a:bodyPr wrap="none">
            <a:spAutoFit/>
          </a:bodyPr>
          <a:lstStyle/>
          <a:p>
            <a:r>
              <a:rPr lang="en-US" sz="2800" b="1" dirty="0" err="1">
                <a:solidFill>
                  <a:srgbClr val="00B050"/>
                </a:solidFill>
              </a:rPr>
              <a:t>RegEx</a:t>
            </a:r>
            <a:endParaRPr lang="en-US" sz="2800" b="1" dirty="0">
              <a:solidFill>
                <a:srgbClr val="00B050"/>
              </a:solidFill>
            </a:endParaRPr>
          </a:p>
        </p:txBody>
      </p:sp>
    </p:spTree>
    <p:extLst>
      <p:ext uri="{BB962C8B-B14F-4D97-AF65-F5344CB8AC3E}">
        <p14:creationId xmlns:p14="http://schemas.microsoft.com/office/powerpoint/2010/main" val="1555931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dissolv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dissolve">
                                      <p:cBhvr>
                                        <p:cTn id="26" dur="500"/>
                                        <p:tgtEl>
                                          <p:spTgt spid="4">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dissolve">
                                      <p:cBhvr>
                                        <p:cTn id="30" dur="500"/>
                                        <p:tgtEl>
                                          <p:spTgt spid="4">
                                            <p:txEl>
                                              <p:pRg st="5" end="5"/>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dissolve">
                                      <p:cBhvr>
                                        <p:cTn id="34" dur="500"/>
                                        <p:tgtEl>
                                          <p:spTgt spid="4">
                                            <p:txEl>
                                              <p:pRg st="6" end="6"/>
                                            </p:txEl>
                                          </p:spTgt>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dissolve">
                                      <p:cBhvr>
                                        <p:cTn id="38" dur="500"/>
                                        <p:tgtEl>
                                          <p:spTgt spid="4">
                                            <p:txEl>
                                              <p:pRg st="7" end="7"/>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dissolv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4">
                                            <p:txEl>
                                              <p:pRg st="0" end="0"/>
                                            </p:txEl>
                                          </p:spTgt>
                                        </p:tgtEl>
                                      </p:cBhvr>
                                    </p:animEffect>
                                    <p:set>
                                      <p:cBhvr>
                                        <p:cTn id="52" dur="1" fill="hold">
                                          <p:stCondLst>
                                            <p:cond delay="499"/>
                                          </p:stCondLst>
                                        </p:cTn>
                                        <p:tgtEl>
                                          <p:spTgt spid="4">
                                            <p:txEl>
                                              <p:pRg st="0" end="0"/>
                                            </p:txEl>
                                          </p:spTgt>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4">
                                            <p:txEl>
                                              <p:pRg st="2" end="2"/>
                                            </p:txEl>
                                          </p:spTgt>
                                        </p:tgtEl>
                                      </p:cBhvr>
                                    </p:animEffect>
                                    <p:set>
                                      <p:cBhvr>
                                        <p:cTn id="55" dur="1" fill="hold">
                                          <p:stCondLst>
                                            <p:cond delay="499"/>
                                          </p:stCondLst>
                                        </p:cTn>
                                        <p:tgtEl>
                                          <p:spTgt spid="4">
                                            <p:txEl>
                                              <p:pRg st="2" end="2"/>
                                            </p:txEl>
                                          </p:spTgt>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4">
                                            <p:txEl>
                                              <p:pRg st="4" end="4"/>
                                            </p:txEl>
                                          </p:spTgt>
                                        </p:tgtEl>
                                      </p:cBhvr>
                                    </p:animEffect>
                                    <p:set>
                                      <p:cBhvr>
                                        <p:cTn id="58" dur="1" fill="hold">
                                          <p:stCondLst>
                                            <p:cond delay="499"/>
                                          </p:stCondLst>
                                        </p:cTn>
                                        <p:tgtEl>
                                          <p:spTgt spid="4">
                                            <p:txEl>
                                              <p:pRg st="4" end="4"/>
                                            </p:txEl>
                                          </p:spTgt>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4">
                                            <p:txEl>
                                              <p:pRg st="5" end="5"/>
                                            </p:txEl>
                                          </p:spTgt>
                                        </p:tgtEl>
                                      </p:cBhvr>
                                    </p:animEffect>
                                    <p:set>
                                      <p:cBhvr>
                                        <p:cTn id="61" dur="1" fill="hold">
                                          <p:stCondLst>
                                            <p:cond delay="499"/>
                                          </p:stCondLst>
                                        </p:cTn>
                                        <p:tgtEl>
                                          <p:spTgt spid="4">
                                            <p:txEl>
                                              <p:pRg st="5" end="5"/>
                                            </p:txEl>
                                          </p:spTgt>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4">
                                            <p:txEl>
                                              <p:pRg st="6" end="6"/>
                                            </p:txEl>
                                          </p:spTgt>
                                        </p:tgtEl>
                                      </p:cBhvr>
                                    </p:animEffect>
                                    <p:set>
                                      <p:cBhvr>
                                        <p:cTn id="64" dur="1" fill="hold">
                                          <p:stCondLst>
                                            <p:cond delay="499"/>
                                          </p:stCondLst>
                                        </p:cTn>
                                        <p:tgtEl>
                                          <p:spTgt spid="4">
                                            <p:txEl>
                                              <p:pRg st="6" end="6"/>
                                            </p:txEl>
                                          </p:spTgt>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
                                            <p:txEl>
                                              <p:pRg st="7" end="7"/>
                                            </p:txEl>
                                          </p:spTgt>
                                        </p:tgtEl>
                                      </p:cBhvr>
                                    </p:animEffect>
                                    <p:set>
                                      <p:cBhvr>
                                        <p:cTn id="67" dur="1" fill="hold">
                                          <p:stCondLst>
                                            <p:cond delay="499"/>
                                          </p:stCondLst>
                                        </p:cTn>
                                        <p:tgtEl>
                                          <p:spTgt spid="4">
                                            <p:txEl>
                                              <p:pRg st="7" end="7"/>
                                            </p:txEl>
                                          </p:spTgt>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4">
                                            <p:txEl>
                                              <p:pRg st="9" end="9"/>
                                            </p:txEl>
                                          </p:spTgt>
                                        </p:tgtEl>
                                      </p:cBhvr>
                                    </p:animEffect>
                                    <p:set>
                                      <p:cBhvr>
                                        <p:cTn id="70" dur="1" fill="hold">
                                          <p:stCondLst>
                                            <p:cond delay="499"/>
                                          </p:stCondLst>
                                        </p:cTn>
                                        <p:tgtEl>
                                          <p:spTgt spid="4">
                                            <p:txEl>
                                              <p:pRg st="9" end="9"/>
                                            </p:txEl>
                                          </p:spTgt>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4" grpId="1" build="allAtOnce"/>
      <p:bldP spid="5" grpId="0"/>
      <p:bldP spid="5" grpId="1"/>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4DCD-87B8-ED4D-9FD1-08C7098D6AC5}"/>
              </a:ext>
            </a:extLst>
          </p:cNvPr>
          <p:cNvSpPr txBox="1"/>
          <p:nvPr/>
        </p:nvSpPr>
        <p:spPr>
          <a:xfrm>
            <a:off x="838201" y="2025570"/>
            <a:ext cx="10515600" cy="2308324"/>
          </a:xfrm>
          <a:prstGeom prst="rect">
            <a:avLst/>
          </a:prstGeom>
          <a:noFill/>
        </p:spPr>
        <p:txBody>
          <a:bodyPr wrap="square" rtlCol="0">
            <a:spAutoFit/>
          </a:bodyPr>
          <a:lstStyle/>
          <a:p>
            <a:r>
              <a:rPr lang="en-US" sz="2400" dirty="0"/>
              <a:t>Example:</a:t>
            </a:r>
          </a:p>
          <a:p>
            <a:endParaRPr lang="en-US" sz="2400" dirty="0"/>
          </a:p>
          <a:p>
            <a:pPr algn="ctr"/>
            <a:r>
              <a:rPr lang="en-US" sz="2400" dirty="0"/>
              <a:t>2</a:t>
            </a:r>
            <a:r>
              <a:rPr lang="en-US" sz="2400" baseline="30000" dirty="0"/>
              <a:t>nd</a:t>
            </a:r>
            <a:r>
              <a:rPr lang="en-US" sz="2400" dirty="0"/>
              <a:t> Shakespeare’s Most Famous Quote:</a:t>
            </a:r>
          </a:p>
          <a:p>
            <a:endParaRPr lang="en-US" sz="2400" dirty="0"/>
          </a:p>
          <a:p>
            <a:pPr algn="ctr"/>
            <a:r>
              <a:rPr lang="en-US" sz="2400" dirty="0"/>
              <a:t>“All the world ‘s a stage, and all the men and women merely players. They have their exits and their entrances; And one man in his time plays many parts.”</a:t>
            </a:r>
          </a:p>
        </p:txBody>
      </p:sp>
      <p:sp>
        <p:nvSpPr>
          <p:cNvPr id="15" name="Rectangle 14">
            <a:extLst>
              <a:ext uri="{FF2B5EF4-FFF2-40B4-BE49-F238E27FC236}">
                <a16:creationId xmlns:a16="http://schemas.microsoft.com/office/drawing/2014/main" id="{21A2425B-C6B5-3048-BAFE-1C47EF090D00}"/>
              </a:ext>
            </a:extLst>
          </p:cNvPr>
          <p:cNvSpPr/>
          <p:nvPr/>
        </p:nvSpPr>
        <p:spPr>
          <a:xfrm>
            <a:off x="5562224" y="3560458"/>
            <a:ext cx="641971" cy="3902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FA1DA2FC-287D-7D45-B1E4-D0C88610E316}"/>
              </a:ext>
            </a:extLst>
          </p:cNvPr>
          <p:cNvSpPr/>
          <p:nvPr/>
        </p:nvSpPr>
        <p:spPr>
          <a:xfrm>
            <a:off x="6397374" y="3907053"/>
            <a:ext cx="641971" cy="3902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4A09BAA-E577-7D46-A468-2FA641138088}"/>
              </a:ext>
            </a:extLst>
          </p:cNvPr>
          <p:cNvSpPr/>
          <p:nvPr/>
        </p:nvSpPr>
        <p:spPr>
          <a:xfrm>
            <a:off x="6738874" y="3527238"/>
            <a:ext cx="971533" cy="3902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7E2491E-4963-E34F-96D4-C194E8BC88A9}"/>
              </a:ext>
            </a:extLst>
          </p:cNvPr>
          <p:cNvSpPr/>
          <p:nvPr/>
        </p:nvSpPr>
        <p:spPr>
          <a:xfrm>
            <a:off x="9039567" y="3884493"/>
            <a:ext cx="641971" cy="3902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319CCF67-7AA3-EA41-99C9-FE6443A1115D}"/>
              </a:ext>
            </a:extLst>
          </p:cNvPr>
          <p:cNvSpPr/>
          <p:nvPr/>
        </p:nvSpPr>
        <p:spPr>
          <a:xfrm>
            <a:off x="6658647" y="3489149"/>
            <a:ext cx="1147109" cy="461665"/>
          </a:xfrm>
          <a:prstGeom prst="rect">
            <a:avLst/>
          </a:prstGeom>
        </p:spPr>
        <p:txBody>
          <a:bodyPr wrap="none">
            <a:spAutoFit/>
          </a:bodyPr>
          <a:lstStyle/>
          <a:p>
            <a:r>
              <a:rPr lang="en-US" sz="2400" b="1" dirty="0">
                <a:solidFill>
                  <a:schemeClr val="accent6"/>
                </a:solidFill>
              </a:rPr>
              <a:t>women</a:t>
            </a:r>
          </a:p>
        </p:txBody>
      </p:sp>
      <p:sp>
        <p:nvSpPr>
          <p:cNvPr id="7" name="Rectangle 6">
            <a:extLst>
              <a:ext uri="{FF2B5EF4-FFF2-40B4-BE49-F238E27FC236}">
                <a16:creationId xmlns:a16="http://schemas.microsoft.com/office/drawing/2014/main" id="{3E162608-2253-EF4C-B643-E671319A88E6}"/>
              </a:ext>
            </a:extLst>
          </p:cNvPr>
          <p:cNvSpPr/>
          <p:nvPr/>
        </p:nvSpPr>
        <p:spPr>
          <a:xfrm>
            <a:off x="5507981" y="3489054"/>
            <a:ext cx="755335" cy="461665"/>
          </a:xfrm>
          <a:prstGeom prst="rect">
            <a:avLst/>
          </a:prstGeom>
        </p:spPr>
        <p:txBody>
          <a:bodyPr wrap="none">
            <a:spAutoFit/>
          </a:bodyPr>
          <a:lstStyle/>
          <a:p>
            <a:r>
              <a:rPr lang="en-US" sz="2400" b="1" dirty="0">
                <a:solidFill>
                  <a:schemeClr val="accent6"/>
                </a:solidFill>
              </a:rPr>
              <a:t>men</a:t>
            </a:r>
          </a:p>
        </p:txBody>
      </p:sp>
      <p:sp>
        <p:nvSpPr>
          <p:cNvPr id="8" name="Rectangle 7">
            <a:extLst>
              <a:ext uri="{FF2B5EF4-FFF2-40B4-BE49-F238E27FC236}">
                <a16:creationId xmlns:a16="http://schemas.microsoft.com/office/drawing/2014/main" id="{93E772ED-4A6B-6940-93E7-F1DBBD44950D}"/>
              </a:ext>
            </a:extLst>
          </p:cNvPr>
          <p:cNvSpPr/>
          <p:nvPr/>
        </p:nvSpPr>
        <p:spPr>
          <a:xfrm>
            <a:off x="6366016" y="3848773"/>
            <a:ext cx="745717" cy="461665"/>
          </a:xfrm>
          <a:prstGeom prst="rect">
            <a:avLst/>
          </a:prstGeom>
        </p:spPr>
        <p:txBody>
          <a:bodyPr wrap="none">
            <a:spAutoFit/>
          </a:bodyPr>
          <a:lstStyle/>
          <a:p>
            <a:r>
              <a:rPr lang="en-US" sz="2400" b="1" dirty="0">
                <a:solidFill>
                  <a:schemeClr val="accent6"/>
                </a:solidFill>
              </a:rPr>
              <a:t>man</a:t>
            </a:r>
          </a:p>
        </p:txBody>
      </p:sp>
      <p:sp>
        <p:nvSpPr>
          <p:cNvPr id="9" name="Rectangle 8">
            <a:extLst>
              <a:ext uri="{FF2B5EF4-FFF2-40B4-BE49-F238E27FC236}">
                <a16:creationId xmlns:a16="http://schemas.microsoft.com/office/drawing/2014/main" id="{5333CC3C-001E-D340-9403-E8219E04A66D}"/>
              </a:ext>
            </a:extLst>
          </p:cNvPr>
          <p:cNvSpPr/>
          <p:nvPr/>
        </p:nvSpPr>
        <p:spPr>
          <a:xfrm>
            <a:off x="9039567" y="3848772"/>
            <a:ext cx="745717" cy="461665"/>
          </a:xfrm>
          <a:prstGeom prst="rect">
            <a:avLst/>
          </a:prstGeom>
        </p:spPr>
        <p:txBody>
          <a:bodyPr wrap="square">
            <a:spAutoFit/>
          </a:bodyPr>
          <a:lstStyle/>
          <a:p>
            <a:r>
              <a:rPr lang="en-US" sz="2400" b="1" dirty="0">
                <a:solidFill>
                  <a:srgbClr val="C00000"/>
                </a:solidFill>
              </a:rPr>
              <a:t>man</a:t>
            </a:r>
          </a:p>
        </p:txBody>
      </p:sp>
      <p:sp>
        <p:nvSpPr>
          <p:cNvPr id="2" name="Title 1"/>
          <p:cNvSpPr>
            <a:spLocks noGrp="1"/>
          </p:cNvSpPr>
          <p:nvPr>
            <p:ph type="title"/>
          </p:nvPr>
        </p:nvSpPr>
        <p:spPr/>
        <p:txBody>
          <a:bodyPr>
            <a:normAutofit/>
          </a:bodyPr>
          <a:lstStyle/>
          <a:p>
            <a:r>
              <a:rPr lang="en-US" sz="3100" b="1" dirty="0"/>
              <a:t>What is Regular Expressions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0" name="TextBox 9">
            <a:extLst>
              <a:ext uri="{FF2B5EF4-FFF2-40B4-BE49-F238E27FC236}">
                <a16:creationId xmlns:a16="http://schemas.microsoft.com/office/drawing/2014/main" id="{400D96B4-2EE2-6E42-BEE8-3C88A884AD86}"/>
              </a:ext>
            </a:extLst>
          </p:cNvPr>
          <p:cNvSpPr txBox="1"/>
          <p:nvPr/>
        </p:nvSpPr>
        <p:spPr>
          <a:xfrm>
            <a:off x="3355044" y="4484110"/>
            <a:ext cx="609462" cy="369332"/>
          </a:xfrm>
          <a:prstGeom prst="rect">
            <a:avLst/>
          </a:prstGeom>
          <a:noFill/>
        </p:spPr>
        <p:txBody>
          <a:bodyPr wrap="none" rtlCol="0">
            <a:spAutoFit/>
          </a:bodyPr>
          <a:lstStyle/>
          <a:p>
            <a:r>
              <a:rPr lang="en-US" b="1" dirty="0">
                <a:solidFill>
                  <a:schemeClr val="accent2"/>
                </a:solidFill>
              </a:rPr>
              <a:t>man</a:t>
            </a:r>
          </a:p>
        </p:txBody>
      </p:sp>
      <p:sp>
        <p:nvSpPr>
          <p:cNvPr id="11" name="TextBox 10">
            <a:extLst>
              <a:ext uri="{FF2B5EF4-FFF2-40B4-BE49-F238E27FC236}">
                <a16:creationId xmlns:a16="http://schemas.microsoft.com/office/drawing/2014/main" id="{34D1614B-3983-1C49-BC25-E088F66A75E1}"/>
              </a:ext>
            </a:extLst>
          </p:cNvPr>
          <p:cNvSpPr txBox="1"/>
          <p:nvPr/>
        </p:nvSpPr>
        <p:spPr>
          <a:xfrm>
            <a:off x="4648182" y="4484110"/>
            <a:ext cx="606256" cy="369332"/>
          </a:xfrm>
          <a:prstGeom prst="rect">
            <a:avLst/>
          </a:prstGeom>
          <a:noFill/>
        </p:spPr>
        <p:txBody>
          <a:bodyPr wrap="none" rtlCol="0">
            <a:spAutoFit/>
          </a:bodyPr>
          <a:lstStyle/>
          <a:p>
            <a:r>
              <a:rPr lang="en-US" b="1" dirty="0">
                <a:solidFill>
                  <a:schemeClr val="accent2"/>
                </a:solidFill>
              </a:rPr>
              <a:t>men</a:t>
            </a:r>
          </a:p>
        </p:txBody>
      </p:sp>
      <p:sp>
        <p:nvSpPr>
          <p:cNvPr id="12" name="TextBox 11">
            <a:extLst>
              <a:ext uri="{FF2B5EF4-FFF2-40B4-BE49-F238E27FC236}">
                <a16:creationId xmlns:a16="http://schemas.microsoft.com/office/drawing/2014/main" id="{DB822AAC-7581-7B4D-ACF8-3A5894651995}"/>
              </a:ext>
            </a:extLst>
          </p:cNvPr>
          <p:cNvSpPr txBox="1"/>
          <p:nvPr/>
        </p:nvSpPr>
        <p:spPr>
          <a:xfrm>
            <a:off x="5946129" y="4484110"/>
            <a:ext cx="902491" cy="369332"/>
          </a:xfrm>
          <a:prstGeom prst="rect">
            <a:avLst/>
          </a:prstGeom>
          <a:noFill/>
        </p:spPr>
        <p:txBody>
          <a:bodyPr wrap="none" rtlCol="0">
            <a:spAutoFit/>
          </a:bodyPr>
          <a:lstStyle/>
          <a:p>
            <a:r>
              <a:rPr lang="en-US" b="1" dirty="0">
                <a:solidFill>
                  <a:schemeClr val="accent2"/>
                </a:solidFill>
              </a:rPr>
              <a:t>woman</a:t>
            </a:r>
          </a:p>
        </p:txBody>
      </p:sp>
      <p:sp>
        <p:nvSpPr>
          <p:cNvPr id="13" name="TextBox 12">
            <a:extLst>
              <a:ext uri="{FF2B5EF4-FFF2-40B4-BE49-F238E27FC236}">
                <a16:creationId xmlns:a16="http://schemas.microsoft.com/office/drawing/2014/main" id="{34FA5E2F-136E-4E40-A02F-1650F2B2142A}"/>
              </a:ext>
            </a:extLst>
          </p:cNvPr>
          <p:cNvSpPr txBox="1"/>
          <p:nvPr/>
        </p:nvSpPr>
        <p:spPr>
          <a:xfrm>
            <a:off x="7524088" y="4484110"/>
            <a:ext cx="904094" cy="369332"/>
          </a:xfrm>
          <a:prstGeom prst="rect">
            <a:avLst/>
          </a:prstGeom>
          <a:noFill/>
        </p:spPr>
        <p:txBody>
          <a:bodyPr wrap="none" rtlCol="0">
            <a:spAutoFit/>
          </a:bodyPr>
          <a:lstStyle/>
          <a:p>
            <a:r>
              <a:rPr lang="en-US" b="1" dirty="0">
                <a:solidFill>
                  <a:schemeClr val="accent2"/>
                </a:solidFill>
              </a:rPr>
              <a:t>women</a:t>
            </a:r>
          </a:p>
        </p:txBody>
      </p:sp>
      <p:sp>
        <p:nvSpPr>
          <p:cNvPr id="14" name="Rectangle 13">
            <a:extLst>
              <a:ext uri="{FF2B5EF4-FFF2-40B4-BE49-F238E27FC236}">
                <a16:creationId xmlns:a16="http://schemas.microsoft.com/office/drawing/2014/main" id="{577B4C00-8187-0540-8BD5-06339F92A8ED}"/>
              </a:ext>
            </a:extLst>
          </p:cNvPr>
          <p:cNvSpPr/>
          <p:nvPr/>
        </p:nvSpPr>
        <p:spPr>
          <a:xfrm>
            <a:off x="4007447" y="5253311"/>
            <a:ext cx="4177106" cy="646331"/>
          </a:xfrm>
          <a:prstGeom prst="rect">
            <a:avLst/>
          </a:prstGeom>
        </p:spPr>
        <p:txBody>
          <a:bodyPr wrap="none">
            <a:spAutoFit/>
          </a:bodyPr>
          <a:lstStyle/>
          <a:p>
            <a:r>
              <a:rPr lang="en-US" sz="3600" dirty="0"/>
              <a:t>"</a:t>
            </a:r>
            <a:r>
              <a:rPr lang="en-US" sz="3600" dirty="0">
                <a:solidFill>
                  <a:srgbClr val="00B0F0"/>
                </a:solidFill>
              </a:rPr>
              <a:t>\b</a:t>
            </a:r>
            <a:r>
              <a:rPr lang="en-US" sz="3600" dirty="0">
                <a:solidFill>
                  <a:schemeClr val="accent4"/>
                </a:solidFill>
              </a:rPr>
              <a:t>(</a:t>
            </a:r>
            <a:r>
              <a:rPr lang="en-US" sz="3600" dirty="0">
                <a:solidFill>
                  <a:schemeClr val="accent2">
                    <a:lumMod val="75000"/>
                  </a:schemeClr>
                </a:solidFill>
              </a:rPr>
              <a:t>?:</a:t>
            </a:r>
            <a:r>
              <a:rPr lang="en-US" sz="3600" b="1" dirty="0"/>
              <a:t>wo</a:t>
            </a:r>
            <a:r>
              <a:rPr lang="en-US" sz="3600" dirty="0">
                <a:solidFill>
                  <a:schemeClr val="accent4"/>
                </a:solidFill>
              </a:rPr>
              <a:t>)</a:t>
            </a:r>
            <a:r>
              <a:rPr lang="en-US" sz="3600" dirty="0">
                <a:solidFill>
                  <a:schemeClr val="accent6">
                    <a:lumMod val="60000"/>
                    <a:lumOff val="40000"/>
                  </a:schemeClr>
                </a:solidFill>
              </a:rPr>
              <a:t>?</a:t>
            </a:r>
            <a:r>
              <a:rPr lang="en-US" sz="3600" b="1" dirty="0"/>
              <a:t>m</a:t>
            </a:r>
            <a:r>
              <a:rPr lang="en-US" sz="3600" dirty="0">
                <a:solidFill>
                  <a:schemeClr val="accent4"/>
                </a:solidFill>
              </a:rPr>
              <a:t>[</a:t>
            </a:r>
            <a:r>
              <a:rPr lang="en-US" sz="3600" b="1" dirty="0"/>
              <a:t>ae</a:t>
            </a:r>
            <a:r>
              <a:rPr lang="en-US" sz="3600" dirty="0">
                <a:solidFill>
                  <a:schemeClr val="accent4"/>
                </a:solidFill>
              </a:rPr>
              <a:t>]</a:t>
            </a:r>
            <a:r>
              <a:rPr lang="en-US" sz="3600" b="1" dirty="0"/>
              <a:t>n</a:t>
            </a:r>
            <a:r>
              <a:rPr lang="en-US" sz="3600" dirty="0">
                <a:solidFill>
                  <a:srgbClr val="00B0F0"/>
                </a:solidFill>
              </a:rPr>
              <a:t>\b</a:t>
            </a:r>
            <a:r>
              <a:rPr lang="en-US" sz="3600" dirty="0"/>
              <a:t>"</a:t>
            </a:r>
          </a:p>
        </p:txBody>
      </p:sp>
      <p:pic>
        <p:nvPicPr>
          <p:cNvPr id="20" name="Graphic 19" descr="Checklist">
            <a:hlinkClick r:id="rId3" action="ppaction://hlinksldjump"/>
            <a:extLst>
              <a:ext uri="{FF2B5EF4-FFF2-40B4-BE49-F238E27FC236}">
                <a16:creationId xmlns:a16="http://schemas.microsoft.com/office/drawing/2014/main" id="{EB649554-2C47-DC4D-B879-D8E7D798C0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7159078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par>
                          <p:cTn id="31" fill="hold">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dissolve">
                                      <p:cBhvr>
                                        <p:cTn id="48" dur="500"/>
                                        <p:tgtEl>
                                          <p:spTgt spid="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1" nodeType="clickEffect">
                                  <p:stCondLst>
                                    <p:cond delay="0"/>
                                  </p:stCondLst>
                                  <p:childTnLst>
                                    <p:animEffect transition="out" filter="dissolve">
                                      <p:cBhvr>
                                        <p:cTn id="71" dur="500"/>
                                        <p:tgtEl>
                                          <p:spTgt spid="4">
                                            <p:txEl>
                                              <p:pRg st="0" end="0"/>
                                            </p:txEl>
                                          </p:spTgt>
                                        </p:tgtEl>
                                      </p:cBhvr>
                                    </p:animEffect>
                                    <p:set>
                                      <p:cBhvr>
                                        <p:cTn id="72" dur="1" fill="hold">
                                          <p:stCondLst>
                                            <p:cond delay="499"/>
                                          </p:stCondLst>
                                        </p:cTn>
                                        <p:tgtEl>
                                          <p:spTgt spid="4">
                                            <p:txEl>
                                              <p:pRg st="0" end="0"/>
                                            </p:txEl>
                                          </p:spTgt>
                                        </p:tgtEl>
                                        <p:attrNameLst>
                                          <p:attrName>style.visibility</p:attrName>
                                        </p:attrNameLst>
                                      </p:cBhvr>
                                      <p:to>
                                        <p:strVal val="hidden"/>
                                      </p:to>
                                    </p:set>
                                  </p:childTnLst>
                                </p:cTn>
                              </p:par>
                              <p:par>
                                <p:cTn id="73" presetID="9" presetClass="exit" presetSubtype="0" fill="hold" grpId="1" nodeType="withEffect">
                                  <p:stCondLst>
                                    <p:cond delay="0"/>
                                  </p:stCondLst>
                                  <p:childTnLst>
                                    <p:animEffect transition="out" filter="dissolve">
                                      <p:cBhvr>
                                        <p:cTn id="74" dur="500"/>
                                        <p:tgtEl>
                                          <p:spTgt spid="4">
                                            <p:txEl>
                                              <p:pRg st="2" end="2"/>
                                            </p:txEl>
                                          </p:spTgt>
                                        </p:tgtEl>
                                      </p:cBhvr>
                                    </p:animEffect>
                                    <p:set>
                                      <p:cBhvr>
                                        <p:cTn id="75" dur="1" fill="hold">
                                          <p:stCondLst>
                                            <p:cond delay="499"/>
                                          </p:stCondLst>
                                        </p:cTn>
                                        <p:tgtEl>
                                          <p:spTgt spid="4">
                                            <p:txEl>
                                              <p:pRg st="2" end="2"/>
                                            </p:txEl>
                                          </p:spTgt>
                                        </p:tgtEl>
                                        <p:attrNameLst>
                                          <p:attrName>style.visibility</p:attrName>
                                        </p:attrNameLst>
                                      </p:cBhvr>
                                      <p:to>
                                        <p:strVal val="hidden"/>
                                      </p:to>
                                    </p:set>
                                  </p:childTnLst>
                                </p:cTn>
                              </p:par>
                              <p:par>
                                <p:cTn id="76" presetID="9" presetClass="exit" presetSubtype="0" fill="hold" grpId="1" nodeType="withEffect">
                                  <p:stCondLst>
                                    <p:cond delay="0"/>
                                  </p:stCondLst>
                                  <p:childTnLst>
                                    <p:animEffect transition="out" filter="dissolve">
                                      <p:cBhvr>
                                        <p:cTn id="77" dur="500"/>
                                        <p:tgtEl>
                                          <p:spTgt spid="4">
                                            <p:txEl>
                                              <p:pRg st="4" end="4"/>
                                            </p:txEl>
                                          </p:spTgt>
                                        </p:tgtEl>
                                      </p:cBhvr>
                                    </p:animEffect>
                                    <p:set>
                                      <p:cBhvr>
                                        <p:cTn id="78" dur="1" fill="hold">
                                          <p:stCondLst>
                                            <p:cond delay="499"/>
                                          </p:stCondLst>
                                        </p:cTn>
                                        <p:tgtEl>
                                          <p:spTgt spid="4">
                                            <p:txEl>
                                              <p:pRg st="4" end="4"/>
                                            </p:txEl>
                                          </p:spTgt>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17"/>
                                        </p:tgtEl>
                                      </p:cBhvr>
                                    </p:animEffect>
                                    <p:set>
                                      <p:cBhvr>
                                        <p:cTn id="84" dur="1" fill="hold">
                                          <p:stCondLst>
                                            <p:cond delay="499"/>
                                          </p:stCondLst>
                                        </p:cTn>
                                        <p:tgtEl>
                                          <p:spTgt spid="17"/>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16"/>
                                        </p:tgtEl>
                                      </p:cBhvr>
                                    </p:animEffect>
                                    <p:set>
                                      <p:cBhvr>
                                        <p:cTn id="87" dur="1" fill="hold">
                                          <p:stCondLst>
                                            <p:cond delay="499"/>
                                          </p:stCondLst>
                                        </p:cTn>
                                        <p:tgtEl>
                                          <p:spTgt spid="16"/>
                                        </p:tgtEl>
                                        <p:attrNameLst>
                                          <p:attrName>style.visibility</p:attrName>
                                        </p:attrNameLst>
                                      </p:cBhvr>
                                      <p:to>
                                        <p:strVal val="hidden"/>
                                      </p:to>
                                    </p:set>
                                  </p:childTnLst>
                                </p:cTn>
                              </p:par>
                              <p:par>
                                <p:cTn id="88" presetID="9" presetClass="exit" presetSubtype="0" fill="hold" grpId="1" nodeType="withEffect">
                                  <p:stCondLst>
                                    <p:cond delay="0"/>
                                  </p:stCondLst>
                                  <p:childTnLst>
                                    <p:animEffect transition="out" filter="dissolve">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3"/>
                                        </p:tgtEl>
                                      </p:cBhvr>
                                    </p:animEffect>
                                    <p:set>
                                      <p:cBhvr>
                                        <p:cTn id="93" dur="1" fill="hold">
                                          <p:stCondLst>
                                            <p:cond delay="499"/>
                                          </p:stCondLst>
                                        </p:cTn>
                                        <p:tgtEl>
                                          <p:spTgt spid="3"/>
                                        </p:tgtEl>
                                        <p:attrNameLst>
                                          <p:attrName>style.visibility</p:attrName>
                                        </p:attrNameLst>
                                      </p:cBhvr>
                                      <p:to>
                                        <p:strVal val="hidden"/>
                                      </p:to>
                                    </p:set>
                                  </p:childTnLst>
                                </p:cTn>
                              </p:par>
                              <p:par>
                                <p:cTn id="94" presetID="9" presetClass="exit" presetSubtype="0" fill="hold" grpId="1" nodeType="withEffect">
                                  <p:stCondLst>
                                    <p:cond delay="0"/>
                                  </p:stCondLst>
                                  <p:childTnLst>
                                    <p:animEffect transition="out" filter="dissolve">
                                      <p:cBhvr>
                                        <p:cTn id="95" dur="500"/>
                                        <p:tgtEl>
                                          <p:spTgt spid="7"/>
                                        </p:tgtEl>
                                      </p:cBhvr>
                                    </p:animEffect>
                                    <p:set>
                                      <p:cBhvr>
                                        <p:cTn id="96" dur="1" fill="hold">
                                          <p:stCondLst>
                                            <p:cond delay="499"/>
                                          </p:stCondLst>
                                        </p:cTn>
                                        <p:tgtEl>
                                          <p:spTgt spid="7"/>
                                        </p:tgtEl>
                                        <p:attrNameLst>
                                          <p:attrName>style.visibility</p:attrName>
                                        </p:attrNameLst>
                                      </p:cBhvr>
                                      <p:to>
                                        <p:strVal val="hidden"/>
                                      </p:to>
                                    </p:set>
                                  </p:childTnLst>
                                </p:cTn>
                              </p:par>
                              <p:par>
                                <p:cTn id="97" presetID="9" presetClass="exit" presetSubtype="0" fill="hold" grpId="1" nodeType="withEffect">
                                  <p:stCondLst>
                                    <p:cond delay="0"/>
                                  </p:stCondLst>
                                  <p:childTnLst>
                                    <p:animEffect transition="out" filter="dissolve">
                                      <p:cBhvr>
                                        <p:cTn id="98" dur="500"/>
                                        <p:tgtEl>
                                          <p:spTgt spid="8"/>
                                        </p:tgtEl>
                                      </p:cBhvr>
                                    </p:animEffect>
                                    <p:set>
                                      <p:cBhvr>
                                        <p:cTn id="99" dur="1" fill="hold">
                                          <p:stCondLst>
                                            <p:cond delay="499"/>
                                          </p:stCondLst>
                                        </p:cTn>
                                        <p:tgtEl>
                                          <p:spTgt spid="8"/>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9"/>
                                        </p:tgtEl>
                                      </p:cBhvr>
                                    </p:animEffect>
                                    <p:set>
                                      <p:cBhvr>
                                        <p:cTn id="102" dur="1" fill="hold">
                                          <p:stCondLst>
                                            <p:cond delay="499"/>
                                          </p:stCondLst>
                                        </p:cTn>
                                        <p:tgtEl>
                                          <p:spTgt spid="9"/>
                                        </p:tgtEl>
                                        <p:attrNameLst>
                                          <p:attrName>style.visibility</p:attrName>
                                        </p:attrNameLst>
                                      </p:cBhvr>
                                      <p:to>
                                        <p:strVal val="hidden"/>
                                      </p:to>
                                    </p:set>
                                  </p:childTnLst>
                                </p:cTn>
                              </p:par>
                              <p:par>
                                <p:cTn id="103" presetID="9" presetClass="exit" presetSubtype="0" fill="hold" grpId="0" nodeType="withEffect">
                                  <p:stCondLst>
                                    <p:cond delay="0"/>
                                  </p:stCondLst>
                                  <p:childTnLst>
                                    <p:animEffect transition="out" filter="dissolve">
                                      <p:cBhvr>
                                        <p:cTn id="104" dur="500"/>
                                        <p:tgtEl>
                                          <p:spTgt spid="2"/>
                                        </p:tgtEl>
                                      </p:cBhvr>
                                    </p:animEffect>
                                    <p:set>
                                      <p:cBhvr>
                                        <p:cTn id="105" dur="1" fill="hold">
                                          <p:stCondLst>
                                            <p:cond delay="499"/>
                                          </p:stCondLst>
                                        </p:cTn>
                                        <p:tgtEl>
                                          <p:spTgt spid="2"/>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10"/>
                                        </p:tgtEl>
                                      </p:cBhvr>
                                    </p:animEffect>
                                    <p:set>
                                      <p:cBhvr>
                                        <p:cTn id="108" dur="1" fill="hold">
                                          <p:stCondLst>
                                            <p:cond delay="499"/>
                                          </p:stCondLst>
                                        </p:cTn>
                                        <p:tgtEl>
                                          <p:spTgt spid="10"/>
                                        </p:tgtEl>
                                        <p:attrNameLst>
                                          <p:attrName>style.visibility</p:attrName>
                                        </p:attrNameLst>
                                      </p:cBhvr>
                                      <p:to>
                                        <p:strVal val="hidden"/>
                                      </p:to>
                                    </p:set>
                                  </p:childTnLst>
                                </p:cTn>
                              </p:par>
                              <p:par>
                                <p:cTn id="109" presetID="9" presetClass="exit" presetSubtype="0" fill="hold" grpId="1" nodeType="withEffect">
                                  <p:stCondLst>
                                    <p:cond delay="0"/>
                                  </p:stCondLst>
                                  <p:childTnLst>
                                    <p:animEffect transition="out" filter="dissolve">
                                      <p:cBhvr>
                                        <p:cTn id="110" dur="500"/>
                                        <p:tgtEl>
                                          <p:spTgt spid="11"/>
                                        </p:tgtEl>
                                      </p:cBhvr>
                                    </p:animEffect>
                                    <p:set>
                                      <p:cBhvr>
                                        <p:cTn id="111" dur="1" fill="hold">
                                          <p:stCondLst>
                                            <p:cond delay="499"/>
                                          </p:stCondLst>
                                        </p:cTn>
                                        <p:tgtEl>
                                          <p:spTgt spid="11"/>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12"/>
                                        </p:tgtEl>
                                      </p:cBhvr>
                                    </p:animEffect>
                                    <p:set>
                                      <p:cBhvr>
                                        <p:cTn id="114" dur="1" fill="hold">
                                          <p:stCondLst>
                                            <p:cond delay="499"/>
                                          </p:stCondLst>
                                        </p:cTn>
                                        <p:tgtEl>
                                          <p:spTgt spid="12"/>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13"/>
                                        </p:tgtEl>
                                      </p:cBhvr>
                                    </p:animEffect>
                                    <p:set>
                                      <p:cBhvr>
                                        <p:cTn id="117" dur="1" fill="hold">
                                          <p:stCondLst>
                                            <p:cond delay="499"/>
                                          </p:stCondLst>
                                        </p:cTn>
                                        <p:tgtEl>
                                          <p:spTgt spid="13"/>
                                        </p:tgtEl>
                                        <p:attrNameLst>
                                          <p:attrName>style.visibility</p:attrName>
                                        </p:attrNameLst>
                                      </p:cBhvr>
                                      <p:to>
                                        <p:strVal val="hidden"/>
                                      </p:to>
                                    </p:set>
                                  </p:childTnLst>
                                </p:cTn>
                              </p:par>
                              <p:par>
                                <p:cTn id="118" presetID="9" presetClass="exit" presetSubtype="0" fill="hold" grpId="1" nodeType="withEffect">
                                  <p:stCondLst>
                                    <p:cond delay="0"/>
                                  </p:stCondLst>
                                  <p:childTnLst>
                                    <p:animEffect transition="out" filter="dissolve">
                                      <p:cBhvr>
                                        <p:cTn id="119" dur="500"/>
                                        <p:tgtEl>
                                          <p:spTgt spid="14"/>
                                        </p:tgtEl>
                                      </p:cBhvr>
                                    </p:animEffect>
                                    <p:set>
                                      <p:cBhvr>
                                        <p:cTn id="120" dur="1" fill="hold">
                                          <p:stCondLst>
                                            <p:cond delay="499"/>
                                          </p:stCondLst>
                                        </p:cTn>
                                        <p:tgtEl>
                                          <p:spTgt spid="14"/>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nodeType="after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dissolve">
                                      <p:cBhvr>
                                        <p:cTn id="1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build="allAtOnce"/>
      <p:bldP spid="15" grpId="0" animBg="1"/>
      <p:bldP spid="15" grpId="1" animBg="1"/>
      <p:bldP spid="17" grpId="0" animBg="1"/>
      <p:bldP spid="17" grpId="1" animBg="1"/>
      <p:bldP spid="16" grpId="0" animBg="1"/>
      <p:bldP spid="16" grpId="1" animBg="1"/>
      <p:bldP spid="19" grpId="0" animBg="1"/>
      <p:bldP spid="19" grpId="1" animBg="1"/>
      <p:bldP spid="3" grpId="0"/>
      <p:bldP spid="3" grpId="1"/>
      <p:bldP spid="7" grpId="0"/>
      <p:bldP spid="7" grpId="1"/>
      <p:bldP spid="8" grpId="0"/>
      <p:bldP spid="8" grpId="1"/>
      <p:bldP spid="9" grpId="0"/>
      <p:bldP spid="9" grpId="1"/>
      <p:bldP spid="2" grpId="0"/>
      <p:bldP spid="10" grpId="0"/>
      <p:bldP spid="10" grpId="1"/>
      <p:bldP spid="11" grpId="0"/>
      <p:bldP spid="11" grpId="1"/>
      <p:bldP spid="12" grpId="0"/>
      <p:bldP spid="12" grpId="1"/>
      <p:bldP spid="13" grpId="0"/>
      <p:bldP spid="13" grpId="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History of </a:t>
            </a:r>
            <a:r>
              <a:rPr lang="en-US" sz="3200" b="1" dirty="0" err="1"/>
              <a:t>RegEx</a:t>
            </a:r>
            <a:endParaRPr lang="en-US" sz="3200" b="1"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 name="TextBox 4">
            <a:extLst>
              <a:ext uri="{FF2B5EF4-FFF2-40B4-BE49-F238E27FC236}">
                <a16:creationId xmlns:a16="http://schemas.microsoft.com/office/drawing/2014/main" id="{A57C90AA-9410-DC4F-8046-4EA57CC7778D}"/>
              </a:ext>
            </a:extLst>
          </p:cNvPr>
          <p:cNvSpPr txBox="1"/>
          <p:nvPr/>
        </p:nvSpPr>
        <p:spPr>
          <a:xfrm>
            <a:off x="838201" y="1900989"/>
            <a:ext cx="10712116" cy="4247317"/>
          </a:xfrm>
          <a:prstGeom prst="rect">
            <a:avLst/>
          </a:prstGeom>
          <a:noFill/>
        </p:spPr>
        <p:txBody>
          <a:bodyPr wrap="square" rtlCol="0">
            <a:spAutoFit/>
          </a:bodyPr>
          <a:lstStyle/>
          <a:p>
            <a:r>
              <a:rPr lang="en-US" dirty="0"/>
              <a:t>1951 – </a:t>
            </a:r>
            <a:r>
              <a:rPr lang="en-US" b="1" i="1" dirty="0"/>
              <a:t>Stephen Cole Kleene </a:t>
            </a:r>
            <a:r>
              <a:rPr lang="en-US" dirty="0"/>
              <a:t>described </a:t>
            </a:r>
            <a:r>
              <a:rPr lang="en-US" b="1" i="1" dirty="0"/>
              <a:t>regular languages </a:t>
            </a:r>
            <a:r>
              <a:rPr lang="en-US" dirty="0"/>
              <a:t>using his mathematical notation called </a:t>
            </a:r>
            <a:r>
              <a:rPr lang="en-US" b="1" i="1" dirty="0"/>
              <a:t>regular events</a:t>
            </a:r>
          </a:p>
          <a:p>
            <a:endParaRPr lang="en-US" b="1" i="1" dirty="0"/>
          </a:p>
          <a:p>
            <a:r>
              <a:rPr lang="en-US" dirty="0"/>
              <a:t>1968 –  </a:t>
            </a:r>
            <a:r>
              <a:rPr lang="en-US" b="1" i="1" dirty="0"/>
              <a:t>Ken Thompson </a:t>
            </a:r>
            <a:r>
              <a:rPr lang="en-US" dirty="0"/>
              <a:t>implements </a:t>
            </a:r>
            <a:r>
              <a:rPr lang="en-US" b="1" i="1" dirty="0"/>
              <a:t>regular expression</a:t>
            </a:r>
            <a:r>
              <a:rPr lang="en-US" dirty="0"/>
              <a:t> in </a:t>
            </a:r>
            <a:r>
              <a:rPr lang="en-US" b="1" i="1" dirty="0">
                <a:solidFill>
                  <a:srgbClr val="00B050"/>
                </a:solidFill>
              </a:rPr>
              <a:t>ed</a:t>
            </a:r>
            <a:r>
              <a:rPr lang="en-US" dirty="0"/>
              <a:t> (an early Unix text editor)</a:t>
            </a:r>
          </a:p>
          <a:p>
            <a:endParaRPr lang="en-US" b="1" i="1" dirty="0"/>
          </a:p>
          <a:p>
            <a:r>
              <a:rPr lang="en-US" dirty="0"/>
              <a:t>1986 – </a:t>
            </a:r>
            <a:r>
              <a:rPr lang="en-US" dirty="0" err="1"/>
              <a:t>RegEx</a:t>
            </a:r>
            <a:r>
              <a:rPr lang="en-US" dirty="0"/>
              <a:t> was standardized by </a:t>
            </a:r>
            <a:r>
              <a:rPr lang="en-US" b="1" i="1" dirty="0"/>
              <a:t>POSIX</a:t>
            </a:r>
            <a:r>
              <a:rPr lang="en-US" dirty="0"/>
              <a:t> (Portable Operating System Interface) - standard to ensure compatibility</a:t>
            </a:r>
          </a:p>
          <a:p>
            <a:endParaRPr lang="en-US" b="1" i="1" dirty="0"/>
          </a:p>
          <a:p>
            <a:r>
              <a:rPr lang="en-US" dirty="0"/>
              <a:t>1986 –  </a:t>
            </a:r>
            <a:r>
              <a:rPr lang="en-US" b="1" i="1" dirty="0"/>
              <a:t>Henry Spencer</a:t>
            </a:r>
            <a:r>
              <a:rPr lang="en-US" dirty="0"/>
              <a:t> releases a </a:t>
            </a:r>
            <a:r>
              <a:rPr lang="en-US" dirty="0" err="1"/>
              <a:t>RegEx</a:t>
            </a:r>
            <a:r>
              <a:rPr lang="en-US" dirty="0"/>
              <a:t> library written in C</a:t>
            </a:r>
          </a:p>
          <a:p>
            <a:endParaRPr lang="en-US" b="1" i="1" dirty="0"/>
          </a:p>
          <a:p>
            <a:r>
              <a:rPr lang="en-US" dirty="0"/>
              <a:t>1987 – </a:t>
            </a:r>
            <a:r>
              <a:rPr lang="en-US" b="1" i="1" dirty="0"/>
              <a:t>Larry Wall</a:t>
            </a:r>
            <a:r>
              <a:rPr lang="en-US" dirty="0"/>
              <a:t> releases </a:t>
            </a:r>
            <a:r>
              <a:rPr lang="en-US" b="1" i="1" dirty="0"/>
              <a:t>Perl</a:t>
            </a:r>
            <a:r>
              <a:rPr lang="en-US" dirty="0"/>
              <a:t> and uses Spencer's library and add many powerful features</a:t>
            </a:r>
            <a:endParaRPr lang="en-US" b="1" i="1" dirty="0"/>
          </a:p>
          <a:p>
            <a:endParaRPr lang="en-US" b="1" i="1" dirty="0"/>
          </a:p>
          <a:p>
            <a:r>
              <a:rPr lang="en-US" dirty="0"/>
              <a:t>1997 –  </a:t>
            </a:r>
            <a:r>
              <a:rPr lang="en-US" b="1" i="1" dirty="0"/>
              <a:t>Philip Hazel</a:t>
            </a:r>
            <a:r>
              <a:rPr lang="en-US" dirty="0"/>
              <a:t> developed </a:t>
            </a:r>
            <a:r>
              <a:rPr lang="en-US" b="1" i="1" dirty="0"/>
              <a:t>PCRE</a:t>
            </a:r>
            <a:r>
              <a:rPr lang="en-US" dirty="0"/>
              <a:t> (Perl Compatible Regular Expressions), which attempts to closely mimic Perl's regex functionality and is used by many modern tools</a:t>
            </a:r>
          </a:p>
          <a:p>
            <a:endParaRPr lang="en-US" dirty="0"/>
          </a:p>
          <a:p>
            <a:r>
              <a:rPr lang="en-US" dirty="0"/>
              <a:t>Today – </a:t>
            </a:r>
            <a:r>
              <a:rPr lang="en-US" dirty="0" err="1"/>
              <a:t>RegExes</a:t>
            </a:r>
            <a:r>
              <a:rPr lang="en-US" dirty="0"/>
              <a:t> are widely supported in programming languages, text processing programs, advanced text editors, and some other programs.</a:t>
            </a:r>
          </a:p>
        </p:txBody>
      </p:sp>
    </p:spTree>
    <p:extLst>
      <p:ext uri="{BB962C8B-B14F-4D97-AF65-F5344CB8AC3E}">
        <p14:creationId xmlns:p14="http://schemas.microsoft.com/office/powerpoint/2010/main" val="253312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dissolv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dissolv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dissolv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dissolve">
                                      <p:cBhvr>
                                        <p:cTn id="36" dur="500"/>
                                        <p:tgtEl>
                                          <p:spTgt spid="5">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dissolve">
                                      <p:cBhvr>
                                        <p:cTn id="41" dur="500"/>
                                        <p:tgtEl>
                                          <p:spTgt spid="5">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5">
                                            <p:txEl>
                                              <p:pRg st="0" end="0"/>
                                            </p:txEl>
                                          </p:spTgt>
                                        </p:tgtEl>
                                      </p:cBhvr>
                                    </p:animEffect>
                                    <p:set>
                                      <p:cBhvr>
                                        <p:cTn id="46" dur="1" fill="hold">
                                          <p:stCondLst>
                                            <p:cond delay="499"/>
                                          </p:stCondLst>
                                        </p:cTn>
                                        <p:tgtEl>
                                          <p:spTgt spid="5">
                                            <p:txEl>
                                              <p:pRg st="0" end="0"/>
                                            </p:txEl>
                                          </p:spTgt>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5">
                                            <p:txEl>
                                              <p:pRg st="2" end="2"/>
                                            </p:txEl>
                                          </p:spTgt>
                                        </p:tgtEl>
                                      </p:cBhvr>
                                    </p:animEffect>
                                    <p:set>
                                      <p:cBhvr>
                                        <p:cTn id="49" dur="1" fill="hold">
                                          <p:stCondLst>
                                            <p:cond delay="499"/>
                                          </p:stCondLst>
                                        </p:cTn>
                                        <p:tgtEl>
                                          <p:spTgt spid="5">
                                            <p:txEl>
                                              <p:pRg st="2" end="2"/>
                                            </p:txEl>
                                          </p:spTgt>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5">
                                            <p:txEl>
                                              <p:pRg st="4" end="4"/>
                                            </p:txEl>
                                          </p:spTgt>
                                        </p:tgtEl>
                                      </p:cBhvr>
                                    </p:animEffect>
                                    <p:set>
                                      <p:cBhvr>
                                        <p:cTn id="52" dur="1" fill="hold">
                                          <p:stCondLst>
                                            <p:cond delay="499"/>
                                          </p:stCondLst>
                                        </p:cTn>
                                        <p:tgtEl>
                                          <p:spTgt spid="5">
                                            <p:txEl>
                                              <p:pRg st="4" end="4"/>
                                            </p:txEl>
                                          </p:spTgt>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5">
                                            <p:txEl>
                                              <p:pRg st="6" end="6"/>
                                            </p:txEl>
                                          </p:spTgt>
                                        </p:tgtEl>
                                      </p:cBhvr>
                                    </p:animEffect>
                                    <p:set>
                                      <p:cBhvr>
                                        <p:cTn id="55" dur="1" fill="hold">
                                          <p:stCondLst>
                                            <p:cond delay="499"/>
                                          </p:stCondLst>
                                        </p:cTn>
                                        <p:tgtEl>
                                          <p:spTgt spid="5">
                                            <p:txEl>
                                              <p:pRg st="6" end="6"/>
                                            </p:txEl>
                                          </p:spTgt>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5">
                                            <p:txEl>
                                              <p:pRg st="8" end="8"/>
                                            </p:txEl>
                                          </p:spTgt>
                                        </p:tgtEl>
                                      </p:cBhvr>
                                    </p:animEffect>
                                    <p:set>
                                      <p:cBhvr>
                                        <p:cTn id="58" dur="1" fill="hold">
                                          <p:stCondLst>
                                            <p:cond delay="499"/>
                                          </p:stCondLst>
                                        </p:cTn>
                                        <p:tgtEl>
                                          <p:spTgt spid="5">
                                            <p:txEl>
                                              <p:pRg st="8" end="8"/>
                                            </p:txEl>
                                          </p:spTgt>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5">
                                            <p:txEl>
                                              <p:pRg st="10" end="10"/>
                                            </p:txEl>
                                          </p:spTgt>
                                        </p:tgtEl>
                                      </p:cBhvr>
                                    </p:animEffect>
                                    <p:set>
                                      <p:cBhvr>
                                        <p:cTn id="61" dur="1" fill="hold">
                                          <p:stCondLst>
                                            <p:cond delay="499"/>
                                          </p:stCondLst>
                                        </p:cTn>
                                        <p:tgtEl>
                                          <p:spTgt spid="5">
                                            <p:txEl>
                                              <p:pRg st="10" end="10"/>
                                            </p:txEl>
                                          </p:spTgt>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5">
                                            <p:txEl>
                                              <p:pRg st="12" end="12"/>
                                            </p:txEl>
                                          </p:spTgt>
                                        </p:tgtEl>
                                      </p:cBhvr>
                                    </p:animEffect>
                                    <p:set>
                                      <p:cBhvr>
                                        <p:cTn id="64" dur="1" fill="hold">
                                          <p:stCondLst>
                                            <p:cond delay="499"/>
                                          </p:stCondLst>
                                        </p:cTn>
                                        <p:tgtEl>
                                          <p:spTgt spid="5">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allAtOnce"/>
      <p:bldP spid="5" grpI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History of </a:t>
            </a:r>
            <a:r>
              <a:rPr lang="en-US" sz="3200" b="1" dirty="0" err="1"/>
              <a:t>RegEx</a:t>
            </a:r>
            <a:endParaRPr lang="en-US" sz="3200" b="1"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TextBox 3">
            <a:extLst>
              <a:ext uri="{FF2B5EF4-FFF2-40B4-BE49-F238E27FC236}">
                <a16:creationId xmlns:a16="http://schemas.microsoft.com/office/drawing/2014/main" id="{03F4D88D-C5CE-D847-833B-84EBF4A7DF7D}"/>
              </a:ext>
            </a:extLst>
          </p:cNvPr>
          <p:cNvSpPr txBox="1"/>
          <p:nvPr/>
        </p:nvSpPr>
        <p:spPr>
          <a:xfrm>
            <a:off x="1175084" y="1914496"/>
            <a:ext cx="3813032" cy="2031325"/>
          </a:xfrm>
          <a:prstGeom prst="rect">
            <a:avLst/>
          </a:prstGeom>
          <a:noFill/>
        </p:spPr>
        <p:txBody>
          <a:bodyPr wrap="none" rtlCol="0">
            <a:spAutoFit/>
          </a:bodyPr>
          <a:lstStyle/>
          <a:p>
            <a:r>
              <a:rPr lang="en-US" b="1" dirty="0"/>
              <a:t>POSIX</a:t>
            </a:r>
            <a:r>
              <a:rPr lang="en-US" dirty="0"/>
              <a:t> standards of </a:t>
            </a:r>
            <a:r>
              <a:rPr lang="en-US" dirty="0" err="1"/>
              <a:t>RegEx</a:t>
            </a:r>
            <a:r>
              <a:rPr lang="en-US" dirty="0"/>
              <a:t>:</a:t>
            </a:r>
          </a:p>
          <a:p>
            <a:endParaRPr lang="en-US" dirty="0"/>
          </a:p>
          <a:p>
            <a:pPr marL="285750" indent="-285750">
              <a:buFont typeface="Arial" panose="020B0604020202020204" pitchFamily="34" charset="0"/>
              <a:buChar char="•"/>
            </a:pPr>
            <a:r>
              <a:rPr lang="en-US" b="1" dirty="0"/>
              <a:t>BRE</a:t>
            </a:r>
            <a:r>
              <a:rPr lang="en-US" dirty="0"/>
              <a:t> (Basic Regular Expressions)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ERE</a:t>
            </a:r>
            <a:r>
              <a:rPr lang="en-US" dirty="0"/>
              <a:t> (Extended Regular Expressions)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SRE</a:t>
            </a:r>
            <a:r>
              <a:rPr lang="en-US" dirty="0"/>
              <a:t> (Simple Regular Expressions)</a:t>
            </a:r>
          </a:p>
        </p:txBody>
      </p:sp>
      <p:sp>
        <p:nvSpPr>
          <p:cNvPr id="7" name="TextBox 6">
            <a:extLst>
              <a:ext uri="{FF2B5EF4-FFF2-40B4-BE49-F238E27FC236}">
                <a16:creationId xmlns:a16="http://schemas.microsoft.com/office/drawing/2014/main" id="{39661080-3968-B64E-B5D1-A969E4356F7D}"/>
              </a:ext>
            </a:extLst>
          </p:cNvPr>
          <p:cNvSpPr txBox="1"/>
          <p:nvPr/>
        </p:nvSpPr>
        <p:spPr>
          <a:xfrm>
            <a:off x="1175084" y="4506628"/>
            <a:ext cx="8318624" cy="1477328"/>
          </a:xfrm>
          <a:prstGeom prst="rect">
            <a:avLst/>
          </a:prstGeom>
          <a:noFill/>
        </p:spPr>
        <p:txBody>
          <a:bodyPr wrap="none" rtlCol="0">
            <a:spAutoFit/>
          </a:bodyPr>
          <a:lstStyle/>
          <a:p>
            <a:r>
              <a:rPr lang="en-US" b="1" dirty="0"/>
              <a:t>PCRE</a:t>
            </a:r>
            <a:r>
              <a:rPr lang="en-US" dirty="0"/>
              <a:t>  - Perl Compatible Regular Expressions</a:t>
            </a:r>
          </a:p>
          <a:p>
            <a:endParaRPr lang="en-US" dirty="0"/>
          </a:p>
          <a:p>
            <a:pPr marL="285750" indent="-285750">
              <a:buFont typeface="Arial" panose="020B0604020202020204" pitchFamily="34" charset="0"/>
              <a:buChar char="•"/>
            </a:pPr>
            <a:r>
              <a:rPr lang="en-US" dirty="0"/>
              <a:t>is a library written in 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syntax is much more powerful and flexible than one of the POSIX regular expression</a:t>
            </a:r>
          </a:p>
        </p:txBody>
      </p:sp>
      <p:pic>
        <p:nvPicPr>
          <p:cNvPr id="9" name="Graphic 8" descr="Checklist">
            <a:hlinkClick r:id="rId3" action="ppaction://hlinksldjump"/>
            <a:extLst>
              <a:ext uri="{FF2B5EF4-FFF2-40B4-BE49-F238E27FC236}">
                <a16:creationId xmlns:a16="http://schemas.microsoft.com/office/drawing/2014/main" id="{DDA2318D-573D-6C47-8D73-EDE0FCA78F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
        <p:nvSpPr>
          <p:cNvPr id="10" name="TextBox 9">
            <a:extLst>
              <a:ext uri="{FF2B5EF4-FFF2-40B4-BE49-F238E27FC236}">
                <a16:creationId xmlns:a16="http://schemas.microsoft.com/office/drawing/2014/main" id="{D2859C7A-868E-6A44-95CB-D94A7B37F2B0}"/>
              </a:ext>
            </a:extLst>
          </p:cNvPr>
          <p:cNvSpPr txBox="1"/>
          <p:nvPr/>
        </p:nvSpPr>
        <p:spPr>
          <a:xfrm>
            <a:off x="7576770" y="2837048"/>
            <a:ext cx="2728632" cy="523220"/>
          </a:xfrm>
          <a:prstGeom prst="rect">
            <a:avLst/>
          </a:prstGeom>
          <a:noFill/>
        </p:spPr>
        <p:txBody>
          <a:bodyPr wrap="none" rtlCol="0">
            <a:spAutoFit/>
          </a:bodyPr>
          <a:lstStyle/>
          <a:p>
            <a:r>
              <a:rPr lang="en-US" sz="2800" b="1" dirty="0">
                <a:solidFill>
                  <a:srgbClr val="7030A0"/>
                </a:solidFill>
              </a:rPr>
              <a:t>R</a:t>
            </a:r>
            <a:r>
              <a:rPr lang="en-US" sz="2800" dirty="0">
                <a:solidFill>
                  <a:srgbClr val="7030A0"/>
                </a:solidFill>
              </a:rPr>
              <a:t> </a:t>
            </a:r>
            <a:r>
              <a:rPr lang="en-US" sz="2800" dirty="0"/>
              <a:t>uses</a:t>
            </a:r>
            <a:r>
              <a:rPr lang="en-US" sz="2800" dirty="0">
                <a:solidFill>
                  <a:srgbClr val="7030A0"/>
                </a:solidFill>
              </a:rPr>
              <a:t> </a:t>
            </a:r>
            <a:r>
              <a:rPr lang="en-US" sz="2800" b="1" dirty="0">
                <a:solidFill>
                  <a:srgbClr val="7030A0"/>
                </a:solidFill>
              </a:rPr>
              <a:t>POSIX ERE</a:t>
            </a:r>
          </a:p>
        </p:txBody>
      </p:sp>
      <p:sp>
        <p:nvSpPr>
          <p:cNvPr id="11" name="TextBox 10">
            <a:extLst>
              <a:ext uri="{FF2B5EF4-FFF2-40B4-BE49-F238E27FC236}">
                <a16:creationId xmlns:a16="http://schemas.microsoft.com/office/drawing/2014/main" id="{12557081-6C63-DC4D-A466-05481D80D310}"/>
              </a:ext>
            </a:extLst>
          </p:cNvPr>
          <p:cNvSpPr txBox="1"/>
          <p:nvPr/>
        </p:nvSpPr>
        <p:spPr>
          <a:xfrm>
            <a:off x="6982066" y="3931887"/>
            <a:ext cx="4463081" cy="523220"/>
          </a:xfrm>
          <a:prstGeom prst="rect">
            <a:avLst/>
          </a:prstGeom>
          <a:noFill/>
        </p:spPr>
        <p:txBody>
          <a:bodyPr wrap="none" rtlCol="0">
            <a:spAutoFit/>
          </a:bodyPr>
          <a:lstStyle/>
          <a:p>
            <a:r>
              <a:rPr lang="en-US" sz="2800" b="1" dirty="0">
                <a:solidFill>
                  <a:srgbClr val="7030A0"/>
                </a:solidFill>
              </a:rPr>
              <a:t>R</a:t>
            </a:r>
            <a:r>
              <a:rPr lang="en-US" sz="2800" dirty="0">
                <a:solidFill>
                  <a:srgbClr val="7030A0"/>
                </a:solidFill>
              </a:rPr>
              <a:t> </a:t>
            </a:r>
            <a:r>
              <a:rPr lang="en-US" sz="2800" dirty="0"/>
              <a:t>uses</a:t>
            </a:r>
            <a:r>
              <a:rPr lang="en-US" sz="2800" dirty="0">
                <a:solidFill>
                  <a:srgbClr val="7030A0"/>
                </a:solidFill>
              </a:rPr>
              <a:t> </a:t>
            </a:r>
            <a:r>
              <a:rPr lang="en-US" sz="2800" b="1" dirty="0">
                <a:solidFill>
                  <a:srgbClr val="7030A0"/>
                </a:solidFill>
              </a:rPr>
              <a:t>PCRE </a:t>
            </a:r>
            <a:r>
              <a:rPr lang="en-US" sz="2800" dirty="0"/>
              <a:t>when </a:t>
            </a:r>
            <a:r>
              <a:rPr lang="en-US" sz="2800" dirty="0" err="1">
                <a:solidFill>
                  <a:srgbClr val="00B050"/>
                </a:solidFill>
              </a:rPr>
              <a:t>perl</a:t>
            </a:r>
            <a:r>
              <a:rPr lang="en-US" sz="2800" dirty="0">
                <a:solidFill>
                  <a:srgbClr val="00B050"/>
                </a:solidFill>
              </a:rPr>
              <a:t>=TRUE</a:t>
            </a:r>
            <a:endParaRPr lang="en-US" sz="2800" b="1" dirty="0">
              <a:solidFill>
                <a:srgbClr val="00B050"/>
              </a:solidFill>
            </a:endParaRPr>
          </a:p>
        </p:txBody>
      </p:sp>
    </p:spTree>
    <p:extLst>
      <p:ext uri="{BB962C8B-B14F-4D97-AF65-F5344CB8AC3E}">
        <p14:creationId xmlns:p14="http://schemas.microsoft.com/office/powerpoint/2010/main" val="20909297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dissolve">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repeatCount="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dissolv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repeatCount="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dissolve">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repeatCount="0" fill="hold" grpId="0"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dissolve">
                                      <p:cBhvr>
                                        <p:cTn id="40" dur="500"/>
                                        <p:tgtEl>
                                          <p:spTgt spid="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1" nodeType="clickEffect">
                                  <p:stCondLst>
                                    <p:cond delay="0"/>
                                  </p:stCondLst>
                                  <p:childTnLst>
                                    <p:animEffect transition="out" filter="dissolve">
                                      <p:cBhvr>
                                        <p:cTn id="49" dur="500"/>
                                        <p:tgtEl>
                                          <p:spTgt spid="4">
                                            <p:txEl>
                                              <p:pRg st="0" end="0"/>
                                            </p:txEl>
                                          </p:spTgt>
                                        </p:tgtEl>
                                      </p:cBhvr>
                                    </p:animEffect>
                                    <p:set>
                                      <p:cBhvr>
                                        <p:cTn id="50" dur="1" fill="hold">
                                          <p:stCondLst>
                                            <p:cond delay="499"/>
                                          </p:stCondLst>
                                        </p:cTn>
                                        <p:tgtEl>
                                          <p:spTgt spid="4">
                                            <p:txEl>
                                              <p:pRg st="0" end="0"/>
                                            </p:txEl>
                                          </p:spTgt>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4">
                                            <p:txEl>
                                              <p:pRg st="2" end="2"/>
                                            </p:txEl>
                                          </p:spTgt>
                                        </p:tgtEl>
                                      </p:cBhvr>
                                    </p:animEffect>
                                    <p:set>
                                      <p:cBhvr>
                                        <p:cTn id="53" dur="1" fill="hold">
                                          <p:stCondLst>
                                            <p:cond delay="499"/>
                                          </p:stCondLst>
                                        </p:cTn>
                                        <p:tgtEl>
                                          <p:spTgt spid="4">
                                            <p:txEl>
                                              <p:pRg st="2" end="2"/>
                                            </p:txEl>
                                          </p:spTgt>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4">
                                            <p:txEl>
                                              <p:pRg st="4" end="4"/>
                                            </p:txEl>
                                          </p:spTgt>
                                        </p:tgtEl>
                                      </p:cBhvr>
                                    </p:animEffect>
                                    <p:set>
                                      <p:cBhvr>
                                        <p:cTn id="56" dur="1" fill="hold">
                                          <p:stCondLst>
                                            <p:cond delay="499"/>
                                          </p:stCondLst>
                                        </p:cTn>
                                        <p:tgtEl>
                                          <p:spTgt spid="4">
                                            <p:txEl>
                                              <p:pRg st="4" end="4"/>
                                            </p:txEl>
                                          </p:spTgt>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4">
                                            <p:txEl>
                                              <p:pRg st="6" end="6"/>
                                            </p:txEl>
                                          </p:spTgt>
                                        </p:tgtEl>
                                      </p:cBhvr>
                                    </p:animEffect>
                                    <p:set>
                                      <p:cBhvr>
                                        <p:cTn id="59" dur="1" fill="hold">
                                          <p:stCondLst>
                                            <p:cond delay="499"/>
                                          </p:stCondLst>
                                        </p:cTn>
                                        <p:tgtEl>
                                          <p:spTgt spid="4">
                                            <p:txEl>
                                              <p:pRg st="6" end="6"/>
                                            </p:txEl>
                                          </p:spTgt>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7">
                                            <p:txEl>
                                              <p:pRg st="0" end="0"/>
                                            </p:txEl>
                                          </p:spTgt>
                                        </p:tgtEl>
                                      </p:cBhvr>
                                    </p:animEffect>
                                    <p:set>
                                      <p:cBhvr>
                                        <p:cTn id="62" dur="1" fill="hold">
                                          <p:stCondLst>
                                            <p:cond delay="499"/>
                                          </p:stCondLst>
                                        </p:cTn>
                                        <p:tgtEl>
                                          <p:spTgt spid="7">
                                            <p:txEl>
                                              <p:pRg st="0" end="0"/>
                                            </p:txEl>
                                          </p:spTgt>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7">
                                            <p:txEl>
                                              <p:pRg st="2" end="2"/>
                                            </p:txEl>
                                          </p:spTgt>
                                        </p:tgtEl>
                                      </p:cBhvr>
                                    </p:animEffect>
                                    <p:set>
                                      <p:cBhvr>
                                        <p:cTn id="65" dur="1" fill="hold">
                                          <p:stCondLst>
                                            <p:cond delay="499"/>
                                          </p:stCondLst>
                                        </p:cTn>
                                        <p:tgtEl>
                                          <p:spTgt spid="7">
                                            <p:txEl>
                                              <p:pRg st="2" end="2"/>
                                            </p:txEl>
                                          </p:spTgt>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7">
                                            <p:txEl>
                                              <p:pRg st="4" end="4"/>
                                            </p:txEl>
                                          </p:spTgt>
                                        </p:tgtEl>
                                      </p:cBhvr>
                                    </p:animEffect>
                                    <p:set>
                                      <p:cBhvr>
                                        <p:cTn id="68" dur="1" fill="hold">
                                          <p:stCondLst>
                                            <p:cond delay="499"/>
                                          </p:stCondLst>
                                        </p:cTn>
                                        <p:tgtEl>
                                          <p:spTgt spid="7">
                                            <p:txEl>
                                              <p:pRg st="4" end="4"/>
                                            </p:txEl>
                                          </p:spTgt>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childTnLst>
                          </p:cTn>
                        </p:par>
                        <p:par>
                          <p:cTn id="75" fill="hold">
                            <p:stCondLst>
                              <p:cond delay="500"/>
                            </p:stCondLst>
                            <p:childTnLst>
                              <p:par>
                                <p:cTn id="76" presetID="9" presetClass="exit" presetSubtype="0" fill="hold" grpId="1" nodeType="afterEffect">
                                  <p:stCondLst>
                                    <p:cond delay="0"/>
                                  </p:stCondLst>
                                  <p:childTnLst>
                                    <p:animEffect transition="out" filter="dissolve">
                                      <p:cBhvr>
                                        <p:cTn id="77" dur="500"/>
                                        <p:tgtEl>
                                          <p:spTgt spid="2"/>
                                        </p:tgtEl>
                                      </p:cBhvr>
                                    </p:animEffect>
                                    <p:set>
                                      <p:cBhvr>
                                        <p:cTn id="78" dur="1" fill="hold">
                                          <p:stCondLst>
                                            <p:cond delay="499"/>
                                          </p:stCondLst>
                                        </p:cTn>
                                        <p:tgtEl>
                                          <p:spTgt spid="2"/>
                                        </p:tgtEl>
                                        <p:attrNameLst>
                                          <p:attrName>style.visibility</p:attrName>
                                        </p:attrNameLst>
                                      </p:cBhvr>
                                      <p:to>
                                        <p:strVal val="hidden"/>
                                      </p:to>
                                    </p:set>
                                  </p:childTnLst>
                                </p:cTn>
                              </p:par>
                            </p:childTnLst>
                          </p:cTn>
                        </p:par>
                        <p:par>
                          <p:cTn id="79" fill="hold">
                            <p:stCondLst>
                              <p:cond delay="1000"/>
                            </p:stCondLst>
                            <p:childTnLst>
                              <p:par>
                                <p:cTn id="80" presetID="9"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dissolve">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uiExpand="1" build="allAtOnce"/>
      <p:bldP spid="4" grpId="1" build="allAtOnce"/>
      <p:bldP spid="7" grpId="0" uiExpand="1" build="allAtOnce"/>
      <p:bldP spid="7" grpId="1" build="allAtOnce"/>
      <p:bldP spid="10" grpId="0"/>
      <p:bldP spid="10" grpId="1"/>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Metacharacters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0" name="TextBox 9">
            <a:extLst>
              <a:ext uri="{FF2B5EF4-FFF2-40B4-BE49-F238E27FC236}">
                <a16:creationId xmlns:a16="http://schemas.microsoft.com/office/drawing/2014/main" id="{B52FEA7F-E3BD-9742-AA30-B2173902C96C}"/>
              </a:ext>
            </a:extLst>
          </p:cNvPr>
          <p:cNvSpPr txBox="1"/>
          <p:nvPr/>
        </p:nvSpPr>
        <p:spPr>
          <a:xfrm>
            <a:off x="838200" y="2081463"/>
            <a:ext cx="1687321" cy="369332"/>
          </a:xfrm>
          <a:prstGeom prst="rect">
            <a:avLst/>
          </a:prstGeom>
          <a:noFill/>
        </p:spPr>
        <p:txBody>
          <a:bodyPr wrap="none" rtlCol="0">
            <a:spAutoFit/>
          </a:bodyPr>
          <a:lstStyle/>
          <a:p>
            <a:r>
              <a:rPr lang="en-US" dirty="0"/>
              <a:t>Literal matching</a:t>
            </a:r>
          </a:p>
        </p:txBody>
      </p:sp>
      <p:sp>
        <p:nvSpPr>
          <p:cNvPr id="11" name="Rectangle 10">
            <a:extLst>
              <a:ext uri="{FF2B5EF4-FFF2-40B4-BE49-F238E27FC236}">
                <a16:creationId xmlns:a16="http://schemas.microsoft.com/office/drawing/2014/main" id="{6E5C7637-CCDA-4D41-A42D-0DD461FD85EF}"/>
              </a:ext>
            </a:extLst>
          </p:cNvPr>
          <p:cNvSpPr/>
          <p:nvPr/>
        </p:nvSpPr>
        <p:spPr>
          <a:xfrm>
            <a:off x="1681860" y="2656904"/>
            <a:ext cx="5711115" cy="369332"/>
          </a:xfrm>
          <a:prstGeom prst="rect">
            <a:avLst/>
          </a:prstGeom>
        </p:spPr>
        <p:txBody>
          <a:bodyPr wrap="square">
            <a:spAutoFit/>
          </a:bodyPr>
          <a:lstStyle/>
          <a:p>
            <a:r>
              <a:rPr lang="en-US" dirty="0"/>
              <a:t>Word </a:t>
            </a:r>
            <a:r>
              <a:rPr lang="en-US" b="1" dirty="0">
                <a:solidFill>
                  <a:srgbClr val="FF0000"/>
                </a:solidFill>
              </a:rPr>
              <a:t>“</a:t>
            </a:r>
            <a:r>
              <a:rPr lang="en-US" b="1" dirty="0">
                <a:solidFill>
                  <a:srgbClr val="7030A0"/>
                </a:solidFill>
              </a:rPr>
              <a:t>juice</a:t>
            </a:r>
            <a:r>
              <a:rPr lang="en-US" b="1" dirty="0">
                <a:solidFill>
                  <a:srgbClr val="FF0000"/>
                </a:solidFill>
              </a:rPr>
              <a:t>”</a:t>
            </a:r>
            <a:r>
              <a:rPr lang="en-US" dirty="0"/>
              <a:t> matches exactly in the string </a:t>
            </a:r>
            <a:r>
              <a:rPr lang="en-US" b="1" dirty="0">
                <a:solidFill>
                  <a:srgbClr val="014BF6"/>
                </a:solidFill>
              </a:rPr>
              <a:t>“</a:t>
            </a:r>
            <a:r>
              <a:rPr lang="en-US" b="1" dirty="0">
                <a:solidFill>
                  <a:srgbClr val="00B050"/>
                </a:solidFill>
              </a:rPr>
              <a:t>milk and </a:t>
            </a:r>
            <a:r>
              <a:rPr lang="en-US" b="1" dirty="0">
                <a:solidFill>
                  <a:srgbClr val="00B050"/>
                </a:solidFill>
                <a:highlight>
                  <a:srgbClr val="800080"/>
                </a:highlight>
              </a:rPr>
              <a:t>juice</a:t>
            </a:r>
            <a:r>
              <a:rPr lang="en-US" b="1" dirty="0">
                <a:solidFill>
                  <a:srgbClr val="014BF6"/>
                </a:solidFill>
              </a:rPr>
              <a:t>”</a:t>
            </a:r>
          </a:p>
        </p:txBody>
      </p:sp>
      <p:sp>
        <p:nvSpPr>
          <p:cNvPr id="12" name="TextBox 11">
            <a:extLst>
              <a:ext uri="{FF2B5EF4-FFF2-40B4-BE49-F238E27FC236}">
                <a16:creationId xmlns:a16="http://schemas.microsoft.com/office/drawing/2014/main" id="{4518A40D-5915-9041-8E15-EB37B0951CEF}"/>
              </a:ext>
            </a:extLst>
          </p:cNvPr>
          <p:cNvSpPr txBox="1"/>
          <p:nvPr/>
        </p:nvSpPr>
        <p:spPr>
          <a:xfrm>
            <a:off x="3307574" y="4090737"/>
            <a:ext cx="4642618" cy="584775"/>
          </a:xfrm>
          <a:prstGeom prst="rect">
            <a:avLst/>
          </a:prstGeom>
          <a:noFill/>
        </p:spPr>
        <p:txBody>
          <a:bodyPr wrap="none" rtlCol="0">
            <a:spAutoFit/>
          </a:bodyPr>
          <a:lstStyle/>
          <a:p>
            <a:r>
              <a:rPr lang="en-US" sz="3200" b="1" dirty="0">
                <a:solidFill>
                  <a:srgbClr val="00B050"/>
                </a:solidFill>
              </a:rPr>
              <a:t>\</a:t>
            </a:r>
            <a:r>
              <a:rPr lang="en-US" sz="3200" b="1" dirty="0"/>
              <a:t> </a:t>
            </a:r>
            <a:r>
              <a:rPr lang="en-US" sz="3200" b="1" dirty="0">
                <a:solidFill>
                  <a:srgbClr val="C00000"/>
                </a:solidFill>
              </a:rPr>
              <a:t>.</a:t>
            </a:r>
            <a:r>
              <a:rPr lang="en-US" sz="3200" b="1" dirty="0"/>
              <a:t> </a:t>
            </a:r>
            <a:r>
              <a:rPr lang="en-US" sz="3200" b="1" dirty="0">
                <a:solidFill>
                  <a:srgbClr val="FFFF00"/>
                </a:solidFill>
              </a:rPr>
              <a:t>*</a:t>
            </a:r>
            <a:r>
              <a:rPr lang="en-US" sz="3200" b="1" dirty="0"/>
              <a:t> </a:t>
            </a:r>
            <a:r>
              <a:rPr lang="en-US" sz="3200" b="1" dirty="0">
                <a:solidFill>
                  <a:srgbClr val="00B0F0"/>
                </a:solidFill>
              </a:rPr>
              <a:t>+</a:t>
            </a:r>
            <a:r>
              <a:rPr lang="en-US" sz="3200" b="1" dirty="0"/>
              <a:t> </a:t>
            </a:r>
            <a:r>
              <a:rPr lang="en-US" sz="3200" b="1" dirty="0">
                <a:solidFill>
                  <a:srgbClr val="00B050"/>
                </a:solidFill>
              </a:rPr>
              <a:t>-</a:t>
            </a:r>
            <a:r>
              <a:rPr lang="en-US" sz="3200" b="1" dirty="0"/>
              <a:t> </a:t>
            </a:r>
            <a:r>
              <a:rPr lang="en-US" sz="3200" b="1" dirty="0">
                <a:solidFill>
                  <a:schemeClr val="accent2"/>
                </a:solidFill>
              </a:rPr>
              <a:t>{</a:t>
            </a:r>
            <a:r>
              <a:rPr lang="en-US" sz="3200" b="1" dirty="0"/>
              <a:t> </a:t>
            </a:r>
            <a:r>
              <a:rPr lang="en-US" sz="3200" b="1" dirty="0">
                <a:solidFill>
                  <a:schemeClr val="tx2"/>
                </a:solidFill>
              </a:rPr>
              <a:t>}</a:t>
            </a:r>
            <a:r>
              <a:rPr lang="en-US" sz="3200" b="1" dirty="0"/>
              <a:t> </a:t>
            </a:r>
            <a:r>
              <a:rPr lang="en-US" sz="3200" b="1" dirty="0">
                <a:solidFill>
                  <a:schemeClr val="accent5"/>
                </a:solidFill>
              </a:rPr>
              <a:t>[</a:t>
            </a:r>
            <a:r>
              <a:rPr lang="en-US" sz="3200" b="1" dirty="0"/>
              <a:t> </a:t>
            </a:r>
            <a:r>
              <a:rPr lang="en-US" sz="3200" b="1" dirty="0">
                <a:solidFill>
                  <a:srgbClr val="FF0000"/>
                </a:solidFill>
              </a:rPr>
              <a:t>]</a:t>
            </a:r>
            <a:r>
              <a:rPr lang="en-US" sz="3200" b="1" dirty="0"/>
              <a:t> </a:t>
            </a:r>
            <a:r>
              <a:rPr lang="en-US" sz="3200" b="1" dirty="0">
                <a:solidFill>
                  <a:schemeClr val="accent4">
                    <a:lumMod val="75000"/>
                  </a:schemeClr>
                </a:solidFill>
              </a:rPr>
              <a:t>^</a:t>
            </a:r>
            <a:r>
              <a:rPr lang="en-US" sz="3200" b="1" dirty="0"/>
              <a:t> </a:t>
            </a:r>
            <a:r>
              <a:rPr lang="en-US" sz="3200" b="1" dirty="0">
                <a:solidFill>
                  <a:schemeClr val="accent1">
                    <a:lumMod val="75000"/>
                  </a:schemeClr>
                </a:solidFill>
              </a:rPr>
              <a:t>$</a:t>
            </a:r>
            <a:r>
              <a:rPr lang="en-US" sz="3200" b="1" dirty="0"/>
              <a:t> </a:t>
            </a:r>
            <a:r>
              <a:rPr lang="en-US" sz="3200" b="1" dirty="0">
                <a:solidFill>
                  <a:schemeClr val="accent2">
                    <a:lumMod val="40000"/>
                    <a:lumOff val="60000"/>
                  </a:schemeClr>
                </a:solidFill>
              </a:rPr>
              <a:t>|</a:t>
            </a:r>
            <a:r>
              <a:rPr lang="en-US" sz="3200" b="1" dirty="0"/>
              <a:t> </a:t>
            </a:r>
            <a:r>
              <a:rPr lang="en-US" sz="3200" b="1" dirty="0">
                <a:solidFill>
                  <a:schemeClr val="accent4">
                    <a:lumMod val="50000"/>
                  </a:schemeClr>
                </a:solidFill>
              </a:rPr>
              <a:t>?</a:t>
            </a:r>
            <a:r>
              <a:rPr lang="en-US" sz="3200" b="1" dirty="0"/>
              <a:t> </a:t>
            </a:r>
            <a:r>
              <a:rPr lang="en-US" sz="3200" b="1" dirty="0">
                <a:solidFill>
                  <a:srgbClr val="014BF6"/>
                </a:solidFill>
              </a:rPr>
              <a:t>(</a:t>
            </a:r>
            <a:r>
              <a:rPr lang="en-US" sz="3200" b="1" dirty="0"/>
              <a:t> </a:t>
            </a:r>
            <a:r>
              <a:rPr lang="en-US" sz="3200" b="1" dirty="0">
                <a:solidFill>
                  <a:schemeClr val="tx1">
                    <a:lumMod val="50000"/>
                    <a:lumOff val="50000"/>
                  </a:schemeClr>
                </a:solidFill>
              </a:rPr>
              <a:t>)</a:t>
            </a:r>
            <a:r>
              <a:rPr lang="en-US" sz="3200" b="1" dirty="0"/>
              <a:t> </a:t>
            </a:r>
            <a:r>
              <a:rPr lang="en-US" sz="3200" b="1" dirty="0">
                <a:solidFill>
                  <a:schemeClr val="accent6">
                    <a:lumMod val="40000"/>
                    <a:lumOff val="60000"/>
                  </a:schemeClr>
                </a:solidFill>
              </a:rPr>
              <a:t>:</a:t>
            </a:r>
            <a:r>
              <a:rPr lang="en-US" sz="3200" b="1" dirty="0"/>
              <a:t> </a:t>
            </a:r>
            <a:r>
              <a:rPr lang="en-US" sz="3200" b="1" dirty="0">
                <a:solidFill>
                  <a:schemeClr val="accent5">
                    <a:lumMod val="50000"/>
                  </a:schemeClr>
                </a:solidFill>
              </a:rPr>
              <a:t>!</a:t>
            </a:r>
            <a:r>
              <a:rPr lang="en-US" sz="3200" b="1" dirty="0"/>
              <a:t> </a:t>
            </a:r>
            <a:r>
              <a:rPr lang="en-US" sz="3200" b="1" dirty="0">
                <a:solidFill>
                  <a:schemeClr val="bg1">
                    <a:lumMod val="50000"/>
                  </a:schemeClr>
                </a:solidFill>
              </a:rPr>
              <a:t>=</a:t>
            </a:r>
          </a:p>
        </p:txBody>
      </p:sp>
      <p:sp>
        <p:nvSpPr>
          <p:cNvPr id="13" name="TextBox 12">
            <a:extLst>
              <a:ext uri="{FF2B5EF4-FFF2-40B4-BE49-F238E27FC236}">
                <a16:creationId xmlns:a16="http://schemas.microsoft.com/office/drawing/2014/main" id="{9EB54319-CCFE-B142-89AF-C1D0888FDA90}"/>
              </a:ext>
            </a:extLst>
          </p:cNvPr>
          <p:cNvSpPr txBox="1"/>
          <p:nvPr/>
        </p:nvSpPr>
        <p:spPr>
          <a:xfrm>
            <a:off x="6565232" y="5056905"/>
            <a:ext cx="3328347" cy="369332"/>
          </a:xfrm>
          <a:prstGeom prst="rect">
            <a:avLst/>
          </a:prstGeom>
          <a:noFill/>
        </p:spPr>
        <p:txBody>
          <a:bodyPr wrap="none" rtlCol="0">
            <a:spAutoFit/>
          </a:bodyPr>
          <a:lstStyle/>
          <a:p>
            <a:r>
              <a:rPr lang="en-US" dirty="0"/>
              <a:t>can have more than one meaning</a:t>
            </a:r>
          </a:p>
        </p:txBody>
      </p:sp>
      <p:sp>
        <p:nvSpPr>
          <p:cNvPr id="67" name="Right Brace 66">
            <a:extLst>
              <a:ext uri="{FF2B5EF4-FFF2-40B4-BE49-F238E27FC236}">
                <a16:creationId xmlns:a16="http://schemas.microsoft.com/office/drawing/2014/main" id="{EAA09781-AFBC-5E43-98DA-99786F3E3FFF}"/>
              </a:ext>
            </a:extLst>
          </p:cNvPr>
          <p:cNvSpPr/>
          <p:nvPr/>
        </p:nvSpPr>
        <p:spPr>
          <a:xfrm rot="5400000">
            <a:off x="2570211" y="2743246"/>
            <a:ext cx="159082" cy="620032"/>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3" name="Right Brace 72">
            <a:extLst>
              <a:ext uri="{FF2B5EF4-FFF2-40B4-BE49-F238E27FC236}">
                <a16:creationId xmlns:a16="http://schemas.microsoft.com/office/drawing/2014/main" id="{4D3212B3-5C2F-C749-A1E9-48F78B9D51AE}"/>
              </a:ext>
            </a:extLst>
          </p:cNvPr>
          <p:cNvSpPr/>
          <p:nvPr/>
        </p:nvSpPr>
        <p:spPr>
          <a:xfrm rot="5400000">
            <a:off x="6387961" y="2361975"/>
            <a:ext cx="159081" cy="138257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6DC664D-BE48-D648-8645-0113C19F716E}"/>
              </a:ext>
            </a:extLst>
          </p:cNvPr>
          <p:cNvSpPr txBox="1"/>
          <p:nvPr/>
        </p:nvSpPr>
        <p:spPr>
          <a:xfrm>
            <a:off x="2278913" y="3083731"/>
            <a:ext cx="753540" cy="369332"/>
          </a:xfrm>
          <a:prstGeom prst="rect">
            <a:avLst/>
          </a:prstGeom>
          <a:noFill/>
        </p:spPr>
        <p:txBody>
          <a:bodyPr wrap="none" rtlCol="0">
            <a:spAutoFit/>
          </a:bodyPr>
          <a:lstStyle/>
          <a:p>
            <a:r>
              <a:rPr lang="en-US" b="1" dirty="0" err="1"/>
              <a:t>RegEx</a:t>
            </a:r>
            <a:endParaRPr lang="en-US" b="1" dirty="0"/>
          </a:p>
        </p:txBody>
      </p:sp>
      <p:sp>
        <p:nvSpPr>
          <p:cNvPr id="75" name="TextBox 74">
            <a:extLst>
              <a:ext uri="{FF2B5EF4-FFF2-40B4-BE49-F238E27FC236}">
                <a16:creationId xmlns:a16="http://schemas.microsoft.com/office/drawing/2014/main" id="{AF0D888E-F3EA-6C47-8182-869F064DBAB0}"/>
              </a:ext>
            </a:extLst>
          </p:cNvPr>
          <p:cNvSpPr txBox="1"/>
          <p:nvPr/>
        </p:nvSpPr>
        <p:spPr>
          <a:xfrm>
            <a:off x="6111153" y="3083731"/>
            <a:ext cx="723916" cy="369332"/>
          </a:xfrm>
          <a:prstGeom prst="rect">
            <a:avLst/>
          </a:prstGeom>
          <a:noFill/>
        </p:spPr>
        <p:txBody>
          <a:bodyPr wrap="none" rtlCol="0">
            <a:spAutoFit/>
          </a:bodyPr>
          <a:lstStyle/>
          <a:p>
            <a:r>
              <a:rPr lang="en-US" b="1" dirty="0"/>
              <a:t>string</a:t>
            </a:r>
          </a:p>
        </p:txBody>
      </p:sp>
    </p:spTree>
    <p:extLst>
      <p:ext uri="{BB962C8B-B14F-4D97-AF65-F5344CB8AC3E}">
        <p14:creationId xmlns:p14="http://schemas.microsoft.com/office/powerpoint/2010/main" val="325953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up)">
                                      <p:cBhvr>
                                        <p:cTn id="24" dur="500"/>
                                        <p:tgtEl>
                                          <p:spTgt spid="73"/>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dissolv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mph" presetSubtype="0" repeatCount="4000" fill="hold" grpId="1" nodeType="clickEffect">
                                  <p:stCondLst>
                                    <p:cond delay="0"/>
                                  </p:stCondLst>
                                  <p:childTnLst>
                                    <p:animEffect transition="out" filter="fade">
                                      <p:cBhvr>
                                        <p:cTn id="35" dur="500" tmFilter="0, 0; .2, .5; .8, .5; 1, 0"/>
                                        <p:tgtEl>
                                          <p:spTgt spid="2"/>
                                        </p:tgtEl>
                                      </p:cBhvr>
                                    </p:animEffect>
                                    <p:animScale>
                                      <p:cBhvr>
                                        <p:cTn id="36" dur="250" autoRev="1" fill="hold"/>
                                        <p:tgtEl>
                                          <p:spTgt spid="2"/>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67"/>
                                        </p:tgtEl>
                                      </p:cBhvr>
                                    </p:animEffect>
                                    <p:set>
                                      <p:cBhvr>
                                        <p:cTn id="63" dur="1" fill="hold">
                                          <p:stCondLst>
                                            <p:cond delay="499"/>
                                          </p:stCondLst>
                                        </p:cTn>
                                        <p:tgtEl>
                                          <p:spTgt spid="67"/>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73"/>
                                        </p:tgtEl>
                                      </p:cBhvr>
                                    </p:animEffect>
                                    <p:set>
                                      <p:cBhvr>
                                        <p:cTn id="66" dur="1" fill="hold">
                                          <p:stCondLst>
                                            <p:cond delay="499"/>
                                          </p:stCondLst>
                                        </p:cTn>
                                        <p:tgtEl>
                                          <p:spTgt spid="73"/>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p:bldP spid="10" grpId="1"/>
      <p:bldP spid="11" grpId="0"/>
      <p:bldP spid="11" grpId="1"/>
      <p:bldP spid="12" grpId="0"/>
      <p:bldP spid="12" grpId="1"/>
      <p:bldP spid="13" grpId="0"/>
      <p:bldP spid="13" grpId="1"/>
      <p:bldP spid="67" grpId="0" animBg="1"/>
      <p:bldP spid="67" grpId="1" animBg="1"/>
      <p:bldP spid="73" grpId="0" animBg="1"/>
      <p:bldP spid="73" grpId="1" animBg="1"/>
      <p:bldP spid="14" grpId="0"/>
      <p:bldP spid="14" grpId="1"/>
      <p:bldP spid="75" grpId="0"/>
      <p:bldP spid="75"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defRPr b="1" dirty="0" smtClean="0">
            <a:solidFill>
              <a:srgbClr val="FF0000"/>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41755</TotalTime>
  <Words>5859</Words>
  <Application>Microsoft Macintosh PowerPoint</Application>
  <PresentationFormat>Widescreen</PresentationFormat>
  <Paragraphs>656</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Statistical data analysis in R</vt:lpstr>
      <vt:lpstr>PowerPoint Presentation</vt:lpstr>
      <vt:lpstr>Regular expressions</vt:lpstr>
      <vt:lpstr>In this lecture</vt:lpstr>
      <vt:lpstr>What is Regular Expressions</vt:lpstr>
      <vt:lpstr>What is Regular Expressions</vt:lpstr>
      <vt:lpstr>History of RegEx</vt:lpstr>
      <vt:lpstr>History of RegEx</vt:lpstr>
      <vt:lpstr>Metacharacters</vt:lpstr>
      <vt:lpstr>Metacharacters</vt:lpstr>
      <vt:lpstr>Metacharacters</vt:lpstr>
      <vt:lpstr>Metacharacters</vt:lpstr>
      <vt:lpstr>Character sets</vt:lpstr>
      <vt:lpstr>Character sets</vt:lpstr>
      <vt:lpstr>Character sets</vt:lpstr>
      <vt:lpstr>Character sets</vt:lpstr>
      <vt:lpstr>Repetition, grouping, alternation</vt:lpstr>
      <vt:lpstr>Repetition, grouping, alternation</vt:lpstr>
      <vt:lpstr>Repetition, grouping, alternation</vt:lpstr>
      <vt:lpstr>Repetition, grouping, alternation</vt:lpstr>
      <vt:lpstr>Anchored expressions and word boundaries</vt:lpstr>
      <vt:lpstr>Anchored expressions and word boundaries</vt:lpstr>
      <vt:lpstr>Backreference and assertions</vt:lpstr>
      <vt:lpstr>Backreference and assertions</vt:lpstr>
      <vt:lpstr>Backreference and assertions</vt:lpstr>
      <vt:lpstr>In this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 in R</dc:title>
  <dc:creator>Victor Ermakov</dc:creator>
  <cp:lastModifiedBy>Microsoft Office User</cp:lastModifiedBy>
  <cp:revision>613</cp:revision>
  <dcterms:created xsi:type="dcterms:W3CDTF">2019-09-07T16:57:28Z</dcterms:created>
  <dcterms:modified xsi:type="dcterms:W3CDTF">2020-07-05T12:59:30Z</dcterms:modified>
</cp:coreProperties>
</file>