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30"/>
    <p:restoredTop sz="94631"/>
  </p:normalViewPr>
  <p:slideViewPr>
    <p:cSldViewPr snapToGrid="0" snapToObjects="1">
      <p:cViewPr varScale="1">
        <p:scale>
          <a:sx n="108" d="100"/>
          <a:sy n="108" d="100"/>
        </p:scale>
        <p:origin x="22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1667-53B5-714D-9C73-B3FE32EB951A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B5DA-BEE1-BE41-AA25-C92B0FFB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4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1667-53B5-714D-9C73-B3FE32EB951A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B5DA-BEE1-BE41-AA25-C92B0FFB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5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1667-53B5-714D-9C73-B3FE32EB951A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B5DA-BEE1-BE41-AA25-C92B0FFB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4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1667-53B5-714D-9C73-B3FE32EB951A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B5DA-BEE1-BE41-AA25-C92B0FFB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9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1667-53B5-714D-9C73-B3FE32EB951A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B5DA-BEE1-BE41-AA25-C92B0FFB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1667-53B5-714D-9C73-B3FE32EB951A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B5DA-BEE1-BE41-AA25-C92B0FFB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2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1667-53B5-714D-9C73-B3FE32EB951A}" type="datetimeFigureOut">
              <a:rPr lang="en-US" smtClean="0"/>
              <a:t>5/3/20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B5DA-BEE1-BE41-AA25-C92B0FFB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1667-53B5-714D-9C73-B3FE32EB951A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B5DA-BEE1-BE41-AA25-C92B0FFB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1667-53B5-714D-9C73-B3FE32EB951A}" type="datetimeFigureOut">
              <a:rPr lang="en-US" smtClean="0"/>
              <a:t>5/3/20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B5DA-BEE1-BE41-AA25-C92B0FFB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8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1667-53B5-714D-9C73-B3FE32EB951A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B5DA-BEE1-BE41-AA25-C92B0FFB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1667-53B5-714D-9C73-B3FE32EB951A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B5DA-BEE1-BE41-AA25-C92B0FFB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61667-53B5-714D-9C73-B3FE32EB951A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B5DA-BEE1-BE41-AA25-C92B0FFB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9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data analysis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Visiting professor</a:t>
            </a:r>
          </a:p>
          <a:p>
            <a:r>
              <a:rPr lang="en-US" dirty="0"/>
              <a:t>Viktor Ermakov</a:t>
            </a:r>
          </a:p>
        </p:txBody>
      </p:sp>
    </p:spTree>
    <p:extLst>
      <p:ext uri="{BB962C8B-B14F-4D97-AF65-F5344CB8AC3E}">
        <p14:creationId xmlns:p14="http://schemas.microsoft.com/office/powerpoint/2010/main" val="2660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4"/>
                    </a:solidFill>
                  </a:rPr>
                  <a:t>﻿</a:t>
                </a:r>
                <a:r>
                  <a:rPr lang="en-US" b="1" i="1" dirty="0">
                    <a:solidFill>
                      <a:schemeClr val="accent4"/>
                    </a:solidFill>
                  </a:rPr>
                  <a:t>Prior probability P(A) </a:t>
                </a:r>
                <a:r>
                  <a:rPr lang="en-US" dirty="0"/>
                  <a:t>(known) </a:t>
                </a:r>
                <a:r>
                  <a:rPr lang="mr-IN" dirty="0"/>
                  <a:t>–</a:t>
                </a:r>
                <a:r>
                  <a:rPr lang="en-US" dirty="0"/>
                  <a:t> </a:t>
                </a:r>
                <a:r>
                  <a:rPr lang="en-US" b="1" i="1" dirty="0"/>
                  <a:t>P(A) </a:t>
                </a:r>
                <a:r>
                  <a:rPr lang="en-US" dirty="0"/>
                  <a:t>probability of event </a:t>
                </a:r>
                <a:r>
                  <a:rPr lang="en-US" b="1" i="1" dirty="0"/>
                  <a:t>A</a:t>
                </a:r>
                <a:r>
                  <a:rPr lang="en-US" dirty="0"/>
                  <a:t> to happen;</a:t>
                </a:r>
              </a:p>
              <a:p>
                <a:r>
                  <a:rPr lang="en-US" b="1" i="1" dirty="0">
                    <a:solidFill>
                      <a:schemeClr val="accent6"/>
                    </a:solidFill>
                  </a:rPr>
                  <a:t>Likelihood P(B|A) </a:t>
                </a:r>
                <a:r>
                  <a:rPr lang="en-US" dirty="0"/>
                  <a:t>(known) </a:t>
                </a:r>
                <a:r>
                  <a:rPr lang="mr-IN" dirty="0"/>
                  <a:t>–</a:t>
                </a:r>
                <a:r>
                  <a:rPr lang="en-US" dirty="0"/>
                  <a:t> </a:t>
                </a:r>
                <a:r>
                  <a:rPr lang="en-US" b="1" i="1" dirty="0"/>
                  <a:t>P(B|A) </a:t>
                </a:r>
                <a:r>
                  <a:rPr lang="en-US" dirty="0"/>
                  <a:t>probability that event </a:t>
                </a:r>
                <a:r>
                  <a:rPr lang="en-US" b="1" i="1" dirty="0"/>
                  <a:t>B</a:t>
                </a:r>
                <a:r>
                  <a:rPr lang="en-US" dirty="0"/>
                  <a:t> will happen when event A happened.</a:t>
                </a:r>
              </a:p>
              <a:p>
                <a:r>
                  <a:rPr lang="en-US" b="1" i="1" dirty="0">
                    <a:solidFill>
                      <a:srgbClr val="00B0F0"/>
                    </a:solidFill>
                  </a:rPr>
                  <a:t>Posterior probability P(A|B) </a:t>
                </a:r>
                <a:r>
                  <a:rPr lang="en-US" dirty="0"/>
                  <a:t>(updated) </a:t>
                </a:r>
                <a:r>
                  <a:rPr lang="mr-IN" dirty="0"/>
                  <a:t>–</a:t>
                </a:r>
                <a:r>
                  <a:rPr lang="en-US" dirty="0"/>
                  <a:t> probability of event </a:t>
                </a:r>
                <a:r>
                  <a:rPr lang="en-US" b="1" i="1" dirty="0"/>
                  <a:t>A</a:t>
                </a:r>
                <a:r>
                  <a:rPr lang="en-US" dirty="0"/>
                  <a:t> actually happen when event </a:t>
                </a:r>
                <a:r>
                  <a:rPr lang="en-US" b="1" i="1" dirty="0"/>
                  <a:t>B</a:t>
                </a:r>
                <a:r>
                  <a:rPr lang="en-US" dirty="0"/>
                  <a:t> happened.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𝑨</m:t>
                          </m:r>
                        </m:e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charset="0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𝑨𝑩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latin typeface="Cambria Math" charset="0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𝑩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</m:t>
                      </m:r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𝑨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𝑷</m:t>
                          </m:r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𝑩</m:t>
                          </m:r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)∙</m:t>
                          </m:r>
                          <m:r>
                            <a:rPr lang="en-US" b="1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𝑷</m:t>
                          </m:r>
                          <m:r>
                            <a:rPr lang="en-US" b="1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latin typeface="Cambria Math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charset="0"/>
                                </a:rPr>
                                <m:t>𝑩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charset="0"/>
                                </a:rPr>
                                <m:t>𝑨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charset="0"/>
                                </a:rPr>
                                <m:t>𝑨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charset="0"/>
                                </a:rPr>
                                <m:t>𝑩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1" i="1" dirty="0" smtClean="0"/>
                                <m:t>Ā</m:t>
                              </m:r>
                            </m:e>
                          </m:d>
                          <m:r>
                            <a:rPr lang="en-US" b="1" i="1" dirty="0" smtClean="0">
                              <a:latin typeface="Cambria Math" charset="0"/>
                            </a:rPr>
                            <m:t>𝑷</m:t>
                          </m:r>
                          <m:r>
                            <a:rPr lang="en-US" b="1" i="1" dirty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1" i="1" dirty="0" smtClean="0"/>
                            <m:t>Ā</m:t>
                          </m:r>
                          <m:r>
                            <a:rPr lang="en-US" b="1" i="1" dirty="0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6546295"/>
            <a:ext cx="12192000" cy="31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Statistical data analysis in R. Viktor Ermakov </a:t>
            </a:r>
            <a:r>
              <a:rPr lang="mr-IN" dirty="0"/>
              <a:t>–</a:t>
            </a:r>
            <a:r>
              <a:rPr lang="en-US" dirty="0"/>
              <a:t> Visiting professor, </a:t>
            </a:r>
            <a:r>
              <a:rPr lang="en-US" dirty="0" err="1"/>
              <a:t>UFSCar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757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677631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Hypothesis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Likelihood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Unnormalized</a:t>
                      </a:r>
                      <a:r>
                        <a:rPr lang="en-US" dirty="0"/>
                        <a:t> posterior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Posterior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P(H)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P(D|H)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P(D|H)P(H)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P(H|D)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H</a:t>
                      </a:r>
                      <a:r>
                        <a:rPr lang="en-US" i="1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H</a:t>
                      </a:r>
                      <a:r>
                        <a:rPr lang="en-US" i="1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H</a:t>
                      </a:r>
                      <a:r>
                        <a:rPr lang="en-US" i="1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H</a:t>
                      </a:r>
                      <a:r>
                        <a:rPr lang="en-US" i="1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H</a:t>
                      </a:r>
                      <a:r>
                        <a:rPr lang="en-US" i="1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H</a:t>
                      </a:r>
                      <a:r>
                        <a:rPr lang="en-US" i="1" baseline="-25000"/>
                        <a:t>20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11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6546295"/>
            <a:ext cx="12192000" cy="31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Statistical data analysis in R. Viktor Ermakov </a:t>
            </a:r>
            <a:r>
              <a:rPr lang="mr-IN" dirty="0"/>
              <a:t>–</a:t>
            </a:r>
            <a:r>
              <a:rPr lang="en-US" dirty="0"/>
              <a:t> Visiting professor, </a:t>
            </a:r>
            <a:r>
              <a:rPr lang="en-US" dirty="0" err="1"/>
              <a:t>UFSCar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8476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data analysis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46295"/>
            <a:ext cx="12192000" cy="31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Statistical data analysis in R. Viktor Ermakov </a:t>
            </a:r>
            <a:r>
              <a:rPr lang="mr-IN" dirty="0"/>
              <a:t>–</a:t>
            </a:r>
            <a:r>
              <a:rPr lang="en-US" dirty="0"/>
              <a:t> Visiting professor, </a:t>
            </a:r>
            <a:r>
              <a:rPr lang="en-US" dirty="0" err="1"/>
              <a:t>UFSCar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method that figures out unknowns with associated probabilities.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that will generate data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Priors </a:t>
            </a:r>
            <a:r>
              <a:rPr lang="mr-IN" dirty="0"/>
              <a:t>–</a:t>
            </a:r>
            <a:r>
              <a:rPr lang="en-US" dirty="0"/>
              <a:t> the information the the model has before see data.</a:t>
            </a:r>
          </a:p>
          <a:p>
            <a:pPr marL="914400" lvl="2" indent="0">
              <a:buNone/>
            </a:pPr>
            <a:r>
              <a:rPr lang="en-US" dirty="0"/>
              <a:t>Probability will represent uncertainty in all parts of the model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82" y="2378693"/>
            <a:ext cx="1219800" cy="150633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761382" y="2343449"/>
            <a:ext cx="5205847" cy="2678787"/>
            <a:chOff x="5456582" y="2867990"/>
            <a:chExt cx="5205847" cy="2678787"/>
          </a:xfrm>
        </p:grpSpPr>
        <p:sp>
          <p:nvSpPr>
            <p:cNvPr id="9" name="Right Arrow 8"/>
            <p:cNvSpPr/>
            <p:nvPr/>
          </p:nvSpPr>
          <p:spPr>
            <a:xfrm>
              <a:off x="9017610" y="3912731"/>
              <a:ext cx="377687" cy="4645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6582" y="2867990"/>
              <a:ext cx="5205847" cy="2678787"/>
              <a:chOff x="5496338" y="2849668"/>
              <a:chExt cx="5205847" cy="2678787"/>
            </a:xfrm>
          </p:grpSpPr>
          <p:sp>
            <p:nvSpPr>
              <p:cNvPr id="7" name="Right Arrow 6"/>
              <p:cNvSpPr/>
              <p:nvPr/>
            </p:nvSpPr>
            <p:spPr>
              <a:xfrm>
                <a:off x="5496338" y="3601657"/>
                <a:ext cx="1510748" cy="103367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Parameters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7007086" y="3219000"/>
                <a:ext cx="1977886" cy="1798983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Model</a:t>
                </a: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07447" y="3731418"/>
                <a:ext cx="1194738" cy="778390"/>
              </a:xfrm>
              <a:prstGeom prst="rect">
                <a:avLst/>
              </a:prstGeom>
            </p:spPr>
          </p:pic>
          <p:sp>
            <p:nvSpPr>
              <p:cNvPr id="18" name="U-Turn Arrow 17"/>
              <p:cNvSpPr/>
              <p:nvPr/>
            </p:nvSpPr>
            <p:spPr>
              <a:xfrm>
                <a:off x="5950226" y="2849668"/>
                <a:ext cx="4398593" cy="917176"/>
              </a:xfrm>
              <a:prstGeom prst="uturnArrow">
                <a:avLst>
                  <a:gd name="adj1" fmla="val 22110"/>
                  <a:gd name="adj2" fmla="val 25000"/>
                  <a:gd name="adj3" fmla="val 25000"/>
                  <a:gd name="adj4" fmla="val 43750"/>
                  <a:gd name="adj5" fmla="val 75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U-Turn Arrow 18"/>
              <p:cNvSpPr/>
              <p:nvPr/>
            </p:nvSpPr>
            <p:spPr>
              <a:xfrm flipH="1" flipV="1">
                <a:off x="5804452" y="4629163"/>
                <a:ext cx="4447986" cy="899292"/>
              </a:xfrm>
              <a:prstGeom prst="uturnArrow">
                <a:avLst>
                  <a:gd name="adj1" fmla="val 18739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27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5</a:t>
            </a:r>
          </a:p>
        </p:txBody>
      </p:sp>
    </p:spTree>
    <p:extLst>
      <p:ext uri="{BB962C8B-B14F-4D97-AF65-F5344CB8AC3E}">
        <p14:creationId xmlns:p14="http://schemas.microsoft.com/office/powerpoint/2010/main" val="89969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Conditional probability</a:t>
            </a:r>
          </a:p>
          <a:p>
            <a:r>
              <a:rPr lang="en-US" dirty="0"/>
              <a:t>Bayes’ theorem</a:t>
            </a:r>
          </a:p>
          <a:p>
            <a:r>
              <a:rPr lang="en-US" dirty="0"/>
              <a:t>Bayesian updating</a:t>
            </a:r>
          </a:p>
          <a:p>
            <a:r>
              <a:rPr lang="en-US" dirty="0"/>
              <a:t>Bayesian data analysis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46295"/>
            <a:ext cx="12192000" cy="31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Statistical data analysis in R. Viktor Ermakov </a:t>
            </a:r>
            <a:r>
              <a:rPr lang="mr-IN" dirty="0"/>
              <a:t>–</a:t>
            </a:r>
            <a:r>
              <a:rPr lang="en-US" dirty="0"/>
              <a:t> Visiting professor, </a:t>
            </a:r>
            <a:r>
              <a:rPr lang="en-US" dirty="0" err="1"/>
              <a:t>UFSCar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337" y="2560422"/>
            <a:ext cx="5225463" cy="28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6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980704" cy="4351338"/>
          </a:xfrm>
        </p:spPr>
        <p:txBody>
          <a:bodyPr>
            <a:normAutofit/>
          </a:bodyPr>
          <a:lstStyle/>
          <a:p>
            <a:r>
              <a:rPr lang="en-US" dirty="0"/>
              <a:t>P(A)</a:t>
            </a:r>
          </a:p>
          <a:p>
            <a:r>
              <a:rPr lang="en-US" dirty="0"/>
              <a:t>P(</a:t>
            </a:r>
            <a:r>
              <a:rPr lang="en-US" dirty="0" err="1"/>
              <a:t>Ā</a:t>
            </a:r>
            <a:r>
              <a:rPr lang="en-US" dirty="0"/>
              <a:t>)</a:t>
            </a:r>
          </a:p>
          <a:p>
            <a:r>
              <a:rPr lang="en-US" dirty="0"/>
              <a:t>P(A</a:t>
            </a:r>
            <a:r>
              <a:rPr lang="en-US" b="1" dirty="0"/>
              <a:t>⋃</a:t>
            </a:r>
            <a:r>
              <a:rPr lang="en-US" dirty="0"/>
              <a:t>B)</a:t>
            </a:r>
          </a:p>
          <a:p>
            <a:r>
              <a:rPr lang="en-US" dirty="0"/>
              <a:t>P(AB)</a:t>
            </a:r>
          </a:p>
          <a:p>
            <a:r>
              <a:rPr lang="en-US" dirty="0"/>
              <a:t>P(A</a:t>
            </a:r>
            <a:r>
              <a:rPr lang="en-US" b="1" dirty="0"/>
              <a:t>⋂</a:t>
            </a:r>
            <a:r>
              <a:rPr lang="en-US" dirty="0"/>
              <a:t>B)</a:t>
            </a:r>
          </a:p>
          <a:p>
            <a:r>
              <a:rPr lang="en-US" dirty="0"/>
              <a:t>P(B|A)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46295"/>
            <a:ext cx="12192000" cy="31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Statistical data analysis in R. Viktor Ermakov </a:t>
            </a:r>
            <a:r>
              <a:rPr lang="mr-IN" dirty="0"/>
              <a:t>–</a:t>
            </a:r>
            <a:r>
              <a:rPr lang="en-US" dirty="0"/>
              <a:t> Visiting professor, </a:t>
            </a:r>
            <a:r>
              <a:rPr lang="en-US" dirty="0" err="1"/>
              <a:t>UFSCar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4549EC-061D-484F-A9E6-1CEBDFFD5C4D}"/>
              </a:ext>
            </a:extLst>
          </p:cNvPr>
          <p:cNvSpPr/>
          <p:nvPr/>
        </p:nvSpPr>
        <p:spPr>
          <a:xfrm>
            <a:off x="5421086" y="2106386"/>
            <a:ext cx="3804557" cy="34779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17BF82-0285-EA4B-B8FD-5DC41F9D48ED}"/>
              </a:ext>
            </a:extLst>
          </p:cNvPr>
          <p:cNvCxnSpPr>
            <a:cxnSpLocks/>
          </p:cNvCxnSpPr>
          <p:nvPr/>
        </p:nvCxnSpPr>
        <p:spPr>
          <a:xfrm flipV="1">
            <a:off x="5045529" y="2106387"/>
            <a:ext cx="0" cy="347798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580681-4B2C-3D40-96C0-5DDDD4C656DA}"/>
              </a:ext>
            </a:extLst>
          </p:cNvPr>
          <p:cNvCxnSpPr>
            <a:cxnSpLocks/>
          </p:cNvCxnSpPr>
          <p:nvPr/>
        </p:nvCxnSpPr>
        <p:spPr>
          <a:xfrm>
            <a:off x="5421086" y="1825625"/>
            <a:ext cx="3804557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430BCB-78BD-E347-BEB1-FD80B062A20A}"/>
              </a:ext>
            </a:extLst>
          </p:cNvPr>
          <p:cNvSpPr txBox="1"/>
          <p:nvPr/>
        </p:nvSpPr>
        <p:spPr>
          <a:xfrm>
            <a:off x="7139660" y="13086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50D22-4569-B746-A260-E688DCE3506F}"/>
              </a:ext>
            </a:extLst>
          </p:cNvPr>
          <p:cNvSpPr txBox="1"/>
          <p:nvPr/>
        </p:nvSpPr>
        <p:spPr>
          <a:xfrm>
            <a:off x="4537480" y="35837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D0B3E0-A51E-7642-B2EE-900E5714994C}"/>
              </a:ext>
            </a:extLst>
          </p:cNvPr>
          <p:cNvSpPr/>
          <p:nvPr/>
        </p:nvSpPr>
        <p:spPr>
          <a:xfrm>
            <a:off x="6080530" y="2679480"/>
            <a:ext cx="1607127" cy="193963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solidFill>
                  <a:schemeClr val="accent1"/>
                </a:solidFill>
              </a:rPr>
              <a:t>A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EF4C7-8F46-D649-8E1F-DDC00E6AA4B5}"/>
              </a:ext>
            </a:extLst>
          </p:cNvPr>
          <p:cNvSpPr txBox="1"/>
          <p:nvPr/>
        </p:nvSpPr>
        <p:spPr>
          <a:xfrm>
            <a:off x="8589963" y="2194958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chemeClr val="accent1"/>
                </a:solidFill>
              </a:rPr>
              <a:t>Ā</a:t>
            </a:r>
            <a:endParaRPr lang="en-US" sz="3200" b="1" i="1" dirty="0">
              <a:solidFill>
                <a:schemeClr val="accent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F1131D-C60F-BD45-B9E5-9B927272D29D}"/>
              </a:ext>
            </a:extLst>
          </p:cNvPr>
          <p:cNvSpPr/>
          <p:nvPr/>
        </p:nvSpPr>
        <p:spPr>
          <a:xfrm>
            <a:off x="7392130" y="2663151"/>
            <a:ext cx="1565899" cy="136987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solidFill>
                  <a:schemeClr val="accent1"/>
                </a:solidFill>
              </a:rPr>
              <a:t>B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AD2A12A-1F4F-E142-AEA5-D4CE321A74CC}"/>
              </a:ext>
            </a:extLst>
          </p:cNvPr>
          <p:cNvGrpSpPr/>
          <p:nvPr/>
        </p:nvGrpSpPr>
        <p:grpSpPr>
          <a:xfrm>
            <a:off x="6082543" y="2665989"/>
            <a:ext cx="2871442" cy="1955966"/>
            <a:chOff x="6153892" y="3011630"/>
            <a:chExt cx="2871442" cy="195596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5BEDC43-9CD1-A64F-82CC-86FB11B342E5}"/>
                </a:ext>
              </a:extLst>
            </p:cNvPr>
            <p:cNvGrpSpPr/>
            <p:nvPr/>
          </p:nvGrpSpPr>
          <p:grpSpPr>
            <a:xfrm>
              <a:off x="6153892" y="3011630"/>
              <a:ext cx="2871442" cy="1955966"/>
              <a:chOff x="6153892" y="3011630"/>
              <a:chExt cx="2871442" cy="195596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39F86C7-E640-3A4E-A88D-41CDBD88DF97}"/>
                  </a:ext>
                </a:extLst>
              </p:cNvPr>
              <p:cNvSpPr/>
              <p:nvPr/>
            </p:nvSpPr>
            <p:spPr>
              <a:xfrm>
                <a:off x="6153892" y="3027959"/>
                <a:ext cx="1607127" cy="193963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FD6DF3F-DCBE-C149-85EE-1D8AD669FF02}"/>
                  </a:ext>
                </a:extLst>
              </p:cNvPr>
              <p:cNvSpPr/>
              <p:nvPr/>
            </p:nvSpPr>
            <p:spPr>
              <a:xfrm>
                <a:off x="7459435" y="3011630"/>
                <a:ext cx="1565899" cy="13698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i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868B28-7026-8E4E-9F64-FB3D10B97CB4}"/>
                </a:ext>
              </a:extLst>
            </p:cNvPr>
            <p:cNvSpPr txBox="1"/>
            <p:nvPr/>
          </p:nvSpPr>
          <p:spPr>
            <a:xfrm>
              <a:off x="6805055" y="3520667"/>
              <a:ext cx="1455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P(A</a:t>
              </a:r>
              <a:r>
                <a:rPr lang="en-US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⋃</a:t>
              </a:r>
              <a:r>
                <a:rPr lang="en-US" sz="32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B)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E4CEB4-507B-A444-BDF7-36939E96AA56}"/>
              </a:ext>
            </a:extLst>
          </p:cNvPr>
          <p:cNvGrpSpPr/>
          <p:nvPr/>
        </p:nvGrpSpPr>
        <p:grpSpPr>
          <a:xfrm>
            <a:off x="7049875" y="2933489"/>
            <a:ext cx="978153" cy="1015663"/>
            <a:chOff x="9633786" y="4389127"/>
            <a:chExt cx="978153" cy="1015663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0031D67-3629-5146-B8FE-B671FE6F5A32}"/>
                </a:ext>
              </a:extLst>
            </p:cNvPr>
            <p:cNvSpPr/>
            <p:nvPr/>
          </p:nvSpPr>
          <p:spPr>
            <a:xfrm>
              <a:off x="9980235" y="4479015"/>
              <a:ext cx="285256" cy="835889"/>
            </a:xfrm>
            <a:custGeom>
              <a:avLst/>
              <a:gdLst>
                <a:gd name="connsiteX0" fmla="*/ 99668 w 285256"/>
                <a:gd name="connsiteY0" fmla="*/ 0 h 835889"/>
                <a:gd name="connsiteX1" fmla="*/ 148020 w 285256"/>
                <a:gd name="connsiteY1" fmla="*/ 70727 h 835889"/>
                <a:gd name="connsiteX2" fmla="*/ 285256 w 285256"/>
                <a:gd name="connsiteY2" fmla="*/ 612962 h 835889"/>
                <a:gd name="connsiteX3" fmla="*/ 268930 w 285256"/>
                <a:gd name="connsiteY3" fmla="*/ 808415 h 835889"/>
                <a:gd name="connsiteX4" fmla="*/ 261864 w 285256"/>
                <a:gd name="connsiteY4" fmla="*/ 835889 h 835889"/>
                <a:gd name="connsiteX5" fmla="*/ 229321 w 285256"/>
                <a:gd name="connsiteY5" fmla="*/ 812400 h 835889"/>
                <a:gd name="connsiteX6" fmla="*/ 0 w 285256"/>
                <a:gd name="connsiteY6" fmla="*/ 328078 h 835889"/>
                <a:gd name="connsiteX7" fmla="*/ 61528 w 285256"/>
                <a:gd name="connsiteY7" fmla="*/ 61471 h 835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256" h="835889">
                  <a:moveTo>
                    <a:pt x="99668" y="0"/>
                  </a:moveTo>
                  <a:lnTo>
                    <a:pt x="148020" y="70727"/>
                  </a:lnTo>
                  <a:cubicBezTo>
                    <a:pt x="234664" y="225511"/>
                    <a:pt x="285256" y="412106"/>
                    <a:pt x="285256" y="612962"/>
                  </a:cubicBezTo>
                  <a:cubicBezTo>
                    <a:pt x="285256" y="679914"/>
                    <a:pt x="279635" y="745282"/>
                    <a:pt x="268930" y="808415"/>
                  </a:cubicBezTo>
                  <a:lnTo>
                    <a:pt x="261864" y="835889"/>
                  </a:lnTo>
                  <a:lnTo>
                    <a:pt x="229321" y="812400"/>
                  </a:lnTo>
                  <a:cubicBezTo>
                    <a:pt x="87635" y="688452"/>
                    <a:pt x="0" y="517218"/>
                    <a:pt x="0" y="328078"/>
                  </a:cubicBezTo>
                  <a:cubicBezTo>
                    <a:pt x="0" y="233509"/>
                    <a:pt x="21909" y="143415"/>
                    <a:pt x="61528" y="6147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876F1A-8903-C34B-9FBB-9BA4BEBB2721}"/>
                </a:ext>
              </a:extLst>
            </p:cNvPr>
            <p:cNvSpPr txBox="1"/>
            <p:nvPr/>
          </p:nvSpPr>
          <p:spPr>
            <a:xfrm>
              <a:off x="9633786" y="4389127"/>
              <a:ext cx="97815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i="1" dirty="0">
                  <a:solidFill>
                    <a:schemeClr val="accent1"/>
                  </a:solidFill>
                </a:rPr>
                <a:t>P(AB)</a:t>
              </a:r>
            </a:p>
            <a:p>
              <a:pPr algn="ctr"/>
              <a:r>
                <a:rPr lang="en-US" sz="2000" b="1" i="1" dirty="0">
                  <a:solidFill>
                    <a:schemeClr val="accent1"/>
                  </a:solidFill>
                </a:rPr>
                <a:t>or</a:t>
              </a:r>
            </a:p>
            <a:p>
              <a:pPr algn="ctr"/>
              <a:r>
                <a:rPr lang="en-US" sz="2000" b="1" i="1" dirty="0">
                  <a:solidFill>
                    <a:schemeClr val="accent1"/>
                  </a:solidFill>
                </a:rPr>
                <a:t>P(A</a:t>
              </a:r>
              <a:r>
                <a:rPr lang="en-US" sz="2000" b="1" dirty="0">
                  <a:solidFill>
                    <a:schemeClr val="accent1"/>
                  </a:solidFill>
                </a:rPr>
                <a:t>⋂</a:t>
              </a:r>
              <a:r>
                <a:rPr lang="en-US" sz="2000" b="1" i="1" dirty="0">
                  <a:solidFill>
                    <a:schemeClr val="accent1"/>
                  </a:solidFill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88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1" grpId="0"/>
      <p:bldP spid="11" grpId="1"/>
      <p:bldP spid="13" grpId="0"/>
      <p:bldP spid="13" grpId="1"/>
      <p:bldP spid="14" grpId="0" animBg="1"/>
      <p:bldP spid="14" grpId="1" animBg="1"/>
      <p:bldP spid="14" grpId="2" animBg="1"/>
      <p:bldP spid="15" grpId="0"/>
      <p:bldP spid="15" grpId="1"/>
      <p:bldP spid="16" grpId="0" animBg="1"/>
      <p:bldP spid="16" grpId="1" animBg="1"/>
      <p:bldP spid="16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﻿The probability of an event </a:t>
            </a:r>
            <a:r>
              <a:rPr lang="en-US" b="1" i="1" dirty="0"/>
              <a:t>A</a:t>
            </a:r>
            <a:r>
              <a:rPr lang="en-US" dirty="0"/>
              <a:t> must often be modified after information is obtained as to whether or not a related event </a:t>
            </a:r>
            <a:r>
              <a:rPr lang="en-US" b="1" i="1" dirty="0"/>
              <a:t>B</a:t>
            </a:r>
            <a:r>
              <a:rPr lang="en-US" dirty="0"/>
              <a:t> has taken place.</a:t>
            </a:r>
          </a:p>
          <a:p>
            <a:r>
              <a:rPr lang="en-US" dirty="0"/>
              <a:t>Information about some aspect of the experimental results may therefore necessitate a revision of the probability of an event concerning some other aspect of the results.</a:t>
            </a:r>
          </a:p>
          <a:p>
            <a:r>
              <a:rPr lang="en-US" dirty="0"/>
              <a:t>The revised probability of </a:t>
            </a:r>
            <a:r>
              <a:rPr lang="en-US" b="1" i="1" dirty="0"/>
              <a:t>A</a:t>
            </a:r>
            <a:r>
              <a:rPr lang="en-US" dirty="0"/>
              <a:t> when it is known that </a:t>
            </a:r>
            <a:r>
              <a:rPr lang="en-US" b="1" i="1" dirty="0"/>
              <a:t>B</a:t>
            </a:r>
            <a:r>
              <a:rPr lang="en-US" dirty="0"/>
              <a:t> has occurred is called the conditional probability of </a:t>
            </a:r>
            <a:r>
              <a:rPr lang="en-US" b="1" i="1" dirty="0"/>
              <a:t>A</a:t>
            </a:r>
            <a:r>
              <a:rPr lang="en-US" dirty="0"/>
              <a:t> given </a:t>
            </a:r>
            <a:r>
              <a:rPr lang="en-US" b="1" i="1" dirty="0"/>
              <a:t>B</a:t>
            </a:r>
            <a:r>
              <a:rPr lang="en-US" dirty="0"/>
              <a:t> and is denoted by </a:t>
            </a:r>
            <a:r>
              <a:rPr lang="en-US" b="1" i="1" dirty="0">
                <a:solidFill>
                  <a:srgbClr val="00B0F0"/>
                </a:solidFill>
              </a:rPr>
              <a:t>P(A|B)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46295"/>
            <a:ext cx="12192000" cy="31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Statistical data analysis in R. Viktor Ermakov </a:t>
            </a:r>
            <a:r>
              <a:rPr lang="mr-IN" dirty="0"/>
              <a:t>–</a:t>
            </a:r>
            <a:r>
              <a:rPr lang="en-US" dirty="0"/>
              <a:t> Visiting professor, </a:t>
            </a:r>
            <a:r>
              <a:rPr lang="en-US" dirty="0" err="1"/>
              <a:t>UFSCar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25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﻿The </a:t>
                </a:r>
                <a:r>
                  <a:rPr lang="en-US" b="1" i="1" dirty="0">
                    <a:solidFill>
                      <a:srgbClr val="00B0F0"/>
                    </a:solidFill>
                  </a:rPr>
                  <a:t>conditional probability </a:t>
                </a:r>
                <a:r>
                  <a:rPr lang="en-US" dirty="0"/>
                  <a:t>of </a:t>
                </a:r>
                <a:r>
                  <a:rPr lang="en-US" b="1" i="1" dirty="0"/>
                  <a:t>A</a:t>
                </a:r>
                <a:r>
                  <a:rPr lang="en-US" dirty="0"/>
                  <a:t> given </a:t>
                </a:r>
                <a:r>
                  <a:rPr lang="en-US" b="1" i="1" dirty="0"/>
                  <a:t>B</a:t>
                </a:r>
                <a:r>
                  <a:rPr lang="en-US" dirty="0"/>
                  <a:t> is denoted by </a:t>
                </a:r>
                <a:r>
                  <a:rPr lang="en-US" b="1" i="1" dirty="0"/>
                  <a:t>P(A|B)</a:t>
                </a:r>
                <a:r>
                  <a:rPr lang="en-US" dirty="0"/>
                  <a:t> and defined by the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𝑨</m:t>
                          </m:r>
                        </m:e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charset="0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𝑨𝑩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latin typeface="Cambria Math" charset="0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𝑩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Equivalently, this formula can be written: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𝑨𝑩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𝑨</m:t>
                          </m:r>
                        </m:e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r>
                        <a:rPr lang="en-US" b="1" i="1" smtClean="0">
                          <a:latin typeface="Cambria Math" charset="0"/>
                        </a:rPr>
                        <m:t>(</m:t>
                      </m:r>
                      <m:r>
                        <a:rPr lang="en-US" b="1" i="1" smtClean="0">
                          <a:latin typeface="Cambria Math" charset="0"/>
                        </a:rPr>
                        <m:t>𝑩</m:t>
                      </m:r>
                      <m:r>
                        <a:rPr lang="en-US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This latter version is called the </a:t>
                </a:r>
                <a:r>
                  <a:rPr lang="en-US" b="1" i="1" dirty="0">
                    <a:solidFill>
                      <a:srgbClr val="00B0F0"/>
                    </a:solidFill>
                  </a:rPr>
                  <a:t>multiplication law of probability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6546295"/>
            <a:ext cx="12192000" cy="31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Statistical data analysis in R. Viktor Ermakov </a:t>
            </a:r>
            <a:r>
              <a:rPr lang="mr-IN" dirty="0"/>
              <a:t>–</a:t>
            </a:r>
            <a:r>
              <a:rPr lang="en-US" dirty="0"/>
              <a:t> Visiting professor, </a:t>
            </a:r>
            <a:r>
              <a:rPr lang="en-US" dirty="0" err="1"/>
              <a:t>UFSCar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926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﻿Two events A and B are </a:t>
                </a:r>
                <a:r>
                  <a:rPr lang="en-US" b="1" i="1" dirty="0">
                    <a:solidFill>
                      <a:srgbClr val="00B0F0"/>
                    </a:solidFill>
                  </a:rPr>
                  <a:t>independent</a:t>
                </a:r>
                <a:r>
                  <a:rPr lang="en-US" dirty="0"/>
                  <a:t> if: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𝑨</m:t>
                          </m:r>
                        </m:e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r>
                        <a:rPr lang="en-US" b="1" i="1" smtClean="0">
                          <a:latin typeface="Cambria Math" charset="0"/>
                        </a:rPr>
                        <m:t>(</m:t>
                      </m:r>
                      <m:r>
                        <a:rPr lang="en-US" b="1" i="1" smtClean="0">
                          <a:latin typeface="Cambria Math" charset="0"/>
                        </a:rPr>
                        <m:t>𝑨</m:t>
                      </m:r>
                      <m:r>
                        <a:rPr lang="en-US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Equivalent conditions are: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𝑩</m:t>
                          </m:r>
                        </m:e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𝑨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r>
                        <a:rPr lang="en-US" b="1" i="1" smtClean="0">
                          <a:latin typeface="Cambria Math" charset="0"/>
                        </a:rPr>
                        <m:t>(</m:t>
                      </m:r>
                      <m:r>
                        <a:rPr lang="en-US" b="1" i="1" smtClean="0">
                          <a:latin typeface="Cambria Math" charset="0"/>
                        </a:rPr>
                        <m:t>𝑩</m:t>
                      </m:r>
                      <m:r>
                        <a:rPr lang="en-US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𝑨</m:t>
                          </m:r>
                        </m:e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𝑨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r>
                        <a:rPr lang="en-US" b="1" i="1" smtClean="0">
                          <a:latin typeface="Cambria Math" charset="0"/>
                        </a:rPr>
                        <m:t>(</m:t>
                      </m:r>
                      <m:r>
                        <a:rPr lang="en-US" b="1" i="1" smtClean="0">
                          <a:latin typeface="Cambria Math" charset="0"/>
                        </a:rPr>
                        <m:t>𝑩</m:t>
                      </m:r>
                      <m:r>
                        <a:rPr lang="en-US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6546295"/>
            <a:ext cx="12192000" cy="31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Statistical data analysis in R. Viktor Ermakov </a:t>
            </a:r>
            <a:r>
              <a:rPr lang="mr-IN" dirty="0"/>
              <a:t>–</a:t>
            </a:r>
            <a:r>
              <a:rPr lang="en-US" dirty="0"/>
              <a:t> Visiting professor, </a:t>
            </a:r>
            <a:r>
              <a:rPr lang="en-US" dirty="0" err="1"/>
              <a:t>UFSCar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417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total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﻿The multiplication rule of probability leads to a result called the </a:t>
                </a:r>
                <a:r>
                  <a:rPr lang="en-US" b="1" i="1" dirty="0">
                    <a:solidFill>
                      <a:srgbClr val="00B0F0"/>
                    </a:solidFill>
                  </a:rPr>
                  <a:t>rule of total probability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An event </a:t>
                </a:r>
                <a:r>
                  <a:rPr lang="en-US" b="1" i="1" dirty="0"/>
                  <a:t>B</a:t>
                </a:r>
                <a:r>
                  <a:rPr lang="en-US" dirty="0"/>
                  <a:t> can occur either when an event </a:t>
                </a:r>
                <a:r>
                  <a:rPr lang="en-US" b="1" i="1" dirty="0"/>
                  <a:t>A</a:t>
                </a:r>
                <a:r>
                  <a:rPr lang="en-US" dirty="0"/>
                  <a:t> occurs or when it does not occur. That is, </a:t>
                </a:r>
                <a:r>
                  <a:rPr lang="en-US" b="1" i="1" dirty="0"/>
                  <a:t>B</a:t>
                </a:r>
                <a:r>
                  <a:rPr lang="en-US" dirty="0"/>
                  <a:t> can be written as the disjoint union of </a:t>
                </a:r>
                <a:r>
                  <a:rPr lang="en-US" b="1" i="1" dirty="0"/>
                  <a:t>AB</a:t>
                </a:r>
                <a:r>
                  <a:rPr lang="en-US" dirty="0"/>
                  <a:t> and </a:t>
                </a:r>
                <a:r>
                  <a:rPr lang="en-US" b="1" i="1" dirty="0"/>
                  <a:t>ĀB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endParaRPr lang="en-US" b="1" i="1" dirty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𝑨𝑩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+</m:t>
                      </m:r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r>
                        <a:rPr lang="en-US" b="1" i="1" smtClean="0">
                          <a:latin typeface="Cambria Math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 i="1" dirty="0" smtClean="0"/>
                        <m:t>Ā</m:t>
                      </m:r>
                      <m:r>
                        <a:rPr lang="en-US" b="1" i="1" smtClean="0">
                          <a:latin typeface="Cambria Math" charset="0"/>
                        </a:rPr>
                        <m:t>𝑩</m:t>
                      </m:r>
                      <m:r>
                        <a:rPr lang="en-US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﻿Using the multiplication rule of probability, we obtain the rule of total probability</a:t>
                </a:r>
                <a:r>
                  <a:rPr lang="en-US" b="1" dirty="0"/>
                  <a:t>:</a:t>
                </a:r>
              </a:p>
              <a:p>
                <a:pPr marL="0" indent="0">
                  <a:buNone/>
                </a:pPr>
                <a:endParaRPr lang="en-US" b="1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𝑩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𝑨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1" i="1" smtClean="0">
                              <a:latin typeface="Cambria Math" charset="0"/>
                            </a:rPr>
                            <m:t>A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+</m:t>
                      </m:r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𝑩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b="1" i="1" dirty="0" smtClean="0"/>
                            <m:t>Ā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1" i="1" dirty="0" smtClean="0"/>
                            <m:t>Ā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217" t="-30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6546295"/>
            <a:ext cx="12192000" cy="31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Statistical data analysis in R. Viktor Ermakov </a:t>
            </a:r>
            <a:r>
              <a:rPr lang="mr-IN" dirty="0"/>
              <a:t>–</a:t>
            </a:r>
            <a:r>
              <a:rPr lang="en-US" dirty="0"/>
              <a:t> Visiting professor, </a:t>
            </a:r>
            <a:r>
              <a:rPr lang="en-US" dirty="0" err="1"/>
              <a:t>UFSCar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46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total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﻿The multiplication rule of probability leads to a result called the </a:t>
                </a:r>
                <a:r>
                  <a:rPr lang="en-US" b="1" i="1" dirty="0">
                    <a:solidFill>
                      <a:srgbClr val="00B0F0"/>
                    </a:solidFill>
                  </a:rPr>
                  <a:t>rule of total probability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An event </a:t>
                </a:r>
                <a:r>
                  <a:rPr lang="en-US" b="1" i="1" dirty="0"/>
                  <a:t>B</a:t>
                </a:r>
                <a:r>
                  <a:rPr lang="en-US" dirty="0"/>
                  <a:t> can occur either when an event </a:t>
                </a:r>
                <a:r>
                  <a:rPr lang="en-US" b="1" i="1" dirty="0"/>
                  <a:t>A</a:t>
                </a:r>
                <a:r>
                  <a:rPr lang="en-US" dirty="0"/>
                  <a:t> occurs or when it does not occur. That is, </a:t>
                </a:r>
                <a:r>
                  <a:rPr lang="en-US" b="1" i="1" dirty="0"/>
                  <a:t>B</a:t>
                </a:r>
                <a:r>
                  <a:rPr lang="en-US" dirty="0"/>
                  <a:t> can be written as the disjoint union of </a:t>
                </a:r>
                <a:r>
                  <a:rPr lang="en-US" b="1" i="1" dirty="0"/>
                  <a:t>AB</a:t>
                </a:r>
                <a:r>
                  <a:rPr lang="en-US" dirty="0"/>
                  <a:t> and </a:t>
                </a:r>
                <a:r>
                  <a:rPr lang="en-US" b="1" i="1" dirty="0"/>
                  <a:t>ĀB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endParaRPr lang="en-US" b="1" i="1" dirty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𝑨𝑩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+</m:t>
                      </m:r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r>
                        <a:rPr lang="en-US" b="1" i="1" smtClean="0">
                          <a:latin typeface="Cambria Math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 i="1" dirty="0" smtClean="0"/>
                        <m:t>Ā</m:t>
                      </m:r>
                      <m:r>
                        <a:rPr lang="en-US" b="1" i="1" smtClean="0">
                          <a:latin typeface="Cambria Math" charset="0"/>
                        </a:rPr>
                        <m:t>𝑩</m:t>
                      </m:r>
                      <m:r>
                        <a:rPr lang="en-US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﻿Using the multiplication rule of probability, we obtain the rule of total probability</a:t>
                </a:r>
                <a:r>
                  <a:rPr lang="en-US" b="1" dirty="0"/>
                  <a:t>:</a:t>
                </a:r>
              </a:p>
              <a:p>
                <a:pPr marL="0" indent="0">
                  <a:buNone/>
                </a:pPr>
                <a:endParaRPr lang="en-US" b="1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𝑩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𝑨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1" i="1" smtClean="0">
                              <a:latin typeface="Cambria Math" charset="0"/>
                            </a:rPr>
                            <m:t>A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+</m:t>
                      </m:r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𝑩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b="1" i="1" dirty="0" smtClean="0"/>
                            <m:t>Ā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1" i="1" dirty="0" smtClean="0"/>
                            <m:t>Ā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217" t="-30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6546295"/>
            <a:ext cx="12192000" cy="31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Statistical data analysis in R. Viktor Ermakov </a:t>
            </a:r>
            <a:r>
              <a:rPr lang="mr-IN" dirty="0"/>
              <a:t>–</a:t>
            </a:r>
            <a:r>
              <a:rPr lang="en-US" dirty="0"/>
              <a:t> Visiting professor, </a:t>
            </a:r>
            <a:r>
              <a:rPr lang="en-US" dirty="0" err="1"/>
              <a:t>UFSCar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401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6354</TotalTime>
  <Words>776</Words>
  <Application>Microsoft Macintosh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Statistical data analysis in R</vt:lpstr>
      <vt:lpstr>Conditional probability</vt:lpstr>
      <vt:lpstr>In this lecture</vt:lpstr>
      <vt:lpstr>Notations</vt:lpstr>
      <vt:lpstr>Conditional probability</vt:lpstr>
      <vt:lpstr>Conditional probability</vt:lpstr>
      <vt:lpstr>Independence</vt:lpstr>
      <vt:lpstr>Rule of total probability</vt:lpstr>
      <vt:lpstr>Rule of total probability</vt:lpstr>
      <vt:lpstr>Bayes’ Theorem</vt:lpstr>
      <vt:lpstr>Bayesian updating</vt:lpstr>
      <vt:lpstr>Bayesian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data analysis in R</dc:title>
  <dc:creator>Victor Ermakov</dc:creator>
  <cp:lastModifiedBy>Microsoft Office User</cp:lastModifiedBy>
  <cp:revision>31</cp:revision>
  <dcterms:created xsi:type="dcterms:W3CDTF">2019-09-07T16:57:28Z</dcterms:created>
  <dcterms:modified xsi:type="dcterms:W3CDTF">2020-05-05T22:53:02Z</dcterms:modified>
</cp:coreProperties>
</file>