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03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="" xmlns:a16="http://schemas.microsoft.com/office/drawing/2014/main" id="{CD6764B5-8357-4D69-AB36-F2C51CF5B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59496"/>
              </p:ext>
            </p:extLst>
          </p:nvPr>
        </p:nvGraphicFramePr>
        <p:xfrm>
          <a:off x="212557" y="1405698"/>
          <a:ext cx="11766885" cy="32878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211">
                  <a:extLst>
                    <a:ext uri="{9D8B030D-6E8A-4147-A177-3AD203B41FA5}">
                      <a16:colId xmlns="" xmlns:a16="http://schemas.microsoft.com/office/drawing/2014/main" val="929364466"/>
                    </a:ext>
                  </a:extLst>
                </a:gridCol>
                <a:gridCol w="409073">
                  <a:extLst>
                    <a:ext uri="{9D8B030D-6E8A-4147-A177-3AD203B41FA5}">
                      <a16:colId xmlns="" xmlns:a16="http://schemas.microsoft.com/office/drawing/2014/main" val="214781007"/>
                    </a:ext>
                  </a:extLst>
                </a:gridCol>
                <a:gridCol w="445169">
                  <a:extLst>
                    <a:ext uri="{9D8B030D-6E8A-4147-A177-3AD203B41FA5}">
                      <a16:colId xmlns="" xmlns:a16="http://schemas.microsoft.com/office/drawing/2014/main" val="2553223230"/>
                    </a:ext>
                  </a:extLst>
                </a:gridCol>
                <a:gridCol w="2755231">
                  <a:extLst>
                    <a:ext uri="{9D8B030D-6E8A-4147-A177-3AD203B41FA5}">
                      <a16:colId xmlns="" xmlns:a16="http://schemas.microsoft.com/office/drawing/2014/main" val="210884694"/>
                    </a:ext>
                  </a:extLst>
                </a:gridCol>
                <a:gridCol w="1130969">
                  <a:extLst>
                    <a:ext uri="{9D8B030D-6E8A-4147-A177-3AD203B41FA5}">
                      <a16:colId xmlns="" xmlns:a16="http://schemas.microsoft.com/office/drawing/2014/main" val="849940219"/>
                    </a:ext>
                  </a:extLst>
                </a:gridCol>
                <a:gridCol w="1491915">
                  <a:extLst>
                    <a:ext uri="{9D8B030D-6E8A-4147-A177-3AD203B41FA5}">
                      <a16:colId xmlns="" xmlns:a16="http://schemas.microsoft.com/office/drawing/2014/main" val="1970886327"/>
                    </a:ext>
                  </a:extLst>
                </a:gridCol>
                <a:gridCol w="1167064">
                  <a:extLst>
                    <a:ext uri="{9D8B030D-6E8A-4147-A177-3AD203B41FA5}">
                      <a16:colId xmlns="" xmlns:a16="http://schemas.microsoft.com/office/drawing/2014/main" val="1492092904"/>
                    </a:ext>
                  </a:extLst>
                </a:gridCol>
                <a:gridCol w="1203157">
                  <a:extLst>
                    <a:ext uri="{9D8B030D-6E8A-4147-A177-3AD203B41FA5}">
                      <a16:colId xmlns="" xmlns:a16="http://schemas.microsoft.com/office/drawing/2014/main" val="1229242411"/>
                    </a:ext>
                  </a:extLst>
                </a:gridCol>
                <a:gridCol w="1215190">
                  <a:extLst>
                    <a:ext uri="{9D8B030D-6E8A-4147-A177-3AD203B41FA5}">
                      <a16:colId xmlns="" xmlns:a16="http://schemas.microsoft.com/office/drawing/2014/main" val="1531762052"/>
                    </a:ext>
                  </a:extLst>
                </a:gridCol>
                <a:gridCol w="1106906">
                  <a:extLst>
                    <a:ext uri="{9D8B030D-6E8A-4147-A177-3AD203B41FA5}">
                      <a16:colId xmlns="" xmlns:a16="http://schemas.microsoft.com/office/drawing/2014/main" val="2619528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Previsível*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Previsível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Evento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Extemporâneo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1437187"/>
                  </a:ext>
                </a:extLst>
              </a:tr>
              <a:tr h="259080">
                <a:tc rowSpan="10">
                  <a:txBody>
                    <a:bodyPr/>
                    <a:lstStyle/>
                    <a:p>
                      <a:pPr algn="ctr"/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Anotar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pedidos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</a:t>
                      </a: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 entrega produtos escolhidos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692162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Vendedor anota pedido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709041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Vendedor informa valor do pedido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5776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 efetua o 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7175422"/>
                  </a:ext>
                </a:extLst>
              </a:tr>
              <a:tr h="300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 recebe os produtos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3855189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Vendedor atualiza estoque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63273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Finalização do pedido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6641523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 cancela pedido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9003733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Vendedor guarda produtos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4139915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Loja não recebe 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836735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="" xmlns:a16="http://schemas.microsoft.com/office/drawing/2014/main" id="{5E43C0F8-C7D2-44DE-AF53-994D57193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95824"/>
              </p:ext>
            </p:extLst>
          </p:nvPr>
        </p:nvGraphicFramePr>
        <p:xfrm>
          <a:off x="4617585" y="756603"/>
          <a:ext cx="62323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6179">
                  <a:extLst>
                    <a:ext uri="{9D8B030D-6E8A-4147-A177-3AD203B41FA5}">
                      <a16:colId xmlns="" xmlns:a16="http://schemas.microsoft.com/office/drawing/2014/main" val="3260057866"/>
                    </a:ext>
                  </a:extLst>
                </a:gridCol>
                <a:gridCol w="3116179">
                  <a:extLst>
                    <a:ext uri="{9D8B030D-6E8A-4147-A177-3AD203B41FA5}">
                      <a16:colId xmlns="" xmlns:a16="http://schemas.microsoft.com/office/drawing/2014/main" val="3496643655"/>
                    </a:ext>
                  </a:extLst>
                </a:gridCol>
              </a:tblGrid>
              <a:tr h="346123">
                <a:tc>
                  <a:txBody>
                    <a:bodyPr/>
                    <a:lstStyle/>
                    <a:p>
                      <a:r>
                        <a:rPr lang="pt-BR" dirty="0"/>
                        <a:t>Externo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4225" y="290135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051674" y="5041960"/>
            <a:ext cx="1434816" cy="412007"/>
            <a:chOff x="3960" y="4910"/>
            <a:chExt cx="1396" cy="428"/>
          </a:xfrm>
        </p:grpSpPr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2606689" y="3605711"/>
            <a:ext cx="1002110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/>
              <a:t>Anotar </a:t>
            </a:r>
            <a:r>
              <a:rPr lang="pt-BR" sz="1200" noProof="1"/>
              <a:t>Pedido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849759" y="4400123"/>
            <a:ext cx="1996511" cy="1051678"/>
            <a:chOff x="2439175" y="5617682"/>
            <a:chExt cx="1996511" cy="1051678"/>
          </a:xfrm>
        </p:grpSpPr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2439175" y="6257353"/>
              <a:ext cx="1434816" cy="412007"/>
              <a:chOff x="3960" y="4910"/>
              <a:chExt cx="1396" cy="428"/>
            </a:xfrm>
          </p:grpSpPr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4113" y="4950"/>
                <a:ext cx="1080" cy="36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72000"/>
              <a:lstStyle/>
              <a:p>
                <a:pPr algn="ctr"/>
                <a:r>
                  <a:rPr lang="pt-BR" sz="1200" dirty="0">
                    <a:latin typeface="Verdana" pitchFamily="34" charset="0"/>
                    <a:ea typeface="Times New Roman" pitchFamily="18" charset="0"/>
                    <a:cs typeface="Arial" charset="0"/>
                  </a:rPr>
                  <a:t>Produto</a:t>
                </a:r>
                <a:endParaRPr lang="pt-BR" sz="1200" dirty="0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27"/>
              <p:cNvSpPr>
                <a:spLocks noChangeArrowheads="1"/>
              </p:cNvSpPr>
              <p:nvPr/>
            </p:nvSpPr>
            <p:spPr bwMode="auto">
              <a:xfrm>
                <a:off x="3960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5177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</p:grpSp>
        <p:cxnSp>
          <p:nvCxnSpPr>
            <p:cNvPr id="14" name="AutoShape 24"/>
            <p:cNvCxnSpPr>
              <a:cxnSpLocks noChangeShapeType="1"/>
            </p:cNvCxnSpPr>
            <p:nvPr/>
          </p:nvCxnSpPr>
          <p:spPr bwMode="auto">
            <a:xfrm rot="16200000">
              <a:off x="3453979" y="5314633"/>
              <a:ext cx="678657" cy="1284756"/>
            </a:xfrm>
            <a:prstGeom prst="curvedConnector3">
              <a:avLst>
                <a:gd name="adj1" fmla="val 40000"/>
              </a:avLst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20" name="Grupo 19"/>
          <p:cNvGrpSpPr/>
          <p:nvPr/>
        </p:nvGrpSpPr>
        <p:grpSpPr>
          <a:xfrm>
            <a:off x="1747639" y="2999252"/>
            <a:ext cx="1979186" cy="694864"/>
            <a:chOff x="4105246" y="4214646"/>
            <a:chExt cx="1235014" cy="606459"/>
          </a:xfrm>
        </p:grpSpPr>
        <p:cxnSp>
          <p:nvCxnSpPr>
            <p:cNvPr id="22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4168563" y="4321903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Realiza 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166810" y="4301269"/>
            <a:ext cx="4498703" cy="1150347"/>
            <a:chOff x="3260388" y="6257354"/>
            <a:chExt cx="4498703" cy="1150347"/>
          </a:xfrm>
        </p:grpSpPr>
        <p:grpSp>
          <p:nvGrpSpPr>
            <p:cNvPr id="25" name="Group 8"/>
            <p:cNvGrpSpPr>
              <a:grpSpLocks/>
            </p:cNvGrpSpPr>
            <p:nvPr/>
          </p:nvGrpSpPr>
          <p:grpSpPr bwMode="auto">
            <a:xfrm>
              <a:off x="3260388" y="6257354"/>
              <a:ext cx="4498703" cy="1150347"/>
              <a:chOff x="979" y="4910"/>
              <a:chExt cx="4377" cy="1195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979" y="5745"/>
                <a:ext cx="1080" cy="36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72000"/>
              <a:lstStyle/>
              <a:p>
                <a:pPr algn="ctr"/>
                <a:r>
                  <a:rPr lang="pt-BR" sz="1200" dirty="0">
                    <a:latin typeface="Verdana" pitchFamily="34" charset="0"/>
                    <a:ea typeface="Times New Roman" pitchFamily="18" charset="0"/>
                    <a:cs typeface="Arial" charset="0"/>
                  </a:rPr>
                  <a:t>Estoque</a:t>
                </a:r>
                <a:endParaRPr lang="pt-BR" sz="1200" dirty="0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3960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5177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</p:grpSp>
        <p:cxnSp>
          <p:nvCxnSpPr>
            <p:cNvPr id="26" name="AutoShape 7"/>
            <p:cNvCxnSpPr>
              <a:cxnSpLocks noChangeShapeType="1"/>
              <a:stCxn id="10" idx="4"/>
            </p:cNvCxnSpPr>
            <p:nvPr/>
          </p:nvCxnSpPr>
          <p:spPr bwMode="auto">
            <a:xfrm rot="16200000" flipH="1">
              <a:off x="3293686" y="6501612"/>
              <a:ext cx="538192" cy="53445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802379" y="2639706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856750" y="3154106"/>
            <a:ext cx="1719107" cy="875163"/>
            <a:chOff x="3203848" y="4474557"/>
            <a:chExt cx="1085375" cy="813424"/>
          </a:xfrm>
        </p:grpSpPr>
        <p:cxnSp>
          <p:nvCxnSpPr>
            <p:cNvPr id="38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(Confirma | Recusa </a:t>
              </a:r>
            </a:p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pedido)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5077090" y="2685880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cxnSp>
        <p:nvCxnSpPr>
          <p:cNvPr id="58" name="AutoShape 30"/>
          <p:cNvCxnSpPr>
            <a:cxnSpLocks noChangeShapeType="1"/>
            <a:stCxn id="55" idx="2"/>
          </p:cNvCxnSpPr>
          <p:nvPr/>
        </p:nvCxnSpPr>
        <p:spPr bwMode="auto">
          <a:xfrm rot="5400000">
            <a:off x="4229328" y="2623712"/>
            <a:ext cx="728798" cy="189277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4296992" y="3637878"/>
            <a:ext cx="1171697" cy="214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Informa valor do pedido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62" name="Grupo 61"/>
          <p:cNvGrpSpPr/>
          <p:nvPr/>
        </p:nvGrpSpPr>
        <p:grpSpPr>
          <a:xfrm rot="5400000">
            <a:off x="3910561" y="2485627"/>
            <a:ext cx="646488" cy="1667042"/>
            <a:chOff x="3642735" y="4474557"/>
            <a:chExt cx="646488" cy="880146"/>
          </a:xfrm>
        </p:grpSpPr>
        <p:cxnSp>
          <p:nvCxnSpPr>
            <p:cNvPr id="63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 rot="16200000">
              <a:off x="3354836" y="4855778"/>
              <a:ext cx="847938" cy="1499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Recebe pedido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145154" y="2221834"/>
            <a:ext cx="4752840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Anotar Pedido</a:t>
            </a:r>
          </a:p>
          <a:p>
            <a:r>
              <a:rPr lang="pt-BR" b="1" dirty="0"/>
              <a:t>Evento: </a:t>
            </a:r>
            <a:r>
              <a:rPr lang="pt-BR" dirty="0"/>
              <a:t>Cliente faz pedido de roupas.</a:t>
            </a:r>
          </a:p>
          <a:p>
            <a:r>
              <a:rPr lang="pt-BR" b="1" dirty="0"/>
              <a:t>Objetivo:  </a:t>
            </a:r>
            <a:r>
              <a:rPr lang="pt-BR" dirty="0"/>
              <a:t>Anotar pedidos realizados pelo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145154" y="3449117"/>
            <a:ext cx="4061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recebe pedido(produtos) 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 valor do pedido ao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o cliente recusar o pedido o processo é cancelado e finalizado.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 o  pedido do cliente em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 a baixa dos produtos comprados pelo cliente no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=""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693" y="1366620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1988177" y="1014421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065626" y="3155026"/>
            <a:ext cx="1434816" cy="412007"/>
            <a:chOff x="3960" y="4910"/>
            <a:chExt cx="1396" cy="428"/>
          </a:xfrm>
        </p:grpSpPr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21" name="Oval 31"/>
          <p:cNvSpPr>
            <a:spLocks noChangeArrowheads="1"/>
          </p:cNvSpPr>
          <p:nvPr/>
        </p:nvSpPr>
        <p:spPr bwMode="auto">
          <a:xfrm>
            <a:off x="2620641" y="1718777"/>
            <a:ext cx="1002110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Solicitar</a:t>
            </a:r>
            <a:r>
              <a:rPr lang="pt-BR" sz="1200" noProof="1" smtClean="0"/>
              <a:t>Produto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4465159" y="1343842"/>
            <a:ext cx="1657851" cy="2674663"/>
            <a:chOff x="2216142" y="4652173"/>
            <a:chExt cx="1657851" cy="2674663"/>
          </a:xfrm>
        </p:grpSpPr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2216142" y="6257351"/>
              <a:ext cx="1657850" cy="1069485"/>
              <a:chOff x="3743" y="4910"/>
              <a:chExt cx="1613" cy="1111"/>
            </a:xfrm>
          </p:grpSpPr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3743" y="5661"/>
                <a:ext cx="1080" cy="36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72000"/>
              <a:lstStyle/>
              <a:p>
                <a:pPr algn="ctr"/>
                <a:r>
                  <a:rPr lang="pt-BR" sz="1200" dirty="0">
                    <a:latin typeface="Verdana" pitchFamily="34" charset="0"/>
                    <a:ea typeface="Times New Roman" pitchFamily="18" charset="0"/>
                    <a:cs typeface="Arial" charset="0"/>
                  </a:rPr>
                  <a:t>Produto</a:t>
                </a:r>
                <a:endParaRPr lang="pt-BR" sz="1200" dirty="0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3960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5177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</p:grpSp>
        <p:cxnSp>
          <p:nvCxnSpPr>
            <p:cNvPr id="24" name="AutoShape 24"/>
            <p:cNvCxnSpPr>
              <a:cxnSpLocks noChangeShapeType="1"/>
              <a:stCxn id="25" idx="0"/>
            </p:cNvCxnSpPr>
            <p:nvPr/>
          </p:nvCxnSpPr>
          <p:spPr bwMode="auto">
            <a:xfrm rot="5400000" flipH="1" flipV="1">
              <a:off x="2158517" y="5264812"/>
              <a:ext cx="2328116" cy="110283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28" name="Grupo 27"/>
          <p:cNvGrpSpPr/>
          <p:nvPr/>
        </p:nvGrpSpPr>
        <p:grpSpPr>
          <a:xfrm>
            <a:off x="1761591" y="1112318"/>
            <a:ext cx="1979186" cy="694864"/>
            <a:chOff x="4105246" y="4214646"/>
            <a:chExt cx="1235014" cy="606459"/>
          </a:xfrm>
        </p:grpSpPr>
        <p:cxnSp>
          <p:nvCxnSpPr>
            <p:cNvPr id="29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168563" y="4321903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Solicita produto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1090" y="752772"/>
            <a:ext cx="1321293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Administrador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870702" y="1310009"/>
            <a:ext cx="1591207" cy="875163"/>
            <a:chOff x="3203848" y="4514372"/>
            <a:chExt cx="1004624" cy="813424"/>
          </a:xfrm>
        </p:grpSpPr>
        <p:cxnSp>
          <p:nvCxnSpPr>
            <p:cNvPr id="33" name="AutoShape 13"/>
            <p:cNvCxnSpPr>
              <a:cxnSpLocks noChangeShapeType="1"/>
            </p:cNvCxnSpPr>
            <p:nvPr/>
          </p:nvCxnSpPr>
          <p:spPr bwMode="auto">
            <a:xfrm rot="10800000">
              <a:off x="3561984" y="4514372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cs typeface="Arial" charset="0"/>
                </a:rPr>
                <a:t>(Recebe| não</a:t>
              </a:r>
              <a:endParaRPr lang="pt-BR" sz="1200" dirty="0">
                <a:latin typeface="Verdana" pitchFamily="34" charset="0"/>
                <a:cs typeface="Arial" charset="0"/>
              </a:endParaRPr>
            </a:p>
            <a:p>
              <a:pPr algn="ctr"/>
              <a:r>
                <a:rPr lang="pt-BR" sz="1200" dirty="0" smtClean="0">
                  <a:latin typeface="Verdana" pitchFamily="34" charset="0"/>
                  <a:cs typeface="Arial" charset="0"/>
                </a:rPr>
                <a:t>produto)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091042" y="798946"/>
            <a:ext cx="124810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Fornecedor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cxnSp>
        <p:nvCxnSpPr>
          <p:cNvPr id="36" name="AutoShape 30"/>
          <p:cNvCxnSpPr>
            <a:cxnSpLocks noChangeShapeType="1"/>
            <a:stCxn id="35" idx="2"/>
          </p:cNvCxnSpPr>
          <p:nvPr/>
        </p:nvCxnSpPr>
        <p:spPr bwMode="auto">
          <a:xfrm rot="5400000">
            <a:off x="4323793" y="656266"/>
            <a:ext cx="728799" cy="205380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310944" y="1750944"/>
            <a:ext cx="1171697" cy="214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Aceita/recusa </a:t>
            </a:r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pedido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38" name="Grupo 37"/>
          <p:cNvGrpSpPr/>
          <p:nvPr/>
        </p:nvGrpSpPr>
        <p:grpSpPr>
          <a:xfrm rot="5400000">
            <a:off x="3924513" y="598693"/>
            <a:ext cx="646488" cy="1667042"/>
            <a:chOff x="3642735" y="4474557"/>
            <a:chExt cx="646488" cy="880146"/>
          </a:xfrm>
        </p:grpSpPr>
        <p:cxnSp>
          <p:nvCxnSpPr>
            <p:cNvPr id="39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 rot="16200000">
              <a:off x="3354836" y="4855778"/>
              <a:ext cx="847938" cy="1499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>
                  <a:latin typeface="Verdana" pitchFamily="34" charset="0"/>
                  <a:cs typeface="Arial" charset="0"/>
                </a:rPr>
                <a:t>Recebe </a:t>
              </a:r>
              <a:r>
                <a:rPr lang="pt-BR" sz="1200" dirty="0" smtClean="0">
                  <a:latin typeface="Verdana" pitchFamily="34" charset="0"/>
                  <a:cs typeface="Arial" charset="0"/>
                </a:rPr>
                <a:t>pedido</a:t>
              </a:r>
              <a:endParaRPr lang="pt-BR" sz="1200" dirty="0">
                <a:cs typeface="Arial" charset="0"/>
              </a:endParaRPr>
            </a:p>
          </p:txBody>
        </p:sp>
      </p:grpSp>
      <p:grpSp>
        <p:nvGrpSpPr>
          <p:cNvPr id="62" name="Group 25"/>
          <p:cNvGrpSpPr>
            <a:grpSpLocks/>
          </p:cNvGrpSpPr>
          <p:nvPr/>
        </p:nvGrpSpPr>
        <p:grpSpPr bwMode="auto">
          <a:xfrm>
            <a:off x="1081736" y="3845181"/>
            <a:ext cx="1434816" cy="412007"/>
            <a:chOff x="3960" y="4910"/>
            <a:chExt cx="1396" cy="428"/>
          </a:xfrm>
        </p:grpSpPr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Estoque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6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69" name="AutoShape 13"/>
          <p:cNvCxnSpPr>
            <a:cxnSpLocks noChangeShapeType="1"/>
          </p:cNvCxnSpPr>
          <p:nvPr/>
        </p:nvCxnSpPr>
        <p:spPr bwMode="auto">
          <a:xfrm rot="5400000">
            <a:off x="1650638" y="2700698"/>
            <a:ext cx="1310255" cy="97871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4" name="AutoShape 13"/>
          <p:cNvCxnSpPr>
            <a:cxnSpLocks noChangeShapeType="1"/>
            <a:endCxn id="21" idx="5"/>
          </p:cNvCxnSpPr>
          <p:nvPr/>
        </p:nvCxnSpPr>
        <p:spPr bwMode="auto">
          <a:xfrm rot="10800000">
            <a:off x="3475995" y="2514965"/>
            <a:ext cx="1212198" cy="115699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78" name="Group 25"/>
          <p:cNvGrpSpPr>
            <a:grpSpLocks/>
          </p:cNvGrpSpPr>
          <p:nvPr/>
        </p:nvGrpSpPr>
        <p:grpSpPr bwMode="auto">
          <a:xfrm>
            <a:off x="2589246" y="3864487"/>
            <a:ext cx="1434816" cy="412007"/>
            <a:chOff x="3960" y="4910"/>
            <a:chExt cx="1396" cy="428"/>
          </a:xfrm>
        </p:grpSpPr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82" name="AutoShape 13"/>
          <p:cNvCxnSpPr>
            <a:cxnSpLocks noChangeShapeType="1"/>
            <a:stCxn id="21" idx="4"/>
            <a:endCxn id="79" idx="0"/>
          </p:cNvCxnSpPr>
          <p:nvPr/>
        </p:nvCxnSpPr>
        <p:spPr bwMode="auto">
          <a:xfrm rot="16200000" flipH="1">
            <a:off x="2585893" y="3187370"/>
            <a:ext cx="1251424" cy="17981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5" name="CaixaDeTexto 84">
            <a:extLst>
              <a:ext uri="{FF2B5EF4-FFF2-40B4-BE49-F238E27FC236}">
                <a16:creationId xmlns=""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166650" y="965979"/>
            <a:ext cx="473661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Solicitar Pedido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Administrador solicita novos produtos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solicitar produtos em falta no estoque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Administrador</a:t>
            </a:r>
            <a:endParaRPr lang="pt-BR" dirty="0"/>
          </a:p>
        </p:txBody>
      </p:sp>
      <p:sp>
        <p:nvSpPr>
          <p:cNvPr id="86" name="CaixaDeTexto 85">
            <a:extLst>
              <a:ext uri="{FF2B5EF4-FFF2-40B4-BE49-F238E27FC236}">
                <a16:creationId xmlns=""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166650" y="2193262"/>
            <a:ext cx="40616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Fornecedor recebe solicitação de produto do Administrador;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Aceita solicitação do Administrador.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fornecedor recusar, a solicitação é cancelada.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 o  pedido do cliente em Pedido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Fornecedor entrega Produtos solicitados ao Administrador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Administrador recebe produtos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Administrador não recebe produtos se Fornecedor não enviar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Administrador repõe produtos no Estoque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7" name="Título 1">
            <a:extLst>
              <a:ext uri="{FF2B5EF4-FFF2-40B4-BE49-F238E27FC236}">
                <a16:creationId xmlns=""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189" y="110765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2" name="Retângulo 1"/>
          <p:cNvSpPr/>
          <p:nvPr/>
        </p:nvSpPr>
        <p:spPr>
          <a:xfrm>
            <a:off x="371446" y="27939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5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CD6764B5-8357-4D69-AB36-F2C51CF5B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46363"/>
              </p:ext>
            </p:extLst>
          </p:nvPr>
        </p:nvGraphicFramePr>
        <p:xfrm>
          <a:off x="194258" y="1405698"/>
          <a:ext cx="11785185" cy="3104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4950">
                  <a:extLst>
                    <a:ext uri="{9D8B030D-6E8A-4147-A177-3AD203B41FA5}">
                      <a16:colId xmlns="" xmlns:a16="http://schemas.microsoft.com/office/drawing/2014/main" val="929364466"/>
                    </a:ext>
                  </a:extLst>
                </a:gridCol>
                <a:gridCol w="445861">
                  <a:extLst>
                    <a:ext uri="{9D8B030D-6E8A-4147-A177-3AD203B41FA5}">
                      <a16:colId xmlns="" xmlns:a16="http://schemas.microsoft.com/office/drawing/2014/main" val="214781007"/>
                    </a:ext>
                  </a:extLst>
                </a:gridCol>
                <a:gridCol w="372331">
                  <a:extLst>
                    <a:ext uri="{9D8B030D-6E8A-4147-A177-3AD203B41FA5}">
                      <a16:colId xmlns="" xmlns:a16="http://schemas.microsoft.com/office/drawing/2014/main" val="2553223230"/>
                    </a:ext>
                  </a:extLst>
                </a:gridCol>
                <a:gridCol w="2595465">
                  <a:extLst>
                    <a:ext uri="{9D8B030D-6E8A-4147-A177-3AD203B41FA5}">
                      <a16:colId xmlns="" xmlns:a16="http://schemas.microsoft.com/office/drawing/2014/main" val="210884694"/>
                    </a:ext>
                  </a:extLst>
                </a:gridCol>
                <a:gridCol w="1132728">
                  <a:extLst>
                    <a:ext uri="{9D8B030D-6E8A-4147-A177-3AD203B41FA5}">
                      <a16:colId xmlns="" xmlns:a16="http://schemas.microsoft.com/office/drawing/2014/main" val="849940219"/>
                    </a:ext>
                  </a:extLst>
                </a:gridCol>
                <a:gridCol w="1494235">
                  <a:extLst>
                    <a:ext uri="{9D8B030D-6E8A-4147-A177-3AD203B41FA5}">
                      <a16:colId xmlns="" xmlns:a16="http://schemas.microsoft.com/office/drawing/2014/main" val="1970886327"/>
                    </a:ext>
                  </a:extLst>
                </a:gridCol>
                <a:gridCol w="1168879">
                  <a:extLst>
                    <a:ext uri="{9D8B030D-6E8A-4147-A177-3AD203B41FA5}">
                      <a16:colId xmlns="" xmlns:a16="http://schemas.microsoft.com/office/drawing/2014/main" val="1492092904"/>
                    </a:ext>
                  </a:extLst>
                </a:gridCol>
                <a:gridCol w="1205028">
                  <a:extLst>
                    <a:ext uri="{9D8B030D-6E8A-4147-A177-3AD203B41FA5}">
                      <a16:colId xmlns="" xmlns:a16="http://schemas.microsoft.com/office/drawing/2014/main" val="1229242411"/>
                    </a:ext>
                  </a:extLst>
                </a:gridCol>
                <a:gridCol w="1217080">
                  <a:extLst>
                    <a:ext uri="{9D8B030D-6E8A-4147-A177-3AD203B41FA5}">
                      <a16:colId xmlns="" xmlns:a16="http://schemas.microsoft.com/office/drawing/2014/main" val="1531762052"/>
                    </a:ext>
                  </a:extLst>
                </a:gridCol>
                <a:gridCol w="1108628">
                  <a:extLst>
                    <a:ext uri="{9D8B030D-6E8A-4147-A177-3AD203B41FA5}">
                      <a16:colId xmlns="" xmlns:a16="http://schemas.microsoft.com/office/drawing/2014/main" val="2619528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Capacidades </a:t>
                      </a:r>
                      <a:endParaRPr lang="pt-B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Previsível*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Previsível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Evento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Extemporâneo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1437187"/>
                  </a:ext>
                </a:extLst>
              </a:tr>
              <a:tr h="259080">
                <a:tc rowSpan="8">
                  <a:txBody>
                    <a:bodyPr/>
                    <a:lstStyle/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Solicitar</a:t>
                      </a:r>
                    </a:p>
                    <a:p>
                      <a:pPr algn="ctr"/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produtos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</a:t>
                      </a:r>
                    </a:p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solicita</a:t>
                      </a:r>
                      <a:r>
                        <a:rPr lang="pt-BR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produtos do Fornecedor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692162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  <a:r>
                        <a:rPr lang="pt-BR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aceita pedido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709041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  <a:r>
                        <a:rPr lang="pt-BR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entrega produtos solicitados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X(2)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5776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</a:t>
                      </a:r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efetua o 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X(3)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7175422"/>
                  </a:ext>
                </a:extLst>
              </a:tr>
              <a:tr h="300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recebe os produtos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X(4)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3855189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</a:t>
                      </a:r>
                      <a:r>
                        <a:rPr lang="pt-B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atualiza estoque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X(5)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63273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 recusa</a:t>
                      </a:r>
                      <a:r>
                        <a:rPr lang="pt-BR" sz="12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solicitação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X(2)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900373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 não entrega produtos</a:t>
                      </a:r>
                      <a:endParaRPr lang="pt-B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X(3)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413991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="" xmlns:a16="http://schemas.microsoft.com/office/drawing/2014/main" id="{5E43C0F8-C7D2-44DE-AF53-994D57193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36114"/>
              </p:ext>
            </p:extLst>
          </p:nvPr>
        </p:nvGraphicFramePr>
        <p:xfrm>
          <a:off x="4656221" y="1014180"/>
          <a:ext cx="62323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579">
                  <a:extLst>
                    <a:ext uri="{9D8B030D-6E8A-4147-A177-3AD203B41FA5}">
                      <a16:colId xmlns="" xmlns:a16="http://schemas.microsoft.com/office/drawing/2014/main" val="3260057866"/>
                    </a:ext>
                  </a:extLst>
                </a:gridCol>
                <a:gridCol w="3598779">
                  <a:extLst>
                    <a:ext uri="{9D8B030D-6E8A-4147-A177-3AD203B41FA5}">
                      <a16:colId xmlns="" xmlns:a16="http://schemas.microsoft.com/office/drawing/2014/main" val="3496643655"/>
                    </a:ext>
                  </a:extLst>
                </a:gridCol>
              </a:tblGrid>
              <a:tr h="346123">
                <a:tc>
                  <a:txBody>
                    <a:bodyPr/>
                    <a:lstStyle/>
                    <a:p>
                      <a:r>
                        <a:rPr lang="pt-BR" dirty="0"/>
                        <a:t>Externo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164128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56" y="558309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</p:spTree>
    <p:extLst>
      <p:ext uri="{BB962C8B-B14F-4D97-AF65-F5344CB8AC3E}">
        <p14:creationId xmlns:p14="http://schemas.microsoft.com/office/powerpoint/2010/main" val="2250500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369</Words>
  <Application>Microsoft Office PowerPoint</Application>
  <PresentationFormat>Widescreen</PresentationFormat>
  <Paragraphs>156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Tema do Office</vt:lpstr>
      <vt:lpstr>AC 03 </vt:lpstr>
      <vt:lpstr>Análise de eventos</vt:lpstr>
      <vt:lpstr>Descrição dos Processos de Negócio</vt:lpstr>
      <vt:lpstr>Descrição dos Processos de Negócio</vt:lpstr>
      <vt:lpstr>Análise de eventos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Israel Souto dos Santos</cp:lastModifiedBy>
  <cp:revision>24</cp:revision>
  <dcterms:created xsi:type="dcterms:W3CDTF">2019-03-26T23:39:15Z</dcterms:created>
  <dcterms:modified xsi:type="dcterms:W3CDTF">2019-04-01T23:42:51Z</dcterms:modified>
</cp:coreProperties>
</file>