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1E95D2-6966-4B50-9AC9-1587D7BCE896}">
  <a:tblStyle styleId="{6C1E95D2-6966-4B50-9AC9-1587D7BCE8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fd0796a0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fd0796a0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5ac890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5ac890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5ac8902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5ac8902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5ac8902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65ac8902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5ac8902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65ac8902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c822216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c82221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6161cf2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66161cf2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6161cf2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6161cf2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457faed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457faed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457faed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6457faed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457faed5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6457faed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457faed5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457faed5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457faed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457faed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457faed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457faed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ec06e2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ec06e2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ec06e29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ec06e29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11867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Aroga Referrals and Health Analytics Forecast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Aroga Health and Medicine Analytics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25" y="754975"/>
            <a:ext cx="7797162" cy="43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3"/>
          <p:cNvSpPr txBox="1"/>
          <p:nvPr>
            <p:ph idx="4294967295" type="title"/>
          </p:nvPr>
        </p:nvSpPr>
        <p:spPr>
          <a:xfrm>
            <a:off x="152400" y="52675"/>
            <a:ext cx="83412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On Average Diabetic Aroga Patients Decrease Their A1C Levels by 4% Within 6 Years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idx="4294967295" type="title"/>
          </p:nvPr>
        </p:nvSpPr>
        <p:spPr>
          <a:xfrm>
            <a:off x="152400" y="52675"/>
            <a:ext cx="83412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On Average Aroga Patients Decrease Their BMI by 7% Within 5 Years and 11% Within 10 Years</a:t>
            </a:r>
            <a:endParaRPr sz="2200"/>
          </a:p>
        </p:txBody>
      </p:sp>
      <p:pic>
        <p:nvPicPr>
          <p:cNvPr id="341" name="Google Shape;3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13" y="754975"/>
            <a:ext cx="7817786" cy="43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idx="4294967295" type="title"/>
          </p:nvPr>
        </p:nvSpPr>
        <p:spPr>
          <a:xfrm>
            <a:off x="152400" y="52675"/>
            <a:ext cx="83412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On Average Aroga Patients Will See a Steady </a:t>
            </a:r>
            <a:r>
              <a:rPr lang="en" sz="2200"/>
              <a:t>Decrease</a:t>
            </a:r>
            <a:r>
              <a:rPr lang="en" sz="2200"/>
              <a:t> In Blood Pressure After 2.5 Years With Aroga</a:t>
            </a:r>
            <a:endParaRPr sz="2200"/>
          </a:p>
        </p:txBody>
      </p:sp>
      <p:pic>
        <p:nvPicPr>
          <p:cNvPr id="347" name="Google Shape;3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25" y="754975"/>
            <a:ext cx="7799156" cy="43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idx="4294967295" type="title"/>
          </p:nvPr>
        </p:nvSpPr>
        <p:spPr>
          <a:xfrm>
            <a:off x="401400" y="1014000"/>
            <a:ext cx="83412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Before Joining Aroga, 95% of Patients Have a Prescription That Lasts More Than 3 Years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After Joining Aroga, 95% of Patient’s Prescriptions Lasts Less Than 2 Years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95% of Aroga Patients Have Their Prescriptions Ended 2 Years After Entering the Program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/>
          <p:nvPr/>
        </p:nvSpPr>
        <p:spPr>
          <a:xfrm>
            <a:off x="0" y="682800"/>
            <a:ext cx="2221500" cy="44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#</a:t>
            </a:r>
            <a:r>
              <a:rPr lang="en"/>
              <a:t>3120679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Age: 56</a:t>
            </a:r>
            <a:endParaRPr/>
          </a:p>
        </p:txBody>
      </p:sp>
      <p:pic>
        <p:nvPicPr>
          <p:cNvPr id="358" name="Google Shape;3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03" y="1191125"/>
            <a:ext cx="1537501" cy="1537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>
            <p:ph type="title"/>
          </p:nvPr>
        </p:nvSpPr>
        <p:spPr>
          <a:xfrm>
            <a:off x="152400" y="52675"/>
            <a:ext cx="87282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Aroga Patient ID #</a:t>
            </a:r>
            <a:r>
              <a:rPr lang="en" sz="2200"/>
              <a:t>3120679</a:t>
            </a:r>
            <a:r>
              <a:rPr lang="en" sz="2200"/>
              <a:t> A1C Levels</a:t>
            </a:r>
            <a:endParaRPr sz="2200"/>
          </a:p>
        </p:txBody>
      </p:sp>
      <p:pic>
        <p:nvPicPr>
          <p:cNvPr id="360" name="Google Shape;3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500" y="972263"/>
            <a:ext cx="6922499" cy="388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/>
          <p:nvPr/>
        </p:nvSpPr>
        <p:spPr>
          <a:xfrm>
            <a:off x="0" y="682800"/>
            <a:ext cx="2221500" cy="44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#3120679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Age: 56</a:t>
            </a:r>
            <a:endParaRPr/>
          </a:p>
        </p:txBody>
      </p:sp>
      <p:pic>
        <p:nvPicPr>
          <p:cNvPr id="366" name="Google Shape;3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03" y="1191125"/>
            <a:ext cx="1537501" cy="1537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8"/>
          <p:cNvSpPr txBox="1"/>
          <p:nvPr>
            <p:ph type="title"/>
          </p:nvPr>
        </p:nvSpPr>
        <p:spPr>
          <a:xfrm>
            <a:off x="152400" y="52675"/>
            <a:ext cx="8673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Aroga Patient ID #3120679 BMI Levels</a:t>
            </a:r>
            <a:endParaRPr sz="2200"/>
          </a:p>
        </p:txBody>
      </p:sp>
      <p:pic>
        <p:nvPicPr>
          <p:cNvPr id="368" name="Google Shape;3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500" y="973913"/>
            <a:ext cx="6922499" cy="387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/>
          <p:nvPr/>
        </p:nvSpPr>
        <p:spPr>
          <a:xfrm>
            <a:off x="0" y="682800"/>
            <a:ext cx="2221500" cy="44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#3120679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Age: 56</a:t>
            </a:r>
            <a:endParaRPr/>
          </a:p>
        </p:txBody>
      </p:sp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03" y="1191125"/>
            <a:ext cx="1537501" cy="1537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9"/>
          <p:cNvSpPr txBox="1"/>
          <p:nvPr>
            <p:ph type="title"/>
          </p:nvPr>
        </p:nvSpPr>
        <p:spPr>
          <a:xfrm>
            <a:off x="152400" y="52675"/>
            <a:ext cx="8666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Aroga Patient ID #3120679 Medication Data</a:t>
            </a:r>
            <a:endParaRPr sz="2200"/>
          </a:p>
        </p:txBody>
      </p:sp>
      <p:graphicFrame>
        <p:nvGraphicFramePr>
          <p:cNvPr id="376" name="Google Shape;376;p29"/>
          <p:cNvGraphicFramePr/>
          <p:nvPr/>
        </p:nvGraphicFramePr>
        <p:xfrm>
          <a:off x="2501200" y="192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{6C1E95D2-6966-4B50-9AC9-1587D7BCE896}</a:tableStyleId>
              </a:tblPr>
              <a:tblGrid>
                <a:gridCol w="2044625"/>
                <a:gridCol w="2044625"/>
                <a:gridCol w="2044625"/>
              </a:tblGrid>
              <a:tr h="63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Drug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 Taken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Quantity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7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Ozempic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July 25th, 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Dose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7" name="Google Shape;377;p29"/>
          <p:cNvSpPr txBox="1"/>
          <p:nvPr>
            <p:ph type="title"/>
          </p:nvPr>
        </p:nvSpPr>
        <p:spPr>
          <a:xfrm>
            <a:off x="2501200" y="1146700"/>
            <a:ext cx="5685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Patient #3120679 Has Been Prescribed Once Since Joining Aroga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Aroga Referrals Forecast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idx="4294967295" type="title"/>
          </p:nvPr>
        </p:nvSpPr>
        <p:spPr>
          <a:xfrm>
            <a:off x="152400" y="52675"/>
            <a:ext cx="83412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Count of Aroga Brampton Referrals by Month</a:t>
            </a:r>
            <a:endParaRPr sz="2200"/>
          </a:p>
        </p:txBody>
      </p:sp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50" y="602875"/>
            <a:ext cx="7946101" cy="45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idx="4294967295" type="title"/>
          </p:nvPr>
        </p:nvSpPr>
        <p:spPr>
          <a:xfrm>
            <a:off x="152400" y="52675"/>
            <a:ext cx="83412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Count of Aroga Ottawa Referrals by Month</a:t>
            </a:r>
            <a:endParaRPr sz="2200"/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75" y="602875"/>
            <a:ext cx="8003450" cy="45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idx="4294967295" type="title"/>
          </p:nvPr>
        </p:nvSpPr>
        <p:spPr>
          <a:xfrm>
            <a:off x="152400" y="52675"/>
            <a:ext cx="83412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Count of Aroga Vancouver Referrals by Month</a:t>
            </a:r>
            <a:endParaRPr sz="2200"/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38" y="602875"/>
            <a:ext cx="8024327" cy="45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idx="4294967295" type="title"/>
          </p:nvPr>
        </p:nvSpPr>
        <p:spPr>
          <a:xfrm>
            <a:off x="152400" y="52675"/>
            <a:ext cx="83412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Count of Aroga Victoria Referrals by Month</a:t>
            </a:r>
            <a:endParaRPr sz="2200"/>
          </a:p>
        </p:txBody>
      </p:sp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75" y="602875"/>
            <a:ext cx="8029659" cy="45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p19"/>
          <p:cNvGraphicFramePr/>
          <p:nvPr/>
        </p:nvGraphicFramePr>
        <p:xfrm>
          <a:off x="729075" y="57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{6C1E95D2-6966-4B50-9AC9-1587D7BCE896}</a:tableStyleId>
              </a:tblPr>
              <a:tblGrid>
                <a:gridCol w="2561950"/>
                <a:gridCol w="2561950"/>
                <a:gridCol w="2561950"/>
              </a:tblGrid>
              <a:tr h="110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Aroga Clinic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December 2023 Referrals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December 2024 Projected Referrals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72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Aroga Brampton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2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Aroga Ottawa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2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Aroga Vancouver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2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Aroga Victoria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2" name="Google Shape;312;p19"/>
          <p:cNvSpPr txBox="1"/>
          <p:nvPr>
            <p:ph idx="4294967295" type="title"/>
          </p:nvPr>
        </p:nvSpPr>
        <p:spPr>
          <a:xfrm>
            <a:off x="152400" y="52675"/>
            <a:ext cx="83412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Projected Aroga Referrals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idx="4294967295" type="title"/>
          </p:nvPr>
        </p:nvSpPr>
        <p:spPr>
          <a:xfrm>
            <a:off x="152400" y="52675"/>
            <a:ext cx="83412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Count of All Aroga Referrals by Month</a:t>
            </a:r>
            <a:endParaRPr sz="2200"/>
          </a:p>
        </p:txBody>
      </p:sp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38" y="602875"/>
            <a:ext cx="7512120" cy="45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idx="4294967295" type="title"/>
          </p:nvPr>
        </p:nvSpPr>
        <p:spPr>
          <a:xfrm>
            <a:off x="152400" y="52675"/>
            <a:ext cx="83412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Total</a:t>
            </a:r>
            <a:r>
              <a:rPr lang="en" sz="2200"/>
              <a:t> Aroga Referrals Forecast by Month</a:t>
            </a:r>
            <a:endParaRPr sz="2200"/>
          </a:p>
        </p:txBody>
      </p:sp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13" y="602875"/>
            <a:ext cx="7598571" cy="45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