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5.xml"/><Relationship Id="rId22" Type="http://schemas.openxmlformats.org/officeDocument/2006/relationships/font" Target="fonts/Raleway-italic.fntdata"/><Relationship Id="rId10" Type="http://schemas.openxmlformats.org/officeDocument/2006/relationships/slide" Target="slides/slide4.xml"/><Relationship Id="rId21" Type="http://schemas.openxmlformats.org/officeDocument/2006/relationships/font" Target="fonts/Raleway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50415d4f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750415d4f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e274804ed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ae274804ed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e274804ed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ae274804ed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e274804ed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ae274804ed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3241b369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a3241b369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e274804ed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ae274804ed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e274804ed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ae274804ed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e274804ed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ae274804ed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4945ec9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a4945ec9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3241b36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3241b36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e274804ed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ae274804ed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e274804ed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ae274804ed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e274804ed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ae274804ed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168780" y="153824"/>
            <a:ext cx="42987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467183" y="659390"/>
            <a:ext cx="3824700" cy="38247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497443" y="1433879"/>
            <a:ext cx="4646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4655321" y="2992421"/>
            <a:ext cx="4212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 rot="325620">
            <a:off x="4659888" y="531000"/>
            <a:ext cx="3238617" cy="40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3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/>
          <p:nvPr>
            <p:ph idx="2" type="pic"/>
          </p:nvPr>
        </p:nvSpPr>
        <p:spPr>
          <a:xfrm>
            <a:off x="-1688329" y="-1020743"/>
            <a:ext cx="6343800" cy="63438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4497443" y="1433879"/>
            <a:ext cx="4646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3" type="body"/>
          </p:nvPr>
        </p:nvSpPr>
        <p:spPr>
          <a:xfrm>
            <a:off x="4655321" y="2992421"/>
            <a:ext cx="4212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>
            <p:ph idx="2" type="pic"/>
          </p:nvPr>
        </p:nvSpPr>
        <p:spPr>
          <a:xfrm>
            <a:off x="3003847" y="503669"/>
            <a:ext cx="3136200" cy="31362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2701866" y="3874057"/>
            <a:ext cx="4646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3" type="body"/>
          </p:nvPr>
        </p:nvSpPr>
        <p:spPr>
          <a:xfrm>
            <a:off x="2758696" y="4527218"/>
            <a:ext cx="4212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/>
          <p:nvPr>
            <p:ph idx="2" type="pic"/>
          </p:nvPr>
        </p:nvSpPr>
        <p:spPr>
          <a:xfrm>
            <a:off x="4518095" y="150019"/>
            <a:ext cx="44871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>
            <p:ph idx="2" type="pic"/>
          </p:nvPr>
        </p:nvSpPr>
        <p:spPr>
          <a:xfrm>
            <a:off x="989081" y="966319"/>
            <a:ext cx="32109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/>
          <p:nvPr>
            <p:ph idx="2" type="pic"/>
          </p:nvPr>
        </p:nvSpPr>
        <p:spPr>
          <a:xfrm>
            <a:off x="168780" y="153824"/>
            <a:ext cx="42987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32"/>
          <p:cNvSpPr/>
          <p:nvPr>
            <p:ph idx="3" type="pic"/>
          </p:nvPr>
        </p:nvSpPr>
        <p:spPr>
          <a:xfrm>
            <a:off x="4676685" y="153824"/>
            <a:ext cx="42987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riding a skateboard down a sidewalk&#10;&#10;Description automatically generated" id="152" name="Google Shape;1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1524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/>
          <p:nvPr/>
        </p:nvSpPr>
        <p:spPr>
          <a:xfrm>
            <a:off x="0" y="-1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25040" y="144226"/>
                </a:moveTo>
                <a:lnTo>
                  <a:pt x="225040" y="6652901"/>
                </a:lnTo>
                <a:lnTo>
                  <a:pt x="5956420" y="6652901"/>
                </a:lnTo>
                <a:lnTo>
                  <a:pt x="5956420" y="144226"/>
                </a:lnTo>
                <a:lnTo>
                  <a:pt x="225040" y="1442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3"/>
          <p:cNvSpPr/>
          <p:nvPr/>
        </p:nvSpPr>
        <p:spPr>
          <a:xfrm rot="-178346">
            <a:off x="234509" y="153800"/>
            <a:ext cx="4298483" cy="4835908"/>
          </a:xfrm>
          <a:prstGeom prst="rect">
            <a:avLst/>
          </a:prstGeom>
          <a:noFill/>
          <a:ln cap="flat" cmpd="sng" w="793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[{{{</a:t>
            </a:r>
            <a:endParaRPr sz="1100"/>
          </a:p>
        </p:txBody>
      </p:sp>
      <p:sp>
        <p:nvSpPr>
          <p:cNvPr id="155" name="Google Shape;155;p33"/>
          <p:cNvSpPr/>
          <p:nvPr/>
        </p:nvSpPr>
        <p:spPr>
          <a:xfrm>
            <a:off x="3919917" y="1715573"/>
            <a:ext cx="1100700" cy="1100700"/>
          </a:xfrm>
          <a:prstGeom prst="ellipse">
            <a:avLst/>
          </a:prstGeom>
          <a:solidFill>
            <a:srgbClr val="0C0C0C"/>
          </a:solidFill>
          <a:ln cap="flat" cmpd="sng" w="1047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33"/>
          <p:cNvGrpSpPr/>
          <p:nvPr/>
        </p:nvGrpSpPr>
        <p:grpSpPr>
          <a:xfrm>
            <a:off x="175837" y="108151"/>
            <a:ext cx="862186" cy="859566"/>
            <a:chOff x="3421837" y="367584"/>
            <a:chExt cx="1596050" cy="1591200"/>
          </a:xfrm>
        </p:grpSpPr>
        <p:sp>
          <p:nvSpPr>
            <p:cNvPr id="157" name="Google Shape;157;p33"/>
            <p:cNvSpPr/>
            <p:nvPr/>
          </p:nvSpPr>
          <p:spPr>
            <a:xfrm>
              <a:off x="3421887" y="367584"/>
              <a:ext cx="1596000" cy="47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 rot="5400000">
              <a:off x="2865487" y="923934"/>
              <a:ext cx="1591200" cy="47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33"/>
          <p:cNvGrpSpPr/>
          <p:nvPr/>
        </p:nvGrpSpPr>
        <p:grpSpPr>
          <a:xfrm rot="10800000">
            <a:off x="8098755" y="4097493"/>
            <a:ext cx="862186" cy="859566"/>
            <a:chOff x="3421837" y="367584"/>
            <a:chExt cx="1596050" cy="1591200"/>
          </a:xfrm>
        </p:grpSpPr>
        <p:sp>
          <p:nvSpPr>
            <p:cNvPr id="160" name="Google Shape;160;p33"/>
            <p:cNvSpPr/>
            <p:nvPr/>
          </p:nvSpPr>
          <p:spPr>
            <a:xfrm>
              <a:off x="3421887" y="367584"/>
              <a:ext cx="1596000" cy="47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 rot="5400000">
              <a:off x="2865487" y="923934"/>
              <a:ext cx="1591200" cy="47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3"/>
          <p:cNvSpPr txBox="1"/>
          <p:nvPr/>
        </p:nvSpPr>
        <p:spPr>
          <a:xfrm>
            <a:off x="5020625" y="1630225"/>
            <a:ext cx="416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Baloo"/>
                <a:ea typeface="Baloo"/>
                <a:cs typeface="Baloo"/>
                <a:sym typeface="Baloo"/>
              </a:rPr>
              <a:t>How can geographic data find prospect locations for new fitness centers in the City of Waterloo?</a:t>
            </a:r>
            <a:endParaRPr b="1" i="0" sz="6800" u="none" cap="none" strike="noStrike">
              <a:solidFill>
                <a:schemeClr val="lt1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148" y="3587825"/>
            <a:ext cx="1073144" cy="623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" id="164" name="Google Shape;16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7240" y="1882896"/>
            <a:ext cx="766114" cy="76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25" y="1072285"/>
            <a:ext cx="5329348" cy="37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100"/>
          </a:p>
        </p:txBody>
      </p:sp>
      <p:sp>
        <p:nvSpPr>
          <p:cNvPr id="223" name="Google Shape;223;p42"/>
          <p:cNvSpPr txBox="1"/>
          <p:nvPr/>
        </p:nvSpPr>
        <p:spPr>
          <a:xfrm>
            <a:off x="5953575" y="1083350"/>
            <a:ext cx="29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suitable: 2.1%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Suitable: 2.1%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Unsuitable: 2.5%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unsuitable: 93.3%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5" y="1072285"/>
            <a:ext cx="5329348" cy="37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100"/>
          </a:p>
        </p:txBody>
      </p:sp>
      <p:sp>
        <p:nvSpPr>
          <p:cNvPr id="230" name="Google Shape;230;p43"/>
          <p:cNvSpPr txBox="1"/>
          <p:nvPr/>
        </p:nvSpPr>
        <p:spPr>
          <a:xfrm>
            <a:off x="5953575" y="1083350"/>
            <a:ext cx="29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suitable: 1.3%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Suitable: 2.9%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Unsuitable: 4.1%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unsuitable: 91.7%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0" y="1072285"/>
            <a:ext cx="5329348" cy="37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100"/>
          </a:p>
        </p:txBody>
      </p:sp>
      <p:sp>
        <p:nvSpPr>
          <p:cNvPr id="237" name="Google Shape;237;p44"/>
          <p:cNvSpPr txBox="1"/>
          <p:nvPr/>
        </p:nvSpPr>
        <p:spPr>
          <a:xfrm>
            <a:off x="5953575" y="1083350"/>
            <a:ext cx="29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suitable: 0.9%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Suitable: 59.8%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Unsuitable: 39.2%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unsuitable: 0.01%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Limitations and Constraints</a:t>
            </a:r>
            <a:endParaRPr sz="1100"/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Depends on the number of factors and the influence placed on each one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constraint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There are also some constraints placed on the factors that were considered for this study: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Fitness centers were referred to in general instead of as a specific chain or company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Household income was excluded from population data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Not all parking lots were accounted for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Results gathered in this study may not be relevant after a few years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1196105" y="425785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  <a:endParaRPr sz="1100"/>
          </a:p>
        </p:txBody>
      </p:sp>
      <p:sp>
        <p:nvSpPr>
          <p:cNvPr id="170" name="Google Shape;170;p34"/>
          <p:cNvSpPr txBox="1"/>
          <p:nvPr/>
        </p:nvSpPr>
        <p:spPr>
          <a:xfrm>
            <a:off x="1195975" y="1272925"/>
            <a:ext cx="67518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Area: City of Waterloo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Ontario, City of Waterloo, Region of Waterloo Open Data: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GRT Stops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Population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Bicycle Parking Areas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Waterbodies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Parks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Google Maps: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Fitness Centres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Car Parking Lots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Convert layers to raster and projection to NAD 1983 UTM Zone 17N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/>
        </p:nvSpPr>
        <p:spPr>
          <a:xfrm>
            <a:off x="1196105" y="501985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  <a:endParaRPr sz="1100"/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46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/>
        </p:nvSpPr>
        <p:spPr>
          <a:xfrm>
            <a:off x="1196105" y="425785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  <a:endParaRPr sz="1100"/>
          </a:p>
        </p:txBody>
      </p:sp>
      <p:sp>
        <p:nvSpPr>
          <p:cNvPr id="182" name="Google Shape;182;p36"/>
          <p:cNvSpPr/>
          <p:nvPr/>
        </p:nvSpPr>
        <p:spPr>
          <a:xfrm>
            <a:off x="1028825" y="1550250"/>
            <a:ext cx="2267400" cy="2043000"/>
          </a:xfrm>
          <a:prstGeom prst="ellipse">
            <a:avLst/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Model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5680500" y="1550250"/>
            <a:ext cx="2267400" cy="2043000"/>
          </a:xfrm>
          <a:prstGeom prst="ellipse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MCA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6"/>
          <p:cNvSpPr/>
          <p:nvPr/>
        </p:nvSpPr>
        <p:spPr>
          <a:xfrm>
            <a:off x="3379871" y="2328900"/>
            <a:ext cx="2217000" cy="485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1196105" y="425785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  <a:endParaRPr sz="1100"/>
          </a:p>
        </p:txBody>
      </p:sp>
      <p:sp>
        <p:nvSpPr>
          <p:cNvPr id="190" name="Google Shape;190;p37"/>
          <p:cNvSpPr txBox="1"/>
          <p:nvPr/>
        </p:nvSpPr>
        <p:spPr>
          <a:xfrm>
            <a:off x="1195975" y="1272925"/>
            <a:ext cx="6751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ArcMap: Multi Ring Buffer tool for layers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Reclassify to 4 classes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Used reclassified layers in Weighted Overlay tool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Population: 25%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GRT Stops: 25%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Fitness Centers: 30%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Parking Lots: 10%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Bicycle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Parking: 10%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100"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0" y="1043010"/>
            <a:ext cx="5329348" cy="37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/>
        </p:nvSpPr>
        <p:spPr>
          <a:xfrm>
            <a:off x="5953575" y="1083350"/>
            <a:ext cx="29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suitable: 78.7%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Suitable: 14.2%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Unsuitable: 6.8%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unsuitable: 0.3%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0" y="1072285"/>
            <a:ext cx="5329348" cy="37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100"/>
          </a:p>
        </p:txBody>
      </p:sp>
      <p:sp>
        <p:nvSpPr>
          <p:cNvPr id="209" name="Google Shape;209;p40"/>
          <p:cNvSpPr txBox="1"/>
          <p:nvPr/>
        </p:nvSpPr>
        <p:spPr>
          <a:xfrm>
            <a:off x="5953575" y="1083350"/>
            <a:ext cx="29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suitable: </a:t>
            </a:r>
            <a:r>
              <a:rPr lang="en" sz="1600">
                <a:solidFill>
                  <a:schemeClr val="lt1"/>
                </a:solidFill>
              </a:rPr>
              <a:t>7</a:t>
            </a:r>
            <a:r>
              <a:rPr lang="en" sz="1600">
                <a:solidFill>
                  <a:schemeClr val="lt1"/>
                </a:solidFill>
              </a:rPr>
              <a:t>.</a:t>
            </a:r>
            <a:r>
              <a:rPr lang="en" sz="1600">
                <a:solidFill>
                  <a:schemeClr val="lt1"/>
                </a:solidFill>
              </a:rPr>
              <a:t>7</a:t>
            </a:r>
            <a:r>
              <a:rPr lang="en" sz="1600">
                <a:solidFill>
                  <a:schemeClr val="lt1"/>
                </a:solidFill>
              </a:rPr>
              <a:t>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Suitable: 23.9%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Unsuitable: 12.3%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unsuitable: 56.1%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0" y="1072285"/>
            <a:ext cx="5329348" cy="37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 txBox="1"/>
          <p:nvPr/>
        </p:nvSpPr>
        <p:spPr>
          <a:xfrm>
            <a:off x="1196105" y="218560"/>
            <a:ext cx="67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aleway"/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100"/>
          </a:p>
        </p:txBody>
      </p:sp>
      <p:sp>
        <p:nvSpPr>
          <p:cNvPr id="216" name="Google Shape;216;p41"/>
          <p:cNvSpPr txBox="1"/>
          <p:nvPr/>
        </p:nvSpPr>
        <p:spPr>
          <a:xfrm>
            <a:off x="5953575" y="1083350"/>
            <a:ext cx="29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suitable: 22.7%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Suitable: 25.5%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Unsuitable: 40.2%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Very unsuitable: 11.6%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