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Privada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_(* #,##0_);_(* \(#,##0\);_(* "-"_);_(@_)</c:formatCode>
                <c:ptCount val="4"/>
                <c:pt idx="0">
                  <c:v>169</c:v>
                </c:pt>
                <c:pt idx="1">
                  <c:v>274</c:v>
                </c:pt>
                <c:pt idx="2">
                  <c:v>548</c:v>
                </c:pt>
                <c:pt idx="3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0-4A7B-946C-4F2B65076491}"/>
            </c:ext>
          </c:extLst>
        </c:ser>
        <c:ser>
          <c:idx val="1"/>
          <c:order val="1"/>
          <c:tx>
            <c:strRef>
              <c:f>Planilha1!$B$1</c:f>
              <c:strCache>
                <c:ptCount val="1"/>
                <c:pt idx="0">
                  <c:v>Privada</c:v>
                </c:pt>
              </c:strCache>
            </c:strRef>
          </c:tx>
          <c:spPr>
            <a:solidFill>
              <a:srgbClr val="FFBC0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_(* #,##0_);_(* \(#,##0\);_(* "-"_);_(@_)</c:formatCode>
                <c:ptCount val="4"/>
                <c:pt idx="0">
                  <c:v>174</c:v>
                </c:pt>
                <c:pt idx="1">
                  <c:v>157</c:v>
                </c:pt>
                <c:pt idx="2">
                  <c:v>330</c:v>
                </c:pt>
                <c:pt idx="3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0-4A7B-946C-4F2B65076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6805535"/>
        <c:axId val="1025825231"/>
      </c:barChart>
      <c:lineChart>
        <c:grouping val="standard"/>
        <c:varyColors val="0"/>
        <c:ser>
          <c:idx val="2"/>
          <c:order val="2"/>
          <c:tx>
            <c:v>% Privado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Planilha1!$D$2:$D$5</c:f>
              <c:numCache>
                <c:formatCode>General</c:formatCode>
                <c:ptCount val="4"/>
                <c:pt idx="0">
                  <c:v>0.49271137026239065</c:v>
                </c:pt>
                <c:pt idx="1">
                  <c:v>0.6357308584686775</c:v>
                </c:pt>
                <c:pt idx="2">
                  <c:v>0.62414578587699321</c:v>
                </c:pt>
                <c:pt idx="3">
                  <c:v>0.67505900865460267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50-4A7B-946C-4F2B65076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3776143"/>
        <c:axId val="1111447295"/>
      </c:lineChart>
      <c:catAx>
        <c:axId val="101680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5825231"/>
        <c:crosses val="autoZero"/>
        <c:auto val="1"/>
        <c:lblAlgn val="ctr"/>
        <c:lblOffset val="100"/>
        <c:noMultiLvlLbl val="0"/>
      </c:catAx>
      <c:valAx>
        <c:axId val="102582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6805535"/>
        <c:crosses val="autoZero"/>
        <c:crossBetween val="between"/>
      </c:valAx>
      <c:valAx>
        <c:axId val="11114472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93776143"/>
        <c:crosses val="max"/>
        <c:crossBetween val="between"/>
      </c:valAx>
      <c:catAx>
        <c:axId val="1193776143"/>
        <c:scaling>
          <c:orientation val="minMax"/>
        </c:scaling>
        <c:delete val="1"/>
        <c:axPos val="b"/>
        <c:majorTickMark val="out"/>
        <c:minorTickMark val="none"/>
        <c:tickLblPos val="nextTo"/>
        <c:crossAx val="11114472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Privada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_(* #,##0_);_(* \(#,##0\);_(* "-"_);_(@_)</c:formatCode>
                <c:ptCount val="4"/>
                <c:pt idx="0">
                  <c:v>36378</c:v>
                </c:pt>
                <c:pt idx="1">
                  <c:v>48623</c:v>
                </c:pt>
                <c:pt idx="2">
                  <c:v>97882</c:v>
                </c:pt>
                <c:pt idx="3">
                  <c:v>123384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0-4A7B-946C-4F2B6507649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Pública</c:v>
                </c:pt>
              </c:strCache>
            </c:strRef>
          </c:tx>
          <c:spPr>
            <a:solidFill>
              <a:srgbClr val="FFBC0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_(* #,##0_);_(* \(#,##0\);_(* "-"_);_(@_)</c:formatCode>
                <c:ptCount val="4"/>
                <c:pt idx="0">
                  <c:v>27232</c:v>
                </c:pt>
                <c:pt idx="1">
                  <c:v>33490</c:v>
                </c:pt>
                <c:pt idx="2">
                  <c:v>61739</c:v>
                </c:pt>
                <c:pt idx="3">
                  <c:v>89448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0-4A7B-946C-4F2B65076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6805535"/>
        <c:axId val="1025825231"/>
      </c:barChart>
      <c:lineChart>
        <c:grouping val="standard"/>
        <c:varyColors val="0"/>
        <c:ser>
          <c:idx val="2"/>
          <c:order val="2"/>
          <c:tx>
            <c:strRef>
              <c:f>Planilha1!$F$1</c:f>
              <c:strCache>
                <c:ptCount val="1"/>
                <c:pt idx="0">
                  <c:v>% Concluintes Privada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8.0570674583539503E-2</c:v>
                </c:pt>
                <c:pt idx="1">
                  <c:v>0.10768566316352343</c:v>
                </c:pt>
                <c:pt idx="2">
                  <c:v>9.9711897999632204E-2</c:v>
                </c:pt>
                <c:pt idx="3">
                  <c:v>0.10274427802632433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7B-4E37-8D3C-3081D0440FFD}"/>
            </c:ext>
          </c:extLst>
        </c:ser>
        <c:ser>
          <c:idx val="3"/>
          <c:order val="3"/>
          <c:tx>
            <c:strRef>
              <c:f>Planilha1!$G$1</c:f>
              <c:strCache>
                <c:ptCount val="1"/>
                <c:pt idx="0">
                  <c:v>%Concluintes Pública</c:v>
                </c:pt>
              </c:strCache>
            </c:strRef>
          </c:tx>
          <c:spPr>
            <a:ln w="28575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0.1063087544065805</c:v>
                </c:pt>
                <c:pt idx="1">
                  <c:v>0.12448492087190206</c:v>
                </c:pt>
                <c:pt idx="2">
                  <c:v>8.0176225724420541E-2</c:v>
                </c:pt>
                <c:pt idx="3">
                  <c:v>7.8078883820767372E-2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7B-4E37-8D3C-3081D0440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3067007"/>
        <c:axId val="1194768751"/>
      </c:lineChart>
      <c:catAx>
        <c:axId val="101680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5825231"/>
        <c:crosses val="autoZero"/>
        <c:auto val="1"/>
        <c:lblAlgn val="ctr"/>
        <c:lblOffset val="100"/>
        <c:noMultiLvlLbl val="0"/>
      </c:catAx>
      <c:valAx>
        <c:axId val="102582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6805535"/>
        <c:crosses val="autoZero"/>
        <c:crossBetween val="between"/>
      </c:valAx>
      <c:valAx>
        <c:axId val="11947687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03067007"/>
        <c:crosses val="max"/>
        <c:crossBetween val="between"/>
      </c:valAx>
      <c:catAx>
        <c:axId val="12030670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947687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E34D6-9BD8-4FA6-957B-226A8FF6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44B7B-841B-4D1E-AC4A-78F12D117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71B73-E74C-4713-BA60-2F00A97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F7478-4934-467B-8B28-B2568757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A7FC9-8D3A-43AE-A3B2-252F0C3B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0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8708A-0634-4D09-A44F-96B72840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A457D6-0F81-411F-9945-E4B7B35D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2DD0C-470A-4F42-BEAF-22389EF5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EEDAB-76C9-4D8E-B333-089C7339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6CCE4-5EDB-429A-9BE2-347C6422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6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FDE5ED-9E7E-4617-9971-52586FCE0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00AD97-583F-4ED2-ADE5-AAE862F6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58B5D-4602-4408-B50E-E5DC741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3737-4A48-4F01-B25E-95B0C5E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5DBE2-20C4-40DE-BEEA-D84FA290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952B7-CEFB-452C-90C6-08994CF6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89B64-95D9-40BB-A16E-3BAA8DE5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456F43-28A6-49F8-93B9-0A0FD612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1578A-2478-4009-A890-EED5875C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4B28E0-5EB6-4BC9-9A41-4FDB32E8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1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B2822-457C-436B-803D-7A1C4BD2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8417AC-CCA0-4304-8F1B-47782A85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53393-AFB9-479A-AA4C-C59342FB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7A237-4388-4A16-933C-CCA986C5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DFC36-0984-487F-B7E6-E60D3BF0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35CE-6486-4629-9E71-2ABB3760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999C1-9139-4C6F-8C6E-32E9D13B8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5A009-B800-4AED-85AF-C29E1851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77CB-989A-4EBF-9C33-A3D8F000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BBDC1-1453-47EB-B0F9-DE01505E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32665-A581-4C6C-8E30-AF536C47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7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37015-BA0A-4CE6-8AB8-7913F27F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0A349-F4CB-401E-AA8E-088412850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338278-DCE5-42AD-A3E4-F29EA83CA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123524-4043-4407-BEB7-8ED3D4217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7C4984-2FAC-4C01-8530-37959732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7055AF-1FEA-44C5-A4B4-ACB10331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D6CBAD-27E2-4299-AC13-0976DC10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A05E39-2E07-4356-B636-5206CA5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F43-5463-402B-93B5-66FDA640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3DF573-33BD-43DF-89DF-46B8B433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5ED6A1-6DD8-4FE5-8A6F-7D355380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83A9C5-E142-4A40-9FB7-E69B906A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2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6F113D-1C74-41E5-BF96-16DD164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C3296D-E0BC-4331-B851-80C723E0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8D73E5-71A4-4CD1-A7E4-739C932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25F89-BDD5-4F0B-8739-295B799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59B6A-AFEA-42D2-8EA2-F2A15B04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979330-B673-458B-B1C5-9A090D88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A4853-3843-48E5-A261-75EA1B8F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585E64-8935-418D-886A-7BAF315B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2B8D6-9783-4E62-8504-1C97193D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162-D3C6-466D-BA62-358D4CA0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0CD581-ECB8-4CE0-8A88-1B79F7E79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9F806C-2910-470B-A329-2B38A5EE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0ACE3-1BBE-4D1E-8E22-5A4D79F9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3B5191-EBBD-40C6-9BAC-35E5C774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EDD1C7-D18D-4F9D-9981-133049F8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96E7E3-37E6-4B04-92A3-29C5DCD3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AA4CA-8F56-418E-B945-F1FF1D96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15F3F-2C9F-404A-B85C-298EB55BB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507E-E1F7-4ED9-9365-FCA45518AFA1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56C41-6F3A-4055-872E-F676E5413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46BD9-40CD-46E5-A920-9BA59EFEB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9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E21884-20DF-4928-B4C1-EDAAAD046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747981"/>
              </p:ext>
            </p:extLst>
          </p:nvPr>
        </p:nvGraphicFramePr>
        <p:xfrm>
          <a:off x="2634366" y="2172749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CDAE819-FDC5-4047-9C23-53E71FE0049B}"/>
              </a:ext>
            </a:extLst>
          </p:cNvPr>
          <p:cNvSpPr txBox="1"/>
          <p:nvPr/>
        </p:nvSpPr>
        <p:spPr>
          <a:xfrm>
            <a:off x="2811294" y="515566"/>
            <a:ext cx="538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Cursos de Engenharias elétrica, eletrônica e afins (MEC)</a:t>
            </a:r>
          </a:p>
        </p:txBody>
      </p:sp>
    </p:spTree>
    <p:extLst>
      <p:ext uri="{BB962C8B-B14F-4D97-AF65-F5344CB8AC3E}">
        <p14:creationId xmlns:p14="http://schemas.microsoft.com/office/powerpoint/2010/main" val="29738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E21884-20DF-4928-B4C1-EDAAAD046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310469"/>
              </p:ext>
            </p:extLst>
          </p:nvPr>
        </p:nvGraphicFramePr>
        <p:xfrm>
          <a:off x="3121966" y="1857802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CDAE819-FDC5-4047-9C23-53E71FE0049B}"/>
              </a:ext>
            </a:extLst>
          </p:cNvPr>
          <p:cNvSpPr txBox="1"/>
          <p:nvPr/>
        </p:nvSpPr>
        <p:spPr>
          <a:xfrm>
            <a:off x="2811294" y="515566"/>
            <a:ext cx="63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Matriculados e % de concluintes sobre matriculados</a:t>
            </a:r>
          </a:p>
        </p:txBody>
      </p:sp>
    </p:spTree>
    <p:extLst>
      <p:ext uri="{BB962C8B-B14F-4D97-AF65-F5344CB8AC3E}">
        <p14:creationId xmlns:p14="http://schemas.microsoft.com/office/powerpoint/2010/main" val="1438360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</dc:creator>
  <cp:lastModifiedBy>Lucas Ribeiro</cp:lastModifiedBy>
  <cp:revision>5</cp:revision>
  <dcterms:created xsi:type="dcterms:W3CDTF">2019-07-15T05:19:24Z</dcterms:created>
  <dcterms:modified xsi:type="dcterms:W3CDTF">2019-07-15T06:33:54Z</dcterms:modified>
</cp:coreProperties>
</file>