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28"/>
  </p:notesMasterIdLst>
  <p:sldIdLst>
    <p:sldId id="256" r:id="rId2"/>
    <p:sldId id="261" r:id="rId3"/>
    <p:sldId id="262" r:id="rId4"/>
    <p:sldId id="264" r:id="rId5"/>
    <p:sldId id="265" r:id="rId6"/>
    <p:sldId id="269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3635"/>
    <a:srgbClr val="000000"/>
    <a:srgbClr val="351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6651D-4487-4167-948F-573EE952295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6F11B-9BCD-48B9-AD46-E76799D896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Features selection techniques like Fishers’ indexes, data analysis and Random Forest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6F11B-9BCD-48B9-AD46-E76799D896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60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6F11B-9BCD-48B9-AD46-E76799D896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26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6F11B-9BCD-48B9-AD46-E76799D896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63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6F11B-9BCD-48B9-AD46-E76799D896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90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clearly see that label 3 can be separated and </a:t>
            </a:r>
            <a:r>
              <a:rPr lang="en-US" dirty="0" err="1"/>
              <a:t>flavanoids</a:t>
            </a:r>
            <a:r>
              <a:rPr lang="en-US" dirty="0"/>
              <a:t> can be considered an important feature with respect to classification.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6F11B-9BCD-48B9-AD46-E76799D896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17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 checked how correlated features were, because features that have a high correlation may interfere in some classification methods.</a:t>
            </a:r>
          </a:p>
          <a:p>
            <a:endParaRPr lang="en-US" dirty="0"/>
          </a:p>
          <a:p>
            <a:r>
              <a:rPr lang="en-US" dirty="0"/>
              <a:t>we can verify that ‘</a:t>
            </a:r>
            <a:r>
              <a:rPr lang="en-US" dirty="0" err="1"/>
              <a:t>flavanoids</a:t>
            </a:r>
            <a:r>
              <a:rPr lang="en-US" dirty="0"/>
              <a:t>’ and ‘total phenols’ are very correlated.</a:t>
            </a:r>
          </a:p>
          <a:p>
            <a:endParaRPr lang="en-US" dirty="0"/>
          </a:p>
          <a:p>
            <a:r>
              <a:rPr lang="en-US" dirty="0"/>
              <a:t>Its interesting to remove vary corelated features because it makes the model simpler and it can optimized some algorithms such as logistic regression  which suffers from </a:t>
            </a:r>
            <a:r>
              <a:rPr lang="en-US" dirty="0" err="1"/>
              <a:t>multicolinerality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6F11B-9BCD-48B9-AD46-E76799D896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14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6F11B-9BCD-48B9-AD46-E76799D896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45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removal of ‘total phenols’ did not change the importance order of the remaining features.</a:t>
            </a:r>
          </a:p>
          <a:p>
            <a:endParaRPr lang="en-US" dirty="0"/>
          </a:p>
          <a:p>
            <a:r>
              <a:rPr lang="en-US" dirty="0"/>
              <a:t>Also, the disparity between the first six features and the last six features increased.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6F11B-9BCD-48B9-AD46-E76799D896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90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6F11B-9BCD-48B9-AD46-E76799D896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51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6F11B-9BCD-48B9-AD46-E76799D896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6F11B-9BCD-48B9-AD46-E76799D896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02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6F11B-9BCD-48B9-AD46-E76799D896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6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3175" y="-19050"/>
            <a:ext cx="12201525" cy="6883400"/>
            <a:chOff x="-3175" y="-19050"/>
            <a:chExt cx="12201525" cy="6883400"/>
          </a:xfrm>
        </p:grpSpPr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F4AD6C1B-AE8D-47A6-B4EE-54174422ABC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7B2DEF84-31D8-4DC4-9BD2-9E5181CC9DA2}" type="slidenum">
              <a:rPr lang="en-US" smtClean="0"/>
              <a:t>‹nº›</a:t>
            </a:fld>
            <a:endParaRPr lang="en-US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899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6C1B-AE8D-47A6-B4EE-54174422ABC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EF84-31D8-4DC4-9BD2-9E5181CC9D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3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F4AD6C1B-AE8D-47A6-B4EE-54174422ABC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7B2DEF84-31D8-4DC4-9BD2-9E5181CC9DA2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64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6C1B-AE8D-47A6-B4EE-54174422ABC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EF84-31D8-4DC4-9BD2-9E5181CC9D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8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-3175" y="-12700"/>
            <a:ext cx="12204700" cy="6872288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4AD6C1B-AE8D-47A6-B4EE-54174422ABC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B2DEF84-31D8-4DC4-9BD2-9E5181CC9DA2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331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6C1B-AE8D-47A6-B4EE-54174422ABC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EF84-31D8-4DC4-9BD2-9E5181CC9D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6C1B-AE8D-47A6-B4EE-54174422ABC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EF84-31D8-4DC4-9BD2-9E5181CC9D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7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6C1B-AE8D-47A6-B4EE-54174422ABC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EF84-31D8-4DC4-9BD2-9E5181CC9D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8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6C1B-AE8D-47A6-B4EE-54174422ABC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EF84-31D8-4DC4-9BD2-9E5181CC9D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919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F4AD6C1B-AE8D-47A6-B4EE-54174422ABC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7B2DEF84-31D8-4DC4-9BD2-9E5181CC9D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04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F4AD6C1B-AE8D-47A6-B4EE-54174422ABC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7B2DEF84-31D8-4DC4-9BD2-9E5181CC9D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6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pngimg.com/download/2919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9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l="85000" t="-100000" r="-70000" b="-10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4AD6C1B-AE8D-47A6-B4EE-54174422ABC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7B2DEF84-31D8-4DC4-9BD2-9E5181CC9DA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89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E52F-8B52-452F-BCF4-0D82514C0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0D28D-0E06-43FB-A4E2-420A3FAE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751" y="4945377"/>
            <a:ext cx="4122091" cy="1037760"/>
          </a:xfrm>
        </p:spPr>
        <p:txBody>
          <a:bodyPr/>
          <a:lstStyle/>
          <a:p>
            <a:r>
              <a:rPr lang="en-US" dirty="0"/>
              <a:t>Presented by: Lucas |Fredrick |Ankit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7FA09-75EB-4383-B735-73DA0BE5B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290" y="461818"/>
            <a:ext cx="5195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78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FB87-BF2F-47C7-84DF-BACFCFFA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2" y="1346169"/>
            <a:ext cx="8897565" cy="156071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6DD0-BB05-47AE-9AF8-4E0CB81B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5572" y="2214664"/>
            <a:ext cx="7834819" cy="36515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With the help of Seaborn Library we created pair plots for all the possible relations between features.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verified that some of the them were good features and relations for classifying some labels: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614C0-0D93-4E31-8671-1156373FF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905" y="3957783"/>
            <a:ext cx="5220152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2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FB87-BF2F-47C7-84DF-BACFCFFA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2" y="1346169"/>
            <a:ext cx="8897565" cy="156071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43D091-2DFC-4293-BD7B-301A17526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1" y="2316161"/>
            <a:ext cx="6597071" cy="4451683"/>
          </a:xfrm>
        </p:spPr>
      </p:pic>
    </p:spTree>
    <p:extLst>
      <p:ext uri="{BB962C8B-B14F-4D97-AF65-F5344CB8AC3E}">
        <p14:creationId xmlns:p14="http://schemas.microsoft.com/office/powerpoint/2010/main" val="4287507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FB87-BF2F-47C7-84DF-BACFCFFA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2" y="1346169"/>
            <a:ext cx="8897565" cy="156071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D59AE-818D-47BA-8F25-239B77B5D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698" y="2272146"/>
            <a:ext cx="8770571" cy="36515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After testing ‘total phenols’ and ‘</a:t>
            </a:r>
            <a:r>
              <a:rPr lang="en-US" dirty="0" err="1"/>
              <a:t>flavanoids</a:t>
            </a:r>
            <a:r>
              <a:rPr lang="en-US" dirty="0"/>
              <a:t>’ with box plots, it was found that ‘</a:t>
            </a:r>
            <a:r>
              <a:rPr lang="en-US" dirty="0" err="1"/>
              <a:t>flavanoids</a:t>
            </a:r>
            <a:r>
              <a:rPr lang="en-US" dirty="0"/>
              <a:t>’ was the best feature to keep in the models for its capacity of separating labels 1 and 3.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several tests were made with and without using ‘total phenols’ to verify if improvements were achieved.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Figure shows exactly how </a:t>
            </a:r>
            <a:r>
              <a:rPr lang="en-US" dirty="0" err="1"/>
              <a:t>flavanoids</a:t>
            </a:r>
            <a:r>
              <a:rPr lang="en-US" dirty="0"/>
              <a:t> and total phenols are distributed in the samples</a:t>
            </a:r>
          </a:p>
        </p:txBody>
      </p:sp>
    </p:spTree>
    <p:extLst>
      <p:ext uri="{BB962C8B-B14F-4D97-AF65-F5344CB8AC3E}">
        <p14:creationId xmlns:p14="http://schemas.microsoft.com/office/powerpoint/2010/main" val="171206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A6D276-83A0-4EBD-8722-88AB5930E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149" y="2921682"/>
            <a:ext cx="4515554" cy="297952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808313B-0907-4ED9-B7D1-A9F6DB642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703" y="2906885"/>
            <a:ext cx="4302189" cy="299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6F60BA5-8743-4E04-8E60-E56EAE96055C}"/>
              </a:ext>
            </a:extLst>
          </p:cNvPr>
          <p:cNvSpPr txBox="1">
            <a:spLocks/>
          </p:cNvSpPr>
          <p:nvPr/>
        </p:nvSpPr>
        <p:spPr>
          <a:xfrm>
            <a:off x="2870202" y="1346169"/>
            <a:ext cx="8897565" cy="15607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02060"/>
                </a:solidFill>
              </a:rPr>
              <a:t>Data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902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FB87-BF2F-47C7-84DF-BACFCFFA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2" y="1346169"/>
            <a:ext cx="8897565" cy="156071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D59AE-818D-47BA-8F25-239B77B5D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698" y="2272146"/>
            <a:ext cx="8770571" cy="36515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also verified feature importance’s/scores from the dataset through </a:t>
            </a:r>
            <a:r>
              <a:rPr lang="en-US" dirty="0" err="1"/>
              <a:t>Sklearn’s</a:t>
            </a:r>
            <a:r>
              <a:rPr lang="en-US" dirty="0"/>
              <a:t> Random Forest function called “</a:t>
            </a:r>
            <a:r>
              <a:rPr lang="en-US" dirty="0" err="1"/>
              <a:t>feature_importances</a:t>
            </a:r>
            <a:r>
              <a:rPr lang="en-US" dirty="0"/>
              <a:t>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4ED9A-C40D-4F75-877C-EC4838F7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22" y="3229167"/>
            <a:ext cx="9865094" cy="323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89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FB87-BF2F-47C7-84DF-BACFCFFA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2" y="1346169"/>
            <a:ext cx="8897565" cy="156071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D59AE-818D-47BA-8F25-239B77B5D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698" y="2272146"/>
            <a:ext cx="8770571" cy="365150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 beginning, with an attempt of using K-Nearest-</a:t>
            </a:r>
            <a:r>
              <a:rPr lang="en-US" dirty="0" err="1"/>
              <a:t>Neighbours</a:t>
            </a:r>
            <a:r>
              <a:rPr lang="en-US" dirty="0"/>
              <a:t>, accuracy with KNN = 3 was 69% and 66% with KNN =5.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So, we transformed our data with </a:t>
            </a:r>
            <a:r>
              <a:rPr lang="en-US" dirty="0" err="1"/>
              <a:t>Sklearn’s</a:t>
            </a:r>
            <a:r>
              <a:rPr lang="en-US" dirty="0"/>
              <a:t> Power transform function, which utilized the ‘Box-Cox’ method.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Models were compared through 5-fold cross validations. We did not use higher than 5 because it would result in relatively small testing groups.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Every model was tested with and without ‘total phenols’ and with the Random Forest’s aforementioned Feature </a:t>
            </a:r>
            <a:r>
              <a:rPr lang="en-US" dirty="0" err="1"/>
              <a:t>Importances</a:t>
            </a:r>
            <a:r>
              <a:rPr lang="en-US" dirty="0"/>
              <a:t> function as well.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From the Feature </a:t>
            </a:r>
            <a:r>
              <a:rPr lang="en-US" dirty="0" err="1"/>
              <a:t>Importances</a:t>
            </a:r>
            <a:r>
              <a:rPr lang="en-US" dirty="0"/>
              <a:t> function, we considered the six features with the highest scores</a:t>
            </a:r>
          </a:p>
        </p:txBody>
      </p:sp>
    </p:spTree>
    <p:extLst>
      <p:ext uri="{BB962C8B-B14F-4D97-AF65-F5344CB8AC3E}">
        <p14:creationId xmlns:p14="http://schemas.microsoft.com/office/powerpoint/2010/main" val="4111575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FB87-BF2F-47C7-84DF-BACFCFFA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2" y="1346169"/>
            <a:ext cx="8897565" cy="156071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Result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1A046A2-B862-4FF9-BF52-50DE5EB8E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5870" y="2302017"/>
            <a:ext cx="6514304" cy="432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26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FB87-BF2F-47C7-84DF-BACFCFFA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2" y="1346169"/>
            <a:ext cx="8897565" cy="156071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9DA63-FC71-4A7D-ADA9-F0E131E26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84" y="2202982"/>
            <a:ext cx="5013614" cy="42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09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FB87-BF2F-47C7-84DF-BACFCFFA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2" y="1346169"/>
            <a:ext cx="8897565" cy="156071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11D514-4C63-40AB-AE86-44B231362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855" y="2204298"/>
            <a:ext cx="6854537" cy="45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48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FB87-BF2F-47C7-84DF-BACFCFFA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2" y="1346169"/>
            <a:ext cx="8897565" cy="156071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F22507-394E-4EED-9950-E1AFDD2F1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1" y="2285007"/>
            <a:ext cx="7216342" cy="457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4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3759-A33D-41B3-B1EA-91618BB6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203" y="1424380"/>
            <a:ext cx="8897565" cy="156071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F0BC-0030-41D7-A4FA-F220C9114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8493" y="2234118"/>
            <a:ext cx="7159557" cy="462388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Wine can be classified in many methods. Which include: appellation, vintage, sweetness, style,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Which method to be used may vary from one region to another or one country to another.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The most famous and used classifications include: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Bordeaux Wine Official classification of 1855,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German Wine classification system,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Classification of Saint-</a:t>
            </a:r>
            <a:r>
              <a:rPr lang="en-US" dirty="0" err="1">
                <a:solidFill>
                  <a:schemeClr val="tx1"/>
                </a:solidFill>
              </a:rPr>
              <a:t>Emilion</a:t>
            </a:r>
            <a:r>
              <a:rPr lang="en-US" dirty="0">
                <a:solidFill>
                  <a:schemeClr val="tx1"/>
                </a:solidFill>
              </a:rPr>
              <a:t> Wine,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Cru Bourgeois of Bordeaux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Predicting particular wine coming from which of three cultivars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(all three types are grown in same region of Italy)</a:t>
            </a:r>
          </a:p>
        </p:txBody>
      </p:sp>
    </p:spTree>
    <p:extLst>
      <p:ext uri="{BB962C8B-B14F-4D97-AF65-F5344CB8AC3E}">
        <p14:creationId xmlns:p14="http://schemas.microsoft.com/office/powerpoint/2010/main" val="1148886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FB87-BF2F-47C7-84DF-BACFCFFA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2" y="1346169"/>
            <a:ext cx="8897565" cy="156071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746CDF-31FF-4846-A265-75FBAD607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296" y="2462357"/>
            <a:ext cx="71913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16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FB87-BF2F-47C7-84DF-BACFCFFA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2" y="1346169"/>
            <a:ext cx="8897565" cy="156071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84F74-C2A5-4955-9E2B-79DB946D8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698" y="2272145"/>
            <a:ext cx="8770571" cy="4267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was a very simple classification problem, with low number of features, labels and samples.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None of the models tested managed to achieve more than 98.01% accuracy.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Which indicate that some samples weren’t fit for classification algorithms, being nearly impossible to classify accordingly.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More tests could be done with a higher number of samples in order to further verify and increase the models’ predictive power, especially Multi-layer Perceptron.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31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EF72-BE42-42B2-A314-8E24D168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138" y="2681869"/>
            <a:ext cx="5859724" cy="184171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381B9-BE8C-40D9-8349-BA55F5A08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7880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3">
            <a:extLst>
              <a:ext uri="{FF2B5EF4-FFF2-40B4-BE49-F238E27FC236}">
                <a16:creationId xmlns:a16="http://schemas.microsoft.com/office/drawing/2014/main" id="{2DE35105-F76B-4DEC-B98A-532304EA4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1859" y="643467"/>
            <a:ext cx="7488599" cy="5571066"/>
          </a:xfrm>
          <a:prstGeom prst="roundRect">
            <a:avLst>
              <a:gd name="adj" fmla="val 2462"/>
            </a:avLst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A3397F0-3E27-4D45-A0D9-77D6B5F8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70" y="1079998"/>
            <a:ext cx="5007277" cy="469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66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3">
            <a:extLst>
              <a:ext uri="{FF2B5EF4-FFF2-40B4-BE49-F238E27FC236}">
                <a16:creationId xmlns:a16="http://schemas.microsoft.com/office/drawing/2014/main" id="{2DE35105-F76B-4DEC-B98A-532304EA4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1859" y="643467"/>
            <a:ext cx="7488599" cy="5571066"/>
          </a:xfrm>
          <a:prstGeom prst="roundRect">
            <a:avLst>
              <a:gd name="adj" fmla="val 2462"/>
            </a:avLst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780B8D-331D-45A1-80DB-BFB3085B6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974" y="914400"/>
            <a:ext cx="7276367" cy="48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50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3">
            <a:extLst>
              <a:ext uri="{FF2B5EF4-FFF2-40B4-BE49-F238E27FC236}">
                <a16:creationId xmlns:a16="http://schemas.microsoft.com/office/drawing/2014/main" id="{2DE35105-F76B-4DEC-B98A-532304EA4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1859" y="643467"/>
            <a:ext cx="7488599" cy="5571066"/>
          </a:xfrm>
          <a:prstGeom prst="roundRect">
            <a:avLst>
              <a:gd name="adj" fmla="val 2462"/>
            </a:avLst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737D475-F312-414F-8935-F36A88946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47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3">
            <a:extLst>
              <a:ext uri="{FF2B5EF4-FFF2-40B4-BE49-F238E27FC236}">
                <a16:creationId xmlns:a16="http://schemas.microsoft.com/office/drawing/2014/main" id="{2DE35105-F76B-4DEC-B98A-532304EA4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1859" y="643467"/>
            <a:ext cx="7488599" cy="5571066"/>
          </a:xfrm>
          <a:prstGeom prst="roundRect">
            <a:avLst>
              <a:gd name="adj" fmla="val 2462"/>
            </a:avLst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3BF589-7761-4B51-9C76-88DA58A5C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71" y="1268361"/>
            <a:ext cx="7175905" cy="438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FB87-BF2F-47C7-84DF-BACFCFFA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2" y="1346169"/>
            <a:ext cx="8897565" cy="156071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6DD0-BB05-47AE-9AF8-4E0CB81B2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have used Python language with the help of well known packages, such as Seaborn, </a:t>
            </a:r>
            <a:r>
              <a:rPr lang="en-US" dirty="0" err="1"/>
              <a:t>Numpy</a:t>
            </a:r>
            <a:r>
              <a:rPr lang="en-US" dirty="0"/>
              <a:t>, Pandas, and Sci-Kit Learn.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FB87-BF2F-47C7-84DF-BACFCFFA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2" y="1346169"/>
            <a:ext cx="8897565" cy="156071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6DD0-BB05-47AE-9AF8-4E0CB81B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5572" y="2214664"/>
            <a:ext cx="7834819" cy="36515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All techniques that we used in this project are considered as EDA (Exploratory Data Analysis) or Machine Learning Classification Algorithm.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First of all we checked for the number of labels (Cultivars) for each of the wines to check if there is considerable difference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As seen in figure the number of labels for cultivars 1, 2, and 3 were 44, 51 and 35 respectively.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70DBB-99F8-4A25-BC25-EB5C76991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541" y="4571802"/>
            <a:ext cx="3452159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7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FB87-BF2F-47C7-84DF-BACFCFFA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2" y="1346169"/>
            <a:ext cx="8897565" cy="156071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6DD0-BB05-47AE-9AF8-4E0CB81B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5572" y="2214664"/>
            <a:ext cx="7834819" cy="36515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After trying K Nearest Neighbors (using K= 1, 3, 5) with a low accuracies, we decided to transform the data with Box-Cox transformation.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method chosen was Box-Cox transformation because it is known to transform non-normal dependent variables into normal shape.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After the transformation, the accuracy of the prediction increased by more than 20%.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58AFD9-A56F-40C2-96DE-DF61BAEEB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85872"/>
            <a:ext cx="3543607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7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FB87-BF2F-47C7-84DF-BACFCFFA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2" y="1346169"/>
            <a:ext cx="8897565" cy="156071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6DD0-BB05-47AE-9AF8-4E0CB81B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5572" y="2214664"/>
            <a:ext cx="7834819" cy="36515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also used new training techniques, such as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Logistic Regression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MLP (Multi Layer Perceptron using 1 and 2 layers)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Gaussian Naive Bayes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Random Forest.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Some attempts were done using all the features, and some with the help of feature selection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75286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FB87-BF2F-47C7-84DF-BACFCFFA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2" y="1346169"/>
            <a:ext cx="8897565" cy="156071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6DD0-BB05-47AE-9AF8-4E0CB81B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5572" y="2214664"/>
            <a:ext cx="7834819" cy="36515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data-set </a:t>
            </a:r>
            <a:r>
              <a:rPr lang="en-US" dirty="0" err="1"/>
              <a:t>wineTrain</a:t>
            </a:r>
            <a:r>
              <a:rPr lang="en-US" dirty="0"/>
              <a:t> consists of 178 observations.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had the information of which cultivar the sample belongs for 130 of these observation.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Another 48 observation, we need to predict for 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wineTrainX</a:t>
            </a:r>
            <a:r>
              <a:rPr lang="en-US" dirty="0"/>
              <a:t>, with samples and features (13x130)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wineTrainY</a:t>
            </a:r>
            <a:r>
              <a:rPr lang="en-US" dirty="0"/>
              <a:t>, with respective labels (1x130)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wineTestX</a:t>
            </a:r>
            <a:r>
              <a:rPr lang="en-US" dirty="0"/>
              <a:t>, (13x48), there were no labels for these observations.</a:t>
            </a:r>
          </a:p>
        </p:txBody>
      </p:sp>
    </p:spTree>
    <p:extLst>
      <p:ext uri="{BB962C8B-B14F-4D97-AF65-F5344CB8AC3E}">
        <p14:creationId xmlns:p14="http://schemas.microsoft.com/office/powerpoint/2010/main" val="232967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FB87-BF2F-47C7-84DF-BACFCFFA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2" y="1346169"/>
            <a:ext cx="8897565" cy="156071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6DD0-BB05-47AE-9AF8-4E0CB81B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5572" y="2214664"/>
            <a:ext cx="7834819" cy="36515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following 13 features that we needed to analyze: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Alcohol, Malic acid, Ash, </a:t>
            </a:r>
            <a:r>
              <a:rPr lang="en-US" dirty="0" err="1"/>
              <a:t>Alcalinity</a:t>
            </a:r>
            <a:r>
              <a:rPr lang="en-US" dirty="0"/>
              <a:t> of ash, Magnesium, Total phenols, </a:t>
            </a:r>
            <a:r>
              <a:rPr lang="en-US" dirty="0" err="1"/>
              <a:t>Flavanoids</a:t>
            </a:r>
            <a:r>
              <a:rPr lang="en-US" dirty="0"/>
              <a:t>, Non-</a:t>
            </a:r>
            <a:r>
              <a:rPr lang="en-US" dirty="0" err="1"/>
              <a:t>flavanoid</a:t>
            </a:r>
            <a:r>
              <a:rPr lang="en-US" dirty="0"/>
              <a:t> phenols, Proanthocyanins, Color intensity, Hue, OD280/OD315 of diluted wines, Proline.</a:t>
            </a:r>
          </a:p>
        </p:txBody>
      </p:sp>
    </p:spTree>
    <p:extLst>
      <p:ext uri="{BB962C8B-B14F-4D97-AF65-F5344CB8AC3E}">
        <p14:creationId xmlns:p14="http://schemas.microsoft.com/office/powerpoint/2010/main" val="104145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FB87-BF2F-47C7-84DF-BACFCFFA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2" y="1346169"/>
            <a:ext cx="8897565" cy="156071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6DD0-BB05-47AE-9AF8-4E0CB81B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5572" y="2214664"/>
            <a:ext cx="7834819" cy="36515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following 13 samples that we needed to analyze: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Alcohol, Malic acid, Ash, </a:t>
            </a:r>
            <a:r>
              <a:rPr lang="en-US" dirty="0" err="1"/>
              <a:t>Alcalinity</a:t>
            </a:r>
            <a:r>
              <a:rPr lang="en-US" dirty="0"/>
              <a:t> of ash, Magnesium, Total phenols, </a:t>
            </a:r>
            <a:r>
              <a:rPr lang="en-US" dirty="0" err="1"/>
              <a:t>Flavanoids</a:t>
            </a:r>
            <a:r>
              <a:rPr lang="en-US" dirty="0"/>
              <a:t>, </a:t>
            </a:r>
            <a:r>
              <a:rPr lang="en-US" dirty="0" err="1"/>
              <a:t>Nonflavanoid</a:t>
            </a:r>
            <a:r>
              <a:rPr lang="en-US" dirty="0"/>
              <a:t> phenols, Proanthocyanins, Color intensity, Hue, OD280/OD315 of diluted wines, Proline.</a:t>
            </a:r>
          </a:p>
        </p:txBody>
      </p:sp>
    </p:spTree>
    <p:extLst>
      <p:ext uri="{BB962C8B-B14F-4D97-AF65-F5344CB8AC3E}">
        <p14:creationId xmlns:p14="http://schemas.microsoft.com/office/powerpoint/2010/main" val="3959424589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C181C"/>
      </a:dk2>
      <a:lt2>
        <a:srgbClr val="FEFCF7"/>
      </a:lt2>
      <a:accent1>
        <a:srgbClr val="72626E"/>
      </a:accent1>
      <a:accent2>
        <a:srgbClr val="AD8082"/>
      </a:accent2>
      <a:accent3>
        <a:srgbClr val="E9B29A"/>
      </a:accent3>
      <a:accent4>
        <a:srgbClr val="72A59F"/>
      </a:accent4>
      <a:accent5>
        <a:srgbClr val="798375"/>
      </a:accent5>
      <a:accent6>
        <a:srgbClr val="336971"/>
      </a:accent6>
      <a:hlink>
        <a:srgbClr val="72A59F"/>
      </a:hlink>
      <a:folHlink>
        <a:srgbClr val="72626E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0DE630C6-BBA0-46FD-9C6B-084D4C5F4F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957</Words>
  <Application>Microsoft Office PowerPoint</Application>
  <PresentationFormat>Widescreen</PresentationFormat>
  <Paragraphs>93</Paragraphs>
  <Slides>26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Calibri</vt:lpstr>
      <vt:lpstr>Century Schoolbook</vt:lpstr>
      <vt:lpstr>Corbel</vt:lpstr>
      <vt:lpstr>Wingdings</vt:lpstr>
      <vt:lpstr>Feathered</vt:lpstr>
      <vt:lpstr>Wine Recognition</vt:lpstr>
      <vt:lpstr>Introduction</vt:lpstr>
      <vt:lpstr>Tools Used</vt:lpstr>
      <vt:lpstr>Methodology</vt:lpstr>
      <vt:lpstr>Methodology</vt:lpstr>
      <vt:lpstr>Methodology</vt:lpstr>
      <vt:lpstr>Data</vt:lpstr>
      <vt:lpstr>Data</vt:lpstr>
      <vt:lpstr>Data</vt:lpstr>
      <vt:lpstr>Data</vt:lpstr>
      <vt:lpstr>Data</vt:lpstr>
      <vt:lpstr>Data</vt:lpstr>
      <vt:lpstr>Apresentação do PowerPoint</vt:lpstr>
      <vt:lpstr>Data</vt:lpstr>
      <vt:lpstr>Result</vt:lpstr>
      <vt:lpstr>Result</vt:lpstr>
      <vt:lpstr>Result</vt:lpstr>
      <vt:lpstr>Result</vt:lpstr>
      <vt:lpstr>Result</vt:lpstr>
      <vt:lpstr>Result</vt:lpstr>
      <vt:lpstr>Conclusion</vt:lpstr>
      <vt:lpstr>Thank You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Recognition</dc:title>
  <dc:creator>Lucas</dc:creator>
  <cp:lastModifiedBy>Lucas</cp:lastModifiedBy>
  <cp:revision>1</cp:revision>
  <dcterms:created xsi:type="dcterms:W3CDTF">2019-03-27T14:14:15Z</dcterms:created>
  <dcterms:modified xsi:type="dcterms:W3CDTF">2019-03-27T14:17:01Z</dcterms:modified>
</cp:coreProperties>
</file>