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45"/>
  </p:notesMasterIdLst>
  <p:sldIdLst>
    <p:sldId id="258" r:id="rId3"/>
    <p:sldId id="353" r:id="rId4"/>
    <p:sldId id="314" r:id="rId5"/>
    <p:sldId id="386" r:id="rId6"/>
    <p:sldId id="403" r:id="rId7"/>
    <p:sldId id="406" r:id="rId8"/>
    <p:sldId id="409" r:id="rId9"/>
    <p:sldId id="410" r:id="rId10"/>
    <p:sldId id="407" r:id="rId11"/>
    <p:sldId id="408" r:id="rId12"/>
    <p:sldId id="404" r:id="rId13"/>
    <p:sldId id="411" r:id="rId14"/>
    <p:sldId id="412" r:id="rId15"/>
    <p:sldId id="431" r:id="rId16"/>
    <p:sldId id="441"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32" r:id="rId30"/>
    <p:sldId id="427" r:id="rId31"/>
    <p:sldId id="428" r:id="rId32"/>
    <p:sldId id="429" r:id="rId33"/>
    <p:sldId id="430" r:id="rId34"/>
    <p:sldId id="326" r:id="rId35"/>
    <p:sldId id="433" r:id="rId36"/>
    <p:sldId id="434" r:id="rId37"/>
    <p:sldId id="435" r:id="rId38"/>
    <p:sldId id="436" r:id="rId39"/>
    <p:sldId id="437" r:id="rId40"/>
    <p:sldId id="438" r:id="rId41"/>
    <p:sldId id="439" r:id="rId42"/>
    <p:sldId id="442" r:id="rId43"/>
    <p:sldId id="440" r:id="rId44"/>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222" autoAdjust="0"/>
  </p:normalViewPr>
  <p:slideViewPr>
    <p:cSldViewPr>
      <p:cViewPr>
        <p:scale>
          <a:sx n="120" d="100"/>
          <a:sy n="120" d="100"/>
        </p:scale>
        <p:origin x="-640" y="-27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11/8/15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on initial</a:t>
            </a:r>
            <a:r>
              <a:rPr lang="en-US" baseline="0" dirty="0" smtClean="0"/>
              <a:t> </a:t>
            </a:r>
            <a:r>
              <a:rPr lang="en-US" dirty="0" smtClean="0"/>
              <a:t>stuff</a:t>
            </a:r>
          </a:p>
          <a:p>
            <a:endParaRPr lang="en-US" dirty="0" smtClean="0"/>
          </a:p>
          <a:p>
            <a:r>
              <a:rPr lang="en-US" dirty="0" smtClean="0"/>
              <a:t>Note: example DS</a:t>
            </a:r>
            <a:r>
              <a:rPr lang="en-US" baseline="0" dirty="0" smtClean="0"/>
              <a:t> problem…write down some features, how could you build a predictive model from these?</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Introductions</a:t>
            </a:r>
          </a:p>
          <a:p>
            <a:r>
              <a:rPr lang="en-US" dirty="0" smtClean="0"/>
              <a:t>discuss student backgrounds</a:t>
            </a:r>
          </a:p>
          <a:p>
            <a:r>
              <a:rPr lang="en-US" dirty="0" smtClean="0"/>
              <a:t>discuss reasons for interest</a:t>
            </a:r>
            <a:r>
              <a:rPr lang="en-US" baseline="0" dirty="0" smtClean="0"/>
              <a:t> in data science</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Introductions</a:t>
            </a:r>
          </a:p>
          <a:p>
            <a:r>
              <a:rPr lang="en-US" dirty="0" smtClean="0"/>
              <a:t>discuss student backgrounds</a:t>
            </a:r>
          </a:p>
          <a:p>
            <a:r>
              <a:rPr lang="en-US" dirty="0" smtClean="0"/>
              <a:t>discuss reasons for interest</a:t>
            </a:r>
            <a:r>
              <a:rPr lang="en-US" baseline="0" dirty="0" smtClean="0"/>
              <a:t> in data science</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our classes will involve some hands-on work</a:t>
            </a:r>
            <a:r>
              <a:rPr lang="en-US" baseline="0" dirty="0" smtClean="0"/>
              <a:t> (in the exercises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Introductions</a:t>
            </a:r>
          </a:p>
          <a:p>
            <a:r>
              <a:rPr lang="en-US" dirty="0" smtClean="0"/>
              <a:t>discuss student backgrounds</a:t>
            </a:r>
          </a:p>
          <a:p>
            <a:r>
              <a:rPr lang="en-US" dirty="0" smtClean="0"/>
              <a:t>discuss reasons for interest</a:t>
            </a:r>
            <a:r>
              <a:rPr lang="en-US" baseline="0" dirty="0" smtClean="0"/>
              <a:t> in data science</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Introductions</a:t>
            </a:r>
          </a:p>
          <a:p>
            <a:r>
              <a:rPr lang="en-US" dirty="0" smtClean="0"/>
              <a:t>discuss student backgrounds</a:t>
            </a:r>
          </a:p>
          <a:p>
            <a:r>
              <a:rPr lang="en-US" dirty="0" smtClean="0"/>
              <a:t>discuss reasons for interest</a:t>
            </a:r>
            <a:r>
              <a:rPr lang="en-US" baseline="0" dirty="0" smtClean="0"/>
              <a:t> in data science</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Introductions</a:t>
            </a:r>
          </a:p>
          <a:p>
            <a:r>
              <a:rPr lang="en-US" dirty="0" smtClean="0"/>
              <a:t>discuss student backgrounds</a:t>
            </a:r>
          </a:p>
          <a:p>
            <a:r>
              <a:rPr lang="en-US" dirty="0" smtClean="0"/>
              <a:t>discuss reasons for interest</a:t>
            </a:r>
            <a:r>
              <a:rPr lang="en-US" baseline="0" dirty="0" smtClean="0"/>
              <a:t> in data science</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41</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15877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753352103"/>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 id="2147484116" r:id="rId14"/>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jpe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562100"/>
            <a:ext cx="8469313" cy="2093912"/>
          </a:xfrm>
        </p:spPr>
        <p:txBody>
          <a:bodyPr/>
          <a:lstStyle/>
          <a:p>
            <a:pPr>
              <a:defRPr/>
            </a:pPr>
            <a:r>
              <a:rPr lang="en-US" sz="7000" dirty="0" smtClean="0">
                <a:latin typeface="Avenir Book"/>
                <a:cs typeface="Avenir Book"/>
              </a:rPr>
              <a:t>Data science class II: Intro to machine learning</a:t>
            </a:r>
            <a:endParaRPr lang="en-US" sz="5000" dirty="0">
              <a:latin typeface="Avenir Book"/>
              <a:cs typeface="Avenir Book"/>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UNSUPERVISED ALGORITHMS</a:t>
            </a:r>
            <a:endParaRPr lang="en-US" cap="none" dirty="0">
              <a:latin typeface="PFDinTextCompPro-Bold" charset="0"/>
              <a:ea typeface="ヒラギノ角ゴ ProN W3" charset="0"/>
              <a:cs typeface="ヒラギノ角ゴ ProN W3" charset="0"/>
            </a:endParaRPr>
          </a:p>
        </p:txBody>
      </p:sp>
      <p:sp>
        <p:nvSpPr>
          <p:cNvPr id="2" name="Rectangle 1"/>
          <p:cNvSpPr/>
          <p:nvPr/>
        </p:nvSpPr>
        <p:spPr bwMode="auto">
          <a:xfrm>
            <a:off x="6815137" y="2705100"/>
            <a:ext cx="990600" cy="6858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Oval 2"/>
          <p:cNvSpPr/>
          <p:nvPr/>
        </p:nvSpPr>
        <p:spPr bwMode="auto">
          <a:xfrm>
            <a:off x="1176337" y="3695700"/>
            <a:ext cx="762000" cy="7620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Oval 5"/>
          <p:cNvSpPr/>
          <p:nvPr/>
        </p:nvSpPr>
        <p:spPr bwMode="auto">
          <a:xfrm>
            <a:off x="1023937" y="2781300"/>
            <a:ext cx="1295400" cy="6096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Octagon 6"/>
          <p:cNvSpPr/>
          <p:nvPr/>
        </p:nvSpPr>
        <p:spPr bwMode="auto">
          <a:xfrm>
            <a:off x="3919537" y="2933700"/>
            <a:ext cx="914400" cy="914400"/>
          </a:xfrm>
          <a:prstGeom prst="octagon">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rapezoid 7"/>
          <p:cNvSpPr/>
          <p:nvPr/>
        </p:nvSpPr>
        <p:spPr bwMode="auto">
          <a:xfrm>
            <a:off x="6967537" y="3924300"/>
            <a:ext cx="685800" cy="912114"/>
          </a:xfrm>
          <a:prstGeom prst="trapezoi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TextBox 8"/>
          <p:cNvSpPr txBox="1"/>
          <p:nvPr/>
        </p:nvSpPr>
        <p:spPr>
          <a:xfrm>
            <a:off x="338137" y="1181100"/>
            <a:ext cx="7467600" cy="861774"/>
          </a:xfrm>
          <a:prstGeom prst="rect">
            <a:avLst/>
          </a:prstGeom>
          <a:noFill/>
        </p:spPr>
        <p:txBody>
          <a:bodyPr wrap="square" rtlCol="0">
            <a:spAutoFit/>
          </a:bodyPr>
          <a:lstStyle/>
          <a:p>
            <a:pPr algn="l"/>
            <a:r>
              <a:rPr lang="en-US" sz="2500" dirty="0" smtClean="0"/>
              <a:t>Goal might be to infer patterns about the data that weren’t obvious to the user</a:t>
            </a:r>
            <a:endParaRPr lang="en-US" sz="2500" dirty="0"/>
          </a:p>
        </p:txBody>
      </p:sp>
      <p:cxnSp>
        <p:nvCxnSpPr>
          <p:cNvPr id="10" name="Straight Connector 9"/>
          <p:cNvCxnSpPr/>
          <p:nvPr/>
        </p:nvCxnSpPr>
        <p:spPr bwMode="auto">
          <a:xfrm>
            <a:off x="3081337" y="2247900"/>
            <a:ext cx="0" cy="251460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5672137" y="2247900"/>
            <a:ext cx="0" cy="251460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253806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Loss Function</a:t>
            </a:r>
            <a:endParaRPr lang="en-US" cap="none" dirty="0">
              <a:latin typeface="PFDinTextCompPro-Bold" charset="0"/>
              <a:ea typeface="ヒラギノ角ゴ ProN W3" charset="0"/>
              <a:cs typeface="ヒラギノ角ゴ ProN W3" charset="0"/>
            </a:endParaRPr>
          </a:p>
        </p:txBody>
      </p:sp>
      <p:sp>
        <p:nvSpPr>
          <p:cNvPr id="5" name="TextBox 4"/>
          <p:cNvSpPr txBox="1"/>
          <p:nvPr/>
        </p:nvSpPr>
        <p:spPr>
          <a:xfrm>
            <a:off x="566737" y="1333500"/>
            <a:ext cx="8153400" cy="2015936"/>
          </a:xfrm>
          <a:prstGeom prst="rect">
            <a:avLst/>
          </a:prstGeom>
          <a:noFill/>
        </p:spPr>
        <p:txBody>
          <a:bodyPr wrap="square" rtlCol="0">
            <a:spAutoFit/>
          </a:bodyPr>
          <a:lstStyle/>
          <a:p>
            <a:pPr algn="l"/>
            <a:r>
              <a:rPr lang="en-US" sz="2500" dirty="0" smtClean="0"/>
              <a:t>The way all these algorithms work is by minimizing its own </a:t>
            </a:r>
            <a:r>
              <a:rPr lang="en-US" sz="2500" b="1" dirty="0" smtClean="0"/>
              <a:t>LOSS FUNCTION.</a:t>
            </a:r>
          </a:p>
          <a:p>
            <a:pPr algn="l"/>
            <a:endParaRPr lang="en-US" sz="2500" b="1" dirty="0"/>
          </a:p>
          <a:p>
            <a:pPr algn="l"/>
            <a:r>
              <a:rPr lang="en-US" sz="2500" b="1" dirty="0" smtClean="0"/>
              <a:t>Loss function – </a:t>
            </a:r>
            <a:r>
              <a:rPr lang="en-US" sz="2500" dirty="0" smtClean="0"/>
              <a:t>A function that quantifies the error rate of an algorithm. </a:t>
            </a:r>
            <a:endParaRPr lang="en-US" sz="2500" b="1" dirty="0" smtClean="0"/>
          </a:p>
        </p:txBody>
      </p:sp>
    </p:spTree>
    <p:extLst>
      <p:ext uri="{BB962C8B-B14F-4D97-AF65-F5344CB8AC3E}">
        <p14:creationId xmlns:p14="http://schemas.microsoft.com/office/powerpoint/2010/main" val="17659486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Loss Function</a:t>
            </a:r>
            <a:endParaRPr lang="en-US" cap="none" dirty="0">
              <a:latin typeface="PFDinTextCompPro-Bold" charset="0"/>
              <a:ea typeface="ヒラギノ角ゴ ProN W3" charset="0"/>
              <a:cs typeface="ヒラギノ角ゴ ProN W3" charset="0"/>
            </a:endParaRPr>
          </a:p>
        </p:txBody>
      </p:sp>
      <p:sp>
        <p:nvSpPr>
          <p:cNvPr id="5" name="TextBox 4"/>
          <p:cNvSpPr txBox="1"/>
          <p:nvPr/>
        </p:nvSpPr>
        <p:spPr>
          <a:xfrm>
            <a:off x="566737" y="1333500"/>
            <a:ext cx="8153400" cy="1246495"/>
          </a:xfrm>
          <a:prstGeom prst="rect">
            <a:avLst/>
          </a:prstGeom>
          <a:noFill/>
        </p:spPr>
        <p:txBody>
          <a:bodyPr wrap="square" rtlCol="0">
            <a:spAutoFit/>
          </a:bodyPr>
          <a:lstStyle/>
          <a:p>
            <a:pPr algn="l"/>
            <a:r>
              <a:rPr lang="en-US" sz="2500" dirty="0" smtClean="0"/>
              <a:t>Example: Let’s say that you’re trying to draw a line through some points. What loss function would you use?</a:t>
            </a:r>
            <a:endParaRPr lang="en-US" sz="2500" b="1" dirty="0" smtClean="0"/>
          </a:p>
          <a:p>
            <a:pPr algn="l"/>
            <a:endParaRPr lang="en-US" sz="2500" b="1" dirty="0"/>
          </a:p>
        </p:txBody>
      </p:sp>
      <p:sp>
        <p:nvSpPr>
          <p:cNvPr id="6" name="Oval 5"/>
          <p:cNvSpPr/>
          <p:nvPr/>
        </p:nvSpPr>
        <p:spPr bwMode="auto">
          <a:xfrm>
            <a:off x="3386136" y="4457699"/>
            <a:ext cx="76200" cy="76200"/>
          </a:xfrm>
          <a:prstGeom prst="ellipse">
            <a:avLst/>
          </a:prstGeom>
          <a:solidFill>
            <a:srgbClr val="333399"/>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FF6600"/>
              </a:solidFill>
              <a:effectLst/>
              <a:latin typeface="Gill Sans" charset="0"/>
              <a:ea typeface="ヒラギノ角ゴ ProN W3" charset="0"/>
              <a:cs typeface="ヒラギノ角ゴ ProN W3" charset="0"/>
              <a:sym typeface="Gill Sans" charset="0"/>
            </a:endParaRPr>
          </a:p>
        </p:txBody>
      </p:sp>
      <p:sp>
        <p:nvSpPr>
          <p:cNvPr id="7" name="Oval 6"/>
          <p:cNvSpPr/>
          <p:nvPr/>
        </p:nvSpPr>
        <p:spPr bwMode="auto">
          <a:xfrm>
            <a:off x="4605336" y="2933699"/>
            <a:ext cx="76200" cy="76200"/>
          </a:xfrm>
          <a:prstGeom prst="ellipse">
            <a:avLst/>
          </a:prstGeom>
          <a:solidFill>
            <a:srgbClr val="333399"/>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FF6600"/>
              </a:solidFill>
              <a:effectLst/>
              <a:latin typeface="Gill Sans" charset="0"/>
              <a:ea typeface="ヒラギノ角ゴ ProN W3" charset="0"/>
              <a:cs typeface="ヒラギノ角ゴ ProN W3" charset="0"/>
              <a:sym typeface="Gill Sans" charset="0"/>
            </a:endParaRPr>
          </a:p>
        </p:txBody>
      </p:sp>
      <p:sp>
        <p:nvSpPr>
          <p:cNvPr id="8" name="Oval 7"/>
          <p:cNvSpPr/>
          <p:nvPr/>
        </p:nvSpPr>
        <p:spPr bwMode="auto">
          <a:xfrm>
            <a:off x="4681536" y="4000499"/>
            <a:ext cx="76200" cy="76200"/>
          </a:xfrm>
          <a:prstGeom prst="ellipse">
            <a:avLst/>
          </a:prstGeom>
          <a:solidFill>
            <a:srgbClr val="333399"/>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FF6600"/>
              </a:solidFill>
              <a:effectLst/>
              <a:latin typeface="Gill Sans" charset="0"/>
              <a:ea typeface="ヒラギノ角ゴ ProN W3" charset="0"/>
              <a:cs typeface="ヒラギノ角ゴ ProN W3" charset="0"/>
              <a:sym typeface="Gill Sans" charset="0"/>
            </a:endParaRPr>
          </a:p>
        </p:txBody>
      </p:sp>
      <p:sp>
        <p:nvSpPr>
          <p:cNvPr id="9" name="Oval 8"/>
          <p:cNvSpPr/>
          <p:nvPr/>
        </p:nvSpPr>
        <p:spPr bwMode="auto">
          <a:xfrm>
            <a:off x="3614736" y="4152899"/>
            <a:ext cx="76200" cy="76200"/>
          </a:xfrm>
          <a:prstGeom prst="ellipse">
            <a:avLst/>
          </a:prstGeom>
          <a:solidFill>
            <a:srgbClr val="333399"/>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FF6600"/>
              </a:solidFill>
              <a:effectLst/>
              <a:latin typeface="Gill Sans" charset="0"/>
              <a:ea typeface="ヒラギノ角ゴ ProN W3" charset="0"/>
              <a:cs typeface="ヒラギノ角ゴ ProN W3" charset="0"/>
              <a:sym typeface="Gill Sans" charset="0"/>
            </a:endParaRPr>
          </a:p>
        </p:txBody>
      </p:sp>
      <p:sp>
        <p:nvSpPr>
          <p:cNvPr id="10" name="Oval 9"/>
          <p:cNvSpPr/>
          <p:nvPr/>
        </p:nvSpPr>
        <p:spPr bwMode="auto">
          <a:xfrm>
            <a:off x="3995736" y="3771899"/>
            <a:ext cx="76200" cy="76200"/>
          </a:xfrm>
          <a:prstGeom prst="ellipse">
            <a:avLst/>
          </a:prstGeom>
          <a:solidFill>
            <a:srgbClr val="333399"/>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FF6600"/>
              </a:solidFill>
              <a:effectLst/>
              <a:latin typeface="Gill Sans" charset="0"/>
              <a:ea typeface="ヒラギノ角ゴ ProN W3" charset="0"/>
              <a:cs typeface="ヒラギノ角ゴ ProN W3" charset="0"/>
              <a:sym typeface="Gill Sans" charset="0"/>
            </a:endParaRPr>
          </a:p>
        </p:txBody>
      </p:sp>
      <p:sp>
        <p:nvSpPr>
          <p:cNvPr id="11" name="Oval 10"/>
          <p:cNvSpPr/>
          <p:nvPr/>
        </p:nvSpPr>
        <p:spPr bwMode="auto">
          <a:xfrm>
            <a:off x="4529136" y="3390899"/>
            <a:ext cx="76200" cy="76200"/>
          </a:xfrm>
          <a:prstGeom prst="ellipse">
            <a:avLst/>
          </a:prstGeom>
          <a:solidFill>
            <a:srgbClr val="333399"/>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FF6600"/>
              </a:solidFill>
              <a:effectLst/>
              <a:latin typeface="Gill Sans" charset="0"/>
              <a:ea typeface="ヒラギノ角ゴ ProN W3" charset="0"/>
              <a:cs typeface="ヒラギノ角ゴ ProN W3" charset="0"/>
              <a:sym typeface="Gill Sans" charset="0"/>
            </a:endParaRPr>
          </a:p>
        </p:txBody>
      </p:sp>
      <p:cxnSp>
        <p:nvCxnSpPr>
          <p:cNvPr id="12" name="Straight Connector 11"/>
          <p:cNvCxnSpPr/>
          <p:nvPr/>
        </p:nvCxnSpPr>
        <p:spPr bwMode="auto">
          <a:xfrm>
            <a:off x="3309936" y="3619499"/>
            <a:ext cx="20574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flipH="1" flipV="1">
            <a:off x="4300537" y="2628900"/>
            <a:ext cx="20283" cy="2057399"/>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Oval 15"/>
          <p:cNvSpPr/>
          <p:nvPr/>
        </p:nvSpPr>
        <p:spPr bwMode="auto">
          <a:xfrm>
            <a:off x="4986336" y="2781299"/>
            <a:ext cx="76200" cy="76200"/>
          </a:xfrm>
          <a:prstGeom prst="ellipse">
            <a:avLst/>
          </a:prstGeom>
          <a:solidFill>
            <a:srgbClr val="333399"/>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FF66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4506599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Loss Function</a:t>
            </a:r>
            <a:endParaRPr lang="en-US" cap="none" dirty="0">
              <a:latin typeface="PFDinTextCompPro-Bold" charset="0"/>
              <a:ea typeface="ヒラギノ角ゴ ProN W3" charset="0"/>
              <a:cs typeface="ヒラギノ角ゴ ProN W3" charset="0"/>
            </a:endParaRPr>
          </a:p>
        </p:txBody>
      </p:sp>
      <p:sp>
        <p:nvSpPr>
          <p:cNvPr id="5" name="TextBox 4"/>
          <p:cNvSpPr txBox="1"/>
          <p:nvPr/>
        </p:nvSpPr>
        <p:spPr>
          <a:xfrm>
            <a:off x="566737" y="1333500"/>
            <a:ext cx="8153400" cy="861774"/>
          </a:xfrm>
          <a:prstGeom prst="rect">
            <a:avLst/>
          </a:prstGeom>
          <a:noFill/>
        </p:spPr>
        <p:txBody>
          <a:bodyPr wrap="square" rtlCol="0">
            <a:spAutoFit/>
          </a:bodyPr>
          <a:lstStyle/>
          <a:p>
            <a:pPr algn="l"/>
            <a:r>
              <a:rPr lang="en-US" sz="2500" dirty="0" smtClean="0"/>
              <a:t>Many different kinds of loss functions</a:t>
            </a:r>
            <a:endParaRPr lang="en-US" sz="2500" b="1" dirty="0" smtClean="0"/>
          </a:p>
          <a:p>
            <a:pPr algn="l"/>
            <a:endParaRPr lang="en-US" sz="2500" b="1" dirty="0"/>
          </a:p>
        </p:txBody>
      </p:sp>
    </p:spTree>
    <p:extLst>
      <p:ext uri="{BB962C8B-B14F-4D97-AF65-F5344CB8AC3E}">
        <p14:creationId xmlns:p14="http://schemas.microsoft.com/office/powerpoint/2010/main" val="2154304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954213"/>
            <a:ext cx="8426450" cy="1055687"/>
          </a:xfrm>
        </p:spPr>
        <p:txBody>
          <a:bodyPr/>
          <a:lstStyle/>
          <a:p>
            <a:pPr algn="ctr">
              <a:defRPr/>
            </a:pPr>
            <a:r>
              <a:rPr lang="en-US" sz="7000" dirty="0" smtClean="0">
                <a:latin typeface="Gill Sans"/>
                <a:cs typeface="Gill Sans"/>
              </a:rPr>
              <a:t>Supervised learning</a:t>
            </a:r>
            <a:endParaRPr lang="en-US" sz="7000" dirty="0">
              <a:latin typeface="Gill Sans"/>
              <a:cs typeface="Gill Sans"/>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INTRO TO 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1953239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954213"/>
            <a:ext cx="8426450" cy="1055687"/>
          </a:xfrm>
        </p:spPr>
        <p:txBody>
          <a:bodyPr/>
          <a:lstStyle/>
          <a:p>
            <a:pPr algn="ctr">
              <a:defRPr/>
            </a:pPr>
            <a:r>
              <a:rPr lang="en-US" sz="7000" dirty="0" smtClean="0">
                <a:latin typeface="Gill Sans"/>
                <a:cs typeface="Gill Sans"/>
              </a:rPr>
              <a:t>unsupervised learning</a:t>
            </a:r>
            <a:endParaRPr lang="en-US" sz="7000" dirty="0">
              <a:latin typeface="Gill Sans"/>
              <a:cs typeface="Gill Sans"/>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INTRO TO 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546984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Types of Machine Learning: </a:t>
            </a:r>
            <a:endParaRPr lang="en-US" dirty="0" smtClean="0"/>
          </a:p>
          <a:p>
            <a:pPr eaLnBrk="1" hangingPunct="1">
              <a:lnSpc>
                <a:spcPts val="2448"/>
              </a:lnSpc>
              <a:defRPr/>
            </a:pPr>
            <a:endParaRPr lang="en-US" dirty="0"/>
          </a:p>
          <a:p>
            <a:pPr eaLnBrk="1" hangingPunct="1">
              <a:lnSpc>
                <a:spcPts val="2448"/>
              </a:lnSpc>
              <a:defRPr/>
            </a:pPr>
            <a:r>
              <a:rPr lang="en-US" dirty="0" smtClean="0"/>
              <a:t>Supervised </a:t>
            </a:r>
            <a:r>
              <a:rPr lang="en-US" dirty="0" smtClean="0"/>
              <a:t>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5" name="Rectangle 4"/>
          <p:cNvSpPr/>
          <p:nvPr/>
        </p:nvSpPr>
        <p:spPr>
          <a:xfrm>
            <a:off x="642937" y="1638300"/>
            <a:ext cx="8001000" cy="2246769"/>
          </a:xfrm>
          <a:prstGeom prst="rect">
            <a:avLst/>
          </a:prstGeom>
        </p:spPr>
        <p:txBody>
          <a:bodyPr wrap="square">
            <a:spAutoFit/>
          </a:bodyPr>
          <a:lstStyle/>
          <a:p>
            <a:pPr algn="l"/>
            <a:r>
              <a:rPr lang="en-US" sz="2000" dirty="0" smtClean="0"/>
              <a:t>There are two main categories of machine learning: </a:t>
            </a:r>
            <a:r>
              <a:rPr lang="en-US" sz="2000" b="1" dirty="0" smtClean="0"/>
              <a:t>supervised learning</a:t>
            </a:r>
            <a:r>
              <a:rPr lang="en-US" sz="2000" dirty="0" smtClean="0"/>
              <a:t> and </a:t>
            </a:r>
            <a:r>
              <a:rPr lang="en-US" sz="2000" b="1" dirty="0" smtClean="0"/>
              <a:t>unsupervised learning</a:t>
            </a:r>
            <a:r>
              <a:rPr lang="en-US" sz="2000" dirty="0" smtClean="0"/>
              <a:t>.</a:t>
            </a:r>
          </a:p>
          <a:p>
            <a:pPr algn="l"/>
            <a:endParaRPr lang="en-US" sz="2000" dirty="0" smtClean="0"/>
          </a:p>
          <a:p>
            <a:pPr algn="l"/>
            <a:r>
              <a:rPr lang="en-US" sz="2000" b="1" dirty="0" smtClean="0"/>
              <a:t>Supervised learning</a:t>
            </a:r>
            <a:r>
              <a:rPr lang="en-US" sz="2000" dirty="0" smtClean="0"/>
              <a:t> (aka “predictive modeling”):</a:t>
            </a:r>
            <a:endParaRPr lang="en-US" sz="2000" dirty="0"/>
          </a:p>
          <a:p>
            <a:pPr marL="341313" indent="-341313" algn="l">
              <a:buFont typeface="Arial"/>
              <a:buChar char="•"/>
            </a:pPr>
            <a:r>
              <a:rPr lang="en-US" sz="2000" dirty="0" smtClean="0"/>
              <a:t>Predict an outcome based on input data</a:t>
            </a:r>
          </a:p>
          <a:p>
            <a:pPr marL="341313" indent="-341313" algn="l">
              <a:buFont typeface="Arial"/>
              <a:buChar char="•"/>
            </a:pPr>
            <a:r>
              <a:rPr lang="en-US" sz="2000" dirty="0" smtClean="0"/>
              <a:t>Example: predict whether an email is spam or ham</a:t>
            </a:r>
          </a:p>
          <a:p>
            <a:pPr marL="341313" indent="-341313" algn="l">
              <a:buFont typeface="Arial"/>
              <a:buChar char="•"/>
            </a:pPr>
            <a:r>
              <a:rPr lang="en-US" sz="2000" dirty="0" smtClean="0"/>
              <a:t>Goal is “generalization”</a:t>
            </a:r>
          </a:p>
        </p:txBody>
      </p:sp>
    </p:spTree>
    <p:extLst>
      <p:ext uri="{BB962C8B-B14F-4D97-AF65-F5344CB8AC3E}">
        <p14:creationId xmlns:p14="http://schemas.microsoft.com/office/powerpoint/2010/main" val="31250046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5" name="Rectangle 4"/>
          <p:cNvSpPr/>
          <p:nvPr/>
        </p:nvSpPr>
        <p:spPr>
          <a:xfrm>
            <a:off x="642937" y="1028700"/>
            <a:ext cx="8001000" cy="400110"/>
          </a:xfrm>
          <a:prstGeom prst="rect">
            <a:avLst/>
          </a:prstGeom>
        </p:spPr>
        <p:txBody>
          <a:bodyPr wrap="square">
            <a:spAutoFit/>
          </a:bodyPr>
          <a:lstStyle/>
          <a:p>
            <a:pPr algn="l"/>
            <a:r>
              <a:rPr lang="en-US" sz="2000" smtClean="0"/>
              <a:t>Predict salary using demographic data</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7" y="1714500"/>
            <a:ext cx="6324600" cy="267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23937" y="4305300"/>
            <a:ext cx="6629400" cy="307777"/>
          </a:xfrm>
          <a:prstGeom prst="rect">
            <a:avLst/>
          </a:prstGeom>
          <a:noFill/>
        </p:spPr>
        <p:txBody>
          <a:bodyPr wrap="square" rtlCol="0">
            <a:spAutoFit/>
          </a:bodyPr>
          <a:lstStyle/>
          <a:p>
            <a:r>
              <a:rPr lang="en-US" sz="1400" smtClean="0"/>
              <a:t>Income survey data for males from the central Atlantic region of the USA in 2009</a:t>
            </a:r>
            <a:endParaRPr lang="en-US" sz="1400"/>
          </a:p>
        </p:txBody>
      </p:sp>
      <p:sp>
        <p:nvSpPr>
          <p:cNvPr id="9" name="TextBox 8"/>
          <p:cNvSpPr txBox="1"/>
          <p:nvPr/>
        </p:nvSpPr>
        <p:spPr>
          <a:xfrm>
            <a:off x="1100137" y="4775656"/>
            <a:ext cx="6629400" cy="215444"/>
          </a:xfrm>
          <a:prstGeom prst="rect">
            <a:avLst/>
          </a:prstGeom>
          <a:noFill/>
        </p:spPr>
        <p:txBody>
          <a:bodyPr wrap="square" rtlCol="0">
            <a:spAutoFit/>
          </a:bodyPr>
          <a:lstStyle/>
          <a:p>
            <a:pPr algn="l"/>
            <a:r>
              <a:rPr lang="en-US" sz="800"/>
              <a:t>Source: https://class.stanford.edu/c4x/HumanitiesScience/StatLearning/asset/introduction.pdf</a:t>
            </a:r>
          </a:p>
        </p:txBody>
      </p:sp>
    </p:spTree>
    <p:extLst>
      <p:ext uri="{BB962C8B-B14F-4D97-AF65-F5344CB8AC3E}">
        <p14:creationId xmlns:p14="http://schemas.microsoft.com/office/powerpoint/2010/main" val="27479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sp>
        <p:nvSpPr>
          <p:cNvPr id="5" name="Rectangle 4"/>
          <p:cNvSpPr/>
          <p:nvPr/>
        </p:nvSpPr>
        <p:spPr>
          <a:xfrm>
            <a:off x="642937" y="1164372"/>
            <a:ext cx="8001000" cy="400110"/>
          </a:xfrm>
          <a:prstGeom prst="rect">
            <a:avLst/>
          </a:prstGeom>
        </p:spPr>
        <p:txBody>
          <a:bodyPr wrap="square">
            <a:spAutoFit/>
          </a:bodyPr>
          <a:lstStyle/>
          <a:p>
            <a:pPr algn="l"/>
            <a:r>
              <a:rPr lang="en-US" sz="2000" smtClean="0"/>
              <a:t>Identify the numbers in a handwritten zip code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1638300"/>
            <a:ext cx="4710112" cy="28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328737" y="4686300"/>
            <a:ext cx="4495800" cy="215444"/>
          </a:xfrm>
          <a:prstGeom prst="rect">
            <a:avLst/>
          </a:prstGeom>
          <a:noFill/>
        </p:spPr>
        <p:txBody>
          <a:bodyPr wrap="square" rtlCol="0">
            <a:spAutoFit/>
          </a:bodyPr>
          <a:lstStyle/>
          <a:p>
            <a:pPr algn="l"/>
            <a:r>
              <a:rPr lang="en-US" sz="800"/>
              <a:t>Source: https://class.stanford.edu/c4x/HumanitiesScience/StatLearning/asset/introduction.pdf</a:t>
            </a:r>
          </a:p>
        </p:txBody>
      </p:sp>
    </p:spTree>
    <p:extLst>
      <p:ext uri="{BB962C8B-B14F-4D97-AF65-F5344CB8AC3E}">
        <p14:creationId xmlns:p14="http://schemas.microsoft.com/office/powerpoint/2010/main" val="18836821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Categories of 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5" name="Rectangle 4"/>
          <p:cNvSpPr/>
          <p:nvPr/>
        </p:nvSpPr>
        <p:spPr>
          <a:xfrm>
            <a:off x="642937" y="1164372"/>
            <a:ext cx="8001000" cy="3170099"/>
          </a:xfrm>
          <a:prstGeom prst="rect">
            <a:avLst/>
          </a:prstGeom>
        </p:spPr>
        <p:txBody>
          <a:bodyPr wrap="square">
            <a:spAutoFit/>
          </a:bodyPr>
          <a:lstStyle/>
          <a:p>
            <a:pPr algn="l"/>
            <a:r>
              <a:rPr lang="en-US" sz="2000" smtClean="0"/>
              <a:t>There are two categories of supervised learning:</a:t>
            </a:r>
          </a:p>
          <a:p>
            <a:pPr algn="l"/>
            <a:endParaRPr lang="en-US" sz="2000" smtClean="0"/>
          </a:p>
          <a:p>
            <a:pPr algn="l"/>
            <a:r>
              <a:rPr lang="en-US" sz="2000" b="1" smtClean="0"/>
              <a:t>Regression</a:t>
            </a:r>
            <a:endParaRPr lang="en-US" sz="2000"/>
          </a:p>
          <a:p>
            <a:pPr marL="341313" indent="-341313" algn="l">
              <a:buFont typeface="Arial"/>
              <a:buChar char="•"/>
            </a:pPr>
            <a:r>
              <a:rPr lang="en-US" sz="2000" smtClean="0"/>
              <a:t>Outcome we are trying to predict is continuous</a:t>
            </a:r>
          </a:p>
          <a:p>
            <a:pPr marL="341313" indent="-341313" algn="l">
              <a:buFont typeface="Arial"/>
              <a:buChar char="•"/>
            </a:pPr>
            <a:r>
              <a:rPr lang="en-US" sz="2000" smtClean="0"/>
              <a:t>Examples: price, blood pressure</a:t>
            </a:r>
          </a:p>
          <a:p>
            <a:pPr algn="l"/>
            <a:endParaRPr lang="en-US" sz="2000" smtClean="0"/>
          </a:p>
          <a:p>
            <a:pPr algn="l"/>
            <a:r>
              <a:rPr lang="en-US" sz="2000" b="1" smtClean="0"/>
              <a:t>Classification</a:t>
            </a:r>
          </a:p>
          <a:p>
            <a:pPr marL="342900" indent="-342900" algn="l">
              <a:buFont typeface="Arial" panose="020B0604020202020204" pitchFamily="34" charset="0"/>
              <a:buChar char="•"/>
            </a:pPr>
            <a:r>
              <a:rPr lang="en-US" sz="2000" smtClean="0"/>
              <a:t>Outcome we are trying to predict is categorical (values in a finite, unordered set)</a:t>
            </a:r>
          </a:p>
          <a:p>
            <a:pPr marL="342900" indent="-342900" algn="l">
              <a:buFont typeface="Arial" panose="020B0604020202020204" pitchFamily="34" charset="0"/>
              <a:buChar char="•"/>
            </a:pPr>
            <a:r>
              <a:rPr lang="en-US" sz="2000"/>
              <a:t>Examples: spam/ham, </a:t>
            </a:r>
            <a:r>
              <a:rPr lang="en-US" sz="2000" smtClean="0"/>
              <a:t>cancer </a:t>
            </a:r>
            <a:r>
              <a:rPr lang="en-US" sz="2000"/>
              <a:t>class of tissue </a:t>
            </a:r>
            <a:r>
              <a:rPr lang="en-US" sz="2000" smtClean="0"/>
              <a:t>sample</a:t>
            </a:r>
          </a:p>
        </p:txBody>
      </p:sp>
    </p:spTree>
    <p:extLst>
      <p:ext uri="{BB962C8B-B14F-4D97-AF65-F5344CB8AC3E}">
        <p14:creationId xmlns:p14="http://schemas.microsoft.com/office/powerpoint/2010/main" val="14479570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
        <p:nvSpPr>
          <p:cNvPr id="3" name="TextBox 2"/>
          <p:cNvSpPr txBox="1"/>
          <p:nvPr/>
        </p:nvSpPr>
        <p:spPr>
          <a:xfrm>
            <a:off x="642937" y="1257300"/>
            <a:ext cx="7924800" cy="2012859"/>
          </a:xfrm>
          <a:prstGeom prst="rect">
            <a:avLst/>
          </a:prstGeom>
          <a:noFill/>
        </p:spPr>
        <p:txBody>
          <a:bodyPr wrap="square" rtlCol="0">
            <a:spAutoFit/>
          </a:bodyPr>
          <a:lstStyle/>
          <a:p>
            <a:pPr marL="571500" indent="-571500" algn="l">
              <a:lnSpc>
                <a:spcPct val="140000"/>
              </a:lnSpc>
              <a:buClr>
                <a:schemeClr val="bg2">
                  <a:lumMod val="40000"/>
                  <a:lumOff val="60000"/>
                </a:schemeClr>
              </a:buClr>
              <a:buFont typeface="Wingdings" charset="2"/>
              <a:buChar char="§"/>
            </a:pPr>
            <a:r>
              <a:rPr lang="en-US" sz="1800" b="1" dirty="0">
                <a:latin typeface="Avenir Book"/>
                <a:cs typeface="Avenir Book"/>
              </a:rPr>
              <a:t>PURPOSE OF MACHINE </a:t>
            </a:r>
            <a:r>
              <a:rPr lang="en-US" sz="1800" b="1" dirty="0" smtClean="0">
                <a:latin typeface="Avenir Book"/>
                <a:cs typeface="Avenir Book"/>
              </a:rPr>
              <a:t>LEARNING &amp; PREDICTIVE MODELING</a:t>
            </a:r>
            <a:endParaRPr lang="en-US" sz="1800" dirty="0" smtClean="0">
              <a:latin typeface="Avenir Book"/>
              <a:cs typeface="Avenir Book"/>
            </a:endParaRPr>
          </a:p>
          <a:p>
            <a:pPr marL="571500" indent="-571500" algn="l">
              <a:lnSpc>
                <a:spcPct val="140000"/>
              </a:lnSpc>
              <a:buClr>
                <a:schemeClr val="bg2">
                  <a:lumMod val="40000"/>
                  <a:lumOff val="60000"/>
                </a:schemeClr>
              </a:buClr>
              <a:buFont typeface="Wingdings" charset="2"/>
              <a:buChar char="§"/>
            </a:pPr>
            <a:r>
              <a:rPr lang="en-US" sz="1800" dirty="0" smtClean="0">
                <a:latin typeface="Avenir Book"/>
                <a:cs typeface="Avenir Book"/>
              </a:rPr>
              <a:t>LOSS FUNCTION</a:t>
            </a:r>
          </a:p>
          <a:p>
            <a:pPr marL="571500" indent="-571500" algn="l">
              <a:lnSpc>
                <a:spcPct val="140000"/>
              </a:lnSpc>
              <a:buClr>
                <a:schemeClr val="bg2">
                  <a:lumMod val="40000"/>
                  <a:lumOff val="60000"/>
                </a:schemeClr>
              </a:buClr>
              <a:buFont typeface="Wingdings" charset="2"/>
              <a:buChar char="§"/>
            </a:pPr>
            <a:r>
              <a:rPr lang="en-US" sz="1800" b="1" dirty="0" smtClean="0">
                <a:latin typeface="Avenir Book"/>
                <a:cs typeface="Avenir Book"/>
              </a:rPr>
              <a:t>SUPERVISED VS UNSUPERVISED ALGORITHMS</a:t>
            </a:r>
          </a:p>
          <a:p>
            <a:pPr marL="571500" indent="-571500" algn="l">
              <a:lnSpc>
                <a:spcPct val="140000"/>
              </a:lnSpc>
              <a:buClr>
                <a:schemeClr val="bg2">
                  <a:lumMod val="40000"/>
                  <a:lumOff val="60000"/>
                </a:schemeClr>
              </a:buClr>
              <a:buFont typeface="Wingdings" charset="2"/>
              <a:buChar char="§"/>
            </a:pPr>
            <a:r>
              <a:rPr lang="en-US" sz="1800" b="1" dirty="0" smtClean="0">
                <a:latin typeface="Avenir Book"/>
                <a:cs typeface="Avenir Book"/>
              </a:rPr>
              <a:t>CATEGORIAL VS CONTINIOUS FEATURE SPACES</a:t>
            </a:r>
          </a:p>
          <a:p>
            <a:pPr marL="571500" indent="-571500" algn="l">
              <a:lnSpc>
                <a:spcPct val="140000"/>
              </a:lnSpc>
              <a:buClr>
                <a:schemeClr val="bg2">
                  <a:lumMod val="40000"/>
                  <a:lumOff val="60000"/>
                </a:schemeClr>
              </a:buClr>
              <a:buFont typeface="Wingdings" charset="2"/>
              <a:buChar char="§"/>
            </a:pPr>
            <a:r>
              <a:rPr lang="en-US" sz="1800" b="1" dirty="0" smtClean="0">
                <a:latin typeface="Avenir Book"/>
                <a:cs typeface="Avenir Book"/>
              </a:rPr>
              <a:t>INTERPRETATION OF PREDICTIVE MODELING RESULTS</a:t>
            </a:r>
            <a:endParaRPr lang="en-US" sz="1800" dirty="0">
              <a:latin typeface="Avenir Book"/>
              <a:cs typeface="Avenir Book"/>
            </a:endParaRPr>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526832"/>
            <a:ext cx="7772400" cy="457200"/>
          </a:xfrm>
        </p:spPr>
        <p:txBody>
          <a:bodyPr/>
          <a:lstStyle/>
          <a:p>
            <a:pPr eaLnBrk="1" hangingPunct="1">
              <a:lnSpc>
                <a:spcPts val="2448"/>
              </a:lnSpc>
              <a:defRPr/>
            </a:pPr>
            <a:r>
              <a:rPr lang="en-US" smtClean="0"/>
              <a:t>Regression or Classification?</a:t>
            </a:r>
            <a:endParaRPr lang="en-US" dirty="0" smtClean="0"/>
          </a:p>
        </p:txBody>
      </p:sp>
      <p:pic>
        <p:nvPicPr>
          <p:cNvPr id="2" name="Picture 1"/>
          <p:cNvPicPr>
            <a:picLocks noChangeAspect="1"/>
          </p:cNvPicPr>
          <p:nvPr/>
        </p:nvPicPr>
        <p:blipFill>
          <a:blip r:embed="rId3"/>
          <a:stretch>
            <a:fillRect/>
          </a:stretch>
        </p:blipFill>
        <p:spPr>
          <a:xfrm>
            <a:off x="3517900" y="2590800"/>
            <a:ext cx="2311400" cy="76200"/>
          </a:xfrm>
          <a:prstGeom prst="rect">
            <a:avLst/>
          </a:prstGeom>
        </p:spPr>
      </p:pic>
      <p:sp>
        <p:nvSpPr>
          <p:cNvPr id="6" name="Slide Number Placeholder 3"/>
          <p:cNvSpPr>
            <a:spLocks noGrp="1"/>
          </p:cNvSpPr>
          <p:nvPr>
            <p:ph type="sldNum" sz="quarter" idx="13"/>
          </p:nvPr>
        </p:nvSpPr>
        <p:spPr>
          <a:xfrm>
            <a:off x="8650288" y="565150"/>
            <a:ext cx="254000" cy="311150"/>
          </a:xfrm>
        </p:spPr>
        <p:txBody>
          <a:bodyPr/>
          <a:lstStyle/>
          <a:p>
            <a:pPr>
              <a:defRPr/>
            </a:pPr>
            <a:fld id="{BD5AD749-DAD1-6A4A-A2AA-CB20EAD0AEB7}" type="slidenum">
              <a:rPr lang="en-US"/>
              <a:pPr>
                <a:defRPr/>
              </a:pPr>
              <a:t>20</a:t>
            </a:fld>
            <a:endParaRPr lang="en-US" dirty="0"/>
          </a:p>
        </p:txBody>
      </p:sp>
      <p:sp>
        <p:nvSpPr>
          <p:cNvPr id="9" name="Subtitle 2"/>
          <p:cNvSpPr>
            <a:spLocks noGrp="1"/>
          </p:cNvSpPr>
          <p:nvPr>
            <p:ph type="subTitle" idx="1"/>
          </p:nvPr>
        </p:nvSpPr>
        <p:spPr bwMode="auto">
          <a:xfrm>
            <a:off x="414337" y="1181100"/>
            <a:ext cx="8305800" cy="358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p>
            <a:pPr marL="0" indent="0">
              <a:lnSpc>
                <a:spcPct val="100000"/>
              </a:lnSpc>
              <a:buNone/>
            </a:pPr>
            <a:endParaRPr lang="en-US" b="1" dirty="0">
              <a:sym typeface="Gill Sans" charset="0"/>
            </a:endParaRPr>
          </a:p>
          <a:p>
            <a:pPr marL="0" indent="0">
              <a:lnSpc>
                <a:spcPct val="100000"/>
              </a:lnSpc>
              <a:buNone/>
            </a:pPr>
            <a:endParaRPr lang="en-US" b="1" dirty="0">
              <a:sym typeface="Gill Sans" charset="0"/>
            </a:endParaRPr>
          </a:p>
          <a:p>
            <a:pPr marL="0" indent="0">
              <a:lnSpc>
                <a:spcPct val="100000"/>
              </a:lnSpc>
              <a:buNone/>
            </a:pPr>
            <a:endParaRPr lang="en-US" b="1" dirty="0">
              <a:sym typeface="Gill Sans" charset="0"/>
            </a:endParaRPr>
          </a:p>
        </p:txBody>
      </p:sp>
      <p:sp>
        <p:nvSpPr>
          <p:cNvPr id="7" name="Subtitle 2"/>
          <p:cNvSpPr txBox="1">
            <a:spLocks/>
          </p:cNvSpPr>
          <p:nvPr/>
        </p:nvSpPr>
        <p:spPr bwMode="auto">
          <a:xfrm>
            <a:off x="566736" y="1104901"/>
            <a:ext cx="5872668" cy="205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marL="174625" indent="-174625" algn="l" rtl="0" eaLnBrk="0" fontAlgn="base" hangingPunct="0">
              <a:lnSpc>
                <a:spcPts val="2450"/>
              </a:lnSpc>
              <a:spcBef>
                <a:spcPct val="0"/>
              </a:spcBef>
              <a:spcAft>
                <a:spcPct val="0"/>
              </a:spcAft>
              <a:buSzPct val="69000"/>
              <a:buFont typeface="Lucida Grande"/>
              <a:buChar char="‣"/>
              <a:defRPr sz="2000" baseline="0">
                <a:solidFill>
                  <a:schemeClr val="tx1"/>
                </a:solidFill>
                <a:latin typeface="+mn-lt"/>
                <a:ea typeface="+mn-ea"/>
                <a:cs typeface="+mn-cs"/>
                <a:sym typeface="News706 BT" charset="0"/>
              </a:defRPr>
            </a:lvl1pPr>
            <a:lvl2pPr marL="329138"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2pPr>
            <a:lvl3pPr marL="658277"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3pPr>
            <a:lvl4pPr marL="987415"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4pPr>
            <a:lvl5pPr marL="1316553"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5pPr>
            <a:lvl6pPr marL="1645691"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6pPr>
            <a:lvl7pPr marL="1974830"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7pPr>
            <a:lvl8pPr marL="2303968"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8pPr>
            <a:lvl9pPr marL="2633106"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9pPr>
          </a:lstStyle>
          <a:p>
            <a:pPr marL="0" indent="0">
              <a:lnSpc>
                <a:spcPct val="100000"/>
              </a:lnSpc>
              <a:buFont typeface="Lucida Grande"/>
              <a:buNone/>
            </a:pPr>
            <a:r>
              <a:rPr lang="en-US" b="1" kern="0" dirty="0" smtClean="0"/>
              <a:t>Problem:</a:t>
            </a:r>
            <a:r>
              <a:rPr lang="en-US" kern="0" dirty="0" smtClean="0"/>
              <a:t> Children born prematurely are at high risk of developing infections, many of which are not detected until after the baby is sick</a:t>
            </a:r>
          </a:p>
          <a:p>
            <a:pPr marL="0" indent="0">
              <a:lnSpc>
                <a:spcPct val="100000"/>
              </a:lnSpc>
              <a:buFont typeface="Lucida Grande"/>
              <a:buNone/>
            </a:pPr>
            <a:endParaRPr lang="en-US" kern="0" dirty="0"/>
          </a:p>
          <a:p>
            <a:pPr marL="0" indent="0">
              <a:lnSpc>
                <a:spcPct val="100000"/>
              </a:lnSpc>
              <a:buFont typeface="Lucida Grande"/>
              <a:buNone/>
            </a:pPr>
            <a:r>
              <a:rPr lang="en-US" b="1" kern="0" dirty="0" smtClean="0"/>
              <a:t>Goal: </a:t>
            </a:r>
            <a:r>
              <a:rPr lang="en-US" kern="0" dirty="0" smtClean="0"/>
              <a:t>Detect subtle patterns in the data that predicts infection before it occurs</a:t>
            </a:r>
          </a:p>
        </p:txBody>
      </p:sp>
      <p:sp>
        <p:nvSpPr>
          <p:cNvPr id="3" name="Rectangle 2"/>
          <p:cNvSpPr/>
          <p:nvPr/>
        </p:nvSpPr>
        <p:spPr>
          <a:xfrm>
            <a:off x="566736" y="3086100"/>
            <a:ext cx="8167853"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2914" rIns="65828" bIns="32914" numCol="1" anchor="t" anchorCtr="0" compatLnSpc="1">
            <a:prstTxWarp prst="textNoShape">
              <a:avLst/>
            </a:prstTxWarp>
          </a:bodyPr>
          <a:lstStyle/>
          <a:p>
            <a:pPr algn="l" eaLnBrk="0" hangingPunct="0">
              <a:buSzPct val="69000"/>
            </a:pPr>
            <a:r>
              <a:rPr lang="en-US" sz="2000" b="1" kern="0" dirty="0"/>
              <a:t>Data: </a:t>
            </a:r>
            <a:r>
              <a:rPr lang="en-US" sz="2000" kern="0" dirty="0"/>
              <a:t>16 vital signs such as heart rate, respiration rate, blood pressure, etc…</a:t>
            </a:r>
          </a:p>
          <a:p>
            <a:pPr algn="l" eaLnBrk="0" hangingPunct="0">
              <a:buSzPct val="69000"/>
              <a:buFont typeface="Lucida Grande"/>
              <a:buNone/>
            </a:pPr>
            <a:endParaRPr lang="en-US" sz="2000" b="1" kern="0" dirty="0" smtClean="0">
              <a:solidFill>
                <a:schemeClr val="tx1"/>
              </a:solidFill>
              <a:latin typeface="+mn-lt"/>
              <a:ea typeface="+mn-ea"/>
              <a:cs typeface="+mn-cs"/>
            </a:endParaRPr>
          </a:p>
          <a:p>
            <a:pPr algn="l" eaLnBrk="0" hangingPunct="0">
              <a:buSzPct val="69000"/>
              <a:buFont typeface="Lucida Grande"/>
              <a:buNone/>
            </a:pPr>
            <a:r>
              <a:rPr lang="en-US" sz="2000" b="1" kern="0" dirty="0" smtClean="0">
                <a:solidFill>
                  <a:schemeClr val="tx1"/>
                </a:solidFill>
                <a:latin typeface="+mn-lt"/>
                <a:ea typeface="+mn-ea"/>
                <a:cs typeface="+mn-cs"/>
              </a:rPr>
              <a:t>Impact</a:t>
            </a:r>
            <a:r>
              <a:rPr lang="en-US" sz="2000" b="1" kern="0" dirty="0">
                <a:solidFill>
                  <a:schemeClr val="tx1"/>
                </a:solidFill>
                <a:latin typeface="+mn-lt"/>
                <a:ea typeface="+mn-ea"/>
                <a:cs typeface="+mn-cs"/>
              </a:rPr>
              <a:t>: </a:t>
            </a:r>
            <a:r>
              <a:rPr lang="en-US" sz="2000" kern="0" dirty="0">
                <a:solidFill>
                  <a:schemeClr val="tx1"/>
                </a:solidFill>
                <a:latin typeface="+mn-lt"/>
                <a:ea typeface="+mn-ea"/>
                <a:cs typeface="+mn-cs"/>
              </a:rPr>
              <a:t>Model </a:t>
            </a:r>
            <a:r>
              <a:rPr lang="en-US" sz="2000" kern="0" dirty="0" smtClean="0">
                <a:solidFill>
                  <a:schemeClr val="tx1"/>
                </a:solidFill>
                <a:latin typeface="+mn-lt"/>
                <a:ea typeface="+mn-ea"/>
                <a:cs typeface="+mn-cs"/>
              </a:rPr>
              <a:t>is able </a:t>
            </a:r>
            <a:r>
              <a:rPr lang="en-US" sz="2000" kern="0" dirty="0">
                <a:solidFill>
                  <a:schemeClr val="tx1"/>
                </a:solidFill>
                <a:latin typeface="+mn-lt"/>
                <a:ea typeface="+mn-ea"/>
                <a:cs typeface="+mn-cs"/>
              </a:rPr>
              <a:t>to predict the onset of infection 24 hours before the traditional symptoms of infection appear</a:t>
            </a:r>
          </a:p>
        </p:txBody>
      </p:sp>
      <p:sp>
        <p:nvSpPr>
          <p:cNvPr id="5" name="Rectangle 4"/>
          <p:cNvSpPr/>
          <p:nvPr/>
        </p:nvSpPr>
        <p:spPr>
          <a:xfrm>
            <a:off x="490537" y="4788058"/>
            <a:ext cx="7165433" cy="400110"/>
          </a:xfrm>
          <a:prstGeom prst="rect">
            <a:avLst/>
          </a:prstGeom>
        </p:spPr>
        <p:txBody>
          <a:bodyPr wrap="square">
            <a:spAutoFit/>
          </a:bodyPr>
          <a:lstStyle/>
          <a:p>
            <a:pPr algn="l"/>
            <a:r>
              <a:rPr lang="en-US" sz="1000" b="1" dirty="0" smtClean="0"/>
              <a:t>Image</a:t>
            </a:r>
            <a:r>
              <a:rPr lang="en-US" sz="1000" dirty="0" smtClean="0"/>
              <a:t>: http</a:t>
            </a:r>
            <a:r>
              <a:rPr lang="en-US" sz="1000" dirty="0"/>
              <a:t>://</a:t>
            </a:r>
            <a:r>
              <a:rPr lang="en-US" sz="1000" dirty="0" smtClean="0"/>
              <a:t>www.babycaretips4u.com/wp-content/uploads/2014/03/premature-baby.jpg</a:t>
            </a:r>
          </a:p>
          <a:p>
            <a:pPr algn="l"/>
            <a:r>
              <a:rPr lang="en-US" sz="1000" b="1" dirty="0" smtClean="0"/>
              <a:t>Case Study</a:t>
            </a:r>
            <a:r>
              <a:rPr lang="en-US" sz="1000" dirty="0" smtClean="0"/>
              <a:t>: http</a:t>
            </a:r>
            <a:r>
              <a:rPr lang="en-US" sz="1000" dirty="0"/>
              <a:t>://</a:t>
            </a:r>
            <a:r>
              <a:rPr lang="en-US" sz="1000" dirty="0" smtClean="0"/>
              <a:t>www.amazon.com/Big-Data-Revolution-Transform-Think/dp/0544002695</a:t>
            </a:r>
            <a:endParaRPr lang="en-US" sz="1000" dirty="0"/>
          </a:p>
        </p:txBody>
      </p:sp>
      <p:pic>
        <p:nvPicPr>
          <p:cNvPr id="3078" name="Picture 6" descr="http://www.babycaretips4u.com/wp-content/uploads/2014/03/premature-bab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404" y="1181100"/>
            <a:ext cx="2433133" cy="178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90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526832"/>
            <a:ext cx="7772400" cy="457200"/>
          </a:xfrm>
        </p:spPr>
        <p:txBody>
          <a:bodyPr/>
          <a:lstStyle/>
          <a:p>
            <a:pPr eaLnBrk="1" hangingPunct="1">
              <a:lnSpc>
                <a:spcPts val="2448"/>
              </a:lnSpc>
              <a:defRPr/>
            </a:pPr>
            <a:r>
              <a:rPr lang="en-US" smtClean="0"/>
              <a:t>Regression or Classification?</a:t>
            </a:r>
            <a:endParaRPr lang="en-US" dirty="0" smtClean="0"/>
          </a:p>
        </p:txBody>
      </p:sp>
      <p:pic>
        <p:nvPicPr>
          <p:cNvPr id="2" name="Picture 1"/>
          <p:cNvPicPr>
            <a:picLocks noChangeAspect="1"/>
          </p:cNvPicPr>
          <p:nvPr/>
        </p:nvPicPr>
        <p:blipFill>
          <a:blip r:embed="rId3"/>
          <a:stretch>
            <a:fillRect/>
          </a:stretch>
        </p:blipFill>
        <p:spPr>
          <a:xfrm>
            <a:off x="3517900" y="2590800"/>
            <a:ext cx="2311400" cy="76200"/>
          </a:xfrm>
          <a:prstGeom prst="rect">
            <a:avLst/>
          </a:prstGeom>
        </p:spPr>
      </p:pic>
      <p:sp>
        <p:nvSpPr>
          <p:cNvPr id="6" name="Slide Number Placeholder 3"/>
          <p:cNvSpPr>
            <a:spLocks noGrp="1"/>
          </p:cNvSpPr>
          <p:nvPr>
            <p:ph type="sldNum" sz="quarter" idx="13"/>
          </p:nvPr>
        </p:nvSpPr>
        <p:spPr>
          <a:xfrm>
            <a:off x="8650288" y="565150"/>
            <a:ext cx="254000" cy="311150"/>
          </a:xfrm>
        </p:spPr>
        <p:txBody>
          <a:bodyPr/>
          <a:lstStyle/>
          <a:p>
            <a:pPr>
              <a:defRPr/>
            </a:pPr>
            <a:fld id="{BD5AD749-DAD1-6A4A-A2AA-CB20EAD0AEB7}" type="slidenum">
              <a:rPr lang="en-US"/>
              <a:pPr>
                <a:defRPr/>
              </a:pPr>
              <a:t>21</a:t>
            </a:fld>
            <a:endParaRPr 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137" y="1028700"/>
            <a:ext cx="440574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79354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Regression or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pic>
        <p:nvPicPr>
          <p:cNvPr id="6" name="Picture 5"/>
          <p:cNvPicPr>
            <a:picLocks noChangeAspect="1"/>
          </p:cNvPicPr>
          <p:nvPr/>
        </p:nvPicPr>
        <p:blipFill>
          <a:blip r:embed="rId3"/>
          <a:stretch>
            <a:fillRect/>
          </a:stretch>
        </p:blipFill>
        <p:spPr>
          <a:xfrm>
            <a:off x="3614737" y="1409700"/>
            <a:ext cx="4953000" cy="2646706"/>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720" y="1562100"/>
            <a:ext cx="2275417"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4439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Machine Learning Terminology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pic>
        <p:nvPicPr>
          <p:cNvPr id="6" name="Picture 5"/>
          <p:cNvPicPr>
            <a:picLocks noChangeAspect="1"/>
          </p:cNvPicPr>
          <p:nvPr/>
        </p:nvPicPr>
        <p:blipFill>
          <a:blip r:embed="rId3"/>
          <a:stretch>
            <a:fillRect/>
          </a:stretch>
        </p:blipFill>
        <p:spPr>
          <a:xfrm>
            <a:off x="3386137" y="1110948"/>
            <a:ext cx="4953000" cy="2646706"/>
          </a:xfrm>
          <a:prstGeom prst="rect">
            <a:avLst/>
          </a:prstGeom>
        </p:spPr>
      </p:pic>
      <p:sp>
        <p:nvSpPr>
          <p:cNvPr id="7" name="TextBox 6"/>
          <p:cNvSpPr txBox="1"/>
          <p:nvPr/>
        </p:nvSpPr>
        <p:spPr>
          <a:xfrm rot="16200000">
            <a:off x="4910722" y="1805535"/>
            <a:ext cx="776249" cy="4708981"/>
          </a:xfrm>
          <a:prstGeom prst="rect">
            <a:avLst/>
          </a:prstGeom>
          <a:noFill/>
        </p:spPr>
        <p:txBody>
          <a:bodyPr wrap="square" rtlCol="0">
            <a:spAutoFit/>
          </a:bodyPr>
          <a:lstStyle/>
          <a:p>
            <a:r>
              <a:rPr lang="en-US" sz="30000" dirty="0" smtClean="0">
                <a:solidFill>
                  <a:srgbClr val="0000FF"/>
                </a:solidFill>
                <a:latin typeface="PFDinTextCompPro-Thin"/>
                <a:cs typeface="PFDinTextCompPro-Thin"/>
              </a:rPr>
              <a:t>{</a:t>
            </a:r>
            <a:endParaRPr lang="en-US" sz="30000" dirty="0">
              <a:solidFill>
                <a:srgbClr val="0000FF"/>
              </a:solidFill>
              <a:latin typeface="PFDinTextCompPro-Thin"/>
              <a:cs typeface="PFDinTextCompPro-Thin"/>
            </a:endParaRPr>
          </a:p>
        </p:txBody>
      </p:sp>
      <p:sp>
        <p:nvSpPr>
          <p:cNvPr id="10" name="TextBox 9"/>
          <p:cNvSpPr txBox="1"/>
          <p:nvPr/>
        </p:nvSpPr>
        <p:spPr>
          <a:xfrm>
            <a:off x="4224337" y="4360902"/>
            <a:ext cx="2743200" cy="553998"/>
          </a:xfrm>
          <a:prstGeom prst="rect">
            <a:avLst/>
          </a:prstGeom>
          <a:noFill/>
        </p:spPr>
        <p:txBody>
          <a:bodyPr wrap="square" rtlCol="0">
            <a:spAutoFit/>
          </a:bodyPr>
          <a:lstStyle/>
          <a:p>
            <a:r>
              <a:rPr lang="en-US" sz="3000" smtClean="0">
                <a:solidFill>
                  <a:srgbClr val="0000FF"/>
                </a:solidFill>
                <a:latin typeface="PFDinTextCompPro-Italic"/>
                <a:cs typeface="PFDinTextCompPro-Italic"/>
              </a:rPr>
              <a:t>4 features (p = 4)</a:t>
            </a:r>
            <a:endParaRPr lang="en-US" sz="3000" dirty="0" smtClean="0">
              <a:solidFill>
                <a:srgbClr val="0000FF"/>
              </a:solidFill>
              <a:latin typeface="PFDinTextCompPro-Italic"/>
              <a:cs typeface="PFDinTextCompPro-Italic"/>
            </a:endParaRPr>
          </a:p>
        </p:txBody>
      </p:sp>
      <p:sp>
        <p:nvSpPr>
          <p:cNvPr id="11" name="TextBox 10"/>
          <p:cNvSpPr txBox="1"/>
          <p:nvPr/>
        </p:nvSpPr>
        <p:spPr>
          <a:xfrm rot="10800000">
            <a:off x="2653244" y="1266925"/>
            <a:ext cx="732893" cy="3170099"/>
          </a:xfrm>
          <a:prstGeom prst="rect">
            <a:avLst/>
          </a:prstGeom>
          <a:noFill/>
        </p:spPr>
        <p:txBody>
          <a:bodyPr wrap="none" rtlCol="0">
            <a:spAutoFit/>
          </a:bodyPr>
          <a:lstStyle/>
          <a:p>
            <a:r>
              <a:rPr lang="en-US" sz="20000" smtClean="0">
                <a:solidFill>
                  <a:schemeClr val="accent3">
                    <a:lumMod val="50000"/>
                  </a:schemeClr>
                </a:solidFill>
                <a:latin typeface="PFDinTextCompPro-Thin"/>
                <a:cs typeface="PFDinTextCompPro-Thin"/>
              </a:rPr>
              <a:t>}</a:t>
            </a:r>
            <a:endParaRPr lang="en-US" sz="20000" dirty="0">
              <a:solidFill>
                <a:schemeClr val="accent3">
                  <a:lumMod val="50000"/>
                </a:schemeClr>
              </a:solidFill>
              <a:latin typeface="PFDinTextCompPro-Thin"/>
              <a:cs typeface="PFDinTextCompPro-Thin"/>
            </a:endParaRPr>
          </a:p>
        </p:txBody>
      </p:sp>
      <p:sp>
        <p:nvSpPr>
          <p:cNvPr id="12" name="TextBox 11"/>
          <p:cNvSpPr txBox="1"/>
          <p:nvPr/>
        </p:nvSpPr>
        <p:spPr>
          <a:xfrm>
            <a:off x="185737" y="1485900"/>
            <a:ext cx="2467506" cy="1015663"/>
          </a:xfrm>
          <a:prstGeom prst="rect">
            <a:avLst/>
          </a:prstGeom>
          <a:noFill/>
        </p:spPr>
        <p:txBody>
          <a:bodyPr wrap="square" rtlCol="0">
            <a:spAutoFit/>
          </a:bodyPr>
          <a:lstStyle/>
          <a:p>
            <a:r>
              <a:rPr lang="en-US" sz="3000" dirty="0" smtClean="0">
                <a:solidFill>
                  <a:srgbClr val="CE0035"/>
                </a:solidFill>
                <a:latin typeface="PFDinTextCompPro-Italic"/>
                <a:cs typeface="PFDinTextCompPro-Italic"/>
              </a:rPr>
              <a:t>150 observations</a:t>
            </a:r>
          </a:p>
          <a:p>
            <a:r>
              <a:rPr lang="en-US" sz="3000" i="1" dirty="0" smtClean="0">
                <a:solidFill>
                  <a:srgbClr val="CE0035"/>
                </a:solidFill>
                <a:latin typeface="PFDinTextCompPro-Italic"/>
                <a:cs typeface="PFDinTextCompPro-Italic"/>
              </a:rPr>
              <a:t>(n = 150)</a:t>
            </a:r>
            <a:endParaRPr lang="en-US" sz="2000" i="1" dirty="0">
              <a:solidFill>
                <a:srgbClr val="CE0035"/>
              </a:solidFill>
              <a:latin typeface="PFDinTextCompPro-Italic"/>
              <a:cs typeface="PFDinTextCompPro-Italic"/>
            </a:endParaRPr>
          </a:p>
        </p:txBody>
      </p:sp>
      <p:sp>
        <p:nvSpPr>
          <p:cNvPr id="13" name="TextBox 12"/>
          <p:cNvSpPr txBox="1"/>
          <p:nvPr/>
        </p:nvSpPr>
        <p:spPr>
          <a:xfrm rot="16200000">
            <a:off x="7563118" y="3316747"/>
            <a:ext cx="533399" cy="1323439"/>
          </a:xfrm>
          <a:prstGeom prst="rect">
            <a:avLst/>
          </a:prstGeom>
          <a:noFill/>
        </p:spPr>
        <p:txBody>
          <a:bodyPr wrap="square" rtlCol="0">
            <a:spAutoFit/>
          </a:bodyPr>
          <a:lstStyle/>
          <a:p>
            <a:r>
              <a:rPr lang="en-US" sz="8000" smtClean="0">
                <a:solidFill>
                  <a:srgbClr val="0000FF"/>
                </a:solidFill>
                <a:latin typeface="PFDinTextCompPro-Thin"/>
                <a:cs typeface="PFDinTextCompPro-Thin"/>
              </a:rPr>
              <a:t>{</a:t>
            </a:r>
            <a:endParaRPr lang="en-US" sz="8000" dirty="0">
              <a:solidFill>
                <a:srgbClr val="0000FF"/>
              </a:solidFill>
              <a:latin typeface="PFDinTextCompPro-Thin"/>
              <a:cs typeface="PFDinTextCompPro-Thin"/>
            </a:endParaRPr>
          </a:p>
        </p:txBody>
      </p:sp>
      <p:sp>
        <p:nvSpPr>
          <p:cNvPr id="14" name="TextBox 13"/>
          <p:cNvSpPr txBox="1"/>
          <p:nvPr/>
        </p:nvSpPr>
        <p:spPr>
          <a:xfrm>
            <a:off x="6891337" y="3979902"/>
            <a:ext cx="2057400" cy="553998"/>
          </a:xfrm>
          <a:prstGeom prst="rect">
            <a:avLst/>
          </a:prstGeom>
          <a:noFill/>
        </p:spPr>
        <p:txBody>
          <a:bodyPr wrap="square" rtlCol="0">
            <a:spAutoFit/>
          </a:bodyPr>
          <a:lstStyle/>
          <a:p>
            <a:r>
              <a:rPr lang="en-US" sz="3000" smtClean="0">
                <a:solidFill>
                  <a:srgbClr val="0000FF"/>
                </a:solidFill>
                <a:latin typeface="PFDinTextCompPro-Italic"/>
                <a:cs typeface="PFDinTextCompPro-Italic"/>
              </a:rPr>
              <a:t>response</a:t>
            </a:r>
            <a:endParaRPr lang="en-US" sz="3000" dirty="0" smtClean="0">
              <a:solidFill>
                <a:srgbClr val="0000FF"/>
              </a:solidFill>
              <a:latin typeface="PFDinTextCompPro-Italic"/>
              <a:cs typeface="PFDinTextCompPro-Italic"/>
            </a:endParaRPr>
          </a:p>
        </p:txBody>
      </p:sp>
      <p:sp>
        <p:nvSpPr>
          <p:cNvPr id="15" name="Rectangle 14"/>
          <p:cNvSpPr/>
          <p:nvPr/>
        </p:nvSpPr>
        <p:spPr>
          <a:xfrm>
            <a:off x="175980" y="3282191"/>
            <a:ext cx="2768376" cy="1631216"/>
          </a:xfrm>
          <a:prstGeom prst="rect">
            <a:avLst/>
          </a:prstGeom>
        </p:spPr>
        <p:txBody>
          <a:bodyPr wrap="square">
            <a:spAutoFit/>
          </a:bodyPr>
          <a:lstStyle/>
          <a:p>
            <a:pPr algn="l"/>
            <a:r>
              <a:rPr lang="en-US" sz="2000" smtClean="0"/>
              <a:t>Feature matrix “X” has n rows and p columns</a:t>
            </a:r>
          </a:p>
          <a:p>
            <a:pPr algn="l"/>
            <a:endParaRPr lang="en-US" sz="2000" smtClean="0"/>
          </a:p>
          <a:p>
            <a:pPr algn="l"/>
            <a:r>
              <a:rPr lang="en-US" sz="2000" smtClean="0"/>
              <a:t>Response “y” is a vector with length n</a:t>
            </a:r>
          </a:p>
        </p:txBody>
      </p:sp>
    </p:spTree>
    <p:extLst>
      <p:ext uri="{BB962C8B-B14F-4D97-AF65-F5344CB8AC3E}">
        <p14:creationId xmlns:p14="http://schemas.microsoft.com/office/powerpoint/2010/main" val="4741529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Machine Learning Terminology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5" name="Rectangle 4"/>
          <p:cNvSpPr/>
          <p:nvPr/>
        </p:nvSpPr>
        <p:spPr>
          <a:xfrm>
            <a:off x="642937" y="1164372"/>
            <a:ext cx="8001000" cy="3785652"/>
          </a:xfrm>
          <a:prstGeom prst="rect">
            <a:avLst/>
          </a:prstGeom>
        </p:spPr>
        <p:txBody>
          <a:bodyPr wrap="square">
            <a:spAutoFit/>
          </a:bodyPr>
          <a:lstStyle/>
          <a:p>
            <a:pPr algn="l"/>
            <a:r>
              <a:rPr lang="en-US" sz="2000" b="1"/>
              <a:t>Observations</a:t>
            </a:r>
            <a:r>
              <a:rPr lang="en-US" sz="2000"/>
              <a:t> are also known as: samples, examples, instances, </a:t>
            </a:r>
            <a:r>
              <a:rPr lang="en-US" sz="2000" smtClean="0"/>
              <a:t>records</a:t>
            </a:r>
          </a:p>
          <a:p>
            <a:pPr algn="l"/>
            <a:endParaRPr lang="en-US" sz="2000"/>
          </a:p>
          <a:p>
            <a:pPr algn="l"/>
            <a:r>
              <a:rPr lang="en-US" sz="2000" b="1" smtClean="0"/>
              <a:t>Features</a:t>
            </a:r>
            <a:r>
              <a:rPr lang="en-US" sz="2000" smtClean="0"/>
              <a:t> are also known as: predictors, independent variables, inputs, regressors, covariates, attributes</a:t>
            </a:r>
            <a:endParaRPr lang="en-US" sz="2000"/>
          </a:p>
          <a:p>
            <a:pPr algn="l"/>
            <a:endParaRPr lang="en-US" sz="2000" b="1" smtClean="0"/>
          </a:p>
          <a:p>
            <a:pPr algn="l"/>
            <a:r>
              <a:rPr lang="en-US" sz="2000" b="1" smtClean="0"/>
              <a:t>Response</a:t>
            </a:r>
            <a:r>
              <a:rPr lang="en-US" sz="2000" smtClean="0"/>
              <a:t> is also known as: outcome, label, target, dependent variable</a:t>
            </a:r>
          </a:p>
          <a:p>
            <a:pPr algn="l"/>
            <a:endParaRPr lang="en-US" sz="2000"/>
          </a:p>
          <a:p>
            <a:pPr algn="l"/>
            <a:r>
              <a:rPr lang="en-US" sz="2000" b="1" smtClean="0"/>
              <a:t>Regression problems</a:t>
            </a:r>
            <a:r>
              <a:rPr lang="en-US" sz="2000" smtClean="0"/>
              <a:t> have a continuous response. </a:t>
            </a:r>
            <a:r>
              <a:rPr lang="en-US" sz="2000" b="1" smtClean="0"/>
              <a:t>Classification problems</a:t>
            </a:r>
            <a:r>
              <a:rPr lang="en-US" sz="2000" smtClean="0"/>
              <a:t> have a categorical response. The type of supervised learning problem has nothing to do with the features!</a:t>
            </a:r>
          </a:p>
        </p:txBody>
      </p:sp>
    </p:spTree>
    <p:extLst>
      <p:ext uri="{BB962C8B-B14F-4D97-AF65-F5344CB8AC3E}">
        <p14:creationId xmlns:p14="http://schemas.microsoft.com/office/powerpoint/2010/main" val="29138027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sp>
        <p:nvSpPr>
          <p:cNvPr id="5" name="Rectangle 4"/>
          <p:cNvSpPr/>
          <p:nvPr/>
        </p:nvSpPr>
        <p:spPr>
          <a:xfrm>
            <a:off x="642937" y="1104900"/>
            <a:ext cx="8153400" cy="3477875"/>
          </a:xfrm>
          <a:prstGeom prst="rect">
            <a:avLst/>
          </a:prstGeom>
        </p:spPr>
        <p:txBody>
          <a:bodyPr wrap="square">
            <a:spAutoFit/>
          </a:bodyPr>
          <a:lstStyle/>
          <a:p>
            <a:pPr algn="l"/>
            <a:r>
              <a:rPr lang="en-US" sz="2000" b="1" smtClean="0"/>
              <a:t>How does supervised learning “work”?</a:t>
            </a:r>
            <a:endParaRPr lang="en-US" sz="2000" b="1"/>
          </a:p>
          <a:p>
            <a:pPr algn="l"/>
            <a:endParaRPr lang="en-US" sz="2000" smtClean="0"/>
          </a:p>
          <a:p>
            <a:pPr marL="457200" indent="-457200" algn="l">
              <a:buFont typeface="+mj-lt"/>
              <a:buAutoNum type="arabicPeriod"/>
            </a:pPr>
            <a:r>
              <a:rPr lang="en-US" sz="2000" smtClean="0"/>
              <a:t>Train a </a:t>
            </a:r>
            <a:r>
              <a:rPr lang="en-US" sz="2000" b="1" smtClean="0"/>
              <a:t>machine learning model</a:t>
            </a:r>
            <a:r>
              <a:rPr lang="en-US" sz="2000" smtClean="0"/>
              <a:t> using </a:t>
            </a:r>
            <a:r>
              <a:rPr lang="en-US" sz="2000" b="1" smtClean="0"/>
              <a:t>labeled data</a:t>
            </a:r>
          </a:p>
          <a:p>
            <a:pPr marL="785813" lvl="1" indent="-457200" algn="l">
              <a:buFont typeface="Arial" panose="020B0604020202020204" pitchFamily="34" charset="0"/>
              <a:buChar char="•"/>
            </a:pPr>
            <a:r>
              <a:rPr lang="en-US" sz="2000" smtClean="0"/>
              <a:t>“Labeled data” is data with a response variable</a:t>
            </a:r>
          </a:p>
          <a:p>
            <a:pPr marL="785813" lvl="1" indent="-457200" algn="l">
              <a:buFont typeface="Arial" panose="020B0604020202020204" pitchFamily="34" charset="0"/>
              <a:buChar char="•"/>
            </a:pPr>
            <a:r>
              <a:rPr lang="en-US" sz="2000" smtClean="0"/>
              <a:t>“Machine learning model” learns the relationship between the features and the response</a:t>
            </a:r>
          </a:p>
          <a:p>
            <a:pPr marL="457200" indent="-457200" algn="l">
              <a:buFont typeface="+mj-lt"/>
              <a:buAutoNum type="arabicPeriod"/>
            </a:pPr>
            <a:endParaRPr lang="en-US" sz="2000" smtClean="0"/>
          </a:p>
          <a:p>
            <a:pPr marL="457200" indent="-457200" algn="l">
              <a:buFont typeface="+mj-lt"/>
              <a:buAutoNum type="arabicPeriod"/>
            </a:pPr>
            <a:r>
              <a:rPr lang="en-US" sz="2000" smtClean="0"/>
              <a:t>Make predictions on </a:t>
            </a:r>
            <a:r>
              <a:rPr lang="en-US" sz="2000" b="1" smtClean="0"/>
              <a:t>new data</a:t>
            </a:r>
            <a:r>
              <a:rPr lang="en-US" sz="2000" smtClean="0"/>
              <a:t> for which the response is unknown</a:t>
            </a:r>
          </a:p>
          <a:p>
            <a:pPr marL="457200" indent="-457200" algn="l">
              <a:buFont typeface="+mj-lt"/>
              <a:buAutoNum type="arabicPeriod"/>
            </a:pPr>
            <a:endParaRPr lang="en-US" sz="2000"/>
          </a:p>
          <a:p>
            <a:pPr algn="l"/>
            <a:r>
              <a:rPr lang="en-US" sz="2000"/>
              <a:t>The primary goal of supervised learning is to build a model that </a:t>
            </a:r>
            <a:r>
              <a:rPr lang="en-US" sz="2000" smtClean="0"/>
              <a:t>“generalizes”: </a:t>
            </a:r>
            <a:r>
              <a:rPr lang="en-US" sz="2000"/>
              <a:t>It accurately predicts the </a:t>
            </a:r>
            <a:r>
              <a:rPr lang="en-US" sz="2000" b="1"/>
              <a:t>future</a:t>
            </a:r>
            <a:r>
              <a:rPr lang="en-US" sz="2000"/>
              <a:t> rather than the </a:t>
            </a:r>
            <a:r>
              <a:rPr lang="en-US" sz="2000" b="1"/>
              <a:t>past</a:t>
            </a:r>
            <a:r>
              <a:rPr lang="en-US" sz="2000"/>
              <a:t>!</a:t>
            </a:r>
          </a:p>
        </p:txBody>
      </p:sp>
    </p:spTree>
    <p:extLst>
      <p:ext uri="{BB962C8B-B14F-4D97-AF65-F5344CB8AC3E}">
        <p14:creationId xmlns:p14="http://schemas.microsoft.com/office/powerpoint/2010/main" val="30491914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sp>
        <p:nvSpPr>
          <p:cNvPr id="5" name="Rectangle 4"/>
          <p:cNvSpPr/>
          <p:nvPr/>
        </p:nvSpPr>
        <p:spPr>
          <a:xfrm>
            <a:off x="642937" y="1104900"/>
            <a:ext cx="8153400" cy="400110"/>
          </a:xfrm>
          <a:prstGeom prst="rect">
            <a:avLst/>
          </a:prstGeom>
        </p:spPr>
        <p:txBody>
          <a:bodyPr wrap="square">
            <a:spAutoFit/>
          </a:bodyPr>
          <a:lstStyle/>
          <a:p>
            <a:pPr algn="l"/>
            <a:r>
              <a:rPr lang="en-US" sz="2000" b="1" smtClean="0"/>
              <a:t>How does supervised learning “work”?</a:t>
            </a:r>
            <a:endParaRPr lang="en-US" sz="2000" b="1"/>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7" y="1612900"/>
            <a:ext cx="5181600" cy="345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5268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Supervised Learning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sp>
        <p:nvSpPr>
          <p:cNvPr id="5" name="Rectangle 4"/>
          <p:cNvSpPr/>
          <p:nvPr/>
        </p:nvSpPr>
        <p:spPr>
          <a:xfrm>
            <a:off x="642937" y="1104900"/>
            <a:ext cx="8153400" cy="3785652"/>
          </a:xfrm>
          <a:prstGeom prst="rect">
            <a:avLst/>
          </a:prstGeom>
        </p:spPr>
        <p:txBody>
          <a:bodyPr wrap="square">
            <a:spAutoFit/>
          </a:bodyPr>
          <a:lstStyle/>
          <a:p>
            <a:pPr algn="l"/>
            <a:r>
              <a:rPr lang="en-US" sz="2000" b="1" smtClean="0"/>
              <a:t>Supervised learning example: Dog detector</a:t>
            </a:r>
            <a:endParaRPr lang="en-US" sz="2000" b="1"/>
          </a:p>
          <a:p>
            <a:pPr algn="l"/>
            <a:endParaRPr lang="en-US" sz="2000" smtClean="0"/>
          </a:p>
          <a:p>
            <a:pPr marL="342900" indent="-342900" algn="l">
              <a:buFont typeface="Arial" panose="020B0604020202020204" pitchFamily="34" charset="0"/>
              <a:buChar char="•"/>
            </a:pPr>
            <a:r>
              <a:rPr lang="en-US" sz="2000" smtClean="0"/>
              <a:t>Input data: Images from Google</a:t>
            </a:r>
          </a:p>
          <a:p>
            <a:pPr marL="342900" indent="-342900" algn="l">
              <a:buFont typeface="Arial" panose="020B0604020202020204" pitchFamily="34" charset="0"/>
              <a:buChar char="•"/>
            </a:pPr>
            <a:r>
              <a:rPr lang="en-US" sz="2000" smtClean="0"/>
              <a:t>Features: Numerical representations of the images</a:t>
            </a:r>
          </a:p>
          <a:p>
            <a:pPr marL="342900" indent="-342900" algn="l">
              <a:buFont typeface="Arial" panose="020B0604020202020204" pitchFamily="34" charset="0"/>
              <a:buChar char="•"/>
            </a:pPr>
            <a:r>
              <a:rPr lang="en-US" sz="2000" smtClean="0"/>
              <a:t>Response: Dog (yes or no), hand-labeled</a:t>
            </a:r>
            <a:endParaRPr lang="en-US" sz="2000"/>
          </a:p>
          <a:p>
            <a:pPr algn="l"/>
            <a:endParaRPr lang="en-US" sz="2000" smtClean="0"/>
          </a:p>
          <a:p>
            <a:pPr marL="457200" indent="-457200" algn="l">
              <a:buFont typeface="+mj-lt"/>
              <a:buAutoNum type="arabicPeriod"/>
            </a:pPr>
            <a:r>
              <a:rPr lang="en-US" sz="2000" smtClean="0"/>
              <a:t>Train a </a:t>
            </a:r>
            <a:r>
              <a:rPr lang="en-US" sz="2000" b="1" smtClean="0"/>
              <a:t>machine learning model</a:t>
            </a:r>
            <a:r>
              <a:rPr lang="en-US" sz="2000" smtClean="0"/>
              <a:t> using </a:t>
            </a:r>
            <a:r>
              <a:rPr lang="en-US" sz="2000" b="1" smtClean="0"/>
              <a:t>labeled data</a:t>
            </a:r>
          </a:p>
          <a:p>
            <a:pPr marL="785813" lvl="1" indent="-457200" algn="l">
              <a:buFont typeface="Arial" panose="020B0604020202020204" pitchFamily="34" charset="0"/>
              <a:buChar char="•"/>
            </a:pPr>
            <a:r>
              <a:rPr lang="en-US" sz="2000" smtClean="0"/>
              <a:t>Model learns the relationship between the image data and the “dog status”</a:t>
            </a:r>
          </a:p>
          <a:p>
            <a:pPr marL="457200" indent="-457200" algn="l">
              <a:buFont typeface="+mj-lt"/>
              <a:buAutoNum type="arabicPeriod"/>
            </a:pPr>
            <a:endParaRPr lang="en-US" sz="2000" smtClean="0"/>
          </a:p>
          <a:p>
            <a:pPr marL="457200" indent="-457200" algn="l">
              <a:buFont typeface="+mj-lt"/>
              <a:buAutoNum type="arabicPeriod"/>
            </a:pPr>
            <a:r>
              <a:rPr lang="en-US" sz="2000" smtClean="0"/>
              <a:t>Make predictions on </a:t>
            </a:r>
            <a:r>
              <a:rPr lang="en-US" sz="2000" b="1" smtClean="0"/>
              <a:t>new data</a:t>
            </a:r>
            <a:r>
              <a:rPr lang="en-US" sz="2000" smtClean="0"/>
              <a:t> for which the response is unknown</a:t>
            </a:r>
            <a:endParaRPr lang="en-US" sz="2000"/>
          </a:p>
          <a:p>
            <a:pPr marL="785813" lvl="1" indent="-457200" algn="l">
              <a:buFont typeface="Arial" panose="020B0604020202020204" pitchFamily="34" charset="0"/>
              <a:buChar char="•"/>
            </a:pPr>
            <a:r>
              <a:rPr lang="en-US" sz="2000" smtClean="0"/>
              <a:t>Give it a new image, predicts the “dog status” automatically</a:t>
            </a:r>
          </a:p>
        </p:txBody>
      </p:sp>
    </p:spTree>
    <p:extLst>
      <p:ext uri="{BB962C8B-B14F-4D97-AF65-F5344CB8AC3E}">
        <p14:creationId xmlns:p14="http://schemas.microsoft.com/office/powerpoint/2010/main" val="4058767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954213"/>
            <a:ext cx="8426450" cy="1055687"/>
          </a:xfrm>
        </p:spPr>
        <p:txBody>
          <a:bodyPr/>
          <a:lstStyle/>
          <a:p>
            <a:pPr algn="ctr">
              <a:defRPr/>
            </a:pPr>
            <a:r>
              <a:rPr lang="en-US" sz="7000" dirty="0" smtClean="0">
                <a:latin typeface="Gill Sans"/>
                <a:cs typeface="Gill Sans"/>
              </a:rPr>
              <a:t>unsupervised learning</a:t>
            </a:r>
            <a:endParaRPr lang="en-US" sz="7000" dirty="0">
              <a:latin typeface="Gill Sans"/>
              <a:cs typeface="Gill Sans"/>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INTRO TO 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8098085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Types of Machine Learning: 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5" name="Rectangle 4"/>
          <p:cNvSpPr/>
          <p:nvPr/>
        </p:nvSpPr>
        <p:spPr>
          <a:xfrm>
            <a:off x="642937" y="1028700"/>
            <a:ext cx="8001000" cy="2554545"/>
          </a:xfrm>
          <a:prstGeom prst="rect">
            <a:avLst/>
          </a:prstGeom>
        </p:spPr>
        <p:txBody>
          <a:bodyPr wrap="square">
            <a:spAutoFit/>
          </a:bodyPr>
          <a:lstStyle/>
          <a:p>
            <a:pPr algn="l"/>
            <a:r>
              <a:rPr lang="en-US" sz="2000" smtClean="0"/>
              <a:t>There are two main categories of machine learning: </a:t>
            </a:r>
            <a:r>
              <a:rPr lang="en-US" sz="2000" b="1" smtClean="0"/>
              <a:t>supervised learning</a:t>
            </a:r>
            <a:r>
              <a:rPr lang="en-US" sz="2000" smtClean="0"/>
              <a:t> and </a:t>
            </a:r>
            <a:r>
              <a:rPr lang="en-US" sz="2000" b="1" smtClean="0"/>
              <a:t>unsupervised learning</a:t>
            </a:r>
            <a:r>
              <a:rPr lang="en-US" sz="2000" smtClean="0"/>
              <a:t>.</a:t>
            </a:r>
          </a:p>
          <a:p>
            <a:pPr algn="l"/>
            <a:endParaRPr lang="en-US" sz="2000" smtClean="0"/>
          </a:p>
          <a:p>
            <a:pPr algn="l"/>
            <a:r>
              <a:rPr lang="en-US" sz="2000" b="1" smtClean="0"/>
              <a:t>Unsupervised learning:</a:t>
            </a:r>
          </a:p>
          <a:p>
            <a:pPr marL="342900" indent="-342900" algn="l">
              <a:buFont typeface="Arial" panose="020B0604020202020204" pitchFamily="34" charset="0"/>
              <a:buChar char="•"/>
            </a:pPr>
            <a:r>
              <a:rPr lang="en-US" sz="2000" smtClean="0"/>
              <a:t>Extracting structure from data</a:t>
            </a:r>
          </a:p>
          <a:p>
            <a:pPr marL="342900" indent="-342900" algn="l">
              <a:buFont typeface="Arial" panose="020B0604020202020204" pitchFamily="34" charset="0"/>
              <a:buChar char="•"/>
            </a:pPr>
            <a:r>
              <a:rPr lang="en-US" sz="2000" smtClean="0"/>
              <a:t>Example: segment grocery store shoppers into “clusters” that exhibit similar behaviors</a:t>
            </a:r>
          </a:p>
          <a:p>
            <a:pPr marL="342900" indent="-342900" algn="l">
              <a:buFont typeface="Arial" panose="020B0604020202020204" pitchFamily="34" charset="0"/>
              <a:buChar char="•"/>
            </a:pPr>
            <a:r>
              <a:rPr lang="en-US" sz="2000" smtClean="0"/>
              <a:t>Goal is “representation”</a:t>
            </a:r>
          </a:p>
        </p:txBody>
      </p:sp>
    </p:spTree>
    <p:extLst>
      <p:ext uri="{BB962C8B-B14F-4D97-AF65-F5344CB8AC3E}">
        <p14:creationId xmlns:p14="http://schemas.microsoft.com/office/powerpoint/2010/main" val="16282169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2019300"/>
            <a:ext cx="8426450" cy="1055687"/>
          </a:xfrm>
        </p:spPr>
        <p:txBody>
          <a:bodyPr/>
          <a:lstStyle/>
          <a:p>
            <a:pPr algn="ctr">
              <a:defRPr/>
            </a:pPr>
            <a:r>
              <a:rPr lang="en-US" sz="7000" dirty="0" smtClean="0">
                <a:latin typeface="Gill Sans"/>
                <a:cs typeface="Gill Sans"/>
              </a:rPr>
              <a:t>MACHINE </a:t>
            </a:r>
            <a:r>
              <a:rPr lang="en-US" sz="7000" dirty="0" err="1" smtClean="0">
                <a:latin typeface="Gill Sans"/>
                <a:cs typeface="Gill Sans"/>
              </a:rPr>
              <a:t>LEARNIng</a:t>
            </a:r>
            <a:endParaRPr lang="en-US" sz="7000" dirty="0">
              <a:latin typeface="Gill Sans"/>
              <a:cs typeface="Gill Sans"/>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INTRO TO DATA SCIENCE</a:t>
            </a:r>
            <a:endParaRPr lang="en-US" cap="none" dirty="0">
              <a:latin typeface="PFDinTextCompPro-Bold" charset="0"/>
              <a:ea typeface="ヒラギノ角ゴ ProN W3" charset="0"/>
              <a:cs typeface="ヒラギノ角ゴ ProN W3" charset="0"/>
            </a:endParaRPr>
          </a:p>
        </p:txBody>
      </p:sp>
      <p:sp>
        <p:nvSpPr>
          <p:cNvPr id="3" name="TextBox 2"/>
          <p:cNvSpPr txBox="1"/>
          <p:nvPr/>
        </p:nvSpPr>
        <p:spPr>
          <a:xfrm>
            <a:off x="507971" y="1862854"/>
            <a:ext cx="184666" cy="738664"/>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363084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5" name="Rectangle 4"/>
          <p:cNvSpPr/>
          <p:nvPr/>
        </p:nvSpPr>
        <p:spPr>
          <a:xfrm>
            <a:off x="642937" y="930414"/>
            <a:ext cx="8001000" cy="707886"/>
          </a:xfrm>
          <a:prstGeom prst="rect">
            <a:avLst/>
          </a:prstGeom>
        </p:spPr>
        <p:txBody>
          <a:bodyPr wrap="square">
            <a:spAutoFit/>
          </a:bodyPr>
          <a:lstStyle/>
          <a:p>
            <a:pPr algn="l"/>
            <a:r>
              <a:rPr lang="en-US" sz="2000" smtClean="0"/>
              <a:t>Classify </a:t>
            </a:r>
            <a:r>
              <a:rPr lang="en-US" sz="2000"/>
              <a:t>US residential neighborhoods into 67 unique segments based on demographic and socioeconomic </a:t>
            </a:r>
            <a:r>
              <a:rPr lang="en-US" sz="2000" smtClean="0"/>
              <a:t>characteristics</a:t>
            </a:r>
          </a:p>
        </p:txBody>
      </p:sp>
      <p:sp>
        <p:nvSpPr>
          <p:cNvPr id="2" name="TextBox 1"/>
          <p:cNvSpPr txBox="1"/>
          <p:nvPr/>
        </p:nvSpPr>
        <p:spPr>
          <a:xfrm>
            <a:off x="5214937" y="1856244"/>
            <a:ext cx="3581400" cy="2677656"/>
          </a:xfrm>
          <a:prstGeom prst="rect">
            <a:avLst/>
          </a:prstGeom>
          <a:noFill/>
        </p:spPr>
        <p:txBody>
          <a:bodyPr wrap="square" rtlCol="0">
            <a:spAutoFit/>
          </a:bodyPr>
          <a:lstStyle/>
          <a:p>
            <a:pPr algn="l"/>
            <a:r>
              <a:rPr lang="en-US" sz="1400" smtClean="0"/>
              <a:t>Metro Renters:</a:t>
            </a:r>
          </a:p>
          <a:p>
            <a:pPr algn="l"/>
            <a:endParaRPr lang="en-US" sz="1400"/>
          </a:p>
          <a:p>
            <a:pPr algn="l"/>
            <a:r>
              <a:rPr lang="en-US" sz="1400" smtClean="0"/>
              <a:t>Young, mobile, educated, or still in school, we live alone or with a roommate in rented apartments or condos in the center of the city. Long hours and hard work don’t deter us; we’re willing to take risks to get to the top of our professions… We buy groceries at Whole Foods and Trader Joe’s and shop for clothes at Banana Republic, Nordstrom, and Gap. We practice yoga, go skiing, and attend Pilates sessions.</a:t>
            </a:r>
            <a:endParaRPr lang="en-US" sz="1400"/>
          </a:p>
        </p:txBody>
      </p:sp>
      <p:sp>
        <p:nvSpPr>
          <p:cNvPr id="9" name="TextBox 8"/>
          <p:cNvSpPr txBox="1"/>
          <p:nvPr/>
        </p:nvSpPr>
        <p:spPr>
          <a:xfrm>
            <a:off x="5214937" y="4775656"/>
            <a:ext cx="3810000" cy="215444"/>
          </a:xfrm>
          <a:prstGeom prst="rect">
            <a:avLst/>
          </a:prstGeom>
          <a:noFill/>
        </p:spPr>
        <p:txBody>
          <a:bodyPr wrap="square" rtlCol="0">
            <a:spAutoFit/>
          </a:bodyPr>
          <a:lstStyle/>
          <a:p>
            <a:pPr algn="l"/>
            <a:r>
              <a:rPr lang="en-US" sz="800"/>
              <a:t>Source: http://www.esri.com/landing-pages/tapestry/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7" y="1638299"/>
            <a:ext cx="4267200" cy="343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1454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sp>
        <p:nvSpPr>
          <p:cNvPr id="5" name="Rectangle 4"/>
          <p:cNvSpPr/>
          <p:nvPr/>
        </p:nvSpPr>
        <p:spPr>
          <a:xfrm>
            <a:off x="642937" y="1028700"/>
            <a:ext cx="8001000" cy="2246769"/>
          </a:xfrm>
          <a:prstGeom prst="rect">
            <a:avLst/>
          </a:prstGeom>
        </p:spPr>
        <p:txBody>
          <a:bodyPr wrap="square">
            <a:spAutoFit/>
          </a:bodyPr>
          <a:lstStyle/>
          <a:p>
            <a:pPr algn="l"/>
            <a:r>
              <a:rPr lang="en-US" sz="2000" smtClean="0"/>
              <a:t>Unsupervised learning has some clear differences from supervised learning. With </a:t>
            </a:r>
            <a:r>
              <a:rPr lang="en-US" sz="2000" b="1" smtClean="0"/>
              <a:t>unsupervised learning:</a:t>
            </a:r>
          </a:p>
          <a:p>
            <a:pPr algn="l"/>
            <a:endParaRPr lang="en-US" sz="2000" smtClean="0"/>
          </a:p>
          <a:p>
            <a:pPr marL="342900" indent="-342900" algn="l">
              <a:buFont typeface="Arial" panose="020B0604020202020204" pitchFamily="34" charset="0"/>
              <a:buChar char="•"/>
            </a:pPr>
            <a:r>
              <a:rPr lang="en-US" sz="2000" smtClean="0"/>
              <a:t>There is no clear objective</a:t>
            </a:r>
            <a:endParaRPr lang="en-US" sz="2000"/>
          </a:p>
          <a:p>
            <a:pPr marL="342900" indent="-342900" algn="l">
              <a:buFont typeface="Arial" panose="020B0604020202020204" pitchFamily="34" charset="0"/>
              <a:buChar char="•"/>
            </a:pPr>
            <a:r>
              <a:rPr lang="en-US" sz="2000"/>
              <a:t>There is no “right anwser” (hard to tell how well you are doing)</a:t>
            </a:r>
          </a:p>
          <a:p>
            <a:pPr marL="342900" indent="-342900" algn="l">
              <a:buFont typeface="Arial" panose="020B0604020202020204" pitchFamily="34" charset="0"/>
              <a:buChar char="•"/>
            </a:pPr>
            <a:r>
              <a:rPr lang="en-US" sz="2000" smtClean="0"/>
              <a:t>There is no response variable, just observations with features</a:t>
            </a:r>
          </a:p>
          <a:p>
            <a:pPr marL="342900" indent="-342900" algn="l">
              <a:buFont typeface="Arial" panose="020B0604020202020204" pitchFamily="34" charset="0"/>
              <a:buChar char="•"/>
            </a:pPr>
            <a:r>
              <a:rPr lang="en-US" sz="2000" smtClean="0"/>
              <a:t>Labeled data is not required</a:t>
            </a:r>
            <a:endParaRPr lang="en-US" sz="2000"/>
          </a:p>
        </p:txBody>
      </p:sp>
    </p:spTree>
    <p:extLst>
      <p:ext uri="{BB962C8B-B14F-4D97-AF65-F5344CB8AC3E}">
        <p14:creationId xmlns:p14="http://schemas.microsoft.com/office/powerpoint/2010/main" val="26593237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Unsupervised Learning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32</a:t>
            </a:fld>
            <a:endParaRPr lang="en-US"/>
          </a:p>
        </p:txBody>
      </p:sp>
      <p:sp>
        <p:nvSpPr>
          <p:cNvPr id="5" name="Rectangle 4"/>
          <p:cNvSpPr/>
          <p:nvPr/>
        </p:nvSpPr>
        <p:spPr>
          <a:xfrm>
            <a:off x="642937" y="1104900"/>
            <a:ext cx="8153400" cy="3908762"/>
          </a:xfrm>
          <a:prstGeom prst="rect">
            <a:avLst/>
          </a:prstGeom>
        </p:spPr>
        <p:txBody>
          <a:bodyPr wrap="square">
            <a:spAutoFit/>
          </a:bodyPr>
          <a:lstStyle/>
          <a:p>
            <a:pPr algn="l"/>
            <a:r>
              <a:rPr lang="en-US" sz="2000" b="1" smtClean="0"/>
              <a:t>Unsupervised learning example: Image clustering</a:t>
            </a:r>
            <a:endParaRPr lang="en-US" sz="2000" b="1"/>
          </a:p>
          <a:p>
            <a:pPr algn="l"/>
            <a:endParaRPr lang="en-US" sz="1400" smtClean="0"/>
          </a:p>
          <a:p>
            <a:pPr marL="342900" indent="-342900" algn="l">
              <a:buFont typeface="Arial" panose="020B0604020202020204" pitchFamily="34" charset="0"/>
              <a:buChar char="•"/>
            </a:pPr>
            <a:r>
              <a:rPr lang="en-US" sz="2000" smtClean="0"/>
              <a:t>Input data: Images from Google</a:t>
            </a:r>
          </a:p>
          <a:p>
            <a:pPr marL="342900" indent="-342900" algn="l">
              <a:buFont typeface="Arial" panose="020B0604020202020204" pitchFamily="34" charset="0"/>
              <a:buChar char="•"/>
            </a:pPr>
            <a:r>
              <a:rPr lang="en-US" sz="2000" smtClean="0"/>
              <a:t>Features: Numerical representations of the images</a:t>
            </a:r>
          </a:p>
          <a:p>
            <a:pPr marL="342900" indent="-342900" algn="l">
              <a:buFont typeface="Arial" panose="020B0604020202020204" pitchFamily="34" charset="0"/>
              <a:buChar char="•"/>
            </a:pPr>
            <a:r>
              <a:rPr lang="en-US" sz="2000" smtClean="0"/>
              <a:t>Response: There isn’t one (no hand-labeling required!)</a:t>
            </a:r>
            <a:endParaRPr lang="en-US" sz="2000"/>
          </a:p>
          <a:p>
            <a:pPr algn="l"/>
            <a:endParaRPr lang="en-US" sz="1400" smtClean="0"/>
          </a:p>
          <a:p>
            <a:pPr marL="457200" indent="-457200" algn="l">
              <a:buFont typeface="+mj-lt"/>
              <a:buAutoNum type="arabicPeriod"/>
            </a:pPr>
            <a:r>
              <a:rPr lang="en-US" sz="2000" smtClean="0"/>
              <a:t>Perform </a:t>
            </a:r>
            <a:r>
              <a:rPr lang="en-US" sz="2000" b="1" smtClean="0"/>
              <a:t>unsupervised learning</a:t>
            </a:r>
          </a:p>
          <a:p>
            <a:pPr marL="785813" lvl="1" indent="-457200" algn="l">
              <a:buFont typeface="Arial" panose="020B0604020202020204" pitchFamily="34" charset="0"/>
              <a:buChar char="•"/>
            </a:pPr>
            <a:r>
              <a:rPr lang="en-US" sz="2000" smtClean="0"/>
              <a:t>Cluster the images based on “similarity”</a:t>
            </a:r>
          </a:p>
          <a:p>
            <a:pPr marL="785813" lvl="1" indent="-457200" algn="l">
              <a:buFont typeface="Arial" panose="020B0604020202020204" pitchFamily="34" charset="0"/>
              <a:buChar char="•"/>
            </a:pPr>
            <a:r>
              <a:rPr lang="en-US" sz="2000" smtClean="0"/>
              <a:t>Might find a “dog cluster”, might not</a:t>
            </a:r>
          </a:p>
          <a:p>
            <a:pPr marL="785813" lvl="1" indent="-457200" algn="l">
              <a:buFont typeface="Arial" panose="020B0604020202020204" pitchFamily="34" charset="0"/>
              <a:buChar char="•"/>
            </a:pPr>
            <a:r>
              <a:rPr lang="en-US" sz="2000" smtClean="0"/>
              <a:t>You’re done!</a:t>
            </a:r>
          </a:p>
          <a:p>
            <a:pPr marL="457200" indent="-457200" algn="l">
              <a:buFont typeface="+mj-lt"/>
              <a:buAutoNum type="arabicPeriod"/>
            </a:pPr>
            <a:endParaRPr lang="en-US" sz="1400" smtClean="0"/>
          </a:p>
          <a:p>
            <a:pPr algn="l"/>
            <a:r>
              <a:rPr lang="en-US" sz="2000" smtClean="0"/>
              <a:t>Sometimes, unsupervised learning is used as a “preprocessing” step for supervised learning.</a:t>
            </a:r>
          </a:p>
        </p:txBody>
      </p:sp>
    </p:spTree>
    <p:extLst>
      <p:ext uri="{BB962C8B-B14F-4D97-AF65-F5344CB8AC3E}">
        <p14:creationId xmlns:p14="http://schemas.microsoft.com/office/powerpoint/2010/main" val="6431701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866900"/>
            <a:ext cx="8426450" cy="1143000"/>
          </a:xfrm>
        </p:spPr>
        <p:txBody>
          <a:bodyPr/>
          <a:lstStyle/>
          <a:p>
            <a:pPr>
              <a:defRPr/>
            </a:pPr>
            <a:r>
              <a:rPr lang="en-US" sz="7500" dirty="0" smtClean="0"/>
              <a:t>Dealing with types of variables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INTRO TO 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continuous variables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34</a:t>
            </a:fld>
            <a:endParaRPr lang="en-US"/>
          </a:p>
        </p:txBody>
      </p:sp>
      <p:sp>
        <p:nvSpPr>
          <p:cNvPr id="5" name="Rectangle 4"/>
          <p:cNvSpPr/>
          <p:nvPr/>
        </p:nvSpPr>
        <p:spPr>
          <a:xfrm>
            <a:off x="642937" y="1104900"/>
            <a:ext cx="8153400" cy="1015663"/>
          </a:xfrm>
          <a:prstGeom prst="rect">
            <a:avLst/>
          </a:prstGeom>
        </p:spPr>
        <p:txBody>
          <a:bodyPr wrap="square">
            <a:spAutoFit/>
          </a:bodyPr>
          <a:lstStyle/>
          <a:p>
            <a:pPr algn="l"/>
            <a:r>
              <a:rPr lang="en-US" sz="2000" dirty="0" smtClean="0"/>
              <a:t>CONTINUOUS VARIABLES – Variables that can be described on an “ordinal” scale – i.e. the difference between 5 and 6 is the same as the difference between 6 and 7 </a:t>
            </a:r>
            <a:endParaRPr lang="en-US" sz="2000" dirty="0" smtClean="0"/>
          </a:p>
        </p:txBody>
      </p:sp>
    </p:spTree>
    <p:extLst>
      <p:ext uri="{BB962C8B-B14F-4D97-AF65-F5344CB8AC3E}">
        <p14:creationId xmlns:p14="http://schemas.microsoft.com/office/powerpoint/2010/main" val="28228142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continuous variables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35</a:t>
            </a:fld>
            <a:endParaRPr lang="en-US"/>
          </a:p>
        </p:txBody>
      </p:sp>
      <p:sp>
        <p:nvSpPr>
          <p:cNvPr id="5" name="Rectangle 4"/>
          <p:cNvSpPr/>
          <p:nvPr/>
        </p:nvSpPr>
        <p:spPr>
          <a:xfrm>
            <a:off x="642937" y="1104900"/>
            <a:ext cx="8153400" cy="1631216"/>
          </a:xfrm>
          <a:prstGeom prst="rect">
            <a:avLst/>
          </a:prstGeom>
        </p:spPr>
        <p:txBody>
          <a:bodyPr wrap="square">
            <a:spAutoFit/>
          </a:bodyPr>
          <a:lstStyle/>
          <a:p>
            <a:pPr algn="l"/>
            <a:r>
              <a:rPr lang="en-US" sz="2000" dirty="0" smtClean="0"/>
              <a:t>Common operations on continuous variables:</a:t>
            </a:r>
          </a:p>
          <a:p>
            <a:pPr marL="342900" indent="-342900" algn="l">
              <a:buFont typeface="Arial"/>
              <a:buChar char="•"/>
            </a:pPr>
            <a:r>
              <a:rPr lang="en-US" sz="2000" dirty="0" smtClean="0"/>
              <a:t>Center Variables (subtract the mean)</a:t>
            </a:r>
          </a:p>
          <a:p>
            <a:pPr marL="342900" indent="-342900" algn="l">
              <a:buFont typeface="Arial"/>
              <a:buChar char="•"/>
            </a:pPr>
            <a:r>
              <a:rPr lang="en-US" sz="2000" dirty="0" smtClean="0"/>
              <a:t>Scale Variables (divide by the standard deviation)</a:t>
            </a:r>
          </a:p>
          <a:p>
            <a:pPr marL="342900" indent="-342900" algn="l">
              <a:buFont typeface="Arial"/>
              <a:buChar char="•"/>
            </a:pPr>
            <a:endParaRPr lang="en-US" sz="2000" dirty="0"/>
          </a:p>
          <a:p>
            <a:pPr algn="l"/>
            <a:endParaRPr lang="en-US" sz="2000" dirty="0" smtClean="0"/>
          </a:p>
        </p:txBody>
      </p:sp>
    </p:spTree>
    <p:extLst>
      <p:ext uri="{BB962C8B-B14F-4D97-AF65-F5344CB8AC3E}">
        <p14:creationId xmlns:p14="http://schemas.microsoft.com/office/powerpoint/2010/main" val="3855596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continuous variables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36</a:t>
            </a:fld>
            <a:endParaRPr lang="en-US"/>
          </a:p>
        </p:txBody>
      </p:sp>
      <p:sp>
        <p:nvSpPr>
          <p:cNvPr id="5" name="Rectangle 4"/>
          <p:cNvSpPr/>
          <p:nvPr/>
        </p:nvSpPr>
        <p:spPr>
          <a:xfrm>
            <a:off x="642937" y="1104900"/>
            <a:ext cx="8153400" cy="1631216"/>
          </a:xfrm>
          <a:prstGeom prst="rect">
            <a:avLst/>
          </a:prstGeom>
        </p:spPr>
        <p:txBody>
          <a:bodyPr wrap="square">
            <a:spAutoFit/>
          </a:bodyPr>
          <a:lstStyle/>
          <a:p>
            <a:pPr algn="l"/>
            <a:r>
              <a:rPr lang="en-US" sz="2000" dirty="0" smtClean="0"/>
              <a:t>Centering variables:</a:t>
            </a:r>
          </a:p>
          <a:p>
            <a:pPr marL="342900" indent="-342900" algn="l">
              <a:buFont typeface="Arial"/>
              <a:buChar char="•"/>
            </a:pPr>
            <a:r>
              <a:rPr lang="en-US" sz="2000" dirty="0" smtClean="0"/>
              <a:t>Reason #1 for center variables</a:t>
            </a:r>
          </a:p>
          <a:p>
            <a:pPr marL="342900" indent="-342900" algn="l">
              <a:buFont typeface="Arial"/>
              <a:buChar char="•"/>
            </a:pPr>
            <a:r>
              <a:rPr lang="en-US" sz="2000" dirty="0" smtClean="0"/>
              <a:t>Reason #2 for centering variables</a:t>
            </a:r>
          </a:p>
          <a:p>
            <a:pPr marL="342900" indent="-342900" algn="l">
              <a:buFont typeface="Arial"/>
              <a:buChar char="•"/>
            </a:pPr>
            <a:endParaRPr lang="en-US" sz="2000" dirty="0"/>
          </a:p>
          <a:p>
            <a:pPr algn="l"/>
            <a:endParaRPr lang="en-US" sz="2000" dirty="0" smtClean="0"/>
          </a:p>
        </p:txBody>
      </p:sp>
    </p:spTree>
    <p:extLst>
      <p:ext uri="{BB962C8B-B14F-4D97-AF65-F5344CB8AC3E}">
        <p14:creationId xmlns:p14="http://schemas.microsoft.com/office/powerpoint/2010/main" val="17517455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continuous variables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37</a:t>
            </a:fld>
            <a:endParaRPr lang="en-US"/>
          </a:p>
        </p:txBody>
      </p:sp>
      <p:sp>
        <p:nvSpPr>
          <p:cNvPr id="5" name="Rectangle 4"/>
          <p:cNvSpPr/>
          <p:nvPr/>
        </p:nvSpPr>
        <p:spPr>
          <a:xfrm>
            <a:off x="642937" y="1104900"/>
            <a:ext cx="8153400" cy="1631216"/>
          </a:xfrm>
          <a:prstGeom prst="rect">
            <a:avLst/>
          </a:prstGeom>
        </p:spPr>
        <p:txBody>
          <a:bodyPr wrap="square">
            <a:spAutoFit/>
          </a:bodyPr>
          <a:lstStyle/>
          <a:p>
            <a:pPr algn="l"/>
            <a:r>
              <a:rPr lang="en-US" sz="2000" dirty="0" smtClean="0"/>
              <a:t>Scaling Variables</a:t>
            </a:r>
          </a:p>
          <a:p>
            <a:pPr marL="342900" indent="-342900" algn="l">
              <a:buFont typeface="Arial"/>
              <a:buChar char="•"/>
            </a:pPr>
            <a:r>
              <a:rPr lang="en-US" sz="2000" dirty="0" smtClean="0"/>
              <a:t>Reason #1 for center variables</a:t>
            </a:r>
          </a:p>
          <a:p>
            <a:pPr marL="342900" indent="-342900" algn="l">
              <a:buFont typeface="Arial"/>
              <a:buChar char="•"/>
            </a:pPr>
            <a:r>
              <a:rPr lang="en-US" sz="2000" dirty="0" smtClean="0"/>
              <a:t>Reason #2 for centering variables</a:t>
            </a:r>
          </a:p>
          <a:p>
            <a:pPr marL="342900" indent="-342900" algn="l">
              <a:buFont typeface="Arial"/>
              <a:buChar char="•"/>
            </a:pPr>
            <a:endParaRPr lang="en-US" sz="2000" dirty="0"/>
          </a:p>
          <a:p>
            <a:pPr algn="l"/>
            <a:endParaRPr lang="en-US" sz="2000" dirty="0" smtClean="0"/>
          </a:p>
        </p:txBody>
      </p:sp>
    </p:spTree>
    <p:extLst>
      <p:ext uri="{BB962C8B-B14F-4D97-AF65-F5344CB8AC3E}">
        <p14:creationId xmlns:p14="http://schemas.microsoft.com/office/powerpoint/2010/main" val="8122924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Categorical variables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38</a:t>
            </a:fld>
            <a:endParaRPr lang="en-US"/>
          </a:p>
        </p:txBody>
      </p:sp>
      <p:sp>
        <p:nvSpPr>
          <p:cNvPr id="5" name="Rectangle 4"/>
          <p:cNvSpPr/>
          <p:nvPr/>
        </p:nvSpPr>
        <p:spPr>
          <a:xfrm>
            <a:off x="642937" y="1104900"/>
            <a:ext cx="8153400" cy="1938992"/>
          </a:xfrm>
          <a:prstGeom prst="rect">
            <a:avLst/>
          </a:prstGeom>
        </p:spPr>
        <p:txBody>
          <a:bodyPr wrap="square">
            <a:spAutoFit/>
          </a:bodyPr>
          <a:lstStyle/>
          <a:p>
            <a:pPr algn="l"/>
            <a:r>
              <a:rPr lang="en-US" sz="2000" smtClean="0"/>
              <a:t>Categorial </a:t>
            </a:r>
            <a:r>
              <a:rPr lang="en-US" sz="2000" dirty="0" smtClean="0"/>
              <a:t>Variables – These are variables that are described by groups, or segments. Here the difference between 2 and 3 is not the same as between 3 and 4.</a:t>
            </a:r>
          </a:p>
          <a:p>
            <a:pPr algn="l"/>
            <a:endParaRPr lang="en-US" sz="2000" dirty="0" smtClean="0"/>
          </a:p>
          <a:p>
            <a:pPr algn="l"/>
            <a:r>
              <a:rPr lang="en-US" sz="2000" dirty="0" smtClean="0"/>
              <a:t> </a:t>
            </a:r>
            <a:endParaRPr lang="en-US" sz="2000" dirty="0"/>
          </a:p>
          <a:p>
            <a:pPr algn="l"/>
            <a:endParaRPr lang="en-US" sz="2000" dirty="0" smtClean="0"/>
          </a:p>
        </p:txBody>
      </p:sp>
    </p:spTree>
    <p:extLst>
      <p:ext uri="{BB962C8B-B14F-4D97-AF65-F5344CB8AC3E}">
        <p14:creationId xmlns:p14="http://schemas.microsoft.com/office/powerpoint/2010/main" val="3044167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Categorical variables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39</a:t>
            </a:fld>
            <a:endParaRPr lang="en-US"/>
          </a:p>
        </p:txBody>
      </p:sp>
      <p:sp>
        <p:nvSpPr>
          <p:cNvPr id="5" name="Rectangle 4"/>
          <p:cNvSpPr/>
          <p:nvPr/>
        </p:nvSpPr>
        <p:spPr>
          <a:xfrm>
            <a:off x="642937" y="1104900"/>
            <a:ext cx="8153400" cy="1384995"/>
          </a:xfrm>
          <a:prstGeom prst="rect">
            <a:avLst/>
          </a:prstGeom>
        </p:spPr>
        <p:txBody>
          <a:bodyPr wrap="square">
            <a:spAutoFit/>
          </a:bodyPr>
          <a:lstStyle/>
          <a:p>
            <a:r>
              <a:rPr lang="en-US" sz="2400" dirty="0" smtClean="0"/>
              <a:t>Converting Categorical to Numerical</a:t>
            </a:r>
          </a:p>
          <a:p>
            <a:pPr algn="l"/>
            <a:endParaRPr lang="en-US" sz="2000" dirty="0" smtClean="0"/>
          </a:p>
          <a:p>
            <a:pPr algn="l"/>
            <a:r>
              <a:rPr lang="en-US" sz="2000" dirty="0" smtClean="0"/>
              <a:t> </a:t>
            </a:r>
            <a:endParaRPr lang="en-US" sz="2000" dirty="0"/>
          </a:p>
          <a:p>
            <a:pPr algn="l"/>
            <a:endParaRPr lang="en-US" sz="2000" dirty="0" smtClean="0"/>
          </a:p>
        </p:txBody>
      </p:sp>
      <p:pic>
        <p:nvPicPr>
          <p:cNvPr id="3" name="Picture 2"/>
          <p:cNvPicPr>
            <a:picLocks noChangeAspect="1"/>
          </p:cNvPicPr>
          <p:nvPr/>
        </p:nvPicPr>
        <p:blipFill>
          <a:blip r:embed="rId3"/>
          <a:stretch>
            <a:fillRect/>
          </a:stretch>
        </p:blipFill>
        <p:spPr>
          <a:xfrm>
            <a:off x="1036637" y="1790700"/>
            <a:ext cx="1816100" cy="1943100"/>
          </a:xfrm>
          <a:prstGeom prst="rect">
            <a:avLst/>
          </a:prstGeom>
        </p:spPr>
      </p:pic>
      <p:pic>
        <p:nvPicPr>
          <p:cNvPr id="9" name="Picture 8"/>
          <p:cNvPicPr>
            <a:picLocks noChangeAspect="1"/>
          </p:cNvPicPr>
          <p:nvPr/>
        </p:nvPicPr>
        <p:blipFill>
          <a:blip r:embed="rId4"/>
          <a:stretch>
            <a:fillRect/>
          </a:stretch>
        </p:blipFill>
        <p:spPr>
          <a:xfrm>
            <a:off x="5443537" y="1790700"/>
            <a:ext cx="2971800" cy="1968500"/>
          </a:xfrm>
          <a:prstGeom prst="rect">
            <a:avLst/>
          </a:prstGeom>
        </p:spPr>
      </p:pic>
      <p:cxnSp>
        <p:nvCxnSpPr>
          <p:cNvPr id="11" name="Straight Arrow Connector 10"/>
          <p:cNvCxnSpPr/>
          <p:nvPr/>
        </p:nvCxnSpPr>
        <p:spPr bwMode="auto">
          <a:xfrm>
            <a:off x="3538537" y="2705100"/>
            <a:ext cx="1143000" cy="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719137" y="4381500"/>
            <a:ext cx="7772400" cy="553998"/>
          </a:xfrm>
          <a:prstGeom prst="rect">
            <a:avLst/>
          </a:prstGeom>
          <a:noFill/>
        </p:spPr>
        <p:txBody>
          <a:bodyPr wrap="square" rtlCol="0">
            <a:spAutoFit/>
          </a:bodyPr>
          <a:lstStyle/>
          <a:p>
            <a:pPr algn="l"/>
            <a:r>
              <a:rPr lang="en-US" sz="1500" dirty="0" smtClean="0"/>
              <a:t>*To properly use this data we actually need to drop one of the categorical columns, more on that later</a:t>
            </a:r>
            <a:endParaRPr lang="en-US" sz="1500" dirty="0"/>
          </a:p>
        </p:txBody>
      </p:sp>
    </p:spTree>
    <p:extLst>
      <p:ext uri="{BB962C8B-B14F-4D97-AF65-F5344CB8AC3E}">
        <p14:creationId xmlns:p14="http://schemas.microsoft.com/office/powerpoint/2010/main" val="5086447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INTROS</a:t>
            </a:r>
            <a:endParaRPr lang="en-US" cap="none" dirty="0">
              <a:latin typeface="PFDinTextCompPro-Bold" charset="0"/>
              <a:ea typeface="ヒラギノ角ゴ ProN W3" charset="0"/>
              <a:cs typeface="ヒラギノ角ゴ ProN W3" charset="0"/>
            </a:endParaRPr>
          </a:p>
        </p:txBody>
      </p:sp>
      <p:sp>
        <p:nvSpPr>
          <p:cNvPr id="5" name="TextBox 4"/>
          <p:cNvSpPr txBox="1"/>
          <p:nvPr/>
        </p:nvSpPr>
        <p:spPr>
          <a:xfrm>
            <a:off x="1023937" y="1333500"/>
            <a:ext cx="6629400" cy="1246495"/>
          </a:xfrm>
          <a:prstGeom prst="rect">
            <a:avLst/>
          </a:prstGeom>
          <a:noFill/>
        </p:spPr>
        <p:txBody>
          <a:bodyPr wrap="square" rtlCol="0">
            <a:spAutoFit/>
          </a:bodyPr>
          <a:lstStyle/>
          <a:p>
            <a:pPr algn="l"/>
            <a:r>
              <a:rPr lang="en-US" sz="2500" dirty="0" smtClean="0"/>
              <a:t>GOAL OF MACHINE LEARNING</a:t>
            </a:r>
          </a:p>
          <a:p>
            <a:endParaRPr lang="en-US" sz="2500" dirty="0" smtClean="0"/>
          </a:p>
          <a:p>
            <a:pPr algn="l"/>
            <a:endParaRPr lang="en-US" sz="2500" dirty="0" smtClean="0"/>
          </a:p>
        </p:txBody>
      </p:sp>
    </p:spTree>
    <p:extLst>
      <p:ext uri="{BB962C8B-B14F-4D97-AF65-F5344CB8AC3E}">
        <p14:creationId xmlns:p14="http://schemas.microsoft.com/office/powerpoint/2010/main" val="39689283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Categorical variables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40</a:t>
            </a:fld>
            <a:endParaRPr lang="en-US"/>
          </a:p>
        </p:txBody>
      </p:sp>
      <p:sp>
        <p:nvSpPr>
          <p:cNvPr id="5" name="Rectangle 4"/>
          <p:cNvSpPr/>
          <p:nvPr/>
        </p:nvSpPr>
        <p:spPr>
          <a:xfrm>
            <a:off x="642937" y="1104900"/>
            <a:ext cx="8153400" cy="1384995"/>
          </a:xfrm>
          <a:prstGeom prst="rect">
            <a:avLst/>
          </a:prstGeom>
        </p:spPr>
        <p:txBody>
          <a:bodyPr wrap="square">
            <a:spAutoFit/>
          </a:bodyPr>
          <a:lstStyle/>
          <a:p>
            <a:r>
              <a:rPr lang="en-US" sz="2400" dirty="0" smtClean="0"/>
              <a:t>Converting Categorical to Numerical</a:t>
            </a:r>
          </a:p>
          <a:p>
            <a:pPr algn="l"/>
            <a:endParaRPr lang="en-US" sz="2000" dirty="0" smtClean="0"/>
          </a:p>
          <a:p>
            <a:pPr algn="l"/>
            <a:r>
              <a:rPr lang="en-US" sz="2000" dirty="0" smtClean="0"/>
              <a:t> </a:t>
            </a:r>
            <a:endParaRPr lang="en-US" sz="2000" dirty="0"/>
          </a:p>
          <a:p>
            <a:pPr algn="l"/>
            <a:endParaRPr lang="en-US" sz="2000" dirty="0" smtClean="0"/>
          </a:p>
        </p:txBody>
      </p:sp>
      <p:cxnSp>
        <p:nvCxnSpPr>
          <p:cNvPr id="11" name="Straight Arrow Connector 10"/>
          <p:cNvCxnSpPr/>
          <p:nvPr/>
        </p:nvCxnSpPr>
        <p:spPr bwMode="auto">
          <a:xfrm>
            <a:off x="3538537" y="2705100"/>
            <a:ext cx="1143000" cy="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719137" y="4381500"/>
            <a:ext cx="7772400" cy="553998"/>
          </a:xfrm>
          <a:prstGeom prst="rect">
            <a:avLst/>
          </a:prstGeom>
          <a:noFill/>
        </p:spPr>
        <p:txBody>
          <a:bodyPr wrap="square" rtlCol="0">
            <a:spAutoFit/>
          </a:bodyPr>
          <a:lstStyle/>
          <a:p>
            <a:pPr algn="l"/>
            <a:r>
              <a:rPr lang="en-US" sz="1500" dirty="0" smtClean="0"/>
              <a:t>*To properly use this data we actually need to drop one of the categorical columns, more on that later</a:t>
            </a:r>
            <a:endParaRPr lang="en-US" sz="1500" dirty="0"/>
          </a:p>
        </p:txBody>
      </p:sp>
      <p:pic>
        <p:nvPicPr>
          <p:cNvPr id="7" name="Picture 6"/>
          <p:cNvPicPr>
            <a:picLocks noChangeAspect="1"/>
          </p:cNvPicPr>
          <p:nvPr/>
        </p:nvPicPr>
        <p:blipFill>
          <a:blip r:embed="rId3"/>
          <a:stretch>
            <a:fillRect/>
          </a:stretch>
        </p:blipFill>
        <p:spPr>
          <a:xfrm>
            <a:off x="1328737" y="1638300"/>
            <a:ext cx="1625600" cy="1955800"/>
          </a:xfrm>
          <a:prstGeom prst="rect">
            <a:avLst/>
          </a:prstGeom>
        </p:spPr>
      </p:pic>
      <p:pic>
        <p:nvPicPr>
          <p:cNvPr id="10" name="Picture 9"/>
          <p:cNvPicPr>
            <a:picLocks noChangeAspect="1"/>
          </p:cNvPicPr>
          <p:nvPr/>
        </p:nvPicPr>
        <p:blipFill>
          <a:blip r:embed="rId4"/>
          <a:stretch>
            <a:fillRect/>
          </a:stretch>
        </p:blipFill>
        <p:spPr>
          <a:xfrm>
            <a:off x="5214937" y="1714500"/>
            <a:ext cx="3759200" cy="1943100"/>
          </a:xfrm>
          <a:prstGeom prst="rect">
            <a:avLst/>
          </a:prstGeom>
        </p:spPr>
      </p:pic>
    </p:spTree>
    <p:extLst>
      <p:ext uri="{BB962C8B-B14F-4D97-AF65-F5344CB8AC3E}">
        <p14:creationId xmlns:p14="http://schemas.microsoft.com/office/powerpoint/2010/main" val="34081145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954213"/>
            <a:ext cx="8426450" cy="1055687"/>
          </a:xfrm>
        </p:spPr>
        <p:txBody>
          <a:bodyPr/>
          <a:lstStyle/>
          <a:p>
            <a:pPr algn="ctr">
              <a:defRPr/>
            </a:pPr>
            <a:r>
              <a:rPr lang="en-US" sz="7000" dirty="0" smtClean="0">
                <a:latin typeface="Gill Sans"/>
                <a:cs typeface="Gill Sans"/>
              </a:rPr>
              <a:t>Python &amp; pandas</a:t>
            </a:r>
            <a:endParaRPr lang="en-US" sz="7000" dirty="0">
              <a:latin typeface="Gill Sans"/>
              <a:cs typeface="Gill Sans"/>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INTRO TO 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4285470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Categorical variables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42</a:t>
            </a:fld>
            <a:endParaRPr lang="en-US"/>
          </a:p>
        </p:txBody>
      </p:sp>
      <p:sp>
        <p:nvSpPr>
          <p:cNvPr id="2" name="TextBox 1"/>
          <p:cNvSpPr txBox="1"/>
          <p:nvPr/>
        </p:nvSpPr>
        <p:spPr>
          <a:xfrm>
            <a:off x="1023937" y="1485900"/>
            <a:ext cx="7162800" cy="861774"/>
          </a:xfrm>
          <a:prstGeom prst="rect">
            <a:avLst/>
          </a:prstGeom>
          <a:noFill/>
        </p:spPr>
        <p:txBody>
          <a:bodyPr wrap="square" rtlCol="0">
            <a:spAutoFit/>
          </a:bodyPr>
          <a:lstStyle/>
          <a:p>
            <a:pPr algn="l"/>
            <a:r>
              <a:rPr lang="en-US" sz="2500" dirty="0" smtClean="0"/>
              <a:t>Let’s work through some basic pandas work. Please load up the notebook.</a:t>
            </a:r>
            <a:endParaRPr lang="en-US" sz="2500" dirty="0"/>
          </a:p>
        </p:txBody>
      </p:sp>
    </p:spTree>
    <p:extLst>
      <p:ext uri="{BB962C8B-B14F-4D97-AF65-F5344CB8AC3E}">
        <p14:creationId xmlns:p14="http://schemas.microsoft.com/office/powerpoint/2010/main" val="12182096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SUPERVISED ALGORITHMS</a:t>
            </a:r>
            <a:endParaRPr lang="en-US" cap="none" dirty="0">
              <a:latin typeface="PFDinTextCompPro-Bold" charset="0"/>
              <a:ea typeface="ヒラギノ角ゴ ProN W3" charset="0"/>
              <a:cs typeface="ヒラギノ角ゴ ProN W3" charset="0"/>
            </a:endParaRPr>
          </a:p>
        </p:txBody>
      </p:sp>
      <p:sp>
        <p:nvSpPr>
          <p:cNvPr id="2" name="Rectangle 1"/>
          <p:cNvSpPr/>
          <p:nvPr/>
        </p:nvSpPr>
        <p:spPr bwMode="auto">
          <a:xfrm>
            <a:off x="5748337" y="1485900"/>
            <a:ext cx="990600" cy="6858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Oval 2"/>
          <p:cNvSpPr/>
          <p:nvPr/>
        </p:nvSpPr>
        <p:spPr bwMode="auto">
          <a:xfrm>
            <a:off x="1023937" y="4076700"/>
            <a:ext cx="762000" cy="7620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Oval 5"/>
          <p:cNvSpPr/>
          <p:nvPr/>
        </p:nvSpPr>
        <p:spPr bwMode="auto">
          <a:xfrm>
            <a:off x="795337" y="2933700"/>
            <a:ext cx="1295400" cy="6096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Octagon 6"/>
          <p:cNvSpPr/>
          <p:nvPr/>
        </p:nvSpPr>
        <p:spPr bwMode="auto">
          <a:xfrm>
            <a:off x="5748337" y="2552700"/>
            <a:ext cx="914400" cy="914400"/>
          </a:xfrm>
          <a:prstGeom prst="octagon">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rapezoid 7"/>
          <p:cNvSpPr/>
          <p:nvPr/>
        </p:nvSpPr>
        <p:spPr bwMode="auto">
          <a:xfrm>
            <a:off x="5824537" y="3924300"/>
            <a:ext cx="685800" cy="912114"/>
          </a:xfrm>
          <a:prstGeom prst="trapezoi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TextBox 8"/>
          <p:cNvSpPr txBox="1"/>
          <p:nvPr/>
        </p:nvSpPr>
        <p:spPr>
          <a:xfrm>
            <a:off x="338137" y="1181100"/>
            <a:ext cx="4495800" cy="1246495"/>
          </a:xfrm>
          <a:prstGeom prst="rect">
            <a:avLst/>
          </a:prstGeom>
          <a:noFill/>
        </p:spPr>
        <p:txBody>
          <a:bodyPr wrap="square" rtlCol="0">
            <a:spAutoFit/>
          </a:bodyPr>
          <a:lstStyle/>
          <a:p>
            <a:pPr algn="l"/>
            <a:r>
              <a:rPr lang="en-US" sz="2500" dirty="0" smtClean="0"/>
              <a:t>Algorithms which take as input, data and their corresponding class, or value</a:t>
            </a:r>
            <a:endParaRPr lang="en-US" sz="2500" dirty="0"/>
          </a:p>
        </p:txBody>
      </p:sp>
      <p:cxnSp>
        <p:nvCxnSpPr>
          <p:cNvPr id="11" name="Straight Connector 10"/>
          <p:cNvCxnSpPr/>
          <p:nvPr/>
        </p:nvCxnSpPr>
        <p:spPr bwMode="auto">
          <a:xfrm>
            <a:off x="2319337" y="3162300"/>
            <a:ext cx="8382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2090737" y="4533900"/>
            <a:ext cx="8382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a:off x="7196137" y="1714500"/>
            <a:ext cx="8382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7119937" y="3009900"/>
            <a:ext cx="8382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a:off x="6738937" y="4381500"/>
            <a:ext cx="8382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p:cNvSpPr txBox="1"/>
          <p:nvPr/>
        </p:nvSpPr>
        <p:spPr>
          <a:xfrm>
            <a:off x="3309937" y="3009900"/>
            <a:ext cx="1828800" cy="323165"/>
          </a:xfrm>
          <a:prstGeom prst="rect">
            <a:avLst/>
          </a:prstGeom>
          <a:noFill/>
        </p:spPr>
        <p:txBody>
          <a:bodyPr wrap="square" rtlCol="0">
            <a:spAutoFit/>
          </a:bodyPr>
          <a:lstStyle/>
          <a:p>
            <a:pPr algn="l"/>
            <a:r>
              <a:rPr lang="en-US" sz="1500" dirty="0" smtClean="0"/>
              <a:t>Oval</a:t>
            </a:r>
            <a:endParaRPr lang="en-US" sz="1500" dirty="0"/>
          </a:p>
        </p:txBody>
      </p:sp>
      <p:sp>
        <p:nvSpPr>
          <p:cNvPr id="17" name="TextBox 16"/>
          <p:cNvSpPr txBox="1"/>
          <p:nvPr/>
        </p:nvSpPr>
        <p:spPr>
          <a:xfrm>
            <a:off x="3157537" y="4381500"/>
            <a:ext cx="1828800" cy="323165"/>
          </a:xfrm>
          <a:prstGeom prst="rect">
            <a:avLst/>
          </a:prstGeom>
          <a:noFill/>
        </p:spPr>
        <p:txBody>
          <a:bodyPr wrap="square" rtlCol="0">
            <a:spAutoFit/>
          </a:bodyPr>
          <a:lstStyle/>
          <a:p>
            <a:pPr algn="l"/>
            <a:r>
              <a:rPr lang="en-US" sz="1500" dirty="0" err="1" smtClean="0"/>
              <a:t>Cirle</a:t>
            </a:r>
            <a:endParaRPr lang="en-US" sz="1500" dirty="0"/>
          </a:p>
        </p:txBody>
      </p:sp>
      <p:sp>
        <p:nvSpPr>
          <p:cNvPr id="18" name="TextBox 17"/>
          <p:cNvSpPr txBox="1"/>
          <p:nvPr/>
        </p:nvSpPr>
        <p:spPr>
          <a:xfrm>
            <a:off x="8186737" y="1562100"/>
            <a:ext cx="1828800" cy="323165"/>
          </a:xfrm>
          <a:prstGeom prst="rect">
            <a:avLst/>
          </a:prstGeom>
          <a:noFill/>
        </p:spPr>
        <p:txBody>
          <a:bodyPr wrap="square" rtlCol="0">
            <a:spAutoFit/>
          </a:bodyPr>
          <a:lstStyle/>
          <a:p>
            <a:pPr algn="l"/>
            <a:r>
              <a:rPr lang="en-US" sz="1500" dirty="0" smtClean="0"/>
              <a:t>Rectangle</a:t>
            </a:r>
            <a:endParaRPr lang="en-US" sz="1500" dirty="0"/>
          </a:p>
        </p:txBody>
      </p:sp>
      <p:sp>
        <p:nvSpPr>
          <p:cNvPr id="19" name="TextBox 18"/>
          <p:cNvSpPr txBox="1"/>
          <p:nvPr/>
        </p:nvSpPr>
        <p:spPr>
          <a:xfrm>
            <a:off x="8186737" y="2857500"/>
            <a:ext cx="1828800" cy="323165"/>
          </a:xfrm>
          <a:prstGeom prst="rect">
            <a:avLst/>
          </a:prstGeom>
          <a:noFill/>
        </p:spPr>
        <p:txBody>
          <a:bodyPr wrap="square" rtlCol="0">
            <a:spAutoFit/>
          </a:bodyPr>
          <a:lstStyle/>
          <a:p>
            <a:pPr algn="l"/>
            <a:r>
              <a:rPr lang="en-US" sz="1500" dirty="0" smtClean="0"/>
              <a:t>Hexagon</a:t>
            </a:r>
            <a:endParaRPr lang="en-US" sz="1500" dirty="0"/>
          </a:p>
        </p:txBody>
      </p:sp>
      <p:sp>
        <p:nvSpPr>
          <p:cNvPr id="20" name="TextBox 19"/>
          <p:cNvSpPr txBox="1"/>
          <p:nvPr/>
        </p:nvSpPr>
        <p:spPr>
          <a:xfrm>
            <a:off x="7729537" y="4229100"/>
            <a:ext cx="1828800" cy="323165"/>
          </a:xfrm>
          <a:prstGeom prst="rect">
            <a:avLst/>
          </a:prstGeom>
          <a:noFill/>
        </p:spPr>
        <p:txBody>
          <a:bodyPr wrap="square" rtlCol="0">
            <a:spAutoFit/>
          </a:bodyPr>
          <a:lstStyle/>
          <a:p>
            <a:pPr algn="l"/>
            <a:r>
              <a:rPr lang="en-US" sz="1500" dirty="0" smtClean="0"/>
              <a:t>Trapezoid</a:t>
            </a:r>
            <a:endParaRPr lang="en-US" sz="1500" dirty="0"/>
          </a:p>
        </p:txBody>
      </p:sp>
    </p:spTree>
    <p:extLst>
      <p:ext uri="{BB962C8B-B14F-4D97-AF65-F5344CB8AC3E}">
        <p14:creationId xmlns:p14="http://schemas.microsoft.com/office/powerpoint/2010/main" val="1076345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SUPERVISED ALGORITHMS</a:t>
            </a:r>
            <a:endParaRPr lang="en-US" cap="none" dirty="0">
              <a:latin typeface="PFDinTextCompPro-Bold" charset="0"/>
              <a:ea typeface="ヒラギノ角ゴ ProN W3" charset="0"/>
              <a:cs typeface="ヒラギノ角ゴ ProN W3" charset="0"/>
            </a:endParaRPr>
          </a:p>
        </p:txBody>
      </p:sp>
      <p:sp>
        <p:nvSpPr>
          <p:cNvPr id="6" name="Oval 5"/>
          <p:cNvSpPr/>
          <p:nvPr/>
        </p:nvSpPr>
        <p:spPr bwMode="auto">
          <a:xfrm>
            <a:off x="2700337" y="2857500"/>
            <a:ext cx="1295400" cy="6096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TextBox 8"/>
          <p:cNvSpPr txBox="1"/>
          <p:nvPr/>
        </p:nvSpPr>
        <p:spPr>
          <a:xfrm>
            <a:off x="338137" y="1181100"/>
            <a:ext cx="6629400" cy="477054"/>
          </a:xfrm>
          <a:prstGeom prst="rect">
            <a:avLst/>
          </a:prstGeom>
          <a:noFill/>
        </p:spPr>
        <p:txBody>
          <a:bodyPr wrap="square" rtlCol="0">
            <a:spAutoFit/>
          </a:bodyPr>
          <a:lstStyle/>
          <a:p>
            <a:pPr algn="l"/>
            <a:r>
              <a:rPr lang="en-US" sz="2500" dirty="0" smtClean="0"/>
              <a:t>Goal is to predict future values correctly</a:t>
            </a:r>
            <a:endParaRPr lang="en-US" sz="2500" dirty="0"/>
          </a:p>
        </p:txBody>
      </p:sp>
      <p:cxnSp>
        <p:nvCxnSpPr>
          <p:cNvPr id="11" name="Straight Connector 10"/>
          <p:cNvCxnSpPr/>
          <p:nvPr/>
        </p:nvCxnSpPr>
        <p:spPr bwMode="auto">
          <a:xfrm>
            <a:off x="4681537" y="3162300"/>
            <a:ext cx="838200"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p:cNvSpPr txBox="1"/>
          <p:nvPr/>
        </p:nvSpPr>
        <p:spPr>
          <a:xfrm>
            <a:off x="6053137" y="2933700"/>
            <a:ext cx="1828800" cy="477054"/>
          </a:xfrm>
          <a:prstGeom prst="rect">
            <a:avLst/>
          </a:prstGeom>
          <a:noFill/>
        </p:spPr>
        <p:txBody>
          <a:bodyPr wrap="square" rtlCol="0">
            <a:spAutoFit/>
          </a:bodyPr>
          <a:lstStyle/>
          <a:p>
            <a:pPr algn="l"/>
            <a:r>
              <a:rPr lang="en-US" sz="2500" dirty="0" smtClean="0"/>
              <a:t>??</a:t>
            </a:r>
            <a:endParaRPr lang="en-US" sz="2500" dirty="0"/>
          </a:p>
        </p:txBody>
      </p:sp>
    </p:spTree>
    <p:extLst>
      <p:ext uri="{BB962C8B-B14F-4D97-AF65-F5344CB8AC3E}">
        <p14:creationId xmlns:p14="http://schemas.microsoft.com/office/powerpoint/2010/main" val="30345252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SUPERVISED ALGORITHMS</a:t>
            </a:r>
            <a:endParaRPr lang="en-US" cap="none" dirty="0">
              <a:latin typeface="PFDinTextCompPro-Bold" charset="0"/>
              <a:ea typeface="ヒラギノ角ゴ ProN W3" charset="0"/>
              <a:cs typeface="ヒラギノ角ゴ ProN W3" charset="0"/>
            </a:endParaRPr>
          </a:p>
        </p:txBody>
      </p:sp>
      <p:sp>
        <p:nvSpPr>
          <p:cNvPr id="9" name="TextBox 8"/>
          <p:cNvSpPr txBox="1"/>
          <p:nvPr/>
        </p:nvSpPr>
        <p:spPr>
          <a:xfrm>
            <a:off x="338137" y="1181100"/>
            <a:ext cx="8686800" cy="861774"/>
          </a:xfrm>
          <a:prstGeom prst="rect">
            <a:avLst/>
          </a:prstGeom>
          <a:noFill/>
        </p:spPr>
        <p:txBody>
          <a:bodyPr wrap="square" rtlCol="0">
            <a:spAutoFit/>
          </a:bodyPr>
          <a:lstStyle/>
          <a:p>
            <a:pPr algn="l"/>
            <a:r>
              <a:rPr lang="en-US" sz="2500" dirty="0" smtClean="0"/>
              <a:t>Take data (such as behavior of users signing up for a website building product) as well as actual result</a:t>
            </a:r>
            <a:endParaRPr lang="en-US" sz="2500" dirty="0"/>
          </a:p>
        </p:txBody>
      </p:sp>
      <p:sp>
        <p:nvSpPr>
          <p:cNvPr id="5" name="TextBox 4"/>
          <p:cNvSpPr txBox="1"/>
          <p:nvPr/>
        </p:nvSpPr>
        <p:spPr>
          <a:xfrm>
            <a:off x="414337" y="2628900"/>
            <a:ext cx="8001000" cy="323165"/>
          </a:xfrm>
          <a:prstGeom prst="rect">
            <a:avLst/>
          </a:prstGeom>
          <a:noFill/>
        </p:spPr>
        <p:txBody>
          <a:bodyPr wrap="square" rtlCol="0">
            <a:spAutoFit/>
          </a:bodyPr>
          <a:lstStyle/>
          <a:p>
            <a:pPr algn="l"/>
            <a:r>
              <a:rPr lang="en-US" sz="1500" dirty="0" smtClean="0"/>
              <a:t>DOW #Direct #Organic #Paid #Adding a title                                                # Purchases                           </a:t>
            </a:r>
            <a:endParaRPr lang="en-US" sz="1500" dirty="0"/>
          </a:p>
        </p:txBody>
      </p:sp>
      <p:sp>
        <p:nvSpPr>
          <p:cNvPr id="21" name="TextBox 20"/>
          <p:cNvSpPr txBox="1"/>
          <p:nvPr/>
        </p:nvSpPr>
        <p:spPr>
          <a:xfrm>
            <a:off x="414337" y="2933700"/>
            <a:ext cx="7772400" cy="323165"/>
          </a:xfrm>
          <a:prstGeom prst="rect">
            <a:avLst/>
          </a:prstGeom>
          <a:noFill/>
        </p:spPr>
        <p:txBody>
          <a:bodyPr wrap="square" rtlCol="0">
            <a:spAutoFit/>
          </a:bodyPr>
          <a:lstStyle/>
          <a:p>
            <a:pPr algn="l"/>
            <a:r>
              <a:rPr lang="en-US" sz="1500" dirty="0" smtClean="0"/>
              <a:t>Wed    1,583      2,738     938      1,532                                                                 873</a:t>
            </a:r>
            <a:endParaRPr lang="en-US" sz="1500" dirty="0"/>
          </a:p>
        </p:txBody>
      </p:sp>
      <p:sp>
        <p:nvSpPr>
          <p:cNvPr id="22" name="TextBox 21"/>
          <p:cNvSpPr txBox="1"/>
          <p:nvPr/>
        </p:nvSpPr>
        <p:spPr>
          <a:xfrm>
            <a:off x="414337" y="3848100"/>
            <a:ext cx="8229600" cy="323165"/>
          </a:xfrm>
          <a:prstGeom prst="rect">
            <a:avLst/>
          </a:prstGeom>
          <a:noFill/>
        </p:spPr>
        <p:txBody>
          <a:bodyPr wrap="square" rtlCol="0">
            <a:spAutoFit/>
          </a:bodyPr>
          <a:lstStyle/>
          <a:p>
            <a:pPr algn="l"/>
            <a:r>
              <a:rPr lang="en-US" sz="1500" dirty="0" smtClean="0"/>
              <a:t>Mon    4,132      7,212     432       987                                                                 2,123</a:t>
            </a:r>
            <a:endParaRPr lang="en-US" sz="1500" dirty="0"/>
          </a:p>
        </p:txBody>
      </p:sp>
      <p:sp>
        <p:nvSpPr>
          <p:cNvPr id="24" name="TextBox 23"/>
          <p:cNvSpPr txBox="1"/>
          <p:nvPr/>
        </p:nvSpPr>
        <p:spPr>
          <a:xfrm>
            <a:off x="414337" y="3238500"/>
            <a:ext cx="8382000" cy="323165"/>
          </a:xfrm>
          <a:prstGeom prst="rect">
            <a:avLst/>
          </a:prstGeom>
          <a:noFill/>
        </p:spPr>
        <p:txBody>
          <a:bodyPr wrap="square" rtlCol="0">
            <a:spAutoFit/>
          </a:bodyPr>
          <a:lstStyle/>
          <a:p>
            <a:pPr algn="l"/>
            <a:r>
              <a:rPr lang="en-US" sz="1500" dirty="0" err="1" smtClean="0"/>
              <a:t>Thur</a:t>
            </a:r>
            <a:r>
              <a:rPr lang="en-US" sz="1500" dirty="0" smtClean="0"/>
              <a:t>    5,382      1,728     532      2,321                                                               1,232</a:t>
            </a:r>
            <a:endParaRPr lang="en-US" sz="1500" dirty="0"/>
          </a:p>
        </p:txBody>
      </p:sp>
      <p:sp>
        <p:nvSpPr>
          <p:cNvPr id="25" name="TextBox 24"/>
          <p:cNvSpPr txBox="1"/>
          <p:nvPr/>
        </p:nvSpPr>
        <p:spPr>
          <a:xfrm>
            <a:off x="414337" y="3467100"/>
            <a:ext cx="5486400" cy="457818"/>
          </a:xfrm>
          <a:prstGeom prst="rect">
            <a:avLst/>
          </a:prstGeom>
          <a:noFill/>
        </p:spPr>
        <p:txBody>
          <a:bodyPr wrap="square" rtlCol="0">
            <a:spAutoFit/>
          </a:bodyPr>
          <a:lstStyle/>
          <a:p>
            <a:pPr algn="l">
              <a:lnSpc>
                <a:spcPct val="50000"/>
              </a:lnSpc>
            </a:pPr>
            <a:r>
              <a:rPr lang="en-US" sz="1500" dirty="0" smtClean="0"/>
              <a:t>  .</a:t>
            </a:r>
          </a:p>
          <a:p>
            <a:pPr algn="l">
              <a:lnSpc>
                <a:spcPct val="50000"/>
              </a:lnSpc>
            </a:pPr>
            <a:r>
              <a:rPr lang="en-US" sz="1500" dirty="0" smtClean="0"/>
              <a:t>  .</a:t>
            </a:r>
          </a:p>
          <a:p>
            <a:pPr algn="l">
              <a:lnSpc>
                <a:spcPct val="50000"/>
              </a:lnSpc>
            </a:pPr>
            <a:r>
              <a:rPr lang="en-US" sz="1500" dirty="0" smtClean="0"/>
              <a:t>  .</a:t>
            </a:r>
          </a:p>
        </p:txBody>
      </p:sp>
    </p:spTree>
    <p:extLst>
      <p:ext uri="{BB962C8B-B14F-4D97-AF65-F5344CB8AC3E}">
        <p14:creationId xmlns:p14="http://schemas.microsoft.com/office/powerpoint/2010/main" val="2092182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SUPERVISED ALGORITHMS</a:t>
            </a:r>
            <a:endParaRPr lang="en-US" cap="none" dirty="0">
              <a:latin typeface="PFDinTextCompPro-Bold" charset="0"/>
              <a:ea typeface="ヒラギノ角ゴ ProN W3" charset="0"/>
              <a:cs typeface="ヒラギノ角ゴ ProN W3" charset="0"/>
            </a:endParaRPr>
          </a:p>
        </p:txBody>
      </p:sp>
      <p:sp>
        <p:nvSpPr>
          <p:cNvPr id="9" name="TextBox 8"/>
          <p:cNvSpPr txBox="1"/>
          <p:nvPr/>
        </p:nvSpPr>
        <p:spPr>
          <a:xfrm>
            <a:off x="338137" y="1181100"/>
            <a:ext cx="7315200" cy="477054"/>
          </a:xfrm>
          <a:prstGeom prst="rect">
            <a:avLst/>
          </a:prstGeom>
          <a:noFill/>
        </p:spPr>
        <p:txBody>
          <a:bodyPr wrap="square" rtlCol="0">
            <a:spAutoFit/>
          </a:bodyPr>
          <a:lstStyle/>
          <a:p>
            <a:pPr algn="l"/>
            <a:r>
              <a:rPr lang="en-US" sz="2500" dirty="0" smtClean="0"/>
              <a:t>And can predict the value for unseen data</a:t>
            </a:r>
            <a:endParaRPr lang="en-US" sz="2500" dirty="0"/>
          </a:p>
        </p:txBody>
      </p:sp>
      <p:sp>
        <p:nvSpPr>
          <p:cNvPr id="5" name="TextBox 4"/>
          <p:cNvSpPr txBox="1"/>
          <p:nvPr/>
        </p:nvSpPr>
        <p:spPr>
          <a:xfrm>
            <a:off x="414337" y="2019300"/>
            <a:ext cx="8001000" cy="323165"/>
          </a:xfrm>
          <a:prstGeom prst="rect">
            <a:avLst/>
          </a:prstGeom>
          <a:noFill/>
        </p:spPr>
        <p:txBody>
          <a:bodyPr wrap="square" rtlCol="0">
            <a:spAutoFit/>
          </a:bodyPr>
          <a:lstStyle/>
          <a:p>
            <a:pPr algn="l"/>
            <a:r>
              <a:rPr lang="en-US" sz="1500" dirty="0" smtClean="0"/>
              <a:t>DOW #Direct #Organic #Paid #Adding a title                                                Predicted Purchase                           </a:t>
            </a:r>
            <a:endParaRPr lang="en-US" sz="1500" dirty="0"/>
          </a:p>
        </p:txBody>
      </p:sp>
      <p:sp>
        <p:nvSpPr>
          <p:cNvPr id="22" name="TextBox 21"/>
          <p:cNvSpPr txBox="1"/>
          <p:nvPr/>
        </p:nvSpPr>
        <p:spPr>
          <a:xfrm>
            <a:off x="490537" y="2476500"/>
            <a:ext cx="8229600" cy="323165"/>
          </a:xfrm>
          <a:prstGeom prst="rect">
            <a:avLst/>
          </a:prstGeom>
          <a:noFill/>
        </p:spPr>
        <p:txBody>
          <a:bodyPr wrap="square" rtlCol="0">
            <a:spAutoFit/>
          </a:bodyPr>
          <a:lstStyle/>
          <a:p>
            <a:pPr algn="l"/>
            <a:r>
              <a:rPr lang="en-US" sz="1500" dirty="0" smtClean="0"/>
              <a:t>Tue    </a:t>
            </a:r>
            <a:r>
              <a:rPr lang="en-US" sz="1500" dirty="0"/>
              <a:t>3</a:t>
            </a:r>
            <a:r>
              <a:rPr lang="en-US" sz="1500" dirty="0" smtClean="0"/>
              <a:t>,132      7,212     432       512                                                                 1,773</a:t>
            </a:r>
            <a:endParaRPr lang="en-US" sz="1500" dirty="0"/>
          </a:p>
        </p:txBody>
      </p:sp>
    </p:spTree>
    <p:extLst>
      <p:ext uri="{BB962C8B-B14F-4D97-AF65-F5344CB8AC3E}">
        <p14:creationId xmlns:p14="http://schemas.microsoft.com/office/powerpoint/2010/main" val="25678562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UNSUPERVISED ALGORITHMS</a:t>
            </a:r>
            <a:endParaRPr lang="en-US" cap="none" dirty="0">
              <a:latin typeface="PFDinTextCompPro-Bold" charset="0"/>
              <a:ea typeface="ヒラギノ角ゴ ProN W3" charset="0"/>
              <a:cs typeface="ヒラギノ角ゴ ProN W3" charset="0"/>
            </a:endParaRPr>
          </a:p>
        </p:txBody>
      </p:sp>
      <p:sp>
        <p:nvSpPr>
          <p:cNvPr id="2" name="Rectangle 1"/>
          <p:cNvSpPr/>
          <p:nvPr/>
        </p:nvSpPr>
        <p:spPr bwMode="auto">
          <a:xfrm>
            <a:off x="4605337" y="2705100"/>
            <a:ext cx="990600" cy="6858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Oval 2"/>
          <p:cNvSpPr/>
          <p:nvPr/>
        </p:nvSpPr>
        <p:spPr bwMode="auto">
          <a:xfrm>
            <a:off x="3767137" y="3771900"/>
            <a:ext cx="762000" cy="7620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Oval 5"/>
          <p:cNvSpPr/>
          <p:nvPr/>
        </p:nvSpPr>
        <p:spPr bwMode="auto">
          <a:xfrm>
            <a:off x="2852737" y="2781300"/>
            <a:ext cx="1295400" cy="6096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Octagon 6"/>
          <p:cNvSpPr/>
          <p:nvPr/>
        </p:nvSpPr>
        <p:spPr bwMode="auto">
          <a:xfrm>
            <a:off x="6053137" y="2628900"/>
            <a:ext cx="914400" cy="914400"/>
          </a:xfrm>
          <a:prstGeom prst="octagon">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rapezoid 7"/>
          <p:cNvSpPr/>
          <p:nvPr/>
        </p:nvSpPr>
        <p:spPr bwMode="auto">
          <a:xfrm>
            <a:off x="5214937" y="3924300"/>
            <a:ext cx="685800" cy="912114"/>
          </a:xfrm>
          <a:prstGeom prst="trapezoi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TextBox 8"/>
          <p:cNvSpPr txBox="1"/>
          <p:nvPr/>
        </p:nvSpPr>
        <p:spPr>
          <a:xfrm>
            <a:off x="338137" y="1181100"/>
            <a:ext cx="8229600" cy="861774"/>
          </a:xfrm>
          <a:prstGeom prst="rect">
            <a:avLst/>
          </a:prstGeom>
          <a:noFill/>
        </p:spPr>
        <p:txBody>
          <a:bodyPr wrap="square" rtlCol="0">
            <a:spAutoFit/>
          </a:bodyPr>
          <a:lstStyle/>
          <a:p>
            <a:pPr algn="l"/>
            <a:r>
              <a:rPr lang="en-US" sz="2500" dirty="0" smtClean="0"/>
              <a:t>Algorithms which take as input only the data about the object, but not its class</a:t>
            </a:r>
            <a:endParaRPr lang="en-US" sz="2500" dirty="0"/>
          </a:p>
        </p:txBody>
      </p:sp>
    </p:spTree>
    <p:extLst>
      <p:ext uri="{BB962C8B-B14F-4D97-AF65-F5344CB8AC3E}">
        <p14:creationId xmlns:p14="http://schemas.microsoft.com/office/powerpoint/2010/main" val="1665630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8126</TotalTime>
  <Pages>0</Pages>
  <Words>1656</Words>
  <Characters>0</Characters>
  <Application>Microsoft Macintosh PowerPoint</Application>
  <PresentationFormat>Custom</PresentationFormat>
  <Lines>0</Lines>
  <Paragraphs>297</Paragraphs>
  <Slides>42</Slides>
  <Notes>42</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GA_Instructor_Template_Deck</vt:lpstr>
      <vt:lpstr>Agenda</vt:lpstr>
      <vt:lpstr>Data science class II: Intro to machine learning</vt:lpstr>
      <vt:lpstr>PowerPoint Presentation</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Supervised learning</vt:lpstr>
      <vt:lpstr>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unsupervised learning</vt:lpstr>
      <vt:lpstr>PowerPoint Presentation</vt:lpstr>
      <vt:lpstr>PowerPoint Presentation</vt:lpstr>
      <vt:lpstr>PowerPoint Presentation</vt:lpstr>
      <vt:lpstr>PowerPoint Presentation</vt:lpstr>
      <vt:lpstr>Dealing with types of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&amp; pandas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dc:creator>
  <cp:keywords/>
  <dc:description/>
  <cp:lastModifiedBy>Joel Witten</cp:lastModifiedBy>
  <cp:revision>590</cp:revision>
  <dcterms:modified xsi:type="dcterms:W3CDTF">2015-11-09T04:57:06Z</dcterms:modified>
</cp:coreProperties>
</file>