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4"/>
  </p:notesMasterIdLst>
  <p:sldIdLst>
    <p:sldId id="382" r:id="rId3"/>
    <p:sldId id="340" r:id="rId4"/>
    <p:sldId id="326" r:id="rId5"/>
    <p:sldId id="344" r:id="rId6"/>
    <p:sldId id="345" r:id="rId7"/>
    <p:sldId id="348" r:id="rId8"/>
    <p:sldId id="349" r:id="rId9"/>
    <p:sldId id="353" r:id="rId10"/>
    <p:sldId id="355" r:id="rId11"/>
    <p:sldId id="363" r:id="rId12"/>
    <p:sldId id="380" r:id="rId13"/>
    <p:sldId id="384" r:id="rId14"/>
    <p:sldId id="381" r:id="rId15"/>
    <p:sldId id="410" r:id="rId16"/>
    <p:sldId id="365" r:id="rId17"/>
    <p:sldId id="366" r:id="rId18"/>
    <p:sldId id="367" r:id="rId19"/>
    <p:sldId id="328" r:id="rId20"/>
    <p:sldId id="370" r:id="rId21"/>
    <p:sldId id="371" r:id="rId22"/>
    <p:sldId id="372" r:id="rId23"/>
    <p:sldId id="406" r:id="rId24"/>
    <p:sldId id="407" r:id="rId25"/>
    <p:sldId id="408" r:id="rId26"/>
    <p:sldId id="409" r:id="rId27"/>
    <p:sldId id="374" r:id="rId28"/>
    <p:sldId id="414" r:id="rId29"/>
    <p:sldId id="412" r:id="rId30"/>
    <p:sldId id="411" r:id="rId31"/>
    <p:sldId id="413" r:id="rId32"/>
    <p:sldId id="403" r:id="rId33"/>
    <p:sldId id="323" r:id="rId34"/>
    <p:sldId id="375" r:id="rId35"/>
    <p:sldId id="39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404" r:id="rId44"/>
    <p:sldId id="393" r:id="rId45"/>
    <p:sldId id="395" r:id="rId46"/>
    <p:sldId id="402" r:id="rId47"/>
    <p:sldId id="405" r:id="rId48"/>
    <p:sldId id="396" r:id="rId49"/>
    <p:sldId id="397" r:id="rId50"/>
    <p:sldId id="398" r:id="rId51"/>
    <p:sldId id="399" r:id="rId52"/>
    <p:sldId id="339" r:id="rId5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5" autoAdjust="0"/>
  </p:normalViewPr>
  <p:slideViewPr>
    <p:cSldViewPr>
      <p:cViewPr>
        <p:scale>
          <a:sx n="120" d="100"/>
          <a:sy n="120" d="100"/>
        </p:scale>
        <p:origin x="-608" y="-2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level, but ‘zooming</a:t>
            </a:r>
            <a:r>
              <a:rPr lang="en-US" baseline="0" dirty="0" smtClean="0"/>
              <a:t> in’ from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could an algorithm “learn” from data in either of these cases?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kinds of learning tasks could we carry out with these types of data?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Note: these characterize 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examples?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what kinds of learning tasks could we carry out with these types of data?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the dependent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(target) variables!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do you know of any particular models/algorithms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Classification for targeting ads (likely purchasers), regression, clustering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recsys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dim reduction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mtx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decomposition)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Combo: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netflix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prize)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are these terms familiar?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particular 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to the person next to you for a couple minute,</a:t>
            </a:r>
            <a:r>
              <a:rPr lang="en-US" baseline="0" dirty="0" smtClean="0"/>
              <a:t> decide on an answer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Aha!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amongst yourselves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Plug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yourself back into the workflow at the right stage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How do you know what the right stage is?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Do your results justify action? Further analysis? Revising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your original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analysis? Changing your approach altogether?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These are the types of practical questions we will gain experience with through the hands-on sections of the course!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classification belong in this diagram?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Making predictions or extracting structure?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Quantitative data or qualitative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categorical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What do these terms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variables = columns, observations/records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independent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columns, 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 label = target variable, the thing we want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Data-oriented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have more to say about distance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do you think of the math we saw?</a:t>
            </a:r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how do you like using R?</a:t>
            </a:r>
          </a:p>
          <a:p>
            <a:r>
              <a:rPr lang="en-US" baseline="0" dirty="0" smtClean="0"/>
              <a:t>Q: does anything seem mysterious?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Representation: Helps you figure out what you’re looking at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helps you figure out what is likely to happen in the future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Keep these terms in mind…later we will use them to think about ML problems (write these on the white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64" y="1065214"/>
            <a:ext cx="4924507" cy="41925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68" y="2071689"/>
            <a:ext cx="5751875" cy="134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0EFC39-C3C1-A643-B8C8-46BFBB505158}" type="slidenum">
              <a:rPr lang="en-US"/>
              <a:pPr/>
              <a:t>‹#›</a:t>
            </a:fld>
            <a:endParaRPr lang="en-US" sz="2300" b="1">
              <a:latin typeface="+mj-lt"/>
              <a:cs typeface="+mj-cs"/>
              <a:sym typeface="PFDinTextCompPr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6000" dirty="0" smtClean="0"/>
              <a:t>Data science class II: intro to machine learning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learning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89853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052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4671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200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 EXCLUSIVELY DICHOTOMOUS!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20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15142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DATA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56B26AB8-6B3C-2E4B-839B-04625AF40BDB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14</a:t>
            </a:fld>
            <a:endParaRPr 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3690602" y="1104900"/>
            <a:ext cx="5500965" cy="180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continuous		categorical</a:t>
            </a:r>
            <a:endParaRPr lang="en-US"/>
          </a:p>
          <a:p>
            <a:pPr algn="l">
              <a:buFont typeface="PFDinTextCompPro-Medium" charset="0"/>
              <a:buNone/>
            </a:pPr>
            <a:endParaRPr lang="en-US" sz="4000" i="1">
              <a:latin typeface="PFDinTextCompPro-Medium" charset="0"/>
              <a:cs typeface="PFDinTextCompPro-Medium" charset="0"/>
              <a:sym typeface="PFDinTextCompPro-Medium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946471" y="2324100"/>
            <a:ext cx="7711515" cy="1155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color			RGB-values  		   {red, blue}</a:t>
            </a:r>
            <a:endParaRPr lang="en-US"/>
          </a:p>
          <a:p>
            <a:pPr algn="l">
              <a:buFont typeface="PFDinTextCompPro-Regular" charset="0"/>
              <a:buNone/>
            </a:pPr>
            <a:endParaRPr lang="en-US" sz="2500" i="1">
              <a:latin typeface="PFDinTextCompPro-Regular" charset="0"/>
              <a:cs typeface="PFDinTextCompPro-Regular" charset="0"/>
              <a:sym typeface="PFDinTextCompPro-Regular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ratings			1 – 10 rating	              	1-5 star rating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690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931862" y="2917825"/>
            <a:ext cx="1616075" cy="16922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space where data live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feature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point in this space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872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2583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19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will implement solutions using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models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algorithms.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will fall into one of these four buckets.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56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is the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goal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of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machine learning?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ym typeface="Wingdings"/>
              </a:rPr>
              <a:t>goals of </a:t>
            </a:r>
            <a:r>
              <a:rPr lang="en-US" dirty="0" smtClean="0">
                <a:sym typeface="Wingdings"/>
              </a:rPr>
              <a:t>ml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04062" y="35433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goal is determined by the type of problem.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538537" y="33909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Practical goal: provide insight and solve problems.</a:t>
              </a: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7500937" y="1104900"/>
            <a:ext cx="1463675" cy="1463675"/>
            <a:chOff x="0" y="0"/>
            <a:chExt cx="1280" cy="1280"/>
          </a:xfrm>
        </p:grpSpPr>
        <p:pic>
          <p:nvPicPr>
            <p:cNvPr id="1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Academic goal: make good predictions by some metric.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606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machine learning?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machine learning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Classification with K Nearest Neighbors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determine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the right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approach?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4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Approaches to ml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967537" y="34512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right approach is determined by the desired solution </a:t>
              </a:r>
              <a:r>
                <a:rPr lang="en-US" sz="900" b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the data available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8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3EF9AB27-6EB8-C847-BE8D-298BA99D7FF4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22</a:t>
            </a:fld>
            <a:endParaRPr lang="en-US"/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38916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25352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B49BB95A-9FD9-B34D-A4E0-0434C5A579C5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23</a:t>
            </a:fld>
            <a:endParaRPr lang="en-US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40964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AutoShape 5"/>
          <p:cNvSpPr>
            <a:spLocks/>
          </p:cNvSpPr>
          <p:nvPr/>
        </p:nvSpPr>
        <p:spPr bwMode="auto">
          <a:xfrm>
            <a:off x="1870710" y="3467100"/>
            <a:ext cx="1834185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 i="1" dirty="0" smtClean="0">
                <a:latin typeface="ArialUnicodeMS" charset="0"/>
                <a:cs typeface="ArialUnicodeMS" charset="0"/>
                <a:sym typeface="ArialUnicodeMS" charset="0"/>
              </a:rPr>
              <a:t>It could be either</a:t>
            </a:r>
            <a:r>
              <a:rPr lang="en-US" sz="1800" i="1" dirty="0">
                <a:latin typeface="ArialUnicodeMS" charset="0"/>
                <a:cs typeface="ArialUnicodeMS" charset="0"/>
                <a:sym typeface="ArialUnicodeMS" charset="0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266473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4BEB56DF-D987-CB4A-BF14-3286D80E9966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24</a:t>
            </a:fld>
            <a:endParaRPr lang="en-US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Supervised Learning</a:t>
            </a:r>
            <a:endParaRPr lang="en-US"/>
          </a:p>
        </p:txBody>
      </p:sp>
      <p:pic>
        <p:nvPicPr>
          <p:cNvPr id="43012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3" name="AutoShape 5"/>
          <p:cNvSpPr>
            <a:spLocks/>
          </p:cNvSpPr>
          <p:nvPr/>
        </p:nvSpPr>
        <p:spPr bwMode="auto">
          <a:xfrm>
            <a:off x="1283136" y="3543300"/>
            <a:ext cx="3161785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Predict which songs a user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will 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‘</a:t>
            </a: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thumbs-up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380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09D1D1F7-F3C5-E644-837C-80BF2038577F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25</a:t>
            </a:fld>
            <a:endParaRPr lang="en-US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Unsupervised Learning</a:t>
            </a:r>
            <a:endParaRPr lang="en-US"/>
          </a:p>
        </p:txBody>
      </p:sp>
      <p:pic>
        <p:nvPicPr>
          <p:cNvPr id="45060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5061" name="AutoShape 5"/>
          <p:cNvSpPr>
            <a:spLocks/>
          </p:cNvSpPr>
          <p:nvPr/>
        </p:nvSpPr>
        <p:spPr bwMode="auto">
          <a:xfrm>
            <a:off x="519290" y="3543300"/>
            <a:ext cx="4689477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Cluster songs based on attributes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and recommend songs in the same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7202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KNOW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IF </a:t>
            </a:r>
            <a:r>
              <a:rPr lang="en-US" sz="4000" b="0" dirty="0" err="1" smtClean="0">
                <a:latin typeface="PFDinTextCompPro-MediumItalic"/>
                <a:cs typeface="PFDinTextCompPro-MediumItalic"/>
              </a:rPr>
              <a:t>you’rE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DOING WELL?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11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5939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7AFE3706-3FD0-A54B-98AB-7F0DA8E4EA51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27</a:t>
            </a:fld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565342" y="1990725"/>
            <a:ext cx="6815861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making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extracting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503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349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CCCFFA64-6C4A-1D44-81AF-5D066716FDD0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28</a:t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12192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3" name="AutoShape 5"/>
          <p:cNvSpPr>
            <a:spLocks/>
          </p:cNvSpPr>
          <p:nvPr/>
        </p:nvSpPr>
        <p:spPr bwMode="auto">
          <a:xfrm>
            <a:off x="565342" y="1990725"/>
            <a:ext cx="7465369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4094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29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2222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What is machine learning?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30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ALSO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There may be external sources of feedback, for example conversion rates in production systems.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59855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with your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results?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 -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application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603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679825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also relies on your problem solving skills!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4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</a:t>
            </a:r>
            <a:br>
              <a:rPr lang="en-US" sz="7500" dirty="0" smtClean="0"/>
            </a:br>
            <a:r>
              <a:rPr lang="en-US" sz="7500" dirty="0" smtClean="0"/>
              <a:t>Classification </a:t>
            </a:r>
            <a:r>
              <a:rPr lang="en-US" sz="7500" dirty="0" err="1" smtClean="0"/>
              <a:t>wITH</a:t>
            </a:r>
            <a:r>
              <a:rPr lang="en-US" sz="7500" dirty="0" smtClean="0"/>
              <a:t> KNN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8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56137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2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</p:spTree>
    <p:extLst>
      <p:ext uri="{BB962C8B-B14F-4D97-AF65-F5344CB8AC3E}">
        <p14:creationId xmlns:p14="http://schemas.microsoft.com/office/powerpoint/2010/main" val="605394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8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128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7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7119938" y="1790700"/>
            <a:ext cx="730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{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1689" y="2448461"/>
            <a:ext cx="1226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class</a:t>
            </a:r>
          </a:p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labels</a:t>
            </a:r>
          </a:p>
          <a:p>
            <a:r>
              <a:rPr lang="en-US" sz="2000" i="1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(categorical)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84125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6598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We know the labels.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98700"/>
            <a:ext cx="49911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2" y="37465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7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</p:txBody>
      </p:sp>
    </p:spTree>
    <p:extLst>
      <p:ext uri="{BB962C8B-B14F-4D97-AF65-F5344CB8AC3E}">
        <p14:creationId xmlns:p14="http://schemas.microsoft.com/office/powerpoint/2010/main" val="1300819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Data in, predicted labels out.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77" y="2552700"/>
            <a:ext cx="6014720" cy="15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8" y="49911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/ch4.pdf</a:t>
            </a:r>
          </a:p>
        </p:txBody>
      </p:sp>
    </p:spTree>
    <p:extLst>
      <p:ext uri="{BB962C8B-B14F-4D97-AF65-F5344CB8AC3E}">
        <p14:creationId xmlns:p14="http://schemas.microsoft.com/office/powerpoint/2010/main" val="25996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3487360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023937" y="20955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What are the features? What are the labels?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85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293276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86403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67337" y="3543302"/>
            <a:ext cx="533400" cy="7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062472" y="3086100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3600000" flipV="1">
            <a:off x="6281928" y="3275916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427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9878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2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137" y="36798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Our definition of “nearest” implicitly uses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Euclidean distance function.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24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</a:t>
            </a:r>
            <a:r>
              <a:rPr lang="en-US" sz="1400" dirty="0" smtClean="0"/>
              <a:t>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i="1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 smtClean="0"/>
              <a:t>generalization </a:t>
            </a:r>
            <a:r>
              <a:rPr lang="en-US" sz="1400" dirty="0"/>
              <a:t>– making predictions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You want to go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35" y="1028700"/>
            <a:ext cx="4402404" cy="359544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4533900"/>
            <a:ext cx="8305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www.dataists.com</a:t>
            </a:r>
            <a:r>
              <a:rPr lang="en-US" sz="800" i="1" dirty="0"/>
              <a:t>/2010/09/the-data-science-</a:t>
            </a:r>
            <a:r>
              <a:rPr lang="en-US" sz="800" i="1" dirty="0" err="1"/>
              <a:t>venn</a:t>
            </a:r>
            <a:r>
              <a:rPr lang="en-US" sz="800" i="1" dirty="0"/>
              <a:t>-diagram/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00137" y="2095500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272337" y="21717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33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+ PROBLEM SOLVING!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rot="14400000" flipV="1">
            <a:off x="4945135" y="2814564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8928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machine learning problems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9893</TotalTime>
  <Pages>0</Pages>
  <Words>1675</Words>
  <Characters>0</Characters>
  <Application>Microsoft Macintosh PowerPoint</Application>
  <PresentationFormat>Custom</PresentationFormat>
  <Lines>0</Lines>
  <Paragraphs>446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GA_Instructor_Template_Deck</vt:lpstr>
      <vt:lpstr>Agenda</vt:lpstr>
      <vt:lpstr>Data science class II: intro to machine learning</vt:lpstr>
      <vt:lpstr>  I. what is machine learning? iI. machine learning problems III. Classification with K Nearest Neighbors</vt:lpstr>
      <vt:lpstr>I. 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machine learning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goal of machine learning?</vt:lpstr>
      <vt:lpstr>PowerPoint Presentation</vt:lpstr>
      <vt:lpstr>How do you determine the right approach?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KNOW IF you’rE DOING WELL?</vt:lpstr>
      <vt:lpstr>PowerPoint Presentation</vt:lpstr>
      <vt:lpstr>PowerPoint Presentation</vt:lpstr>
      <vt:lpstr>PowerPoint Presentation</vt:lpstr>
      <vt:lpstr>PowerPoint Presentation</vt:lpstr>
      <vt:lpstr>what do you do with your results?</vt:lpstr>
      <vt:lpstr>PowerPoint Presentation</vt:lpstr>
      <vt:lpstr>PowerPoint Presentation</vt:lpstr>
      <vt:lpstr>III. Classification wITH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Joel Witten</cp:lastModifiedBy>
  <cp:revision>968</cp:revision>
  <dcterms:modified xsi:type="dcterms:W3CDTF">2015-11-09T02:18:26Z</dcterms:modified>
</cp:coreProperties>
</file>