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5890-440B-4979-97D4-B25103D3C577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D27D-96D0-4F88-BCBC-FD3B31B652D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5890-440B-4979-97D4-B25103D3C577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D27D-96D0-4F88-BCBC-FD3B31B652D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5890-440B-4979-97D4-B25103D3C577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D27D-96D0-4F88-BCBC-FD3B31B652D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27384"/>
            <a:ext cx="9144000" cy="7647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371600" y="64677"/>
            <a:ext cx="7772400" cy="744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CONTROLE E AUTOMAÇÃO</a:t>
            </a:r>
          </a:p>
          <a:p>
            <a:r>
              <a:rPr lang="pt-B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pt-BR" sz="17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Murillo </a:t>
            </a:r>
            <a:r>
              <a:rPr lang="pt-BR" sz="17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Ferreira dos Santos, M. Sc.</a:t>
            </a:r>
            <a:endParaRPr lang="pt-BR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www.cefetmg.br/site/sobre/aux/servicos/arquivos_downloads/arquivos/LogoCEFET_formato-JPG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7331"/>
            <a:ext cx="1112417" cy="7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0" y="6503032"/>
            <a:ext cx="9180512" cy="382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915816" y="6520259"/>
            <a:ext cx="345638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6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CONTROLE AUTOMÁTICO IV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2105422"/>
            <a:ext cx="8568952" cy="29797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cs typeface="Times New Roman" pitchFamily="18" charset="0"/>
              </a:rPr>
              <a:t>Controle Automático IV – CTR09</a:t>
            </a:r>
            <a:br>
              <a:rPr lang="pt-BR" dirty="0" smtClean="0">
                <a:cs typeface="Times New Roman" pitchFamily="18" charset="0"/>
              </a:rPr>
            </a:br>
            <a:r>
              <a:rPr lang="pt-BR" dirty="0" smtClean="0">
                <a:cs typeface="Times New Roman" pitchFamily="18" charset="0"/>
              </a:rPr>
              <a:t/>
            </a:r>
            <a:br>
              <a:rPr lang="pt-BR" dirty="0" smtClean="0">
                <a:cs typeface="Times New Roman" pitchFamily="18" charset="0"/>
              </a:rPr>
            </a:br>
            <a:r>
              <a:rPr lang="pt-BR" dirty="0" smtClean="0">
                <a:cs typeface="Times New Roman" pitchFamily="18" charset="0"/>
              </a:rPr>
              <a:t>Controle Multivariável por Compensador Série</a:t>
            </a:r>
            <a:endParaRPr lang="pt-BR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10" y="2780928"/>
            <a:ext cx="9144000" cy="1440160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Exercício 2:</a:t>
            </a:r>
            <a:r>
              <a:rPr lang="pt-BR" sz="2800" dirty="0" smtClean="0"/>
              <a:t> Utilize o </a:t>
            </a:r>
            <a:r>
              <a:rPr lang="pt-BR" sz="2800" dirty="0" err="1" smtClean="0"/>
              <a:t>Matlab</a:t>
            </a:r>
            <a:r>
              <a:rPr lang="pt-BR" sz="2800" dirty="0" smtClean="0"/>
              <a:t> para simular o sistema projetado no </a:t>
            </a:r>
            <a:r>
              <a:rPr lang="pt-BR" sz="2800" b="1" dirty="0" smtClean="0">
                <a:solidFill>
                  <a:srgbClr val="FF0000"/>
                </a:solidFill>
              </a:rPr>
              <a:t>Exercício 1</a:t>
            </a:r>
            <a:r>
              <a:rPr lang="pt-BR" sz="2800" dirty="0" smtClean="0"/>
              <a:t>, considerando condições iniciais nulas.</a:t>
            </a:r>
          </a:p>
          <a:p>
            <a:pPr algn="just"/>
            <a:endParaRPr lang="pt-BR" sz="10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421904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3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89856"/>
            <a:ext cx="9144000" cy="1143000"/>
          </a:xfrm>
        </p:spPr>
        <p:txBody>
          <a:bodyPr/>
          <a:lstStyle/>
          <a:p>
            <a:r>
              <a:rPr lang="pt-BR" dirty="0" smtClean="0"/>
              <a:t>Controlador Multivariável Série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03244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dirty="0" smtClean="0"/>
                  <a:t>A matriz de transferência dos elementos em cascata é o produto das matrizes de transferência dos elementos individuais (</a:t>
                </a:r>
                <a:r>
                  <a:rPr lang="pt-BR" sz="2400" b="1" dirty="0" smtClean="0">
                    <a:solidFill>
                      <a:srgbClr val="FF0000"/>
                    </a:solidFill>
                  </a:rPr>
                  <a:t>A ordem da multiplicação matricial é importante!!</a:t>
                </a:r>
                <a:r>
                  <a:rPr lang="pt-BR" sz="2800" dirty="0" smtClean="0"/>
                  <a:t>).</a:t>
                </a:r>
              </a:p>
              <a:p>
                <a:pPr algn="just"/>
                <a:r>
                  <a:rPr lang="pt-BR" sz="2800" dirty="0" smtClean="0"/>
                  <a:t>Considere o sistema abaixo</a:t>
                </a:r>
                <a:r>
                  <a:rPr lang="pt-BR" sz="2800" dirty="0" smtClean="0"/>
                  <a:t>:</a:t>
                </a:r>
                <a:endParaRPr lang="pt-BR" sz="2800" dirty="0" smtClean="0"/>
              </a:p>
              <a:p>
                <a:pPr marL="0" indent="0" algn="just">
                  <a:buNone/>
                </a:pPr>
                <a:endParaRPr lang="pt-BR" sz="2800" dirty="0" smtClean="0"/>
              </a:p>
              <a:p>
                <a:pPr marL="0" indent="0" algn="just">
                  <a:buNone/>
                </a:pPr>
                <a:endParaRPr lang="pt-BR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r>
                        <a:rPr lang="pt-BR" sz="28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           </m:t>
                      </m:r>
                    </m:oMath>
                  </m:oMathPara>
                </a14:m>
                <a:endParaRPr lang="pt-BR" sz="2800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  =</m:t>
                      </m:r>
                      <m:r>
                        <a:rPr lang="pt-BR" sz="28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𝐸</m:t>
                      </m:r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𝑠</m:t>
                      </m:r>
                      <m:r>
                        <a:rPr lang="pt-B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80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032448"/>
              </a:xfrm>
              <a:blipFill rotWithShape="1">
                <a:blip r:embed="rId2"/>
                <a:stretch>
                  <a:fillRect l="-1133" t="-1362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4" y="4293096"/>
            <a:ext cx="4416124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3645024"/>
                <a:ext cx="9144000" cy="295232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dirty="0" smtClean="0"/>
                  <a:t>Matriz </a:t>
                </a:r>
                <a:r>
                  <a:rPr lang="pt-BR" sz="2800" dirty="0" smtClean="0"/>
                  <a:t>de transferência:</a:t>
                </a:r>
              </a:p>
              <a:p>
                <a:pPr marL="0" indent="0" algn="just">
                  <a:buNone/>
                </a:pPr>
                <a:endParaRPr lang="pt-BR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[</m:t>
                      </m:r>
                      <m:r>
                        <a:rPr lang="pt-BR" sz="28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𝐵</m:t>
                      </m:r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𝑠</m:t>
                      </m:r>
                      <m:r>
                        <a:rPr lang="pt-BR" sz="28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pt-BR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                   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b="0" dirty="0" smtClean="0"/>
              </a:p>
              <a:p>
                <a:pPr marL="0" indent="0" algn="ctr">
                  <a:buNone/>
                </a:pPr>
                <a:endParaRPr lang="pt-BR" sz="1000" b="0" dirty="0" smtClean="0"/>
              </a:p>
              <a:p>
                <a:pPr algn="just"/>
                <a:r>
                  <a:rPr lang="pt-BR" sz="2800" dirty="0" smtClean="0"/>
                  <a:t>Multiplicando ambos membros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sz="2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pt-BR" sz="2800" i="1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800" dirty="0" smtClean="0"/>
                  <a:t>:</a:t>
                </a:r>
              </a:p>
              <a:p>
                <a:pPr marL="0" indent="0" algn="just">
                  <a:buNone/>
                </a:pPr>
                <a:endParaRPr lang="pt-BR" sz="280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645024"/>
                <a:ext cx="9144000" cy="2952328"/>
              </a:xfrm>
              <a:blipFill rotWithShape="1">
                <a:blip r:embed="rId2"/>
                <a:stretch>
                  <a:fillRect l="-1133" t="-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989856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41612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010" y="1988840"/>
                <a:ext cx="9144000" cy="424847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pt-BR" sz="2800" i="1">
                                      <a:latin typeface="Cambria Math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b="0" dirty="0" smtClean="0"/>
              </a:p>
              <a:p>
                <a:pPr marL="0" indent="0" algn="just">
                  <a:buNone/>
                </a:pPr>
                <a:endParaRPr lang="pt-BR" sz="1000" b="0" dirty="0" smtClean="0"/>
              </a:p>
              <a:p>
                <a:pPr algn="just"/>
                <a:r>
                  <a:rPr lang="pt-BR" sz="2800" b="0" dirty="0" smtClean="0"/>
                  <a:t>A matriz de malha fechada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/>
                      </a:rPr>
                      <m:t>G</m:t>
                    </m:r>
                    <m:r>
                      <a:rPr lang="pt-BR" sz="2800" b="0" i="0" smtClean="0">
                        <a:latin typeface="Cambria Math"/>
                      </a:rPr>
                      <m:t>(</m:t>
                    </m:r>
                    <m:r>
                      <a:rPr lang="pt-BR" sz="2800" b="0" i="1" smtClean="0">
                        <a:latin typeface="Cambria Math"/>
                      </a:rPr>
                      <m:t>𝑠</m:t>
                    </m:r>
                    <m:r>
                      <a:rPr lang="pt-B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800" b="0" dirty="0" smtClean="0"/>
                  <a:t> é então dada por:</a:t>
                </a:r>
              </a:p>
              <a:p>
                <a:pPr algn="just"/>
                <a:endParaRPr lang="pt-BR" sz="1000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pt-BR" sz="2800" i="1">
                                      <a:latin typeface="Cambria Math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marL="0" indent="0" algn="just">
                  <a:buNone/>
                </a:pPr>
                <a:endParaRPr lang="pt-BR" sz="1000" dirty="0" smtClean="0"/>
              </a:p>
              <a:p>
                <a:pPr algn="just"/>
                <a:r>
                  <a:rPr lang="pt-BR" sz="2800" dirty="0" smtClean="0"/>
                  <a:t>Entretanto, é aconselhado representar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/>
                      </a:rPr>
                      <m:t>G</m:t>
                    </m:r>
                    <m:r>
                      <a:rPr lang="pt-BR" sz="2800">
                        <a:latin typeface="Cambria Math"/>
                      </a:rPr>
                      <m:t>(</m:t>
                    </m:r>
                    <m:r>
                      <a:rPr lang="pt-BR" sz="2800" i="1">
                        <a:latin typeface="Cambria Math"/>
                      </a:rPr>
                      <m:t>𝑠</m:t>
                    </m:r>
                    <m:r>
                      <a:rPr lang="pt-BR" sz="2800" i="1">
                        <a:latin typeface="Cambria Math"/>
                      </a:rPr>
                      <m:t>)</m:t>
                    </m:r>
                  </m:oMath>
                </a14:m>
                <a:r>
                  <a:rPr lang="pt-BR" sz="2800" dirty="0" smtClean="0"/>
                  <a:t> em malha fechada na forma desacoplada: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algn="just"/>
                <a:endParaRPr lang="pt-BR" sz="2800" b="0" dirty="0" smtClean="0"/>
              </a:p>
              <a:p>
                <a:pPr marL="0" indent="0" algn="just">
                  <a:buNone/>
                </a:pPr>
                <a:endParaRPr lang="pt-BR" sz="2800" dirty="0" smtClean="0"/>
              </a:p>
              <a:p>
                <a:pPr marL="0" indent="0" algn="just">
                  <a:buNone/>
                </a:pPr>
                <a:endParaRPr lang="pt-BR" sz="28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0" y="1988840"/>
                <a:ext cx="9144000" cy="4248472"/>
              </a:xfrm>
              <a:blipFill rotWithShape="1">
                <a:blip r:embed="rId2"/>
                <a:stretch>
                  <a:fillRect l="-1133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989856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Controlador Multivariável Série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010" y="1844824"/>
                <a:ext cx="9144000" cy="46085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b="0" dirty="0" smtClean="0"/>
                  <a:t>Considerando-se a matriz de realimentação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sz="2800" b="0" dirty="0" smtClean="0"/>
                  <a:t> como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2800" b="0" dirty="0" smtClean="0"/>
                  <a:t>:</a:t>
                </a:r>
              </a:p>
              <a:p>
                <a:pPr marL="0" indent="0" algn="just">
                  <a:buNone/>
                </a:pPr>
                <a:endParaRPr lang="pt-BR" sz="1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algn="just"/>
                <a:endParaRPr lang="pt-BR" sz="1000" b="0" dirty="0" smtClean="0"/>
              </a:p>
              <a:p>
                <a:pPr algn="just"/>
                <a:r>
                  <a:rPr lang="pt-BR" sz="2800" b="0" dirty="0" smtClean="0"/>
                  <a:t>A função de transfer</a:t>
                </a:r>
                <a:r>
                  <a:rPr lang="pt-BR" sz="2800" dirty="0" smtClean="0"/>
                  <a:t>ência em malha aberta do sistema é:</a:t>
                </a:r>
              </a:p>
              <a:p>
                <a:pPr algn="just"/>
                <a:endParaRPr lang="pt-BR" sz="1000" b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b="0" dirty="0" smtClean="0"/>
              </a:p>
              <a:p>
                <a:pPr marL="0" indent="0" algn="just">
                  <a:buNone/>
                </a:pPr>
                <a:endParaRPr lang="pt-BR" sz="1000" dirty="0" smtClean="0"/>
              </a:p>
              <a:p>
                <a:pPr algn="just"/>
                <a:r>
                  <a:rPr lang="pt-BR" sz="2800" dirty="0" smtClean="0"/>
                  <a:t>Da equação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pt-BR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sz="2800" dirty="0" smtClean="0"/>
                  <a:t>, tem-se:</a:t>
                </a:r>
              </a:p>
              <a:p>
                <a:pPr algn="just"/>
                <a:endParaRPr lang="pt-BR" sz="1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[</m:t>
                      </m:r>
                      <m:r>
                        <a:rPr lang="pt-BR" sz="2800" i="1">
                          <a:latin typeface="Cambria Math"/>
                        </a:rPr>
                        <m:t>𝐼</m:t>
                      </m:r>
                      <m:r>
                        <a:rPr lang="pt-BR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]</m:t>
                      </m:r>
                      <m:r>
                        <a:rPr lang="pt-BR" sz="28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[</m:t>
                      </m:r>
                      <m:r>
                        <a:rPr lang="pt-BR" sz="2800" b="0" i="1" smtClean="0">
                          <a:latin typeface="Cambria Math"/>
                        </a:rPr>
                        <m:t>𝐼</m:t>
                      </m:r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𝐺</m:t>
                      </m:r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𝑠</m:t>
                      </m:r>
                      <m:r>
                        <a:rPr lang="pt-BR" sz="2800" b="0" i="1" smtClean="0">
                          <a:latin typeface="Cambria Math"/>
                        </a:rPr>
                        <m:t>)]=</m:t>
                      </m:r>
                      <m:r>
                        <a:rPr lang="pt-BR" sz="28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r>
                        <a:rPr lang="pt-BR" sz="28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[</m:t>
                          </m:r>
                          <m:r>
                            <a:rPr lang="pt-BR" sz="2800" i="1">
                              <a:latin typeface="Cambria Math"/>
                            </a:rPr>
                            <m:t>𝐼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  <m:r>
                            <a:rPr lang="pt-BR" sz="2800" i="1">
                              <a:latin typeface="Cambria Math"/>
                            </a:rPr>
                            <m:t>(</m:t>
                          </m:r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  <m:r>
                            <a:rPr lang="pt-BR" sz="2800" i="1">
                              <a:latin typeface="Cambria Math"/>
                            </a:rPr>
                            <m:t>)]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8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0" y="1844824"/>
                <a:ext cx="9144000" cy="4608512"/>
              </a:xfrm>
              <a:blipFill rotWithShape="1">
                <a:blip r:embed="rId2"/>
                <a:stretch>
                  <a:fillRect l="-1133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1061864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9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544616" cy="39776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8064" y="2060848"/>
            <a:ext cx="4004817" cy="3096344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Exercício 1:</a:t>
            </a:r>
            <a:r>
              <a:rPr lang="pt-BR" sz="2400" dirty="0" smtClean="0"/>
              <a:t> Considere o sistema visto na figura abaixo. Determine a matriz de transferência do compensador série para que a matriz de transferência de malha fechada seja:</a:t>
            </a:r>
          </a:p>
          <a:p>
            <a:pPr algn="just"/>
            <a:endParaRPr lang="pt-BR" sz="9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061864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5580112" y="5157192"/>
                <a:ext cx="3214185" cy="1182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57192"/>
                <a:ext cx="3214185" cy="1182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010" y="2204864"/>
                <a:ext cx="9144000" cy="410445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b="1" dirty="0" smtClean="0">
                    <a:solidFill>
                      <a:srgbClr val="FF0000"/>
                    </a:solidFill>
                  </a:rPr>
                  <a:t>Solução:</a:t>
                </a:r>
                <a:r>
                  <a:rPr lang="pt-BR" sz="2800" dirty="0" smtClean="0"/>
                  <a:t> Uma vez que:</a:t>
                </a:r>
              </a:p>
              <a:p>
                <a:pPr algn="just"/>
                <a:endParaRPr lang="pt-BR" sz="1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r>
                        <a:rPr lang="pt-BR" sz="28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pt-B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</a:rPr>
                            <m:t>[</m:t>
                          </m:r>
                          <m:r>
                            <a:rPr lang="pt-BR" sz="2800" i="1">
                              <a:latin typeface="Cambria Math"/>
                            </a:rPr>
                            <m:t>𝐼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  <m:r>
                            <a:rPr lang="pt-BR" sz="2800" i="1">
                              <a:latin typeface="Cambria Math"/>
                            </a:rPr>
                            <m:t>(</m:t>
                          </m:r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  <m:r>
                            <a:rPr lang="pt-BR" sz="2800" i="1">
                              <a:latin typeface="Cambria Math"/>
                            </a:rPr>
                            <m:t>)]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algn="just"/>
                <a:endParaRPr lang="pt-BR" sz="1000" dirty="0" smtClean="0"/>
              </a:p>
              <a:p>
                <a:pPr marL="0" indent="0" algn="just">
                  <a:buNone/>
                </a:pPr>
                <a:endParaRPr lang="pt-BR" sz="28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0" y="2204864"/>
                <a:ext cx="9144000" cy="4104456"/>
              </a:xfrm>
              <a:blipFill rotWithShape="1">
                <a:blip r:embed="rId2"/>
                <a:stretch>
                  <a:fillRect l="-1133" t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1133872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5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010" y="1844824"/>
                <a:ext cx="9144000" cy="453650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dirty="0" smtClean="0"/>
                  <a:t>Analisando a figura para obter a matriz de transferência em malha aberta, tem-se: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algn="just"/>
                <a:r>
                  <a:rPr lang="pt-BR" sz="2800" dirty="0" smtClean="0"/>
                  <a:t>Temos: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2+1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0" y="1844824"/>
                <a:ext cx="9144000" cy="4536504"/>
              </a:xfrm>
              <a:blipFill rotWithShape="1">
                <a:blip r:embed="rId2"/>
                <a:stretch>
                  <a:fillRect l="-1133" t="-1210" r="-1400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980728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010" y="1556792"/>
                <a:ext cx="9144000" cy="494116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800" dirty="0" smtClean="0"/>
                  <a:t>Daí: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pt-BR" sz="2800" i="1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pt-BR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pt-BR" sz="2800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pt-B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pt-BR" sz="2800" i="1">
                            <a:latin typeface="Cambria Math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pt-BR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/>
                                          </a:rPr>
                                          <m:t>2+1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  <m:r>
                                          <a:rPr lang="pt-BR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+1)(2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+1)</m:t>
                                </m:r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+1)(2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0" y="1556792"/>
                <a:ext cx="9144000" cy="4941168"/>
              </a:xfrm>
              <a:blipFill rotWithShape="1">
                <a:blip r:embed="rId2"/>
                <a:stretch>
                  <a:fillRect l="-1133" t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764704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 Multivariável Série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3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834</Words>
  <Application>Microsoft Office PowerPoint</Application>
  <PresentationFormat>Apresentação na tela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Controlador Multivariável Série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PI Descentralizado</dc:title>
  <dc:creator>Rondineli</dc:creator>
  <cp:lastModifiedBy>salaele1</cp:lastModifiedBy>
  <cp:revision>20</cp:revision>
  <dcterms:created xsi:type="dcterms:W3CDTF">2013-03-19T13:00:27Z</dcterms:created>
  <dcterms:modified xsi:type="dcterms:W3CDTF">2014-11-28T19:20:56Z</dcterms:modified>
</cp:coreProperties>
</file>