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5890-440B-4979-97D4-B25103D3C577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D27D-96D0-4F88-BCBC-FD3B31B652D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5890-440B-4979-97D4-B25103D3C577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D27D-96D0-4F88-BCBC-FD3B31B652D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5890-440B-4979-97D4-B25103D3C577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D27D-96D0-4F88-BCBC-FD3B31B652D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27384"/>
            <a:ext cx="9144000" cy="7647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371600" y="64677"/>
            <a:ext cx="7772400" cy="744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CONTROLE E AUTOMAÇÃO</a:t>
            </a:r>
          </a:p>
          <a:p>
            <a:r>
              <a:rPr lang="pt-B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pt-BR" sz="17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Murillo Ferreira</a:t>
            </a:r>
            <a:endParaRPr lang="pt-BR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www.cefetmg.br/site/sobre/aux/servicos/arquivos_downloads/arquivos/LogoCEFET_formato-JPG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7331"/>
            <a:ext cx="1112417" cy="7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0" y="6503032"/>
            <a:ext cx="9180512" cy="382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915816" y="6520259"/>
            <a:ext cx="345638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6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CONTROLE AUTOMÁTICO IV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2105422"/>
            <a:ext cx="8568952" cy="29797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cs typeface="Times New Roman" pitchFamily="18" charset="0"/>
              </a:rPr>
              <a:t>Controle Automático IV – CTR09</a:t>
            </a:r>
            <a:br>
              <a:rPr lang="pt-BR" dirty="0" smtClean="0">
                <a:cs typeface="Times New Roman" pitchFamily="18" charset="0"/>
              </a:rPr>
            </a:br>
            <a:r>
              <a:rPr lang="pt-BR" dirty="0" smtClean="0">
                <a:cs typeface="Times New Roman" pitchFamily="18" charset="0"/>
              </a:rPr>
              <a:t/>
            </a:r>
            <a:br>
              <a:rPr lang="pt-BR" dirty="0" smtClean="0">
                <a:cs typeface="Times New Roman" pitchFamily="18" charset="0"/>
              </a:rPr>
            </a:br>
            <a:r>
              <a:rPr lang="pt-BR" dirty="0" smtClean="0">
                <a:cs typeface="Times New Roman" pitchFamily="18" charset="0"/>
              </a:rPr>
              <a:t>Controle PI Descentralizado</a:t>
            </a:r>
            <a:endParaRPr lang="pt-BR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320280"/>
            <a:ext cx="9144000" cy="341297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Controle PI Multivariável:</a:t>
            </a:r>
          </a:p>
          <a:p>
            <a:pPr algn="just"/>
            <a:endParaRPr lang="pt-BR" sz="2800" dirty="0" smtClean="0"/>
          </a:p>
          <a:p>
            <a:pPr marL="0" indent="0" algn="just">
              <a:buNone/>
            </a:pPr>
            <a:r>
              <a:rPr lang="pt-BR" sz="2800" dirty="0" smtClean="0"/>
              <a:t>Repare que nos ramos de alimentação direta das malhas SISO, os ganhos das plantas são dados pelas funções de transferência </a:t>
            </a:r>
            <a:r>
              <a:rPr lang="pt-BR" sz="2800" i="1" dirty="0" smtClean="0"/>
              <a:t>G</a:t>
            </a:r>
            <a:r>
              <a:rPr lang="pt-BR" sz="2800" i="1" baseline="-25000" dirty="0" smtClean="0"/>
              <a:t>11</a:t>
            </a:r>
            <a:r>
              <a:rPr lang="pt-BR" sz="2800" dirty="0" smtClean="0"/>
              <a:t> e </a:t>
            </a:r>
            <a:r>
              <a:rPr lang="pt-BR" sz="2800" i="1" dirty="0" smtClean="0"/>
              <a:t>G</a:t>
            </a:r>
            <a:r>
              <a:rPr lang="pt-BR" sz="2800" i="1" baseline="-25000" dirty="0" smtClean="0"/>
              <a:t>22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r>
              <a:rPr lang="pt-BR" sz="2800" dirty="0" smtClean="0"/>
              <a:t>Estas funções de transferência serão utilizadas no projeto do controlador.</a:t>
            </a:r>
          </a:p>
          <a:p>
            <a:pPr marL="0" indent="0" algn="just">
              <a:buNone/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03244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dirty="0" smtClean="0"/>
                  <a:t>Controle PI Multivariável:</a:t>
                </a:r>
              </a:p>
              <a:p>
                <a:pPr algn="just">
                  <a:buNone/>
                </a:pPr>
                <a:r>
                  <a:rPr lang="pt-BR" sz="2800" dirty="0" smtClean="0"/>
                  <a:t>Para malha fechada 1: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 smtClean="0"/>
              </a:p>
              <a:p>
                <a:pPr algn="just">
                  <a:buNone/>
                </a:pPr>
                <a:endParaRPr lang="pt-BR" sz="2800" dirty="0" smtClean="0"/>
              </a:p>
              <a:p>
                <a:pPr algn="just">
                  <a:buNone/>
                </a:pPr>
                <a:r>
                  <a:rPr lang="pt-BR" sz="2800" dirty="0" smtClean="0"/>
                  <a:t>Para malha fechada 2: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032448"/>
              </a:xfrm>
              <a:blipFill rotWithShape="1">
                <a:blip r:embed="rId2"/>
                <a:stretch>
                  <a:fillRect l="-1333" t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411881"/>
            <a:ext cx="3491880" cy="1143000"/>
          </a:xfrm>
        </p:spPr>
        <p:txBody>
          <a:bodyPr/>
          <a:lstStyle/>
          <a:p>
            <a:r>
              <a:rPr lang="pt-BR" dirty="0" smtClean="0"/>
              <a:t>Sistema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416" y="908720"/>
            <a:ext cx="5256584" cy="526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/>
          <a:lstStyle/>
          <a:p>
            <a:r>
              <a:rPr lang="pt-BR" dirty="0" smtClean="0"/>
              <a:t>Modelo matemático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4544" y="3703672"/>
            <a:ext cx="3383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Onde</a:t>
            </a:r>
            <a:r>
              <a:rPr lang="pt-B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, A</a:t>
            </a:r>
            <a:r>
              <a:rPr lang="pt-BR" sz="2400" i="1" baseline="-25000" dirty="0" smtClean="0"/>
              <a:t>3</a:t>
            </a:r>
            <a:r>
              <a:rPr lang="pt-BR" sz="2400" i="1" dirty="0" smtClean="0"/>
              <a:t> [cm</a:t>
            </a:r>
            <a:r>
              <a:rPr lang="pt-BR" sz="2400" i="1" baseline="30000" dirty="0" smtClean="0"/>
              <a:t>2</a:t>
            </a:r>
            <a:r>
              <a:rPr lang="pt-BR" sz="2400" i="1" dirty="0" smtClean="0"/>
              <a:t>]  = 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, A</a:t>
            </a:r>
            <a:r>
              <a:rPr lang="pt-BR" sz="2400" i="1" baseline="-25000" dirty="0" smtClean="0"/>
              <a:t>4</a:t>
            </a:r>
            <a:r>
              <a:rPr lang="pt-BR" sz="2400" i="1" dirty="0" smtClean="0"/>
              <a:t> [cm</a:t>
            </a:r>
            <a:r>
              <a:rPr lang="pt-BR" sz="2400" i="1" baseline="30000" dirty="0" smtClean="0"/>
              <a:t>2</a:t>
            </a:r>
            <a:r>
              <a:rPr lang="pt-BR" sz="2400" i="1" dirty="0"/>
              <a:t>] </a:t>
            </a:r>
            <a:r>
              <a:rPr lang="pt-BR" sz="2400" i="1" dirty="0" smtClean="0"/>
              <a:t> =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1</a:t>
            </a:r>
            <a:r>
              <a:rPr lang="pt-BR" sz="2400" i="1" dirty="0"/>
              <a:t>, </a:t>
            </a:r>
            <a:r>
              <a:rPr lang="pt-BR" sz="2400" i="1" dirty="0" smtClean="0"/>
              <a:t>a</a:t>
            </a:r>
            <a:r>
              <a:rPr lang="pt-BR" sz="2400" i="1" baseline="-25000" dirty="0"/>
              <a:t>3</a:t>
            </a:r>
            <a:r>
              <a:rPr lang="pt-BR" sz="2400" i="1" dirty="0" smtClean="0"/>
              <a:t> </a:t>
            </a:r>
            <a:r>
              <a:rPr lang="pt-BR" sz="2400" i="1" dirty="0"/>
              <a:t>[cm</a:t>
            </a:r>
            <a:r>
              <a:rPr lang="pt-BR" sz="2400" i="1" baseline="30000" dirty="0"/>
              <a:t>2</a:t>
            </a:r>
            <a:r>
              <a:rPr lang="pt-BR" sz="2400" i="1" dirty="0"/>
              <a:t>] </a:t>
            </a:r>
            <a:r>
              <a:rPr lang="pt-BR" sz="2400" i="1" dirty="0" smtClean="0"/>
              <a:t> = 0.071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, a</a:t>
            </a:r>
            <a:r>
              <a:rPr lang="pt-BR" sz="2400" i="1" baseline="-25000" dirty="0" smtClean="0"/>
              <a:t>4</a:t>
            </a:r>
            <a:r>
              <a:rPr lang="pt-BR" sz="2400" i="1" dirty="0" smtClean="0"/>
              <a:t> </a:t>
            </a:r>
            <a:r>
              <a:rPr lang="pt-BR" sz="2400" i="1" dirty="0"/>
              <a:t>[cm</a:t>
            </a:r>
            <a:r>
              <a:rPr lang="pt-BR" sz="2400" i="1" baseline="30000" dirty="0"/>
              <a:t>2</a:t>
            </a:r>
            <a:r>
              <a:rPr lang="pt-BR" sz="2400" i="1" dirty="0"/>
              <a:t>] </a:t>
            </a:r>
            <a:r>
              <a:rPr lang="pt-BR" sz="2400" i="1" dirty="0" smtClean="0"/>
              <a:t> = 0.057</a:t>
            </a:r>
            <a:endParaRPr lang="pt-BR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 err="1" smtClean="0"/>
              <a:t>K</a:t>
            </a:r>
            <a:r>
              <a:rPr lang="pt-BR" sz="2400" i="1" baseline="-25000" dirty="0" err="1" smtClean="0"/>
              <a:t>c</a:t>
            </a:r>
            <a:r>
              <a:rPr lang="pt-BR" sz="2400" i="1" dirty="0" smtClean="0"/>
              <a:t> [V/cm]     = 0.50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/>
              <a:t>g</a:t>
            </a:r>
            <a:r>
              <a:rPr lang="pt-BR" sz="2400" i="1" dirty="0" smtClean="0"/>
              <a:t> [cm/s</a:t>
            </a:r>
            <a:r>
              <a:rPr lang="pt-BR" sz="2400" i="1" baseline="30000" dirty="0" smtClean="0"/>
              <a:t>2</a:t>
            </a:r>
            <a:r>
              <a:rPr lang="pt-BR" sz="2400" i="1" dirty="0" smtClean="0"/>
              <a:t>]     = 981 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699792" y="1909623"/>
                <a:ext cx="6458474" cy="314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𝑑h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𝑑h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pt-BR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𝑑h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pt-BR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𝑑h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pt-BR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b="0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909623"/>
                <a:ext cx="6458474" cy="31472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7727" y="1340768"/>
            <a:ext cx="8229600" cy="1143000"/>
          </a:xfrm>
        </p:spPr>
        <p:txBody>
          <a:bodyPr/>
          <a:lstStyle/>
          <a:p>
            <a:r>
              <a:rPr lang="pt-BR" dirty="0" smtClean="0"/>
              <a:t>Pontos de Equilíbrio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389194"/>
            <a:ext cx="5184576" cy="256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>
            <a:off x="1763688" y="3140968"/>
            <a:ext cx="165618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691680" y="3212976"/>
            <a:ext cx="180020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619672" y="3356992"/>
            <a:ext cx="1872208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39552" y="2721114"/>
            <a:ext cx="12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Pontos de Equilíbrio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93912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896344"/>
            <a:ext cx="9144000" cy="676672"/>
          </a:xfrm>
        </p:spPr>
        <p:txBody>
          <a:bodyPr/>
          <a:lstStyle/>
          <a:p>
            <a:r>
              <a:rPr lang="pt-BR" sz="2800" dirty="0" smtClean="0"/>
              <a:t>Controlador PI Monovariável: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691680" y="3861048"/>
                <a:ext cx="5677642" cy="1055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r>
                        <a:rPr lang="pt-BR" sz="2800" b="0" i="1" smtClean="0">
                          <a:latin typeface="Cambria Math"/>
                        </a:rPr>
                        <m:t>𝐾</m:t>
                      </m:r>
                      <m:r>
                        <a:rPr lang="pt-BR" sz="2800" b="0" i="1" smtClean="0">
                          <a:latin typeface="Cambria Math"/>
                        </a:rPr>
                        <m:t>[</m:t>
                      </m:r>
                      <m:r>
                        <a:rPr lang="pt-BR" sz="2800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/>
                            </a:rPr>
                            <m:t>𝑑𝑠</m:t>
                          </m:r>
                        </m:e>
                      </m:nary>
                      <m:r>
                        <a:rPr lang="pt-BR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861048"/>
                <a:ext cx="5677642" cy="10558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709539"/>
          </a:xfrm>
        </p:spPr>
        <p:txBody>
          <a:bodyPr/>
          <a:lstStyle/>
          <a:p>
            <a:r>
              <a:rPr lang="pt-BR" sz="2800" dirty="0" smtClean="0"/>
              <a:t>Controle PI Multivariável:</a:t>
            </a:r>
            <a:endParaRPr lang="pt-B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888" y="2852936"/>
            <a:ext cx="751652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49896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36305"/>
            <a:ext cx="9144000" cy="3124943"/>
          </a:xfrm>
        </p:spPr>
        <p:txBody>
          <a:bodyPr/>
          <a:lstStyle/>
          <a:p>
            <a:pPr algn="just"/>
            <a:r>
              <a:rPr lang="pt-BR" sz="2800" dirty="0" smtClean="0"/>
              <a:t>Controle PI Multivariável: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marL="0" indent="0" algn="just">
              <a:buNone/>
            </a:pPr>
            <a:r>
              <a:rPr lang="pt-BR" sz="2800" dirty="0" smtClean="0"/>
              <a:t>A malha de controle 1 atua na vazão da bomba 1, por meio de um sinal de tensão,  para controlar o nível do tanque 1.</a:t>
            </a:r>
          </a:p>
          <a:p>
            <a:pPr marL="0" indent="0" algn="just">
              <a:buNone/>
            </a:pPr>
            <a:r>
              <a:rPr lang="pt-BR" sz="2800" dirty="0" smtClean="0"/>
              <a:t>A malha de controle 2 atua na vazão da bomba 2, por meio de um sinal de tensão,  para controlar o nível do tanque 2.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1888232"/>
                <a:ext cx="9144000" cy="46371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800" dirty="0" smtClean="0"/>
                  <a:t>Controle PI Multivariável:</a:t>
                </a:r>
              </a:p>
              <a:p>
                <a:pPr marL="0" indent="0" algn="just">
                  <a:buNone/>
                </a:pPr>
                <a:r>
                  <a:rPr lang="pt-BR" sz="2800" dirty="0" smtClean="0"/>
                  <a:t>No controle totalmente descentralizado as interações entre as malhas são tratadas como perturbação. Por exemplo, a saída </a:t>
                </a:r>
                <a:r>
                  <a:rPr lang="pt-BR" sz="2800" i="1" dirty="0" smtClean="0"/>
                  <a:t>y</a:t>
                </a:r>
                <a:r>
                  <a:rPr lang="pt-BR" sz="2800" i="1" baseline="-25000" dirty="0" smtClean="0"/>
                  <a:t>1</a:t>
                </a:r>
                <a:r>
                  <a:rPr lang="pt-BR" sz="2800" i="1" dirty="0" smtClean="0"/>
                  <a:t>(t) </a:t>
                </a:r>
                <a:r>
                  <a:rPr lang="pt-BR" sz="2800" dirty="0" smtClean="0"/>
                  <a:t>de uma planta multivariável linear invariante no tempo pode ser descrita por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 smtClean="0"/>
              </a:p>
              <a:p>
                <a:pPr marL="0" indent="0" algn="just">
                  <a:buNone/>
                </a:pPr>
                <a:r>
                  <a:rPr lang="pt-BR" sz="2800" dirty="0" smtClean="0"/>
                  <a:t>Onde </a:t>
                </a:r>
                <a:r>
                  <a:rPr lang="pt-BR" sz="2800" i="1" dirty="0" err="1" smtClean="0"/>
                  <a:t>G</a:t>
                </a:r>
                <a:r>
                  <a:rPr lang="pt-BR" sz="2800" i="1" baseline="-25000" dirty="0" err="1" smtClean="0"/>
                  <a:t>ij</a:t>
                </a:r>
                <a:r>
                  <a:rPr lang="pt-BR" sz="2800" dirty="0" smtClean="0"/>
                  <a:t> são os elementos da matriz de transferência  da planta. </a:t>
                </a:r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88232"/>
                <a:ext cx="9144000" cy="4637112"/>
              </a:xfrm>
              <a:blipFill rotWithShape="1">
                <a:blip r:embed="rId2"/>
                <a:stretch>
                  <a:fillRect l="-1333" t="-11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 Descentralizado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169941" cy="470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571</Words>
  <Application>Microsoft Office PowerPoint</Application>
  <PresentationFormat>Apresentação na tela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Sistema</vt:lpstr>
      <vt:lpstr>Modelo matemático</vt:lpstr>
      <vt:lpstr>Pontos de Equilíbrio</vt:lpstr>
      <vt:lpstr>Controlador PI Descentralizado</vt:lpstr>
      <vt:lpstr>Controlador PI Descentralizado</vt:lpstr>
      <vt:lpstr>Controlador PI Descentralizado</vt:lpstr>
      <vt:lpstr>Controlador PI Descentralizado</vt:lpstr>
      <vt:lpstr>Controlador PI Descentralizado</vt:lpstr>
      <vt:lpstr>Controlador PI Descentralizado</vt:lpstr>
      <vt:lpstr>Controlador PI Descentralizado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PI Descentralizado</dc:title>
  <dc:creator>Rondineli</dc:creator>
  <cp:lastModifiedBy>Murillo Ferreira dos Santos</cp:lastModifiedBy>
  <cp:revision>8</cp:revision>
  <dcterms:created xsi:type="dcterms:W3CDTF">2013-03-19T13:00:27Z</dcterms:created>
  <dcterms:modified xsi:type="dcterms:W3CDTF">2014-06-03T11:59:37Z</dcterms:modified>
</cp:coreProperties>
</file>