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8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shared/N6TWKN3ZP?:display_count=n&amp;:origin=viz_share_lin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3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231DD6-5112-CDB2-029A-8499AE493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anchor="b">
            <a:normAutofit/>
          </a:bodyPr>
          <a:lstStyle/>
          <a:p>
            <a:pPr algn="l"/>
            <a:r>
              <a:rPr lang="en-SG" sz="5400" dirty="0"/>
              <a:t>Japan Tourism 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8CF04-C056-19FF-DA45-3FBAA3950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anchor="t">
            <a:normAutofit/>
          </a:bodyPr>
          <a:lstStyle/>
          <a:p>
            <a:pPr algn="l"/>
            <a:r>
              <a:rPr lang="en-SG" sz="2200" dirty="0"/>
              <a:t>By Lucas Lim</a:t>
            </a:r>
          </a:p>
        </p:txBody>
      </p:sp>
      <p:pic>
        <p:nvPicPr>
          <p:cNvPr id="4" name="Picture 3" descr="Blurry cityscape at night">
            <a:extLst>
              <a:ext uri="{FF2B5EF4-FFF2-40B4-BE49-F238E27FC236}">
                <a16:creationId xmlns:a16="http://schemas.microsoft.com/office/drawing/2014/main" id="{AF85BF46-F35A-29C6-3055-966C71D7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00" r="15849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96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25" name="Freeform: Shape 922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229" name="Freeform: Shape 922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3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232" name="Freeform: Shape 923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3" name="Freeform: Shape 923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4" name="Freeform: Shape 923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5" name="Freeform: Shape 923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6" name="Freeform: Shape 923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7" name="Freeform: Shape 923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8" name="Freeform: Shape 923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4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241" name="Freeform: Shape 924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2" name="Freeform: Shape 924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3" name="Freeform: Shape 924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4" name="Freeform: Shape 924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5" name="Freeform: Shape 924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6" name="Freeform: Shape 924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7" name="Freeform: Shape 924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249" name="Rectangle 924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51" name="Rectangle 925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253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254" name="Freeform: Shape 9253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321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257" name="Freeform: Shape 9256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8" name="Freeform: Shape 9257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9" name="Freeform: Shape 9258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0" name="Freeform: Shape 9259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1" name="Freeform: Shape 9260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2" name="Freeform: Shape 9261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3" name="Freeform: Shape 9262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56" name="Freeform: Shape 9255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244E01-1F95-95CE-34BB-3738B71A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104" y="1872661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B4: Prefecture Visit Rate presented in Tableau</a:t>
            </a:r>
          </a:p>
        </p:txBody>
      </p:sp>
      <p:pic>
        <p:nvPicPr>
          <p:cNvPr id="9218" name="Picture 2" descr="A map of japan on a black background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7106AB6F-3391-DC14-32EF-1F3C8140F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" t="15318" r="16534" b="8103"/>
          <a:stretch/>
        </p:blipFill>
        <p:spPr bwMode="auto">
          <a:xfrm>
            <a:off x="743404" y="567942"/>
            <a:ext cx="6121864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65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266" name="Freeform: Shape 9265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267" name="Freeform: Shape 9266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8" name="Freeform: Shape 9267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9" name="Freeform: Shape 9268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0" name="Freeform: Shape 9269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1" name="Freeform: Shape 9270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2" name="Freeform: Shape 9271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3" name="Freeform: Shape 9272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275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9276" name="Straight Connector 9275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77" name="Straight Connector 9276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12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Rectangle 108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4" name="Freeform: Shape 108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86" name="Freeform: Shape 108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8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9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03" name="Rectangle 110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D41CD-BF5A-6D53-4988-6BACD82F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78540"/>
            <a:ext cx="4795282" cy="20409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A1: Singapore Visitor Arrivals to Japan by Month</a:t>
            </a:r>
          </a:p>
        </p:txBody>
      </p:sp>
      <p:grpSp>
        <p:nvGrpSpPr>
          <p:cNvPr id="1105" name="Bottom Right">
            <a:extLst>
              <a:ext uri="{FF2B5EF4-FFF2-40B4-BE49-F238E27FC236}">
                <a16:creationId xmlns:a16="http://schemas.microsoft.com/office/drawing/2014/main" id="{D817ADB7-00E6-482F-BD8B-681326826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F71969E-EB0C-4011-A721-C4685792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07" name="Graphic 157">
              <a:extLst>
                <a:ext uri="{FF2B5EF4-FFF2-40B4-BE49-F238E27FC236}">
                  <a16:creationId xmlns:a16="http://schemas.microsoft.com/office/drawing/2014/main" id="{0C06B9B3-A426-4BDD-BA45-9C5F6A44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E8BAA882-64C3-4E36-828C-E2034D9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8AC94D91-AECE-473B-B00B-F2AAE0EA4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8ABFBC77-5178-4DAA-93E6-A494D49148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47E709EC-272C-4F97-BDC8-4B872DEDC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reeform: Shape 1111">
                <a:extLst>
                  <a:ext uri="{FF2B5EF4-FFF2-40B4-BE49-F238E27FC236}">
                    <a16:creationId xmlns:a16="http://schemas.microsoft.com/office/drawing/2014/main" id="{27C992B3-ABB9-443C-8748-551626188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710CC2EE-90B9-45E3-B7E6-C856A199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reeform: Shape 1112">
                <a:extLst>
                  <a:ext uri="{FF2B5EF4-FFF2-40B4-BE49-F238E27FC236}">
                    <a16:creationId xmlns:a16="http://schemas.microsoft.com/office/drawing/2014/main" id="{28272C51-7AB7-4369-A6E9-17958FD3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9B1F31DD-C31E-4C9E-A920-AD354B5C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ECDFD-DB1E-CB80-5919-2BC0065D1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9852" y="544096"/>
            <a:ext cx="6712296" cy="335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3" name="Top left">
            <a:extLst>
              <a:ext uri="{FF2B5EF4-FFF2-40B4-BE49-F238E27FC236}">
                <a16:creationId xmlns:a16="http://schemas.microsoft.com/office/drawing/2014/main" id="{96BED12B-FE5D-4876-810D-5579D6E8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22EB1789-3A9D-45E9-8CDD-C8063C5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17CA9CCF-CD57-438A-9A90-777CB891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A0CE73CE-4EED-4313-8396-3E701096D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680AC3D6-983B-4840-BB53-F3C27CBC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F45DFDBC-0EF7-4972-A2FD-5589DCF4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35F3B204-B3FF-4D3D-A08D-2848E22B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C5F2879E-E3AA-4758-A22D-0DD2AF7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B110AA5C-CE6D-4F70-9F34-C4E0875F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19DF-9923-FA48-5125-92B4F277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4084395"/>
            <a:ext cx="4977905" cy="2035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Singaporean visitor arrivals peaks every December.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December, November, October are the most popular months to Japan for Singapore visitors, while August, July, September, January, February are the  popular months.</a:t>
            </a:r>
          </a:p>
        </p:txBody>
      </p:sp>
    </p:spTree>
    <p:extLst>
      <p:ext uri="{BB962C8B-B14F-4D97-AF65-F5344CB8AC3E}">
        <p14:creationId xmlns:p14="http://schemas.microsoft.com/office/powerpoint/2010/main" val="87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Rectangle 210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08" name="Freeform: Shape 2107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09" name="Freeform: Shape 210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10" name="Freeform: Shape 210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127" name="Rectangle 21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28" name="Rectangle 21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2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411C5-B43F-7650-3336-DCCF43FE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A2: Visitor Arrivals to Japan - Singapore vs Malaysia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69AAC-76FF-649D-1F83-C09B7700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09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In 2024, Malaysia visitor numbers to Japan exceeded Singapore numbers only in the months of February and September.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dirty="0"/>
              <a:t>Singapore visitor numbers to Japan increase at a faster rate.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19815A-D39A-4B5A-F782-6832CFAE5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8125" y="2396732"/>
            <a:ext cx="7805155" cy="39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8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097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40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Rectangle 313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32" name="Freeform: Shape 313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133" name="Freeform: Shape 313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134" name="Freeform: Shape 313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3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136" name="Freeform: Shape 313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7" name="Freeform: Shape 313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8" name="Freeform: Shape 313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9" name="Freeform: Shape 313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0" name="Freeform: Shape 313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1" name="Freeform: Shape 314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2" name="Freeform: Shape 314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43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144" name="Freeform: Shape 3143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5" name="Freeform: Shape 3144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6" name="Freeform: Shape 3145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7" name="Freeform: Shape 3146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8" name="Freeform: Shape 3147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9" name="Freeform: Shape 3148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0" name="Freeform: Shape 3149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151" name="Rectangle 315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52" name="Rectangle 315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5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54" name="Freeform: Shape 315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155" name="Freeform: Shape 315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6" name="Freeform: Shape 315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7" name="Freeform: Shape 315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8" name="Freeform: Shape 315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9" name="Freeform: Shape 315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0" name="Freeform: Shape 315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1" name="Freeform: Shape 316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B4EE6D-A0AF-16D2-BC88-52114475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A3: Singapore Visitor Numbers as a proportion of overall visitor numbers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64A8-165A-CC3C-936C-8BFFE79A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756" y="2955401"/>
            <a:ext cx="3988112" cy="31576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/>
              <a:t>December has the highest proportion (3.90%) of Singapore visitors to Japan as compared to all foreign visitors to Japan.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/>
              <a:t>July and August (0.84%) sees the least proportion of Singapore visitors to Japan.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endParaRPr lang="en-US" sz="1800"/>
          </a:p>
        </p:txBody>
      </p:sp>
      <p:pic>
        <p:nvPicPr>
          <p:cNvPr id="3074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DBAFFF98-BB00-5047-93C0-CEE362025E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8067" y="567942"/>
            <a:ext cx="5716862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62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163" name="Freeform: Shape 3162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121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64" name="Freeform: Shape 3163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5" name="Freeform: Shape 3164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6" name="Freeform: Shape 3165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7" name="Freeform: Shape 3166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8" name="Freeform: Shape 3167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9" name="Freeform: Shape 3168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0" name="Freeform: Shape 3169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71" name="Freeform: Shape 3170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47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A09067-8A83-C43D-CDF7-B1A7AADA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A4: One-way ANOVA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C7F9-A0BE-D17B-1A5F-1667AA6B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169025"/>
            <a:ext cx="4977905" cy="2091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b="0" i="0" u="none" strike="noStrike">
                <a:effectLst/>
              </a:rPr>
              <a:t>December has the largest range and largest mean as well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b="0" i="0" u="none" strike="noStrike">
                <a:effectLst/>
              </a:rPr>
              <a:t>August had the smallest range.</a:t>
            </a:r>
            <a:endParaRPr lang="en-US" sz="1800"/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/>
              <a:t>R</a:t>
            </a:r>
            <a:r>
              <a:rPr lang="en-US" sz="1800" b="0" i="0" u="none" strike="noStrike">
                <a:effectLst/>
              </a:rPr>
              <a:t>ange starts from zero for all months</a:t>
            </a: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5AB0C-2D10-F123-8295-2FF6B644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54" r="-1"/>
          <a:stretch/>
        </p:blipFill>
        <p:spPr>
          <a:xfrm>
            <a:off x="3172809" y="2396732"/>
            <a:ext cx="5895787" cy="3902579"/>
          </a:xfrm>
          <a:prstGeom prst="rect">
            <a:avLst/>
          </a:pr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4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5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9" name="Rectangle 517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80" name="Freeform: Shape 517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181" name="Freeform: Shape 518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182" name="Freeform: Shape 5181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8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184" name="Freeform: Shape 518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5" name="Freeform: Shape 518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6" name="Freeform: Shape 518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7" name="Freeform: Shape 518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8" name="Freeform: Shape 518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9" name="Freeform: Shape 518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0" name="Freeform: Shape 518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9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192" name="Freeform: Shape 519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3" name="Freeform: Shape 519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4" name="Freeform: Shape 519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5" name="Freeform: Shape 519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6" name="Freeform: Shape 519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7" name="Freeform: Shape 519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8" name="Freeform: Shape 519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199" name="Rectangle 519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00" name="Rectangle 5199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73490-C81C-0C00-F828-BA019EB7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78540"/>
            <a:ext cx="4795282" cy="20409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 A4: One-way ANOVA</a:t>
            </a:r>
          </a:p>
        </p:txBody>
      </p:sp>
      <p:grpSp>
        <p:nvGrpSpPr>
          <p:cNvPr id="5201" name="Bottom Right">
            <a:extLst>
              <a:ext uri="{FF2B5EF4-FFF2-40B4-BE49-F238E27FC236}">
                <a16:creationId xmlns:a16="http://schemas.microsoft.com/office/drawing/2014/main" id="{D817ADB7-00E6-482F-BD8B-681326826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202" name="Freeform: Shape 5201">
              <a:extLst>
                <a:ext uri="{FF2B5EF4-FFF2-40B4-BE49-F238E27FC236}">
                  <a16:creationId xmlns:a16="http://schemas.microsoft.com/office/drawing/2014/main" id="{DF71969E-EB0C-4011-A721-C4685792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203" name="Graphic 157">
              <a:extLst>
                <a:ext uri="{FF2B5EF4-FFF2-40B4-BE49-F238E27FC236}">
                  <a16:creationId xmlns:a16="http://schemas.microsoft.com/office/drawing/2014/main" id="{0C06B9B3-A426-4BDD-BA45-9C5F6A44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204" name="Freeform: Shape 5203">
                <a:extLst>
                  <a:ext uri="{FF2B5EF4-FFF2-40B4-BE49-F238E27FC236}">
                    <a16:creationId xmlns:a16="http://schemas.microsoft.com/office/drawing/2014/main" id="{E8BAA882-64C3-4E36-828C-E2034D999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5" name="Freeform: Shape 5204">
                <a:extLst>
                  <a:ext uri="{FF2B5EF4-FFF2-40B4-BE49-F238E27FC236}">
                    <a16:creationId xmlns:a16="http://schemas.microsoft.com/office/drawing/2014/main" id="{8AC94D91-AECE-473B-B00B-F2AAE0EA4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6" name="Freeform: Shape 5205">
                <a:extLst>
                  <a:ext uri="{FF2B5EF4-FFF2-40B4-BE49-F238E27FC236}">
                    <a16:creationId xmlns:a16="http://schemas.microsoft.com/office/drawing/2014/main" id="{8ABFBC77-5178-4DAA-93E6-A494D49148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7" name="Freeform: Shape 5206">
                <a:extLst>
                  <a:ext uri="{FF2B5EF4-FFF2-40B4-BE49-F238E27FC236}">
                    <a16:creationId xmlns:a16="http://schemas.microsoft.com/office/drawing/2014/main" id="{47E709EC-272C-4F97-BDC8-4B872DEDC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8" name="Freeform: Shape 5207">
                <a:extLst>
                  <a:ext uri="{FF2B5EF4-FFF2-40B4-BE49-F238E27FC236}">
                    <a16:creationId xmlns:a16="http://schemas.microsoft.com/office/drawing/2014/main" id="{27C992B3-ABB9-443C-8748-551626188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6" name="Freeform: Shape 5165">
                <a:extLst>
                  <a:ext uri="{FF2B5EF4-FFF2-40B4-BE49-F238E27FC236}">
                    <a16:creationId xmlns:a16="http://schemas.microsoft.com/office/drawing/2014/main" id="{710CC2EE-90B9-45E3-B7E6-C856A199D4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9" name="Freeform: Shape 5208">
                <a:extLst>
                  <a:ext uri="{FF2B5EF4-FFF2-40B4-BE49-F238E27FC236}">
                    <a16:creationId xmlns:a16="http://schemas.microsoft.com/office/drawing/2014/main" id="{28272C51-7AB7-4369-A6E9-17958FD3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10" name="Freeform: Shape 5209">
              <a:extLst>
                <a:ext uri="{FF2B5EF4-FFF2-40B4-BE49-F238E27FC236}">
                  <a16:creationId xmlns:a16="http://schemas.microsoft.com/office/drawing/2014/main" id="{9B1F31DD-C31E-4C9E-A920-AD354B5C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122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0D5D43-EE62-A510-A7F5-C1CA94E1F1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947154"/>
            <a:ext cx="10515600" cy="255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69" name="Top left">
            <a:extLst>
              <a:ext uri="{FF2B5EF4-FFF2-40B4-BE49-F238E27FC236}">
                <a16:creationId xmlns:a16="http://schemas.microsoft.com/office/drawing/2014/main" id="{96BED12B-FE5D-4876-810D-5579D6E8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211" name="Freeform: Shape 5210">
              <a:extLst>
                <a:ext uri="{FF2B5EF4-FFF2-40B4-BE49-F238E27FC236}">
                  <a16:creationId xmlns:a16="http://schemas.microsoft.com/office/drawing/2014/main" id="{22EB1789-3A9D-45E9-8CDD-C8063C5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212" name="Freeform: Shape 5211">
              <a:extLst>
                <a:ext uri="{FF2B5EF4-FFF2-40B4-BE49-F238E27FC236}">
                  <a16:creationId xmlns:a16="http://schemas.microsoft.com/office/drawing/2014/main" id="{17CA9CCF-CD57-438A-9A90-777CB891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3" name="Freeform: Shape 5212">
              <a:extLst>
                <a:ext uri="{FF2B5EF4-FFF2-40B4-BE49-F238E27FC236}">
                  <a16:creationId xmlns:a16="http://schemas.microsoft.com/office/drawing/2014/main" id="{A0CE73CE-4EED-4313-8396-3E701096D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4" name="Freeform: Shape 5213">
              <a:extLst>
                <a:ext uri="{FF2B5EF4-FFF2-40B4-BE49-F238E27FC236}">
                  <a16:creationId xmlns:a16="http://schemas.microsoft.com/office/drawing/2014/main" id="{680AC3D6-983B-4840-BB53-F3C27CBCB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5" name="Freeform: Shape 5214">
              <a:extLst>
                <a:ext uri="{FF2B5EF4-FFF2-40B4-BE49-F238E27FC236}">
                  <a16:creationId xmlns:a16="http://schemas.microsoft.com/office/drawing/2014/main" id="{F45DFDBC-0EF7-4972-A2FD-5589DCF4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6" name="Freeform: Shape 5215">
              <a:extLst>
                <a:ext uri="{FF2B5EF4-FFF2-40B4-BE49-F238E27FC236}">
                  <a16:creationId xmlns:a16="http://schemas.microsoft.com/office/drawing/2014/main" id="{35F3B204-B3FF-4D3D-A08D-2848E22B0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7" name="Freeform: Shape 5216">
              <a:extLst>
                <a:ext uri="{FF2B5EF4-FFF2-40B4-BE49-F238E27FC236}">
                  <a16:creationId xmlns:a16="http://schemas.microsoft.com/office/drawing/2014/main" id="{C5F2879E-E3AA-4758-A22D-0DD2AF771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8" name="Freeform: Shape 5217">
              <a:extLst>
                <a:ext uri="{FF2B5EF4-FFF2-40B4-BE49-F238E27FC236}">
                  <a16:creationId xmlns:a16="http://schemas.microsoft.com/office/drawing/2014/main" id="{B110AA5C-CE6D-4F70-9F34-C4E0875F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5F3A-E0AC-F7D6-4466-5125A279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4084395"/>
            <a:ext cx="4977905" cy="2035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1500"/>
              <a:t>A one-way ANOVA revealed that there was a statistically significant difference in mean visitor numbers from Singapore between at least eleven groups. F(11,408) = 6.524752, p = &lt;0.05. </a:t>
            </a:r>
          </a:p>
          <a:p>
            <a:pPr marL="285750" indent="-228600">
              <a:lnSpc>
                <a:spcPct val="100000"/>
              </a:lnSpc>
              <a:buFont typeface="Avenir Next LT Pro" panose="020B0504020202020204" pitchFamily="34" charset="0"/>
              <a:buChar char="+"/>
            </a:pPr>
            <a:r>
              <a:rPr lang="en-US" sz="1500"/>
              <a:t>We can reject the null hypothesis that there is no difference in visitor arrivals based on Month.</a:t>
            </a:r>
          </a:p>
        </p:txBody>
      </p:sp>
    </p:spTree>
    <p:extLst>
      <p:ext uri="{BB962C8B-B14F-4D97-AF65-F5344CB8AC3E}">
        <p14:creationId xmlns:p14="http://schemas.microsoft.com/office/powerpoint/2010/main" val="191895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15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1" name="Freeform: Shape 616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2" name="Freeform: Shape 616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3" name="Freeform: Shape 616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4" name="Freeform: Shape 616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5" name="Freeform: Shape 616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6" name="Freeform: Shape 616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6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6169" name="Freeform: Shape 616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0" name="Freeform: Shape 616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1" name="Freeform: Shape 617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2" name="Freeform: Shape 617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3" name="Freeform: Shape 617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4" name="Freeform: Shape 617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5" name="Freeform: Shape 617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177" name="Rectangle 617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79" name="Rectangle 617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81" name="Rectangle 6180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map of japan with red and white lines&#10;&#10;AI-generated content may be incorrect.">
            <a:extLst>
              <a:ext uri="{FF2B5EF4-FFF2-40B4-BE49-F238E27FC236}">
                <a16:creationId xmlns:a16="http://schemas.microsoft.com/office/drawing/2014/main" id="{548C3926-3723-DF12-3933-EFD85084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0" r="-1" b="3130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83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184" name="Freeform: Shape 6183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5" name="Freeform: Shape 6184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6" name="Freeform: Shape 6185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7" name="Freeform: Shape 6186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8" name="Freeform: Shape 6187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9" name="Freeform: Shape 6188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0" name="Freeform: Shape 6189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77B1C9-B125-74FD-6399-016D1C1F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B1: Prefecture Visit Rate - Singapore (2023)</a:t>
            </a:r>
          </a:p>
        </p:txBody>
      </p:sp>
      <p:grpSp>
        <p:nvGrpSpPr>
          <p:cNvPr id="6192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193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95" name="Freeform: Shape 6194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6" name="Freeform: Shape 6195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7" name="Freeform: Shape 6196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8" name="Freeform: Shape 6197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9" name="Freeform: Shape 6198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0" name="Freeform: Shape 6199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1" name="Freeform: Shape 6200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94" name="Freeform: Shape 6193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6E448-855E-EC4C-FD95-655682E6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726538"/>
            <a:ext cx="49779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dirty="0">
                <a:solidFill>
                  <a:srgbClr val="FFFFFF"/>
                </a:solidFill>
              </a:rPr>
              <a:t>M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ost visited prefecture is Tokyo, followed by Chiba, Osaka and Kyoto prefectures. 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Nara, Hokkaido, Yamanashi, Kanagawa, Hyogo, Aichi prefectures see a sizable proportion of Singapore tourists.</a:t>
            </a:r>
            <a:endParaRPr lang="en-US" sz="1800" b="0" dirty="0">
              <a:solidFill>
                <a:srgbClr val="FFFFFF"/>
              </a:solidFill>
              <a:effectLst/>
            </a:endParaRPr>
          </a:p>
          <a:p>
            <a:pPr indent="-228600">
              <a:buFont typeface="Avenir Next LT Pro" panose="020B0504020202020204" pitchFamily="34" charset="0"/>
              <a:buChar char="+"/>
            </a:pP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0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5" name="Rectangle 728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87" name="Freeform: Shape 728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289" name="Freeform: Shape 728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291" name="Freeform: Shape 729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29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294" name="Freeform: Shape 729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5" name="Freeform: Shape 729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6" name="Freeform: Shape 729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7" name="Freeform: Shape 729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8" name="Freeform: Shape 729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9" name="Freeform: Shape 729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0" name="Freeform: Shape 729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30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303" name="Freeform: Shape 730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4" name="Freeform: Shape 730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5" name="Freeform: Shape 730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6" name="Freeform: Shape 730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7" name="Freeform: Shape 730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8" name="Freeform: Shape 730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9" name="Freeform: Shape 730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7311" name="Rectangle 73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13" name="Rectangle 73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15" name="Rectangle 7314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 map of japan with different colored areas&#10;&#10;AI-generated content may be incorrect.">
            <a:extLst>
              <a:ext uri="{FF2B5EF4-FFF2-40B4-BE49-F238E27FC236}">
                <a16:creationId xmlns:a16="http://schemas.microsoft.com/office/drawing/2014/main" id="{45D314D0-A7F2-C173-770F-A9D0F83FE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 r="-1" b="1996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17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318" name="Freeform: Shape 731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9" name="Freeform: Shape 731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0" name="Freeform: Shape 731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1" name="Freeform: Shape 732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2" name="Freeform: Shape 732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3" name="Freeform: Shape 732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4" name="Freeform: Shape 7323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E62D86-7C33-58BD-9474-3FDCE40B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B2: Prefecture Visit Rate (Singapore vs Overall)</a:t>
            </a:r>
          </a:p>
        </p:txBody>
      </p:sp>
      <p:grpSp>
        <p:nvGrpSpPr>
          <p:cNvPr id="7326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327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329" name="Freeform: Shape 7328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0" name="Freeform: Shape 7329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1" name="Freeform: Shape 7330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2" name="Freeform: Shape 7331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3" name="Freeform: Shape 7332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4" name="Freeform: Shape 7333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5" name="Freeform: Shape 7334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28" name="Freeform: Shape 7327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64277-FC17-F98F-CA3A-06F789E0A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726538"/>
            <a:ext cx="49779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dirty="0">
                <a:solidFill>
                  <a:srgbClr val="FFFFFF"/>
                </a:solidFill>
              </a:rPr>
              <a:t>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here is a greater proportion of Singapore tourists that choose to visit Tokyo, Chiba, Yamanashi, Kyoto, Osaka and Hokkaido. 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</a:rPr>
              <a:t>Fukuoka, Okinawa, Oita and Hiroshima prefectures are not as much visited by Singaporean tourists.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" name="Rectangle 830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05" name="Freeform: Shape 830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306" name="Freeform: Shape 830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307" name="Freeform: Shape 830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30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309" name="Freeform: Shape 830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0" name="Freeform: Shape 830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1" name="Freeform: Shape 831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2" name="Freeform: Shape 831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3" name="Freeform: Shape 831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4" name="Freeform: Shape 831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5" name="Freeform: Shape 831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31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317" name="Freeform: Shape 831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8" name="Freeform: Shape 831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9" name="Freeform: Shape 831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0" name="Freeform: Shape 831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1" name="Freeform: Shape 832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2" name="Freeform: Shape 832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3" name="Freeform: Shape 832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324" name="Rectangle 83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25" name="Rectangle 83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26" name="Rectangle 8325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2" descr="A map of japan with a flag&#10;&#10;AI-generated content may be incorrect.">
            <a:extLst>
              <a:ext uri="{FF2B5EF4-FFF2-40B4-BE49-F238E27FC236}">
                <a16:creationId xmlns:a16="http://schemas.microsoft.com/office/drawing/2014/main" id="{F0F4770B-6673-D29D-0F7B-639F2BED1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4" r="-1" b="19733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27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328" name="Freeform: Shape 832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9" name="Freeform: Shape 832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0" name="Freeform: Shape 832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1" name="Freeform: Shape 833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2" name="Freeform: Shape 833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3" name="Freeform: Shape 833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2" name="Freeform: Shape 829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61EBC5-8C11-0AF4-7210-2411DB46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B3: Singapore Tourists Prefecture Visit Rate (2018 vs 2023)</a:t>
            </a:r>
            <a:b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29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334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335" name="Freeform: Shape 8334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6" name="Freeform: Shape 8335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7" name="Freeform: Shape 8336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8" name="Freeform: Shape 8337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9" name="Freeform: Shape 8338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0" name="Freeform: Shape 8339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3" name="Freeform: Shape 830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41" name="Freeform: Shape 8340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0D018-30A2-3082-0DAF-467DB899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372" y="726538"/>
            <a:ext cx="4977905" cy="5017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 b="0" i="0" u="none" strike="noStrike">
                <a:solidFill>
                  <a:srgbClr val="FFFFFF"/>
                </a:solidFill>
                <a:effectLst/>
              </a:rPr>
              <a:t>Okinawa, Hokkaido, Oita saw the biggest drops in Prefecture Visit Rates.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r>
              <a:rPr lang="en-US" sz="1800">
                <a:solidFill>
                  <a:srgbClr val="FFFFFF"/>
                </a:solidFill>
              </a:rPr>
              <a:t>The prefectures that saw the largest increase in Prefecture Visit Rates are Osaka, Kyoto, Yamanashi, Chiba, which mostly happens to be along Japan’s Golden Route. </a:t>
            </a:r>
          </a:p>
          <a:p>
            <a:pPr marL="285750" indent="-228600">
              <a:buFont typeface="Avenir Next LT Pro" panose="020B0504020202020204" pitchFamily="34" charset="0"/>
              <a:buChar char="+"/>
            </a:pPr>
            <a:endParaRPr lang="en-US" sz="1800">
              <a:solidFill>
                <a:srgbClr val="FFFFFF"/>
              </a:solidFill>
            </a:endParaRPr>
          </a:p>
          <a:p>
            <a:pPr marL="285750" indent="-228600">
              <a:buFont typeface="Avenir Next LT Pro" panose="020B0504020202020204" pitchFamily="34" charset="0"/>
              <a:buChar char="+"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1980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C848AD"/>
      </a:accent1>
      <a:accent2>
        <a:srgbClr val="9C36B6"/>
      </a:accent2>
      <a:accent3>
        <a:srgbClr val="7948C8"/>
      </a:accent3>
      <a:accent4>
        <a:srgbClr val="3D42B9"/>
      </a:accent4>
      <a:accent5>
        <a:srgbClr val="4882C8"/>
      </a:accent5>
      <a:accent6>
        <a:srgbClr val="36A5B6"/>
      </a:accent6>
      <a:hlink>
        <a:srgbClr val="3F64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AvenirNext LT Pro Medium</vt:lpstr>
      <vt:lpstr>Arial</vt:lpstr>
      <vt:lpstr>Avenir Next LT Pro</vt:lpstr>
      <vt:lpstr>Rockwell</vt:lpstr>
      <vt:lpstr>Segoe UI</vt:lpstr>
      <vt:lpstr>ExploreVTI</vt:lpstr>
      <vt:lpstr>Japan Tourism Data Analytics Project</vt:lpstr>
      <vt:lpstr>Analysis A1: Singapore Visitor Arrivals to Japan by Month</vt:lpstr>
      <vt:lpstr>Analysis A2: Visitor Arrivals to Japan - Singapore vs Malaysia</vt:lpstr>
      <vt:lpstr>Analysis A3: Singapore Visitor Numbers as a proportion of overall visitor numbers</vt:lpstr>
      <vt:lpstr>Analysis A4: One-way ANOVA</vt:lpstr>
      <vt:lpstr>Analysis A4: One-way ANOVA</vt:lpstr>
      <vt:lpstr>Analysis B1: Prefecture Visit Rate - Singapore (2023)</vt:lpstr>
      <vt:lpstr>Analysis B2: Prefecture Visit Rate (Singapore vs Overall)</vt:lpstr>
      <vt:lpstr>Analysis B3: Singapore Tourists Prefecture Visit Rate (2018 vs 2023) </vt:lpstr>
      <vt:lpstr>Analysis B4: Prefecture Visit Rate presented in Tableau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Lim</dc:creator>
  <cp:lastModifiedBy>Lucas Lim</cp:lastModifiedBy>
  <cp:revision>2</cp:revision>
  <dcterms:created xsi:type="dcterms:W3CDTF">2025-02-07T04:26:45Z</dcterms:created>
  <dcterms:modified xsi:type="dcterms:W3CDTF">2025-02-10T13:41:26Z</dcterms:modified>
</cp:coreProperties>
</file>