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399288" cy="43200638"/>
  <p:notesSz cx="6858000" cy="9144000"/>
  <p:defaultTextStyle>
    <a:defPPr>
      <a:defRPr lang="pt-BR"/>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p15:clr>
            <a:srgbClr val="A4A3A4"/>
          </p15:clr>
        </p15:guide>
        <p15:guide id="2" pos="102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y" initials="P"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3426" y="-1158"/>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1T09:17:02.304" idx="1">
    <p:pos x="19802" y="4961"/>
    <p:text>Colocar o Nome Completo do(a) Orientador(a) com a títulação.</p:text>
    <p:extLst>
      <p:ext uri="{C676402C-5697-4E1C-873F-D02D1690AC5C}">
        <p15:threadingInfo xmlns:p15="http://schemas.microsoft.com/office/powerpoint/2012/main" timeZoneBias="180"/>
      </p:ext>
    </p:extLst>
  </p:cm>
  <p:cm authorId="1" dt="2016-09-11T11:00:34.460" idx="2">
    <p:pos x="7673" y="6192"/>
    <p:text>Apresentar, de forma objetiva, a motivação para a realização da pesquisa de TCC, bem como sua relevância, de forma a possibilitar a compreensão do contexto da investigação.
Destacar o(s) objetivo(s) da pesquisa, ou seja, as metas que nortearam o desenvolvimento do TCC.</p:text>
    <p:extLst>
      <p:ext uri="{C676402C-5697-4E1C-873F-D02D1690AC5C}">
        <p15:threadingInfo xmlns:p15="http://schemas.microsoft.com/office/powerpoint/2012/main" timeZoneBias="180"/>
      </p:ext>
    </p:extLst>
  </p:cm>
  <p:cm authorId="1" dt="2016-09-11T11:24:10.444" idx="3">
    <p:pos x="4731" y="14688"/>
    <p:text>Deve-se descrever, de forma clara e precisa, o que foi feito na pesquisa, explicitando os equipamentos e materiais envolvidos, bem como os métodos usados no desenvolvimento, de forma a explicitar o percurso realizado na investigação.</p:text>
    <p:extLst>
      <p:ext uri="{C676402C-5697-4E1C-873F-D02D1690AC5C}">
        <p15:threadingInfo xmlns:p15="http://schemas.microsoft.com/office/powerpoint/2012/main" timeZoneBias="180"/>
      </p:ext>
    </p:extLst>
  </p:cm>
  <p:cm authorId="1" dt="2016-09-11T11:39:53.431" idx="4">
    <p:pos x="14194" y="6192"/>
    <p:text>Descrição das técnicas e fundamentos utilizados no tratamento e/ou análise dos dados investigados. Devem ser apresentados de modo claro e conciso, acompanhados, quando for o caso, de gráficos, tabelas, figuras, etc.</p:text>
    <p:extLst>
      <p:ext uri="{C676402C-5697-4E1C-873F-D02D1690AC5C}">
        <p15:threadingInfo xmlns:p15="http://schemas.microsoft.com/office/powerpoint/2012/main" timeZoneBias="180"/>
      </p:ext>
    </p:extLst>
  </p:cm>
  <p:cm authorId="1" dt="2016-09-11T11:47:49.063" idx="5">
    <p:pos x="14318" y="15552"/>
    <p:text>Ressaltar se os objetivos foram ou não atingidos, o que se conclui com a investigação realizada, bem como outras considerações pertinentes.</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4049911" y="7070108"/>
            <a:ext cx="24299466" cy="15040222"/>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4049911" y="22690338"/>
            <a:ext cx="24299466" cy="1043015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1A9F05B-7864-4624-A3B9-D868E823E8F1}" type="datetimeFigureOut">
              <a:rPr lang="pt-BR" smtClean="0"/>
              <a:t>01/04/2019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303843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A9F05B-7864-4624-A3B9-D868E823E8F1}" type="datetimeFigureOut">
              <a:rPr lang="pt-BR" smtClean="0"/>
              <a:t>01/04/2019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383279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185741" y="2300034"/>
            <a:ext cx="6986096" cy="36610544"/>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2227451" y="2300034"/>
            <a:ext cx="20553298" cy="366105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A9F05B-7864-4624-A3B9-D868E823E8F1}" type="datetimeFigureOut">
              <a:rPr lang="pt-BR" smtClean="0"/>
              <a:t>01/04/2019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390020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A9F05B-7864-4624-A3B9-D868E823E8F1}" type="datetimeFigureOut">
              <a:rPr lang="pt-BR" smtClean="0"/>
              <a:t>01/04/2019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8080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210576" y="10770165"/>
            <a:ext cx="27944386" cy="17970262"/>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2210576" y="28910433"/>
            <a:ext cx="27944386" cy="945013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A1A9F05B-7864-4624-A3B9-D868E823E8F1}" type="datetimeFigureOut">
              <a:rPr lang="pt-BR" smtClean="0"/>
              <a:t>01/04/2019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201752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2227451" y="11500170"/>
            <a:ext cx="13769697"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6402140" y="11500170"/>
            <a:ext cx="13769697"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1A9F05B-7864-4624-A3B9-D868E823E8F1}" type="datetimeFigureOut">
              <a:rPr lang="pt-BR" smtClean="0"/>
              <a:t>01/04/2019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407491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2231671" y="2300037"/>
            <a:ext cx="27944386" cy="8350126"/>
          </a:xfrm>
        </p:spPr>
        <p:txBody>
          <a:bodyPr/>
          <a:lstStyle/>
          <a:p>
            <a:r>
              <a:rPr lang="pt-BR"/>
              <a:t>Clique para editar o título mestre</a:t>
            </a:r>
          </a:p>
        </p:txBody>
      </p:sp>
      <p:sp>
        <p:nvSpPr>
          <p:cNvPr id="3" name="Espaço Reservado para Texto 2"/>
          <p:cNvSpPr>
            <a:spLocks noGrp="1"/>
          </p:cNvSpPr>
          <p:nvPr>
            <p:ph type="body" idx="1"/>
          </p:nvPr>
        </p:nvSpPr>
        <p:spPr>
          <a:xfrm>
            <a:off x="2231672" y="10590160"/>
            <a:ext cx="13706416" cy="5190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2231672" y="15780233"/>
            <a:ext cx="13706416"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6402140" y="10590160"/>
            <a:ext cx="13773917" cy="5190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16402140" y="15780233"/>
            <a:ext cx="13773917"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1A9F05B-7864-4624-A3B9-D868E823E8F1}" type="datetimeFigureOut">
              <a:rPr lang="pt-BR" smtClean="0"/>
              <a:t>01/04/2019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403652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1A9F05B-7864-4624-A3B9-D868E823E8F1}" type="datetimeFigureOut">
              <a:rPr lang="pt-BR" smtClean="0"/>
              <a:t>01/04/2019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423359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1A9F05B-7864-4624-A3B9-D868E823E8F1}" type="datetimeFigureOut">
              <a:rPr lang="pt-BR" smtClean="0"/>
              <a:t>01/04/2019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238302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231672" y="2880042"/>
            <a:ext cx="10449613" cy="10080149"/>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13773917" y="6220095"/>
            <a:ext cx="16402140" cy="3070045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2231672" y="12960191"/>
            <a:ext cx="10449613" cy="240103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1A9F05B-7864-4624-A3B9-D868E823E8F1}" type="datetimeFigureOut">
              <a:rPr lang="pt-BR" smtClean="0"/>
              <a:t>01/04/2019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51070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231672" y="2880042"/>
            <a:ext cx="10449613" cy="10080149"/>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13773917" y="6220095"/>
            <a:ext cx="16402140" cy="307004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2231672" y="12960191"/>
            <a:ext cx="10449613" cy="240103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1A9F05B-7864-4624-A3B9-D868E823E8F1}" type="datetimeFigureOut">
              <a:rPr lang="pt-BR" smtClean="0"/>
              <a:t>01/04/2019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0B5110-F499-4E0C-A5A1-25D7D63FE892}" type="slidenum">
              <a:rPr lang="pt-BR" smtClean="0"/>
              <a:t>‹#›</a:t>
            </a:fld>
            <a:endParaRPr lang="pt-BR"/>
          </a:p>
        </p:txBody>
      </p:sp>
    </p:spTree>
    <p:extLst>
      <p:ext uri="{BB962C8B-B14F-4D97-AF65-F5344CB8AC3E}">
        <p14:creationId xmlns:p14="http://schemas.microsoft.com/office/powerpoint/2010/main" val="131424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2227451" y="2300037"/>
            <a:ext cx="27944386" cy="8350126"/>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2227451" y="40040594"/>
            <a:ext cx="7289840" cy="2300034"/>
          </a:xfrm>
          <a:prstGeom prst="rect">
            <a:avLst/>
          </a:prstGeom>
        </p:spPr>
        <p:txBody>
          <a:bodyPr vert="horz" lIns="91440" tIns="45720" rIns="91440" bIns="45720" rtlCol="0" anchor="ctr"/>
          <a:lstStyle>
            <a:lvl1pPr algn="l">
              <a:defRPr sz="1200">
                <a:solidFill>
                  <a:schemeClr val="tx1">
                    <a:tint val="75000"/>
                  </a:schemeClr>
                </a:solidFill>
              </a:defRPr>
            </a:lvl1pPr>
          </a:lstStyle>
          <a:p>
            <a:fld id="{A1A9F05B-7864-4624-A3B9-D868E823E8F1}" type="datetimeFigureOut">
              <a:rPr lang="pt-BR" smtClean="0"/>
              <a:t>01/04/2019</a:t>
            </a:fld>
            <a:endParaRPr lang="pt-BR"/>
          </a:p>
        </p:txBody>
      </p:sp>
      <p:sp>
        <p:nvSpPr>
          <p:cNvPr id="5" name="Espaço Reservado para Rodapé 4"/>
          <p:cNvSpPr>
            <a:spLocks noGrp="1"/>
          </p:cNvSpPr>
          <p:nvPr>
            <p:ph type="ftr" sz="quarter" idx="3"/>
          </p:nvPr>
        </p:nvSpPr>
        <p:spPr>
          <a:xfrm>
            <a:off x="10732264" y="40040594"/>
            <a:ext cx="10934760" cy="230003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22881997" y="40040594"/>
            <a:ext cx="7289840" cy="2300034"/>
          </a:xfrm>
          <a:prstGeom prst="rect">
            <a:avLst/>
          </a:prstGeom>
        </p:spPr>
        <p:txBody>
          <a:bodyPr vert="horz" lIns="91440" tIns="45720" rIns="91440" bIns="45720" rtlCol="0" anchor="ctr"/>
          <a:lstStyle>
            <a:lvl1pPr algn="r">
              <a:defRPr sz="1200">
                <a:solidFill>
                  <a:schemeClr val="tx1">
                    <a:tint val="75000"/>
                  </a:schemeClr>
                </a:solidFill>
              </a:defRPr>
            </a:lvl1pPr>
          </a:lstStyle>
          <a:p>
            <a:fld id="{B80B5110-F499-4E0C-A5A1-25D7D63FE892}" type="slidenum">
              <a:rPr lang="pt-BR" smtClean="0"/>
              <a:t>‹#›</a:t>
            </a:fld>
            <a:endParaRPr lang="pt-BR"/>
          </a:p>
        </p:txBody>
      </p:sp>
    </p:spTree>
    <p:extLst>
      <p:ext uri="{BB962C8B-B14F-4D97-AF65-F5344CB8AC3E}">
        <p14:creationId xmlns:p14="http://schemas.microsoft.com/office/powerpoint/2010/main" val="3878752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326572"/>
            <a:ext cx="32399288" cy="79772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p:cNvSpPr/>
          <p:nvPr/>
        </p:nvSpPr>
        <p:spPr>
          <a:xfrm>
            <a:off x="0" y="39348423"/>
            <a:ext cx="32399288" cy="2000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13356771" y="853763"/>
            <a:ext cx="18078799" cy="2677656"/>
          </a:xfrm>
          <a:prstGeom prst="rect">
            <a:avLst/>
          </a:prstGeom>
          <a:noFill/>
        </p:spPr>
        <p:txBody>
          <a:bodyPr wrap="square" rtlCol="0">
            <a:spAutoFit/>
          </a:bodyPr>
          <a:lstStyle/>
          <a:p>
            <a:pPr algn="r"/>
            <a:r>
              <a:rPr lang="pt-BR" sz="9600" b="1" dirty="0">
                <a:solidFill>
                  <a:schemeClr val="bg1"/>
                </a:solidFill>
                <a:latin typeface="Arial Black" panose="020B0A04020102020204" pitchFamily="34" charset="0"/>
              </a:rPr>
              <a:t>EcoFolhetos</a:t>
            </a:r>
            <a:r>
              <a:rPr lang="pt-BR" sz="9000" b="1" dirty="0">
                <a:solidFill>
                  <a:schemeClr val="bg1"/>
                </a:solidFill>
                <a:latin typeface="Arial Black" panose="020B0A04020102020204" pitchFamily="34" charset="0"/>
              </a:rPr>
              <a:t> </a:t>
            </a:r>
            <a:br>
              <a:rPr lang="pt-BR" sz="9000" b="1" dirty="0">
                <a:solidFill>
                  <a:schemeClr val="bg1"/>
                </a:solidFill>
                <a:latin typeface="Arial Black" panose="020B0A04020102020204" pitchFamily="34" charset="0"/>
              </a:rPr>
            </a:br>
            <a:r>
              <a:rPr lang="pt-BR" sz="7200" b="1" dirty="0">
                <a:solidFill>
                  <a:schemeClr val="bg1"/>
                </a:solidFill>
                <a:latin typeface="Arial Black" panose="020B0A04020102020204" pitchFamily="34" charset="0"/>
              </a:rPr>
              <a:t>Atração Inteligente de Clientes</a:t>
            </a:r>
            <a:endParaRPr lang="pt-BR" sz="6000" b="1" dirty="0">
              <a:solidFill>
                <a:schemeClr val="bg1">
                  <a:lumMod val="85000"/>
                </a:schemeClr>
              </a:solidFill>
              <a:latin typeface="Arial Black" panose="020B0A04020102020204" pitchFamily="34" charset="0"/>
            </a:endParaRPr>
          </a:p>
        </p:txBody>
      </p:sp>
      <p:sp>
        <p:nvSpPr>
          <p:cNvPr id="9" name="CaixaDeTexto 8"/>
          <p:cNvSpPr txBox="1"/>
          <p:nvPr/>
        </p:nvSpPr>
        <p:spPr>
          <a:xfrm>
            <a:off x="13356772" y="4103624"/>
            <a:ext cx="18078798" cy="1015663"/>
          </a:xfrm>
          <a:prstGeom prst="rect">
            <a:avLst/>
          </a:prstGeom>
          <a:noFill/>
        </p:spPr>
        <p:txBody>
          <a:bodyPr wrap="square" rtlCol="0">
            <a:spAutoFit/>
          </a:bodyPr>
          <a:lstStyle/>
          <a:p>
            <a:pPr algn="r"/>
            <a:r>
              <a:rPr lang="pt-BR" sz="6000" dirty="0">
                <a:solidFill>
                  <a:schemeClr val="bg1"/>
                </a:solidFill>
                <a:latin typeface="Arial" panose="020B0604020202020204" pitchFamily="34" charset="0"/>
                <a:cs typeface="Arial" panose="020B0604020202020204" pitchFamily="34" charset="0"/>
              </a:rPr>
              <a:t>Lucas Lima Mauricio de Sousa</a:t>
            </a:r>
          </a:p>
        </p:txBody>
      </p:sp>
      <p:sp>
        <p:nvSpPr>
          <p:cNvPr id="11" name="CaixaDeTexto 10"/>
          <p:cNvSpPr txBox="1"/>
          <p:nvPr/>
        </p:nvSpPr>
        <p:spPr>
          <a:xfrm>
            <a:off x="13356770" y="6596487"/>
            <a:ext cx="18078799" cy="1015663"/>
          </a:xfrm>
          <a:prstGeom prst="rect">
            <a:avLst/>
          </a:prstGeom>
          <a:noFill/>
        </p:spPr>
        <p:txBody>
          <a:bodyPr wrap="square" rtlCol="0">
            <a:spAutoFit/>
          </a:bodyPr>
          <a:lstStyle/>
          <a:p>
            <a:pPr algn="r"/>
            <a:r>
              <a:rPr lang="pt-BR" sz="6000" dirty="0">
                <a:solidFill>
                  <a:schemeClr val="bg1"/>
                </a:solidFill>
                <a:latin typeface="Arial" panose="020B0604020202020204" pitchFamily="34" charset="0"/>
                <a:cs typeface="Arial" panose="020B0604020202020204" pitchFamily="34" charset="0"/>
              </a:rPr>
              <a:t>Prof. Dr. Vivaldo José Breternitz</a:t>
            </a:r>
          </a:p>
        </p:txBody>
      </p:sp>
      <p:sp>
        <p:nvSpPr>
          <p:cNvPr id="24" name="CaixaDeTexto 23"/>
          <p:cNvSpPr txBox="1"/>
          <p:nvPr/>
        </p:nvSpPr>
        <p:spPr>
          <a:xfrm>
            <a:off x="1284515" y="8008889"/>
            <a:ext cx="14392615" cy="1191545"/>
          </a:xfrm>
          <a:prstGeom prst="rect">
            <a:avLst/>
          </a:prstGeom>
          <a:noFill/>
        </p:spPr>
        <p:txBody>
          <a:bodyPr wrap="square" rtlCol="0">
            <a:spAutoFit/>
          </a:bodyPr>
          <a:lstStyle/>
          <a:p>
            <a:r>
              <a:rPr lang="pt-BR" sz="7200" dirty="0">
                <a:latin typeface="Arial Black" panose="020B0A04020102020204" pitchFamily="34" charset="0"/>
              </a:rPr>
              <a:t>Motivação e Objetivo</a:t>
            </a:r>
          </a:p>
        </p:txBody>
      </p:sp>
      <p:sp>
        <p:nvSpPr>
          <p:cNvPr id="25" name="CaixaDeTexto 24"/>
          <p:cNvSpPr txBox="1"/>
          <p:nvPr/>
        </p:nvSpPr>
        <p:spPr>
          <a:xfrm>
            <a:off x="1295401" y="9894079"/>
            <a:ext cx="14345666" cy="14065389"/>
          </a:xfrm>
          <a:prstGeom prst="rect">
            <a:avLst/>
          </a:prstGeom>
          <a:noFill/>
        </p:spPr>
        <p:txBody>
          <a:bodyPr wrap="square" rtlCol="0">
            <a:spAutoFit/>
          </a:bodyPr>
          <a:lstStyle/>
          <a:p>
            <a:pPr indent="1076400" algn="just">
              <a:spcBef>
                <a:spcPts val="2400"/>
              </a:spcBef>
            </a:pPr>
            <a:r>
              <a:rPr lang="pt-BR" sz="3600" dirty="0">
                <a:latin typeface="Arial" panose="020B0604020202020204" pitchFamily="34" charset="0"/>
                <a:cs typeface="Arial" panose="020B0604020202020204" pitchFamily="34" charset="0"/>
              </a:rPr>
              <a:t>Ainda hoje, mesmo com tantos avanços na área de Tecnologia, boa parte dos estabelecimentos comerciais, para atingir o objetivo de atrair clientes, prefere manter o meio tradicional de propaganda, contratando pessoas para distribuir aleatoriamente panfletos nas ruas próximas de seus estabelecimentos.</a:t>
            </a:r>
          </a:p>
          <a:p>
            <a:pPr indent="1076400" algn="just">
              <a:spcBef>
                <a:spcPts val="2400"/>
              </a:spcBef>
            </a:pPr>
            <a:r>
              <a:rPr lang="pt-BR" sz="3600" dirty="0">
                <a:latin typeface="Arial" panose="020B0604020202020204" pitchFamily="34" charset="0"/>
                <a:cs typeface="Arial" panose="020B0604020202020204" pitchFamily="34" charset="0"/>
              </a:rPr>
              <a:t>Esta prática, além de nada ecológica, pois consome uma enorme quantidade de papel, também se mostra pouco eficaz, visto que grande parte dos panfletos distribuídos são imediatamente descartados, em lixeiras próximas da região, e gera um gasto elevado, pois além da impressão dos papéis, é necessário contratar pessoas para a distribuição.</a:t>
            </a:r>
          </a:p>
          <a:p>
            <a:pPr indent="1076400" algn="just">
              <a:spcBef>
                <a:spcPts val="2400"/>
              </a:spcBef>
            </a:pPr>
            <a:r>
              <a:rPr lang="pt-BR" sz="3600" dirty="0">
                <a:latin typeface="Arial" panose="020B0604020202020204" pitchFamily="34" charset="0"/>
                <a:cs typeface="Arial" panose="020B0604020202020204" pitchFamily="34" charset="0"/>
              </a:rPr>
              <a:t>Buscar uma alternativa para atrair clientes de forma mais efetiva, com menos custos, e ecologicamente correta, seria extremamente vantajoso, tanto para o bolso do dono do estabelecimento, quanto para o meio ambiente, e até mesmo para os pedestres das regiões, que evitariam receber panfletos indesejados, ou ter de recusa-los.</a:t>
            </a:r>
          </a:p>
          <a:p>
            <a:pPr indent="1076400" algn="just">
              <a:spcBef>
                <a:spcPts val="2400"/>
              </a:spcBef>
            </a:pPr>
            <a:r>
              <a:rPr lang="pt-BR" sz="3600" dirty="0">
                <a:latin typeface="Arial" panose="020B0604020202020204" pitchFamily="34" charset="0"/>
                <a:cs typeface="Arial" panose="020B0604020202020204" pitchFamily="34" charset="0"/>
              </a:rPr>
              <a:t>Assim sendo, decidiu-se desenvolver esta pesquisa cujo o objetivo foi descobrir formas mais eficientes de atração de clientes para os estabelecimentos comerciais, reduzindo custos, e eliminando gastos desnecessários de papel, substituindo esse processo por aplicativos.</a:t>
            </a:r>
          </a:p>
          <a:p>
            <a:pPr indent="1077913" algn="just">
              <a:spcBef>
                <a:spcPts val="2400"/>
              </a:spcBef>
            </a:pPr>
            <a:endParaRPr lang="pt-BR" sz="3600" dirty="0">
              <a:latin typeface="Arial" panose="020B0604020202020204" pitchFamily="34" charset="0"/>
              <a:cs typeface="Arial" panose="020B0604020202020204" pitchFamily="34" charset="0"/>
            </a:endParaRPr>
          </a:p>
        </p:txBody>
      </p:sp>
      <p:sp>
        <p:nvSpPr>
          <p:cNvPr id="28" name="CaixaDeTexto 27"/>
          <p:cNvSpPr txBox="1"/>
          <p:nvPr/>
        </p:nvSpPr>
        <p:spPr>
          <a:xfrm>
            <a:off x="1159664" y="23216652"/>
            <a:ext cx="14392615" cy="1191545"/>
          </a:xfrm>
          <a:prstGeom prst="rect">
            <a:avLst/>
          </a:prstGeom>
          <a:noFill/>
        </p:spPr>
        <p:txBody>
          <a:bodyPr wrap="square" rtlCol="0">
            <a:spAutoFit/>
          </a:bodyPr>
          <a:lstStyle/>
          <a:p>
            <a:r>
              <a:rPr lang="pt-BR" sz="7200" dirty="0">
                <a:latin typeface="Arial Black" panose="020B0A04020102020204" pitchFamily="34" charset="0"/>
              </a:rPr>
              <a:t>Metodologia</a:t>
            </a:r>
          </a:p>
        </p:txBody>
      </p:sp>
      <p:sp>
        <p:nvSpPr>
          <p:cNvPr id="29" name="CaixaDeTexto 28"/>
          <p:cNvSpPr txBox="1"/>
          <p:nvPr/>
        </p:nvSpPr>
        <p:spPr>
          <a:xfrm>
            <a:off x="1112715" y="24508963"/>
            <a:ext cx="14345666" cy="14311610"/>
          </a:xfrm>
          <a:prstGeom prst="rect">
            <a:avLst/>
          </a:prstGeom>
          <a:noFill/>
        </p:spPr>
        <p:txBody>
          <a:bodyPr wrap="square" rtlCol="0">
            <a:spAutoFit/>
          </a:bodyPr>
          <a:lstStyle/>
          <a:p>
            <a:pPr indent="1076400" algn="just">
              <a:spcBef>
                <a:spcPts val="2400"/>
              </a:spcBef>
            </a:pPr>
            <a:r>
              <a:rPr lang="pt-BR" sz="3600" dirty="0">
                <a:latin typeface="Arial" panose="020B0604020202020204" pitchFamily="34" charset="0"/>
                <a:cs typeface="Arial" panose="020B0604020202020204" pitchFamily="34" charset="0"/>
              </a:rPr>
              <a:t>Inicialmente, realizei uma Pesquisa exploratória, com a finalidade de obter mais informações sobre o assunto que irei abordar, desta forma,  facilitando a fixação dos objetivos a serem alcançados.</a:t>
            </a:r>
          </a:p>
          <a:p>
            <a:pPr indent="1076400" algn="just">
              <a:spcBef>
                <a:spcPts val="2400"/>
              </a:spcBef>
            </a:pPr>
            <a:r>
              <a:rPr lang="pt-BR" sz="3600" dirty="0">
                <a:latin typeface="Arial" panose="020B0604020202020204" pitchFamily="34" charset="0"/>
                <a:cs typeface="Arial" panose="020B0604020202020204" pitchFamily="34" charset="0"/>
              </a:rPr>
              <a:t>O passo seguinte foi a construção de um aplicativo </a:t>
            </a:r>
            <a:r>
              <a:rPr lang="pt-BR" sz="3600" i="1" dirty="0">
                <a:latin typeface="Arial" panose="020B0604020202020204" pitchFamily="34" charset="0"/>
                <a:cs typeface="Arial" panose="020B0604020202020204" pitchFamily="34" charset="0"/>
              </a:rPr>
              <a:t>Mobile</a:t>
            </a:r>
            <a:r>
              <a:rPr lang="pt-BR" sz="3600" dirty="0">
                <a:latin typeface="Arial" panose="020B0604020202020204" pitchFamily="34" charset="0"/>
                <a:cs typeface="Arial" panose="020B0604020202020204" pitchFamily="34" charset="0"/>
              </a:rPr>
              <a:t>, com base no </a:t>
            </a:r>
            <a:r>
              <a:rPr lang="pt-BR" sz="3600" i="1" dirty="0">
                <a:latin typeface="Arial" panose="020B0604020202020204" pitchFamily="34" charset="0"/>
                <a:cs typeface="Arial" panose="020B0604020202020204" pitchFamily="34" charset="0"/>
              </a:rPr>
              <a:t>framework</a:t>
            </a:r>
            <a:r>
              <a:rPr lang="pt-BR" sz="3600" dirty="0">
                <a:latin typeface="Arial" panose="020B0604020202020204" pitchFamily="34" charset="0"/>
                <a:cs typeface="Arial" panose="020B0604020202020204" pitchFamily="34" charset="0"/>
              </a:rPr>
              <a:t> de desenvolvimento </a:t>
            </a:r>
            <a:r>
              <a:rPr lang="pt-BR" sz="3600" i="1" dirty="0">
                <a:latin typeface="Arial" panose="020B0604020202020204" pitchFamily="34" charset="0"/>
                <a:cs typeface="Arial" panose="020B0604020202020204" pitchFamily="34" charset="0"/>
              </a:rPr>
              <a:t>IONIC</a:t>
            </a:r>
            <a:r>
              <a:rPr lang="pt-BR" sz="3600" dirty="0">
                <a:latin typeface="Arial" panose="020B0604020202020204" pitchFamily="34" charset="0"/>
                <a:cs typeface="Arial" panose="020B0604020202020204" pitchFamily="34" charset="0"/>
              </a:rPr>
              <a:t>, escolhido por permitir a construção de aplicativos Híbridos, para </a:t>
            </a:r>
            <a:r>
              <a:rPr lang="pt-BR" sz="3600" i="1" dirty="0">
                <a:latin typeface="Arial" panose="020B0604020202020204" pitchFamily="34" charset="0"/>
                <a:cs typeface="Arial" panose="020B0604020202020204" pitchFamily="34" charset="0"/>
              </a:rPr>
              <a:t>Android</a:t>
            </a:r>
            <a:r>
              <a:rPr lang="pt-BR" sz="3600" dirty="0">
                <a:latin typeface="Arial" panose="020B0604020202020204" pitchFamily="34" charset="0"/>
                <a:cs typeface="Arial" panose="020B0604020202020204" pitchFamily="34" charset="0"/>
              </a:rPr>
              <a:t> e </a:t>
            </a:r>
            <a:r>
              <a:rPr lang="pt-BR" sz="3600" i="1" dirty="0">
                <a:latin typeface="Arial" panose="020B0604020202020204" pitchFamily="34" charset="0"/>
                <a:cs typeface="Arial" panose="020B0604020202020204" pitchFamily="34" charset="0"/>
              </a:rPr>
              <a:t>iOS</a:t>
            </a:r>
            <a:r>
              <a:rPr lang="pt-BR" sz="3600" dirty="0">
                <a:latin typeface="Arial" panose="020B0604020202020204" pitchFamily="34" charset="0"/>
                <a:cs typeface="Arial" panose="020B0604020202020204" pitchFamily="34" charset="0"/>
              </a:rPr>
              <a:t>, e construção de sites Web, utilizando-se de um mesmo código fonte, baseado em tecnologias Web, que utiliza a </a:t>
            </a:r>
            <a:r>
              <a:rPr lang="pt-BR" sz="3600" i="1" dirty="0">
                <a:latin typeface="Arial" panose="020B0604020202020204" pitchFamily="34" charset="0"/>
                <a:cs typeface="Arial" panose="020B0604020202020204" pitchFamily="34" charset="0"/>
              </a:rPr>
              <a:t>WebView</a:t>
            </a:r>
            <a:r>
              <a:rPr lang="pt-BR" sz="3600" dirty="0">
                <a:latin typeface="Arial" panose="020B0604020202020204" pitchFamily="34" charset="0"/>
                <a:cs typeface="Arial" panose="020B0604020202020204" pitchFamily="34" charset="0"/>
              </a:rPr>
              <a:t> dos </a:t>
            </a:r>
            <a:r>
              <a:rPr lang="pt-BR" sz="3600" i="1" dirty="0">
                <a:latin typeface="Arial" panose="020B0604020202020204" pitchFamily="34" charset="0"/>
                <a:cs typeface="Arial" panose="020B0604020202020204" pitchFamily="34" charset="0"/>
              </a:rPr>
              <a:t>Smartphones</a:t>
            </a:r>
            <a:r>
              <a:rPr lang="pt-BR" sz="3600" dirty="0">
                <a:latin typeface="Arial" panose="020B0604020202020204" pitchFamily="34" charset="0"/>
                <a:cs typeface="Arial" panose="020B0604020202020204" pitchFamily="34" charset="0"/>
              </a:rPr>
              <a:t> para visualização dos aplicativos desenvolvidos.</a:t>
            </a:r>
          </a:p>
          <a:p>
            <a:pPr indent="1076400" algn="just">
              <a:spcBef>
                <a:spcPts val="2400"/>
              </a:spcBef>
            </a:pPr>
            <a:r>
              <a:rPr lang="pt-BR" sz="3600" dirty="0">
                <a:latin typeface="Arial" panose="020B0604020202020204" pitchFamily="34" charset="0"/>
                <a:cs typeface="Arial" panose="020B0604020202020204" pitchFamily="34" charset="0"/>
              </a:rPr>
              <a:t>Em paralelo estudou-se a implantação e comunicação com o Aplicativo, através de </a:t>
            </a:r>
            <a:r>
              <a:rPr lang="pt-BR" sz="3600" i="1" dirty="0">
                <a:latin typeface="Arial" panose="020B0604020202020204" pitchFamily="34" charset="0"/>
                <a:cs typeface="Arial" panose="020B0604020202020204" pitchFamily="34" charset="0"/>
              </a:rPr>
              <a:t>Beacons</a:t>
            </a:r>
            <a:r>
              <a:rPr lang="pt-BR" sz="3600" dirty="0">
                <a:latin typeface="Arial" panose="020B0604020202020204" pitchFamily="34" charset="0"/>
                <a:cs typeface="Arial" panose="020B0604020202020204" pitchFamily="34" charset="0"/>
              </a:rPr>
              <a:t> </a:t>
            </a:r>
            <a:r>
              <a:rPr lang="pt-BR" sz="3600" i="1" dirty="0">
                <a:latin typeface="Arial" panose="020B0604020202020204" pitchFamily="34" charset="0"/>
                <a:cs typeface="Arial" panose="020B0604020202020204" pitchFamily="34" charset="0"/>
              </a:rPr>
              <a:t>Bluetooth</a:t>
            </a:r>
            <a:r>
              <a:rPr lang="pt-BR" sz="3600" dirty="0">
                <a:latin typeface="Arial" panose="020B0604020202020204" pitchFamily="34" charset="0"/>
                <a:cs typeface="Arial" panose="020B0604020202020204" pitchFamily="34" charset="0"/>
              </a:rPr>
              <a:t> que terão como tarefa o envio de mensagens para as pessoas próximas dos estabelecimentos participantes, mas tendo em vista o grau de complexidade, posteriormente, optei por eliminar esta idéia do trabalho de conclusão de curso.</a:t>
            </a:r>
          </a:p>
          <a:p>
            <a:pPr indent="1076400" algn="just">
              <a:spcBef>
                <a:spcPts val="2400"/>
              </a:spcBef>
            </a:pPr>
            <a:r>
              <a:rPr lang="pt-BR" sz="3600" dirty="0">
                <a:latin typeface="Arial" panose="020B0604020202020204" pitchFamily="34" charset="0"/>
                <a:cs typeface="Arial" panose="020B0604020202020204" pitchFamily="34" charset="0"/>
              </a:rPr>
              <a:t>"Os </a:t>
            </a:r>
            <a:r>
              <a:rPr lang="pt-BR" sz="3600" i="1" dirty="0">
                <a:latin typeface="Arial" panose="020B0604020202020204" pitchFamily="34" charset="0"/>
                <a:cs typeface="Arial" panose="020B0604020202020204" pitchFamily="34" charset="0"/>
              </a:rPr>
              <a:t>Beacons</a:t>
            </a:r>
            <a:r>
              <a:rPr lang="pt-BR" sz="3600" dirty="0">
                <a:latin typeface="Arial" panose="020B0604020202020204" pitchFamily="34" charset="0"/>
                <a:cs typeface="Arial" panose="020B0604020202020204" pitchFamily="34" charset="0"/>
              </a:rPr>
              <a:t> têm que ser pensados como transmissores cuja única função é identificar os dispositivos que estão na sua proximidade. Estes pequenos aparelhos vão emitindo sinais de modo intermitente. Quando um </a:t>
            </a:r>
            <a:r>
              <a:rPr lang="pt-BR" sz="3600" i="1" dirty="0">
                <a:latin typeface="Arial" panose="020B0604020202020204" pitchFamily="34" charset="0"/>
                <a:cs typeface="Arial" panose="020B0604020202020204" pitchFamily="34" charset="0"/>
              </a:rPr>
              <a:t>iPhone</a:t>
            </a:r>
            <a:r>
              <a:rPr lang="pt-BR" sz="3600" dirty="0">
                <a:latin typeface="Arial" panose="020B0604020202020204" pitchFamily="34" charset="0"/>
                <a:cs typeface="Arial" panose="020B0604020202020204" pitchFamily="34" charset="0"/>
              </a:rPr>
              <a:t> (por exemplo) se encontra na proximidade de um Beacon, ocorre a sua identificação, ao ocorrer essa identificação, o aplicativo correspondente àquele Beacon é ativado e gera uma ação pré-determinada – que como exemplo, pode ser uma notificação do app”. (RAMOS, Inês. 2017).</a:t>
            </a:r>
          </a:p>
        </p:txBody>
      </p:sp>
      <p:sp>
        <p:nvSpPr>
          <p:cNvPr id="30" name="CaixaDeTexto 29"/>
          <p:cNvSpPr txBox="1"/>
          <p:nvPr/>
        </p:nvSpPr>
        <p:spPr>
          <a:xfrm>
            <a:off x="16881371" y="8039658"/>
            <a:ext cx="14392615" cy="1191545"/>
          </a:xfrm>
          <a:prstGeom prst="rect">
            <a:avLst/>
          </a:prstGeom>
          <a:noFill/>
        </p:spPr>
        <p:txBody>
          <a:bodyPr wrap="square" rtlCol="0">
            <a:spAutoFit/>
          </a:bodyPr>
          <a:lstStyle/>
          <a:p>
            <a:r>
              <a:rPr lang="pt-BR" sz="7200" dirty="0">
                <a:latin typeface="Arial Black" panose="020B0A04020102020204" pitchFamily="34" charset="0"/>
              </a:rPr>
              <a:t>Resultados</a:t>
            </a:r>
          </a:p>
        </p:txBody>
      </p:sp>
      <p:sp>
        <p:nvSpPr>
          <p:cNvPr id="31" name="CaixaDeTexto 30"/>
          <p:cNvSpPr txBox="1"/>
          <p:nvPr/>
        </p:nvSpPr>
        <p:spPr>
          <a:xfrm>
            <a:off x="16908915" y="9892191"/>
            <a:ext cx="14345666" cy="5386090"/>
          </a:xfrm>
          <a:prstGeom prst="rect">
            <a:avLst/>
          </a:prstGeom>
          <a:noFill/>
        </p:spPr>
        <p:txBody>
          <a:bodyPr wrap="square" rtlCol="0">
            <a:spAutoFit/>
          </a:bodyPr>
          <a:lstStyle/>
          <a:p>
            <a:pPr indent="1077913" algn="just">
              <a:spcBef>
                <a:spcPts val="2400"/>
              </a:spcBef>
            </a:pPr>
            <a:r>
              <a:rPr lang="pt-BR" sz="3600" dirty="0">
                <a:latin typeface="Arial" panose="020B0604020202020204" pitchFamily="34" charset="0"/>
                <a:cs typeface="Arial" panose="020B0604020202020204" pitchFamily="34" charset="0"/>
              </a:rPr>
              <a:t>O aplicativo EcoFolhetos, permite aos estabelecimentos comerciais, divulgarem seus produtos e promoções, para os usuários do aplicativo, que estiverem próximos, com o objetivo, de reduzir a necessidade de divulgação por meio de panfletos impressos. </a:t>
            </a:r>
          </a:p>
          <a:p>
            <a:pPr indent="1077913" algn="just">
              <a:spcBef>
                <a:spcPts val="2400"/>
              </a:spcBef>
            </a:pPr>
            <a:r>
              <a:rPr lang="pt-BR" sz="3600" dirty="0">
                <a:latin typeface="Arial" panose="020B0604020202020204" pitchFamily="34" charset="0"/>
                <a:cs typeface="Arial" panose="020B0604020202020204" pitchFamily="34" charset="0"/>
              </a:rPr>
              <a:t>Futuramente, planeja-se expandir as forma de dissiminação da propaganda, por meio de outras tecnologias, como por exemplo, o uso de </a:t>
            </a:r>
            <a:r>
              <a:rPr lang="pt-BR" sz="3600" i="1" dirty="0">
                <a:latin typeface="Arial" panose="020B0604020202020204" pitchFamily="34" charset="0"/>
                <a:cs typeface="Arial" panose="020B0604020202020204" pitchFamily="34" charset="0"/>
              </a:rPr>
              <a:t>Beacons</a:t>
            </a:r>
            <a:r>
              <a:rPr lang="pt-BR" sz="3600" dirty="0">
                <a:latin typeface="Arial" panose="020B0604020202020204" pitchFamily="34" charset="0"/>
                <a:cs typeface="Arial" panose="020B0604020202020204" pitchFamily="34" charset="0"/>
              </a:rPr>
              <a:t>, a fim de trazer a informação aos usuários, mesmo para aqueles que não tenham o aplicativo instalado em seus </a:t>
            </a:r>
            <a:r>
              <a:rPr lang="pt-BR" sz="3600" i="1" dirty="0">
                <a:latin typeface="Arial" panose="020B0604020202020204" pitchFamily="34" charset="0"/>
                <a:cs typeface="Arial" panose="020B0604020202020204" pitchFamily="34" charset="0"/>
              </a:rPr>
              <a:t>Smartphones</a:t>
            </a:r>
            <a:r>
              <a:rPr lang="pt-BR" sz="3600" dirty="0">
                <a:latin typeface="Arial" panose="020B0604020202020204" pitchFamily="34" charset="0"/>
                <a:cs typeface="Arial" panose="020B0604020202020204" pitchFamily="34" charset="0"/>
              </a:rPr>
              <a:t>.</a:t>
            </a:r>
          </a:p>
        </p:txBody>
      </p:sp>
      <p:sp>
        <p:nvSpPr>
          <p:cNvPr id="34" name="CaixaDeTexto 33"/>
          <p:cNvSpPr txBox="1"/>
          <p:nvPr/>
        </p:nvSpPr>
        <p:spPr>
          <a:xfrm>
            <a:off x="16940909" y="25242144"/>
            <a:ext cx="14392615" cy="1191545"/>
          </a:xfrm>
          <a:prstGeom prst="rect">
            <a:avLst/>
          </a:prstGeom>
          <a:noFill/>
        </p:spPr>
        <p:txBody>
          <a:bodyPr wrap="square" rtlCol="0">
            <a:spAutoFit/>
          </a:bodyPr>
          <a:lstStyle/>
          <a:p>
            <a:r>
              <a:rPr lang="pt-BR" sz="7200" dirty="0">
                <a:latin typeface="Arial Black" panose="020B0A04020102020204" pitchFamily="34" charset="0"/>
              </a:rPr>
              <a:t>Conclusões</a:t>
            </a:r>
          </a:p>
        </p:txBody>
      </p:sp>
      <p:sp>
        <p:nvSpPr>
          <p:cNvPr id="35" name="CaixaDeTexto 34"/>
          <p:cNvSpPr txBox="1"/>
          <p:nvPr/>
        </p:nvSpPr>
        <p:spPr>
          <a:xfrm>
            <a:off x="16904844" y="26697614"/>
            <a:ext cx="14345666" cy="6555641"/>
          </a:xfrm>
          <a:prstGeom prst="rect">
            <a:avLst/>
          </a:prstGeom>
          <a:noFill/>
        </p:spPr>
        <p:txBody>
          <a:bodyPr wrap="square" rtlCol="0">
            <a:spAutoFit/>
          </a:bodyPr>
          <a:lstStyle/>
          <a:p>
            <a:pPr indent="1077913" algn="just">
              <a:spcBef>
                <a:spcPts val="2400"/>
              </a:spcBef>
            </a:pPr>
            <a:r>
              <a:rPr lang="pt-BR" sz="4000" dirty="0">
                <a:latin typeface="Arial" panose="020B0604020202020204" pitchFamily="34" charset="0"/>
                <a:cs typeface="Arial" panose="020B0604020202020204" pitchFamily="34" charset="0"/>
              </a:rPr>
              <a:t>Atualmente, existem inúmeras formas de disseminação de propaganda, e mesmo assim, muitos estabelecimentos comerciais insistem em manter a forma tradicional de propaganda impressa.</a:t>
            </a:r>
          </a:p>
          <a:p>
            <a:pPr indent="1077913" algn="just">
              <a:spcBef>
                <a:spcPts val="2400"/>
              </a:spcBef>
            </a:pPr>
            <a:r>
              <a:rPr lang="pt-BR" sz="4000" dirty="0">
                <a:latin typeface="Arial" panose="020B0604020202020204" pitchFamily="34" charset="0"/>
                <a:cs typeface="Arial" panose="020B0604020202020204" pitchFamily="34" charset="0"/>
              </a:rPr>
              <a:t>O aplicativo EcoFolhetos busca trazer um canal de divulgação por meio do aplicativo, e futuramente, expandir ainda mais as formas de divulgação, com o objetivo de amenizar o uso dos panfletos impressos, e trazer uma forma ecologica para os estabelecimentos comerciais atrairem clientes.</a:t>
            </a:r>
            <a:endParaRPr lang="pt-BR" sz="6000" dirty="0">
              <a:latin typeface="Arial" panose="020B0604020202020204" pitchFamily="34" charset="0"/>
              <a:cs typeface="Arial" panose="020B0604020202020204" pitchFamily="34" charset="0"/>
            </a:endParaRPr>
          </a:p>
        </p:txBody>
      </p:sp>
      <p:sp>
        <p:nvSpPr>
          <p:cNvPr id="17" name="CaixaDeTexto 16"/>
          <p:cNvSpPr txBox="1"/>
          <p:nvPr/>
        </p:nvSpPr>
        <p:spPr>
          <a:xfrm>
            <a:off x="16893958" y="33357760"/>
            <a:ext cx="14392615" cy="1191545"/>
          </a:xfrm>
          <a:prstGeom prst="rect">
            <a:avLst/>
          </a:prstGeom>
          <a:noFill/>
        </p:spPr>
        <p:txBody>
          <a:bodyPr wrap="square" rtlCol="0">
            <a:spAutoFit/>
          </a:bodyPr>
          <a:lstStyle/>
          <a:p>
            <a:r>
              <a:rPr lang="pt-BR" sz="7200" dirty="0">
                <a:latin typeface="Arial Black" panose="020B0A04020102020204" pitchFamily="34" charset="0"/>
              </a:rPr>
              <a:t>Referências</a:t>
            </a:r>
          </a:p>
        </p:txBody>
      </p:sp>
      <p:sp>
        <p:nvSpPr>
          <p:cNvPr id="18" name="CaixaDeTexto 17"/>
          <p:cNvSpPr txBox="1"/>
          <p:nvPr/>
        </p:nvSpPr>
        <p:spPr>
          <a:xfrm>
            <a:off x="16904844" y="34982388"/>
            <a:ext cx="14345666" cy="2308324"/>
          </a:xfrm>
          <a:prstGeom prst="rect">
            <a:avLst/>
          </a:prstGeom>
          <a:noFill/>
        </p:spPr>
        <p:txBody>
          <a:bodyPr wrap="square" rtlCol="0">
            <a:spAutoFit/>
          </a:bodyPr>
          <a:lstStyle/>
          <a:p>
            <a:pPr algn="just"/>
            <a:r>
              <a:rPr lang="pt-BR" sz="3600" dirty="0">
                <a:latin typeface="Arial" panose="020B0604020202020204" pitchFamily="34" charset="0"/>
                <a:cs typeface="Arial" panose="020B0604020202020204" pitchFamily="34" charset="0"/>
              </a:rPr>
              <a:t>RAMOS, Inês Maria Saraiva. </a:t>
            </a:r>
            <a:r>
              <a:rPr lang="pt-BR" sz="3600" b="1" dirty="0">
                <a:latin typeface="Arial" panose="020B0604020202020204" pitchFamily="34" charset="0"/>
                <a:cs typeface="Arial" panose="020B0604020202020204" pitchFamily="34" charset="0"/>
              </a:rPr>
              <a:t>Versatilidade da Tecnologia Beacon: As suas potencialidades num Museu de Portugal</a:t>
            </a:r>
            <a:r>
              <a:rPr lang="pt-BR" sz="3600" dirty="0">
                <a:latin typeface="Arial" panose="020B0604020202020204" pitchFamily="34" charset="0"/>
                <a:cs typeface="Arial" panose="020B0604020202020204" pitchFamily="34" charset="0"/>
              </a:rPr>
              <a:t>. Relatório Final de Mestrado em Human Computer Interaction. p. 43, 18 de Abril de 2017.</a:t>
            </a:r>
          </a:p>
        </p:txBody>
      </p:sp>
      <p:sp>
        <p:nvSpPr>
          <p:cNvPr id="2" name="CaixaDeTexto 1"/>
          <p:cNvSpPr txBox="1"/>
          <p:nvPr/>
        </p:nvSpPr>
        <p:spPr>
          <a:xfrm>
            <a:off x="19939695" y="24452684"/>
            <a:ext cx="13279315" cy="523220"/>
          </a:xfrm>
          <a:prstGeom prst="rect">
            <a:avLst/>
          </a:prstGeom>
          <a:noFill/>
        </p:spPr>
        <p:txBody>
          <a:bodyPr wrap="square" rtlCol="0">
            <a:spAutoFit/>
          </a:bodyPr>
          <a:lstStyle/>
          <a:p>
            <a:r>
              <a:rPr lang="pt-BR" sz="2800" dirty="0"/>
              <a:t>Legenda: Menu do Aplicativo EcoFolhetos. Autoria Própria</a:t>
            </a:r>
            <a:r>
              <a:rPr lang="pt-BR" sz="2400" dirty="0"/>
              <a:t>.</a:t>
            </a:r>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327" y="40076330"/>
            <a:ext cx="14330305" cy="2238318"/>
          </a:xfrm>
          <a:prstGeom prst="rect">
            <a:avLst/>
          </a:prstGeom>
        </p:spPr>
      </p:pic>
      <p:pic>
        <p:nvPicPr>
          <p:cNvPr id="6" name="Picture 5">
            <a:extLst>
              <a:ext uri="{FF2B5EF4-FFF2-40B4-BE49-F238E27FC236}">
                <a16:creationId xmlns:a16="http://schemas.microsoft.com/office/drawing/2014/main" id="{44826F9F-034D-47C5-B8D9-99A695D7E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9428" y="15382786"/>
            <a:ext cx="4997672" cy="8870407"/>
          </a:xfrm>
          <a:prstGeom prst="rect">
            <a:avLst/>
          </a:prstGeom>
        </p:spPr>
      </p:pic>
    </p:spTree>
    <p:extLst>
      <p:ext uri="{BB962C8B-B14F-4D97-AF65-F5344CB8AC3E}">
        <p14:creationId xmlns:p14="http://schemas.microsoft.com/office/powerpoint/2010/main" val="156250707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oPosterSemanaFCI" id="{E8F8705A-4902-4580-87F7-82E6AAB963F0}" vid="{1326D5CC-0CB8-483C-95DB-5542F55B778D}"/>
    </a:ext>
  </a:extLst>
</a:theme>
</file>

<file path=docProps/app.xml><?xml version="1.0" encoding="utf-8"?>
<Properties xmlns="http://schemas.openxmlformats.org/officeDocument/2006/extended-properties" xmlns:vt="http://schemas.openxmlformats.org/officeDocument/2006/docPropsVTypes">
  <Template>ModeloPosterSemanaFCI</Template>
  <TotalTime>5952</TotalTime>
  <Words>675</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Polly</dc:creator>
  <cp:lastModifiedBy>Sousa, Lucas</cp:lastModifiedBy>
  <cp:revision>51</cp:revision>
  <dcterms:created xsi:type="dcterms:W3CDTF">2016-09-09T21:49:07Z</dcterms:created>
  <dcterms:modified xsi:type="dcterms:W3CDTF">2019-04-01T17:57:12Z</dcterms:modified>
</cp:coreProperties>
</file>