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FC6FF6-6BF1-4556-B709-68023D380EAC}" v="3" dt="2018-07-13T17:27:45.352"/>
    <p1510:client id="{FDABC358-1B9E-42E2-ACDB-92BB843B10AA}" v="1" dt="2018-07-13T18:02:13.5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13.07.2018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5621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13.07.2018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762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13.07.2018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73357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13.07.2018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959295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13.07.2018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65356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13.07.2018</a:t>
            </a:fld>
            <a:endParaRPr lang="de-D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46368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13.07.2018</a:t>
            </a:fld>
            <a:endParaRPr lang="de-D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9930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13.07.2018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09628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13.07.2018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5267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13.07.2018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881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13.07.2018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3761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13.07.2018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6296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13.07.2018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8526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13.07.2018</a:t>
            </a:fld>
            <a:endParaRPr lang="de-DE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7097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13.07.2018</a:t>
            </a:fld>
            <a:endParaRPr lang="de-DE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3328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13.07.2018</a:t>
            </a:fld>
            <a:endParaRPr lang="de-DE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6288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13.07.2018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4437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13.07.2018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28473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38200" y="312738"/>
            <a:ext cx="9144000" cy="2387600"/>
          </a:xfrm>
        </p:spPr>
        <p:txBody>
          <a:bodyPr/>
          <a:lstStyle/>
          <a:p>
            <a:r>
              <a:rPr lang="de-DE" err="1">
                <a:cs typeface="Calibri Light"/>
              </a:rPr>
              <a:t>Otimização</a:t>
            </a:r>
            <a:r>
              <a:rPr lang="de-DE">
                <a:cs typeface="Calibri Light"/>
              </a:rPr>
              <a:t> </a:t>
            </a:r>
            <a:r>
              <a:rPr lang="de-DE" err="1">
                <a:cs typeface="Calibri Light"/>
              </a:rPr>
              <a:t>em</a:t>
            </a:r>
            <a:r>
              <a:rPr lang="de-DE">
                <a:cs typeface="Calibri Light"/>
              </a:rPr>
              <a:t> </a:t>
            </a:r>
            <a:r>
              <a:rPr lang="de-DE" err="1">
                <a:cs typeface="Calibri Light"/>
              </a:rPr>
              <a:t>grafos</a:t>
            </a:r>
            <a:endParaRPr lang="de-DE" err="1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38225" y="3287713"/>
            <a:ext cx="9182100" cy="13223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>
                <a:cs typeface="Calibri"/>
              </a:rPr>
              <a:t>Felipe </a:t>
            </a:r>
            <a:r>
              <a:rPr lang="de-DE" err="1">
                <a:cs typeface="Calibri"/>
              </a:rPr>
              <a:t>Mayrink</a:t>
            </a:r>
          </a:p>
          <a:p>
            <a:r>
              <a:rPr lang="de-DE">
                <a:cs typeface="Calibri"/>
              </a:rPr>
              <a:t>Pedro </a:t>
            </a:r>
            <a:r>
              <a:rPr lang="de-DE" err="1">
                <a:cs typeface="Calibri"/>
              </a:rPr>
              <a:t>Vasconcellos</a:t>
            </a:r>
          </a:p>
          <a:p>
            <a:r>
              <a:rPr lang="de-DE">
                <a:cs typeface="Calibri"/>
              </a:rPr>
              <a:t>Lucas Liu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42A0961-B3BB-49C9-B7B1-FE64DDD0639E}"/>
              </a:ext>
            </a:extLst>
          </p:cNvPr>
          <p:cNvSpPr txBox="1"/>
          <p:nvPr/>
        </p:nvSpPr>
        <p:spPr>
          <a:xfrm>
            <a:off x="523875" y="6124575"/>
            <a:ext cx="60960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/>
              <a:t>Linguagem utilizada: C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69A2AAB-9A3E-4840-84C8-3DF1F292A8C7}"/>
              </a:ext>
            </a:extLst>
          </p:cNvPr>
          <p:cNvSpPr txBox="1"/>
          <p:nvPr/>
        </p:nvSpPr>
        <p:spPr>
          <a:xfrm>
            <a:off x="10125074" y="6486526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/>
              <a:t>13/07/2018</a:t>
            </a:r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D3805D-0255-4E94-9023-BB48494CA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486" y="271743"/>
            <a:ext cx="9404723" cy="1400530"/>
          </a:xfrm>
        </p:spPr>
        <p:txBody>
          <a:bodyPr/>
          <a:lstStyle/>
          <a:p>
            <a:r>
              <a:rPr lang="pt-BR"/>
              <a:t>Lista de Adjacências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1D0C68A9-FB5D-4F2A-8F55-240DDF0F6C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0888480"/>
              </p:ext>
            </p:extLst>
          </p:nvPr>
        </p:nvGraphicFramePr>
        <p:xfrm>
          <a:off x="158381" y="1185519"/>
          <a:ext cx="11989920" cy="5333860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192507">
                  <a:extLst>
                    <a:ext uri="{9D8B030D-6E8A-4147-A177-3AD203B41FA5}">
                      <a16:colId xmlns:a16="http://schemas.microsoft.com/office/drawing/2014/main" val="1966662593"/>
                    </a:ext>
                  </a:extLst>
                </a:gridCol>
                <a:gridCol w="1538722">
                  <a:extLst>
                    <a:ext uri="{9D8B030D-6E8A-4147-A177-3AD203B41FA5}">
                      <a16:colId xmlns:a16="http://schemas.microsoft.com/office/drawing/2014/main" val="2805474145"/>
                    </a:ext>
                  </a:extLst>
                </a:gridCol>
                <a:gridCol w="2019299">
                  <a:extLst>
                    <a:ext uri="{9D8B030D-6E8A-4147-A177-3AD203B41FA5}">
                      <a16:colId xmlns:a16="http://schemas.microsoft.com/office/drawing/2014/main" val="328847288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92518069"/>
                    </a:ext>
                  </a:extLst>
                </a:gridCol>
                <a:gridCol w="1328525">
                  <a:extLst>
                    <a:ext uri="{9D8B030D-6E8A-4147-A177-3AD203B41FA5}">
                      <a16:colId xmlns:a16="http://schemas.microsoft.com/office/drawing/2014/main" val="1808119937"/>
                    </a:ext>
                  </a:extLst>
                </a:gridCol>
                <a:gridCol w="1466848">
                  <a:extLst>
                    <a:ext uri="{9D8B030D-6E8A-4147-A177-3AD203B41FA5}">
                      <a16:colId xmlns:a16="http://schemas.microsoft.com/office/drawing/2014/main" val="3460976322"/>
                    </a:ext>
                  </a:extLst>
                </a:gridCol>
                <a:gridCol w="1270914">
                  <a:extLst>
                    <a:ext uri="{9D8B030D-6E8A-4147-A177-3AD203B41FA5}">
                      <a16:colId xmlns:a16="http://schemas.microsoft.com/office/drawing/2014/main" val="381600150"/>
                    </a:ext>
                  </a:extLst>
                </a:gridCol>
                <a:gridCol w="1801505">
                  <a:extLst>
                    <a:ext uri="{9D8B030D-6E8A-4147-A177-3AD203B41FA5}">
                      <a16:colId xmlns:a16="http://schemas.microsoft.com/office/drawing/2014/main" val="872463875"/>
                    </a:ext>
                  </a:extLst>
                </a:gridCol>
              </a:tblGrid>
              <a:tr h="966282"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err="1">
                          <a:effectLst/>
                        </a:rPr>
                        <a:t>VxA</a:t>
                      </a:r>
                      <a:r>
                        <a:rPr lang="pt-BR">
                          <a:effectLst/>
                        </a:rPr>
                        <a:t>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err="1">
                          <a:effectLst/>
                        </a:rPr>
                        <a:t>BuscaGrafo</a:t>
                      </a:r>
                      <a:r>
                        <a:rPr lang="pt-BR">
                          <a:effectLst/>
                        </a:rPr>
                        <a:t>​</a:t>
                      </a:r>
                    </a:p>
                    <a:p>
                      <a:pPr algn="ctr" rtl="0" fontAlgn="base"/>
                      <a:r>
                        <a:rPr lang="pt-BR">
                          <a:effectLst/>
                        </a:rPr>
                        <a:t>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err="1">
                          <a:effectLst/>
                        </a:rPr>
                        <a:t>BuscaCompleta</a:t>
                      </a:r>
                      <a:r>
                        <a:rPr lang="pt-BR">
                          <a:effectLst/>
                        </a:rPr>
                        <a:t>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err="1">
                          <a:effectLst/>
                        </a:rPr>
                        <a:t>ehConexo</a:t>
                      </a:r>
                      <a:r>
                        <a:rPr lang="pt-BR">
                          <a:effectLst/>
                        </a:rPr>
                        <a:t>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err="1">
                          <a:effectLst/>
                        </a:rPr>
                        <a:t>TemCiclo</a:t>
                      </a:r>
                      <a:r>
                        <a:rPr lang="pt-BR">
                          <a:effectLst/>
                        </a:rPr>
                        <a:t>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err="1">
                          <a:effectLst/>
                        </a:rPr>
                        <a:t>EhFloresta</a:t>
                      </a:r>
                      <a:r>
                        <a:rPr lang="pt-BR">
                          <a:effectLst/>
                        </a:rPr>
                        <a:t>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err="1">
                          <a:effectLst/>
                        </a:rPr>
                        <a:t>EhArvore</a:t>
                      </a:r>
                      <a:r>
                        <a:rPr lang="pt-BR">
                          <a:effectLst/>
                        </a:rPr>
                        <a:t>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err="1">
                          <a:effectLst/>
                        </a:rPr>
                        <a:t>ObterFlorestaGeradora</a:t>
                      </a:r>
                      <a:r>
                        <a:rPr lang="pt-BR">
                          <a:effectLst/>
                        </a:rPr>
                        <a:t>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467977"/>
                  </a:ext>
                </a:extLst>
              </a:tr>
              <a:tr h="657069"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>
                          <a:effectLst/>
                        </a:rPr>
                        <a:t>5x6​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>
                          <a:effectLst/>
                        </a:rPr>
                        <a:t>0,006ms​</a:t>
                      </a:r>
                    </a:p>
                    <a:p>
                      <a:pPr algn="ctr" rtl="0" fontAlgn="base"/>
                      <a:r>
                        <a:rPr lang="pt-BR">
                          <a:effectLst/>
                        </a:rPr>
                        <a:t>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>
                          <a:effectLst/>
                        </a:rPr>
                        <a:t>0,007ms​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>
                          <a:effectLst/>
                        </a:rPr>
                        <a:t>0,006ms​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>
                          <a:effectLst/>
                        </a:rPr>
                        <a:t>0,007ms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endParaRPr lang="pt-BR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endParaRPr lang="pt-BR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endParaRPr lang="pt-BR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35253"/>
                  </a:ext>
                </a:extLst>
              </a:tr>
              <a:tr h="618419"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>
                          <a:effectLst/>
                        </a:rPr>
                        <a:t>50x49​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>
                          <a:effectLst/>
                        </a:rPr>
                        <a:t>0,007ms​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>
                          <a:effectLst/>
                        </a:rPr>
                        <a:t>0,008ms​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>
                          <a:effectLst/>
                        </a:rPr>
                        <a:t>0,007ms​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>
                          <a:effectLst/>
                        </a:rPr>
                        <a:t>0,008ms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endParaRPr lang="pt-BR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endParaRPr lang="pt-BR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endParaRPr lang="pt-BR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047766"/>
                  </a:ext>
                </a:extLst>
              </a:tr>
              <a:tr h="599092"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>
                          <a:effectLst/>
                        </a:rPr>
                        <a:t>100x100​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>
                          <a:effectLst/>
                        </a:rPr>
                        <a:t>0,008ms​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>
                          <a:effectLst/>
                        </a:rPr>
                        <a:t>0,010ms​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>
                          <a:effectLst/>
                        </a:rPr>
                        <a:t>0,008ms​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>
                          <a:effectLst/>
                        </a:rPr>
                        <a:t>0,009ms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endParaRPr lang="pt-BR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endParaRPr lang="pt-BR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endParaRPr lang="pt-BR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20743"/>
                  </a:ext>
                </a:extLst>
              </a:tr>
              <a:tr h="599092"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>
                          <a:effectLst/>
                        </a:rPr>
                        <a:t>100x500​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>
                          <a:effectLst/>
                        </a:rPr>
                        <a:t>0,012ms​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>
                          <a:effectLst/>
                        </a:rPr>
                        <a:t>0,016ms​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>
                          <a:effectLst/>
                        </a:rPr>
                        <a:t>0,012ms​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>
                          <a:effectLst/>
                        </a:rPr>
                        <a:t>0,015ms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endParaRPr lang="pt-BR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endParaRPr lang="pt-BR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endParaRPr lang="pt-BR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2331971"/>
                  </a:ext>
                </a:extLst>
              </a:tr>
              <a:tr h="647407"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>
                          <a:effectLst/>
                        </a:rPr>
                        <a:t>100x1000​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>
                          <a:effectLst/>
                        </a:rPr>
                        <a:t>0,017ms​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>
                          <a:effectLst/>
                        </a:rPr>
                        <a:t>0,023ms​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>
                          <a:effectLst/>
                        </a:rPr>
                        <a:t>0,017ms​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>
                          <a:effectLst/>
                        </a:rPr>
                        <a:t>0,022ms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endParaRPr lang="pt-BR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endParaRPr lang="pt-BR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endParaRPr lang="pt-BR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3132925"/>
                  </a:ext>
                </a:extLst>
              </a:tr>
              <a:tr h="599092"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>
                          <a:effectLst/>
                        </a:rPr>
                        <a:t>500x100​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>
                          <a:effectLst/>
                        </a:rPr>
                        <a:t>0,008ms​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>
                          <a:effectLst/>
                        </a:rPr>
                        <a:t>0,181ms​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>
                          <a:effectLst/>
                        </a:rPr>
                        <a:t>0,008ms​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>
                          <a:effectLst/>
                        </a:rPr>
                        <a:t>0,179ms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endParaRPr lang="pt-BR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endParaRPr lang="pt-BR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endParaRPr lang="pt-BR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489732"/>
                  </a:ext>
                </a:extLst>
              </a:tr>
              <a:tr h="647407"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>
                          <a:effectLst/>
                        </a:rPr>
                        <a:t>1000x100​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>
                          <a:effectLst/>
                        </a:rPr>
                        <a:t>0,009ms​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>
                          <a:effectLst/>
                        </a:rPr>
                        <a:t>0,407ms​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>
                          <a:effectLst/>
                        </a:rPr>
                        <a:t>0,009ms​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>
                          <a:effectLst/>
                        </a:rPr>
                        <a:t>0,396ms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endParaRPr lang="pt-BR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endParaRPr lang="pt-BR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endParaRPr lang="pt-BR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5539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3663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79F605-BD68-4F2E-BEB5-FCBD677D7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61" y="71718"/>
            <a:ext cx="9404723" cy="1400530"/>
          </a:xfrm>
        </p:spPr>
        <p:txBody>
          <a:bodyPr/>
          <a:lstStyle/>
          <a:p>
            <a:r>
              <a:rPr lang="pt-BR" err="1"/>
              <a:t>BuscaGrafo</a:t>
            </a:r>
            <a:r>
              <a:rPr lang="pt-BR"/>
              <a:t>()</a:t>
            </a:r>
          </a:p>
        </p:txBody>
      </p:sp>
      <p:pic>
        <p:nvPicPr>
          <p:cNvPr id="3" name="Imagem 3" descr="Uma imagem contendo texto, mapa&#10;&#10;Descrição gerada com muito alta confiança">
            <a:extLst>
              <a:ext uri="{FF2B5EF4-FFF2-40B4-BE49-F238E27FC236}">
                <a16:creationId xmlns:a16="http://schemas.microsoft.com/office/drawing/2014/main" id="{224E944C-4DC0-4A1D-BF8C-5001D111C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775" y="1014144"/>
            <a:ext cx="9505950" cy="540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675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D38BFA-1C85-4F8A-BB94-49492F6D4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186" y="90768"/>
            <a:ext cx="9404723" cy="1400530"/>
          </a:xfrm>
        </p:spPr>
        <p:txBody>
          <a:bodyPr/>
          <a:lstStyle/>
          <a:p>
            <a:r>
              <a:rPr lang="pt-BR" err="1"/>
              <a:t>BuscaCompleta</a:t>
            </a:r>
            <a:r>
              <a:rPr lang="pt-BR"/>
              <a:t>()</a:t>
            </a:r>
          </a:p>
        </p:txBody>
      </p:sp>
      <p:pic>
        <p:nvPicPr>
          <p:cNvPr id="3" name="Imagem 3" descr="Uma imagem contendo texto&#10;&#10;Descrição gerada com alta confiança">
            <a:extLst>
              <a:ext uri="{FF2B5EF4-FFF2-40B4-BE49-F238E27FC236}">
                <a16:creationId xmlns:a16="http://schemas.microsoft.com/office/drawing/2014/main" id="{57EAD531-A93E-40F4-B8B3-46AA134C8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975" y="890319"/>
            <a:ext cx="10182225" cy="580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656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DC5BD1-6AFC-4B25-9C5B-20DC2F468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36" y="-4482"/>
            <a:ext cx="9404723" cy="1400530"/>
          </a:xfrm>
        </p:spPr>
        <p:txBody>
          <a:bodyPr/>
          <a:lstStyle/>
          <a:p>
            <a:r>
              <a:rPr lang="pt-BR"/>
              <a:t>EhConexo()</a:t>
            </a:r>
          </a:p>
        </p:txBody>
      </p:sp>
      <p:pic>
        <p:nvPicPr>
          <p:cNvPr id="4" name="Imagem 3" descr="Uma imagem contendo texto, mapa&#10;&#10;Descrição gerada com muito alta confiança">
            <a:extLst>
              <a:ext uri="{FF2B5EF4-FFF2-40B4-BE49-F238E27FC236}">
                <a16:creationId xmlns:a16="http://schemas.microsoft.com/office/drawing/2014/main" id="{63D8DB34-25B1-4260-910D-5461AF321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966519"/>
            <a:ext cx="9505950" cy="540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909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7A8773-DDA6-458D-99B3-97A4523C9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386" y="62193"/>
            <a:ext cx="9404723" cy="1400530"/>
          </a:xfrm>
        </p:spPr>
        <p:txBody>
          <a:bodyPr/>
          <a:lstStyle/>
          <a:p>
            <a:r>
              <a:rPr lang="pt-BR" err="1"/>
              <a:t>TemCiclo</a:t>
            </a:r>
            <a:r>
              <a:rPr lang="pt-BR"/>
              <a:t>()</a:t>
            </a:r>
          </a:p>
        </p:txBody>
      </p:sp>
      <p:pic>
        <p:nvPicPr>
          <p:cNvPr id="3" name="Imagem 3" descr="Uma imagem contendo texto&#10;&#10;Descrição gerada com alta confiança">
            <a:extLst>
              <a:ext uri="{FF2B5EF4-FFF2-40B4-BE49-F238E27FC236}">
                <a16:creationId xmlns:a16="http://schemas.microsoft.com/office/drawing/2014/main" id="{03C50CC7-94BB-4F1B-AD11-63FC527D5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725" y="823644"/>
            <a:ext cx="10372725" cy="58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31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AE3891-8029-4178-9A2B-60DC58822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811" y="166968"/>
            <a:ext cx="9404723" cy="1400530"/>
          </a:xfrm>
        </p:spPr>
        <p:txBody>
          <a:bodyPr/>
          <a:lstStyle/>
          <a:p>
            <a:r>
              <a:rPr lang="pt-BR"/>
              <a:t>Matriz de Adjacência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9D254885-7F25-4F4F-BC48-9ADF86A551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9653262"/>
              </p:ext>
            </p:extLst>
          </p:nvPr>
        </p:nvGraphicFramePr>
        <p:xfrm>
          <a:off x="150813" y="976313"/>
          <a:ext cx="11875232" cy="5145093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225515">
                  <a:extLst>
                    <a:ext uri="{9D8B030D-6E8A-4147-A177-3AD203B41FA5}">
                      <a16:colId xmlns:a16="http://schemas.microsoft.com/office/drawing/2014/main" val="526259775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4032936501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765487843"/>
                    </a:ext>
                  </a:extLst>
                </a:gridCol>
                <a:gridCol w="1514473">
                  <a:extLst>
                    <a:ext uri="{9D8B030D-6E8A-4147-A177-3AD203B41FA5}">
                      <a16:colId xmlns:a16="http://schemas.microsoft.com/office/drawing/2014/main" val="1470210819"/>
                    </a:ext>
                  </a:extLst>
                </a:gridCol>
                <a:gridCol w="1238248">
                  <a:extLst>
                    <a:ext uri="{9D8B030D-6E8A-4147-A177-3AD203B41FA5}">
                      <a16:colId xmlns:a16="http://schemas.microsoft.com/office/drawing/2014/main" val="727600027"/>
                    </a:ext>
                  </a:extLst>
                </a:gridCol>
                <a:gridCol w="1352548">
                  <a:extLst>
                    <a:ext uri="{9D8B030D-6E8A-4147-A177-3AD203B41FA5}">
                      <a16:colId xmlns:a16="http://schemas.microsoft.com/office/drawing/2014/main" val="4207448840"/>
                    </a:ext>
                  </a:extLst>
                </a:gridCol>
                <a:gridCol w="1704972">
                  <a:extLst>
                    <a:ext uri="{9D8B030D-6E8A-4147-A177-3AD203B41FA5}">
                      <a16:colId xmlns:a16="http://schemas.microsoft.com/office/drawing/2014/main" val="1716388794"/>
                    </a:ext>
                  </a:extLst>
                </a:gridCol>
                <a:gridCol w="1677176">
                  <a:extLst>
                    <a:ext uri="{9D8B030D-6E8A-4147-A177-3AD203B41FA5}">
                      <a16:colId xmlns:a16="http://schemas.microsoft.com/office/drawing/2014/main" val="2269396308"/>
                    </a:ext>
                  </a:extLst>
                </a:gridCol>
              </a:tblGrid>
              <a:tr h="9565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1600" err="1"/>
                        <a:t>VxA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1600" b="1" i="0" u="none" strike="noStrike" noProof="0" err="1">
                          <a:solidFill>
                            <a:srgbClr val="FFFFFF"/>
                          </a:solidFill>
                          <a:latin typeface="Century Gothic"/>
                        </a:rPr>
                        <a:t>BuscaGrafo</a:t>
                      </a:r>
                    </a:p>
                    <a:p>
                      <a:pPr lvl="0" algn="ctr">
                        <a:buNone/>
                      </a:pPr>
                      <a:endParaRPr lang="pt-B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1600" err="1"/>
                        <a:t>BuscaCompleta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1600" err="1"/>
                        <a:t>ehConexo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1600" err="1"/>
                        <a:t>TemCiclo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1600" err="1"/>
                        <a:t>EhFloresta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1600" err="1"/>
                        <a:t>EhArvore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1600" err="1"/>
                        <a:t>ObterFlorestaGeradora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561565"/>
                  </a:ext>
                </a:extLst>
              </a:tr>
              <a:tr h="609389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1600"/>
                        <a:t>5x6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1600"/>
                        <a:t>0,006ms</a:t>
                      </a:r>
                    </a:p>
                    <a:p>
                      <a:pPr lvl="0" algn="ctr">
                        <a:buNone/>
                      </a:pPr>
                      <a:endParaRPr lang="pt-B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1600"/>
                        <a:t>0,008ms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1600"/>
                        <a:t>0,013ms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1600"/>
                        <a:t>0,008ms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1600"/>
                        <a:t>0,007ms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1600"/>
                        <a:t>0,008ms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1600"/>
                        <a:t>0,006ms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306666"/>
                  </a:ext>
                </a:extLst>
              </a:tr>
              <a:tr h="60938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1600"/>
                        <a:t>50x49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1600"/>
                        <a:t>0,048ms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1600"/>
                        <a:t>0,051ms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1600"/>
                        <a:t>0,066ms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1600"/>
                        <a:t>0,058ms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1600"/>
                        <a:t>0,055ms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1600"/>
                        <a:t>0,053ms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1600"/>
                        <a:t>0,054ms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0535016"/>
                  </a:ext>
                </a:extLst>
              </a:tr>
              <a:tr h="59396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1600"/>
                        <a:t>100x100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1600"/>
                        <a:t>0,162ms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1600"/>
                        <a:t>0,166ms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1600"/>
                        <a:t>0,197ms</a:t>
                      </a:r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1600"/>
                        <a:t>0,182ms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1600"/>
                        <a:t>0,163ms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1600"/>
                        <a:t>0,155ms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1600"/>
                        <a:t>0,16ms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412282"/>
                  </a:ext>
                </a:extLst>
              </a:tr>
              <a:tr h="59396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1600"/>
                        <a:t>100x500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1600"/>
                        <a:t>0,171ms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1600"/>
                        <a:t>0,165ms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1600"/>
                        <a:t>0,199ms</a:t>
                      </a:r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1600"/>
                        <a:t>0,181ms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1600"/>
                        <a:t>0,168ms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1600"/>
                        <a:t>0,159ms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1600"/>
                        <a:t>0,172ms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6193566"/>
                  </a:ext>
                </a:extLst>
              </a:tr>
              <a:tr h="59396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1600"/>
                        <a:t>100x1000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1600"/>
                        <a:t>0,189ms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1600"/>
                        <a:t>0,162ms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1600"/>
                        <a:t>0,223ms</a:t>
                      </a:r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1600"/>
                        <a:t>0,188ms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1600"/>
                        <a:t>0,173ms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1600"/>
                        <a:t>0,175ms</a:t>
                      </a:r>
                    </a:p>
                    <a:p>
                      <a:pPr lvl="0" algn="ctr">
                        <a:buNone/>
                      </a:pPr>
                      <a:endParaRPr lang="pt-B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1600"/>
                        <a:t>0,169ms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790327"/>
                  </a:ext>
                </a:extLst>
              </a:tr>
              <a:tr h="59396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1600"/>
                        <a:t>500x100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1600"/>
                        <a:t>3,567ms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1600"/>
                        <a:t>235.572ms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1600"/>
                        <a:t>4,006ms</a:t>
                      </a:r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1600"/>
                        <a:t>302ms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1600"/>
                        <a:t>271,319ms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1600" b="0" i="0" u="none" strike="noStrike" noProof="0">
                          <a:solidFill>
                            <a:srgbClr val="000000"/>
                          </a:solidFill>
                          <a:latin typeface="Century Gothic"/>
                        </a:rPr>
                        <a:t>5,987ms</a:t>
                      </a:r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1600"/>
                        <a:t>5,675ms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540886"/>
                  </a:ext>
                </a:extLst>
              </a:tr>
              <a:tr h="59396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1600"/>
                        <a:t>1000x100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1600"/>
                        <a:t>17,478ms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1600"/>
                        <a:t>2432,680ms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1600"/>
                        <a:t>16,156ms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1600"/>
                        <a:t>2698,69ms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1600"/>
                        <a:t>2451,248ms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1600"/>
                        <a:t>15,3ms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1600"/>
                        <a:t>15,719ms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34274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8965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75EEDD-6FE4-4CD3-A1C6-05E432399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89" y="-80682"/>
            <a:ext cx="9404723" cy="1400530"/>
          </a:xfrm>
        </p:spPr>
        <p:txBody>
          <a:bodyPr/>
          <a:lstStyle/>
          <a:p>
            <a:r>
              <a:rPr lang="pt-BR" err="1"/>
              <a:t>BuscaGrafo</a:t>
            </a:r>
            <a:r>
              <a:rPr lang="pt-BR"/>
              <a:t>()</a:t>
            </a:r>
          </a:p>
        </p:txBody>
      </p:sp>
      <p:pic>
        <p:nvPicPr>
          <p:cNvPr id="4" name="Imagem 4" descr="Uma imagem contendo texto, mapa&#10;&#10;Descrição gerada com alta confiança">
            <a:extLst>
              <a:ext uri="{FF2B5EF4-FFF2-40B4-BE49-F238E27FC236}">
                <a16:creationId xmlns:a16="http://schemas.microsoft.com/office/drawing/2014/main" id="{11982A65-A595-4275-AC80-F1FB28CF5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898" y="785544"/>
            <a:ext cx="10115550" cy="5753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081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E38557-FDB1-4A66-B8A5-0805600D7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711" y="100293"/>
            <a:ext cx="9404723" cy="1400530"/>
          </a:xfrm>
        </p:spPr>
        <p:txBody>
          <a:bodyPr/>
          <a:lstStyle/>
          <a:p>
            <a:r>
              <a:rPr lang="pt-BR" err="1"/>
              <a:t>BuscaCompleta</a:t>
            </a:r>
            <a:r>
              <a:rPr lang="pt-BR"/>
              <a:t>()</a:t>
            </a:r>
          </a:p>
        </p:txBody>
      </p:sp>
      <p:pic>
        <p:nvPicPr>
          <p:cNvPr id="3" name="Imagem 3" descr="Uma imagem contendo texto&#10;&#10;Descrição gerada com alta confiança">
            <a:extLst>
              <a:ext uri="{FF2B5EF4-FFF2-40B4-BE49-F238E27FC236}">
                <a16:creationId xmlns:a16="http://schemas.microsoft.com/office/drawing/2014/main" id="{73C5C737-7B74-4EF3-85F4-45FD2A6B5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473" y="1195119"/>
            <a:ext cx="9658350" cy="5486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744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901842-8B25-4F28-84A4-BFB844D19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211" y="176493"/>
            <a:ext cx="9404723" cy="1400530"/>
          </a:xfrm>
        </p:spPr>
        <p:txBody>
          <a:bodyPr/>
          <a:lstStyle/>
          <a:p>
            <a:r>
              <a:rPr lang="pt-BR" err="1"/>
              <a:t>EhConexo</a:t>
            </a:r>
            <a:r>
              <a:rPr lang="pt-BR"/>
              <a:t>()</a:t>
            </a:r>
          </a:p>
        </p:txBody>
      </p:sp>
      <p:pic>
        <p:nvPicPr>
          <p:cNvPr id="3" name="Imagem 3" descr="Uma imagem contendo texto, mapa&#10;&#10;Descrição gerada com muito alta confiança">
            <a:extLst>
              <a:ext uri="{FF2B5EF4-FFF2-40B4-BE49-F238E27FC236}">
                <a16:creationId xmlns:a16="http://schemas.microsoft.com/office/drawing/2014/main" id="{6FE50E2A-B984-4948-8A05-7FE3E7B31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5" y="956994"/>
            <a:ext cx="10048875" cy="5715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401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3DA54A-4384-413D-821C-9C4071383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61" y="71718"/>
            <a:ext cx="9404723" cy="1400530"/>
          </a:xfrm>
        </p:spPr>
        <p:txBody>
          <a:bodyPr/>
          <a:lstStyle/>
          <a:p>
            <a:r>
              <a:rPr lang="pt-BR" err="1"/>
              <a:t>TemCiclo</a:t>
            </a:r>
            <a:r>
              <a:rPr lang="pt-BR"/>
              <a:t>()</a:t>
            </a:r>
          </a:p>
        </p:txBody>
      </p:sp>
      <p:pic>
        <p:nvPicPr>
          <p:cNvPr id="5" name="Imagem 5" descr="Uma imagem contendo texto&#10;&#10;Descrição gerada com alta confiança">
            <a:extLst>
              <a:ext uri="{FF2B5EF4-FFF2-40B4-BE49-F238E27FC236}">
                <a16:creationId xmlns:a16="http://schemas.microsoft.com/office/drawing/2014/main" id="{6B696AE3-C16D-4A2C-8E1B-7CA3BEEB6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175" y="814119"/>
            <a:ext cx="10106025" cy="574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522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84C176-FC0B-43E4-8523-81732BA48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711" y="90768"/>
            <a:ext cx="9404723" cy="1400530"/>
          </a:xfrm>
        </p:spPr>
        <p:txBody>
          <a:bodyPr/>
          <a:lstStyle/>
          <a:p>
            <a:r>
              <a:rPr lang="pt-BR" err="1"/>
              <a:t>EhFloresta</a:t>
            </a:r>
            <a:r>
              <a:rPr lang="pt-BR"/>
              <a:t>()</a:t>
            </a:r>
          </a:p>
        </p:txBody>
      </p:sp>
      <p:pic>
        <p:nvPicPr>
          <p:cNvPr id="3" name="Imagem 3" descr="Uma imagem contendo texto&#10;&#10;Descrição gerada com alta confiança">
            <a:extLst>
              <a:ext uri="{FF2B5EF4-FFF2-40B4-BE49-F238E27FC236}">
                <a16:creationId xmlns:a16="http://schemas.microsoft.com/office/drawing/2014/main" id="{0FD937FC-8DAE-48DA-B6A1-28F1E9FB4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423" y="1033194"/>
            <a:ext cx="9791700" cy="5563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285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F89D83-9EBF-4651-B4B1-C1DE4028D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786" y="157443"/>
            <a:ext cx="9404723" cy="1400530"/>
          </a:xfrm>
        </p:spPr>
        <p:txBody>
          <a:bodyPr/>
          <a:lstStyle/>
          <a:p>
            <a:r>
              <a:rPr lang="pt-BR" err="1"/>
              <a:t>EhArvore</a:t>
            </a:r>
            <a:r>
              <a:rPr lang="pt-BR"/>
              <a:t>()</a:t>
            </a:r>
            <a:br>
              <a:rPr lang="pt-BR"/>
            </a:br>
            <a:endParaRPr lang="pt-BR"/>
          </a:p>
        </p:txBody>
      </p:sp>
      <p:pic>
        <p:nvPicPr>
          <p:cNvPr id="3" name="Imagem 3" descr="Uma imagem contendo texto, mapa&#10;&#10;Descrição gerada com muito alta confiança">
            <a:extLst>
              <a:ext uri="{FF2B5EF4-FFF2-40B4-BE49-F238E27FC236}">
                <a16:creationId xmlns:a16="http://schemas.microsoft.com/office/drawing/2014/main" id="{F8833A18-418C-4E93-B8C4-7C465E5E3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650" y="1099869"/>
            <a:ext cx="9782175" cy="5563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553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928E01-21F7-493B-8EA1-0D812CF5D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11" y="71718"/>
            <a:ext cx="9404723" cy="1400530"/>
          </a:xfrm>
        </p:spPr>
        <p:txBody>
          <a:bodyPr/>
          <a:lstStyle/>
          <a:p>
            <a:r>
              <a:rPr lang="pt-BR" err="1"/>
              <a:t>ObterFlorestaGeradora</a:t>
            </a:r>
            <a:r>
              <a:rPr lang="pt-BR"/>
              <a:t>()</a:t>
            </a:r>
          </a:p>
        </p:txBody>
      </p:sp>
      <p:pic>
        <p:nvPicPr>
          <p:cNvPr id="3" name="Imagem 3" descr="Uma imagem contendo texto, mapa&#10;&#10;Descrição gerada com muito alta confiança">
            <a:extLst>
              <a:ext uri="{FF2B5EF4-FFF2-40B4-BE49-F238E27FC236}">
                <a16:creationId xmlns:a16="http://schemas.microsoft.com/office/drawing/2014/main" id="{AC67B3F1-7440-4B79-918B-2ABC945AA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0" y="776019"/>
            <a:ext cx="10458450" cy="5963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8367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Í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Í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5" baseType="lpstr">
      <vt:lpstr>Íon</vt:lpstr>
      <vt:lpstr>Otimização em grafos</vt:lpstr>
      <vt:lpstr>Matriz de Adjacência</vt:lpstr>
      <vt:lpstr>BuscaGrafo()</vt:lpstr>
      <vt:lpstr>BuscaCompleta()</vt:lpstr>
      <vt:lpstr>EhConexo()</vt:lpstr>
      <vt:lpstr>TemCiclo()</vt:lpstr>
      <vt:lpstr>EhFloresta()</vt:lpstr>
      <vt:lpstr>EhArvore() </vt:lpstr>
      <vt:lpstr>ObterFlorestaGeradora()</vt:lpstr>
      <vt:lpstr>Lista de Adjacências</vt:lpstr>
      <vt:lpstr>BuscaGrafo()</vt:lpstr>
      <vt:lpstr>BuscaCompleta()</vt:lpstr>
      <vt:lpstr>EhConexo()</vt:lpstr>
      <vt:lpstr>TemCiclo()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Otimização em grafos</dc:title>
  <dc:creator/>
  <cp:revision>2</cp:revision>
  <dcterms:modified xsi:type="dcterms:W3CDTF">2018-07-13T18:05:45Z</dcterms:modified>
</cp:coreProperties>
</file>