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88825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1C7E4A-CFC2-4226-A005-6D07337F2AC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333618-14D8-4C3B-B5DB-00E1B53089B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D2AA942-1410-4A97-841A-13A4D1C512B3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257740-A9B1-4B97-94F4-A7996BB8C98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530399-B462-4071-8DEE-789B017ABA0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7DF7F0C-38B8-4F49-A6ED-057A074E355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6CA1193-4051-466A-8B5E-BC44BCA8534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FAA01A1-DE35-482A-9CAD-821E0B4F8B4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10BC219-12F8-4F0F-8932-239D7101E99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DD07410-D889-4719-893F-4EF82B80814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C22C8C9-53F3-42D6-BD1A-EEE26C3E28B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AE1E34-8807-4EFF-96EE-C55D947F7D9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D9F59E3-E505-4316-9791-5E1DFE0782B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AA3D4B-4EF5-4DF6-9D2B-99AE874A8C1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DC2704-488C-4953-98CB-F056D1C626F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01383A2-3D7E-4565-8E17-CDB99D95975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016315-DF4D-4DC9-B62F-59CF699B13C7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235995E-FE24-46A5-8571-70E1BFE3601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14FCA2C-2093-445B-938B-7CC93DD8889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F2060AE-6FFD-4B92-91C8-6B4A946A5C4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D463D67-4593-4087-BFE3-7D5CD7545DB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6A4C35B-693A-4149-A8F2-1DD20013A92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12ACA3-09EB-4F06-AD79-C1484CFFCBC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C0904FA-D1E9-4B7D-AB02-2B6534C02F5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EC02D38-E111-4225-8AF0-9AAC5A83E96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784AC61-3227-48E6-871A-FAEF8529253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710F6DB-0BD5-4EF9-8AAA-024D96912B7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0680C0D-A313-42D8-AD1E-7CB076A62F7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18F21C7-231A-43C9-8DA5-9858143412D9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D9072F8-C5CB-406A-A4FE-5949BD1DE7C9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3522599-7779-48C9-B033-BD5B6101FB1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601E090-6B2B-40A5-96FF-05311106F0C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1FB3473-11E3-4EF4-86C3-CBD2E0BEE33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83ACDF-A89C-41F4-A42A-C7A6A2DC63D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2C52142-9FF9-4BD4-AA96-EB4FB3583B2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B10533B-E7BA-4FC7-A860-0FA2C9814F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8F0E8A-FEC6-417B-8840-B024513AB27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28F2F3-72D8-4C61-9454-89B90A842A1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FB9750-8910-4B26-A718-DCEFB3E23CC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451C1CC-8463-47D4-82A7-34EF4E465BA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896AED2-B18E-4966-AE02-FA221875C4B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CF536D8-F96E-4E4D-BE9D-A7B7CD9536AB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DF957C-B6DF-40A1-94C6-38CC0A80332A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E9AA0A7-F062-440B-98AF-85E4E397FC5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48FF50B-B523-4579-98D3-47792D4DE50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26703D33-0407-47ED-8488-5E1878F859C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EF659CFC-D620-4357-8CBE-E8F06271B5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4803274D-06AE-495B-8749-0A9D1632C544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10F6CBF-C833-49D2-BA05-C77D6BDD274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7C17BB95-E20F-4D0F-89CE-55F5AA14169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C56C61F-9C44-4849-9333-9E06FDC047A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3416D71-9DF4-4888-B0B0-C402696FB84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7E5BDE29-E37A-450A-82D6-A04845D1046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BCF1FED-1CB6-48F3-BA00-1BA6BC92C52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32C529C-A75E-480C-A843-97DB81D932A4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5928AE-4DDC-48DD-A593-2C2702E3D8D7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E7994E5-6702-4DBD-BEE5-488611F16E2E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CFB20E98-5B5C-4621-B83E-78652AAC7F8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C96AC7BD-6511-4048-85D9-A3F31ABAEFF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C86508F3-389E-4A97-97DA-398E9C9F27C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230F8EB7-BDF1-4FB6-86CF-D6775362F12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642026E4-E54D-4454-8614-EB4F3D6B7F7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2CA8E6B7-5ACD-47DB-B802-FBC09AD19E5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D52FAAF8-264D-416D-AEF9-A4F76300E86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647AEC0C-99A2-43C2-B86E-7F4E4D1E312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77BCADD6-4598-4EBF-9B6A-97A95D11536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6E3BB6-04BD-4463-BFC2-3F7CD4D4F1E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C6DF0FAA-16D3-4750-A171-D59DC7514D8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DEAC3C65-5AC9-4698-8870-88BA67616E33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2B41C369-D452-48AA-80BF-6A7C776D4319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4505BA-F4C3-4BF2-88A1-26F074F8813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DA63D1-3358-4AEE-87D1-6515D089652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linhas à esquerda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18" name="Forma Livre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5225760"/>
                <a:gd name="textAreaBottom" fmla="*/ 5226120 h 5225760"/>
              </a:gdLst>
              <a:ahLst/>
              <a:cxn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" name="Forma Livre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>
                <a:gd name="textAreaLeft" fmla="*/ 0 w 547200"/>
                <a:gd name="textAreaRight" fmla="*/ 547560 w 547200"/>
                <a:gd name="textAreaTop" fmla="*/ 0 h 4562280"/>
                <a:gd name="textAreaBottom" fmla="*/ 4562640 h 4562280"/>
              </a:gdLst>
              <a:ahLst/>
              <a:cxn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" name="Forma Livre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3968280"/>
                <a:gd name="textAreaBottom" fmla="*/ 3968640 h 3968280"/>
              </a:gdLst>
              <a:ahLst/>
              <a:cxn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4" name="diagonais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cxnSp>
          <p:nvCxnSpPr>
            <p:cNvPr id="5" name="Conector Reto 13"/>
            <p:cNvCxnSpPr/>
            <p:nvPr/>
          </p:nvCxnSpPr>
          <p:spPr>
            <a:xfrm flipV="1">
              <a:off x="7516440" y="4145040"/>
              <a:ext cx="4686480" cy="2716560"/>
            </a:xfrm>
            <a:prstGeom prst="straightConnector1">
              <a:avLst/>
            </a:prstGeom>
            <a:ln w="38100">
              <a:solidFill>
                <a:srgbClr val="007373"/>
              </a:solidFill>
            </a:ln>
          </p:spPr>
        </p:cxnSp>
        <p:cxnSp>
          <p:nvCxnSpPr>
            <p:cNvPr id="6" name="Conector Reto 16"/>
            <p:cNvCxnSpPr/>
            <p:nvPr/>
          </p:nvCxnSpPr>
          <p:spPr>
            <a:xfrm flipV="1">
              <a:off x="8003880" y="4444920"/>
              <a:ext cx="4199040" cy="2431800"/>
            </a:xfrm>
            <a:prstGeom prst="straightConnector1">
              <a:avLst/>
            </a:prstGeom>
            <a:ln w="28575">
              <a:solidFill>
                <a:srgbClr val="007373"/>
              </a:solidFill>
            </a:ln>
          </p:spPr>
        </p:cxnSp>
        <p:cxnSp>
          <p:nvCxnSpPr>
            <p:cNvPr id="7" name="Conector Reto 18"/>
            <p:cNvCxnSpPr/>
            <p:nvPr/>
          </p:nvCxnSpPr>
          <p:spPr>
            <a:xfrm flipV="1">
              <a:off x="8515440" y="4732920"/>
              <a:ext cx="3687480" cy="2134080"/>
            </a:xfrm>
            <a:prstGeom prst="straightConnector1">
              <a:avLst/>
            </a:prstGeom>
            <a:ln>
              <a:solidFill>
                <a:srgbClr val="004D4D"/>
              </a:solidFill>
            </a:ln>
          </p:spPr>
        </p:cxnSp>
      </p:grpSp>
      <p:grpSp>
        <p:nvGrpSpPr>
          <p:cNvPr id="8" name="linhas inferiores"/>
          <p:cNvGrpSpPr/>
          <p:nvPr/>
        </p:nvGrpSpPr>
        <p:grpSpPr>
          <a:xfrm>
            <a:off x="-9000" y="6057360"/>
            <a:ext cx="5498640" cy="820080"/>
            <a:chOff x="-9000" y="6057360"/>
            <a:chExt cx="5498640" cy="820080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2338200" y="3722760"/>
              <a:ext cx="816840" cy="5485680"/>
            </a:xfrm>
            <a:custGeom>
              <a:avLst/>
              <a:gdLst>
                <a:gd name="textAreaLeft" fmla="*/ 0 w 816840"/>
                <a:gd name="textAreaRight" fmla="*/ 817200 w 816840"/>
                <a:gd name="textAreaTop" fmla="*/ 0 h 5485680"/>
                <a:gd name="textAreaBottom" fmla="*/ 5486040 h 5485680"/>
              </a:gdLst>
              <a:ahLst/>
              <a:cxnLst/>
              <a:rect l="textAreaLeft" t="textAreaTop" r="textAreaRight" b="textAreaBottom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2138760" y="4190400"/>
              <a:ext cx="547200" cy="4826880"/>
            </a:xfrm>
            <a:custGeom>
              <a:avLst/>
              <a:gdLst>
                <a:gd name="textAreaLeft" fmla="*/ 0 w 547200"/>
                <a:gd name="textAreaRight" fmla="*/ 547560 w 547200"/>
                <a:gd name="textAreaTop" fmla="*/ 0 h 4826880"/>
                <a:gd name="textAreaBottom" fmla="*/ 4827240 h 4826880"/>
              </a:gdLst>
              <a:ahLst/>
              <a:cxnLst/>
              <a:rect l="textAreaLeft" t="textAreaTop" r="textAreaRight" b="textAreaBottom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949040" y="4590720"/>
              <a:ext cx="321840" cy="4238280"/>
            </a:xfrm>
            <a:custGeom>
              <a:avLst/>
              <a:gdLst>
                <a:gd name="textAreaLeft" fmla="*/ 0 w 321840"/>
                <a:gd name="textAreaRight" fmla="*/ 322200 w 321840"/>
                <a:gd name="textAreaTop" fmla="*/ 0 h 4238280"/>
                <a:gd name="textAreaBottom" fmla="*/ 4238640 h 4238280"/>
              </a:gdLst>
              <a:ahLst/>
              <a:cxnLst/>
              <a:rect l="textAreaLeft" t="textAreaTop" r="textAreaRight" b="textAreaBottom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5040" cy="19998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5400" b="0" strike="noStrike" spc="-1">
                <a:solidFill>
                  <a:srgbClr val="FFFFFF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dt" idx="1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2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Times New Roman"/>
              </a:rPr>
              <a:t>&lt;rodapé&gt;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sldNum" idx="3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lnSpc>
                <a:spcPct val="100000"/>
              </a:lnSpc>
              <a:buNone/>
              <a:defRPr lang="pt-BR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DD2F8242-0550-41F6-8407-A34DB3B3FF28}" type="slidenum">
              <a:rPr lang="pt-BR" sz="120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linhas à esquerda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54" name="Forma Livre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5225760"/>
                <a:gd name="textAreaBottom" fmla="*/ 5226120 h 5225760"/>
              </a:gdLst>
              <a:ahLst/>
              <a:cxn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5" name="Forma Livre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>
                <a:gd name="textAreaLeft" fmla="*/ 0 w 547200"/>
                <a:gd name="textAreaRight" fmla="*/ 547560 w 547200"/>
                <a:gd name="textAreaTop" fmla="*/ 0 h 4562280"/>
                <a:gd name="textAreaBottom" fmla="*/ 4562640 h 4562280"/>
              </a:gdLst>
              <a:ahLst/>
              <a:cxn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6" name="Forma Livre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3968280"/>
                <a:gd name="textAreaBottom" fmla="*/ 3968640 h 3968280"/>
              </a:gdLst>
              <a:ahLst/>
              <a:cxn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0" strike="noStrike" spc="-1">
                <a:solidFill>
                  <a:srgbClr val="FFFFFF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</a:rPr>
              <a:t>Clique para editar os estilos de texto Mestres</a:t>
            </a: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pt-BR" sz="2400" b="0" strike="noStrike" spc="-1">
                <a:solidFill>
                  <a:srgbClr val="FFFFFF"/>
                </a:solidFill>
                <a:latin typeface="Calibri"/>
              </a:rPr>
              <a:t>Segundo nível</a:t>
            </a: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Terceiro nível</a:t>
            </a: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Quarto nível</a:t>
            </a:r>
          </a:p>
          <a:p>
            <a:pPr marL="1523880" lvl="4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Quinto nível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dt" idx="4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ftr" idx="5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Times New Roman"/>
              </a:rPr>
              <a:t>&lt;rodapé&gt;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sldNum" idx="6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lnSpc>
                <a:spcPct val="100000"/>
              </a:lnSpc>
              <a:buNone/>
              <a:defRPr lang="pt-BR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DDD812C0-680E-42CF-9ADD-45ACD14FD462}" type="slidenum">
              <a:rPr lang="pt-BR" sz="120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linhas à esquerda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99" name="Forma Livre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5225760"/>
                <a:gd name="textAreaBottom" fmla="*/ 5226120 h 5225760"/>
              </a:gdLst>
              <a:ahLst/>
              <a:cxn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0" name="Forma Livre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>
                <a:gd name="textAreaLeft" fmla="*/ 0 w 547200"/>
                <a:gd name="textAreaRight" fmla="*/ 547560 w 547200"/>
                <a:gd name="textAreaTop" fmla="*/ 0 h 4562280"/>
                <a:gd name="textAreaBottom" fmla="*/ 4562640 h 4562280"/>
              </a:gdLst>
              <a:ahLst/>
              <a:cxn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1" name="Forma Livre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3968280"/>
                <a:gd name="textAreaBottom" fmla="*/ 3968640 h 3968280"/>
              </a:gdLst>
              <a:ahLst/>
              <a:cxn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0" strike="noStrike" spc="-1">
                <a:solidFill>
                  <a:srgbClr val="FFFFFF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dt" idx="7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ftr" idx="8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Times New Roman"/>
              </a:rPr>
              <a:t>&lt;rodapé&gt;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sldNum" idx="9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lnSpc>
                <a:spcPct val="100000"/>
              </a:lnSpc>
              <a:buNone/>
              <a:defRPr lang="pt-BR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8B5C44B5-866B-4B12-B82F-23E857629EF9}" type="slidenum">
              <a:rPr lang="pt-BR" sz="120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linhas à esquerda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144" name="Forma Livre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5225760"/>
                <a:gd name="textAreaBottom" fmla="*/ 5226120 h 5225760"/>
              </a:gdLst>
              <a:ahLst/>
              <a:cxn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45" name="Forma Livre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>
                <a:gd name="textAreaLeft" fmla="*/ 0 w 547200"/>
                <a:gd name="textAreaRight" fmla="*/ 547560 w 547200"/>
                <a:gd name="textAreaTop" fmla="*/ 0 h 4562280"/>
                <a:gd name="textAreaBottom" fmla="*/ 4562640 h 4562280"/>
              </a:gdLst>
              <a:ahLst/>
              <a:cxn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46" name="Forma Livre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3968280"/>
                <a:gd name="textAreaBottom" fmla="*/ 3968640 h 3968280"/>
              </a:gdLst>
              <a:ahLst/>
              <a:cxn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0" strike="noStrike" spc="-1">
                <a:solidFill>
                  <a:srgbClr val="FFFFFF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</a:rPr>
              <a:t>Clique para editar os estilos de texto Mestres</a:t>
            </a: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pt-BR" sz="2400" b="0" strike="noStrike" spc="-1">
                <a:solidFill>
                  <a:srgbClr val="FFFFFF"/>
                </a:solidFill>
                <a:latin typeface="Calibri"/>
              </a:rPr>
              <a:t>Segundo nível</a:t>
            </a: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Terceiro nível</a:t>
            </a: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Quarto nível</a:t>
            </a:r>
          </a:p>
          <a:p>
            <a:pPr marL="1523880" lvl="4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Quinto nível</a:t>
            </a: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50088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</a:rPr>
              <a:t>Clique para editar os estilos de texto Mestres</a:t>
            </a: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pt-BR" sz="2400" b="0" strike="noStrike" spc="-1">
                <a:solidFill>
                  <a:srgbClr val="FFFFFF"/>
                </a:solidFill>
                <a:latin typeface="Calibri"/>
              </a:rPr>
              <a:t>Segundo nível</a:t>
            </a: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Terceiro nível</a:t>
            </a: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Quarto nível</a:t>
            </a:r>
          </a:p>
          <a:p>
            <a:pPr marL="1523880" lvl="4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Quinto nível</a:t>
            </a:r>
          </a:p>
        </p:txBody>
      </p:sp>
      <p:sp>
        <p:nvSpPr>
          <p:cNvPr id="150" name="PlaceHolder 4"/>
          <p:cNvSpPr>
            <a:spLocks noGrp="1"/>
          </p:cNvSpPr>
          <p:nvPr>
            <p:ph type="dt" idx="10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ftr" idx="11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Times New Roman"/>
              </a:rPr>
              <a:t>&lt;rodapé&gt;</a:t>
            </a:r>
          </a:p>
        </p:txBody>
      </p:sp>
      <p:sp>
        <p:nvSpPr>
          <p:cNvPr id="152" name="PlaceHolder 6"/>
          <p:cNvSpPr>
            <a:spLocks noGrp="1"/>
          </p:cNvSpPr>
          <p:nvPr>
            <p:ph type="sldNum" idx="12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lnSpc>
                <a:spcPct val="100000"/>
              </a:lnSpc>
              <a:buNone/>
              <a:defRPr lang="pt-BR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781DB9D-D4FB-4B1B-AD19-D43147459CB1}" type="slidenum">
              <a:rPr lang="pt-BR" sz="120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linhas à esquerda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190" name="Forma Livre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5225760"/>
                <a:gd name="textAreaBottom" fmla="*/ 5226120 h 5225760"/>
              </a:gdLst>
              <a:ahLst/>
              <a:cxn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91" name="Forma Livre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>
                <a:gd name="textAreaLeft" fmla="*/ 0 w 547200"/>
                <a:gd name="textAreaRight" fmla="*/ 547560 w 547200"/>
                <a:gd name="textAreaTop" fmla="*/ 0 h 4562280"/>
                <a:gd name="textAreaBottom" fmla="*/ 4562640 h 4562280"/>
              </a:gdLst>
              <a:ahLst/>
              <a:cxn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92" name="Forma Livre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3968280"/>
                <a:gd name="textAreaBottom" fmla="*/ 3968640 h 3968280"/>
              </a:gdLst>
              <a:ahLst/>
              <a:cxn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0" strike="noStrike" spc="-1">
                <a:solidFill>
                  <a:srgbClr val="FFFFFF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dt" idx="13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ftr" idx="14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Times New Roman"/>
              </a:rPr>
              <a:t>&lt;rodapé&gt;</a:t>
            </a:r>
          </a:p>
        </p:txBody>
      </p:sp>
      <p:sp>
        <p:nvSpPr>
          <p:cNvPr id="196" name="PlaceHolder 4"/>
          <p:cNvSpPr>
            <a:spLocks noGrp="1"/>
          </p:cNvSpPr>
          <p:nvPr>
            <p:ph type="sldNum" idx="15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lnSpc>
                <a:spcPct val="100000"/>
              </a:lnSpc>
              <a:buNone/>
              <a:defRPr lang="pt-BR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6557821-B399-403B-9650-9A68771EEEE8}" type="slidenum">
              <a:rPr lang="pt-BR" sz="120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linhas à esquerda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235" name="Forma Livre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5225760"/>
                <a:gd name="textAreaBottom" fmla="*/ 5226120 h 5225760"/>
              </a:gdLst>
              <a:ahLst/>
              <a:cxn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6" name="Forma Livre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>
                <a:gd name="textAreaLeft" fmla="*/ 0 w 547200"/>
                <a:gd name="textAreaRight" fmla="*/ 547560 w 547200"/>
                <a:gd name="textAreaTop" fmla="*/ 0 h 4562280"/>
                <a:gd name="textAreaBottom" fmla="*/ 4562640 h 4562280"/>
              </a:gdLst>
              <a:ahLst/>
              <a:cxn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7" name="Forma Livre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3968280"/>
                <a:gd name="textAreaBottom" fmla="*/ 3968640 h 3968280"/>
              </a:gdLst>
              <a:ahLst/>
              <a:cxn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pt-BR" sz="24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0" strike="noStrike" spc="-1">
                <a:solidFill>
                  <a:srgbClr val="FFFFFF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239" name="PlaceHolder 2"/>
          <p:cNvSpPr>
            <a:spLocks noGrp="1"/>
          </p:cNvSpPr>
          <p:nvPr>
            <p:ph type="dt" idx="16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ftr" idx="17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Times New Roman"/>
              </a:rPr>
              <a:t>&lt;rodapé&gt;</a:t>
            </a:r>
          </a:p>
        </p:txBody>
      </p:sp>
      <p:sp>
        <p:nvSpPr>
          <p:cNvPr id="241" name="PlaceHolder 4"/>
          <p:cNvSpPr>
            <a:spLocks noGrp="1"/>
          </p:cNvSpPr>
          <p:nvPr>
            <p:ph type="sldNum" idx="18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lnSpc>
                <a:spcPct val="100000"/>
              </a:lnSpc>
              <a:buNone/>
              <a:defRPr lang="pt-BR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542F7EE-89B0-4116-89F4-48E2E32D3AD3}" type="slidenum">
              <a:rPr lang="pt-BR" sz="120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5040" cy="19998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5400" b="0" strike="noStrike" spc="-1">
                <a:solidFill>
                  <a:srgbClr val="FFFFFF"/>
                </a:solidFill>
                <a:latin typeface="Calibri"/>
              </a:rPr>
              <a:t>CSI-22 – PROJETO: JOGO</a:t>
            </a: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1625040" y="2616120"/>
            <a:ext cx="8735040" cy="17521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2800" b="0" strike="noStrike" cap="all" spc="199">
                <a:solidFill>
                  <a:schemeClr val="accent1"/>
                </a:solidFill>
                <a:latin typeface="Calibri"/>
              </a:rPr>
              <a:t>Denys Derlian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2800" b="0" strike="noStrike" cap="all" spc="199">
                <a:solidFill>
                  <a:schemeClr val="accent1"/>
                </a:solidFill>
                <a:latin typeface="Calibri"/>
              </a:rPr>
              <a:t>Lucas lIma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2800" b="0" strike="noStrike" cap="all" spc="199">
                <a:solidFill>
                  <a:schemeClr val="accent1"/>
                </a:solidFill>
                <a:latin typeface="Calibri"/>
              </a:rPr>
              <a:t>Rafael Hoffmann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Espaço Reservado para Conteúdo 6"/>
          <p:cNvSpPr/>
          <p:nvPr/>
        </p:nvSpPr>
        <p:spPr>
          <a:xfrm>
            <a:off x="1218960" y="1706760"/>
            <a:ext cx="9555840" cy="446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5" name="CaixaDeTexto 304"/>
          <p:cNvSpPr txBox="1"/>
          <p:nvPr/>
        </p:nvSpPr>
        <p:spPr>
          <a:xfrm>
            <a:off x="2160000" y="2687040"/>
            <a:ext cx="9000000" cy="1452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9600" b="0" strike="noStrike" spc="-1">
                <a:solidFill>
                  <a:srgbClr val="FFFFFF"/>
                </a:solidFill>
                <a:latin typeface="Arial"/>
              </a:rPr>
              <a:t>8ª Semana...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Imagem 305"/>
          <p:cNvPicPr/>
          <p:nvPr/>
        </p:nvPicPr>
        <p:blipFill>
          <a:blip r:embed="rId2"/>
          <a:stretch/>
        </p:blipFill>
        <p:spPr>
          <a:xfrm>
            <a:off x="0" y="0"/>
            <a:ext cx="12600000" cy="9449280"/>
          </a:xfrm>
          <a:prstGeom prst="rect">
            <a:avLst/>
          </a:prstGeom>
          <a:ln w="0">
            <a:noFill/>
          </a:ln>
        </p:spPr>
      </p:pic>
      <p:sp>
        <p:nvSpPr>
          <p:cNvPr id="307" name="Espaço Reservado para Conteúdo 7"/>
          <p:cNvSpPr/>
          <p:nvPr/>
        </p:nvSpPr>
        <p:spPr>
          <a:xfrm>
            <a:off x="1218960" y="1706760"/>
            <a:ext cx="9555840" cy="446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Espaço Reservado para Conteúdo 1"/>
          <p:cNvSpPr/>
          <p:nvPr/>
        </p:nvSpPr>
        <p:spPr>
          <a:xfrm>
            <a:off x="1218960" y="1706760"/>
            <a:ext cx="9555840" cy="446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09" name="Imagem 308"/>
          <p:cNvPicPr/>
          <p:nvPr/>
        </p:nvPicPr>
        <p:blipFill>
          <a:blip r:embed="rId2"/>
          <a:stretch/>
        </p:blipFill>
        <p:spPr>
          <a:xfrm>
            <a:off x="0" y="0"/>
            <a:ext cx="12240000" cy="688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Imagem 280"/>
          <p:cNvPicPr/>
          <p:nvPr/>
        </p:nvPicPr>
        <p:blipFill>
          <a:blip r:embed="rId2"/>
          <a:stretch/>
        </p:blipFill>
        <p:spPr>
          <a:xfrm>
            <a:off x="0" y="0"/>
            <a:ext cx="12188880" cy="6855840"/>
          </a:xfrm>
          <a:prstGeom prst="rect">
            <a:avLst/>
          </a:prstGeom>
          <a:ln w="0"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0" strike="noStrike" spc="-1">
                <a:solidFill>
                  <a:srgbClr val="111111"/>
                </a:solidFill>
                <a:latin typeface="Calibri"/>
              </a:rPr>
              <a:t>Roteiro</a:t>
            </a: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111111"/>
                </a:solidFill>
                <a:latin typeface="Calibri"/>
              </a:rPr>
              <a:t>Recordação do Tema e Objetivo do Jogo</a:t>
            </a: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111111"/>
                </a:solidFill>
                <a:latin typeface="Calibri"/>
              </a:rPr>
              <a:t>Cumprimento</a:t>
            </a:r>
            <a:r>
              <a:rPr lang="en-US" sz="2800" b="0" strike="noStrike" spc="-1" dirty="0">
                <a:solidFill>
                  <a:srgbClr val="111111"/>
                </a:solidFill>
                <a:latin typeface="Calibri"/>
              </a:rPr>
              <a:t> do </a:t>
            </a:r>
            <a:r>
              <a:rPr lang="en-US" sz="2800" b="0" strike="noStrike" spc="-1" dirty="0" err="1">
                <a:solidFill>
                  <a:srgbClr val="111111"/>
                </a:solidFill>
                <a:latin typeface="Calibri"/>
              </a:rPr>
              <a:t>Cronograma</a:t>
            </a:r>
            <a:endParaRPr lang="pt-BR" sz="2800" b="0" strike="noStrike" spc="-1" dirty="0">
              <a:solidFill>
                <a:srgbClr val="111111"/>
              </a:solidFill>
              <a:latin typeface="Calibri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111111"/>
                </a:solidFill>
                <a:latin typeface="Calibri"/>
              </a:rPr>
              <a:t>Estatísticas</a:t>
            </a:r>
            <a:endParaRPr lang="pt-BR" sz="2800" b="0" strike="noStrike" spc="-1" dirty="0">
              <a:solidFill>
                <a:srgbClr val="111111"/>
              </a:solidFill>
              <a:latin typeface="Calibri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111111"/>
                </a:solidFill>
                <a:latin typeface="Calibri"/>
              </a:rPr>
              <a:t>QR Code – Download do Jogo</a:t>
            </a:r>
            <a:endParaRPr lang="pt-BR" sz="2800" b="0" strike="noStrike" spc="-1" dirty="0">
              <a:solidFill>
                <a:srgbClr val="111111"/>
              </a:solidFill>
              <a:latin typeface="Calibri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111111"/>
                </a:solidFill>
                <a:latin typeface="Calibri"/>
              </a:rPr>
              <a:t>Jogo </a:t>
            </a:r>
            <a:r>
              <a:rPr lang="en-US" sz="2800" b="0" strike="noStrike" spc="-1" dirty="0" err="1">
                <a:solidFill>
                  <a:srgbClr val="111111"/>
                </a:solidFill>
                <a:latin typeface="Calibri"/>
              </a:rPr>
              <a:t>finalizado</a:t>
            </a:r>
            <a:endParaRPr lang="pt-BR" sz="2800" b="0" strike="noStrike" spc="-1" dirty="0">
              <a:solidFill>
                <a:srgbClr val="111111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m 283"/>
          <p:cNvPicPr/>
          <p:nvPr/>
        </p:nvPicPr>
        <p:blipFill>
          <a:blip r:embed="rId2"/>
          <a:stretch/>
        </p:blipFill>
        <p:spPr>
          <a:xfrm>
            <a:off x="0" y="0"/>
            <a:ext cx="12240000" cy="6884640"/>
          </a:xfrm>
          <a:prstGeom prst="rect">
            <a:avLst/>
          </a:prstGeom>
          <a:ln w="0">
            <a:noFill/>
          </a:ln>
        </p:spPr>
      </p:pic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Tema</a:t>
            </a:r>
          </a:p>
        </p:txBody>
      </p:sp>
      <p:sp>
        <p:nvSpPr>
          <p:cNvPr id="286" name="Espaço Reservado para Conteúdo 2"/>
          <p:cNvSpPr/>
          <p:nvPr/>
        </p:nvSpPr>
        <p:spPr>
          <a:xfrm>
            <a:off x="1218960" y="1706760"/>
            <a:ext cx="9555840" cy="446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111111"/>
                </a:solidFill>
                <a:latin typeface="Calibri"/>
              </a:rPr>
              <a:t>Título: </a:t>
            </a:r>
            <a:r>
              <a:rPr lang="pt-BR" sz="2800" b="0" i="1" strike="noStrike" spc="-1">
                <a:solidFill>
                  <a:srgbClr val="111111"/>
                </a:solidFill>
                <a:latin typeface="Calibri"/>
              </a:rPr>
              <a:t>Operation Ohio-59</a:t>
            </a:r>
            <a:endParaRPr lang="pt-BR" sz="2800" b="0" strike="noStrike" spc="-1">
              <a:solidFill>
                <a:srgbClr val="111111"/>
              </a:solidFill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111111"/>
                </a:solidFill>
                <a:latin typeface="Calibri"/>
              </a:rPr>
              <a:t>Jogo de ação desenvolvido em Python com a biblioteca </a:t>
            </a:r>
            <a:r>
              <a:rPr lang="pt-BR" sz="2800" b="0" i="1" strike="noStrike" spc="-1">
                <a:solidFill>
                  <a:srgbClr val="111111"/>
                </a:solidFill>
                <a:latin typeface="Calibri"/>
              </a:rPr>
              <a:t>PyGame</a:t>
            </a:r>
            <a:endParaRPr lang="pt-BR" sz="2800" b="0" strike="noStrike" spc="-1">
              <a:solidFill>
                <a:srgbClr val="111111"/>
              </a:solidFill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800" b="0" i="1" strike="noStrike" spc="-1">
                <a:solidFill>
                  <a:srgbClr val="111111"/>
                </a:solidFill>
                <a:latin typeface="Calibri"/>
              </a:rPr>
              <a:t>O personagem principal é o Capitão Pentagon</a:t>
            </a:r>
            <a:r>
              <a:rPr lang="pt-BR" sz="2800" b="0" strike="noStrike" spc="-1">
                <a:solidFill>
                  <a:srgbClr val="111111"/>
                </a:solidFill>
                <a:latin typeface="Calibri"/>
              </a:rPr>
              <a:t>, um piloto abatido que se ejetou de sua aeronave após ser atingido pela artilharia antiaérea do inimigo.</a:t>
            </a:r>
            <a:endParaRPr lang="pt-BR" sz="2800" b="0" strike="noStrike" spc="-1">
              <a:solidFill>
                <a:srgbClr val="111111"/>
              </a:solidFill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111111"/>
                </a:solidFill>
                <a:latin typeface="Calibri"/>
              </a:rPr>
              <a:t>A trama do jogo consiste em desviar o Capitão Pentagon, que está em queda controlada com seu paraquedas, do fogo inimigo que é disparado a partir do solo.</a:t>
            </a:r>
            <a:endParaRPr lang="pt-BR" sz="2800" b="0" strike="noStrike" spc="-1">
              <a:solidFill>
                <a:srgbClr val="11111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Imagem 286"/>
          <p:cNvPicPr/>
          <p:nvPr/>
        </p:nvPicPr>
        <p:blipFill>
          <a:blip r:embed="rId2"/>
          <a:stretch/>
        </p:blipFill>
        <p:spPr>
          <a:xfrm>
            <a:off x="0" y="0"/>
            <a:ext cx="12240000" cy="7075440"/>
          </a:xfrm>
          <a:prstGeom prst="rect">
            <a:avLst/>
          </a:prstGeom>
          <a:ln w="0">
            <a:noFill/>
          </a:ln>
        </p:spPr>
      </p:pic>
      <p:sp>
        <p:nvSpPr>
          <p:cNvPr id="288" name="Espaço Reservado para Conteúdo 5"/>
          <p:cNvSpPr/>
          <p:nvPr/>
        </p:nvSpPr>
        <p:spPr>
          <a:xfrm>
            <a:off x="1218960" y="1706760"/>
            <a:ext cx="9555840" cy="446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endParaRPr lang="pt-BR" sz="2800" b="1" strike="noStrike" spc="-1">
              <a:solidFill>
                <a:srgbClr val="00A933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Imagem 288"/>
          <p:cNvPicPr/>
          <p:nvPr/>
        </p:nvPicPr>
        <p:blipFill>
          <a:blip r:embed="rId2"/>
          <a:stretch/>
        </p:blipFill>
        <p:spPr>
          <a:xfrm>
            <a:off x="0" y="0"/>
            <a:ext cx="12188880" cy="6855840"/>
          </a:xfrm>
          <a:prstGeom prst="rect">
            <a:avLst/>
          </a:prstGeom>
          <a:ln w="0">
            <a:noFill/>
          </a:ln>
        </p:spPr>
      </p:pic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Objetivo do Jogo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Espaço Reservado para Conteúdo 2"/>
          <p:cNvSpPr/>
          <p:nvPr/>
        </p:nvSpPr>
        <p:spPr>
          <a:xfrm>
            <a:off x="1218960" y="1706760"/>
            <a:ext cx="9555840" cy="446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Sobreviver em um ambiente hostil e perigoso, sendo resgatado no final.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599"/>
              </a:spcBef>
            </a:pP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m 291"/>
          <p:cNvPicPr/>
          <p:nvPr/>
        </p:nvPicPr>
        <p:blipFill>
          <a:blip r:embed="rId2"/>
          <a:stretch/>
        </p:blipFill>
        <p:spPr>
          <a:xfrm>
            <a:off x="0" y="0"/>
            <a:ext cx="12188880" cy="6855840"/>
          </a:xfrm>
          <a:prstGeom prst="rect">
            <a:avLst/>
          </a:prstGeom>
          <a:ln w="0">
            <a:noFill/>
          </a:ln>
        </p:spPr>
      </p:pic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197720" y="11736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Cronograma</a:t>
            </a:r>
          </a:p>
        </p:txBody>
      </p:sp>
      <p:graphicFrame>
        <p:nvGraphicFramePr>
          <p:cNvPr id="294" name="Espaço Reservado para Conteúdo 4"/>
          <p:cNvGraphicFramePr/>
          <p:nvPr/>
        </p:nvGraphicFramePr>
        <p:xfrm>
          <a:off x="1053720" y="1237680"/>
          <a:ext cx="10296720" cy="5275800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Período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Tarefa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6-13/03/23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Concepção da proposta de jogo a ser criado e seus elementos. Definição do enredo e personagens.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13-17/03/23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Criação do repositório remoto (Github), estipulação das ferramentas a serem utilizadas e criação de esboço de </a:t>
                      </a:r>
                      <a:r>
                        <a:rPr lang="pt-BR" sz="1800" b="0" i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assets 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(texturas e animações).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17-24/03/23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Implementação da base do jogo, contendo as classes principais (Personagem principal, cenário, inimigo, etc) e as suas interações (colisão, movimentos, etc).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24-31/03/23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Criação dos inimigos e das armadilhas, adição de itens, equipamentos e suprimentos para o jogador.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31/03/23-7/04/23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Integração dos componentes.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7-14/04/23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Documentação do código, testes e ajustes para melhorar a jogabilidade. Adição da trilha e efeitos sonoros.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14-21/04/23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Finalização do jogo, correção de bugs e ajustes finais.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26/04/23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Entrega.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360" marR="63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Imagem 294"/>
          <p:cNvPicPr/>
          <p:nvPr/>
        </p:nvPicPr>
        <p:blipFill>
          <a:blip r:embed="rId2"/>
          <a:stretch/>
        </p:blipFill>
        <p:spPr>
          <a:xfrm>
            <a:off x="0" y="0"/>
            <a:ext cx="12188880" cy="6855840"/>
          </a:xfrm>
          <a:prstGeom prst="rect">
            <a:avLst/>
          </a:prstGeom>
          <a:ln w="0">
            <a:noFill/>
          </a:ln>
        </p:spPr>
      </p:pic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625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Estatísticas</a:t>
            </a:r>
          </a:p>
        </p:txBody>
      </p:sp>
      <p:sp>
        <p:nvSpPr>
          <p:cNvPr id="297" name="Espaço Reservado para Conteúdo 3"/>
          <p:cNvSpPr/>
          <p:nvPr/>
        </p:nvSpPr>
        <p:spPr>
          <a:xfrm>
            <a:off x="1218960" y="934920"/>
            <a:ext cx="9555840" cy="446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</a:rPr>
              <a:t>Horas de trabalho: 192 h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</a:rPr>
              <a:t>Horas de diversão (jogando o game): 0:20 h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</a:rPr>
              <a:t>Tempo para zerar o game: 7:00 h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</a:rPr>
              <a:t>Fichas gastas para zerar o game: 329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</a:rPr>
              <a:t>Litros de café: 32 L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</a:rPr>
              <a:t>Litros de energético: 2 L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</a:rPr>
              <a:t>Meta de captação de investimentos para o desenvolvimento do jogo: R$ 15.000.000,00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</a:rPr>
              <a:t>Captação atingida: R$ 1,50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</a:rPr>
              <a:t>Arrecadação de pré-lançamento: R$ 0,00 (mesmo faturamento do WinZip)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</a:rPr>
              <a:t>Prêmios internacionais (categoria jogos de ação): </a:t>
            </a:r>
            <a:r>
              <a:rPr lang="pt-BR" sz="2000" b="1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599"/>
              </a:spcBef>
            </a:pP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Imagem 297"/>
          <p:cNvPicPr/>
          <p:nvPr/>
        </p:nvPicPr>
        <p:blipFill>
          <a:blip r:embed="rId2"/>
          <a:stretch/>
        </p:blipFill>
        <p:spPr>
          <a:xfrm>
            <a:off x="0" y="0"/>
            <a:ext cx="12192840" cy="6858000"/>
          </a:xfrm>
          <a:prstGeom prst="rect">
            <a:avLst/>
          </a:prstGeom>
          <a:ln w="0">
            <a:noFill/>
          </a:ln>
        </p:spPr>
      </p:pic>
      <p:sp>
        <p:nvSpPr>
          <p:cNvPr id="299" name="Espaço Reservado para Conteúdo 2"/>
          <p:cNvSpPr/>
          <p:nvPr/>
        </p:nvSpPr>
        <p:spPr>
          <a:xfrm>
            <a:off x="1218960" y="1706760"/>
            <a:ext cx="9555840" cy="446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90000"/>
              </a:lnSpc>
              <a:spcBef>
                <a:spcPts val="1599"/>
              </a:spcBef>
            </a:pPr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00" name="Imagem 299"/>
          <p:cNvPicPr/>
          <p:nvPr/>
        </p:nvPicPr>
        <p:blipFill>
          <a:blip r:embed="rId3"/>
          <a:stretch/>
        </p:blipFill>
        <p:spPr>
          <a:xfrm>
            <a:off x="3101760" y="540000"/>
            <a:ext cx="5898240" cy="589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Imagem 300"/>
          <p:cNvPicPr/>
          <p:nvPr/>
        </p:nvPicPr>
        <p:blipFill>
          <a:blip r:embed="rId2"/>
          <a:stretch/>
        </p:blipFill>
        <p:spPr>
          <a:xfrm>
            <a:off x="0" y="0"/>
            <a:ext cx="12188880" cy="685584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Jogo finalizado</a:t>
            </a:r>
          </a:p>
        </p:txBody>
      </p:sp>
      <p:sp>
        <p:nvSpPr>
          <p:cNvPr id="303" name="Espaço Reservado para Conteúdo 8"/>
          <p:cNvSpPr/>
          <p:nvPr/>
        </p:nvSpPr>
        <p:spPr>
          <a:xfrm>
            <a:off x="1218960" y="1706760"/>
            <a:ext cx="9555840" cy="446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nologi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nologi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cnologi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180</TotalTime>
  <Words>349</Words>
  <Application>Microsoft Office PowerPoint</Application>
  <PresentationFormat>Personalizar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Wingdings</vt:lpstr>
      <vt:lpstr>Tecnologia 16x9</vt:lpstr>
      <vt:lpstr>Tecnologia 16x9</vt:lpstr>
      <vt:lpstr>Tecnologia 16x9</vt:lpstr>
      <vt:lpstr>Tecnologia 16x9</vt:lpstr>
      <vt:lpstr>Office Theme</vt:lpstr>
      <vt:lpstr>Office Theme</vt:lpstr>
      <vt:lpstr>CSI-22 – PROJETO: JOGO</vt:lpstr>
      <vt:lpstr>Roteiro</vt:lpstr>
      <vt:lpstr>Tema</vt:lpstr>
      <vt:lpstr>Apresentação do PowerPoint</vt:lpstr>
      <vt:lpstr>Objetivo do Jogo</vt:lpstr>
      <vt:lpstr>Cronograma</vt:lpstr>
      <vt:lpstr>Estatísticas</vt:lpstr>
      <vt:lpstr>Apresentação do PowerPoint</vt:lpstr>
      <vt:lpstr>Jogo finalizado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CSI-22 – PROJETO: JOGO</dc:title>
  <dc:subject/>
  <dc:creator>Denys Derlian</dc:creator>
  <dc:description/>
  <cp:lastModifiedBy>Denys Derlian</cp:lastModifiedBy>
  <cp:revision>8</cp:revision>
  <dcterms:created xsi:type="dcterms:W3CDTF">2023-03-15T02:37:36Z</dcterms:created>
  <dcterms:modified xsi:type="dcterms:W3CDTF">2023-04-26T11:47:02Z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PresentationFormat">
    <vt:lpwstr>Personalizar</vt:lpwstr>
  </property>
  <property fmtid="{D5CDD505-2E9C-101B-9397-08002B2CF9AE}" pid="8" name="ScenarioTags">
    <vt:lpwstr/>
  </property>
  <property fmtid="{D5CDD505-2E9C-101B-9397-08002B2CF9AE}" pid="9" name="Slides">
    <vt:i4>6</vt:i4>
  </property>
</Properties>
</file>