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aleway"/>
      <p:regular r:id="rId56"/>
      <p:bold r:id="rId57"/>
      <p:italic r:id="rId58"/>
      <p:boldItalic r:id="rId59"/>
    </p:embeddedFont>
    <p:embeddedFont>
      <p:font typeface="Caveat"/>
      <p:regular r:id="rId60"/>
      <p:bold r:id="rId61"/>
    </p:embeddedFont>
    <p:embeddedFont>
      <p:font typeface="La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6" roundtripDataSignature="AMtx7miwVng++SKTppLB9qwHC5UcoNuE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regular.fntdata"/><Relationship Id="rId61" Type="http://schemas.openxmlformats.org/officeDocument/2006/relationships/font" Target="fonts/Caveat-bold.fntdata"/><Relationship Id="rId20" Type="http://schemas.openxmlformats.org/officeDocument/2006/relationships/slide" Target="slides/slide15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ave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bold.fntdata"/><Relationship Id="rId12" Type="http://schemas.openxmlformats.org/officeDocument/2006/relationships/slide" Target="slides/slide7.xml"/><Relationship Id="rId56" Type="http://schemas.openxmlformats.org/officeDocument/2006/relationships/font" Target="fonts/Raleway-regular.fntdata"/><Relationship Id="rId15" Type="http://schemas.openxmlformats.org/officeDocument/2006/relationships/slide" Target="slides/slide10.xml"/><Relationship Id="rId59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58" Type="http://schemas.openxmlformats.org/officeDocument/2006/relationships/font" Target="fonts/Ralew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89b49fd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489b49fd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minimamente vocês aprenderam como é importante colaborar e compartilhar conhecimento e isso não é diferente dentro da nossa etapa de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gerenciamento de código fonte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para aplicar tais conceitos nessa etapa vocês devem fazer os seguintes passos.”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b1ed799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6b1ed799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é dado o momento de alinharmos nosso entendimento. Como em outras empresas, aproveitamos para dialogar com nossos pares sobre o que achamos do escopo dos projetos e se há algum impedimento.”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df31f79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fdf31f79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df31f79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fdf31f79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 os sistemas de controle e versão são úteis para as equipes de DevOps, pois as auxiliam a reduzir o tempo de desenvolvimento e aumentar as implementações bem-sucedidas.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“Criar fluxos de trabalho: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os fluxos de trabalho de controle de versão impedem o caos de todos usando seu próprio processo de desenvolvimento com ferramentas diferentes e incompatíveis.”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“Trabalhar com versões (release): 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Cada versão tem uma descrição para o que as alterações na versão fazem, como corrigir um bug ou adicionar um recurso.”- vou usar a mesma figura do acima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“Codificar juntos: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 controle de versão sincroniza as versões e garante que as alterações não estejam em conflito com outras alterações de outras.”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“Manter um histórico: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 controle de versão mantém um histórico de alterações à medida que a equipe salva novas versões do código. Esse histórico pode ser revisado para descobrir quem, por que e quando as alterações foram feitas.”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“Automatizar tarefas: 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 recursos de automação de controle de versão economizam tempo e geram resultados consistentes.”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a0344ce01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7a0344ce01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“Codificar juntos: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 controle de versão sincroniza as versões e garante que as alterações não estejam em conflito com outras alterações de outras.”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“Manter um histórico: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 controle de versão mantém um histórico de alterações à medida que a equipe salva novas versões do código. Esse histórico pode ser revisado para descobrir quem, por que e quando as alterações foram feitas.”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“Automatizar tarefas: 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 recursos de automação de controle de versão economizam tempo e geram resultados consistentes.”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91d0ced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491d0ced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leader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“Relembrando a vocês que nosso PO solicitou a implementação de três métodos: Get, Post e GetId.”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“Até esse momento aprendemos formas de colaborar entre nossos pares, além disso, todos os colaboradores já baixaram o projeto inicial do repositório que foi indicado. Com isso é dado o momento de prosseguir em mais uma prática.”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leader </a:t>
            </a:r>
            <a:endParaRPr i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“Após o fim da construção de cada endpoint poderemos versionar nossa API e fazer nossos commits para o repositório forkado no GitHub. Entretanto, nessa empresa como em outras é adotado um padrão tanto para </a:t>
            </a:r>
            <a:r>
              <a:rPr b="1" i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Versionamento semântico</a:t>
            </a:r>
            <a:r>
              <a:rPr i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como para </a:t>
            </a:r>
            <a:r>
              <a:rPr b="1" i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Conventional commits</a:t>
            </a:r>
            <a:r>
              <a:rPr i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”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 commits e o versionamento semântico devem seguir seus respectivos padrões e para isso vocês devem se orientar pelo próximo slide.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7a0344ce01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7a0344ce01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leader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 imagem abaixo podemos ver um exemplo e considerando esse formato temos respectivamente da esquerda para a direita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Major, Minor e Patch 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(Maior, Menor e Correção) e sempre serão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inteiros não negativos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onde cada elemento deve ser incrementado em um.  Por exemplo: 1.9.0 -&gt; 1.10.0 -&gt; 1.11.0.”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lembrar de falar do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package.json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que tem a versão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Patch: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incrementado apenas se estiver publicando correção de bug e mantendo a compatibilidade com a versão anterior.”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“Minor: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incrementado se estiver adicionando funcionalidade nova ou se alguma existente for marcada como obsoleta. E é preciso que seja mantido a compatibilidade com a versão anterior. Quando a versão Minor for incrementada, a versão Patch deve ser redefinida para o valor zero.”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“Major: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essa versão é incrementada quando houver alterações que não são compatíveis com a versão anterior já publicada, não importando se contém ou não funcionalidades novas.Quando a versão Major for incrementada, tanto a versão Minor quanto a Patch devem ser redefinidas para o valor zero.”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Scrum master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a fase inicial de desenvolvimento é simples e o que devemos fazer é iniciar o desenvolvimento de nossa API com a versão 0.1.0, e então incrementando a versão Minor para cada release seguinte. Quando nossa API estiver finalizada vamos alterar a versão para  1.0.0.”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80640c48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580640c4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leader: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“Até aqui mostrei para vocês uma explicação simples e como devemos fazer nosso </a:t>
            </a: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versionamento semântico</a:t>
            </a: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mas ainda temos a </a:t>
            </a: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convenção de commits</a:t>
            </a: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agora vamos entender seus elementos estruturais.”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8d266bbc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58d266bbc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“De todas as formas de nomear os commits apresentados, as que melhor irão se enquadrar no que estamos propondo são as seguintes:  feat, fix, test, chore e ci . Um exemplo seria da seguinte forma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commit -m " fix: Loop infinito na linha 50" 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“Mas, test e Ci devem ficar para um momento futuro.”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para o melhor aproveitamento de como utilizar o SemVer e os commits semânticos é importante que a cada método implementado em nossa API vocês atualizem a versão e façam o commit adequado.”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df31f79e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fdf31f79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df31f79e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fdf31f79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segunda fala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“Neste momento abordaremos dois conceitos relevantes para o nosso processo de build, o primeiro é a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Engenharia de lançamento 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o segundo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Automação de testes 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dois conceitos ligados a automação sendo-&gt;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Teste de software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Teste automatizado.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engenharia de lançamento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inclui ter conhecimento sobre: desenvolvimento, gerenciamento de configuração,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integração de testes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administração de sistemas e suporte ao cliente.”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Automação de testes:</a:t>
            </a: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“Os </a:t>
            </a: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testes de software</a:t>
            </a: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em uma visão geral são conhecidos como atividades para encontrar erros ou processos que analisam um item de software tendo como objetivo encontrar diferenças entre as condições existentes e os requisitos necessários garantindo a qualidade de software.”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“Nos </a:t>
            </a: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testes automatizados</a:t>
            </a: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são usadas ferramentas e scripts de execução. Estes testes têm como objetivo repetir ações predefinidas comparando os requisitos com o resultado real do teste.”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2418810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62418810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além do </a:t>
            </a: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processo de liberação frequente e confiável, 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outro ponto importante a ser trazido a vocês é justamente sobre  a </a:t>
            </a: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Análise estática.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última fala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“Como todas as formas de teste automatizado, a análise de código estático garante que as verificações sejam realizadas de forma consistente e fornece feedback rápido sobre as alterações mais recentes. As ferramentas de análise estática integradas a sua IDE oferece feedback imediato e direcionado para que você possa resolver os problemas à medida que avança.”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f3564dbe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ff3564db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 Primeira fala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 o objetivo de obter sucesso em mais essa prática, vamos primeiro instalar os seguintes pacotes.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 Segunda fala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“Eu sei que assim que vocês baixaram o projeto notaram uma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pasta 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chamada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test,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 dentro da mesma abriram o arquivo js com o mesmo nome, contendo um caso de teste já implementado. Com as instalações de nossos pacotes devidamente feitas é hora de rodarmos o comando passado acima para ver o sucesso do primeiro caso de teste.”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945043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5945043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describe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é onde é descrito uma “Suite” com o título fornecido e o retorno de uma callback contendo conjuntos aninhados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é onde é descrito uma especificação ou caso de teste com o título fornecido e o retorno de uma callback fn atuando como uma sub-rotina.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 o chai, o teste inicia uma versão da aplicação.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É feita a requisição GET.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 por fim no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ao finalizar a requisição, o callback com a resposta é chamado.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94504387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594504387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agora temos de implementar mais dois casos de testes para cobrir nossos endpoints, sendo um caso para nosso método POST e outro para nosso GET/ID.”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cada caso de teste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construído lembrar eles sempre de commitar usando esse prefixo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- Commits do tipo test são utilizados quando são realizadas alterações em testes, seja criando, alterando ou excluindo testes unitários. (Não inclui alterações em código)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96daaa2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596daaa2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“Até aqui as duplas já construíram a API da forma que foi solicitado, bem como concluíram todos os casos de teste solicitados. Agora vamos instalar as ferramentas necessárias para fazermos a </a:t>
            </a: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análise estática.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 ultima fala do prettier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sua utilização torna a formatação do código coerente e padronizada em todos os tipos de arquivos do projeto, o que é particularmente útil em projetos que envolvem vários desenvolvedores.”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62586d883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62586d883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62586d88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62586d88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“Após feita todas estas configurações vá no arquivo index.js e veja que o mesmo será formatado automaticamente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“Ainda temos mais um passo a ser feito com o prettier, neste caso devemos criar na raiz do projeto um arquivo com o seguinte nome </a:t>
            </a: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.prettierignore,</a:t>
            </a: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isso possibilitará a exclusão de alguns arquivos que não precisam dessa formatação.”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[Bb]uild*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[Dd]ist*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[Bb]in*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package-lock.json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3cd1cf4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63cd1cf4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3cd1cf50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63cd1cf50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888770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4888770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3cd1cf50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63cd1cf50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“Notem que foi criado um arquivo chamado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.eslintrc.js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nesse momento as equipes devem trocar o trecho de código pelo seguinte:”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63cd1cf50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63cd1cf50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Scrum master: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 terminado todos esses passos vamos analisar o que nossa análise estática está nos indicando para então fazer as mudanças necessárias.”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Scrum master: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concluirmos as configurações no arquivo que foi gerado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.eslintrc.js 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substitua pelo arquivo do slide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63fb9832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63fb9832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ainda temos mais uma configuração a ser feita em nosso pipeline de Ci, por sua vez, essa diz respeito diretamente a nossa configuração do ESlinte.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“Nosso repositório agora está atualizado e notem que temos uma pasta .github -&gt; workflows, com nosso arquivo yml e toda a configuração do nosso pipe de CI e é aqui onde colocaremos o seguinte trecho de código abaixo, após isso salve nosso arquivo yml e de propósito altere nosso arquivo index.js para que o ESlint acise algum erro, commit e efetue o git push, com isso nosso pipe deve acusar o problema relacionado ao lint e interromper a execução do pipe.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Caso no momento de rodar o pipe de CI apareça um erro, onde o Git está convertendo lf para crlf uso o seguinte comando: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config core.autocrlf false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4edb8c7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44edb8c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4edb8c7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44edb8c7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até aqui, nossa equipe aprendeu sobre os padrões exigidos em nossa empresa, bem como  praticar outros elementos que predizem um pipeline DevOps (CI/CD), mas agora vamos falar e praticar, justamente, sobre o CI ou Integração Contínua. </a:t>
            </a:r>
            <a:endParaRPr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ato"/>
              <a:buChar char="●"/>
            </a:pPr>
            <a:r>
              <a:rPr b="1" lang="pt-BR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Crie um processo repetível e confiável para entrega de software.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ato"/>
              <a:buChar char="○"/>
            </a:pPr>
            <a:r>
              <a:rPr lang="pt-BR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Esse princípio é o mais importante deles. A ideia é que a entrega de software não pode ser um evento traumático, com passos manuais e sujeitos a surpresas. Em vez disso, colocar um software em produção deve ser tão simples como apertar um botão.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ato"/>
              <a:buChar char="●"/>
            </a:pPr>
            <a:r>
              <a:rPr b="1" lang="pt-BR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Automatize tudo que for possível. 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ato"/>
              <a:buChar char="○"/>
            </a:pPr>
            <a:r>
              <a:rPr lang="pt-BR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 verdade, esse princípio é um pré-requisito do princípio anterior. Advoga-se que todos os passos para entrega de um software devem ser automáticos, incluindo seu build, a execução dos testes, a configuração e ativação dos servidores e da rede, a carga do banco de dados, etc. De novo, idealmente, queremos apertar um botão e, em seguida, ver o sistema em produção.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ato"/>
              <a:buChar char="●"/>
            </a:pPr>
            <a:r>
              <a:rPr b="1" lang="pt-BR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Mantenha tudo em um sistema de controle de versões. 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ato"/>
              <a:buChar char="○"/>
            </a:pPr>
            <a:r>
              <a:rPr lang="pt-BR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Tudo no enunciado do princípio refere-se não apenas a todo o código fonte, mas também a arquivos e scripts de administração do sistema, documentação, páginas Web, arquivos de dados, etc. Consequentemente, deve ser simples restaurar e voltar o sistema para um estado anterior.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ato"/>
              <a:buChar char="●"/>
            </a:pPr>
            <a:r>
              <a:rPr b="1" lang="pt-BR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um passo causa dor, execute-o com mais frequência e o quanto antes. 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ato"/>
              <a:buChar char="○"/>
            </a:pPr>
            <a:r>
              <a:rPr lang="pt-BR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Esse princípio não tem uma inspiração masoquista. Em vez disso, a ideia é antecipar os problemas, antes que eles se acumulem e as soluções fiquem complicadas.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596daaa2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596daaa2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 b="1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“Sabemos o que o CI é fornecer um processo de liberação frequente e confiável, mas o que é propriamente dito a </a:t>
            </a: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Integração contínua</a:t>
            </a: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?”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 fala da primeira explicação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Cada integração é verificada por uma compilação automatizada (incluindo teste) para detectar erros de integração o mais rápido possível. Muitas equipes acham que essa abordagem leva a problemas de integração significativamente reduzidos e permite que uma equipe desenvolva software coeso mais rapidamente.”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62586d88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162586d88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“Até aqui as duplas já construíram a API da forma que foi solicitado, bem como concluíram todos os casos de teste solicitados e configuraram o Prettier+ESlint. Agora é dada a hora de vocês construírem o pipeline de CI. Para isso utilizaremos uma ferramenta do GitHub conhecida como GitHub Actions. ”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96daaa25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1596daaa25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96daaa25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1596daaa25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“Explicando alguns pontos deste código yml ”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596daaa25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1596daaa25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“Explicando alguns pontos deste código ym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 ”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94319b6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394319b6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596daaa25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1596daaa25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"Após essa explicação para termos nosso primeiro evento de CI e verificar se nossos testes irão passar, basta clicar em start commit, se você quiser pode renomear o nome do arquivo e adicionar uma descrição de commit, nesse caso lembrem-se que tenha mais um padrão de commit a ser usado e para relembrar segue a descrição: </a:t>
            </a: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 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Commits do tipo ci indicam mudanças relacionadas a integração contínua (continuous integration).”</a:t>
            </a:r>
            <a:endParaRPr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44edb8c7f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44edb8c7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44edb8c7f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144edb8c7f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nosso pipeline de DevOps já está quase completo e vocês conseguiram efetuar todos os passos com maestria e obedecendo as regras para desenvolvimento, que são praticadas nessa empresa e no mercado como um todo, entretanto ainda temos a etapa do CD ou implantação contínua.”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 falar antes do fluxo de trabalho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diferença entre CI e CD é simples, mas seus impactos são profundos: quando usa-se CD, todo novo commit que chega no master entra rapidamente em produção, em questões de horas, por exemplo.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“Não posso deixar de citar as vantagens do CD, entre ela:”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CD reduz o tempo de entrega de novas funcionalidades.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CD torna novas releases (ou implantações) um não-evento. Explicando melhor, não existe mais um dia D ou um deadline para entrega de novas releases.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Além de reduzir o stress causado por deadlines, CD ajuda a manter os desenvolvedores motivados, pois eles não ficam meses trabalhando sem receber feedback.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 linha com o item anterior, CD favorece experimentação e um estilo de desenvolvimento orientado por dados e feedback dos usuários. Novas funcionalidades entram rapidamente em produção.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640abaa6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1640abaa6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para darmos continuidade agora a construção do nosso pipeline de CD teremos de implantar nossa API na plataforma Fly.io, essa por sua vez é uma plataforma de nuvem que suporta algumas linguagens de programação. E para podermos usar essa solução temos de executar alguns passo para sua instalação que permitem a usabilidade da mesma: ”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640abaa62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1640abaa62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após criar a conta, vamos executar mais alguns passos no terminal a fim de criarmos nosso repositório Node.”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40abaa62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1640abaa62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a partir desse momento vamos criar a nossa </a:t>
            </a: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secrets key</a:t>
            </a: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para terminarmos nosso pipeline de CD.”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640abaa62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1640abaa62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com todas essas modificações finalizamos nosso pipeline DevOps e concluímos tudo que foi solicitado pelo PO. E através de técnicas modernas de desenvolvimento garantimos também um produto de qualidade para nosso cliente, obedecendo todas as boas práticas desta empresa e que também são praticadas no mercado de trabalho. ” 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“Por fim, concluímos tudo que foi solicitado pelo PO. E através de técnicas modernas de desenvolvimento garantimos também um produto de qualidade para nosso cliente, obedecendo todas as boas práticas desta empresa e que também são praticadas no mercado de trabalho. ” 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44edb8c7f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144edb8c7f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13c458ba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213c458ba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ferramentas de monitoramento geralmente rastreiam as propriedades não funcionais dos aplicativos, como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desempenho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disponibilidade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escalabilidade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resiliência 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confiabilidade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Exemplos de ferramentas de gerenciamento de log são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Grayloge Logstash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13c458ba1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213c458ba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para darmos continuidade agora a construção do dos arquivos de logs vocês devem fazer o seguinte.”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Essa fala é após ler o slide de prática.</a:t>
            </a:r>
            <a:endParaRPr b="1"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 agora vocês devem escrever os seguintes trechos de códigos que vou fornecer a vocês”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-Dentro de app.use acrescentar o que está em negrito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app.use(express.json(),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bodyParser.json()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Crie essa constante.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const log = fs.createWriteStream(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path.join(__dirname, './logs', 'express.log'),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{ flags: 'a' },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-Acrescentar mais esse trecho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morganBody(app, {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noColors: true,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stream: log,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});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ec67eb0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4ec67eb0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“De uma forma breve explicarei sobre esses valores, pois estes são fundamentais em nossa empresa.”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priorizar relacionamentos: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isso tem a ver com maneiras de propor um relacionamento sólido entre os integrantes de uma equipe, sendo por meio de conversas casuais ou reuniões regulares.”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comunicação: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comunicação deve ser aberta e exige que todos os membros da equipe DevOps sejam mantidos informados sobre o produto de software durante todo o seu ciclo de vida.”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3ab3d992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23ab3d992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a0344ce01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7a0344ce01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alinhamento de responsabilidade e incentivos: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Mostrar que quando o alinhamento de responsabilidade e incentivos não é claro torna-se difícil para a equipe reagir a certas situações que surgem. Além disso, os membros da equipe devem entender como seu trabalho será avaliado para que não sejam responsabilizados por pessoas que não cumpriram suas funções.”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respeito: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aqui a contribuição de cada membro da equipe deve ser reconhecida e nenhum membro deve ter medo de falar por medo de abuso. Esta é uma característica importante da comunicação aberta.”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e5a24c8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4e5a24c8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Scrum Master: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“Time, em nossa empresa colaborar é algo fundamental e outro ponto que prezamos bastante é sabermos como incentivar o </a:t>
            </a: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compartilhamento de conhecimento </a:t>
            </a: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entre os colaboradores. </a:t>
            </a: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 para que isso ocorra usamos dos conceitos e uma prática, sendo estes respectivamente,  conhecimento explícito,  conhecimento tácito e programação em pares.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”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Respectivamente, o conhecimento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explícito 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é o conhecimento capturado por um código ou linguagem que facilitam a comunicação, ou seja é conhecimento que está escrito em uma documentação ou uma wiki.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Já  o conhecimento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tácito 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pode ser expresso como uma capacidade de poder-se saber mais do que se pode dizer. Tem uma relação com aquilo que nós é empírico, ou seja, as experiências vividas.”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df31f79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fdf31f79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Como o PO já informou seus desejos e de seus repensantes, constatamos que em uma única sprint backlog poderemos contemplar a construção dessa API simples. Para que isso ocorra vamos utilizar o conceito de </a:t>
            </a:r>
            <a:r>
              <a:rPr b="1"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programação em pares</a:t>
            </a: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onde já mencionei anteriormente 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."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Scrum Master: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“Fazemos uso da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programação em pares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uma metodologia largamente utilizada nas empresas de construção de software, para unir esses dois conceitos explícito e tácito ."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a0344ce01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7a0344ce01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 lead: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Dadas as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considerações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sobre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nossa metodologia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vocês devem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formar grupos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 tamanhos iguais e </a:t>
            </a:r>
            <a:r>
              <a:rPr b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apresentarem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</a:t>
            </a:r>
            <a:r>
              <a:rPr i="1"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como todos já tiveram um momento para se conhecerem, agora vamos abordar o Backlog.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github.com/lucaslmota/api-node-pratic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digitalocean.com/community/tutorials/test-a-node-restful-api-with-mocha-and-chai#introductio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9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3.png"/><Relationship Id="rId6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D&amp;O: Uma proposta pedagógica baseada em Role-Playing Game para Ensino de DevOps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5" y="3401500"/>
            <a:ext cx="76881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Lucas Mota (UFC)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Allysson Allex Araújo (UFC)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Awdren Fontão (UFMS)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89b49fd07_0_11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pic>
        <p:nvPicPr>
          <p:cNvPr id="179" name="Google Shape;179;g1489b49fd0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500" y="2096575"/>
            <a:ext cx="3162726" cy="20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489b49fd07_0_11"/>
          <p:cNvSpPr txBox="1"/>
          <p:nvPr>
            <p:ph idx="1" type="body"/>
          </p:nvPr>
        </p:nvSpPr>
        <p:spPr>
          <a:xfrm>
            <a:off x="727650" y="1390600"/>
            <a:ext cx="76887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Com as duplas formadas os integrantes devem fazer um fork do seguinte repositório:</a:t>
            </a:r>
            <a:r>
              <a:rPr i="1" lang="pt-BR" sz="1200">
                <a:solidFill>
                  <a:srgbClr val="000000"/>
                </a:solidFill>
              </a:rPr>
              <a:t> </a:t>
            </a:r>
            <a:r>
              <a:rPr lang="pt-BR" sz="1200">
                <a:solidFill>
                  <a:srgbClr val="000000"/>
                </a:solidFill>
              </a:rPr>
              <a:t>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lucaslmota/api-node-pratica (github.com)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81" name="Google Shape;181;g1489b49fd07_0_11"/>
          <p:cNvSpPr txBox="1"/>
          <p:nvPr>
            <p:ph idx="1" type="body"/>
          </p:nvPr>
        </p:nvSpPr>
        <p:spPr>
          <a:xfrm>
            <a:off x="750400" y="2045800"/>
            <a:ext cx="46551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P</a:t>
            </a:r>
            <a:r>
              <a:rPr lang="pt-BR" sz="1200">
                <a:solidFill>
                  <a:srgbClr val="000000"/>
                </a:solidFill>
              </a:rPr>
              <a:t>ara efetuar o fork do projeto é necessário </a:t>
            </a:r>
            <a:r>
              <a:rPr lang="pt-BR" sz="1200">
                <a:solidFill>
                  <a:srgbClr val="000000"/>
                </a:solidFill>
              </a:rPr>
              <a:t>seguir</a:t>
            </a:r>
            <a:r>
              <a:rPr lang="pt-BR" sz="1200">
                <a:solidFill>
                  <a:srgbClr val="000000"/>
                </a:solidFill>
              </a:rPr>
              <a:t> os seguintes passos: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pt-BR" sz="1200">
                <a:solidFill>
                  <a:srgbClr val="000000"/>
                </a:solidFill>
              </a:rPr>
              <a:t>No canto superior direto do projeto clique em fork.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pt-BR" sz="1200">
                <a:solidFill>
                  <a:srgbClr val="000000"/>
                </a:solidFill>
              </a:rPr>
              <a:t>Vocês terão a opção de mudar o nome do projeto e adicionar uma descrição, mas sugiro que não mude o nome do projeto, basta adicionar uma descrição e por fim clique em create fork.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82" name="Google Shape;182;g1489b49fd07_0_11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conceitos:</a:t>
            </a:r>
            <a:endParaRPr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g1489b49fd07_0_11"/>
          <p:cNvSpPr txBox="1"/>
          <p:nvPr/>
        </p:nvSpPr>
        <p:spPr>
          <a:xfrm>
            <a:off x="5630975" y="-28575"/>
            <a:ext cx="166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Conhecimento compartilhado ( Kowledge Sharing)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g1489b49fd07_0_11"/>
          <p:cNvSpPr txBox="1"/>
          <p:nvPr/>
        </p:nvSpPr>
        <p:spPr>
          <a:xfrm>
            <a:off x="7299575" y="-47625"/>
            <a:ext cx="180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Cultura de colaboração + Compartilhando conhecimento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b1ed7997a_0_7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pic>
        <p:nvPicPr>
          <p:cNvPr id="190" name="Google Shape;190;g16b1ed7997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975" y="2150175"/>
            <a:ext cx="3179700" cy="15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6b1ed7997a_0_7"/>
          <p:cNvSpPr txBox="1"/>
          <p:nvPr>
            <p:ph idx="1" type="body"/>
          </p:nvPr>
        </p:nvSpPr>
        <p:spPr>
          <a:xfrm>
            <a:off x="727650" y="1390600"/>
            <a:ext cx="41673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Para fazer o </a:t>
            </a:r>
            <a:r>
              <a:rPr b="1" lang="pt-BR" sz="1200">
                <a:solidFill>
                  <a:srgbClr val="000000"/>
                </a:solidFill>
              </a:rPr>
              <a:t>git clone</a:t>
            </a:r>
            <a:r>
              <a:rPr lang="pt-BR" sz="1200">
                <a:solidFill>
                  <a:srgbClr val="000000"/>
                </a:solidFill>
              </a:rPr>
              <a:t> do projeto e verificar o código base existente no repositório é simples e basta seguir as </a:t>
            </a:r>
            <a:r>
              <a:rPr lang="pt-BR" sz="1200">
                <a:solidFill>
                  <a:srgbClr val="000000"/>
                </a:solidFill>
              </a:rPr>
              <a:t>orientações</a:t>
            </a:r>
            <a:r>
              <a:rPr lang="pt-BR" sz="1200">
                <a:solidFill>
                  <a:srgbClr val="000000"/>
                </a:solidFill>
              </a:rPr>
              <a:t> abaixo.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Para efetuar o mesmo basta clicar em Code -&gt; Copiar o link do </a:t>
            </a:r>
            <a:r>
              <a:rPr lang="pt-BR" sz="1200">
                <a:solidFill>
                  <a:srgbClr val="000000"/>
                </a:solidFill>
              </a:rPr>
              <a:t>repositório e com o terminal aberto no seu local de escolha digite </a:t>
            </a:r>
            <a:r>
              <a:rPr b="1" lang="pt-BR" sz="1200">
                <a:solidFill>
                  <a:srgbClr val="000000"/>
                </a:solidFill>
              </a:rPr>
              <a:t>git clone + link do repo</a:t>
            </a:r>
            <a:r>
              <a:rPr lang="pt-BR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92" name="Google Shape;192;g16b1ed7997a_0_7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conceitos:</a:t>
            </a:r>
            <a:endParaRPr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g16b1ed7997a_0_7"/>
          <p:cNvSpPr txBox="1"/>
          <p:nvPr/>
        </p:nvSpPr>
        <p:spPr>
          <a:xfrm>
            <a:off x="5630975" y="-28575"/>
            <a:ext cx="166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Conhecimento compartilhado ( Kowledge Sharing)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g16b1ed7997a_0_7"/>
          <p:cNvSpPr txBox="1"/>
          <p:nvPr/>
        </p:nvSpPr>
        <p:spPr>
          <a:xfrm>
            <a:off x="7299575" y="-47625"/>
            <a:ext cx="180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Cultura de colaboração + Compartilhando conhecimento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df31f79e7_0_18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Lista de checagem - FASE #1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200" name="Google Shape;200;gfdf31f79e7_0_18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Para avançar para a </a:t>
            </a:r>
            <a:r>
              <a:rPr lang="pt-BR" sz="1100">
                <a:solidFill>
                  <a:srgbClr val="000000"/>
                </a:solidFill>
              </a:rPr>
              <a:t>próxima</a:t>
            </a:r>
            <a:r>
              <a:rPr lang="pt-BR" sz="1100">
                <a:solidFill>
                  <a:srgbClr val="000000"/>
                </a:solidFill>
              </a:rPr>
              <a:t> etapa é necessário que vocês tenham cumprido os seguintes pontos: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Ter lido os </a:t>
            </a:r>
            <a:r>
              <a:rPr lang="pt-BR" sz="1100">
                <a:solidFill>
                  <a:srgbClr val="000000"/>
                </a:solidFill>
              </a:rPr>
              <a:t>pontos</a:t>
            </a:r>
            <a:r>
              <a:rPr lang="pt-BR" sz="1100">
                <a:solidFill>
                  <a:srgbClr val="000000"/>
                </a:solidFill>
              </a:rPr>
              <a:t> que o </a:t>
            </a:r>
            <a:r>
              <a:rPr lang="pt-BR" sz="1100">
                <a:solidFill>
                  <a:srgbClr val="000000"/>
                </a:solidFill>
              </a:rPr>
              <a:t>PO informou sobre seus desejos.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Ter feito uma breve apresentação para seus pares sobre quem é você enquanto colaborador.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Ter feito a divisão entre pares para pôr em prática a programação em pares.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Ter feito o fork do projeto e analisado o código base.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df31f79e7_0_25"/>
          <p:cNvSpPr txBox="1"/>
          <p:nvPr>
            <p:ph idx="1" type="body"/>
          </p:nvPr>
        </p:nvSpPr>
        <p:spPr>
          <a:xfrm>
            <a:off x="727650" y="1390600"/>
            <a:ext cx="76887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O </a:t>
            </a:r>
            <a:r>
              <a:rPr b="1" lang="pt-BR" sz="1100">
                <a:solidFill>
                  <a:srgbClr val="000000"/>
                </a:solidFill>
              </a:rPr>
              <a:t>gerenciamento de código fonte</a:t>
            </a:r>
            <a:r>
              <a:rPr lang="pt-BR" sz="1100">
                <a:solidFill>
                  <a:srgbClr val="000000"/>
                </a:solidFill>
              </a:rPr>
              <a:t> está intimamente ligado a </a:t>
            </a:r>
            <a:r>
              <a:rPr b="1" lang="pt-BR" sz="1100">
                <a:solidFill>
                  <a:srgbClr val="000000"/>
                </a:solidFill>
              </a:rPr>
              <a:t>controle de versão</a:t>
            </a:r>
            <a:r>
              <a:rPr lang="pt-BR" sz="1100">
                <a:solidFill>
                  <a:srgbClr val="000000"/>
                </a:solidFill>
              </a:rPr>
              <a:t>. Na </a:t>
            </a:r>
            <a:r>
              <a:rPr lang="pt-BR" sz="1100">
                <a:solidFill>
                  <a:srgbClr val="000000"/>
                </a:solidFill>
              </a:rPr>
              <a:t>prática, o controle</a:t>
            </a:r>
            <a:r>
              <a:rPr lang="pt-BR" sz="1100">
                <a:solidFill>
                  <a:srgbClr val="000000"/>
                </a:solidFill>
              </a:rPr>
              <a:t> de versão é rastrear e gerenciar as alterações em um código de software.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Claramente há benefícios em usarmos sistemas de controle de versão, e entre eles temos: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06" name="Google Shape;206;gfdf31f79e7_0_25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207" name="Google Shape;207;gfdf31f79e7_0_25"/>
          <p:cNvSpPr txBox="1"/>
          <p:nvPr>
            <p:ph idx="1" type="body"/>
          </p:nvPr>
        </p:nvSpPr>
        <p:spPr>
          <a:xfrm>
            <a:off x="773600" y="2506325"/>
            <a:ext cx="32922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Criar fluxos de trabalho.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Trabalhar com versões (release).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08" name="Google Shape;208;gfdf31f79e7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000" y="2629000"/>
            <a:ext cx="3962200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fdf31f79e7_0_25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gfdf31f79e7_0_25"/>
          <p:cNvSpPr txBox="1"/>
          <p:nvPr/>
        </p:nvSpPr>
        <p:spPr>
          <a:xfrm>
            <a:off x="55299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Gerenciamento de código fonte (Source code management)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gfdf31f79e7_0_25"/>
          <p:cNvSpPr txBox="1"/>
          <p:nvPr/>
        </p:nvSpPr>
        <p:spPr>
          <a:xfrm>
            <a:off x="7299575" y="-47625"/>
            <a:ext cx="180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ato"/>
                <a:ea typeface="Lato"/>
                <a:cs typeface="Lato"/>
                <a:sym typeface="Lato"/>
              </a:rPr>
              <a:t>Controle de versão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a0344ce01_1_288"/>
          <p:cNvSpPr txBox="1"/>
          <p:nvPr>
            <p:ph idx="1" type="body"/>
          </p:nvPr>
        </p:nvSpPr>
        <p:spPr>
          <a:xfrm>
            <a:off x="727650" y="1390600"/>
            <a:ext cx="2477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pt-BR" sz="1100">
                <a:solidFill>
                  <a:srgbClr val="000000"/>
                </a:solidFill>
              </a:rPr>
              <a:t>Codificar juntos:</a:t>
            </a:r>
            <a:r>
              <a:rPr lang="pt-BR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pt-BR" sz="1100">
                <a:solidFill>
                  <a:srgbClr val="000000"/>
                </a:solidFill>
              </a:rPr>
              <a:t>Manter um histórico: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pt-BR" sz="1100">
                <a:solidFill>
                  <a:srgbClr val="000000"/>
                </a:solidFill>
              </a:rPr>
              <a:t>Automatizar tarefas: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17" name="Google Shape;217;g17a0344ce01_1_288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pic>
        <p:nvPicPr>
          <p:cNvPr id="218" name="Google Shape;218;g17a0344ce01_1_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450" y="1178950"/>
            <a:ext cx="1506625" cy="9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7a0344ce01_1_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064" y="2168900"/>
            <a:ext cx="2204987" cy="13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7a0344ce01_1_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6850" y="3564000"/>
            <a:ext cx="2339425" cy="155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g17a0344ce01_1_288"/>
          <p:cNvCxnSpPr/>
          <p:nvPr/>
        </p:nvCxnSpPr>
        <p:spPr>
          <a:xfrm>
            <a:off x="2584175" y="1565425"/>
            <a:ext cx="223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g17a0344ce01_1_288"/>
          <p:cNvCxnSpPr/>
          <p:nvPr/>
        </p:nvCxnSpPr>
        <p:spPr>
          <a:xfrm>
            <a:off x="2584175" y="3013225"/>
            <a:ext cx="223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g17a0344ce01_1_288"/>
          <p:cNvCxnSpPr/>
          <p:nvPr/>
        </p:nvCxnSpPr>
        <p:spPr>
          <a:xfrm>
            <a:off x="2584175" y="4613425"/>
            <a:ext cx="223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g17a0344ce01_1_288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g17a0344ce01_1_288"/>
          <p:cNvSpPr txBox="1"/>
          <p:nvPr/>
        </p:nvSpPr>
        <p:spPr>
          <a:xfrm>
            <a:off x="55299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Gerenciamento de código fonte (Source code management)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g17a0344ce01_1_288"/>
          <p:cNvSpPr txBox="1"/>
          <p:nvPr/>
        </p:nvSpPr>
        <p:spPr>
          <a:xfrm>
            <a:off x="7299575" y="-47625"/>
            <a:ext cx="180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ato"/>
                <a:ea typeface="Lato"/>
                <a:cs typeface="Lato"/>
                <a:sym typeface="Lato"/>
              </a:rPr>
              <a:t>Controle de versão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91d0cedb5_0_1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P</a:t>
            </a:r>
            <a:r>
              <a:rPr lang="pt-BR" sz="1200">
                <a:solidFill>
                  <a:srgbClr val="000000"/>
                </a:solidFill>
              </a:rPr>
              <a:t>ara poder dar prosseguimento a essa etapa, novamente através da programação em pares e toda a colaboração que a mesma proporciona. Agora com o projeto baixado dois pacotes devem ser </a:t>
            </a:r>
            <a:r>
              <a:rPr lang="pt-BR" sz="1200">
                <a:solidFill>
                  <a:srgbClr val="000000"/>
                </a:solidFill>
              </a:rPr>
              <a:t>instalados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N</a:t>
            </a:r>
            <a:r>
              <a:rPr b="1" lang="pt-BR" sz="1200">
                <a:solidFill>
                  <a:srgbClr val="000000"/>
                </a:solidFill>
              </a:rPr>
              <a:t>odemon 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Express.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Respectivamente, um é uma biblioteca que ajudará no desenvolvimento de sistemas com NodeJs, possibilitando reiniciar automaticamente o servidor e o outro é um framework que fornece recursos mínimos para a construção de servidores web.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32" name="Google Shape;232;g1491d0cedb5_0_1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233" name="Google Shape;233;g1491d0cedb5_0_1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</a:t>
            </a: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g1491d0cedb5_0_1"/>
          <p:cNvSpPr txBox="1"/>
          <p:nvPr/>
        </p:nvSpPr>
        <p:spPr>
          <a:xfrm>
            <a:off x="55299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Gerenciamento de código fonte (Source code management)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g1491d0cedb5_0_1"/>
          <p:cNvSpPr txBox="1"/>
          <p:nvPr/>
        </p:nvSpPr>
        <p:spPr>
          <a:xfrm>
            <a:off x="7299575" y="-47625"/>
            <a:ext cx="180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Controle de versão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7a0344ce01_1_304"/>
          <p:cNvSpPr txBox="1"/>
          <p:nvPr>
            <p:ph idx="1" type="body"/>
          </p:nvPr>
        </p:nvSpPr>
        <p:spPr>
          <a:xfrm>
            <a:off x="727650" y="1257400"/>
            <a:ext cx="76887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O </a:t>
            </a:r>
            <a:r>
              <a:rPr lang="pt-BR" sz="1200">
                <a:solidFill>
                  <a:srgbClr val="000000"/>
                </a:solidFill>
              </a:rPr>
              <a:t>versionamento semântico propõe um conjunto simples de regras de como os números das versões são atribuídos e incrementados.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É importante </a:t>
            </a:r>
            <a:r>
              <a:rPr lang="pt-BR" sz="1200">
                <a:solidFill>
                  <a:srgbClr val="000000"/>
                </a:solidFill>
              </a:rPr>
              <a:t>atentar-se</a:t>
            </a:r>
            <a:r>
              <a:rPr lang="pt-BR" sz="1200">
                <a:solidFill>
                  <a:srgbClr val="000000"/>
                </a:solidFill>
              </a:rPr>
              <a:t> aos seguintes detalhes. Para cada lançamento do software, ele deve ter um número único da versão e, uma vez lançado, o código dessa versão não pode mais ser alterado. Qualquer necessidade de alteração no software, ele deverá ser lançado com um novo número de versão.”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41" name="Google Shape;241;g17a0344ce01_1_304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pic>
        <p:nvPicPr>
          <p:cNvPr id="242" name="Google Shape;242;g17a0344ce01_1_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37" y="2910000"/>
            <a:ext cx="4233700" cy="18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7a0344ce01_1_304"/>
          <p:cNvSpPr txBox="1"/>
          <p:nvPr>
            <p:ph idx="1" type="body"/>
          </p:nvPr>
        </p:nvSpPr>
        <p:spPr>
          <a:xfrm>
            <a:off x="763900" y="2910000"/>
            <a:ext cx="19212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pt-BR" sz="1100">
                <a:solidFill>
                  <a:srgbClr val="000000"/>
                </a:solidFill>
              </a:rPr>
              <a:t>Patch.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pt-BR" sz="1100">
                <a:solidFill>
                  <a:srgbClr val="000000"/>
                </a:solidFill>
              </a:rPr>
              <a:t>Minor.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pt-BR" sz="1100">
                <a:solidFill>
                  <a:srgbClr val="000000"/>
                </a:solidFill>
              </a:rPr>
              <a:t>Major.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44" name="Google Shape;244;g17a0344ce01_1_304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</a:t>
            </a: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g17a0344ce01_1_304"/>
          <p:cNvSpPr txBox="1"/>
          <p:nvPr/>
        </p:nvSpPr>
        <p:spPr>
          <a:xfrm>
            <a:off x="55299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Gerenciamento de código fonte (Source code management)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g17a0344ce01_1_304"/>
          <p:cNvSpPr txBox="1"/>
          <p:nvPr/>
        </p:nvSpPr>
        <p:spPr>
          <a:xfrm>
            <a:off x="7299575" y="-47625"/>
            <a:ext cx="180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Controle de versão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80640c480_0_8"/>
          <p:cNvSpPr txBox="1"/>
          <p:nvPr>
            <p:ph idx="1" type="body"/>
          </p:nvPr>
        </p:nvSpPr>
        <p:spPr>
          <a:xfrm>
            <a:off x="727650" y="1257400"/>
            <a:ext cx="7688700" cy="3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feat</a:t>
            </a:r>
            <a:r>
              <a:rPr lang="pt-BR" sz="1200">
                <a:solidFill>
                  <a:srgbClr val="000000"/>
                </a:solidFill>
              </a:rPr>
              <a:t>- Commits do tipo feat indicam que seu trecho de código está incluindo um novo recurso (se relaciona com o MINOR do versionamento semântico).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fix</a:t>
            </a:r>
            <a:r>
              <a:rPr lang="pt-BR" sz="1200">
                <a:solidFill>
                  <a:srgbClr val="000000"/>
                </a:solidFill>
              </a:rPr>
              <a:t> - Commits do tipo fix indicam que seu trecho de código commitado está solucionando um problema (bug fix), (se relaciona com o PATCH do versionamento semântico).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docs</a:t>
            </a:r>
            <a:r>
              <a:rPr lang="pt-BR" sz="1200">
                <a:solidFill>
                  <a:srgbClr val="000000"/>
                </a:solidFill>
              </a:rPr>
              <a:t> - Commits do tipo docs indicam que houveram mudanças na documentação, como por exemplo no Readme do seu repositório. (Não inclui alterações em código).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test</a:t>
            </a:r>
            <a:r>
              <a:rPr lang="pt-BR" sz="1200">
                <a:solidFill>
                  <a:srgbClr val="000000"/>
                </a:solidFill>
              </a:rPr>
              <a:t> - Commits do tipo test são utilizados quando são realizadas alterações em testes, seja criando, alterando ou excluindo testes unitários. (Não inclui alterações em código)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build</a:t>
            </a:r>
            <a:r>
              <a:rPr lang="pt-BR" sz="1200">
                <a:solidFill>
                  <a:srgbClr val="000000"/>
                </a:solidFill>
              </a:rPr>
              <a:t> - Commits do tipo build são utilizados quando são realizadas modificações em arquivos de build e dependências.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52" name="Google Shape;252;g1580640c480_0_8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253" name="Google Shape;253;g1580640c480_0_8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g1580640c480_0_8"/>
          <p:cNvSpPr txBox="1"/>
          <p:nvPr/>
        </p:nvSpPr>
        <p:spPr>
          <a:xfrm>
            <a:off x="55299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Gerenciamento de código fonte (Source code management)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g1580640c480_0_8"/>
          <p:cNvSpPr txBox="1"/>
          <p:nvPr/>
        </p:nvSpPr>
        <p:spPr>
          <a:xfrm>
            <a:off x="7299575" y="-47625"/>
            <a:ext cx="180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Controle de versão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8d266bbca_0_4"/>
          <p:cNvSpPr txBox="1"/>
          <p:nvPr>
            <p:ph idx="1" type="body"/>
          </p:nvPr>
        </p:nvSpPr>
        <p:spPr>
          <a:xfrm>
            <a:off x="727650" y="1257400"/>
            <a:ext cx="7688700" cy="3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perf </a:t>
            </a:r>
            <a:r>
              <a:rPr lang="pt-BR" sz="1200">
                <a:solidFill>
                  <a:srgbClr val="000000"/>
                </a:solidFill>
              </a:rPr>
              <a:t>- Commits do tipo perf servem para identificar quaisquer alterações de código que estejam relacionadas a performance.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style </a:t>
            </a:r>
            <a:r>
              <a:rPr lang="pt-BR" sz="1200">
                <a:solidFill>
                  <a:srgbClr val="000000"/>
                </a:solidFill>
              </a:rPr>
              <a:t>- Commits do tipo style indicam que houveram alterações referentes a formatações de código, semicolons, trailing spaces, lint... (Não inclui alterações em código).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refactor </a:t>
            </a:r>
            <a:r>
              <a:rPr lang="pt-BR" sz="1200">
                <a:solidFill>
                  <a:srgbClr val="000000"/>
                </a:solidFill>
              </a:rPr>
              <a:t>- Commits do tipo refactor referem-se a mudanças devido a refatorações que não alterem sua funcionalidade, como por exemplo, uma alteração no formato como é processada determinada parte da tela, mas que manteve a mesma funcionalidade, ou melhorias de performance devido a um code review.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chore </a:t>
            </a:r>
            <a:r>
              <a:rPr lang="pt-BR" sz="1200">
                <a:solidFill>
                  <a:srgbClr val="000000"/>
                </a:solidFill>
              </a:rPr>
              <a:t>- Commits do tipo chore indicam atualizações de tarefas de build, configurações de administrador, pacotes... como por exemplo adicionar um pacote no gitignore. (Não inclui alterações em código)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ci </a:t>
            </a:r>
            <a:r>
              <a:rPr lang="pt-BR" sz="1200">
                <a:solidFill>
                  <a:srgbClr val="000000"/>
                </a:solidFill>
              </a:rPr>
              <a:t>- Commits do tipo ci indicam mudanças relacionadas a integração contínua (continuous integration).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61" name="Google Shape;261;g158d266bbca_0_4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262" name="Google Shape;262;g158d266bbca_0_4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g158d266bbca_0_4"/>
          <p:cNvSpPr txBox="1"/>
          <p:nvPr/>
        </p:nvSpPr>
        <p:spPr>
          <a:xfrm>
            <a:off x="55299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Gerenciamento de código fonte (Source code management)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g158d266bbca_0_4"/>
          <p:cNvSpPr txBox="1"/>
          <p:nvPr/>
        </p:nvSpPr>
        <p:spPr>
          <a:xfrm>
            <a:off x="7299575" y="-47625"/>
            <a:ext cx="180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Controle de versão</a:t>
            </a:r>
            <a:endParaRPr b="1"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df31f79e7_0_34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Lista de checagem Fase-2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270" name="Google Shape;270;gfdf31f79e7_0_34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Para avançar para a próxima etapa  deste modelo é necessário que vocês tenham cumprido os seguintes pontos: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Ter compartilhado o conhecimento  com seu par ao criar os métodos solicitados para a aplicação.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No arquivo package.joson gerado, há uma “version”, adequá-lo ao padrão do SemVer.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Ter feito todos os commit e efetuar o push para o </a:t>
            </a:r>
            <a:r>
              <a:rPr lang="pt-BR" sz="1100">
                <a:solidFill>
                  <a:srgbClr val="000000"/>
                </a:solidFill>
              </a:rPr>
              <a:t>repositório forkado</a:t>
            </a:r>
            <a:r>
              <a:rPr lang="pt-BR" sz="1100">
                <a:solidFill>
                  <a:srgbClr val="000000"/>
                </a:solidFill>
              </a:rPr>
              <a:t> no GitHub.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do Jogo (inspirado em Fulano)</a:t>
            </a:r>
            <a:endParaRPr sz="1940"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99825" y="1258125"/>
            <a:ext cx="89097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Objetivos do jogo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Por meio desse modelo, os novos colaboradores poderão ter uma imersão de como funciona a cultura colaborativa dentro da empresa, bem como criar um pipeline DevOps(CI/CD) 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O que é preciso para iniciar?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O </a:t>
            </a:r>
            <a:r>
              <a:rPr lang="pt-BR" sz="1200">
                <a:solidFill>
                  <a:srgbClr val="000000"/>
                </a:solidFill>
              </a:rPr>
              <a:t>principal, é dispor de  um computador,</a:t>
            </a:r>
            <a:r>
              <a:rPr lang="pt-BR" sz="1200">
                <a:solidFill>
                  <a:srgbClr val="000000"/>
                </a:solidFill>
              </a:rPr>
              <a:t> uma conta no GitHub e outra no Fly.io.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Não vale pular as etapas!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Os participantes não podem pular as etapas sem antes terem </a:t>
            </a:r>
            <a:r>
              <a:rPr lang="pt-BR" sz="1200">
                <a:solidFill>
                  <a:srgbClr val="000000"/>
                </a:solidFill>
              </a:rPr>
              <a:t>concluído as mesmas.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Como jogar?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Com um grupo de colaboradores devem ser divididos para que os mesmos assumam os </a:t>
            </a:r>
            <a:r>
              <a:rPr lang="pt-BR" sz="1200">
                <a:solidFill>
                  <a:srgbClr val="000000"/>
                </a:solidFill>
              </a:rPr>
              <a:t>papéis</a:t>
            </a:r>
            <a:r>
              <a:rPr lang="pt-BR" sz="1200">
                <a:solidFill>
                  <a:srgbClr val="000000"/>
                </a:solidFill>
              </a:rPr>
              <a:t> dos: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200">
                <a:solidFill>
                  <a:srgbClr val="000000"/>
                </a:solidFill>
              </a:rPr>
              <a:t>Dev team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Auto-organizado;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Multifuncional;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Equipes pequenas ou grandes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Não existe sub-equipes;</a:t>
            </a:r>
            <a:endParaRPr sz="1200">
              <a:solidFill>
                <a:srgbClr val="000000"/>
              </a:solidFill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Objetivo: realizar a implementação.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981550" y="3172725"/>
            <a:ext cx="34191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Tech Lead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Apoiar o Product Owner e o Dev Team;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Objetivo: liderar a equipe de desenvolvimento, elaborando uma visão técnica do que está sendo desenvolvido a fim de que a equipe possa desenvolver com sua máxima eficiência.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df31f79e7_0_40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276" name="Google Shape;276;gfdf31f79e7_0_40"/>
          <p:cNvSpPr txBox="1"/>
          <p:nvPr>
            <p:ph idx="1" type="body"/>
          </p:nvPr>
        </p:nvSpPr>
        <p:spPr>
          <a:xfrm>
            <a:off x="312275" y="1403525"/>
            <a:ext cx="87297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Dois conceitos já foram </a:t>
            </a:r>
            <a:r>
              <a:rPr lang="pt-BR" sz="1200">
                <a:solidFill>
                  <a:srgbClr val="000000"/>
                </a:solidFill>
              </a:rPr>
              <a:t>abordados,</a:t>
            </a:r>
            <a:r>
              <a:rPr lang="pt-BR" sz="1200">
                <a:solidFill>
                  <a:srgbClr val="000000"/>
                </a:solidFill>
              </a:rPr>
              <a:t> </a:t>
            </a:r>
            <a:r>
              <a:rPr b="1" lang="pt-BR" sz="1200">
                <a:solidFill>
                  <a:srgbClr val="000000"/>
                </a:solidFill>
              </a:rPr>
              <a:t>Compartilhando</a:t>
            </a:r>
            <a:r>
              <a:rPr b="1" lang="pt-BR" sz="1200">
                <a:solidFill>
                  <a:srgbClr val="000000"/>
                </a:solidFill>
              </a:rPr>
              <a:t> conhecimento </a:t>
            </a:r>
            <a:r>
              <a:rPr lang="pt-BR" sz="1200">
                <a:solidFill>
                  <a:srgbClr val="000000"/>
                </a:solidFill>
              </a:rPr>
              <a:t>e </a:t>
            </a:r>
            <a:r>
              <a:rPr b="1" lang="pt-BR" sz="1200">
                <a:solidFill>
                  <a:srgbClr val="000000"/>
                </a:solidFill>
              </a:rPr>
              <a:t>Gerenciando código fonte</a:t>
            </a:r>
            <a:r>
              <a:rPr lang="pt-BR" sz="1200">
                <a:solidFill>
                  <a:srgbClr val="000000"/>
                </a:solidFill>
              </a:rPr>
              <a:t>. Agora </a:t>
            </a:r>
            <a:r>
              <a:rPr lang="pt-BR" sz="1200">
                <a:solidFill>
                  <a:srgbClr val="000000"/>
                </a:solidFill>
              </a:rPr>
              <a:t>chegamos no ponto de </a:t>
            </a:r>
            <a:r>
              <a:rPr b="1" lang="pt-BR" sz="1200">
                <a:solidFill>
                  <a:srgbClr val="000000"/>
                </a:solidFill>
              </a:rPr>
              <a:t>Processo de construção</a:t>
            </a:r>
            <a:r>
              <a:rPr lang="pt-BR" sz="1200">
                <a:solidFill>
                  <a:srgbClr val="000000"/>
                </a:solidFill>
              </a:rPr>
              <a:t>(</a:t>
            </a:r>
            <a:r>
              <a:rPr lang="pt-BR" sz="1200">
                <a:solidFill>
                  <a:srgbClr val="000000"/>
                </a:solidFill>
              </a:rPr>
              <a:t>Build process </a:t>
            </a:r>
            <a:r>
              <a:rPr lang="pt-BR" sz="1200">
                <a:solidFill>
                  <a:srgbClr val="000000"/>
                </a:solidFill>
              </a:rPr>
              <a:t>) da construção da  API.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</a:rPr>
              <a:t>Engenharia de lançamento </a:t>
            </a:r>
            <a:r>
              <a:rPr lang="pt-BR" sz="1200">
                <a:solidFill>
                  <a:srgbClr val="000000"/>
                </a:solidFill>
              </a:rPr>
              <a:t>é uma disciplina relativamente nova que pode ser concisamente descrita como construção e entrega de software. A engenharia de lançamento é o processo responsável por receber as contribuições de código individuais dos desenvolvedores e trazê-las para o usuário final na forma de uma versão de software de alta qualidade.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77" name="Google Shape;277;gfdf31f79e7_0_40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 </a:t>
            </a: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gfdf31f79e7_0_40"/>
          <p:cNvSpPr txBox="1"/>
          <p:nvPr/>
        </p:nvSpPr>
        <p:spPr>
          <a:xfrm>
            <a:off x="45393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construção(Build process 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gfdf31f79e7_0_40"/>
          <p:cNvSpPr txBox="1"/>
          <p:nvPr/>
        </p:nvSpPr>
        <p:spPr>
          <a:xfrm>
            <a:off x="6256700" y="-47625"/>
            <a:ext cx="284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Engenharia de lançamento + Automação de testes;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Análise Estática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gfdf31f79e7_0_40"/>
          <p:cNvSpPr txBox="1"/>
          <p:nvPr>
            <p:ph idx="1" type="body"/>
          </p:nvPr>
        </p:nvSpPr>
        <p:spPr>
          <a:xfrm>
            <a:off x="375875" y="3062250"/>
            <a:ext cx="27285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Automação</a:t>
            </a:r>
            <a:r>
              <a:rPr b="1" lang="pt-BR" sz="1400">
                <a:solidFill>
                  <a:srgbClr val="000000"/>
                </a:solidFill>
              </a:rPr>
              <a:t> de testes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281" name="Google Shape;281;gfdf31f79e7_0_40"/>
          <p:cNvSpPr/>
          <p:nvPr/>
        </p:nvSpPr>
        <p:spPr>
          <a:xfrm>
            <a:off x="3245725" y="3440825"/>
            <a:ext cx="1880100" cy="3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fdf31f79e7_0_40"/>
          <p:cNvSpPr/>
          <p:nvPr/>
        </p:nvSpPr>
        <p:spPr>
          <a:xfrm>
            <a:off x="3245725" y="4202825"/>
            <a:ext cx="1880100" cy="3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fdf31f79e7_0_40"/>
          <p:cNvSpPr txBox="1"/>
          <p:nvPr/>
        </p:nvSpPr>
        <p:spPr>
          <a:xfrm>
            <a:off x="5852950" y="3426125"/>
            <a:ext cx="20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Teste de software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gfdf31f79e7_0_40"/>
          <p:cNvSpPr txBox="1"/>
          <p:nvPr/>
        </p:nvSpPr>
        <p:spPr>
          <a:xfrm>
            <a:off x="5852950" y="4111925"/>
            <a:ext cx="20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Testes automatizados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24188101a_0_0"/>
          <p:cNvSpPr txBox="1"/>
          <p:nvPr>
            <p:ph idx="1" type="body"/>
          </p:nvPr>
        </p:nvSpPr>
        <p:spPr>
          <a:xfrm>
            <a:off x="727650" y="1235925"/>
            <a:ext cx="76887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 </a:t>
            </a:r>
            <a:r>
              <a:rPr b="1" lang="pt-BR" sz="1200">
                <a:solidFill>
                  <a:srgbClr val="000000"/>
                </a:solidFill>
              </a:rPr>
              <a:t>análise de código</a:t>
            </a:r>
            <a:r>
              <a:rPr lang="pt-BR" sz="1200">
                <a:solidFill>
                  <a:srgbClr val="000000"/>
                </a:solidFill>
              </a:rPr>
              <a:t> </a:t>
            </a:r>
            <a:r>
              <a:rPr b="1" lang="pt-BR" sz="1200">
                <a:solidFill>
                  <a:srgbClr val="000000"/>
                </a:solidFill>
              </a:rPr>
              <a:t>estático</a:t>
            </a:r>
            <a:r>
              <a:rPr lang="pt-BR" sz="1200">
                <a:solidFill>
                  <a:srgbClr val="000000"/>
                </a:solidFill>
              </a:rPr>
              <a:t> consiste em uma série de verificações automatizadas realizadas no código-fonte. Uma ferramenta de análise estática verifica o código em busca de erros e vulnerabilidades comuns, como vazamentos de memória ou estouros de buffer.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Onde a segurança é uma prioridade, ferramentas especializadas de Teste de segurança de aplicativos Estáticos (SAST) podem verificar falhas de segurança conhecidas. Como a análise estática é realizada no código-fonte, sem executar o programa, ela pode ser executada bem no início do pipeline de CI/CD ou diretamente do seu IDE antes de confirmar suas alterações.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90" name="Google Shape;290;g1624188101a_0_0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291" name="Google Shape;291;g1624188101a_0_0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g1624188101a_0_0"/>
          <p:cNvSpPr txBox="1"/>
          <p:nvPr/>
        </p:nvSpPr>
        <p:spPr>
          <a:xfrm>
            <a:off x="45393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compilação (Build process 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g1624188101a_0_0"/>
          <p:cNvSpPr txBox="1"/>
          <p:nvPr/>
        </p:nvSpPr>
        <p:spPr>
          <a:xfrm>
            <a:off x="6256700" y="-47625"/>
            <a:ext cx="284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Engenharia de lançamento + Automação de testes;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Análise Estática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f3564dbeb_0_3"/>
          <p:cNvSpPr txBox="1"/>
          <p:nvPr>
            <p:ph idx="1" type="body"/>
          </p:nvPr>
        </p:nvSpPr>
        <p:spPr>
          <a:xfrm>
            <a:off x="727650" y="1296600"/>
            <a:ext cx="76887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 </a:t>
            </a:r>
            <a:r>
              <a:rPr b="1" lang="pt-BR" sz="1200">
                <a:solidFill>
                  <a:srgbClr val="000000"/>
                </a:solidFill>
              </a:rPr>
              <a:t>Engenharia de lançamento</a:t>
            </a:r>
            <a:r>
              <a:rPr lang="pt-BR" sz="1200">
                <a:solidFill>
                  <a:srgbClr val="000000"/>
                </a:solidFill>
              </a:rPr>
              <a:t> é muito importante a compreensão sobre o </a:t>
            </a:r>
            <a:r>
              <a:rPr b="1" lang="pt-BR" sz="1200">
                <a:solidFill>
                  <a:srgbClr val="000000"/>
                </a:solidFill>
              </a:rPr>
              <a:t>gerenciamento de pacotes </a:t>
            </a:r>
            <a:r>
              <a:rPr lang="pt-BR" sz="1200">
                <a:solidFill>
                  <a:srgbClr val="000000"/>
                </a:solidFill>
              </a:rPr>
              <a:t>e instaladores assim como a </a:t>
            </a:r>
            <a:r>
              <a:rPr b="1" lang="pt-BR" sz="1200">
                <a:solidFill>
                  <a:srgbClr val="000000"/>
                </a:solidFill>
              </a:rPr>
              <a:t>integração de testes</a:t>
            </a:r>
            <a:r>
              <a:rPr lang="pt-BR" sz="1200">
                <a:solidFill>
                  <a:srgbClr val="000000"/>
                </a:solidFill>
              </a:rPr>
              <a:t>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npm install --save-dev chai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npm install chai-http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npm install -D mocha supertest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npm install should --save-dev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Concluída as instalações deve ser feita mais uma mudança no package.json, a mesma servirá para rodar o primeiro caso de testes com o seguinte comando: </a:t>
            </a:r>
            <a:r>
              <a:rPr b="1" lang="pt-BR" sz="1200">
                <a:solidFill>
                  <a:srgbClr val="000000"/>
                </a:solidFill>
              </a:rPr>
              <a:t>npm run test.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"scripts": {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"test": "mocha ./test/* --exit",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"start": "node index.js",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"dev": "nodemon index.js"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},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99" name="Google Shape;299;gff3564dbeb_0_3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300" name="Google Shape;300;gff3564dbeb_0_3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</a:t>
            </a: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gff3564dbeb_0_3"/>
          <p:cNvSpPr txBox="1"/>
          <p:nvPr/>
        </p:nvSpPr>
        <p:spPr>
          <a:xfrm>
            <a:off x="45393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compilação (Build process 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gff3564dbeb_0_3"/>
          <p:cNvSpPr txBox="1"/>
          <p:nvPr/>
        </p:nvSpPr>
        <p:spPr>
          <a:xfrm>
            <a:off x="6256700" y="-47625"/>
            <a:ext cx="284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Engenharia de lançamento + Automação de testes;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Análise Estática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945043878_0_0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308" name="Google Shape;308;g15945043878_0_0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g15945043878_0_0"/>
          <p:cNvSpPr txBox="1"/>
          <p:nvPr>
            <p:ph idx="1" type="body"/>
          </p:nvPr>
        </p:nvSpPr>
        <p:spPr>
          <a:xfrm>
            <a:off x="194250" y="1296600"/>
            <a:ext cx="76887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Agora haverá u</a:t>
            </a:r>
            <a:r>
              <a:rPr lang="pt-BR" sz="1200">
                <a:solidFill>
                  <a:srgbClr val="000000"/>
                </a:solidFill>
              </a:rPr>
              <a:t>ma breve explicação do método de teste já implementado, com o intuito de fornecer conheciment</a:t>
            </a:r>
            <a:r>
              <a:rPr lang="pt-BR" sz="1200">
                <a:solidFill>
                  <a:srgbClr val="000000"/>
                </a:solidFill>
              </a:rPr>
              <a:t>o</a:t>
            </a:r>
            <a:r>
              <a:rPr lang="pt-BR" sz="1200">
                <a:solidFill>
                  <a:srgbClr val="000000"/>
                </a:solidFill>
              </a:rPr>
              <a:t>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highlight>
                  <a:srgbClr val="00FF00"/>
                </a:highlight>
              </a:rPr>
              <a:t>describe</a:t>
            </a:r>
            <a:r>
              <a:rPr lang="pt-BR" sz="1200">
                <a:solidFill>
                  <a:srgbClr val="000000"/>
                </a:solidFill>
              </a:rPr>
              <a:t>("Teste GET", () =&gt; {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</a:t>
            </a:r>
            <a:r>
              <a:rPr lang="pt-BR" sz="1200">
                <a:solidFill>
                  <a:srgbClr val="000000"/>
                </a:solidFill>
                <a:highlight>
                  <a:srgbClr val="00FF00"/>
                </a:highlight>
              </a:rPr>
              <a:t>it</a:t>
            </a:r>
            <a:r>
              <a:rPr lang="pt-BR" sz="1200">
                <a:solidFill>
                  <a:srgbClr val="000000"/>
                </a:solidFill>
              </a:rPr>
              <a:t>("deve receber os jogos da api", (done) =&gt; {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    </a:t>
            </a:r>
            <a:r>
              <a:rPr lang="pt-BR" sz="1200">
                <a:solidFill>
                  <a:srgbClr val="000000"/>
                </a:solidFill>
                <a:highlight>
                  <a:srgbClr val="00FF00"/>
                </a:highlight>
              </a:rPr>
              <a:t>chai.request</a:t>
            </a:r>
            <a:r>
              <a:rPr lang="pt-BR" sz="1200">
                <a:solidFill>
                  <a:srgbClr val="000000"/>
                </a:solidFill>
              </a:rPr>
              <a:t>(app)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        .get('/projects')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        .</a:t>
            </a:r>
            <a:r>
              <a:rPr lang="pt-BR" sz="1200">
                <a:solidFill>
                  <a:srgbClr val="000000"/>
                </a:solidFill>
                <a:highlight>
                  <a:srgbClr val="00FF00"/>
                </a:highlight>
              </a:rPr>
              <a:t>end</a:t>
            </a:r>
            <a:r>
              <a:rPr lang="pt-BR" sz="1200">
                <a:solidFill>
                  <a:srgbClr val="000000"/>
                </a:solidFill>
              </a:rPr>
              <a:t>((err, res) =&gt; {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            res.should.status(200);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            res.body.should.be.a('array')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            res.body.length.should.be.eql(0);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            done()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        })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})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})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10" name="Google Shape;310;g15945043878_0_0"/>
          <p:cNvSpPr txBox="1"/>
          <p:nvPr/>
        </p:nvSpPr>
        <p:spPr>
          <a:xfrm>
            <a:off x="45393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compilação (Build process 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g15945043878_0_0"/>
          <p:cNvSpPr txBox="1"/>
          <p:nvPr/>
        </p:nvSpPr>
        <p:spPr>
          <a:xfrm>
            <a:off x="6256700" y="-47625"/>
            <a:ext cx="284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Engenharia de lançamento + Automação de testes;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Análise Estática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945043878_0_14"/>
          <p:cNvSpPr txBox="1"/>
          <p:nvPr>
            <p:ph idx="1" type="body"/>
          </p:nvPr>
        </p:nvSpPr>
        <p:spPr>
          <a:xfrm>
            <a:off x="727650" y="1296600"/>
            <a:ext cx="76887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Na prática anterior que falava do padrão de commits foi dito que um determinado padrão seria usado mais a frente e esse é o momento. Assim como cada método da API recebeu um commit específico, os casos de testes também vão ter esse padrão, logo para cada caso implementado de forma correta e satisfatória deve-se fazer os commits seguindo esse padrão.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</a:rPr>
              <a:t>ex: git commit -m “test: criação do caso de teste POST”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Para melhor orientação e em caso de dúvidas segue o link que pode ajudar  a concluir esses casos.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Test a Node RESTful API with Mocha and Chai | DigitalOcean</a:t>
            </a:r>
            <a:r>
              <a:rPr lang="pt-BR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17" name="Google Shape;317;g15945043878_0_14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318" name="Google Shape;318;g15945043878_0_14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g15945043878_0_14"/>
          <p:cNvSpPr txBox="1"/>
          <p:nvPr/>
        </p:nvSpPr>
        <p:spPr>
          <a:xfrm>
            <a:off x="45393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compilação (Build process 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g15945043878_0_14"/>
          <p:cNvSpPr txBox="1"/>
          <p:nvPr/>
        </p:nvSpPr>
        <p:spPr>
          <a:xfrm>
            <a:off x="6256700" y="-47625"/>
            <a:ext cx="284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Engenharia de lançamento + Automação de testes;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Análise Estática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96daaa250_0_22"/>
          <p:cNvSpPr txBox="1"/>
          <p:nvPr/>
        </p:nvSpPr>
        <p:spPr>
          <a:xfrm>
            <a:off x="6256700" y="-47625"/>
            <a:ext cx="284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Engenharia de lançamento + Automação de testes;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Análise Estática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g1596daaa250_0_22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Será utilizado o </a:t>
            </a:r>
            <a:r>
              <a:rPr b="1" lang="pt-BR" sz="1200">
                <a:solidFill>
                  <a:srgbClr val="000000"/>
                </a:solidFill>
              </a:rPr>
              <a:t>ESLint,</a:t>
            </a:r>
            <a:r>
              <a:rPr lang="pt-BR" sz="1200">
                <a:solidFill>
                  <a:srgbClr val="000000"/>
                </a:solidFill>
              </a:rPr>
              <a:t> que é uma ferramenta de linting desenvolvida especificamente para JavaScript. Possui uma grande quantidade de regras pré-definidas e é completamente customizável através de plugins.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Antes de instalarmos o </a:t>
            </a:r>
            <a:r>
              <a:rPr b="1" lang="pt-BR" sz="1200">
                <a:solidFill>
                  <a:srgbClr val="000000"/>
                </a:solidFill>
              </a:rPr>
              <a:t>ESlint</a:t>
            </a:r>
            <a:r>
              <a:rPr lang="pt-BR" sz="1200">
                <a:solidFill>
                  <a:srgbClr val="000000"/>
                </a:solidFill>
              </a:rPr>
              <a:t>, vamos primeiro fazer uso de um formatador de código conhecido como </a:t>
            </a:r>
            <a:r>
              <a:rPr b="1" lang="pt-BR" sz="1200">
                <a:solidFill>
                  <a:srgbClr val="000000"/>
                </a:solidFill>
              </a:rPr>
              <a:t>Prettier</a:t>
            </a:r>
            <a:r>
              <a:rPr lang="pt-BR" sz="1200">
                <a:solidFill>
                  <a:srgbClr val="000000"/>
                </a:solidFill>
              </a:rPr>
              <a:t>. Este por sua vez é um formatador de código com suporte a diversos tipos de arquivos como JavaScript, JSX, Angular, Vue, TypeScript, HTML, CSS, SCSS e JSON.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27" name="Google Shape;327;g1596daaa250_0_22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328" name="Google Shape;328;g1596daaa250_0_22"/>
          <p:cNvSpPr txBox="1"/>
          <p:nvPr/>
        </p:nvSpPr>
        <p:spPr>
          <a:xfrm>
            <a:off x="1312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</a:t>
            </a: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g1596daaa250_0_22"/>
          <p:cNvSpPr txBox="1"/>
          <p:nvPr/>
        </p:nvSpPr>
        <p:spPr>
          <a:xfrm>
            <a:off x="45393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compilação (Build process 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62586d883f_0_17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335" name="Google Shape;335;g162586d883f_0_17"/>
          <p:cNvSpPr txBox="1"/>
          <p:nvPr/>
        </p:nvSpPr>
        <p:spPr>
          <a:xfrm>
            <a:off x="2074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g162586d883f_0_17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Para a instalação e </a:t>
            </a:r>
            <a:r>
              <a:rPr lang="pt-BR" sz="1200">
                <a:solidFill>
                  <a:srgbClr val="000000"/>
                </a:solidFill>
              </a:rPr>
              <a:t>configuração</a:t>
            </a:r>
            <a:r>
              <a:rPr lang="pt-BR" sz="1200">
                <a:solidFill>
                  <a:srgbClr val="000000"/>
                </a:solidFill>
              </a:rPr>
              <a:t> do Prettier os seguintes passos devem ser executados: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npm i -D prettier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Instale a extensão do Prettier no VSCode.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Crie uma pasta na raiz do projeto chamada </a:t>
            </a:r>
            <a:r>
              <a:rPr b="1" lang="pt-BR" sz="1100">
                <a:solidFill>
                  <a:srgbClr val="000000"/>
                </a:solidFill>
              </a:rPr>
              <a:t>.vscode</a:t>
            </a:r>
            <a:r>
              <a:rPr lang="pt-BR" sz="1100">
                <a:solidFill>
                  <a:srgbClr val="000000"/>
                </a:solidFill>
              </a:rPr>
              <a:t> com um novo arquivo chamado </a:t>
            </a:r>
            <a:r>
              <a:rPr b="1" lang="pt-BR" sz="1100">
                <a:solidFill>
                  <a:srgbClr val="000000"/>
                </a:solidFill>
              </a:rPr>
              <a:t>settings.json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Coloque o seguinte conteúdo no arquivo settings.json: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{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"editor.codeActionsOnSave": {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    "source.fixAll": true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},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"files.eol": "\n",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"editor.defaultFormatter": "esbenp.prettier-vscode",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"[javascript]": {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    "editor.defaultFormatter": "esbenp.prettier-vscode"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337" name="Google Shape;337;g162586d883f_0_17"/>
          <p:cNvSpPr txBox="1"/>
          <p:nvPr/>
        </p:nvSpPr>
        <p:spPr>
          <a:xfrm>
            <a:off x="45393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compilação (Build process 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g162586d883f_0_17"/>
          <p:cNvSpPr txBox="1"/>
          <p:nvPr/>
        </p:nvSpPr>
        <p:spPr>
          <a:xfrm>
            <a:off x="6256700" y="-47625"/>
            <a:ext cx="284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Engenharia de lançamento + Automação de testes;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Análise Estática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586d883f_0_29"/>
          <p:cNvSpPr txBox="1"/>
          <p:nvPr/>
        </p:nvSpPr>
        <p:spPr>
          <a:xfrm>
            <a:off x="6256700" y="-47625"/>
            <a:ext cx="284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Engenharia de lançamento + Automação de testes;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Análise Estática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g162586d883f_0_29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345" name="Google Shape;345;g162586d883f_0_29"/>
          <p:cNvSpPr txBox="1"/>
          <p:nvPr/>
        </p:nvSpPr>
        <p:spPr>
          <a:xfrm>
            <a:off x="3598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g162586d883f_0_29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Para a instalação e configurarem do Prettier os seguintes passos devem ser executados: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	5.Crie um arquivo na raiz do projeto chamado .prettierrc.json e coloque o seguinte conteúdo: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{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"trailingComma": "all",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"singleQuote": true,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"endOfLine": "lf",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"tabWidth": 4,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"arrowParens": "avoid",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"printWidth": 80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347" name="Google Shape;347;g162586d883f_0_29"/>
          <p:cNvSpPr txBox="1"/>
          <p:nvPr/>
        </p:nvSpPr>
        <p:spPr>
          <a:xfrm>
            <a:off x="45393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compilação (Build process 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3cd1cf454_0_0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353" name="Google Shape;353;g163cd1cf454_0_0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T</a:t>
            </a:r>
            <a:r>
              <a:rPr lang="pt-BR" sz="1100">
                <a:solidFill>
                  <a:srgbClr val="000000"/>
                </a:solidFill>
              </a:rPr>
              <a:t>oda a configuração do </a:t>
            </a:r>
            <a:r>
              <a:rPr b="1" lang="pt-BR" sz="1100">
                <a:solidFill>
                  <a:srgbClr val="000000"/>
                </a:solidFill>
              </a:rPr>
              <a:t>Prettier</a:t>
            </a:r>
            <a:r>
              <a:rPr lang="pt-BR" sz="1100">
                <a:solidFill>
                  <a:srgbClr val="000000"/>
                </a:solidFill>
              </a:rPr>
              <a:t> foi </a:t>
            </a:r>
            <a:r>
              <a:rPr lang="pt-BR" sz="1100">
                <a:solidFill>
                  <a:srgbClr val="000000"/>
                </a:solidFill>
              </a:rPr>
              <a:t>concluída,</a:t>
            </a:r>
            <a:r>
              <a:rPr lang="pt-BR" sz="1100">
                <a:solidFill>
                  <a:srgbClr val="000000"/>
                </a:solidFill>
              </a:rPr>
              <a:t> agora devrá dar-se início </a:t>
            </a:r>
            <a:r>
              <a:rPr lang="pt-BR" sz="1100">
                <a:solidFill>
                  <a:srgbClr val="000000"/>
                </a:solidFill>
              </a:rPr>
              <a:t>às configurações</a:t>
            </a:r>
            <a:r>
              <a:rPr lang="pt-BR" sz="1100">
                <a:solidFill>
                  <a:srgbClr val="000000"/>
                </a:solidFill>
              </a:rPr>
              <a:t> do </a:t>
            </a:r>
            <a:r>
              <a:rPr b="1" lang="pt-BR" sz="1100">
                <a:solidFill>
                  <a:srgbClr val="000000"/>
                </a:solidFill>
              </a:rPr>
              <a:t>ESlint</a:t>
            </a:r>
            <a:r>
              <a:rPr lang="pt-BR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Instale o </a:t>
            </a:r>
            <a:r>
              <a:rPr b="1" lang="pt-BR" sz="1100">
                <a:solidFill>
                  <a:srgbClr val="000000"/>
                </a:solidFill>
              </a:rPr>
              <a:t>ESLint </a:t>
            </a:r>
            <a:r>
              <a:rPr lang="pt-BR" sz="1100">
                <a:solidFill>
                  <a:srgbClr val="000000"/>
                </a:solidFill>
              </a:rPr>
              <a:t>com o comando:  npm i -D eslint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Inicialize o </a:t>
            </a:r>
            <a:r>
              <a:rPr b="1" lang="pt-BR" sz="1100">
                <a:solidFill>
                  <a:srgbClr val="000000"/>
                </a:solidFill>
              </a:rPr>
              <a:t>ESLint </a:t>
            </a:r>
            <a:r>
              <a:rPr lang="pt-BR" sz="1100">
                <a:solidFill>
                  <a:srgbClr val="000000"/>
                </a:solidFill>
              </a:rPr>
              <a:t>através do comando:   npx eslint --init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Teremos de executar os seguintes passos: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Aqui basta pressionar enter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Escolha a terceira opção.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Aqui escolha a segunda opção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354" name="Google Shape;354;g163cd1cf45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88" y="2497750"/>
            <a:ext cx="3680012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163cd1cf45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897" y="3409373"/>
            <a:ext cx="3059100" cy="56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163cd1cf45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900" y="4390575"/>
            <a:ext cx="2215125" cy="4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163cd1cf454_0_0"/>
          <p:cNvSpPr txBox="1"/>
          <p:nvPr/>
        </p:nvSpPr>
        <p:spPr>
          <a:xfrm>
            <a:off x="2074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g163cd1cf454_0_0"/>
          <p:cNvSpPr txBox="1"/>
          <p:nvPr/>
        </p:nvSpPr>
        <p:spPr>
          <a:xfrm>
            <a:off x="45393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compilação (Build process 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g163cd1cf454_0_0"/>
          <p:cNvSpPr txBox="1"/>
          <p:nvPr/>
        </p:nvSpPr>
        <p:spPr>
          <a:xfrm>
            <a:off x="6256700" y="-47625"/>
            <a:ext cx="284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Engenharia de lançamento + Automação de testes;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Análise Estática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3cd1cf50b_1_1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365" name="Google Shape;365;g163cd1cf50b_1_1"/>
          <p:cNvSpPr txBox="1"/>
          <p:nvPr>
            <p:ph idx="1" type="body"/>
          </p:nvPr>
        </p:nvSpPr>
        <p:spPr>
          <a:xfrm>
            <a:off x="727650" y="1272725"/>
            <a:ext cx="7688700" cy="3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Aqui escolha essa opção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Aqui deve ser </a:t>
            </a:r>
            <a:r>
              <a:rPr lang="pt-BR" sz="1100">
                <a:solidFill>
                  <a:srgbClr val="000000"/>
                </a:solidFill>
              </a:rPr>
              <a:t>marcado</a:t>
            </a:r>
            <a:r>
              <a:rPr lang="pt-BR" sz="1100">
                <a:solidFill>
                  <a:srgbClr val="000000"/>
                </a:solidFill>
              </a:rPr>
              <a:t> Não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Aqui com a tecla de espaço desmarque </a:t>
            </a:r>
            <a:r>
              <a:rPr b="1" lang="pt-BR" sz="1100">
                <a:solidFill>
                  <a:srgbClr val="000000"/>
                </a:solidFill>
              </a:rPr>
              <a:t>Browser</a:t>
            </a:r>
            <a:r>
              <a:rPr lang="pt-BR" sz="1100">
                <a:solidFill>
                  <a:srgbClr val="000000"/>
                </a:solidFill>
              </a:rPr>
              <a:t> e da mesma forma marque a opção </a:t>
            </a:r>
            <a:r>
              <a:rPr b="1" lang="pt-BR" sz="1100">
                <a:solidFill>
                  <a:srgbClr val="000000"/>
                </a:solidFill>
              </a:rPr>
              <a:t>Node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Aqui escolha essa opção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Escolha o padrão Airbnb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Aqui o JavaScript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366" name="Google Shape;366;g163cd1cf50b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1" y="1755550"/>
            <a:ext cx="2493804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63cd1cf50b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575" y="2540663"/>
            <a:ext cx="2694810" cy="2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163cd1cf50b_1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580" y="2955421"/>
            <a:ext cx="229027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163cd1cf50b_1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901" y="3661150"/>
            <a:ext cx="3411350" cy="3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63cd1cf50b_1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575" y="4219575"/>
            <a:ext cx="2419333" cy="2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63cd1cf50b_1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9500" y="4672025"/>
            <a:ext cx="2750950" cy="2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63cd1cf50b_1_1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g163cd1cf50b_1_1"/>
          <p:cNvSpPr txBox="1"/>
          <p:nvPr/>
        </p:nvSpPr>
        <p:spPr>
          <a:xfrm>
            <a:off x="45393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compilação (Build process 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g163cd1cf50b_1_1"/>
          <p:cNvSpPr txBox="1"/>
          <p:nvPr/>
        </p:nvSpPr>
        <p:spPr>
          <a:xfrm>
            <a:off x="6256700" y="-47625"/>
            <a:ext cx="284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Engenharia de lançamento + Automação de testes;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Análise Estática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888770c65_0_0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do Jogo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100" name="Google Shape;100;g14888770c65_0_0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</a:rPr>
              <a:t>Tech Lead: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“</a:t>
            </a:r>
            <a:r>
              <a:rPr i="1" lang="pt-BR" sz="1100">
                <a:solidFill>
                  <a:srgbClr val="000000"/>
                </a:solidFill>
              </a:rPr>
              <a:t>Olá, é um prazer tê-los como integrantes desse time! De antemão informo a todos que nosso PO possui uma demanda para a construção de </a:t>
            </a:r>
            <a:r>
              <a:rPr i="1" lang="pt-BR" sz="1100">
                <a:solidFill>
                  <a:srgbClr val="000000"/>
                </a:solidFill>
              </a:rPr>
              <a:t>uma</a:t>
            </a:r>
            <a:r>
              <a:rPr i="1" lang="pt-BR" sz="1100">
                <a:solidFill>
                  <a:srgbClr val="000000"/>
                </a:solidFill>
              </a:rPr>
              <a:t> </a:t>
            </a:r>
            <a:r>
              <a:rPr i="1" lang="pt-BR" sz="1100">
                <a:solidFill>
                  <a:srgbClr val="000000"/>
                </a:solidFill>
              </a:rPr>
              <a:t>API para Funcionários </a:t>
            </a:r>
            <a:r>
              <a:rPr i="1" lang="pt-BR" sz="1100">
                <a:solidFill>
                  <a:srgbClr val="000000"/>
                </a:solidFill>
              </a:rPr>
              <a:t>e para que isso ocorra nosso Dev Team terá de trabalhar de forma colaborativa.</a:t>
            </a:r>
            <a:r>
              <a:rPr lang="pt-BR" sz="1100">
                <a:solidFill>
                  <a:srgbClr val="000000"/>
                </a:solidFill>
              </a:rPr>
              <a:t>”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</a:rPr>
              <a:t>PO: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“</a:t>
            </a:r>
            <a:r>
              <a:rPr i="1" lang="pt-BR" sz="1100">
                <a:solidFill>
                  <a:srgbClr val="000000"/>
                </a:solidFill>
              </a:rPr>
              <a:t>Olá, time eu sou o representante e maior interessado do negócio e no momento meus representantes necessitam de uma API simples, construída em Node.Js e que a mesma contemple as seguintes funcionalidades: Listar usuários, Listar um usuário específico e Cadastrar um usuário .</a:t>
            </a:r>
            <a:r>
              <a:rPr lang="pt-BR" sz="1100">
                <a:solidFill>
                  <a:srgbClr val="000000"/>
                </a:solidFill>
              </a:rPr>
              <a:t>”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</a:rPr>
              <a:t>Tech Lead: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“</a:t>
            </a:r>
            <a:r>
              <a:rPr i="1" lang="pt-BR" sz="1100">
                <a:solidFill>
                  <a:srgbClr val="000000"/>
                </a:solidFill>
              </a:rPr>
              <a:t>Time, o PO já fez suas considerações a respeito do que espera do produto. Para atingirmos nossos objetivos iremos usar de práticas DevOps, que são fortemente difundidas em nossa empresa e na indústria de software, mas para que possamos ter esse resultados devemos inicialmente praticar alguns valores de uma </a:t>
            </a:r>
            <a:r>
              <a:rPr b="1" i="1" lang="pt-BR" sz="1100">
                <a:solidFill>
                  <a:srgbClr val="000000"/>
                </a:solidFill>
              </a:rPr>
              <a:t>boa cultura de colaboração</a:t>
            </a:r>
            <a:r>
              <a:rPr i="1" lang="pt-BR" sz="1100">
                <a:solidFill>
                  <a:srgbClr val="000000"/>
                </a:solidFill>
              </a:rPr>
              <a:t> </a:t>
            </a:r>
            <a:r>
              <a:rPr i="1" lang="pt-BR" sz="1100">
                <a:solidFill>
                  <a:srgbClr val="000000"/>
                </a:solidFill>
              </a:rPr>
              <a:t>e os </a:t>
            </a:r>
            <a:r>
              <a:rPr b="1" i="1" lang="pt-BR" sz="1100">
                <a:solidFill>
                  <a:srgbClr val="000000"/>
                </a:solidFill>
              </a:rPr>
              <a:t>valores</a:t>
            </a:r>
            <a:r>
              <a:rPr i="1" lang="pt-BR" sz="1100">
                <a:solidFill>
                  <a:srgbClr val="000000"/>
                </a:solidFill>
              </a:rPr>
              <a:t> que a permeiam</a:t>
            </a:r>
            <a:r>
              <a:rPr i="1" lang="pt-BR" sz="1100">
                <a:solidFill>
                  <a:srgbClr val="000000"/>
                </a:solidFill>
              </a:rPr>
              <a:t> entre nossos pares."</a:t>
            </a:r>
            <a:r>
              <a:rPr lang="pt-BR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01" name="Google Shape;101;g14888770c65_0_0"/>
          <p:cNvSpPr txBox="1"/>
          <p:nvPr/>
        </p:nvSpPr>
        <p:spPr>
          <a:xfrm>
            <a:off x="5630975" y="-28575"/>
            <a:ext cx="166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</a:t>
            </a: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Conhecimento compartilhado (Kowledge Sharing)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g14888770c65_0_0"/>
          <p:cNvSpPr txBox="1"/>
          <p:nvPr/>
        </p:nvSpPr>
        <p:spPr>
          <a:xfrm>
            <a:off x="7299575" y="-47625"/>
            <a:ext cx="180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Cultura de colaboração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Compartilhando conhecimento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g14888770c65_0_0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63cd1cf50b_1_17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380" name="Google Shape;380;g163cd1cf50b_1_17"/>
          <p:cNvSpPr txBox="1"/>
          <p:nvPr>
            <p:ph idx="1" type="body"/>
          </p:nvPr>
        </p:nvSpPr>
        <p:spPr>
          <a:xfrm>
            <a:off x="727650" y="1272725"/>
            <a:ext cx="7688700" cy="3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</a:rPr>
              <a:t>Tech Lead: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Marque Yes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Npm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Por fim será instalado os pacotes necessários.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381" name="Google Shape;381;g163cd1cf50b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44" y="1744875"/>
            <a:ext cx="414635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163cd1cf50b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700" y="2584551"/>
            <a:ext cx="3827300" cy="41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63cd1cf50b_1_17"/>
          <p:cNvSpPr txBox="1"/>
          <p:nvPr/>
        </p:nvSpPr>
        <p:spPr>
          <a:xfrm>
            <a:off x="283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g163cd1cf50b_1_17"/>
          <p:cNvSpPr txBox="1"/>
          <p:nvPr/>
        </p:nvSpPr>
        <p:spPr>
          <a:xfrm>
            <a:off x="45393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compilação (Build process 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g163cd1cf50b_1_17"/>
          <p:cNvSpPr txBox="1"/>
          <p:nvPr/>
        </p:nvSpPr>
        <p:spPr>
          <a:xfrm>
            <a:off x="6256700" y="-47625"/>
            <a:ext cx="284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Engenharia de lançamento + Automação de testes;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Análise Estática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3cd1cf50b_1_32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391" name="Google Shape;391;g163cd1cf50b_1_32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g163cd1cf50b_1_32"/>
          <p:cNvSpPr txBox="1"/>
          <p:nvPr>
            <p:ph idx="1" type="body"/>
          </p:nvPr>
        </p:nvSpPr>
        <p:spPr>
          <a:xfrm>
            <a:off x="194250" y="1196525"/>
            <a:ext cx="7688700" cy="3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module.exports = {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env: {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browser: true,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commonjs: true,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es2021: true,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},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extends: ['airbnb-base', 'eslint:recommended'],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parserOptions: {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ecmaVersion: 12,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},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rules: {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'arrow-parens': 'off',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eqeqeq: 'error',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'function-paren-newline': 'off',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indent: ['error', 4],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'linebreak-style': [2, 'unix'],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'no-console': [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    'error',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    {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        allow: ['info', 'warn', 'error', 'time', 'timeEnd'],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    },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],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'no-duplicate-imports': 'error',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'no-extra-parens': 'error',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'no-return-await': 'error',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'no-shadow': [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    'error',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    {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        builtinGlobals: false,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        hoist: 'functions',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        allow: [],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    },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],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'operator-linebreak': [2, 'before', { overrides: { '?': 'after' } }],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    'import/prefer-default-export': 'off',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     },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705">
                <a:solidFill>
                  <a:srgbClr val="000000"/>
                </a:solidFill>
              </a:rPr>
              <a:t>};</a:t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0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05">
              <a:solidFill>
                <a:srgbClr val="000000"/>
              </a:solidFill>
            </a:endParaRPr>
          </a:p>
        </p:txBody>
      </p:sp>
      <p:sp>
        <p:nvSpPr>
          <p:cNvPr id="393" name="Google Shape;393;g163cd1cf50b_1_32"/>
          <p:cNvSpPr txBox="1"/>
          <p:nvPr/>
        </p:nvSpPr>
        <p:spPr>
          <a:xfrm>
            <a:off x="4539300" y="-28575"/>
            <a:ext cx="17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compilação (Build process 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g163cd1cf50b_1_32"/>
          <p:cNvSpPr txBox="1"/>
          <p:nvPr/>
        </p:nvSpPr>
        <p:spPr>
          <a:xfrm>
            <a:off x="6256700" y="-47625"/>
            <a:ext cx="284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Engenharia de lançamento + Automação de testes;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Análise Estática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63fb9832bd_0_0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Como bem podemos observar a análise estática se concentra mais do lado do código, mas há uma rotina que pode ser acrescentada ao script yml para que o mesmo dispare validações de análise estática enquanto acontece a execução do pipe.”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Para adicionarmos mais essa configuração deve ser primeiro efetuado o seguinte comando no terminal: git pull”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400" name="Google Shape;400;g163fb9832bd_0_0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pic>
        <p:nvPicPr>
          <p:cNvPr id="401" name="Google Shape;401;g163fb9832b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59" y="3148625"/>
            <a:ext cx="2482492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163fb9832bd_0_0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g163fb9832bd_0_0"/>
          <p:cNvSpPr txBox="1"/>
          <p:nvPr/>
        </p:nvSpPr>
        <p:spPr>
          <a:xfrm>
            <a:off x="3691425" y="-54525"/>
            <a:ext cx="189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Integração contínua (Continuous Integration)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g163fb9832bd_0_0"/>
          <p:cNvSpPr txBox="1"/>
          <p:nvPr/>
        </p:nvSpPr>
        <p:spPr>
          <a:xfrm>
            <a:off x="5581425" y="-47625"/>
            <a:ext cx="352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liberação frequente e confiável;</a:t>
            </a:r>
            <a:r>
              <a:rPr b="1" lang="pt-BR" sz="900">
                <a:latin typeface="Lato"/>
                <a:ea typeface="Lato"/>
                <a:cs typeface="Lato"/>
                <a:sym typeface="Lato"/>
              </a:rPr>
              <a:t> Integração contínua; 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Análise estática;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4edb8c7f9_0_0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Lista de checagem Fase-3</a:t>
            </a:r>
            <a:endParaRPr sz="19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410" name="Google Shape;410;g144edb8c7f9_0_0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Para avançar para a próxima etapa  deste modelo é necessário que vocês tenham cumprido os seguintes pontos: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Ter instalado todos os pacotes informados para construção dos casos de testes.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Ter efetuado os commits seguindo o padrão de commits.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Ter </a:t>
            </a:r>
            <a:r>
              <a:rPr lang="pt-BR" sz="1100">
                <a:solidFill>
                  <a:srgbClr val="000000"/>
                </a:solidFill>
              </a:rPr>
              <a:t>construído o arquivo dos </a:t>
            </a:r>
            <a:r>
              <a:rPr b="1" lang="pt-BR" sz="1100">
                <a:solidFill>
                  <a:srgbClr val="000000"/>
                </a:solidFill>
              </a:rPr>
              <a:t>testes automatizados</a:t>
            </a:r>
            <a:r>
              <a:rPr lang="pt-BR" sz="1100">
                <a:solidFill>
                  <a:srgbClr val="000000"/>
                </a:solidFill>
              </a:rPr>
              <a:t> e ter obtido sucesso em todos os casos.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Ter instalado e configurado o </a:t>
            </a:r>
            <a:r>
              <a:rPr b="1" lang="pt-BR" sz="1100">
                <a:solidFill>
                  <a:srgbClr val="000000"/>
                </a:solidFill>
              </a:rPr>
              <a:t>Prettier</a:t>
            </a:r>
            <a:r>
              <a:rPr lang="pt-BR" sz="1100">
                <a:solidFill>
                  <a:srgbClr val="000000"/>
                </a:solidFill>
              </a:rPr>
              <a:t> e </a:t>
            </a:r>
            <a:r>
              <a:rPr b="1" lang="pt-BR" sz="1100">
                <a:solidFill>
                  <a:srgbClr val="000000"/>
                </a:solidFill>
              </a:rPr>
              <a:t>ESlint</a:t>
            </a:r>
            <a:r>
              <a:rPr lang="pt-BR" sz="1100">
                <a:solidFill>
                  <a:srgbClr val="000000"/>
                </a:solidFill>
              </a:rPr>
              <a:t>.</a:t>
            </a:r>
            <a:r>
              <a:rPr lang="pt-BR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44edb8c7f9_0_5"/>
          <p:cNvSpPr txBox="1"/>
          <p:nvPr>
            <p:ph type="title"/>
          </p:nvPr>
        </p:nvSpPr>
        <p:spPr>
          <a:xfrm>
            <a:off x="877650" y="4927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416" name="Google Shape;416;g144edb8c7f9_0_5"/>
          <p:cNvSpPr txBox="1"/>
          <p:nvPr>
            <p:ph idx="1" type="body"/>
          </p:nvPr>
        </p:nvSpPr>
        <p:spPr>
          <a:xfrm>
            <a:off x="191875" y="1246600"/>
            <a:ext cx="76887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O processo de CI tem como um de seus objetivo fornecer um processo de </a:t>
            </a:r>
            <a:r>
              <a:rPr b="1" lang="pt-BR" sz="1200">
                <a:solidFill>
                  <a:srgbClr val="000000"/>
                </a:solidFill>
              </a:rPr>
              <a:t>liberação frequente e confiável</a:t>
            </a:r>
            <a:r>
              <a:rPr lang="pt-BR" sz="1200">
                <a:solidFill>
                  <a:srgbClr val="000000"/>
                </a:solidFill>
              </a:rPr>
              <a:t>, para Jez Humble e David Harley autores de um livro muito conceituado chamado Entrega contínua: Lançamentos de software confiáveis através da automação de construção, teste e implantação. O mesmo advogam sobre alguns princípios que ajudam nesse processo de liberação frequente e confiável, alguns deles são: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417" name="Google Shape;417;g144edb8c7f9_0_5"/>
          <p:cNvSpPr txBox="1"/>
          <p:nvPr>
            <p:ph idx="1" type="body"/>
          </p:nvPr>
        </p:nvSpPr>
        <p:spPr>
          <a:xfrm>
            <a:off x="238400" y="2374075"/>
            <a:ext cx="31782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Crie um processo repetível e confiável para entrega de software.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Automatize tudo que for possível. </a:t>
            </a:r>
            <a:endParaRPr b="1" sz="12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Mantenha tudo em um sistema de controle de versões. 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pt-BR" sz="1200">
                <a:solidFill>
                  <a:srgbClr val="000000"/>
                </a:solidFill>
              </a:rPr>
              <a:t>Se um passo causa dor, execute-o com mais frequência e o quanto antes.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418" name="Google Shape;418;g144edb8c7f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650" y="2495550"/>
            <a:ext cx="2756898" cy="23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144edb8c7f9_0_5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 </a:t>
            </a: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g144edb8c7f9_0_5"/>
          <p:cNvSpPr txBox="1"/>
          <p:nvPr/>
        </p:nvSpPr>
        <p:spPr>
          <a:xfrm>
            <a:off x="3691425" y="-54525"/>
            <a:ext cx="189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Integração contínua (Continuous Integration)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g144edb8c7f9_0_5"/>
          <p:cNvSpPr txBox="1"/>
          <p:nvPr/>
        </p:nvSpPr>
        <p:spPr>
          <a:xfrm>
            <a:off x="5581425" y="-47625"/>
            <a:ext cx="352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Processo de liberação frequente e confiável; </a:t>
            </a:r>
            <a:r>
              <a:rPr lang="pt-BR" sz="900">
                <a:latin typeface="Lato"/>
                <a:ea typeface="Lato"/>
                <a:cs typeface="Lato"/>
                <a:sym typeface="Lato"/>
              </a:rPr>
              <a:t>Integração contínua;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 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596daaa250_0_1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Para Martin Fowler, a</a:t>
            </a:r>
            <a:r>
              <a:rPr b="1" lang="pt-BR" sz="1200">
                <a:solidFill>
                  <a:srgbClr val="000000"/>
                </a:solidFill>
              </a:rPr>
              <a:t> Integração Contínua </a:t>
            </a:r>
            <a:r>
              <a:rPr lang="pt-BR" sz="1200">
                <a:solidFill>
                  <a:srgbClr val="000000"/>
                </a:solidFill>
              </a:rPr>
              <a:t>é uma prática de desenvolvimento de software onde os membros de uma equipe </a:t>
            </a:r>
            <a:r>
              <a:rPr b="1" lang="pt-BR" sz="1200">
                <a:solidFill>
                  <a:srgbClr val="000000"/>
                </a:solidFill>
              </a:rPr>
              <a:t>integram</a:t>
            </a:r>
            <a:r>
              <a:rPr lang="pt-BR" sz="1200">
                <a:solidFill>
                  <a:srgbClr val="000000"/>
                </a:solidFill>
              </a:rPr>
              <a:t> seu </a:t>
            </a:r>
            <a:r>
              <a:rPr b="1" lang="pt-BR" sz="1200">
                <a:solidFill>
                  <a:srgbClr val="000000"/>
                </a:solidFill>
              </a:rPr>
              <a:t>trabalho com frequência</a:t>
            </a:r>
            <a:r>
              <a:rPr lang="pt-BR" sz="1200">
                <a:solidFill>
                  <a:srgbClr val="000000"/>
                </a:solidFill>
              </a:rPr>
              <a:t>, o ideal é que essa integração seja feita ao menos uma vez por dia.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Marco Tulio Valente, em seu livro, Engenharia de Software Moderna, traz algumas boas práticas para o uso de CI e entre elas estão os </a:t>
            </a:r>
            <a:r>
              <a:rPr b="1" lang="pt-BR" sz="1200">
                <a:solidFill>
                  <a:srgbClr val="000000"/>
                </a:solidFill>
              </a:rPr>
              <a:t>Testes automatizados,</a:t>
            </a:r>
            <a:r>
              <a:rPr lang="pt-BR" sz="1200">
                <a:solidFill>
                  <a:srgbClr val="000000"/>
                </a:solidFill>
              </a:rPr>
              <a:t> que além de garantir que o sistema compila sem erros após cada novo commit, é importante garantir também que ele continua com o comportamento esperado. Por isso, ao usar CI, deve-se ter uma boa cobertura de testes.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427" name="Google Shape;427;g1596daaa250_0_1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428" name="Google Shape;428;g1596daaa250_0_1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g1596daaa250_0_1"/>
          <p:cNvSpPr txBox="1"/>
          <p:nvPr/>
        </p:nvSpPr>
        <p:spPr>
          <a:xfrm>
            <a:off x="3691425" y="-54525"/>
            <a:ext cx="189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Integração contínua (Continuous Integration)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g1596daaa250_0_1"/>
          <p:cNvSpPr txBox="1"/>
          <p:nvPr/>
        </p:nvSpPr>
        <p:spPr>
          <a:xfrm>
            <a:off x="5581425" y="-47625"/>
            <a:ext cx="352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liberação frequente e confiável;</a:t>
            </a:r>
            <a:r>
              <a:rPr b="1" lang="pt-BR" sz="9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900">
                <a:latin typeface="Lato"/>
                <a:ea typeface="Lato"/>
                <a:cs typeface="Lato"/>
                <a:sym typeface="Lato"/>
              </a:rPr>
              <a:t>Integração contínua;</a:t>
            </a:r>
            <a:r>
              <a:rPr lang="pt-BR" sz="900"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Análise estática;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2586d883f_0_4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436" name="Google Shape;436;g162586d883f_0_4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No repositório</a:t>
            </a:r>
            <a:r>
              <a:rPr lang="pt-BR" sz="1200">
                <a:solidFill>
                  <a:srgbClr val="000000"/>
                </a:solidFill>
              </a:rPr>
              <a:t> que foi forkado, na barra </a:t>
            </a:r>
            <a:r>
              <a:rPr lang="pt-BR" sz="1200">
                <a:solidFill>
                  <a:srgbClr val="000000"/>
                </a:solidFill>
              </a:rPr>
              <a:t>superior, há um</a:t>
            </a:r>
            <a:r>
              <a:rPr lang="pt-BR" sz="1200">
                <a:solidFill>
                  <a:srgbClr val="000000"/>
                </a:solidFill>
              </a:rPr>
              <a:t> campo chamado Actions.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Vocês serão direcionados a uma página com várias opções de construção de Pipe, mas como estamos usando uma APi Node a que deverá ser escolhida é a seguinte: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437" name="Google Shape;437;g162586d883f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75" y="1738671"/>
            <a:ext cx="5718299" cy="3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162586d883f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424" y="2964949"/>
            <a:ext cx="1676350" cy="14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g162586d883f_0_4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g162586d883f_0_4"/>
          <p:cNvSpPr txBox="1"/>
          <p:nvPr/>
        </p:nvSpPr>
        <p:spPr>
          <a:xfrm>
            <a:off x="3691425" y="-54525"/>
            <a:ext cx="189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Integração contínua (Continuous Integration)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g162586d883f_0_4"/>
          <p:cNvSpPr txBox="1"/>
          <p:nvPr/>
        </p:nvSpPr>
        <p:spPr>
          <a:xfrm>
            <a:off x="5581425" y="-47625"/>
            <a:ext cx="352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liberação frequente e confiável;</a:t>
            </a:r>
            <a:r>
              <a:rPr b="1" lang="pt-BR" sz="9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900">
                <a:latin typeface="Lato"/>
                <a:ea typeface="Lato"/>
                <a:cs typeface="Lato"/>
                <a:sym typeface="Lato"/>
              </a:rPr>
              <a:t>Integração contínua; 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Análise estática;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596daaa250_0_44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447" name="Google Shape;447;g1596daaa250_0_44"/>
          <p:cNvSpPr txBox="1"/>
          <p:nvPr>
            <p:ph idx="1" type="body"/>
          </p:nvPr>
        </p:nvSpPr>
        <p:spPr>
          <a:xfrm>
            <a:off x="194250" y="11620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Após ter clicado em configure será mostrado a seguinte página.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448" name="Google Shape;448;g1596daaa25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7876"/>
            <a:ext cx="8268352" cy="33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1596daaa250_0_44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g1596daaa250_0_44"/>
          <p:cNvSpPr txBox="1"/>
          <p:nvPr/>
        </p:nvSpPr>
        <p:spPr>
          <a:xfrm>
            <a:off x="3691425" y="-54525"/>
            <a:ext cx="189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Integração contínua (Continuous Integration)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g1596daaa250_0_44"/>
          <p:cNvSpPr txBox="1"/>
          <p:nvPr/>
        </p:nvSpPr>
        <p:spPr>
          <a:xfrm>
            <a:off x="5581425" y="-47625"/>
            <a:ext cx="352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liberação frequente e confiável;</a:t>
            </a:r>
            <a:r>
              <a:rPr b="1" lang="pt-BR" sz="900">
                <a:latin typeface="Lato"/>
                <a:ea typeface="Lato"/>
                <a:cs typeface="Lato"/>
                <a:sym typeface="Lato"/>
              </a:rPr>
              <a:t> Integração contínua; 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Análise estática;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596daaa250_0_53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457" name="Google Shape;457;g1596daaa250_0_53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458" name="Google Shape;458;g1596daaa250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47" y="1512725"/>
            <a:ext cx="1352375" cy="27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1596daaa250_0_53"/>
          <p:cNvSpPr txBox="1"/>
          <p:nvPr/>
        </p:nvSpPr>
        <p:spPr>
          <a:xfrm>
            <a:off x="1839150" y="1485250"/>
            <a:ext cx="66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Opcional – O nome do fluxo de trabalho, conforme ele será exibido na guia Ações do repositório do GitHub.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g1596daaa250_0_53"/>
          <p:cNvSpPr txBox="1"/>
          <p:nvPr/>
        </p:nvSpPr>
        <p:spPr>
          <a:xfrm>
            <a:off x="1762950" y="2018650"/>
            <a:ext cx="6653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Especifica o gatilho para este fluxo de trabalho. Este exemplo usa o evento push e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pull request,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para que uma execução de fluxo de trabalho seja disparada sempre que alguém efetuar push de uma alteração para o repositório ou mesclar uma solicitação de pull. Isso é disparado por um push para cada branch.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1" name="Google Shape;461;g1596daaa250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450" y="2884250"/>
            <a:ext cx="13523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1596daaa250_0_53"/>
          <p:cNvSpPr txBox="1"/>
          <p:nvPr/>
        </p:nvSpPr>
        <p:spPr>
          <a:xfrm>
            <a:off x="1775225" y="2918525"/>
            <a:ext cx="66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Agrupa todos os trabalhos executados no fluxo de trabalho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3" name="Google Shape;463;g1596daaa250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450" y="2071485"/>
            <a:ext cx="1162050" cy="6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1596daaa250_0_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450" y="3721025"/>
            <a:ext cx="1211350" cy="25852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1596daaa250_0_53"/>
          <p:cNvSpPr txBox="1"/>
          <p:nvPr/>
        </p:nvSpPr>
        <p:spPr>
          <a:xfrm>
            <a:off x="1786600" y="3568625"/>
            <a:ext cx="665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Configura o trabalho a ser executado na versão mais recente de um executor do Linux do Ubuntu. Isto significa que o trabalho será executado em uma nova máquina virtual hospedada pelo GitHub.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6" name="Google Shape;466;g1596daaa250_0_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500" y="4436000"/>
            <a:ext cx="1740550" cy="3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1596daaa250_0_53"/>
          <p:cNvSpPr txBox="1"/>
          <p:nvPr/>
        </p:nvSpPr>
        <p:spPr>
          <a:xfrm>
            <a:off x="2053825" y="4182025"/>
            <a:ext cx="6258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O modelo inclui uma estratégia de matriz que constrói e testa seu código com três versões node.js: 14.x, 16.x e 18.x. O 'x' é um personagem 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coringa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que corresponde à versão menor e patch mais recente disponível para uma versão. Cada versão do Node.js especificada no array cria um trabalho que executa os mesmos passos.node-version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g1596daaa250_0_53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g1596daaa250_0_53"/>
          <p:cNvSpPr txBox="1"/>
          <p:nvPr/>
        </p:nvSpPr>
        <p:spPr>
          <a:xfrm>
            <a:off x="3691425" y="-54525"/>
            <a:ext cx="189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Integração contínua (Continuous Integration)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g1596daaa250_0_53"/>
          <p:cNvSpPr txBox="1"/>
          <p:nvPr/>
        </p:nvSpPr>
        <p:spPr>
          <a:xfrm>
            <a:off x="5581425" y="-47625"/>
            <a:ext cx="352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liberação frequente e confiável;</a:t>
            </a:r>
            <a:r>
              <a:rPr b="1" lang="pt-BR" sz="900">
                <a:latin typeface="Lato"/>
                <a:ea typeface="Lato"/>
                <a:cs typeface="Lato"/>
                <a:sym typeface="Lato"/>
              </a:rPr>
              <a:t> Integração contínua; 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Análise estática;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596daaa250_0_80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476" name="Google Shape;476;g1596daaa250_0_80"/>
          <p:cNvSpPr txBox="1"/>
          <p:nvPr>
            <p:ph idx="1" type="body"/>
          </p:nvPr>
        </p:nvSpPr>
        <p:spPr>
          <a:xfrm>
            <a:off x="3081975" y="2906750"/>
            <a:ext cx="53343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</a:rPr>
              <a:t>-uses:</a:t>
            </a:r>
            <a:r>
              <a:rPr lang="pt-BR" sz="1100">
                <a:solidFill>
                  <a:srgbClr val="000000"/>
                </a:solidFill>
              </a:rPr>
              <a:t> </a:t>
            </a:r>
            <a:r>
              <a:rPr lang="pt-BR" sz="1100">
                <a:solidFill>
                  <a:srgbClr val="000000"/>
                </a:solidFill>
              </a:rPr>
              <a:t>Esta etapa usa a ação actions/setup-node@v3 para instalar a versão especificada do Node.js. Isso insere os comandos </a:t>
            </a:r>
            <a:r>
              <a:rPr b="1" lang="pt-BR" sz="1100">
                <a:solidFill>
                  <a:srgbClr val="000000"/>
                </a:solidFill>
              </a:rPr>
              <a:t>node</a:t>
            </a:r>
            <a:r>
              <a:rPr lang="pt-BR" sz="1100">
                <a:solidFill>
                  <a:srgbClr val="000000"/>
                </a:solidFill>
              </a:rPr>
              <a:t> e </a:t>
            </a:r>
            <a:r>
              <a:rPr b="1" lang="pt-BR" sz="1100">
                <a:solidFill>
                  <a:srgbClr val="000000"/>
                </a:solidFill>
              </a:rPr>
              <a:t>npm </a:t>
            </a:r>
            <a:r>
              <a:rPr lang="pt-BR" sz="1100">
                <a:solidFill>
                  <a:srgbClr val="000000"/>
                </a:solidFill>
              </a:rPr>
              <a:t>no </a:t>
            </a:r>
            <a:r>
              <a:rPr b="1" lang="pt-BR" sz="1100">
                <a:solidFill>
                  <a:srgbClr val="000000"/>
                </a:solidFill>
              </a:rPr>
              <a:t>PATH</a:t>
            </a:r>
            <a:r>
              <a:rPr lang="pt-BR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</a:rPr>
              <a:t>-rum: </a:t>
            </a:r>
            <a:r>
              <a:rPr lang="pt-BR" sz="1100">
                <a:solidFill>
                  <a:srgbClr val="000000"/>
                </a:solidFill>
              </a:rPr>
              <a:t>A palavra-chave run instrui o trabalho a executar um comando no executor. Nesse caso, você está usando npm para instalar o pacote ci, run build se tiver e npm test 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477" name="Google Shape;477;g1596daaa250_0_80"/>
          <p:cNvSpPr txBox="1"/>
          <p:nvPr/>
        </p:nvSpPr>
        <p:spPr>
          <a:xfrm>
            <a:off x="3081975" y="1200838"/>
            <a:ext cx="5835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Agrupa todas as etapas que são executadas no Build. Cada item aninhado nesta seção é uma ação separada ou script do shell. A palavra-chave </a:t>
            </a:r>
            <a:r>
              <a:rPr b="1" lang="pt-BR" sz="1100">
                <a:latin typeface="Lato"/>
                <a:ea typeface="Lato"/>
                <a:cs typeface="Lato"/>
                <a:sym typeface="Lato"/>
              </a:rPr>
              <a:t>uses</a:t>
            </a:r>
            <a:r>
              <a:rPr lang="pt-BR" sz="1100">
                <a:latin typeface="Lato"/>
                <a:ea typeface="Lato"/>
                <a:cs typeface="Lato"/>
                <a:sym typeface="Lato"/>
              </a:rPr>
              <a:t> especifica que esta etapa executará v3 da ação actions/checkout. Esta é uma ação que faz o check-out do seu repositório para o executor, permitindo que você execute scripts ou outras ações com base no seu código (como ferramentas de compilação e teste). Você deve usar a ação de checkout sempre que o fluxo de trabalho for executado no código do repositório.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8" name="Google Shape;478;g1596daaa250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0" y="1851075"/>
            <a:ext cx="1872500" cy="15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g1596daaa250_0_80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g1596daaa250_0_80"/>
          <p:cNvSpPr txBox="1"/>
          <p:nvPr/>
        </p:nvSpPr>
        <p:spPr>
          <a:xfrm>
            <a:off x="3691425" y="-54525"/>
            <a:ext cx="189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Integração contínua (Continuous Integration)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g1596daaa250_0_80"/>
          <p:cNvSpPr txBox="1"/>
          <p:nvPr/>
        </p:nvSpPr>
        <p:spPr>
          <a:xfrm>
            <a:off x="5581425" y="-47625"/>
            <a:ext cx="352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liberação frequente e confiável;</a:t>
            </a:r>
            <a:r>
              <a:rPr b="1" lang="pt-BR" sz="900">
                <a:latin typeface="Lato"/>
                <a:ea typeface="Lato"/>
                <a:cs typeface="Lato"/>
                <a:sym typeface="Lato"/>
              </a:rPr>
              <a:t> Integração contínua; 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Análise estática;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2" name="Google Shape;482;g1596daaa250_0_80"/>
          <p:cNvCxnSpPr>
            <a:stCxn id="478" idx="3"/>
            <a:endCxn id="477" idx="1"/>
          </p:cNvCxnSpPr>
          <p:nvPr/>
        </p:nvCxnSpPr>
        <p:spPr>
          <a:xfrm flipH="1" rot="10800000">
            <a:off x="2271350" y="1801113"/>
            <a:ext cx="810600" cy="844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g1596daaa250_0_80"/>
          <p:cNvCxnSpPr>
            <a:stCxn id="478" idx="3"/>
            <a:endCxn id="476" idx="1"/>
          </p:cNvCxnSpPr>
          <p:nvPr/>
        </p:nvCxnSpPr>
        <p:spPr>
          <a:xfrm>
            <a:off x="2271350" y="2645613"/>
            <a:ext cx="810600" cy="9621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4319b634_0_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Onboard de novos desenvolvedores ao processo de desenvolvimento de software</a:t>
            </a:r>
            <a:endParaRPr/>
          </a:p>
        </p:txBody>
      </p:sp>
      <p:sp>
        <p:nvSpPr>
          <p:cNvPr id="109" name="Google Shape;109;g2394319b634_0_0"/>
          <p:cNvSpPr txBox="1"/>
          <p:nvPr>
            <p:ph idx="1" type="subTitle"/>
          </p:nvPr>
        </p:nvSpPr>
        <p:spPr>
          <a:xfrm>
            <a:off x="729625" y="3782500"/>
            <a:ext cx="76881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/>
              <a:t>Tech Lead: Lucas Mota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/>
              <a:t>Product Owner: Ada Lovelace</a:t>
            </a:r>
            <a:endParaRPr b="1"/>
          </a:p>
        </p:txBody>
      </p:sp>
      <p:sp>
        <p:nvSpPr>
          <p:cNvPr id="110" name="Google Shape;110;g2394319b634_0_0"/>
          <p:cNvSpPr txBox="1"/>
          <p:nvPr/>
        </p:nvSpPr>
        <p:spPr>
          <a:xfrm>
            <a:off x="678371" y="500760"/>
            <a:ext cx="838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CRT Dev: desenvolvendo software de qualidade no sertão</a:t>
            </a:r>
            <a:endParaRPr b="1" sz="33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596daaa250_0_104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489" name="Google Shape;489;g1596daaa250_0_104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Confirme no botão </a:t>
            </a:r>
            <a:r>
              <a:rPr b="1" lang="pt-BR" sz="1200">
                <a:solidFill>
                  <a:srgbClr val="000000"/>
                </a:solidFill>
              </a:rPr>
              <a:t>commit new file</a:t>
            </a:r>
            <a:r>
              <a:rPr lang="pt-BR" sz="1200">
                <a:solidFill>
                  <a:srgbClr val="000000"/>
                </a:solidFill>
              </a:rPr>
              <a:t> e vocês </a:t>
            </a:r>
            <a:r>
              <a:rPr lang="pt-BR" sz="1200">
                <a:solidFill>
                  <a:srgbClr val="000000"/>
                </a:solidFill>
              </a:rPr>
              <a:t>poderão</a:t>
            </a:r>
            <a:r>
              <a:rPr lang="pt-BR" sz="1200">
                <a:solidFill>
                  <a:srgbClr val="000000"/>
                </a:solidFill>
              </a:rPr>
              <a:t> ver o pipe sendo executado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490" name="Google Shape;490;g1596daaa250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180450"/>
            <a:ext cx="3613025" cy="28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1596daaa250_0_104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g1596daaa250_0_104"/>
          <p:cNvSpPr txBox="1"/>
          <p:nvPr/>
        </p:nvSpPr>
        <p:spPr>
          <a:xfrm>
            <a:off x="3691425" y="-54525"/>
            <a:ext cx="189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Integração contínua (Continuous Integration)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g1596daaa250_0_104"/>
          <p:cNvSpPr txBox="1"/>
          <p:nvPr/>
        </p:nvSpPr>
        <p:spPr>
          <a:xfrm>
            <a:off x="5581425" y="-47625"/>
            <a:ext cx="352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Processo de liberação frequente e confiável;</a:t>
            </a:r>
            <a:r>
              <a:rPr b="1" lang="pt-BR" sz="900">
                <a:latin typeface="Lato"/>
                <a:ea typeface="Lato"/>
                <a:cs typeface="Lato"/>
                <a:sym typeface="Lato"/>
              </a:rPr>
              <a:t> Integração contínua; 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Análise estática;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44edb8c7f9_0_18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Lista de checagem</a:t>
            </a:r>
            <a:endParaRPr sz="1940"/>
          </a:p>
        </p:txBody>
      </p:sp>
      <p:sp>
        <p:nvSpPr>
          <p:cNvPr id="499" name="Google Shape;499;g144edb8c7f9_0_18"/>
          <p:cNvSpPr txBox="1"/>
          <p:nvPr>
            <p:ph idx="1" type="body"/>
          </p:nvPr>
        </p:nvSpPr>
        <p:spPr>
          <a:xfrm>
            <a:off x="609225" y="1435025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Para avançar para a próxima etapa  deste modelo é necessário que vocês tenham cumprido os seguintes pontos:</a:t>
            </a:r>
            <a:r>
              <a:rPr b="1" lang="pt-BR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Ter construído nosso pipeline de CI e ao </a:t>
            </a:r>
            <a:r>
              <a:rPr lang="pt-BR" sz="1100">
                <a:solidFill>
                  <a:srgbClr val="000000"/>
                </a:solidFill>
              </a:rPr>
              <a:t>rodá-lo ter obtido 100% de sucesso.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44edb8c7f9_0_23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505" name="Google Shape;505;g144edb8c7f9_0_23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O CD assim como o CI obedece a um </a:t>
            </a:r>
            <a:r>
              <a:rPr b="1" lang="pt-BR" sz="1200">
                <a:solidFill>
                  <a:srgbClr val="000000"/>
                </a:solidFill>
              </a:rPr>
              <a:t>processo de liberação frequente e confiável</a:t>
            </a:r>
            <a:r>
              <a:rPr lang="pt-BR" sz="1200">
                <a:solidFill>
                  <a:srgbClr val="000000"/>
                </a:solidFill>
              </a:rPr>
              <a:t> e a </a:t>
            </a:r>
            <a:r>
              <a:rPr b="1" lang="pt-BR" sz="1200">
                <a:solidFill>
                  <a:srgbClr val="000000"/>
                </a:solidFill>
              </a:rPr>
              <a:t>engenharia de lançamento</a:t>
            </a:r>
            <a:r>
              <a:rPr lang="pt-BR" sz="1200">
                <a:solidFill>
                  <a:srgbClr val="000000"/>
                </a:solidFill>
              </a:rPr>
              <a:t>, mas no que diz respeito a uma parte teórica sobre esses pontos dentro de CD não há diferença do que já foi abordado anteriormente.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O CD é mais um passo na cadeia de automação proposta por DevOps, chamado de Deployment Contínuo.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O fluxo de trabalho quando se usa CD é o seguinte: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O desenvolvedor desenvolve e testa na sua máquina local.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Ele realiza um commit e o servidor de CI executa novamente um build e os testes de unidade.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Algumas vezes no dia, o servidor de CI realiza testes mais exaustivos com os novos commits que ainda não entraram em produção.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Se todos os testes passarem, os commits entram imediatamente em produção. E os usuários já vão interagir com a nova versão do código.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06" name="Google Shape;506;g144edb8c7f9_0_23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</a:t>
            </a: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g144edb8c7f9_0_23"/>
          <p:cNvSpPr txBox="1"/>
          <p:nvPr/>
        </p:nvSpPr>
        <p:spPr>
          <a:xfrm>
            <a:off x="5269950" y="-54525"/>
            <a:ext cx="2292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Automação de implantação(Deployment automation)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g144edb8c7f9_0_23"/>
          <p:cNvSpPr txBox="1"/>
          <p:nvPr/>
        </p:nvSpPr>
        <p:spPr>
          <a:xfrm>
            <a:off x="7562625" y="28575"/>
            <a:ext cx="15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Implantação Contínua 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640abaa626_0_4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514" name="Google Shape;514;g1640abaa626_0_4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pt-BR" sz="1200">
                <a:solidFill>
                  <a:srgbClr val="000000"/>
                </a:solidFill>
              </a:rPr>
              <a:t>Instalar flyctl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pt-BR" sz="1200">
                <a:solidFill>
                  <a:srgbClr val="000000"/>
                </a:solidFill>
              </a:rPr>
              <a:t>Para Linux: curl -L https://fly.io/install.sh | sh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pt-BR" sz="1200">
                <a:solidFill>
                  <a:srgbClr val="000000"/>
                </a:solidFill>
              </a:rPr>
              <a:t>Para Windows: iwr https://fly.io/install.ps1 -useb | iex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pt-BR" sz="1200">
                <a:solidFill>
                  <a:srgbClr val="000000"/>
                </a:solidFill>
              </a:rPr>
              <a:t>O segundo passo é se inscrever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pt-BR" sz="1200">
                <a:solidFill>
                  <a:srgbClr val="000000"/>
                </a:solidFill>
              </a:rPr>
              <a:t>No terminal digite: flyctl auth signup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pt-BR" sz="1200">
                <a:solidFill>
                  <a:srgbClr val="000000"/>
                </a:solidFill>
              </a:rPr>
              <a:t>Isso o levará à página de inscrição onde você pode: Inscreva-se com e-mail: Digite seu nome, e-mail e senha.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pt-BR" sz="1200">
                <a:solidFill>
                  <a:srgbClr val="000000"/>
                </a:solidFill>
              </a:rPr>
              <a:t>Inscreva-se no GitHub: Se você tem uma conta no GitHub, você pode usá-la para se inscrever. Fique atento ao e-mail confirmatório que enviaremos que lhe dará um link para definir uma senha; você precisará de um conjunto de senhas para que possamos verificar ativamente se é você para algumas Fly.io operações.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15" name="Google Shape;515;g1640abaa626_0_4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</a:t>
            </a: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g1640abaa626_0_4"/>
          <p:cNvSpPr txBox="1"/>
          <p:nvPr/>
        </p:nvSpPr>
        <p:spPr>
          <a:xfrm>
            <a:off x="5269950" y="-54525"/>
            <a:ext cx="2292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Automação de implantação(Deployment automation)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g1640abaa626_0_4"/>
          <p:cNvSpPr txBox="1"/>
          <p:nvPr/>
        </p:nvSpPr>
        <p:spPr>
          <a:xfrm>
            <a:off x="7562625" y="28575"/>
            <a:ext cx="15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Implantação Contínua 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640abaa626_0_38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523" name="Google Shape;523;g1640abaa626_0_38"/>
          <p:cNvSpPr txBox="1"/>
          <p:nvPr>
            <p:ph idx="1" type="body"/>
          </p:nvPr>
        </p:nvSpPr>
        <p:spPr>
          <a:xfrm>
            <a:off x="149000" y="1262000"/>
            <a:ext cx="88413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Deve ser feito o seguinte </a:t>
            </a:r>
            <a:r>
              <a:rPr lang="pt-BR" sz="1100">
                <a:solidFill>
                  <a:srgbClr val="000000"/>
                </a:solidFill>
              </a:rPr>
              <a:t>agora: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Digite no terminal : flyctl launch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pt-BR">
                <a:solidFill>
                  <a:srgbClr val="000000"/>
                </a:solidFill>
              </a:rPr>
              <a:t>De um nome a sua aplicação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pt-BR">
                <a:solidFill>
                  <a:srgbClr val="000000"/>
                </a:solidFill>
              </a:rPr>
              <a:t>Aqui escolha </a:t>
            </a:r>
            <a:r>
              <a:rPr b="1" lang="pt-BR">
                <a:solidFill>
                  <a:srgbClr val="000000"/>
                </a:solidFill>
              </a:rPr>
              <a:t>gru (São Paulo)</a:t>
            </a:r>
            <a:r>
              <a:rPr lang="pt-BR">
                <a:solidFill>
                  <a:srgbClr val="000000"/>
                </a:solidFill>
              </a:rPr>
              <a:t> e após isso verifique que um arquivo, chamado fly.toml, foi criado na raiz do nosso projeto.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	    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pt-BR">
                <a:solidFill>
                  <a:srgbClr val="000000"/>
                </a:solidFill>
              </a:rPr>
              <a:t>Escolha Não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pt-BR">
                <a:solidFill>
                  <a:srgbClr val="000000"/>
                </a:solidFill>
              </a:rPr>
              <a:t>Aqui é perguntado se vocês querem fazer o deploy automático e vocês devem marcar </a:t>
            </a:r>
            <a:r>
              <a:rPr b="1" lang="pt-BR">
                <a:solidFill>
                  <a:srgbClr val="000000"/>
                </a:solidFill>
              </a:rPr>
              <a:t>não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524" name="Google Shape;524;g1640abaa626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123" y="1984224"/>
            <a:ext cx="230600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1640abaa626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125" y="2797800"/>
            <a:ext cx="2783973" cy="2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1640abaa626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123" y="3340498"/>
            <a:ext cx="2306000" cy="265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1640abaa626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9123" y="4000250"/>
            <a:ext cx="2570655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1640abaa626_0_38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g1640abaa626_0_38"/>
          <p:cNvSpPr txBox="1"/>
          <p:nvPr/>
        </p:nvSpPr>
        <p:spPr>
          <a:xfrm>
            <a:off x="5269950" y="-54525"/>
            <a:ext cx="2292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Automação de implantação(Deployment automation)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g1640abaa626_0_38"/>
          <p:cNvSpPr txBox="1"/>
          <p:nvPr/>
        </p:nvSpPr>
        <p:spPr>
          <a:xfrm>
            <a:off x="7562625" y="28575"/>
            <a:ext cx="15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Implantação Contínua 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640abaa626_0_62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536" name="Google Shape;536;g1640abaa626_0_62"/>
          <p:cNvSpPr txBox="1"/>
          <p:nvPr>
            <p:ph idx="1" type="body"/>
          </p:nvPr>
        </p:nvSpPr>
        <p:spPr>
          <a:xfrm>
            <a:off x="194250" y="1238200"/>
            <a:ext cx="76887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pt-BR" sz="1200">
                <a:solidFill>
                  <a:srgbClr val="000000"/>
                </a:solidFill>
              </a:rPr>
              <a:t>Ainda no terminal digite o seguinte comando: flyctl auth token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pt-BR" sz="1200">
                <a:solidFill>
                  <a:srgbClr val="000000"/>
                </a:solidFill>
              </a:rPr>
              <a:t>Observe que será gerado um código, copie pois vamos usar para criar nossa secret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	   b.Na opção Setting do projeto no github va na seguinte opção, assim que vocês clicarem terá uma opção no canto superior chamada </a:t>
            </a:r>
            <a:r>
              <a:rPr b="1" lang="pt-BR" sz="1200">
                <a:solidFill>
                  <a:srgbClr val="000000"/>
                </a:solidFill>
              </a:rPr>
              <a:t>New repository secret</a:t>
            </a:r>
            <a:r>
              <a:rPr lang="pt-BR" sz="1200">
                <a:solidFill>
                  <a:srgbClr val="000000"/>
                </a:solidFill>
              </a:rPr>
              <a:t> clique nela e vocês verão a seguinte tela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537" name="Google Shape;537;g1640abaa626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25" y="1995221"/>
            <a:ext cx="5718299" cy="3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g1640abaa626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61" y="3736775"/>
            <a:ext cx="2190073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g1640abaa626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9025" y="3229200"/>
            <a:ext cx="3691549" cy="15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1640abaa626_0_62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g1640abaa626_0_62"/>
          <p:cNvSpPr txBox="1"/>
          <p:nvPr/>
        </p:nvSpPr>
        <p:spPr>
          <a:xfrm>
            <a:off x="5269950" y="-54525"/>
            <a:ext cx="2292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Automação de implantação(Deployment automation)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g1640abaa626_0_62"/>
          <p:cNvSpPr txBox="1"/>
          <p:nvPr/>
        </p:nvSpPr>
        <p:spPr>
          <a:xfrm>
            <a:off x="7562625" y="28575"/>
            <a:ext cx="15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Implantação Contínua 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543;g1640abaa626_0_62"/>
          <p:cNvSpPr/>
          <p:nvPr/>
        </p:nvSpPr>
        <p:spPr>
          <a:xfrm>
            <a:off x="3273125" y="4007925"/>
            <a:ext cx="855000" cy="2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640abaa626_0_81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549" name="Google Shape;549;g1640abaa626_0_81"/>
          <p:cNvSpPr txBox="1"/>
          <p:nvPr>
            <p:ph idx="1" type="body"/>
          </p:nvPr>
        </p:nvSpPr>
        <p:spPr>
          <a:xfrm>
            <a:off x="727650" y="1390600"/>
            <a:ext cx="76887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</a:rPr>
              <a:t>Em Name deve-se nomear da seguinte forma: FLY_API_TOKEN_TEST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</a:rPr>
              <a:t>E em Secret </a:t>
            </a:r>
            <a:r>
              <a:rPr lang="pt-BR" sz="1100">
                <a:solidFill>
                  <a:srgbClr val="000000"/>
                </a:solidFill>
              </a:rPr>
              <a:t>deve-se </a:t>
            </a:r>
            <a:r>
              <a:rPr lang="pt-BR" sz="1100">
                <a:solidFill>
                  <a:srgbClr val="000000"/>
                </a:solidFill>
              </a:rPr>
              <a:t>passar o conjunto de caracteres que foi gerado com o seguinte comando </a:t>
            </a:r>
            <a:r>
              <a:rPr b="1" lang="pt-BR" sz="1100">
                <a:solidFill>
                  <a:srgbClr val="000000"/>
                </a:solidFill>
              </a:rPr>
              <a:t>flyctl auth token</a:t>
            </a:r>
            <a:r>
              <a:rPr lang="pt-BR" sz="1100">
                <a:solidFill>
                  <a:srgbClr val="000000"/>
                </a:solidFill>
              </a:rPr>
              <a:t>”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</a:rPr>
              <a:t>Clique no botão </a:t>
            </a:r>
            <a:r>
              <a:rPr b="1" lang="pt-BR" sz="1100">
                <a:solidFill>
                  <a:srgbClr val="000000"/>
                </a:solidFill>
              </a:rPr>
              <a:t>add secret</a:t>
            </a:r>
            <a:r>
              <a:rPr lang="pt-BR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Agora no arquivo yml </a:t>
            </a:r>
            <a:r>
              <a:rPr lang="pt-BR" sz="1100">
                <a:solidFill>
                  <a:srgbClr val="000000"/>
                </a:solidFill>
              </a:rPr>
              <a:t>deve-se pôr</a:t>
            </a:r>
            <a:r>
              <a:rPr lang="pt-BR" sz="1100">
                <a:solidFill>
                  <a:srgbClr val="000000"/>
                </a:solidFill>
              </a:rPr>
              <a:t> os seguintes trechos de código: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-env: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FLY_API_TOKEN: ${{secrets.FLY_API_TOKEN_TEST}}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deploy: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name: Dploy App teste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runs-on: ubuntu-latest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steps: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  - uses: actions/checkout@v2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  - uses: superfly/flyctl-actions@1.1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    with: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          args: "deploy"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“Uma observação, aqui tem de haver respeito a indentação e o local que esses trechos devem estar, mas assim que vocês chegarem neste ponto mostrarei o local correto.”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550" name="Google Shape;550;g1640abaa626_0_81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g1640abaa626_0_81"/>
          <p:cNvSpPr txBox="1"/>
          <p:nvPr/>
        </p:nvSpPr>
        <p:spPr>
          <a:xfrm>
            <a:off x="5269950" y="-54525"/>
            <a:ext cx="2292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Automação de implantação(Deployment automation)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g1640abaa626_0_81"/>
          <p:cNvSpPr txBox="1"/>
          <p:nvPr/>
        </p:nvSpPr>
        <p:spPr>
          <a:xfrm>
            <a:off x="7562625" y="28575"/>
            <a:ext cx="15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Implantação Contínua 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44edb8c7f9_0_41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Lista de checagem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558" name="Google Shape;558;g144edb8c7f9_0_41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Para avançar para a próxima etapa  deste modelo é necessário que vocês tenham cumprido os seguintes pontos: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Ter </a:t>
            </a:r>
            <a:r>
              <a:rPr lang="pt-BR" sz="1100">
                <a:solidFill>
                  <a:srgbClr val="000000"/>
                </a:solidFill>
              </a:rPr>
              <a:t>seguido</a:t>
            </a:r>
            <a:r>
              <a:rPr lang="pt-BR" sz="1100">
                <a:solidFill>
                  <a:srgbClr val="000000"/>
                </a:solidFill>
              </a:rPr>
              <a:t> todos os passos para criar a conta no Fly.io até a implantação da API no mesmo.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pt-BR">
                <a:solidFill>
                  <a:srgbClr val="000000"/>
                </a:solidFill>
              </a:rPr>
              <a:t>Criar a conta.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pt-BR">
                <a:solidFill>
                  <a:srgbClr val="000000"/>
                </a:solidFill>
              </a:rPr>
              <a:t>Configurar os arquivos através do terminal.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pt-BR">
                <a:solidFill>
                  <a:srgbClr val="000000"/>
                </a:solidFill>
              </a:rPr>
              <a:t>Gerar a chave que será usada na criação da API Key.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Adicionar os scripts necessários no nosso arquivo yml para as devidas configurações do CD.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t-BR" sz="1100">
                <a:solidFill>
                  <a:srgbClr val="000000"/>
                </a:solidFill>
              </a:rPr>
              <a:t>Salvar e efetuar mais um commit para acionar o pipeline de CI/CD e ver a implantação da API no Fly.io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13c458ba1b_0_8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564" name="Google Shape;564;g213c458ba1b_0_8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g213c458ba1b_0_8"/>
          <p:cNvSpPr txBox="1"/>
          <p:nvPr/>
        </p:nvSpPr>
        <p:spPr>
          <a:xfrm>
            <a:off x="5269950" y="-54525"/>
            <a:ext cx="2292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Monitoramento e registro</a:t>
            </a:r>
            <a:r>
              <a:rPr lang="pt-BR" sz="9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pt-BR" sz="900">
                <a:latin typeface="Lato"/>
                <a:ea typeface="Lato"/>
                <a:cs typeface="Lato"/>
                <a:sym typeface="Lato"/>
              </a:rPr>
              <a:t>Monitoring &amp; Logging</a:t>
            </a:r>
            <a:r>
              <a:rPr lang="pt-BR" sz="900">
                <a:latin typeface="Lato"/>
                <a:ea typeface="Lato"/>
                <a:cs typeface="Lato"/>
                <a:sym typeface="Lato"/>
              </a:rPr>
              <a:t>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566;g213c458ba1b_0_8"/>
          <p:cNvSpPr txBox="1"/>
          <p:nvPr/>
        </p:nvSpPr>
        <p:spPr>
          <a:xfrm>
            <a:off x="7422925" y="0"/>
            <a:ext cx="1728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Gerenciamento de logs, Segurança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g213c458ba1b_0_8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O que são logs?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Basicamente, logs são registros em forma de arquivos de texto puro em linhas, onde essas linhas contém informações relativas a data e hora em que ações importantes ocorreram na aplicação. Ou seja, o que e quando ocorreu determinado evento.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Como funciona o gerenciamento de logs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O gerenciamento de logs serve para monitorar o que está acontecendo em determinado ambiente, podendo servir para realizar a gestão da infraestrutura, manter o ambiente seguro contra invasões ou para se melhorar a performance das aplicações, por exemplo.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13c458ba1b_0_27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do Jogo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573" name="Google Shape;573;g213c458ba1b_0_27"/>
          <p:cNvSpPr txBox="1"/>
          <p:nvPr>
            <p:ph idx="1" type="body"/>
          </p:nvPr>
        </p:nvSpPr>
        <p:spPr>
          <a:xfrm>
            <a:off x="727650" y="1390600"/>
            <a:ext cx="76887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1º- Instalar os pacotes “body-parser” e “morgan-body”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2º- Criar uma pasta na raiz do projeto com o nome de “logs”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3º- No arquivo “index.js” aplique as seguintes constantes;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	const bodyParser = require('body-parser');</a:t>
            </a:r>
            <a:endParaRPr sz="1100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const morganBody = require('morgan-body');</a:t>
            </a:r>
            <a:endParaRPr sz="1100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const fs = require('fs');</a:t>
            </a:r>
            <a:endParaRPr sz="1100">
              <a:solidFill>
                <a:srgbClr val="000000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const path = require('path');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574" name="Google Shape;574;g213c458ba1b_0_27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Prática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g213c458ba1b_0_27"/>
          <p:cNvSpPr txBox="1"/>
          <p:nvPr/>
        </p:nvSpPr>
        <p:spPr>
          <a:xfrm>
            <a:off x="5269950" y="-54525"/>
            <a:ext cx="2292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Monitoramento e registro(Monitoring &amp; Logging)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g213c458ba1b_0_27"/>
          <p:cNvSpPr txBox="1"/>
          <p:nvPr/>
        </p:nvSpPr>
        <p:spPr>
          <a:xfrm>
            <a:off x="7422925" y="0"/>
            <a:ext cx="1728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Gerenciamento de logs, Segurança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ec67eb0d0_0_0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</a:t>
            </a:r>
            <a:r>
              <a:rPr lang="pt-BR" sz="1940"/>
              <a:t>Onboard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116" name="Google Shape;116;g14ec67eb0d0_0_0"/>
          <p:cNvSpPr txBox="1"/>
          <p:nvPr>
            <p:ph idx="1" type="body"/>
          </p:nvPr>
        </p:nvSpPr>
        <p:spPr>
          <a:xfrm>
            <a:off x="143950" y="2001375"/>
            <a:ext cx="33957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P</a:t>
            </a:r>
            <a:r>
              <a:rPr b="1" lang="pt-BR">
                <a:solidFill>
                  <a:srgbClr val="000000"/>
                </a:solidFill>
              </a:rPr>
              <a:t>riorizar relacionamentos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g14ec67eb0d0_0_0"/>
          <p:cNvSpPr txBox="1"/>
          <p:nvPr>
            <p:ph idx="1" type="body"/>
          </p:nvPr>
        </p:nvSpPr>
        <p:spPr>
          <a:xfrm>
            <a:off x="372550" y="1232650"/>
            <a:ext cx="81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222">
                <a:solidFill>
                  <a:srgbClr val="000000"/>
                </a:solidFill>
              </a:rPr>
              <a:t>Há quatro pontos que permeiam muito bem uma </a:t>
            </a:r>
            <a:r>
              <a:rPr b="1" lang="pt-BR" sz="1222">
                <a:solidFill>
                  <a:srgbClr val="000000"/>
                </a:solidFill>
              </a:rPr>
              <a:t>boa colaboração na CRT Dev</a:t>
            </a:r>
            <a:r>
              <a:rPr lang="pt-BR" sz="1222">
                <a:solidFill>
                  <a:srgbClr val="000000"/>
                </a:solidFill>
              </a:rPr>
              <a:t>, estes por sua vez são:</a:t>
            </a:r>
            <a:endParaRPr i="1" sz="1222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22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22">
              <a:solidFill>
                <a:srgbClr val="000000"/>
              </a:solidFill>
            </a:endParaRPr>
          </a:p>
        </p:txBody>
      </p:sp>
      <p:sp>
        <p:nvSpPr>
          <p:cNvPr id="118" name="Google Shape;118;g14ec67eb0d0_0_0"/>
          <p:cNvSpPr txBox="1"/>
          <p:nvPr>
            <p:ph idx="1" type="body"/>
          </p:nvPr>
        </p:nvSpPr>
        <p:spPr>
          <a:xfrm>
            <a:off x="220150" y="3299900"/>
            <a:ext cx="33957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C</a:t>
            </a:r>
            <a:r>
              <a:rPr b="1" lang="pt-BR">
                <a:solidFill>
                  <a:srgbClr val="000000"/>
                </a:solidFill>
              </a:rPr>
              <a:t>omunicação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19" name="Google Shape;119;g14ec67eb0d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601" y="1782875"/>
            <a:ext cx="3108822" cy="10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4ec67eb0d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600" y="3245875"/>
            <a:ext cx="3152350" cy="15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4ec67eb0d0_0_0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g14ec67eb0d0_0_0"/>
          <p:cNvSpPr txBox="1"/>
          <p:nvPr/>
        </p:nvSpPr>
        <p:spPr>
          <a:xfrm>
            <a:off x="5630975" y="-28575"/>
            <a:ext cx="166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Conhecimento compartilhado ( Kowledge Sharing)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g14ec67eb0d0_0_0"/>
          <p:cNvSpPr txBox="1"/>
          <p:nvPr/>
        </p:nvSpPr>
        <p:spPr>
          <a:xfrm>
            <a:off x="7299575" y="-47625"/>
            <a:ext cx="180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Cultura de colaboração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Compartilhando conhecimento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g14ec67eb0d0_0_0"/>
          <p:cNvSpPr/>
          <p:nvPr/>
        </p:nvSpPr>
        <p:spPr>
          <a:xfrm>
            <a:off x="2997075" y="2265125"/>
            <a:ext cx="20079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4ec67eb0d0_0_0"/>
          <p:cNvSpPr/>
          <p:nvPr/>
        </p:nvSpPr>
        <p:spPr>
          <a:xfrm>
            <a:off x="2920875" y="3789125"/>
            <a:ext cx="20079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3ab3d992d6_0_1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Lista de checagem</a:t>
            </a:r>
            <a:endParaRPr sz="194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sp>
        <p:nvSpPr>
          <p:cNvPr id="582" name="Google Shape;582;g23ab3d992d6_0_1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 atingido a corretude na implantação dos pacotes, bem como a obtenção de um arquivo de log contendo informações iniciais a respeito do tipo da requisição e os dados trafegados através dos mesmos.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 capturado eventuais erros de chamadas contidos na aplicação.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a0344ce01_1_264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</p:txBody>
      </p:sp>
      <p:sp>
        <p:nvSpPr>
          <p:cNvPr id="131" name="Google Shape;131;g17a0344ce01_1_264"/>
          <p:cNvSpPr txBox="1"/>
          <p:nvPr>
            <p:ph idx="1" type="body"/>
          </p:nvPr>
        </p:nvSpPr>
        <p:spPr>
          <a:xfrm>
            <a:off x="372550" y="1772775"/>
            <a:ext cx="31623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A</a:t>
            </a:r>
            <a:r>
              <a:rPr b="1" lang="pt-BR">
                <a:solidFill>
                  <a:srgbClr val="000000"/>
                </a:solidFill>
              </a:rPr>
              <a:t>linhamento de responsabilidade e incentivos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2" name="Google Shape;132;g17a0344ce01_1_264"/>
          <p:cNvSpPr txBox="1"/>
          <p:nvPr>
            <p:ph idx="1" type="body"/>
          </p:nvPr>
        </p:nvSpPr>
        <p:spPr>
          <a:xfrm>
            <a:off x="372550" y="3382850"/>
            <a:ext cx="33957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</a:rPr>
              <a:t>R</a:t>
            </a:r>
            <a:r>
              <a:rPr b="1" lang="pt-BR" sz="1400">
                <a:solidFill>
                  <a:srgbClr val="000000"/>
                </a:solidFill>
              </a:rPr>
              <a:t>espeito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33" name="Google Shape;133;g17a0344ce01_1_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525" y="1776900"/>
            <a:ext cx="2904023" cy="128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7a0344ce01_1_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325" y="3335700"/>
            <a:ext cx="2904023" cy="15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7a0344ce01_1_264"/>
          <p:cNvSpPr txBox="1"/>
          <p:nvPr/>
        </p:nvSpPr>
        <p:spPr>
          <a:xfrm>
            <a:off x="7299575" y="-47625"/>
            <a:ext cx="180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Cultura de colaboração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Compartilhando conhecimento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g17a0344ce01_1_264"/>
          <p:cNvSpPr txBox="1"/>
          <p:nvPr/>
        </p:nvSpPr>
        <p:spPr>
          <a:xfrm>
            <a:off x="5630975" y="-28575"/>
            <a:ext cx="166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Conhecimento compartilhado ( Kowledge Sharing)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g17a0344ce01_1_264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g17a0344ce01_1_264"/>
          <p:cNvSpPr txBox="1"/>
          <p:nvPr>
            <p:ph idx="1" type="body"/>
          </p:nvPr>
        </p:nvSpPr>
        <p:spPr>
          <a:xfrm>
            <a:off x="372550" y="1232650"/>
            <a:ext cx="81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222">
                <a:solidFill>
                  <a:srgbClr val="000000"/>
                </a:solidFill>
              </a:rPr>
              <a:t>Há quatro pontos que permeiam muito bem uma </a:t>
            </a:r>
            <a:r>
              <a:rPr b="1" lang="pt-BR" sz="1222">
                <a:solidFill>
                  <a:srgbClr val="000000"/>
                </a:solidFill>
              </a:rPr>
              <a:t>boa colaboração</a:t>
            </a:r>
            <a:r>
              <a:rPr lang="pt-BR" sz="1222">
                <a:solidFill>
                  <a:srgbClr val="000000"/>
                </a:solidFill>
              </a:rPr>
              <a:t>, estes por sua vez são:</a:t>
            </a:r>
            <a:endParaRPr i="1" sz="1222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22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22">
              <a:solidFill>
                <a:srgbClr val="000000"/>
              </a:solidFill>
            </a:endParaRPr>
          </a:p>
        </p:txBody>
      </p:sp>
      <p:sp>
        <p:nvSpPr>
          <p:cNvPr id="139" name="Google Shape;139;g17a0344ce01_1_264"/>
          <p:cNvSpPr/>
          <p:nvPr/>
        </p:nvSpPr>
        <p:spPr>
          <a:xfrm>
            <a:off x="3606675" y="2265125"/>
            <a:ext cx="20079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7a0344ce01_1_264"/>
          <p:cNvSpPr/>
          <p:nvPr/>
        </p:nvSpPr>
        <p:spPr>
          <a:xfrm>
            <a:off x="3606675" y="4093925"/>
            <a:ext cx="2007900" cy="3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e5a24c801_1_0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</p:txBody>
      </p:sp>
      <p:sp>
        <p:nvSpPr>
          <p:cNvPr id="146" name="Google Shape;146;g14e5a24c801_1_0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g14e5a24c801_1_0"/>
          <p:cNvSpPr txBox="1"/>
          <p:nvPr/>
        </p:nvSpPr>
        <p:spPr>
          <a:xfrm>
            <a:off x="5630975" y="-28575"/>
            <a:ext cx="166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Conhecimento compartilhado ( Kowledge Sharing)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g14e5a24c801_1_0"/>
          <p:cNvSpPr txBox="1"/>
          <p:nvPr/>
        </p:nvSpPr>
        <p:spPr>
          <a:xfrm>
            <a:off x="7299575" y="-47625"/>
            <a:ext cx="180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Cultura de colaboração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Compartilhando conhecimento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g14e5a24c801_1_0"/>
          <p:cNvSpPr txBox="1"/>
          <p:nvPr>
            <p:ph idx="1" type="body"/>
          </p:nvPr>
        </p:nvSpPr>
        <p:spPr>
          <a:xfrm>
            <a:off x="664700" y="1273263"/>
            <a:ext cx="7688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Colaborar é algo fundamental em qualquer ambiente de trabalho, mas entre o corpo de colaboradores de uma empresa o </a:t>
            </a:r>
            <a:r>
              <a:rPr b="1" lang="pt-BR" sz="1200">
                <a:solidFill>
                  <a:srgbClr val="000000"/>
                </a:solidFill>
              </a:rPr>
              <a:t>compartilhamento de </a:t>
            </a:r>
            <a:r>
              <a:rPr b="1" lang="pt-BR" sz="1200">
                <a:solidFill>
                  <a:srgbClr val="000000"/>
                </a:solidFill>
              </a:rPr>
              <a:t>conhecimentos</a:t>
            </a:r>
            <a:r>
              <a:rPr lang="pt-BR" sz="1200">
                <a:solidFill>
                  <a:srgbClr val="000000"/>
                </a:solidFill>
              </a:rPr>
              <a:t> entre os mesmos é fundamental. Esse compartilhamento pode ser </a:t>
            </a:r>
            <a:r>
              <a:rPr b="1" lang="pt-BR" sz="1200">
                <a:solidFill>
                  <a:srgbClr val="000000"/>
                </a:solidFill>
              </a:rPr>
              <a:t>explícito</a:t>
            </a:r>
            <a:r>
              <a:rPr lang="pt-BR" sz="1200">
                <a:solidFill>
                  <a:srgbClr val="000000"/>
                </a:solidFill>
              </a:rPr>
              <a:t> ou </a:t>
            </a:r>
            <a:r>
              <a:rPr b="1" lang="pt-BR" sz="1200">
                <a:solidFill>
                  <a:srgbClr val="000000"/>
                </a:solidFill>
              </a:rPr>
              <a:t>tácito.</a:t>
            </a:r>
            <a:endParaRPr b="1" i="1" sz="1200">
              <a:solidFill>
                <a:srgbClr val="000000"/>
              </a:solidFill>
            </a:endParaRPr>
          </a:p>
        </p:txBody>
      </p:sp>
      <p:sp>
        <p:nvSpPr>
          <p:cNvPr id="150" name="Google Shape;150;g14e5a24c801_1_0"/>
          <p:cNvSpPr/>
          <p:nvPr/>
        </p:nvSpPr>
        <p:spPr>
          <a:xfrm>
            <a:off x="454850" y="2800350"/>
            <a:ext cx="21903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Compartilhamento de conhecimento</a:t>
            </a:r>
            <a:endParaRPr/>
          </a:p>
        </p:txBody>
      </p:sp>
      <p:sp>
        <p:nvSpPr>
          <p:cNvPr id="151" name="Google Shape;151;g14e5a24c801_1_0"/>
          <p:cNvSpPr/>
          <p:nvPr/>
        </p:nvSpPr>
        <p:spPr>
          <a:xfrm>
            <a:off x="3130450" y="2894938"/>
            <a:ext cx="851400" cy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4e5a24c801_1_0"/>
          <p:cNvSpPr/>
          <p:nvPr/>
        </p:nvSpPr>
        <p:spPr>
          <a:xfrm>
            <a:off x="3130450" y="3822138"/>
            <a:ext cx="851400" cy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4e5a24c801_1_0"/>
          <p:cNvSpPr txBox="1"/>
          <p:nvPr/>
        </p:nvSpPr>
        <p:spPr>
          <a:xfrm>
            <a:off x="4054350" y="2793346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latin typeface="Lato"/>
                <a:ea typeface="Lato"/>
                <a:cs typeface="Lato"/>
                <a:sym typeface="Lato"/>
              </a:rPr>
              <a:t>Conhecimento explícito</a:t>
            </a:r>
            <a:endParaRPr sz="1800"/>
          </a:p>
        </p:txBody>
      </p:sp>
      <p:sp>
        <p:nvSpPr>
          <p:cNvPr id="154" name="Google Shape;154;g14e5a24c801_1_0"/>
          <p:cNvSpPr txBox="1"/>
          <p:nvPr/>
        </p:nvSpPr>
        <p:spPr>
          <a:xfrm>
            <a:off x="4054350" y="3707746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latin typeface="Lato"/>
                <a:ea typeface="Lato"/>
                <a:cs typeface="Lato"/>
                <a:sym typeface="Lato"/>
              </a:rPr>
              <a:t>Conhecimento Tácito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f31f79e7_0_11"/>
          <p:cNvSpPr txBox="1"/>
          <p:nvPr>
            <p:ph idx="1" type="body"/>
          </p:nvPr>
        </p:nvSpPr>
        <p:spPr>
          <a:xfrm>
            <a:off x="727650" y="1390600"/>
            <a:ext cx="76887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Uma forma efetiva de praticar o conhecimento </a:t>
            </a:r>
            <a:r>
              <a:rPr lang="pt-BR" sz="1200">
                <a:solidFill>
                  <a:srgbClr val="000000"/>
                </a:solidFill>
              </a:rPr>
              <a:t>explícito</a:t>
            </a:r>
            <a:r>
              <a:rPr lang="pt-BR" sz="1200">
                <a:solidFill>
                  <a:srgbClr val="000000"/>
                </a:solidFill>
              </a:rPr>
              <a:t> e o </a:t>
            </a:r>
            <a:r>
              <a:rPr lang="pt-BR" sz="1200">
                <a:solidFill>
                  <a:srgbClr val="000000"/>
                </a:solidFill>
              </a:rPr>
              <a:t>tácito</a:t>
            </a:r>
            <a:r>
              <a:rPr lang="pt-BR" sz="1200">
                <a:solidFill>
                  <a:srgbClr val="000000"/>
                </a:solidFill>
              </a:rPr>
              <a:t> é através da </a:t>
            </a:r>
            <a:r>
              <a:rPr b="1" lang="pt-BR" sz="1200">
                <a:solidFill>
                  <a:srgbClr val="000000"/>
                </a:solidFill>
              </a:rPr>
              <a:t>programação</a:t>
            </a:r>
            <a:r>
              <a:rPr b="1" lang="pt-BR" sz="1200">
                <a:solidFill>
                  <a:srgbClr val="000000"/>
                </a:solidFill>
              </a:rPr>
              <a:t> em pares.</a:t>
            </a:r>
            <a:r>
              <a:rPr lang="pt-BR" sz="1200">
                <a:solidFill>
                  <a:srgbClr val="000000"/>
                </a:solidFill>
              </a:rPr>
              <a:t> Essa forma de trabalhar funciona da seguinte forma: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Primeiro, os dois programadores devem trabalhar lado a lado no mesmo computador, onde um será o </a:t>
            </a:r>
            <a:r>
              <a:rPr b="1" lang="pt-BR" sz="1200">
                <a:solidFill>
                  <a:srgbClr val="000000"/>
                </a:solidFill>
              </a:rPr>
              <a:t>driver</a:t>
            </a:r>
            <a:r>
              <a:rPr lang="pt-BR" sz="1200">
                <a:solidFill>
                  <a:srgbClr val="000000"/>
                </a:solidFill>
              </a:rPr>
              <a:t>, responsável por controlar o mouse e teclado. O outro é conhecido por navegador e seu objetivo é observar o driver, procurando defeitos no trabalho em desenvolvimento.dsfsdf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É aconselhado a dupla sempre que possível fazer um brainstorming on-demand a qualquer momento. E periodicamente ambos devem trocar de lugar a cada 10 minutos.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60" name="Google Shape;160;gfdf31f79e7_0_11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</p:txBody>
      </p:sp>
      <p:sp>
        <p:nvSpPr>
          <p:cNvPr id="161" name="Google Shape;161;gfdf31f79e7_0_11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gfdf31f79e7_0_11"/>
          <p:cNvSpPr txBox="1"/>
          <p:nvPr/>
        </p:nvSpPr>
        <p:spPr>
          <a:xfrm>
            <a:off x="5630975" y="-28575"/>
            <a:ext cx="166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Conhecimento compartilhado ( Kowledge Sharing)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gfdf31f79e7_0_11"/>
          <p:cNvSpPr txBox="1"/>
          <p:nvPr/>
        </p:nvSpPr>
        <p:spPr>
          <a:xfrm>
            <a:off x="7299575" y="-47625"/>
            <a:ext cx="180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Cultura de colaboração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Compartilhando conhecimento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a0344ce01_1_279"/>
          <p:cNvSpPr txBox="1"/>
          <p:nvPr>
            <p:ph type="title"/>
          </p:nvPr>
        </p:nvSpPr>
        <p:spPr>
          <a:xfrm>
            <a:off x="727650" y="519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40"/>
              <a:t>Manual para o Onboard</a:t>
            </a:r>
            <a:endParaRPr sz="1940"/>
          </a:p>
        </p:txBody>
      </p:sp>
      <p:sp>
        <p:nvSpPr>
          <p:cNvPr id="169" name="Google Shape;169;g17a0344ce01_1_279"/>
          <p:cNvSpPr txBox="1"/>
          <p:nvPr>
            <p:ph idx="1" type="body"/>
          </p:nvPr>
        </p:nvSpPr>
        <p:spPr>
          <a:xfrm>
            <a:off x="727650" y="1390600"/>
            <a:ext cx="3844500" cy="2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O</a:t>
            </a:r>
            <a:r>
              <a:rPr lang="pt-BR" sz="1100">
                <a:solidFill>
                  <a:srgbClr val="000000"/>
                </a:solidFill>
              </a:rPr>
              <a:t>s benefícios potenciais da </a:t>
            </a:r>
            <a:r>
              <a:rPr b="1" lang="pt-BR" sz="1100">
                <a:solidFill>
                  <a:srgbClr val="000000"/>
                </a:solidFill>
              </a:rPr>
              <a:t>programação em pares </a:t>
            </a:r>
            <a:r>
              <a:rPr lang="pt-BR" sz="1100">
                <a:solidFill>
                  <a:srgbClr val="000000"/>
                </a:solidFill>
              </a:rPr>
              <a:t>incluem: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</a:rPr>
              <a:t>Aumento da produtividade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</a:rPr>
              <a:t>Transferência de conhecimento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</a:rPr>
              <a:t>Aprendizado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</a:rPr>
              <a:t>Maior satisfação no trabalho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</a:rPr>
              <a:t>Confiança e menos defeitos no projeto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70" name="Google Shape;170;g17a0344ce01_1_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475" y="1562100"/>
            <a:ext cx="32766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7a0344ce01_1_279"/>
          <p:cNvSpPr txBox="1"/>
          <p:nvPr/>
        </p:nvSpPr>
        <p:spPr>
          <a:xfrm>
            <a:off x="7299575" y="-47625"/>
            <a:ext cx="180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Conceitos abordado:</a:t>
            </a:r>
            <a:endParaRPr b="1" sz="900">
              <a:solidFill>
                <a:schemeClr val="lt1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Cultura de colaboração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Lato"/>
                <a:ea typeface="Lato"/>
                <a:cs typeface="Lato"/>
                <a:sym typeface="Lato"/>
              </a:rPr>
              <a:t>Compartilhando conhecimento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g17a0344ce01_1_279"/>
          <p:cNvSpPr txBox="1"/>
          <p:nvPr/>
        </p:nvSpPr>
        <p:spPr>
          <a:xfrm>
            <a:off x="5630975" y="-28575"/>
            <a:ext cx="166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highlight>
                  <a:schemeClr val="accent2"/>
                </a:highlight>
                <a:latin typeface="Lato"/>
                <a:ea typeface="Lato"/>
                <a:cs typeface="Lato"/>
                <a:sym typeface="Lato"/>
              </a:rPr>
              <a:t>Categoria abordada:</a:t>
            </a:r>
            <a:endParaRPr b="1" sz="900">
              <a:solidFill>
                <a:schemeClr val="lt1"/>
              </a:solidFill>
              <a:highlight>
                <a:schemeClr val="accent2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Conhecimento compartilhado ( Kowledge Sharing)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g17a0344ce01_1_279"/>
          <p:cNvSpPr txBox="1"/>
          <p:nvPr/>
        </p:nvSpPr>
        <p:spPr>
          <a:xfrm>
            <a:off x="664691" y="76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Orientação dos conceitos</a:t>
            </a:r>
            <a:endParaRPr b="1" sz="1000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