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DEF"/>
    <a:srgbClr val="DCE4FC"/>
    <a:srgbClr val="ACDAFA"/>
    <a:srgbClr val="E3F1FD"/>
    <a:srgbClr val="AE78D6"/>
    <a:srgbClr val="688CF2"/>
    <a:srgbClr val="AEC1F8"/>
    <a:srgbClr val="AB6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3" autoAdjust="0"/>
    <p:restoredTop sz="94660"/>
  </p:normalViewPr>
  <p:slideViewPr>
    <p:cSldViewPr snapToGrid="0">
      <p:cViewPr varScale="1">
        <p:scale>
          <a:sx n="71" d="100"/>
          <a:sy n="71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CF29E-AAFA-45B0-8226-80604886D297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AC6F7-9B2F-4B81-9F67-909215017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911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AC38-335D-4E43-A221-C0D14138802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3819-F8AA-46B1-BEE1-82F4D54A98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53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AC38-335D-4E43-A221-C0D14138802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3819-F8AA-46B1-BEE1-82F4D54A98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1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AC38-335D-4E43-A221-C0D14138802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3819-F8AA-46B1-BEE1-82F4D54A98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00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AC38-335D-4E43-A221-C0D14138802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3819-F8AA-46B1-BEE1-82F4D54A98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92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AC38-335D-4E43-A221-C0D14138802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3819-F8AA-46B1-BEE1-82F4D54A98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39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AC38-335D-4E43-A221-C0D14138802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3819-F8AA-46B1-BEE1-82F4D54A98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15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AC38-335D-4E43-A221-C0D14138802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3819-F8AA-46B1-BEE1-82F4D54A98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87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AC38-335D-4E43-A221-C0D14138802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3819-F8AA-46B1-BEE1-82F4D54A98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79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AC38-335D-4E43-A221-C0D14138802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3819-F8AA-46B1-BEE1-82F4D54A98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29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AC38-335D-4E43-A221-C0D14138802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3819-F8AA-46B1-BEE1-82F4D54A98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45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AC38-335D-4E43-A221-C0D14138802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3819-F8AA-46B1-BEE1-82F4D54A98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2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6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DAC38-335D-4E43-A221-C0D14138802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83819-F8AA-46B1-BEE1-82F4D54A98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216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4A3CFA63-0439-F3D1-59C9-AC6A90D7DC48}"/>
              </a:ext>
            </a:extLst>
          </p:cNvPr>
          <p:cNvSpPr/>
          <p:nvPr/>
        </p:nvSpPr>
        <p:spPr>
          <a:xfrm rot="378731">
            <a:off x="4325290" y="598757"/>
            <a:ext cx="4908885" cy="601579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70087C3-781A-A228-DC71-C4E4DDD4BB9F}"/>
              </a:ext>
            </a:extLst>
          </p:cNvPr>
          <p:cNvSpPr/>
          <p:nvPr/>
        </p:nvSpPr>
        <p:spPr>
          <a:xfrm rot="20499555">
            <a:off x="4691082" y="1828437"/>
            <a:ext cx="7529258" cy="479658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9EDEA4-DB93-3C3B-F494-F41C912F4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0616" y="1355704"/>
            <a:ext cx="6206773" cy="4146591"/>
          </a:xfrm>
        </p:spPr>
        <p:txBody>
          <a:bodyPr>
            <a:normAutofit/>
          </a:bodyPr>
          <a:lstStyle/>
          <a:p>
            <a:pPr algn="l"/>
            <a:r>
              <a:rPr lang="pt-BR" sz="4400" b="1" i="0" cap="all" dirty="0">
                <a:effectLst/>
                <a:latin typeface="Space Grotesk Bold"/>
              </a:rPr>
              <a:t>Comparação DE FUNCIONALIDADES ENTRE </a:t>
            </a:r>
            <a:r>
              <a:rPr lang="pt-BR" sz="4400" b="1" i="0" cap="all" dirty="0" err="1">
                <a:effectLst/>
                <a:latin typeface="Space Grotesk Bold"/>
              </a:rPr>
              <a:t>ENTRE</a:t>
            </a:r>
            <a:r>
              <a:rPr lang="pt-BR" sz="4400" b="1" i="0" cap="all" dirty="0">
                <a:effectLst/>
                <a:latin typeface="Space Grotesk Bold"/>
              </a:rPr>
              <a:t> CELULAR E </a:t>
            </a:r>
            <a:r>
              <a:rPr lang="pt-BR" sz="4400" b="1" i="0" cap="all" dirty="0" err="1">
                <a:effectLst/>
                <a:latin typeface="Space Grotesk Bold"/>
              </a:rPr>
              <a:t>COMPUTADORDor</a:t>
            </a:r>
            <a:endParaRPr lang="pt-BR" sz="4400" b="1" dirty="0">
              <a:latin typeface="Space Grotesk Bold"/>
              <a:ea typeface="SimSun-ExtB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9177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CF3C38A-5519-19F4-44D9-112078DE3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8E2AF07-FFD4-4950-69C4-478B9D3CD3C5}"/>
              </a:ext>
            </a:extLst>
          </p:cNvPr>
          <p:cNvSpPr txBox="1"/>
          <p:nvPr/>
        </p:nvSpPr>
        <p:spPr>
          <a:xfrm>
            <a:off x="1627094" y="1035424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Servidor Torre </a:t>
            </a:r>
            <a:r>
              <a:rPr lang="pt-BR" sz="1400" dirty="0" err="1">
                <a:solidFill>
                  <a:schemeClr val="bg1"/>
                </a:solidFill>
              </a:rPr>
              <a:t>PowerEd</a:t>
            </a:r>
            <a:r>
              <a:rPr lang="pt-BR" sz="1400" dirty="0">
                <a:solidFill>
                  <a:schemeClr val="bg1"/>
                </a:solidFill>
              </a:rPr>
              <a:t> e T150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1A9528F-8CE6-8ABE-1997-DCA5F8DEFC69}"/>
              </a:ext>
            </a:extLst>
          </p:cNvPr>
          <p:cNvSpPr txBox="1"/>
          <p:nvPr/>
        </p:nvSpPr>
        <p:spPr>
          <a:xfrm>
            <a:off x="1627094" y="2117014"/>
            <a:ext cx="1600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i="0" dirty="0">
                <a:solidFill>
                  <a:srgbClr val="0F1111"/>
                </a:solidFill>
                <a:effectLst/>
                <a:latin typeface="Amazon Ember"/>
              </a:rPr>
              <a:t>TP-Link TL-WR940N Roteador Wireless N</a:t>
            </a:r>
          </a:p>
          <a:p>
            <a:endParaRPr lang="pt-BR" sz="1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A81B16-A337-1D3F-B4F2-72140DF1FF59}"/>
              </a:ext>
            </a:extLst>
          </p:cNvPr>
          <p:cNvSpPr txBox="1"/>
          <p:nvPr/>
        </p:nvSpPr>
        <p:spPr>
          <a:xfrm>
            <a:off x="1627094" y="3629491"/>
            <a:ext cx="1694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i="0" dirty="0">
                <a:solidFill>
                  <a:srgbClr val="0F1111"/>
                </a:solidFill>
                <a:effectLst/>
                <a:latin typeface="Amazon Ember"/>
              </a:rPr>
              <a:t> HP </a:t>
            </a:r>
            <a:r>
              <a:rPr lang="pt-BR" sz="1400" b="0" i="0" dirty="0" err="1">
                <a:solidFill>
                  <a:srgbClr val="0F1111"/>
                </a:solidFill>
                <a:effectLst/>
                <a:latin typeface="Amazon Ember"/>
              </a:rPr>
              <a:t>DeskJet</a:t>
            </a:r>
            <a:r>
              <a:rPr lang="pt-BR" sz="1400" b="0" i="0" dirty="0">
                <a:solidFill>
                  <a:srgbClr val="0F1111"/>
                </a:solidFill>
                <a:effectLst/>
                <a:latin typeface="Amazon Ember"/>
              </a:rPr>
              <a:t> </a:t>
            </a:r>
            <a:r>
              <a:rPr lang="pt-BR" sz="1400" b="0" i="0" dirty="0" err="1">
                <a:solidFill>
                  <a:srgbClr val="0F1111"/>
                </a:solidFill>
                <a:effectLst/>
                <a:latin typeface="Amazon Ember"/>
              </a:rPr>
              <a:t>Ink</a:t>
            </a:r>
            <a:r>
              <a:rPr lang="pt-BR" sz="1400" b="0" i="0" dirty="0">
                <a:solidFill>
                  <a:srgbClr val="0F1111"/>
                </a:solidFill>
                <a:effectLst/>
                <a:latin typeface="Amazon Ember"/>
              </a:rPr>
              <a:t> </a:t>
            </a:r>
            <a:r>
              <a:rPr lang="pt-BR" sz="1400" b="0" i="0" dirty="0" err="1">
                <a:solidFill>
                  <a:srgbClr val="0F1111"/>
                </a:solidFill>
                <a:effectLst/>
                <a:latin typeface="Amazon Ember"/>
              </a:rPr>
              <a:t>Advantage</a:t>
            </a:r>
            <a:r>
              <a:rPr lang="pt-BR" sz="1400" b="0" i="0" dirty="0">
                <a:solidFill>
                  <a:srgbClr val="0F1111"/>
                </a:solidFill>
                <a:effectLst/>
                <a:latin typeface="Amazon Ember"/>
              </a:rPr>
              <a:t> 2774</a:t>
            </a:r>
          </a:p>
          <a:p>
            <a:endParaRPr lang="pt-BR" sz="1400" dirty="0"/>
          </a:p>
        </p:txBody>
      </p:sp>
      <p:sp>
        <p:nvSpPr>
          <p:cNvPr id="10" name="Fluxograma: Terminação 9">
            <a:extLst>
              <a:ext uri="{FF2B5EF4-FFF2-40B4-BE49-F238E27FC236}">
                <a16:creationId xmlns:a16="http://schemas.microsoft.com/office/drawing/2014/main" id="{185F1351-6907-8822-5BD3-11295D1A5849}"/>
              </a:ext>
            </a:extLst>
          </p:cNvPr>
          <p:cNvSpPr/>
          <p:nvPr/>
        </p:nvSpPr>
        <p:spPr>
          <a:xfrm>
            <a:off x="5217459" y="295837"/>
            <a:ext cx="2160494" cy="523220"/>
          </a:xfrm>
          <a:prstGeom prst="flowChartTermina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Space Grotesk Bold"/>
              </a:rPr>
              <a:t>Diagrama</a:t>
            </a:r>
          </a:p>
        </p:txBody>
      </p:sp>
    </p:spTree>
    <p:extLst>
      <p:ext uri="{BB962C8B-B14F-4D97-AF65-F5344CB8AC3E}">
        <p14:creationId xmlns:p14="http://schemas.microsoft.com/office/powerpoint/2010/main" val="300902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B586543-8EC1-10CD-28D4-6B2750014BBA}"/>
              </a:ext>
            </a:extLst>
          </p:cNvPr>
          <p:cNvSpPr/>
          <p:nvPr/>
        </p:nvSpPr>
        <p:spPr>
          <a:xfrm>
            <a:off x="3375212" y="242048"/>
            <a:ext cx="5150223" cy="376518"/>
          </a:xfrm>
          <a:prstGeom prst="roundRect">
            <a:avLst/>
          </a:prstGeom>
          <a:solidFill>
            <a:srgbClr val="3F6DEF"/>
          </a:solidFill>
          <a:ln>
            <a:solidFill>
              <a:srgbClr val="3F6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AB3A78F-F712-67DD-C30F-412965570879}"/>
              </a:ext>
            </a:extLst>
          </p:cNvPr>
          <p:cNvSpPr/>
          <p:nvPr/>
        </p:nvSpPr>
        <p:spPr>
          <a:xfrm>
            <a:off x="201705" y="699247"/>
            <a:ext cx="11813832" cy="5903260"/>
          </a:xfrm>
          <a:prstGeom prst="roundRect">
            <a:avLst/>
          </a:prstGeom>
          <a:solidFill>
            <a:srgbClr val="E3F1FD"/>
          </a:solidFill>
          <a:ln>
            <a:solidFill>
              <a:srgbClr val="688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B8E6B0DD-83AC-4DCE-2A87-931CAB380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961703"/>
              </p:ext>
            </p:extLst>
          </p:nvPr>
        </p:nvGraphicFramePr>
        <p:xfrm>
          <a:off x="457201" y="806824"/>
          <a:ext cx="11416418" cy="5620869"/>
        </p:xfrm>
        <a:graphic>
          <a:graphicData uri="http://schemas.openxmlformats.org/drawingml/2006/table">
            <a:tbl>
              <a:tblPr firstRow="1" bandCol="1">
                <a:tableStyleId>{2D5ABB26-0587-4C30-8999-92F81FD0307C}</a:tableStyleId>
              </a:tblPr>
              <a:tblGrid>
                <a:gridCol w="2059798">
                  <a:extLst>
                    <a:ext uri="{9D8B030D-6E8A-4147-A177-3AD203B41FA5}">
                      <a16:colId xmlns:a16="http://schemas.microsoft.com/office/drawing/2014/main" val="922802220"/>
                    </a:ext>
                  </a:extLst>
                </a:gridCol>
                <a:gridCol w="629613">
                  <a:extLst>
                    <a:ext uri="{9D8B030D-6E8A-4147-A177-3AD203B41FA5}">
                      <a16:colId xmlns:a16="http://schemas.microsoft.com/office/drawing/2014/main" val="2583099165"/>
                    </a:ext>
                  </a:extLst>
                </a:gridCol>
                <a:gridCol w="591670">
                  <a:extLst>
                    <a:ext uri="{9D8B030D-6E8A-4147-A177-3AD203B41FA5}">
                      <a16:colId xmlns:a16="http://schemas.microsoft.com/office/drawing/2014/main" val="2113334932"/>
                    </a:ext>
                  </a:extLst>
                </a:gridCol>
                <a:gridCol w="3437834">
                  <a:extLst>
                    <a:ext uri="{9D8B030D-6E8A-4147-A177-3AD203B41FA5}">
                      <a16:colId xmlns:a16="http://schemas.microsoft.com/office/drawing/2014/main" val="1096016326"/>
                    </a:ext>
                  </a:extLst>
                </a:gridCol>
                <a:gridCol w="4697503">
                  <a:extLst>
                    <a:ext uri="{9D8B030D-6E8A-4147-A177-3AD203B41FA5}">
                      <a16:colId xmlns:a16="http://schemas.microsoft.com/office/drawing/2014/main" val="3434822533"/>
                    </a:ext>
                  </a:extLst>
                </a:gridCol>
              </a:tblGrid>
              <a:tr h="4831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Funcionalidade</a:t>
                      </a:r>
                      <a:endParaRPr lang="pt-BR" sz="14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Nota desktop</a:t>
                      </a:r>
                      <a:endParaRPr lang="pt-BR" sz="14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Nota celular</a:t>
                      </a:r>
                      <a:endParaRPr lang="pt-BR" sz="14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Descrição da função</a:t>
                      </a:r>
                      <a:endParaRPr lang="pt-BR" sz="14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Motivo da nota</a:t>
                      </a:r>
                      <a:endParaRPr lang="pt-BR" sz="14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4437544"/>
                  </a:ext>
                </a:extLst>
              </a:tr>
              <a:tr h="691365">
                <a:tc>
                  <a:txBody>
                    <a:bodyPr/>
                    <a:lstStyle/>
                    <a:p>
                      <a:pPr algn="just" fontAlgn="b"/>
                      <a:r>
                        <a:rPr lang="pt-BR" sz="12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Câmera</a:t>
                      </a:r>
                      <a:endParaRPr lang="pt-BR" sz="12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Dispositivo para captura de fotos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Celulares tem um bom custo beneficio em praticidade e qualidade de </a:t>
                      </a:r>
                      <a:r>
                        <a:rPr lang="pt-BR" sz="11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camera</a:t>
                      </a:r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. Já computadores tem ela como um </a:t>
                      </a:r>
                      <a:r>
                        <a:rPr lang="pt-BR" sz="11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periferico</a:t>
                      </a:r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a parte, sendo </a:t>
                      </a:r>
                      <a:r>
                        <a:rPr lang="pt-BR" sz="11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incluida</a:t>
                      </a:r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apenas em notebooks e com uma qualidade não muito </a:t>
                      </a:r>
                      <a:r>
                        <a:rPr lang="pt-BR" sz="11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consideravel</a:t>
                      </a:r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804228"/>
                  </a:ext>
                </a:extLst>
              </a:tr>
              <a:tr h="520945">
                <a:tc>
                  <a:txBody>
                    <a:bodyPr/>
                    <a:lstStyle/>
                    <a:p>
                      <a:pPr algn="just" fontAlgn="b"/>
                      <a:r>
                        <a:rPr lang="pt-BR" sz="12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Threads</a:t>
                      </a:r>
                      <a:endParaRPr lang="pt-BR" sz="12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Threads é uma tarefa na qual o processador exerce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Os celulares tem a capacidade de exercer mais tarefas, porém ainda perdem em </a:t>
                      </a:r>
                      <a:r>
                        <a:rPr lang="pt-BR" sz="11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comparaçãoa</a:t>
                      </a:r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tecnologia atual dos processadores desktop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933246"/>
                  </a:ext>
                </a:extLst>
              </a:tr>
              <a:tr h="408275">
                <a:tc>
                  <a:txBody>
                    <a:bodyPr/>
                    <a:lstStyle/>
                    <a:p>
                      <a:pPr algn="just" fontAlgn="b"/>
                      <a:r>
                        <a:rPr lang="pt-BR" sz="12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Velocidade de memória</a:t>
                      </a:r>
                      <a:endParaRPr lang="pt-BR" sz="12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a velocidade de armazenamento de dados entre ambos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a velocidade dos celulares é extremamente inferior uma vez que os </a:t>
                      </a:r>
                      <a:r>
                        <a:rPr lang="pt-BR" sz="11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ssds</a:t>
                      </a:r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m.2 hoje em dia chegam a 7,000 MB/s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7484680"/>
                  </a:ext>
                </a:extLst>
              </a:tr>
              <a:tr h="520945">
                <a:tc>
                  <a:txBody>
                    <a:bodyPr/>
                    <a:lstStyle/>
                    <a:p>
                      <a:pPr algn="just" fontAlgn="b"/>
                      <a:r>
                        <a:rPr lang="pt-BR" sz="12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Alterar sistema operacional</a:t>
                      </a:r>
                      <a:endParaRPr lang="pt-BR" sz="12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Conjunto de programas responsáveis por gerenciar um sistema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Computadores tem uma versatilidade muito grande em relação a mudança de software, mas os celulares precisam de softwares específicos para isso sem ser muito viável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203962"/>
                  </a:ext>
                </a:extLst>
              </a:tr>
              <a:tr h="691365">
                <a:tc>
                  <a:txBody>
                    <a:bodyPr/>
                    <a:lstStyle/>
                    <a:p>
                      <a:pPr algn="just" fontAlgn="b"/>
                      <a:r>
                        <a:rPr lang="pt-BR" sz="12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Modificações no Hardware</a:t>
                      </a:r>
                      <a:endParaRPr lang="pt-BR" sz="12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Modificação e troca de componentes como: Processador, chip gráfico, sistema de resfriamento, personalização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as modificações de componentes em celulares é impossível no quesito melhorias, sendo possível apenas em manutenções (o que eu desconsiderei já que é possível fazer isso em um micro-ondas e nem por isso seria uma modificação de hardware)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1227205"/>
                  </a:ext>
                </a:extLst>
              </a:tr>
              <a:tr h="520945">
                <a:tc>
                  <a:txBody>
                    <a:bodyPr/>
                    <a:lstStyle/>
                    <a:p>
                      <a:pPr algn="just" fontAlgn="b"/>
                      <a:r>
                        <a:rPr lang="pt-BR" sz="12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Espaço de memória</a:t>
                      </a:r>
                      <a:endParaRPr lang="pt-BR" sz="12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Capacidade de dados que podem ser armazenados na memoria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O custo por memoria de celulares acaba sendo muito alto se comparado a computadores que ainda tem viabilidade nos 1tb de memória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3810977"/>
                  </a:ext>
                </a:extLst>
              </a:tr>
              <a:tr h="374253">
                <a:tc>
                  <a:txBody>
                    <a:bodyPr/>
                    <a:lstStyle/>
                    <a:p>
                      <a:pPr algn="just" fontAlgn="b"/>
                      <a:r>
                        <a:rPr lang="pt-BR" sz="12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IDE</a:t>
                      </a:r>
                      <a:endParaRPr lang="pt-BR" sz="12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Ferramenta utilizada para facilitar na criação de um software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1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IDEs</a:t>
                      </a:r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já são possíveis em celulares mas são muito redundantes, com aplicação muito finita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7456362"/>
                  </a:ext>
                </a:extLst>
              </a:tr>
              <a:tr h="861786">
                <a:tc>
                  <a:txBody>
                    <a:bodyPr/>
                    <a:lstStyle/>
                    <a:p>
                      <a:pPr algn="just" fontAlgn="b"/>
                      <a:r>
                        <a:rPr lang="pt-BR" sz="12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Processamento de jogos</a:t>
                      </a:r>
                      <a:endParaRPr lang="pt-BR" sz="12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Capacidade de renderizar e construir modelos de um jogo em tempo real, para uma experiencia padrão de carregamento de ambientes, taxa de quadros e qualidade de imagem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Computadores são bons em renderizar jogos, mas perdem em viabilidade para os console. Celulares avançaram muito em processamento de jogos nos últimos anos, mas nada capas de renderizar jogos com a mesma eficiência que um computador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2578390"/>
                  </a:ext>
                </a:extLst>
              </a:tr>
              <a:tr h="547864">
                <a:tc>
                  <a:txBody>
                    <a:bodyPr/>
                    <a:lstStyle/>
                    <a:p>
                      <a:pPr algn="just" fontAlgn="b"/>
                      <a:r>
                        <a:rPr lang="pt-BR" sz="12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Renderização 3D</a:t>
                      </a:r>
                      <a:endParaRPr lang="pt-BR" sz="12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Capacidade de renderizar modelos 3D no dispositivo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Os computadores são pioneiros em renderização 3D, servindo para estudos científicos, medicina, etc. Mas celulares não tem capacidade gráfica pra exercer algum trabalho parecido</a:t>
                      </a:r>
                      <a:endParaRPr lang="pt-BR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520173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BB403147-7A04-6EB2-FB65-BFFE2659AC9E}"/>
              </a:ext>
            </a:extLst>
          </p:cNvPr>
          <p:cNvSpPr txBox="1"/>
          <p:nvPr/>
        </p:nvSpPr>
        <p:spPr>
          <a:xfrm>
            <a:off x="3772741" y="242048"/>
            <a:ext cx="4639236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Funcionalidades do celular versus computador</a:t>
            </a:r>
          </a:p>
        </p:txBody>
      </p:sp>
    </p:spTree>
    <p:extLst>
      <p:ext uri="{BB962C8B-B14F-4D97-AF65-F5344CB8AC3E}">
        <p14:creationId xmlns:p14="http://schemas.microsoft.com/office/powerpoint/2010/main" val="153156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C00AA6F-9809-BCC1-5E8C-8CA70182421D}"/>
              </a:ext>
            </a:extLst>
          </p:cNvPr>
          <p:cNvSpPr/>
          <p:nvPr/>
        </p:nvSpPr>
        <p:spPr>
          <a:xfrm rot="378731">
            <a:off x="4325290" y="598757"/>
            <a:ext cx="4908885" cy="601579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FF65E76-05B6-BFDE-577B-A578EBB02F47}"/>
              </a:ext>
            </a:extLst>
          </p:cNvPr>
          <p:cNvSpPr/>
          <p:nvPr/>
        </p:nvSpPr>
        <p:spPr>
          <a:xfrm rot="20499555">
            <a:off x="4691082" y="1828437"/>
            <a:ext cx="7529258" cy="479658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8F7BCA8-4500-2E15-1865-1FFA72546E9C}"/>
              </a:ext>
            </a:extLst>
          </p:cNvPr>
          <p:cNvSpPr txBox="1">
            <a:spLocks/>
          </p:cNvSpPr>
          <p:nvPr/>
        </p:nvSpPr>
        <p:spPr>
          <a:xfrm>
            <a:off x="5352324" y="1878737"/>
            <a:ext cx="6206773" cy="4146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latin typeface="Space Grotesk Bold"/>
                <a:ea typeface="SimSun-ExtB" panose="02010609060101010101" pitchFamily="49" charset="-122"/>
              </a:rPr>
              <a:t>Comparativo entre duas CPUs</a:t>
            </a:r>
          </a:p>
        </p:txBody>
      </p:sp>
    </p:spTree>
    <p:extLst>
      <p:ext uri="{BB962C8B-B14F-4D97-AF65-F5344CB8AC3E}">
        <p14:creationId xmlns:p14="http://schemas.microsoft.com/office/powerpoint/2010/main" val="369624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BB0BA92-3A56-D296-D980-28F5418E3179}"/>
              </a:ext>
            </a:extLst>
          </p:cNvPr>
          <p:cNvSpPr/>
          <p:nvPr/>
        </p:nvSpPr>
        <p:spPr>
          <a:xfrm>
            <a:off x="572994" y="898359"/>
            <a:ext cx="11046011" cy="4579292"/>
          </a:xfrm>
          <a:prstGeom prst="roundRect">
            <a:avLst/>
          </a:prstGeom>
          <a:solidFill>
            <a:srgbClr val="DC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A3EDDDB-614B-8AF6-BE11-8A469710C9AD}"/>
              </a:ext>
            </a:extLst>
          </p:cNvPr>
          <p:cNvSpPr/>
          <p:nvPr/>
        </p:nvSpPr>
        <p:spPr>
          <a:xfrm>
            <a:off x="804931" y="1119837"/>
            <a:ext cx="10582138" cy="4152087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4ECEE003-3DFC-0416-8E0E-02FFD8E30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463681"/>
              </p:ext>
            </p:extLst>
          </p:nvPr>
        </p:nvGraphicFramePr>
        <p:xfrm>
          <a:off x="804930" y="1111961"/>
          <a:ext cx="10582137" cy="415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7379">
                  <a:extLst>
                    <a:ext uri="{9D8B030D-6E8A-4147-A177-3AD203B41FA5}">
                      <a16:colId xmlns:a16="http://schemas.microsoft.com/office/drawing/2014/main" val="3901809096"/>
                    </a:ext>
                  </a:extLst>
                </a:gridCol>
                <a:gridCol w="3527379">
                  <a:extLst>
                    <a:ext uri="{9D8B030D-6E8A-4147-A177-3AD203B41FA5}">
                      <a16:colId xmlns:a16="http://schemas.microsoft.com/office/drawing/2014/main" val="380435498"/>
                    </a:ext>
                  </a:extLst>
                </a:gridCol>
                <a:gridCol w="3527379">
                  <a:extLst>
                    <a:ext uri="{9D8B030D-6E8A-4147-A177-3AD203B41FA5}">
                      <a16:colId xmlns:a16="http://schemas.microsoft.com/office/drawing/2014/main" val="2900415602"/>
                    </a:ext>
                  </a:extLst>
                </a:gridCol>
              </a:tblGrid>
              <a:tr h="51901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Processador</a:t>
                      </a:r>
                      <a:endParaRPr lang="pt-BR" sz="1800" b="1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 Celeron G6900</a:t>
                      </a:r>
                      <a:endParaRPr lang="pt-BR" sz="1800" b="1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i7-5820K</a:t>
                      </a:r>
                      <a:endParaRPr lang="pt-BR" sz="1800" b="1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576277"/>
                  </a:ext>
                </a:extLst>
              </a:tr>
              <a:tr h="51901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de fabricação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1° quadrimestre 2022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3° quadrimestre 2014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551636"/>
                  </a:ext>
                </a:extLst>
              </a:tr>
              <a:tr h="51901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Núcleos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959089"/>
                  </a:ext>
                </a:extLst>
              </a:tr>
              <a:tr h="51901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Threads</a:t>
                      </a:r>
                      <a:endParaRPr lang="pt-BR" sz="1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211738"/>
                  </a:ext>
                </a:extLst>
              </a:tr>
              <a:tr h="51901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Memoria Cache</a:t>
                      </a:r>
                      <a:endParaRPr lang="pt-BR" sz="1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MB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MB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132954"/>
                  </a:ext>
                </a:extLst>
              </a:tr>
              <a:tr h="51901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Frequência base </a:t>
                      </a:r>
                      <a:endParaRPr lang="pt-BR" sz="1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3.40 GHz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3.30 GHz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40732"/>
                  </a:ext>
                </a:extLst>
              </a:tr>
              <a:tr h="51901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Litografia</a:t>
                      </a:r>
                      <a:endParaRPr lang="pt-BR" sz="16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</a:t>
                      </a:r>
                      <a:r>
                        <a:rPr lang="pt-BR" sz="1600" b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</a:t>
                      </a:r>
                      <a:r>
                        <a:rPr lang="pt-BR" sz="1600" b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259919"/>
                  </a:ext>
                </a:extLst>
              </a:tr>
              <a:tr h="51901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Preço (sugerido pela </a:t>
                      </a:r>
                      <a:r>
                        <a:rPr lang="pt-BR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</a:t>
                      </a:r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$42.00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$389.00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4664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58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2566CF4-A4CA-7F6D-9A09-1A645CB864EF}"/>
              </a:ext>
            </a:extLst>
          </p:cNvPr>
          <p:cNvSpPr/>
          <p:nvPr/>
        </p:nvSpPr>
        <p:spPr>
          <a:xfrm>
            <a:off x="208547" y="253538"/>
            <a:ext cx="11774905" cy="6419978"/>
          </a:xfrm>
          <a:prstGeom prst="roundRect">
            <a:avLst/>
          </a:prstGeom>
          <a:solidFill>
            <a:srgbClr val="002060"/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5E309DD-E2B3-8EB8-3FEF-C4BB9D691BBF}"/>
              </a:ext>
            </a:extLst>
          </p:cNvPr>
          <p:cNvSpPr/>
          <p:nvPr/>
        </p:nvSpPr>
        <p:spPr>
          <a:xfrm>
            <a:off x="2471649" y="4544873"/>
            <a:ext cx="9256296" cy="157212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880F5E8-F895-D863-09C0-AFD641FF2B42}"/>
              </a:ext>
            </a:extLst>
          </p:cNvPr>
          <p:cNvSpPr/>
          <p:nvPr/>
        </p:nvSpPr>
        <p:spPr>
          <a:xfrm>
            <a:off x="1220366" y="2722339"/>
            <a:ext cx="10315074" cy="157212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2C58618-0080-7CB6-1B5F-D31178F5DBA2}"/>
              </a:ext>
            </a:extLst>
          </p:cNvPr>
          <p:cNvSpPr/>
          <p:nvPr/>
        </p:nvSpPr>
        <p:spPr>
          <a:xfrm>
            <a:off x="449179" y="948515"/>
            <a:ext cx="10491536" cy="157212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C27B20E-F4B5-1952-4B6F-17EA17A3AE9A}"/>
              </a:ext>
            </a:extLst>
          </p:cNvPr>
          <p:cNvSpPr txBox="1"/>
          <p:nvPr/>
        </p:nvSpPr>
        <p:spPr>
          <a:xfrm>
            <a:off x="625641" y="1238252"/>
            <a:ext cx="10315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No comparativo foram utilizados os processadores </a:t>
            </a:r>
            <a:r>
              <a:rPr lang="pt-BR" sz="2000" b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Intel Celeron G6900 e o i7-5820K. O motivo dessa escolh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se deu pelo fato de que os dois processadores são de anos diferentes, com tecnologias diferentes.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C4AABC0-BB7C-2A71-F35F-44DF2FDB8C2F}"/>
              </a:ext>
            </a:extLst>
          </p:cNvPr>
          <p:cNvSpPr txBox="1"/>
          <p:nvPr/>
        </p:nvSpPr>
        <p:spPr>
          <a:xfrm>
            <a:off x="1428914" y="3166886"/>
            <a:ext cx="10106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Sendo o Intel Celeron da mais nova geração de processadores tendo especificações mais baixas do que um i7 de 4° geração.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953106-1665-E90E-8311-B4814401D3F2}"/>
              </a:ext>
            </a:extLst>
          </p:cNvPr>
          <p:cNvSpPr txBox="1"/>
          <p:nvPr/>
        </p:nvSpPr>
        <p:spPr>
          <a:xfrm>
            <a:off x="2727157" y="4787744"/>
            <a:ext cx="92562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Isso acontece por que os processadores que levam o nome Celeron são voltados para o consumidor que não exigira muito da maquina, apenas para realizar tarefas simples de escritório.</a:t>
            </a:r>
            <a:endParaRPr lang="pt-BR" sz="20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F3FD1CC-0D63-75AB-13CA-18F0F0E2BD28}"/>
              </a:ext>
            </a:extLst>
          </p:cNvPr>
          <p:cNvSpPr/>
          <p:nvPr/>
        </p:nvSpPr>
        <p:spPr>
          <a:xfrm>
            <a:off x="617620" y="1060847"/>
            <a:ext cx="10154654" cy="13112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9260C6C-E598-B900-DB33-FC749AB2BEB6}"/>
              </a:ext>
            </a:extLst>
          </p:cNvPr>
          <p:cNvSpPr/>
          <p:nvPr/>
        </p:nvSpPr>
        <p:spPr>
          <a:xfrm>
            <a:off x="1364745" y="2852794"/>
            <a:ext cx="10026316" cy="13112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1BC52BE-5F17-5F43-C01F-FDD34F438FD9}"/>
              </a:ext>
            </a:extLst>
          </p:cNvPr>
          <p:cNvSpPr/>
          <p:nvPr/>
        </p:nvSpPr>
        <p:spPr>
          <a:xfrm>
            <a:off x="2671591" y="4675328"/>
            <a:ext cx="8856411" cy="13112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93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91AA3A7-A131-8D92-E9D4-37B3EFD93F93}"/>
              </a:ext>
            </a:extLst>
          </p:cNvPr>
          <p:cNvSpPr/>
          <p:nvPr/>
        </p:nvSpPr>
        <p:spPr>
          <a:xfrm rot="378731">
            <a:off x="4325290" y="598757"/>
            <a:ext cx="4908885" cy="601579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E973C78-BF0A-2CC5-A08A-4101B921889E}"/>
              </a:ext>
            </a:extLst>
          </p:cNvPr>
          <p:cNvSpPr/>
          <p:nvPr/>
        </p:nvSpPr>
        <p:spPr>
          <a:xfrm rot="20499555">
            <a:off x="4691082" y="1828437"/>
            <a:ext cx="7529258" cy="479658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BA2CCF7-8135-C810-F0E4-4B9D761E22F1}"/>
              </a:ext>
            </a:extLst>
          </p:cNvPr>
          <p:cNvSpPr txBox="1"/>
          <p:nvPr/>
        </p:nvSpPr>
        <p:spPr>
          <a:xfrm>
            <a:off x="5454315" y="3090336"/>
            <a:ext cx="542223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latin typeface="Space Grotesk Bold"/>
                <a:ea typeface="SimSun-ExtB" panose="02010609060101010101" pitchFamily="49" charset="-122"/>
              </a:rPr>
              <a:t>Escritório de contabilidade</a:t>
            </a:r>
          </a:p>
        </p:txBody>
      </p:sp>
    </p:spTree>
    <p:extLst>
      <p:ext uri="{BB962C8B-B14F-4D97-AF65-F5344CB8AC3E}">
        <p14:creationId xmlns:p14="http://schemas.microsoft.com/office/powerpoint/2010/main" val="374183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1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10;p40">
            <a:extLst>
              <a:ext uri="{FF2B5EF4-FFF2-40B4-BE49-F238E27FC236}">
                <a16:creationId xmlns:a16="http://schemas.microsoft.com/office/drawing/2014/main" id="{D1DFC665-7376-DA31-7084-440BCA89AD41}"/>
              </a:ext>
            </a:extLst>
          </p:cNvPr>
          <p:cNvSpPr/>
          <p:nvPr/>
        </p:nvSpPr>
        <p:spPr>
          <a:xfrm>
            <a:off x="962526" y="656525"/>
            <a:ext cx="5229326" cy="3014307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311;p40">
            <a:extLst>
              <a:ext uri="{FF2B5EF4-FFF2-40B4-BE49-F238E27FC236}">
                <a16:creationId xmlns:a16="http://schemas.microsoft.com/office/drawing/2014/main" id="{55B5ED5E-5FDF-A12B-9ED5-3329F5FE0A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6430" y="1074820"/>
            <a:ext cx="4555957" cy="21777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dirty="0">
                <a:latin typeface="Space Grotesk Bold"/>
              </a:rPr>
              <a:t>Funcionários e necessidades de hardware</a:t>
            </a:r>
            <a:endParaRPr sz="4800" b="1" dirty="0">
              <a:latin typeface="Space Grotesk Bold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078D4FF-4B97-C379-24C8-B3F3D3582745}"/>
              </a:ext>
            </a:extLst>
          </p:cNvPr>
          <p:cNvSpPr txBox="1"/>
          <p:nvPr/>
        </p:nvSpPr>
        <p:spPr>
          <a:xfrm>
            <a:off x="1037630" y="4089127"/>
            <a:ext cx="48047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Space Grotesk Bold"/>
                <a:cs typeface="Space Grotesk" panose="020B0604020202020204" charset="0"/>
              </a:rPr>
              <a:t>Cargos dos funcionários e suas necessidades de acordo com o trabalho por eles exercido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A15B244-9947-75D1-BCFA-7C214BBED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850" y="656525"/>
            <a:ext cx="3175720" cy="308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5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>
            <a:extLst>
              <a:ext uri="{FF2B5EF4-FFF2-40B4-BE49-F238E27FC236}">
                <a16:creationId xmlns:a16="http://schemas.microsoft.com/office/drawing/2014/main" id="{7E158344-77BF-407B-A83E-BF10DF30A96D}"/>
              </a:ext>
            </a:extLst>
          </p:cNvPr>
          <p:cNvSpPr/>
          <p:nvPr/>
        </p:nvSpPr>
        <p:spPr>
          <a:xfrm>
            <a:off x="609937" y="2177942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F12EB17-9970-E3F1-F4D4-FE7EBD16FD0E}"/>
              </a:ext>
            </a:extLst>
          </p:cNvPr>
          <p:cNvSpPr/>
          <p:nvPr/>
        </p:nvSpPr>
        <p:spPr>
          <a:xfrm>
            <a:off x="611669" y="4476055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9C46DF7-5BAE-CB50-9B10-60DF0E4008AA}"/>
              </a:ext>
            </a:extLst>
          </p:cNvPr>
          <p:cNvSpPr/>
          <p:nvPr/>
        </p:nvSpPr>
        <p:spPr>
          <a:xfrm>
            <a:off x="609937" y="3326073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0BACDB3-C587-8BCD-FBDF-2F63A4E7728C}"/>
              </a:ext>
            </a:extLst>
          </p:cNvPr>
          <p:cNvSpPr/>
          <p:nvPr/>
        </p:nvSpPr>
        <p:spPr>
          <a:xfrm>
            <a:off x="610285" y="5622336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8C32D00-38BE-2AD3-C1A4-97A1335E2D6B}"/>
              </a:ext>
            </a:extLst>
          </p:cNvPr>
          <p:cNvSpPr/>
          <p:nvPr/>
        </p:nvSpPr>
        <p:spPr>
          <a:xfrm>
            <a:off x="609937" y="1101261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8568A0-24D0-4D27-802C-CC2E17128CBF}"/>
              </a:ext>
            </a:extLst>
          </p:cNvPr>
          <p:cNvSpPr txBox="1"/>
          <p:nvPr/>
        </p:nvSpPr>
        <p:spPr>
          <a:xfrm>
            <a:off x="1750840" y="1306167"/>
            <a:ext cx="20678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pace Grotesk Bold"/>
                <a:cs typeface="Arial" panose="020B0604020202020204" pitchFamily="34" charset="0"/>
              </a:rPr>
              <a:t>Contadores</a:t>
            </a:r>
          </a:p>
          <a:p>
            <a:endParaRPr lang="pt-BR" sz="2800" dirty="0">
              <a:latin typeface="Space Grotesk Bold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D7E6B7-195C-5D69-6E97-3C553B22ADA6}"/>
              </a:ext>
            </a:extLst>
          </p:cNvPr>
          <p:cNvSpPr txBox="1"/>
          <p:nvPr/>
        </p:nvSpPr>
        <p:spPr>
          <a:xfrm>
            <a:off x="1773720" y="3544613"/>
            <a:ext cx="387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pace Grotesk Bold"/>
              </a:rPr>
              <a:t>Analista fiscal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663674-1343-6F99-B411-DCBA50358638}"/>
              </a:ext>
            </a:extLst>
          </p:cNvPr>
          <p:cNvSpPr txBox="1"/>
          <p:nvPr/>
        </p:nvSpPr>
        <p:spPr>
          <a:xfrm>
            <a:off x="1773720" y="5949984"/>
            <a:ext cx="5061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pace Grotesk Bold"/>
              </a:rPr>
              <a:t>Atendente/ Social Media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4B29878-8EBC-EB6D-DE89-B7665BA61485}"/>
              </a:ext>
            </a:extLst>
          </p:cNvPr>
          <p:cNvSpPr txBox="1"/>
          <p:nvPr/>
        </p:nvSpPr>
        <p:spPr>
          <a:xfrm>
            <a:off x="1750840" y="2434239"/>
            <a:ext cx="323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pace Grotesk Bold"/>
              </a:rPr>
              <a:t>Analista contábil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4B36BF1-8244-B9FC-7DB3-1DB923D847AA}"/>
              </a:ext>
            </a:extLst>
          </p:cNvPr>
          <p:cNvSpPr txBox="1"/>
          <p:nvPr/>
        </p:nvSpPr>
        <p:spPr>
          <a:xfrm>
            <a:off x="1750840" y="4747298"/>
            <a:ext cx="6044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Space Grotesk Bold"/>
              </a:rPr>
              <a:t>Gerente administrativo financeiro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FA53C2F-CDC4-2B1F-F27C-A8F17DDE0C1D}"/>
              </a:ext>
            </a:extLst>
          </p:cNvPr>
          <p:cNvSpPr txBox="1"/>
          <p:nvPr/>
        </p:nvSpPr>
        <p:spPr>
          <a:xfrm>
            <a:off x="836440" y="1259227"/>
            <a:ext cx="53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3A8C6D-EA36-3670-875D-6F7065749CF2}"/>
              </a:ext>
            </a:extLst>
          </p:cNvPr>
          <p:cNvSpPr txBox="1"/>
          <p:nvPr/>
        </p:nvSpPr>
        <p:spPr>
          <a:xfrm>
            <a:off x="840616" y="2295740"/>
            <a:ext cx="41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EA91499-8EEA-D757-AD1B-FCE068FC8105}"/>
              </a:ext>
            </a:extLst>
          </p:cNvPr>
          <p:cNvSpPr txBox="1"/>
          <p:nvPr/>
        </p:nvSpPr>
        <p:spPr>
          <a:xfrm>
            <a:off x="859320" y="3421502"/>
            <a:ext cx="51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7CFBDF2-D714-3CAD-E784-6D548733EF9B}"/>
              </a:ext>
            </a:extLst>
          </p:cNvPr>
          <p:cNvSpPr txBox="1"/>
          <p:nvPr/>
        </p:nvSpPr>
        <p:spPr>
          <a:xfrm>
            <a:off x="859320" y="4571952"/>
            <a:ext cx="41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B8E86C7-6A4C-8A9F-A644-CB5F1D0C5FF7}"/>
              </a:ext>
            </a:extLst>
          </p:cNvPr>
          <p:cNvSpPr txBox="1"/>
          <p:nvPr/>
        </p:nvSpPr>
        <p:spPr>
          <a:xfrm>
            <a:off x="859320" y="5756370"/>
            <a:ext cx="416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69FE2014-852B-6D19-CA7A-4C4CE592CE95}"/>
              </a:ext>
            </a:extLst>
          </p:cNvPr>
          <p:cNvSpPr/>
          <p:nvPr/>
        </p:nvSpPr>
        <p:spPr>
          <a:xfrm>
            <a:off x="609936" y="157759"/>
            <a:ext cx="6044419" cy="703605"/>
          </a:xfrm>
          <a:prstGeom prst="roundRect">
            <a:avLst/>
          </a:prstGeom>
          <a:noFill/>
          <a:ln w="38100">
            <a:solidFill>
              <a:srgbClr val="ACDAFA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Space Grotesk Bold"/>
              </a:rPr>
              <a:t>Funções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7AF87A9-C969-4092-37FE-61276A3EBF4B}"/>
              </a:ext>
            </a:extLst>
          </p:cNvPr>
          <p:cNvSpPr/>
          <p:nvPr/>
        </p:nvSpPr>
        <p:spPr>
          <a:xfrm>
            <a:off x="7208522" y="320040"/>
            <a:ext cx="4666211" cy="608266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000" dirty="0">
                <a:latin typeface="Space Grotesk Bold"/>
              </a:rPr>
              <a:t>Todos os cargos não tem uma necessidade muito grande de hardware para exercer suas tarefas, por isso foi escolhido o notebook Acer aspire 3 a315-34 com um </a:t>
            </a:r>
            <a:r>
              <a:rPr lang="pt-BR" sz="2000" dirty="0" err="1">
                <a:latin typeface="Space Grotesk Bold"/>
              </a:rPr>
              <a:t>intel</a:t>
            </a:r>
            <a:r>
              <a:rPr lang="pt-BR" sz="2000" dirty="0">
                <a:latin typeface="Space Grotesk Bold"/>
              </a:rPr>
              <a:t> Celeron N4020 4GB de memória </a:t>
            </a:r>
            <a:r>
              <a:rPr lang="pt-BR" sz="2000" dirty="0" err="1">
                <a:latin typeface="Space Grotesk Bold"/>
              </a:rPr>
              <a:t>Ram</a:t>
            </a:r>
            <a:r>
              <a:rPr lang="pt-BR" sz="2000" dirty="0">
                <a:latin typeface="Space Grotesk Bold"/>
              </a:rPr>
              <a:t> e 128 GB em SSD. Os softwares necessários são apenas o pacote office e o google. O atendente utiliza apenas de um celular para realizar os atendimentos via </a:t>
            </a:r>
            <a:r>
              <a:rPr lang="pt-BR" sz="2000" dirty="0" err="1">
                <a:latin typeface="Space Grotesk Bold"/>
              </a:rPr>
              <a:t>whatsapp</a:t>
            </a:r>
            <a:r>
              <a:rPr lang="pt-BR" sz="2000" dirty="0">
                <a:latin typeface="Space Grotesk Bold"/>
              </a:rPr>
              <a:t> e cuidar das redes sociais da empresa. Os atendimentos por ligação são feitos através do telefone fixo do plano vivo.</a:t>
            </a:r>
          </a:p>
        </p:txBody>
      </p:sp>
    </p:spTree>
    <p:extLst>
      <p:ext uri="{BB962C8B-B14F-4D97-AF65-F5344CB8AC3E}">
        <p14:creationId xmlns:p14="http://schemas.microsoft.com/office/powerpoint/2010/main" val="85147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61D1B72-C2CF-2088-55C4-4C835705E1B0}"/>
              </a:ext>
            </a:extLst>
          </p:cNvPr>
          <p:cNvSpPr/>
          <p:nvPr/>
        </p:nvSpPr>
        <p:spPr>
          <a:xfrm>
            <a:off x="982980" y="731520"/>
            <a:ext cx="9761220" cy="5600700"/>
          </a:xfrm>
          <a:prstGeom prst="roundRect">
            <a:avLst/>
          </a:prstGeom>
          <a:solidFill>
            <a:srgbClr val="DC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1E4A24B0-C347-0501-CA38-8DBAD282E452}"/>
              </a:ext>
            </a:extLst>
          </p:cNvPr>
          <p:cNvSpPr/>
          <p:nvPr/>
        </p:nvSpPr>
        <p:spPr>
          <a:xfrm>
            <a:off x="7530352" y="5634319"/>
            <a:ext cx="2837329" cy="492162"/>
          </a:xfrm>
          <a:prstGeom prst="flowChartTerminator">
            <a:avLst/>
          </a:prstGeom>
          <a:solidFill>
            <a:srgbClr val="3F6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B0AE3C58-82AA-6448-816F-C397998E5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041868"/>
              </p:ext>
            </p:extLst>
          </p:nvPr>
        </p:nvGraphicFramePr>
        <p:xfrm>
          <a:off x="1238548" y="899521"/>
          <a:ext cx="9250083" cy="5264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3361">
                  <a:extLst>
                    <a:ext uri="{9D8B030D-6E8A-4147-A177-3AD203B41FA5}">
                      <a16:colId xmlns:a16="http://schemas.microsoft.com/office/drawing/2014/main" val="2846460178"/>
                    </a:ext>
                  </a:extLst>
                </a:gridCol>
                <a:gridCol w="3083361">
                  <a:extLst>
                    <a:ext uri="{9D8B030D-6E8A-4147-A177-3AD203B41FA5}">
                      <a16:colId xmlns:a16="http://schemas.microsoft.com/office/drawing/2014/main" val="3865576436"/>
                    </a:ext>
                  </a:extLst>
                </a:gridCol>
                <a:gridCol w="3083361">
                  <a:extLst>
                    <a:ext uri="{9D8B030D-6E8A-4147-A177-3AD203B41FA5}">
                      <a16:colId xmlns:a16="http://schemas.microsoft.com/office/drawing/2014/main" val="729461913"/>
                    </a:ext>
                  </a:extLst>
                </a:gridCol>
              </a:tblGrid>
              <a:tr h="567887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1" u="none" strike="noStrike" dirty="0">
                          <a:solidFill>
                            <a:srgbClr val="7030A0"/>
                          </a:solidFill>
                          <a:effectLst/>
                          <a:latin typeface="Space Grotesk Bold"/>
                        </a:rPr>
                        <a:t>Serviço/produto</a:t>
                      </a:r>
                      <a:endParaRPr lang="pt-BR" sz="2000" b="1" i="0" u="none" strike="noStrike" dirty="0">
                        <a:solidFill>
                          <a:srgbClr val="7030A0"/>
                        </a:solidFill>
                        <a:effectLst/>
                        <a:latin typeface="Space Grotesk Bold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1" u="none" strike="noStrike" dirty="0">
                          <a:solidFill>
                            <a:srgbClr val="7030A0"/>
                          </a:solidFill>
                          <a:effectLst/>
                          <a:latin typeface="Space Grotesk Bold"/>
                        </a:rPr>
                        <a:t>valor unitário</a:t>
                      </a:r>
                      <a:endParaRPr lang="pt-BR" sz="2000" b="1" i="0" u="none" strike="noStrike" dirty="0">
                        <a:solidFill>
                          <a:srgbClr val="7030A0"/>
                        </a:solidFill>
                        <a:effectLst/>
                        <a:latin typeface="Space Grotesk Bol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1" u="none" strike="noStrike" dirty="0">
                          <a:solidFill>
                            <a:srgbClr val="7030A0"/>
                          </a:solidFill>
                          <a:effectLst/>
                          <a:latin typeface="Space Grotesk Bold"/>
                        </a:rPr>
                        <a:t>Total</a:t>
                      </a:r>
                      <a:endParaRPr lang="pt-BR" sz="2000" b="1" i="0" u="none" strike="noStrike" dirty="0">
                        <a:solidFill>
                          <a:srgbClr val="7030A0"/>
                        </a:solidFill>
                        <a:effectLst/>
                        <a:latin typeface="Space Grotesk Bol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008045"/>
                  </a:ext>
                </a:extLst>
              </a:tr>
              <a:tr h="567887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u="none" strike="noStrike" dirty="0">
                          <a:solidFill>
                            <a:srgbClr val="000000"/>
                          </a:solidFill>
                          <a:effectLst/>
                          <a:latin typeface="Space Grotesk Bold"/>
                        </a:rPr>
                        <a:t>Notebook Acer aspire 3 a315-34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Space Grotesk Bold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u="none" strike="noStrike" dirty="0">
                          <a:solidFill>
                            <a:srgbClr val="000000"/>
                          </a:solidFill>
                          <a:effectLst/>
                          <a:latin typeface="Space Grotesk Bold"/>
                        </a:rPr>
                        <a:t>R$ 2.000,00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Space Grotesk Bol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u="none" strike="noStrike">
                          <a:solidFill>
                            <a:srgbClr val="000000"/>
                          </a:solidFill>
                          <a:effectLst/>
                          <a:latin typeface="Space Grotesk Bold"/>
                        </a:rPr>
                        <a:t>R$ 12.000,00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Space Grotesk Bol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991842"/>
                  </a:ext>
                </a:extLst>
              </a:tr>
              <a:tr h="567887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u="none" strike="noStrike">
                          <a:solidFill>
                            <a:srgbClr val="000000"/>
                          </a:solidFill>
                          <a:effectLst/>
                          <a:latin typeface="Space Grotesk Bold"/>
                        </a:rPr>
                        <a:t>Windows (licença com uma key)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Space Grotesk Bold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u="none" strike="noStrike" dirty="0">
                          <a:solidFill>
                            <a:srgbClr val="000000"/>
                          </a:solidFill>
                          <a:effectLst/>
                          <a:latin typeface="Space Grotesk Bold"/>
                        </a:rPr>
                        <a:t>R$ 45,00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Space Grotesk Bol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u="none" strike="noStrike">
                          <a:solidFill>
                            <a:srgbClr val="000000"/>
                          </a:solidFill>
                          <a:effectLst/>
                          <a:latin typeface="Space Grotesk Bold"/>
                        </a:rPr>
                        <a:t>R$ 270,00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Space Grotesk Bol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305343"/>
                  </a:ext>
                </a:extLst>
              </a:tr>
              <a:tr h="567887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u="none" strike="noStrike">
                          <a:solidFill>
                            <a:srgbClr val="000000"/>
                          </a:solidFill>
                          <a:effectLst/>
                          <a:latin typeface="Space Grotesk Bold"/>
                        </a:rPr>
                        <a:t>Roteador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Space Grotesk Bold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u="none" strike="noStrike" dirty="0">
                          <a:solidFill>
                            <a:srgbClr val="000000"/>
                          </a:solidFill>
                          <a:effectLst/>
                          <a:latin typeface="Space Grotesk Bold"/>
                        </a:rPr>
                        <a:t>-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Space Grotesk Bol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u="none" strike="noStrike">
                          <a:solidFill>
                            <a:srgbClr val="000000"/>
                          </a:solidFill>
                          <a:effectLst/>
                          <a:latin typeface="Space Grotesk Bold"/>
                        </a:rPr>
                        <a:t>R$ 150,00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Space Grotesk Bol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949275"/>
                  </a:ext>
                </a:extLst>
              </a:tr>
              <a:tr h="567887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u="none" strike="noStrike">
                          <a:solidFill>
                            <a:srgbClr val="000000"/>
                          </a:solidFill>
                          <a:effectLst/>
                          <a:latin typeface="Space Grotesk Bold"/>
                        </a:rPr>
                        <a:t>Plano de internet 300mb vivo + telefone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Space Grotesk Bold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u="none" strike="noStrike" dirty="0">
                          <a:solidFill>
                            <a:srgbClr val="000000"/>
                          </a:solidFill>
                          <a:effectLst/>
                          <a:latin typeface="Space Grotesk Bold"/>
                        </a:rPr>
                        <a:t>-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Space Grotesk Bol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u="none" strike="noStrike">
                          <a:solidFill>
                            <a:srgbClr val="000000"/>
                          </a:solidFill>
                          <a:effectLst/>
                          <a:latin typeface="Space Grotesk Bold"/>
                        </a:rPr>
                        <a:t>R$ 170,00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Space Grotesk Bol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224628"/>
                  </a:ext>
                </a:extLst>
              </a:tr>
              <a:tr h="567887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u="none" strike="noStrike">
                          <a:solidFill>
                            <a:srgbClr val="000000"/>
                          </a:solidFill>
                          <a:effectLst/>
                          <a:latin typeface="Space Grotesk Bold"/>
                        </a:rPr>
                        <a:t>Serviço prestado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Space Grotesk Bold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u="none" strike="noStrike" dirty="0">
                          <a:solidFill>
                            <a:srgbClr val="000000"/>
                          </a:solidFill>
                          <a:effectLst/>
                          <a:latin typeface="Space Grotesk Bold"/>
                        </a:rPr>
                        <a:t>-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Space Grotesk Bol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u="none" strike="noStrike">
                          <a:solidFill>
                            <a:srgbClr val="000000"/>
                          </a:solidFill>
                          <a:effectLst/>
                          <a:latin typeface="Space Grotesk Bold"/>
                        </a:rPr>
                        <a:t>R$ 3.500,00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Space Grotesk Bol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3257852"/>
                  </a:ext>
                </a:extLst>
              </a:tr>
              <a:tr h="567887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u="none" strike="noStrike">
                          <a:solidFill>
                            <a:srgbClr val="000000"/>
                          </a:solidFill>
                          <a:effectLst/>
                          <a:latin typeface="Space Grotesk Bold"/>
                        </a:rPr>
                        <a:t>Impressora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Space Grotesk Bold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u="none" strike="noStrike" dirty="0">
                          <a:solidFill>
                            <a:srgbClr val="000000"/>
                          </a:solidFill>
                          <a:effectLst/>
                          <a:latin typeface="Space Grotesk Bold"/>
                        </a:rPr>
                        <a:t>-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Space Grotesk Bol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u="none" strike="noStrike" dirty="0">
                          <a:solidFill>
                            <a:srgbClr val="000000"/>
                          </a:solidFill>
                          <a:effectLst/>
                          <a:latin typeface="Space Grotesk Bold"/>
                        </a:rPr>
                        <a:t>R$ 340,00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Space Grotesk Bol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044224"/>
                  </a:ext>
                </a:extLst>
              </a:tr>
              <a:tr h="5678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u="none" strike="noStrike">
                          <a:solidFill>
                            <a:srgbClr val="000000"/>
                          </a:solidFill>
                          <a:effectLst/>
                          <a:latin typeface="Space Grotesk Bold"/>
                        </a:rPr>
                        <a:t>Xiaomi Redmi note 11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Space Grotesk Bold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u="none" strike="noStrike">
                          <a:solidFill>
                            <a:srgbClr val="000000"/>
                          </a:solidFill>
                          <a:effectLst/>
                          <a:latin typeface="Space Grotesk Bold"/>
                        </a:rPr>
                        <a:t>-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Space Grotesk Bol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u="none" strike="noStrike" dirty="0">
                          <a:solidFill>
                            <a:srgbClr val="000000"/>
                          </a:solidFill>
                          <a:effectLst/>
                          <a:latin typeface="Space Grotesk Bold"/>
                        </a:rPr>
                        <a:t>R$ 1.500,00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Space Grotesk Bol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270162"/>
                  </a:ext>
                </a:extLst>
              </a:tr>
              <a:tr h="567887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u="none" strike="noStrike">
                          <a:solidFill>
                            <a:srgbClr val="000000"/>
                          </a:solidFill>
                          <a:effectLst/>
                          <a:latin typeface="Space Grotesk Bold"/>
                        </a:rPr>
                        <a:t>Total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Space Grotesk Bold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Space Grotesk Bol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u="none" strike="noStrike" dirty="0">
                          <a:solidFill>
                            <a:schemeClr val="tx1"/>
                          </a:solidFill>
                          <a:effectLst/>
                          <a:latin typeface="Space Grotesk Bold"/>
                        </a:rPr>
                        <a:t>R$ 17.930,00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Space Grotesk Bold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096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47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770</Words>
  <Application>Microsoft Office PowerPoint</Application>
  <PresentationFormat>Widescreen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Amazon Ember</vt:lpstr>
      <vt:lpstr>Arial</vt:lpstr>
      <vt:lpstr>Calibri</vt:lpstr>
      <vt:lpstr>Calibri Light</vt:lpstr>
      <vt:lpstr>Space Grotesk Bold</vt:lpstr>
      <vt:lpstr>Office Theme</vt:lpstr>
      <vt:lpstr>Comparação DE FUNCIONALIDADES ENTRE ENTRE CELULAR E COMPUTADORDor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Funcionários e necessidades de hardware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Comparação DE FUNCIONALIDADES ENTRE ENTRE CELULAR E COMPUTADORDor</dc:title>
  <dc:creator>Lucas</dc:creator>
  <cp:lastModifiedBy>Lucas</cp:lastModifiedBy>
  <cp:revision>16</cp:revision>
  <dcterms:created xsi:type="dcterms:W3CDTF">2022-08-03T23:31:22Z</dcterms:created>
  <dcterms:modified xsi:type="dcterms:W3CDTF">2022-08-05T00:32:28Z</dcterms:modified>
</cp:coreProperties>
</file>