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5" r:id="rId9"/>
    <p:sldId id="268" r:id="rId10"/>
    <p:sldId id="266" r:id="rId11"/>
    <p:sldId id="269" r:id="rId12"/>
    <p:sldId id="27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885"/>
    <a:srgbClr val="DDF716"/>
    <a:srgbClr val="DEF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84F71-79A6-BB43-EA65-0AD95F48200E}" v="1252" dt="2022-11-28T21:07:20.992"/>
    <p1510:client id="{84C1CA69-4959-59D6-C5FE-BBFCEA7894E5}" v="362" dt="2022-11-29T02:22:50.171"/>
    <p1510:client id="{AEDB71F1-3FB8-4671-A1D0-1A97423E14AB}" v="191" dt="2022-11-28T18:40:55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C4FC42-D8C6-7A99-4C04-BEFBF550ED79}"/>
              </a:ext>
            </a:extLst>
          </p:cNvPr>
          <p:cNvSpPr/>
          <p:nvPr/>
        </p:nvSpPr>
        <p:spPr>
          <a:xfrm>
            <a:off x="-24377" y="4381"/>
            <a:ext cx="12244551" cy="685799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257" y="912403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Ciência</a:t>
            </a:r>
            <a:endParaRPr lang="en-US" sz="6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2755" y="3616415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Lucas de lima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8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26073EF-A3F6-91E9-492B-7B1AFE68002C}"/>
              </a:ext>
            </a:extLst>
          </p:cNvPr>
          <p:cNvSpPr/>
          <p:nvPr/>
        </p:nvSpPr>
        <p:spPr>
          <a:xfrm>
            <a:off x="8485302" y="2796925"/>
            <a:ext cx="2573547" cy="3191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54536F-231B-E24E-5F47-B8EEA6F2D5CC}"/>
              </a:ext>
            </a:extLst>
          </p:cNvPr>
          <p:cNvSpPr/>
          <p:nvPr/>
        </p:nvSpPr>
        <p:spPr>
          <a:xfrm>
            <a:off x="4948473" y="2796926"/>
            <a:ext cx="2573547" cy="3191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4B111-A769-BCD9-0A1A-F492DF60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407" y="681427"/>
            <a:ext cx="3398808" cy="133994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Meus </a:t>
            </a:r>
            <a:r>
              <a:rPr lang="en-US" sz="36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valores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596984-32F8-C1C3-FF7A-FBEF13A12617}"/>
              </a:ext>
            </a:extLst>
          </p:cNvPr>
          <p:cNvSpPr txBox="1"/>
          <p:nvPr/>
        </p:nvSpPr>
        <p:spPr>
          <a:xfrm>
            <a:off x="-1354100" y="3480093"/>
            <a:ext cx="311354" cy="114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332E92CE-EB3D-3051-9363-69D5CE77A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78017" y="2747514"/>
            <a:ext cx="1722410" cy="1736786"/>
          </a:xfrm>
          <a:prstGeom prst="rect">
            <a:avLst/>
          </a:prstGeom>
        </p:spPr>
      </p:pic>
      <p:pic>
        <p:nvPicPr>
          <p:cNvPr id="9" name="Picture 10" descr="Logo&#10;&#10;Description automatically generated">
            <a:extLst>
              <a:ext uri="{FF2B5EF4-FFF2-40B4-BE49-F238E27FC236}">
                <a16:creationId xmlns:a16="http://schemas.microsoft.com/office/drawing/2014/main" id="{30220D53-3578-2A11-8377-5374D3A71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99" y="7477665"/>
            <a:ext cx="2743200" cy="2743200"/>
          </a:xfrm>
          <a:prstGeom prst="rect">
            <a:avLst/>
          </a:prstGeom>
        </p:spPr>
      </p:pic>
      <p:pic>
        <p:nvPicPr>
          <p:cNvPr id="11" name="Picture 12" descr="Icon&#10;&#10;Description automatically generated">
            <a:extLst>
              <a:ext uri="{FF2B5EF4-FFF2-40B4-BE49-F238E27FC236}">
                <a16:creationId xmlns:a16="http://schemas.microsoft.com/office/drawing/2014/main" id="{DF52D1DC-7F92-4A10-3A43-9D67505C7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1872" y="2459966"/>
            <a:ext cx="1794295" cy="179429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4724525-A0A6-6053-A86A-78CFCAAEDBB1}"/>
              </a:ext>
            </a:extLst>
          </p:cNvPr>
          <p:cNvSpPr/>
          <p:nvPr/>
        </p:nvSpPr>
        <p:spPr>
          <a:xfrm>
            <a:off x="1469152" y="2840059"/>
            <a:ext cx="2573547" cy="3191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D0700-F686-D263-115F-AAC65DEC63C0}"/>
              </a:ext>
            </a:extLst>
          </p:cNvPr>
          <p:cNvSpPr txBox="1"/>
          <p:nvPr/>
        </p:nvSpPr>
        <p:spPr>
          <a:xfrm>
            <a:off x="1822652" y="3159394"/>
            <a:ext cx="29736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Autonomia</a:t>
            </a:r>
            <a:endParaRPr lang="en-US" sz="24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702F8-C516-0820-440F-21AFA8122EF3}"/>
              </a:ext>
            </a:extLst>
          </p:cNvPr>
          <p:cNvSpPr txBox="1"/>
          <p:nvPr/>
        </p:nvSpPr>
        <p:spPr>
          <a:xfrm>
            <a:off x="5186953" y="3087506"/>
            <a:ext cx="22691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Criatividade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0960EC-0DFC-E705-B3DA-86BF4B277729}"/>
              </a:ext>
            </a:extLst>
          </p:cNvPr>
          <p:cNvSpPr txBox="1"/>
          <p:nvPr/>
        </p:nvSpPr>
        <p:spPr>
          <a:xfrm>
            <a:off x="8824424" y="3087508"/>
            <a:ext cx="22260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Curiosidade</a:t>
            </a:r>
          </a:p>
        </p:txBody>
      </p:sp>
      <p:pic>
        <p:nvPicPr>
          <p:cNvPr id="15" name="Picture 16" descr="Icon&#10;&#10;Description automatically generated">
            <a:extLst>
              <a:ext uri="{FF2B5EF4-FFF2-40B4-BE49-F238E27FC236}">
                <a16:creationId xmlns:a16="http://schemas.microsoft.com/office/drawing/2014/main" id="{7DEEF68A-4835-D523-C278-96A25EC56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3940835"/>
            <a:ext cx="1521125" cy="1564256"/>
          </a:xfrm>
          <a:prstGeom prst="rect">
            <a:avLst/>
          </a:prstGeom>
        </p:spPr>
      </p:pic>
      <p:pic>
        <p:nvPicPr>
          <p:cNvPr id="17" name="Picture 18" descr="Icon&#10;&#10;Description automatically generated">
            <a:extLst>
              <a:ext uri="{FF2B5EF4-FFF2-40B4-BE49-F238E27FC236}">
                <a16:creationId xmlns:a16="http://schemas.microsoft.com/office/drawing/2014/main" id="{DDAD4E4C-93BD-E774-6A19-011A59AD68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0173" y="3825816"/>
            <a:ext cx="1794295" cy="1794295"/>
          </a:xfrm>
          <a:prstGeom prst="rect">
            <a:avLst/>
          </a:prstGeom>
        </p:spPr>
      </p:pic>
      <p:pic>
        <p:nvPicPr>
          <p:cNvPr id="19" name="Picture 20" descr="Icon&#10;&#10;Description automatically generated">
            <a:extLst>
              <a:ext uri="{FF2B5EF4-FFF2-40B4-BE49-F238E27FC236}">
                <a16:creationId xmlns:a16="http://schemas.microsoft.com/office/drawing/2014/main" id="{29102A64-DE39-6603-F591-625C877D15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3229" y="4012721"/>
            <a:ext cx="1434862" cy="14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67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8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6C53B50-CEB1-5451-1FE3-5C0EE25EB90B}"/>
              </a:ext>
            </a:extLst>
          </p:cNvPr>
          <p:cNvSpPr/>
          <p:nvPr/>
        </p:nvSpPr>
        <p:spPr>
          <a:xfrm>
            <a:off x="13240928" y="-44524"/>
            <a:ext cx="6196641" cy="71167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6073EF-A3F6-91E9-492B-7B1AFE68002C}"/>
              </a:ext>
            </a:extLst>
          </p:cNvPr>
          <p:cNvSpPr/>
          <p:nvPr/>
        </p:nvSpPr>
        <p:spPr>
          <a:xfrm>
            <a:off x="13948698" y="2063680"/>
            <a:ext cx="2573547" cy="3191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54536F-231B-E24E-5F47-B8EEA6F2D5CC}"/>
              </a:ext>
            </a:extLst>
          </p:cNvPr>
          <p:cNvSpPr/>
          <p:nvPr/>
        </p:nvSpPr>
        <p:spPr>
          <a:xfrm>
            <a:off x="4905341" y="7598964"/>
            <a:ext cx="2573547" cy="3191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4B111-A769-BCD9-0A1A-F492DF60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557" y="997729"/>
            <a:ext cx="3398808" cy="1339940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chemeClr val="bg1"/>
                </a:solidFill>
                <a:latin typeface="Poppins"/>
                <a:cs typeface="Poppins"/>
              </a:rPr>
              <a:t>Desafios</a:t>
            </a:r>
            <a:endParaRPr lang="en-US" sz="3600" b="1" dirty="0" err="1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724525-A0A6-6053-A86A-78CFCAAEDBB1}"/>
              </a:ext>
            </a:extLst>
          </p:cNvPr>
          <p:cNvSpPr/>
          <p:nvPr/>
        </p:nvSpPr>
        <p:spPr>
          <a:xfrm>
            <a:off x="-3922357" y="2796927"/>
            <a:ext cx="2573547" cy="3191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D0700-F686-D263-115F-AAC65DEC63C0}"/>
              </a:ext>
            </a:extLst>
          </p:cNvPr>
          <p:cNvSpPr txBox="1"/>
          <p:nvPr/>
        </p:nvSpPr>
        <p:spPr>
          <a:xfrm>
            <a:off x="-3568857" y="3116262"/>
            <a:ext cx="29736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Autonomia</a:t>
            </a:r>
            <a:endParaRPr lang="en-US" sz="24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702F8-C516-0820-440F-21AFA8122EF3}"/>
              </a:ext>
            </a:extLst>
          </p:cNvPr>
          <p:cNvSpPr txBox="1"/>
          <p:nvPr/>
        </p:nvSpPr>
        <p:spPr>
          <a:xfrm>
            <a:off x="5143821" y="7889544"/>
            <a:ext cx="22691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Criatividade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0960EC-0DFC-E705-B3DA-86BF4B277729}"/>
              </a:ext>
            </a:extLst>
          </p:cNvPr>
          <p:cNvSpPr txBox="1"/>
          <p:nvPr/>
        </p:nvSpPr>
        <p:spPr>
          <a:xfrm>
            <a:off x="14287820" y="2354263"/>
            <a:ext cx="22260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Curiosidade</a:t>
            </a:r>
          </a:p>
        </p:txBody>
      </p:sp>
      <p:pic>
        <p:nvPicPr>
          <p:cNvPr id="15" name="Picture 16" descr="Icon&#10;&#10;Description automatically generated">
            <a:extLst>
              <a:ext uri="{FF2B5EF4-FFF2-40B4-BE49-F238E27FC236}">
                <a16:creationId xmlns:a16="http://schemas.microsoft.com/office/drawing/2014/main" id="{7DEEF68A-4835-D523-C278-96A25EC56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268" y="8742873"/>
            <a:ext cx="1521125" cy="1564256"/>
          </a:xfrm>
          <a:prstGeom prst="rect">
            <a:avLst/>
          </a:prstGeom>
        </p:spPr>
      </p:pic>
      <p:pic>
        <p:nvPicPr>
          <p:cNvPr id="17" name="Picture 18" descr="Icon&#10;&#10;Description automatically generated">
            <a:extLst>
              <a:ext uri="{FF2B5EF4-FFF2-40B4-BE49-F238E27FC236}">
                <a16:creationId xmlns:a16="http://schemas.microsoft.com/office/drawing/2014/main" id="{DDAD4E4C-93BD-E774-6A19-011A59AD6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71336" y="3782684"/>
            <a:ext cx="1794295" cy="1794295"/>
          </a:xfrm>
          <a:prstGeom prst="rect">
            <a:avLst/>
          </a:prstGeom>
        </p:spPr>
      </p:pic>
      <p:pic>
        <p:nvPicPr>
          <p:cNvPr id="19" name="Picture 20" descr="Icon&#10;&#10;Description automatically generated">
            <a:extLst>
              <a:ext uri="{FF2B5EF4-FFF2-40B4-BE49-F238E27FC236}">
                <a16:creationId xmlns:a16="http://schemas.microsoft.com/office/drawing/2014/main" id="{29102A64-DE39-6603-F591-625C877D1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6625" y="3279476"/>
            <a:ext cx="1434862" cy="14492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0E4548-2B6F-17EE-A46D-75F8149808B6}"/>
              </a:ext>
            </a:extLst>
          </p:cNvPr>
          <p:cNvSpPr txBox="1"/>
          <p:nvPr/>
        </p:nvSpPr>
        <p:spPr>
          <a:xfrm>
            <a:off x="995747" y="2495476"/>
            <a:ext cx="551070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err="1">
                <a:solidFill>
                  <a:schemeClr val="bg1"/>
                </a:solidFill>
                <a:cs typeface="Calibri"/>
              </a:rPr>
              <a:t>Criação</a:t>
            </a:r>
            <a:r>
              <a:rPr lang="en-US" sz="2800" dirty="0">
                <a:solidFill>
                  <a:schemeClr val="bg1"/>
                </a:solidFill>
                <a:cs typeface="Calibri"/>
              </a:rPr>
              <a:t> do </a:t>
            </a:r>
            <a:r>
              <a:rPr lang="en-US" sz="2800" dirty="0" err="1">
                <a:solidFill>
                  <a:schemeClr val="bg1"/>
                </a:solidFill>
                <a:cs typeface="Calibri"/>
              </a:rPr>
              <a:t>jogo</a:t>
            </a:r>
            <a:r>
              <a:rPr lang="en-US" sz="2800" dirty="0">
                <a:solidFill>
                  <a:schemeClr val="bg1"/>
                </a:solidFill>
                <a:cs typeface="Calibri"/>
              </a:rPr>
              <a:t>/ </a:t>
            </a:r>
            <a:r>
              <a:rPr lang="en-US" sz="2800" dirty="0" err="1">
                <a:solidFill>
                  <a:schemeClr val="bg1"/>
                </a:solidFill>
                <a:cs typeface="Calibri"/>
              </a:rPr>
              <a:t>encaixar</a:t>
            </a:r>
            <a:r>
              <a:rPr lang="en-US" sz="28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800" dirty="0" err="1">
                <a:solidFill>
                  <a:schemeClr val="bg1"/>
                </a:solidFill>
                <a:cs typeface="Calibri"/>
              </a:rPr>
              <a:t>ele</a:t>
            </a:r>
            <a:r>
              <a:rPr lang="en-US" sz="28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800" dirty="0" err="1">
                <a:solidFill>
                  <a:schemeClr val="bg1"/>
                </a:solidFill>
                <a:cs typeface="Calibri"/>
              </a:rPr>
              <a:t>nos</a:t>
            </a:r>
            <a:r>
              <a:rPr lang="en-US" sz="28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800" dirty="0" err="1">
                <a:solidFill>
                  <a:schemeClr val="bg1"/>
                </a:solidFill>
                <a:cs typeface="Calibri"/>
              </a:rPr>
              <a:t>requisitos</a:t>
            </a:r>
            <a:r>
              <a:rPr lang="en-US" sz="2800" dirty="0">
                <a:solidFill>
                  <a:schemeClr val="bg1"/>
                </a:solidFill>
                <a:cs typeface="Calibri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548EB-96CA-7A02-FCBB-A5D7FD340646}"/>
              </a:ext>
            </a:extLst>
          </p:cNvPr>
          <p:cNvSpPr txBox="1"/>
          <p:nvPr/>
        </p:nvSpPr>
        <p:spPr>
          <a:xfrm>
            <a:off x="1061141" y="4139752"/>
            <a:ext cx="46539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err="1">
                <a:solidFill>
                  <a:schemeClr val="bg1"/>
                </a:solidFill>
                <a:cs typeface="Calibri"/>
              </a:rPr>
              <a:t>Api</a:t>
            </a:r>
            <a:r>
              <a:rPr lang="en-US" sz="2800" dirty="0">
                <a:solidFill>
                  <a:schemeClr val="bg1"/>
                </a:solidFill>
                <a:cs typeface="Calibri"/>
              </a:rPr>
              <a:t> web-data-viz 😠</a:t>
            </a:r>
            <a:endParaRPr lang="en-US" dirty="0"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C032962-00B8-60D3-A525-0A3271B0D4F9}"/>
              </a:ext>
            </a:extLst>
          </p:cNvPr>
          <p:cNvSpPr txBox="1">
            <a:spLocks/>
          </p:cNvSpPr>
          <p:nvPr/>
        </p:nvSpPr>
        <p:spPr>
          <a:xfrm>
            <a:off x="14419052" y="1121373"/>
            <a:ext cx="3398808" cy="1339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solidFill>
                  <a:schemeClr val="bg1"/>
                </a:solidFill>
                <a:latin typeface="Poppins"/>
                <a:cs typeface="Poppins"/>
              </a:rPr>
              <a:t>Superações</a:t>
            </a:r>
            <a:endParaRPr lang="en-US" sz="3600" b="1" dirty="0" err="1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32E312-1BCD-36A7-2B6F-DAE30760D172}"/>
              </a:ext>
            </a:extLst>
          </p:cNvPr>
          <p:cNvSpPr txBox="1"/>
          <p:nvPr/>
        </p:nvSpPr>
        <p:spPr>
          <a:xfrm>
            <a:off x="14036011" y="2811776"/>
            <a:ext cx="415923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cs typeface="Calibri"/>
              </a:rPr>
              <a:t>Medo de API.</a:t>
            </a:r>
            <a:endParaRPr lang="en-US" sz="2800" dirty="0" err="1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3E2020-E4D4-09A9-7637-7F54E7038526}"/>
              </a:ext>
            </a:extLst>
          </p:cNvPr>
          <p:cNvSpPr txBox="1"/>
          <p:nvPr/>
        </p:nvSpPr>
        <p:spPr>
          <a:xfrm>
            <a:off x="14087026" y="3751561"/>
            <a:ext cx="465393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err="1">
                <a:solidFill>
                  <a:schemeClr val="bg1"/>
                </a:solidFill>
                <a:cs typeface="Calibri"/>
              </a:rPr>
              <a:t>Criação</a:t>
            </a:r>
            <a:r>
              <a:rPr lang="en-US" sz="2800" dirty="0">
                <a:solidFill>
                  <a:schemeClr val="bg1"/>
                </a:solidFill>
                <a:cs typeface="Calibri"/>
              </a:rPr>
              <a:t> de joins no banco de dados.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E26D54-F56E-18C1-BF15-5AB873611B14}"/>
              </a:ext>
            </a:extLst>
          </p:cNvPr>
          <p:cNvSpPr txBox="1"/>
          <p:nvPr/>
        </p:nvSpPr>
        <p:spPr>
          <a:xfrm>
            <a:off x="1066800" y="5414034"/>
            <a:ext cx="40894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err="1">
                <a:solidFill>
                  <a:schemeClr val="bg1"/>
                </a:solidFill>
                <a:cs typeface="Calibri" panose="020F0502020204030204"/>
              </a:rPr>
              <a:t>Criação</a:t>
            </a:r>
            <a:r>
              <a:rPr lang="en-US" sz="2800" dirty="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en-US" sz="2800" dirty="0" err="1">
                <a:solidFill>
                  <a:schemeClr val="bg1"/>
                </a:solidFill>
                <a:cs typeface="Calibri" panose="020F0502020204030204"/>
              </a:rPr>
              <a:t>desses</a:t>
            </a:r>
            <a:r>
              <a:rPr lang="en-US" sz="2800" dirty="0">
                <a:solidFill>
                  <a:schemeClr val="bg1"/>
                </a:solidFill>
                <a:cs typeface="Calibri" panose="020F0502020204030204"/>
              </a:rPr>
              <a:t> slides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84602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8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6C53B50-CEB1-5451-1FE3-5C0EE25EB90B}"/>
              </a:ext>
            </a:extLst>
          </p:cNvPr>
          <p:cNvSpPr/>
          <p:nvPr/>
        </p:nvSpPr>
        <p:spPr>
          <a:xfrm>
            <a:off x="6612966" y="-202675"/>
            <a:ext cx="6196641" cy="71167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54536F-231B-E24E-5F47-B8EEA6F2D5CC}"/>
              </a:ext>
            </a:extLst>
          </p:cNvPr>
          <p:cNvSpPr/>
          <p:nvPr/>
        </p:nvSpPr>
        <p:spPr>
          <a:xfrm>
            <a:off x="4905341" y="7598964"/>
            <a:ext cx="2573547" cy="3191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4B111-A769-BCD9-0A1A-F492DF60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557" y="997729"/>
            <a:ext cx="3398808" cy="1339940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chemeClr val="bg1"/>
                </a:solidFill>
                <a:latin typeface="Poppins"/>
                <a:cs typeface="Poppins"/>
              </a:rPr>
              <a:t>Desafios</a:t>
            </a:r>
            <a:endParaRPr lang="en-US" sz="3600" b="1" dirty="0" err="1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724525-A0A6-6053-A86A-78CFCAAEDBB1}"/>
              </a:ext>
            </a:extLst>
          </p:cNvPr>
          <p:cNvSpPr/>
          <p:nvPr/>
        </p:nvSpPr>
        <p:spPr>
          <a:xfrm>
            <a:off x="-3922357" y="2796927"/>
            <a:ext cx="2573547" cy="3191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D0700-F686-D263-115F-AAC65DEC63C0}"/>
              </a:ext>
            </a:extLst>
          </p:cNvPr>
          <p:cNvSpPr txBox="1"/>
          <p:nvPr/>
        </p:nvSpPr>
        <p:spPr>
          <a:xfrm>
            <a:off x="-3568857" y="3116262"/>
            <a:ext cx="29736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Autonomia</a:t>
            </a:r>
            <a:endParaRPr lang="en-US" sz="24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702F8-C516-0820-440F-21AFA8122EF3}"/>
              </a:ext>
            </a:extLst>
          </p:cNvPr>
          <p:cNvSpPr txBox="1"/>
          <p:nvPr/>
        </p:nvSpPr>
        <p:spPr>
          <a:xfrm>
            <a:off x="5143821" y="7889544"/>
            <a:ext cx="22691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Criatividade</a:t>
            </a:r>
          </a:p>
        </p:txBody>
      </p:sp>
      <p:pic>
        <p:nvPicPr>
          <p:cNvPr id="15" name="Picture 16" descr="Icon&#10;&#10;Description automatically generated">
            <a:extLst>
              <a:ext uri="{FF2B5EF4-FFF2-40B4-BE49-F238E27FC236}">
                <a16:creationId xmlns:a16="http://schemas.microsoft.com/office/drawing/2014/main" id="{7DEEF68A-4835-D523-C278-96A25EC56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268" y="8742873"/>
            <a:ext cx="1521125" cy="1564256"/>
          </a:xfrm>
          <a:prstGeom prst="rect">
            <a:avLst/>
          </a:prstGeom>
        </p:spPr>
      </p:pic>
      <p:pic>
        <p:nvPicPr>
          <p:cNvPr id="17" name="Picture 18" descr="Icon&#10;&#10;Description automatically generated">
            <a:extLst>
              <a:ext uri="{FF2B5EF4-FFF2-40B4-BE49-F238E27FC236}">
                <a16:creationId xmlns:a16="http://schemas.microsoft.com/office/drawing/2014/main" id="{DDAD4E4C-93BD-E774-6A19-011A59AD6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71336" y="3782684"/>
            <a:ext cx="1794295" cy="17942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0E4548-2B6F-17EE-A46D-75F8149808B6}"/>
              </a:ext>
            </a:extLst>
          </p:cNvPr>
          <p:cNvSpPr txBox="1"/>
          <p:nvPr/>
        </p:nvSpPr>
        <p:spPr>
          <a:xfrm>
            <a:off x="995747" y="2495476"/>
            <a:ext cx="551070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err="1">
                <a:solidFill>
                  <a:schemeClr val="bg1"/>
                </a:solidFill>
                <a:cs typeface="Calibri"/>
              </a:rPr>
              <a:t>Criação</a:t>
            </a:r>
            <a:r>
              <a:rPr lang="en-US" sz="2800" dirty="0">
                <a:solidFill>
                  <a:schemeClr val="bg1"/>
                </a:solidFill>
                <a:cs typeface="Calibri"/>
              </a:rPr>
              <a:t> do </a:t>
            </a:r>
            <a:r>
              <a:rPr lang="en-US" sz="2800" dirty="0" err="1">
                <a:solidFill>
                  <a:schemeClr val="bg1"/>
                </a:solidFill>
                <a:cs typeface="Calibri"/>
              </a:rPr>
              <a:t>jogo</a:t>
            </a:r>
            <a:r>
              <a:rPr lang="en-US" sz="2800" dirty="0">
                <a:solidFill>
                  <a:schemeClr val="bg1"/>
                </a:solidFill>
                <a:cs typeface="Calibri"/>
              </a:rPr>
              <a:t> e </a:t>
            </a:r>
            <a:r>
              <a:rPr lang="en-US" sz="2800" dirty="0" err="1">
                <a:solidFill>
                  <a:schemeClr val="bg1"/>
                </a:solidFill>
                <a:cs typeface="Calibri"/>
              </a:rPr>
              <a:t>encaixar</a:t>
            </a:r>
            <a:r>
              <a:rPr lang="en-US" sz="28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800" dirty="0" err="1">
                <a:solidFill>
                  <a:schemeClr val="bg1"/>
                </a:solidFill>
                <a:cs typeface="Calibri"/>
              </a:rPr>
              <a:t>ele</a:t>
            </a:r>
            <a:r>
              <a:rPr lang="en-US" sz="28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800" dirty="0" err="1">
                <a:solidFill>
                  <a:schemeClr val="bg1"/>
                </a:solidFill>
                <a:cs typeface="Calibri"/>
              </a:rPr>
              <a:t>nos</a:t>
            </a:r>
            <a:r>
              <a:rPr lang="en-US" sz="28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800" dirty="0" err="1">
                <a:solidFill>
                  <a:schemeClr val="bg1"/>
                </a:solidFill>
                <a:cs typeface="Calibri"/>
              </a:rPr>
              <a:t>requisitos</a:t>
            </a:r>
            <a:r>
              <a:rPr lang="en-US" sz="2800" dirty="0">
                <a:solidFill>
                  <a:schemeClr val="bg1"/>
                </a:solidFill>
                <a:cs typeface="Calibri"/>
              </a:rPr>
              <a:t>.</a:t>
            </a:r>
            <a:endParaRPr lang="en-US" sz="2800" dirty="0" err="1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548EB-96CA-7A02-FCBB-A5D7FD340646}"/>
              </a:ext>
            </a:extLst>
          </p:cNvPr>
          <p:cNvSpPr txBox="1"/>
          <p:nvPr/>
        </p:nvSpPr>
        <p:spPr>
          <a:xfrm>
            <a:off x="1061141" y="4139752"/>
            <a:ext cx="46539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cs typeface="Calibri"/>
              </a:rPr>
              <a:t>Api web data viz 😠</a:t>
            </a:r>
            <a:endParaRPr lang="en-US" dirty="0"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C032962-00B8-60D3-A525-0A3271B0D4F9}"/>
              </a:ext>
            </a:extLst>
          </p:cNvPr>
          <p:cNvSpPr txBox="1">
            <a:spLocks/>
          </p:cNvSpPr>
          <p:nvPr/>
        </p:nvSpPr>
        <p:spPr>
          <a:xfrm>
            <a:off x="7791090" y="963222"/>
            <a:ext cx="3398808" cy="1339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solidFill>
                  <a:schemeClr val="bg1"/>
                </a:solidFill>
                <a:latin typeface="Poppins"/>
                <a:cs typeface="Poppins"/>
              </a:rPr>
              <a:t>Superações</a:t>
            </a:r>
            <a:endParaRPr lang="en-US" sz="3600" b="1" dirty="0" err="1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32E312-1BCD-36A7-2B6F-DAE30760D172}"/>
              </a:ext>
            </a:extLst>
          </p:cNvPr>
          <p:cNvSpPr txBox="1"/>
          <p:nvPr/>
        </p:nvSpPr>
        <p:spPr>
          <a:xfrm>
            <a:off x="7408049" y="2653625"/>
            <a:ext cx="415923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cs typeface="Calibri"/>
              </a:rPr>
              <a:t>Medo de API’s.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3E2020-E4D4-09A9-7637-7F54E7038526}"/>
              </a:ext>
            </a:extLst>
          </p:cNvPr>
          <p:cNvSpPr txBox="1"/>
          <p:nvPr/>
        </p:nvSpPr>
        <p:spPr>
          <a:xfrm>
            <a:off x="7459064" y="3593410"/>
            <a:ext cx="465393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u="sng" dirty="0" err="1">
                <a:solidFill>
                  <a:schemeClr val="bg1"/>
                </a:solidFill>
                <a:cs typeface="Calibri"/>
              </a:rPr>
              <a:t>Criação</a:t>
            </a:r>
            <a:r>
              <a:rPr lang="en-US" sz="2800" dirty="0">
                <a:solidFill>
                  <a:schemeClr val="bg1"/>
                </a:solidFill>
                <a:cs typeface="Calibri"/>
              </a:rPr>
              <a:t> de joins no banco de dados.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6AB77-FDDB-F57D-446A-218294E6AC9C}"/>
              </a:ext>
            </a:extLst>
          </p:cNvPr>
          <p:cNvSpPr txBox="1"/>
          <p:nvPr/>
        </p:nvSpPr>
        <p:spPr>
          <a:xfrm>
            <a:off x="1066800" y="5414034"/>
            <a:ext cx="40894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err="1">
                <a:solidFill>
                  <a:schemeClr val="bg1"/>
                </a:solidFill>
                <a:cs typeface="Calibri" panose="020F0502020204030204"/>
              </a:rPr>
              <a:t>Criação</a:t>
            </a:r>
            <a:r>
              <a:rPr lang="en-US" sz="2800" dirty="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en-US" sz="2800" dirty="0" err="1">
                <a:solidFill>
                  <a:schemeClr val="bg1"/>
                </a:solidFill>
                <a:cs typeface="Calibri" panose="020F0502020204030204"/>
              </a:rPr>
              <a:t>desses</a:t>
            </a:r>
            <a:r>
              <a:rPr lang="en-US" sz="2800" dirty="0">
                <a:solidFill>
                  <a:schemeClr val="bg1"/>
                </a:solidFill>
                <a:cs typeface="Calibri" panose="020F0502020204030204"/>
              </a:rPr>
              <a:t> slides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0074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8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B111-A769-BCD9-0A1A-F492DF60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898" y="2464220"/>
            <a:ext cx="4160807" cy="1756883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Agradecimentos</a:t>
            </a:r>
            <a:endParaRPr lang="en-US" sz="4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596984-32F8-C1C3-FF7A-FBEF13A12617}"/>
              </a:ext>
            </a:extLst>
          </p:cNvPr>
          <p:cNvSpPr txBox="1"/>
          <p:nvPr/>
        </p:nvSpPr>
        <p:spPr>
          <a:xfrm>
            <a:off x="-1354100" y="3480093"/>
            <a:ext cx="311354" cy="114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29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8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03DE915-490F-2942-1E90-EFF674DD7496}"/>
              </a:ext>
            </a:extLst>
          </p:cNvPr>
          <p:cNvSpPr/>
          <p:nvPr/>
        </p:nvSpPr>
        <p:spPr>
          <a:xfrm>
            <a:off x="-6029" y="4019"/>
            <a:ext cx="12206376" cy="6973018"/>
          </a:xfrm>
          <a:prstGeom prst="rect">
            <a:avLst/>
          </a:prstGeom>
          <a:solidFill>
            <a:srgbClr val="0E4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90263-A8ED-2D8A-302A-A8B1F01B2012}"/>
              </a:ext>
            </a:extLst>
          </p:cNvPr>
          <p:cNvSpPr txBox="1"/>
          <p:nvPr/>
        </p:nvSpPr>
        <p:spPr>
          <a:xfrm>
            <a:off x="1399973" y="2612136"/>
            <a:ext cx="375306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cs typeface="Calibri"/>
              </a:rPr>
              <a:t>Não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 é </a:t>
            </a:r>
            <a:r>
              <a:rPr lang="en-US" sz="3200" dirty="0" err="1">
                <a:solidFill>
                  <a:schemeClr val="bg1"/>
                </a:solidFill>
                <a:cs typeface="Calibri"/>
              </a:rPr>
              <a:t>apenas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200" dirty="0" err="1">
                <a:solidFill>
                  <a:schemeClr val="bg1"/>
                </a:solidFill>
                <a:cs typeface="Calibri"/>
              </a:rPr>
              <a:t>isso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...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1445" y="570074"/>
            <a:ext cx="9144000" cy="13234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 O que é </a:t>
            </a:r>
            <a:r>
              <a:rPr lang="en-US" dirty="0" err="1">
                <a:solidFill>
                  <a:schemeClr val="bg1"/>
                </a:solidFill>
                <a:cs typeface="Calibri Light"/>
              </a:rPr>
              <a:t>ciência</a:t>
            </a:r>
            <a:r>
              <a:rPr lang="en-US" dirty="0">
                <a:solidFill>
                  <a:schemeClr val="bg1"/>
                </a:solidFill>
                <a:cs typeface="Calibri Light"/>
              </a:rPr>
              <a:t>?</a:t>
            </a:r>
            <a:endParaRPr lang="en-US" dirty="0" err="1">
              <a:solidFill>
                <a:schemeClr val="bg1"/>
              </a:solidFill>
            </a:endParaRPr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EAC2BAE6-9785-07A0-F654-279F12D47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626" y="2757491"/>
            <a:ext cx="2743200" cy="3355848"/>
          </a:xfrm>
          <a:prstGeom prst="rect">
            <a:avLst/>
          </a:prstGeom>
        </p:spPr>
      </p:pic>
      <p:pic>
        <p:nvPicPr>
          <p:cNvPr id="19" name="Picture 19" descr="A picture containing person, wearing&#10;&#10;Description automatically generated">
            <a:extLst>
              <a:ext uri="{FF2B5EF4-FFF2-40B4-BE49-F238E27FC236}">
                <a16:creationId xmlns:a16="http://schemas.microsoft.com/office/drawing/2014/main" id="{BFD6AF3B-D106-E083-0A14-10949AA93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249" y="3487298"/>
            <a:ext cx="3073879" cy="257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6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9482" y="728225"/>
            <a:ext cx="9144000" cy="132342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Calibri Light"/>
              </a:rPr>
              <a:t> </a:t>
            </a:r>
            <a:r>
              <a:rPr lang="en-US" b="1" dirty="0">
                <a:solidFill>
                  <a:srgbClr val="00B0F0"/>
                </a:solidFill>
                <a:cs typeface="Calibri Light"/>
              </a:rPr>
              <a:t>Ciência é o </a:t>
            </a:r>
            <a:r>
              <a:rPr lang="en-US" b="1" dirty="0" err="1">
                <a:solidFill>
                  <a:srgbClr val="00B0F0"/>
                </a:solidFill>
                <a:cs typeface="Calibri Light"/>
              </a:rPr>
              <a:t>metodo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90263-A8ED-2D8A-302A-A8B1F01B2012}"/>
              </a:ext>
            </a:extLst>
          </p:cNvPr>
          <p:cNvSpPr txBox="1"/>
          <p:nvPr/>
        </p:nvSpPr>
        <p:spPr>
          <a:xfrm>
            <a:off x="-3681679" y="2261378"/>
            <a:ext cx="389684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cs typeface="Calibri"/>
              </a:rPr>
              <a:t>Não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 é </a:t>
            </a:r>
            <a:r>
              <a:rPr lang="en-US" sz="3200" dirty="0" err="1">
                <a:solidFill>
                  <a:schemeClr val="bg1"/>
                </a:solidFill>
                <a:cs typeface="Calibri"/>
              </a:rPr>
              <a:t>apenas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200" dirty="0" err="1">
                <a:solidFill>
                  <a:schemeClr val="bg1"/>
                </a:solidFill>
                <a:cs typeface="Calibri"/>
              </a:rPr>
              <a:t>isso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...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358A32B5-3E7D-36D5-7863-5008F7476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4570" y="3389694"/>
            <a:ext cx="2100117" cy="21013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2324C6-5507-4F04-BCE2-0AA190B76E45}"/>
              </a:ext>
            </a:extLst>
          </p:cNvPr>
          <p:cNvSpPr txBox="1"/>
          <p:nvPr/>
        </p:nvSpPr>
        <p:spPr>
          <a:xfrm>
            <a:off x="-2713766" y="2279507"/>
            <a:ext cx="22053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cs typeface="Calibri"/>
              </a:rPr>
              <a:t>Pesaquisar</a:t>
            </a: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5B9966-7B86-31C5-AA49-23C3B8158A9B}"/>
              </a:ext>
            </a:extLst>
          </p:cNvPr>
          <p:cNvSpPr txBox="1"/>
          <p:nvPr/>
        </p:nvSpPr>
        <p:spPr>
          <a:xfrm>
            <a:off x="-2713767" y="3530336"/>
            <a:ext cx="22053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cs typeface="Calibri"/>
              </a:rPr>
              <a:t>Observar</a:t>
            </a: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6C5B4-527D-342A-B639-284E621A7A56}"/>
              </a:ext>
            </a:extLst>
          </p:cNvPr>
          <p:cNvSpPr txBox="1"/>
          <p:nvPr/>
        </p:nvSpPr>
        <p:spPr>
          <a:xfrm>
            <a:off x="-2713767" y="4996828"/>
            <a:ext cx="22053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cs typeface="Calibri"/>
              </a:rPr>
              <a:t>Explicar</a:t>
            </a:r>
            <a:endParaRPr lang="en-US" sz="2800" dirty="0" err="1">
              <a:solidFill>
                <a:schemeClr val="bg1"/>
              </a:solidFill>
            </a:endParaRPr>
          </a:p>
        </p:txBody>
      </p:sp>
      <p:pic>
        <p:nvPicPr>
          <p:cNvPr id="9" name="Picture 10" descr="Icon&#10;&#10;Description automatically generated">
            <a:extLst>
              <a:ext uri="{FF2B5EF4-FFF2-40B4-BE49-F238E27FC236}">
                <a16:creationId xmlns:a16="http://schemas.microsoft.com/office/drawing/2014/main" id="{C72AEF13-5CD6-1B78-B10C-670151811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8281" y="3365740"/>
            <a:ext cx="845390" cy="831012"/>
          </a:xfrm>
          <a:prstGeom prst="rect">
            <a:avLst/>
          </a:prstGeom>
        </p:spPr>
      </p:pic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0C3C1F14-39BB-DE61-1959-A90A89C3F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988280" y="2057400"/>
            <a:ext cx="974786" cy="989163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FBCE7D58-644D-B99A-5184-106E802F6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858884" y="4717211"/>
            <a:ext cx="974786" cy="960409"/>
          </a:xfrm>
          <a:prstGeom prst="rect">
            <a:avLst/>
          </a:prstGeom>
        </p:spPr>
      </p:pic>
      <p:pic>
        <p:nvPicPr>
          <p:cNvPr id="14" name="Picture 17">
            <a:extLst>
              <a:ext uri="{FF2B5EF4-FFF2-40B4-BE49-F238E27FC236}">
                <a16:creationId xmlns:a16="http://schemas.microsoft.com/office/drawing/2014/main" id="{4C189FC4-F01A-8185-7965-DE16936853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36437" y="3045038"/>
            <a:ext cx="2743200" cy="33558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04CBD6-E8C6-2A5A-A18D-B1A98B397A62}"/>
              </a:ext>
            </a:extLst>
          </p:cNvPr>
          <p:cNvSpPr txBox="1"/>
          <p:nvPr/>
        </p:nvSpPr>
        <p:spPr>
          <a:xfrm>
            <a:off x="16170664" y="3522297"/>
            <a:ext cx="477142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  <a:ea typeface="+mn-lt"/>
                <a:cs typeface="+mn-lt"/>
              </a:rPr>
              <a:t>O </a:t>
            </a:r>
            <a:r>
              <a:rPr lang="en-US" sz="3000" b="1" dirty="0" err="1">
                <a:solidFill>
                  <a:srgbClr val="00B0F0"/>
                </a:solidFill>
                <a:ea typeface="+mn-lt"/>
                <a:cs typeface="+mn-lt"/>
              </a:rPr>
              <a:t>metodo</a:t>
            </a:r>
            <a:r>
              <a:rPr lang="en-US" sz="3000" b="1" dirty="0">
                <a:solidFill>
                  <a:srgbClr val="00B0F0"/>
                </a:solidFill>
                <a:ea typeface="+mn-lt"/>
                <a:cs typeface="+mn-lt"/>
              </a:rPr>
              <a:t> </a:t>
            </a:r>
            <a:r>
              <a:rPr lang="en-US" sz="3000" b="1" dirty="0" err="1">
                <a:solidFill>
                  <a:srgbClr val="00B0F0"/>
                </a:solidFill>
                <a:ea typeface="+mn-lt"/>
                <a:cs typeface="+mn-lt"/>
              </a:rPr>
              <a:t>cientifico</a:t>
            </a:r>
            <a:r>
              <a:rPr lang="en-US" sz="3000" b="1" dirty="0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ea typeface="+mn-lt"/>
                <a:cs typeface="+mn-lt"/>
              </a:rPr>
              <a:t>busca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entender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mais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sobre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o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nosso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mundo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fisico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e natural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E338487E-592F-500C-2C7D-EA65CA9E3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98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256" y="641961"/>
            <a:ext cx="9144000" cy="132342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Calibri Light"/>
              </a:rPr>
              <a:t> </a:t>
            </a:r>
            <a:r>
              <a:rPr lang="en-US" b="1" dirty="0">
                <a:solidFill>
                  <a:srgbClr val="00B0F0"/>
                </a:solidFill>
                <a:cs typeface="Calibri Light"/>
              </a:rPr>
              <a:t>Ciência é o </a:t>
            </a:r>
            <a:r>
              <a:rPr lang="en-US" b="1" dirty="0" err="1">
                <a:solidFill>
                  <a:srgbClr val="00B0F0"/>
                </a:solidFill>
                <a:cs typeface="Calibri Light"/>
              </a:rPr>
              <a:t>metodo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324C6-5507-4F04-BCE2-0AA190B76E45}"/>
              </a:ext>
            </a:extLst>
          </p:cNvPr>
          <p:cNvSpPr txBox="1"/>
          <p:nvPr/>
        </p:nvSpPr>
        <p:spPr>
          <a:xfrm>
            <a:off x="2088272" y="2739582"/>
            <a:ext cx="22053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cs typeface="Calibri"/>
              </a:rPr>
              <a:t>Pesquisar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5B9966-7B86-31C5-AA49-23C3B8158A9B}"/>
              </a:ext>
            </a:extLst>
          </p:cNvPr>
          <p:cNvSpPr txBox="1"/>
          <p:nvPr/>
        </p:nvSpPr>
        <p:spPr>
          <a:xfrm>
            <a:off x="2088271" y="3976034"/>
            <a:ext cx="22053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cs typeface="Calibri"/>
              </a:rPr>
              <a:t>Observar</a:t>
            </a: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6C5B4-527D-342A-B639-284E621A7A56}"/>
              </a:ext>
            </a:extLst>
          </p:cNvPr>
          <p:cNvSpPr txBox="1"/>
          <p:nvPr/>
        </p:nvSpPr>
        <p:spPr>
          <a:xfrm>
            <a:off x="2088271" y="5442526"/>
            <a:ext cx="22053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cs typeface="Calibri"/>
              </a:rPr>
              <a:t>Explicar</a:t>
            </a:r>
            <a:endParaRPr lang="en-US" sz="2800" dirty="0" err="1">
              <a:solidFill>
                <a:schemeClr val="bg1"/>
              </a:solidFill>
            </a:endParaRPr>
          </a:p>
        </p:txBody>
      </p:sp>
      <p:pic>
        <p:nvPicPr>
          <p:cNvPr id="9" name="Picture 10" descr="Icon&#10;&#10;Description automatically generated">
            <a:extLst>
              <a:ext uri="{FF2B5EF4-FFF2-40B4-BE49-F238E27FC236}">
                <a16:creationId xmlns:a16="http://schemas.microsoft.com/office/drawing/2014/main" id="{C72AEF13-5CD6-1B78-B10C-670151811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57" y="3811438"/>
            <a:ext cx="845390" cy="831012"/>
          </a:xfrm>
          <a:prstGeom prst="rect">
            <a:avLst/>
          </a:prstGeom>
        </p:spPr>
      </p:pic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0C3C1F14-39BB-DE61-1959-A90A89C3F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58" y="2503098"/>
            <a:ext cx="974786" cy="989163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FBCE7D58-644D-B99A-5184-106E802F6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54" y="5162909"/>
            <a:ext cx="974786" cy="9604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C14690-9672-A4E4-0F90-18F014D83C9A}"/>
              </a:ext>
            </a:extLst>
          </p:cNvPr>
          <p:cNvSpPr txBox="1"/>
          <p:nvPr/>
        </p:nvSpPr>
        <p:spPr>
          <a:xfrm>
            <a:off x="6595343" y="3493542"/>
            <a:ext cx="477142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  <a:ea typeface="+mn-lt"/>
                <a:cs typeface="+mn-lt"/>
              </a:rPr>
              <a:t>O </a:t>
            </a:r>
            <a:r>
              <a:rPr lang="en-US" sz="3000" b="1" dirty="0" err="1">
                <a:solidFill>
                  <a:srgbClr val="00B0F0"/>
                </a:solidFill>
                <a:ea typeface="+mn-lt"/>
                <a:cs typeface="+mn-lt"/>
              </a:rPr>
              <a:t>método</a:t>
            </a:r>
            <a:r>
              <a:rPr lang="en-US" sz="3000" b="1" dirty="0">
                <a:solidFill>
                  <a:srgbClr val="00B0F0"/>
                </a:solidFill>
                <a:ea typeface="+mn-lt"/>
                <a:cs typeface="+mn-lt"/>
              </a:rPr>
              <a:t> </a:t>
            </a:r>
            <a:r>
              <a:rPr lang="en-US" sz="3000" b="1" dirty="0" err="1">
                <a:solidFill>
                  <a:srgbClr val="00B0F0"/>
                </a:solidFill>
                <a:ea typeface="+mn-lt"/>
                <a:cs typeface="+mn-lt"/>
              </a:rPr>
              <a:t>científico</a:t>
            </a:r>
            <a:r>
              <a:rPr lang="en-US" sz="3000" b="1" dirty="0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ea typeface="+mn-lt"/>
                <a:cs typeface="+mn-lt"/>
              </a:rPr>
              <a:t>busca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entender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mais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sobre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o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nosso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mundo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físico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e natural.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2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8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B111-A769-BCD9-0A1A-F492DF60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595" y="480143"/>
            <a:ext cx="6209059" cy="137636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</a:t>
            </a:r>
            <a:r>
              <a:rPr lang="en-US" sz="36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ciência</a:t>
            </a:r>
            <a:r>
              <a:rPr lang="en-US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</a:t>
            </a:r>
            <a:r>
              <a:rPr lang="en-US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minha</a:t>
            </a:r>
            <a:r>
              <a:rPr lang="en-US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vida</a:t>
            </a:r>
            <a:endParaRPr lang="en-US" sz="3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B58C87D5-1FAD-CCA8-6F24-6B95FDBD4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59259" y="2411094"/>
            <a:ext cx="5647426" cy="3085359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252B8BE-BBDE-BB50-CC8A-260D6AF11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8891" y="2515319"/>
            <a:ext cx="3763992" cy="2862532"/>
          </a:xfrm>
          <a:prstGeom prst="rect">
            <a:avLst/>
          </a:prstGeom>
        </p:spPr>
      </p:pic>
      <p:pic>
        <p:nvPicPr>
          <p:cNvPr id="9" name="Picture 5" descr="Text, qr code&#10;&#10;Description automatically generated">
            <a:extLst>
              <a:ext uri="{FF2B5EF4-FFF2-40B4-BE49-F238E27FC236}">
                <a16:creationId xmlns:a16="http://schemas.microsoft.com/office/drawing/2014/main" id="{310478D3-5041-6C15-6EC0-F117E71E9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475562" y="2349727"/>
            <a:ext cx="2743200" cy="36537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1B14A0-8D4F-0885-2109-AE119F932ACB}"/>
              </a:ext>
            </a:extLst>
          </p:cNvPr>
          <p:cNvSpPr txBox="1"/>
          <p:nvPr/>
        </p:nvSpPr>
        <p:spPr>
          <a:xfrm>
            <a:off x="14659495" y="3882813"/>
            <a:ext cx="36793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cs typeface="Calibri"/>
              </a:rPr>
              <a:t>Revistas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 err="1">
                <a:solidFill>
                  <a:schemeClr val="bg1"/>
                </a:solidFill>
                <a:cs typeface="Calibri"/>
              </a:rPr>
              <a:t>recreio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EDFD7-9C28-B9CC-C0AF-9C60BCEBEFAE}"/>
              </a:ext>
            </a:extLst>
          </p:cNvPr>
          <p:cNvSpPr txBox="1"/>
          <p:nvPr/>
        </p:nvSpPr>
        <p:spPr>
          <a:xfrm>
            <a:off x="-2498105" y="2164488"/>
            <a:ext cx="22053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cs typeface="Calibri"/>
              </a:rPr>
              <a:t>Pesaquisar</a:t>
            </a: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5FDEBE-3F73-A737-AC95-FF6499B55E61}"/>
              </a:ext>
            </a:extLst>
          </p:cNvPr>
          <p:cNvSpPr txBox="1"/>
          <p:nvPr/>
        </p:nvSpPr>
        <p:spPr>
          <a:xfrm>
            <a:off x="-2498106" y="3400940"/>
            <a:ext cx="22053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cs typeface="Calibri"/>
              </a:rPr>
              <a:t>Observar</a:t>
            </a: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94A901-96F8-86C9-077B-65BD68690B3F}"/>
              </a:ext>
            </a:extLst>
          </p:cNvPr>
          <p:cNvSpPr txBox="1"/>
          <p:nvPr/>
        </p:nvSpPr>
        <p:spPr>
          <a:xfrm>
            <a:off x="-2498106" y="4867432"/>
            <a:ext cx="22053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cs typeface="Calibri"/>
              </a:rPr>
              <a:t>Explicar</a:t>
            </a:r>
            <a:endParaRPr lang="en-US" sz="2800" dirty="0" err="1">
              <a:solidFill>
                <a:schemeClr val="bg1"/>
              </a:solidFill>
            </a:endParaRPr>
          </a:p>
        </p:txBody>
      </p:sp>
      <p:pic>
        <p:nvPicPr>
          <p:cNvPr id="14" name="Picture 10" descr="Icon&#10;&#10;Description automatically generated">
            <a:extLst>
              <a:ext uri="{FF2B5EF4-FFF2-40B4-BE49-F238E27FC236}">
                <a16:creationId xmlns:a16="http://schemas.microsoft.com/office/drawing/2014/main" id="{FF8700AA-D178-0812-108D-6E87419E5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772620" y="3236344"/>
            <a:ext cx="845390" cy="831012"/>
          </a:xfrm>
          <a:prstGeom prst="rect">
            <a:avLst/>
          </a:prstGeom>
        </p:spPr>
      </p:pic>
      <p:pic>
        <p:nvPicPr>
          <p:cNvPr id="16" name="Picture 11" descr="Icon&#10;&#10;Description automatically generated">
            <a:extLst>
              <a:ext uri="{FF2B5EF4-FFF2-40B4-BE49-F238E27FC236}">
                <a16:creationId xmlns:a16="http://schemas.microsoft.com/office/drawing/2014/main" id="{576A962C-6D9D-7565-93D7-7E4C739CB9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772619" y="1928004"/>
            <a:ext cx="974786" cy="989163"/>
          </a:xfrm>
          <a:prstGeom prst="rect">
            <a:avLst/>
          </a:prstGeom>
        </p:spPr>
      </p:pic>
      <p:pic>
        <p:nvPicPr>
          <p:cNvPr id="18" name="Picture 12" descr="Icon&#10;&#10;Description automatically generated">
            <a:extLst>
              <a:ext uri="{FF2B5EF4-FFF2-40B4-BE49-F238E27FC236}">
                <a16:creationId xmlns:a16="http://schemas.microsoft.com/office/drawing/2014/main" id="{77F68334-5B95-0895-6ACB-A2DBAFDCCC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643223" y="4587815"/>
            <a:ext cx="974786" cy="96040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A617E5C-8B38-8FE4-64A4-E93E8FADA88A}"/>
              </a:ext>
            </a:extLst>
          </p:cNvPr>
          <p:cNvSpPr txBox="1"/>
          <p:nvPr/>
        </p:nvSpPr>
        <p:spPr>
          <a:xfrm>
            <a:off x="13208928" y="3177240"/>
            <a:ext cx="477142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  <a:ea typeface="+mn-lt"/>
                <a:cs typeface="+mn-lt"/>
              </a:rPr>
              <a:t>O </a:t>
            </a:r>
            <a:r>
              <a:rPr lang="en-US" sz="3000" b="1" dirty="0" err="1">
                <a:solidFill>
                  <a:srgbClr val="00B0F0"/>
                </a:solidFill>
                <a:ea typeface="+mn-lt"/>
                <a:cs typeface="+mn-lt"/>
              </a:rPr>
              <a:t>metodo</a:t>
            </a:r>
            <a:r>
              <a:rPr lang="en-US" sz="3000" b="1" dirty="0">
                <a:solidFill>
                  <a:srgbClr val="00B0F0"/>
                </a:solidFill>
                <a:ea typeface="+mn-lt"/>
                <a:cs typeface="+mn-lt"/>
              </a:rPr>
              <a:t> </a:t>
            </a:r>
            <a:r>
              <a:rPr lang="en-US" sz="3000" b="1" dirty="0" err="1">
                <a:solidFill>
                  <a:srgbClr val="00B0F0"/>
                </a:solidFill>
                <a:ea typeface="+mn-lt"/>
                <a:cs typeface="+mn-lt"/>
              </a:rPr>
              <a:t>cientifico</a:t>
            </a:r>
            <a:r>
              <a:rPr lang="en-US" sz="3000" b="1" dirty="0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ea typeface="+mn-lt"/>
                <a:cs typeface="+mn-lt"/>
              </a:rPr>
              <a:t>busca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entender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mais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sobre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o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nosso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mundo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fisico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e natural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364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8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B58C87D5-1FAD-CCA8-6F24-6B95FDBD4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59259" y="2411094"/>
            <a:ext cx="5647426" cy="3085359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252B8BE-BBDE-BB50-CC8A-260D6AF11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8891" y="2515319"/>
            <a:ext cx="3763992" cy="2862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A94A387-1BAF-CE0A-3779-640B953461D9}"/>
              </a:ext>
            </a:extLst>
          </p:cNvPr>
          <p:cNvSpPr/>
          <p:nvPr/>
        </p:nvSpPr>
        <p:spPr>
          <a:xfrm>
            <a:off x="357888" y="1930276"/>
            <a:ext cx="6599207" cy="42269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5" descr="Text, qr code&#10;&#10;Description automatically generated">
            <a:extLst>
              <a:ext uri="{FF2B5EF4-FFF2-40B4-BE49-F238E27FC236}">
                <a16:creationId xmlns:a16="http://schemas.microsoft.com/office/drawing/2014/main" id="{A6937FE3-904F-303C-CA66-D4BF94071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62" y="2205954"/>
            <a:ext cx="2743200" cy="3653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814C75-CEB2-52DB-7B3A-BFFF1FD835E5}"/>
              </a:ext>
            </a:extLst>
          </p:cNvPr>
          <p:cNvSpPr txBox="1"/>
          <p:nvPr/>
        </p:nvSpPr>
        <p:spPr>
          <a:xfrm>
            <a:off x="7974023" y="3264588"/>
            <a:ext cx="367936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Revistas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recreio</a:t>
            </a: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57BBDF-2850-6202-0DCB-A72CD9DC6446}"/>
              </a:ext>
            </a:extLst>
          </p:cNvPr>
          <p:cNvSpPr txBox="1"/>
          <p:nvPr/>
        </p:nvSpPr>
        <p:spPr>
          <a:xfrm>
            <a:off x="6309032" y="3523225"/>
            <a:ext cx="3113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06884E-EE01-D7A2-CB0E-343F3A78BD9A}"/>
              </a:ext>
            </a:extLst>
          </p:cNvPr>
          <p:cNvSpPr txBox="1"/>
          <p:nvPr/>
        </p:nvSpPr>
        <p:spPr>
          <a:xfrm>
            <a:off x="3918371" y="2303468"/>
            <a:ext cx="273757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Curiosidades</a:t>
            </a: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cientificas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577CA9-BB2C-3194-9E77-C2C94CAF2A36}"/>
              </a:ext>
            </a:extLst>
          </p:cNvPr>
          <p:cNvSpPr txBox="1"/>
          <p:nvPr/>
        </p:nvSpPr>
        <p:spPr>
          <a:xfrm>
            <a:off x="3916053" y="4293574"/>
            <a:ext cx="19500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Artigos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016BBC2-41AE-9FBE-3522-BD193B41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596" y="480144"/>
            <a:ext cx="5814204" cy="133994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</a:t>
            </a: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ciencia</a:t>
            </a: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</a:t>
            </a: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minha</a:t>
            </a: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vida</a:t>
            </a:r>
            <a:endParaRPr lang="en-US" sz="32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C0D550-8C8D-9553-B731-C0901E4A4BDD}"/>
              </a:ext>
            </a:extLst>
          </p:cNvPr>
          <p:cNvSpPr txBox="1"/>
          <p:nvPr/>
        </p:nvSpPr>
        <p:spPr>
          <a:xfrm>
            <a:off x="3917906" y="3491379"/>
            <a:ext cx="25072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Quiz</a:t>
            </a:r>
            <a:endParaRPr 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D317A7-6DA5-F586-423D-6EDB036EDB7B}"/>
              </a:ext>
            </a:extLst>
          </p:cNvPr>
          <p:cNvSpPr txBox="1"/>
          <p:nvPr/>
        </p:nvSpPr>
        <p:spPr>
          <a:xfrm>
            <a:off x="3920536" y="5026510"/>
            <a:ext cx="325593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Indicações</a:t>
            </a: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livros</a:t>
            </a:r>
            <a:endParaRPr lang="en-US" dirty="0" err="1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067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8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B111-A769-BCD9-0A1A-F492DF60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596" y="480144"/>
            <a:ext cx="5814204" cy="133994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</a:t>
            </a: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ciência</a:t>
            </a: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</a:t>
            </a: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minha</a:t>
            </a: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vida</a:t>
            </a:r>
            <a:endParaRPr lang="en-US" sz="32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B58C87D5-1FAD-CCA8-6F24-6B95FDBD4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52" y="2770528"/>
            <a:ext cx="5647426" cy="3085359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252B8BE-BBDE-BB50-CC8A-260D6AF11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495" y="2874753"/>
            <a:ext cx="3763992" cy="2862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583D3B-C2AB-A48A-03E9-C2B97574D4F9}"/>
              </a:ext>
            </a:extLst>
          </p:cNvPr>
          <p:cNvSpPr txBox="1"/>
          <p:nvPr/>
        </p:nvSpPr>
        <p:spPr>
          <a:xfrm>
            <a:off x="13581193" y="3580888"/>
            <a:ext cx="36793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cs typeface="Calibri"/>
              </a:rPr>
              <a:t>Revistas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 err="1">
                <a:solidFill>
                  <a:schemeClr val="bg1"/>
                </a:solidFill>
                <a:cs typeface="Calibri"/>
              </a:rPr>
              <a:t>recreio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722614-0B26-CB7C-5049-A8B70142CAF8}"/>
              </a:ext>
            </a:extLst>
          </p:cNvPr>
          <p:cNvSpPr/>
          <p:nvPr/>
        </p:nvSpPr>
        <p:spPr>
          <a:xfrm>
            <a:off x="-7305244" y="1887144"/>
            <a:ext cx="6599207" cy="42269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5" descr="Text, qr code&#10;&#10;Description automatically generated">
            <a:extLst>
              <a:ext uri="{FF2B5EF4-FFF2-40B4-BE49-F238E27FC236}">
                <a16:creationId xmlns:a16="http://schemas.microsoft.com/office/drawing/2014/main" id="{3F89B924-8262-DD81-8CDD-4BE476CCE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78770" y="2162822"/>
            <a:ext cx="2743200" cy="36537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596984-32F8-C1C3-FF7A-FBEF13A12617}"/>
              </a:ext>
            </a:extLst>
          </p:cNvPr>
          <p:cNvSpPr txBox="1"/>
          <p:nvPr/>
        </p:nvSpPr>
        <p:spPr>
          <a:xfrm>
            <a:off x="-1354100" y="3480093"/>
            <a:ext cx="311354" cy="114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7A3CA4-D685-4FA5-9A1C-5F0B75429A86}"/>
              </a:ext>
            </a:extLst>
          </p:cNvPr>
          <p:cNvSpPr txBox="1"/>
          <p:nvPr/>
        </p:nvSpPr>
        <p:spPr>
          <a:xfrm>
            <a:off x="-3744761" y="2260336"/>
            <a:ext cx="273757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err="1">
                <a:solidFill>
                  <a:schemeClr val="bg1"/>
                </a:solidFill>
                <a:cs typeface="Calibri"/>
              </a:rPr>
              <a:t>Curiosidades</a:t>
            </a:r>
            <a:r>
              <a:rPr lang="en-US" sz="28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800" dirty="0" err="1">
                <a:solidFill>
                  <a:schemeClr val="bg1"/>
                </a:solidFill>
                <a:cs typeface="Calibri"/>
              </a:rPr>
              <a:t>cientificas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735D97-A303-5EFB-A5B8-3CB6806A4247}"/>
              </a:ext>
            </a:extLst>
          </p:cNvPr>
          <p:cNvSpPr txBox="1"/>
          <p:nvPr/>
        </p:nvSpPr>
        <p:spPr>
          <a:xfrm>
            <a:off x="-3747079" y="4250442"/>
            <a:ext cx="19500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Artigos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2B88CB-E2FB-33D4-CE43-61462329BE9E}"/>
              </a:ext>
            </a:extLst>
          </p:cNvPr>
          <p:cNvSpPr txBox="1"/>
          <p:nvPr/>
        </p:nvSpPr>
        <p:spPr>
          <a:xfrm>
            <a:off x="-3745226" y="3448247"/>
            <a:ext cx="25072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Quiz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2F5F51-06BD-BE63-DE43-FFC01DB263AE}"/>
              </a:ext>
            </a:extLst>
          </p:cNvPr>
          <p:cNvSpPr txBox="1"/>
          <p:nvPr/>
        </p:nvSpPr>
        <p:spPr>
          <a:xfrm>
            <a:off x="-3742596" y="4983378"/>
            <a:ext cx="32559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>
                <a:solidFill>
                  <a:schemeClr val="bg1"/>
                </a:solidFill>
                <a:cs typeface="Calibri"/>
              </a:rPr>
              <a:t>Indicações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cs typeface="Calibri"/>
              </a:rPr>
              <a:t>livros</a:t>
            </a:r>
            <a:endParaRPr lang="en-US" dirty="0" err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5301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8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B111-A769-BCD9-0A1A-F492DF60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596" y="480144"/>
            <a:ext cx="5814204" cy="133994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</a:t>
            </a: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ciência</a:t>
            </a: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</a:t>
            </a: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minha</a:t>
            </a: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vida</a:t>
            </a:r>
            <a:endParaRPr lang="en-US" sz="32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252B8BE-BBDE-BB50-CC8A-260D6AF11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0250" y="2745357"/>
            <a:ext cx="3763992" cy="2862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583D3B-C2AB-A48A-03E9-C2B97574D4F9}"/>
              </a:ext>
            </a:extLst>
          </p:cNvPr>
          <p:cNvSpPr txBox="1"/>
          <p:nvPr/>
        </p:nvSpPr>
        <p:spPr>
          <a:xfrm>
            <a:off x="13581193" y="3580888"/>
            <a:ext cx="36793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cs typeface="Calibri"/>
              </a:rPr>
              <a:t>Revistas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 err="1">
                <a:solidFill>
                  <a:schemeClr val="bg1"/>
                </a:solidFill>
                <a:cs typeface="Calibri"/>
              </a:rPr>
              <a:t>recreio</a:t>
            </a: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332E92CE-EB3D-3051-9363-69D5CE77A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643" y="2718759"/>
            <a:ext cx="1722410" cy="1736786"/>
          </a:xfrm>
          <a:prstGeom prst="rect">
            <a:avLst/>
          </a:prstGeom>
        </p:spPr>
      </p:pic>
      <p:pic>
        <p:nvPicPr>
          <p:cNvPr id="9" name="Picture 10" descr="Logo&#10;&#10;Description automatically generated">
            <a:extLst>
              <a:ext uri="{FF2B5EF4-FFF2-40B4-BE49-F238E27FC236}">
                <a16:creationId xmlns:a16="http://schemas.microsoft.com/office/drawing/2014/main" id="{30220D53-3578-2A11-8377-5374D3A71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928" y="2201174"/>
            <a:ext cx="2743200" cy="2743200"/>
          </a:xfrm>
          <a:prstGeom prst="rect">
            <a:avLst/>
          </a:prstGeom>
        </p:spPr>
      </p:pic>
      <p:pic>
        <p:nvPicPr>
          <p:cNvPr id="11" name="Picture 12" descr="Icon&#10;&#10;Description automatically generated">
            <a:extLst>
              <a:ext uri="{FF2B5EF4-FFF2-40B4-BE49-F238E27FC236}">
                <a16:creationId xmlns:a16="http://schemas.microsoft.com/office/drawing/2014/main" id="{DF52D1DC-7F92-4A10-3A43-9D67505C7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4513" y="2819400"/>
            <a:ext cx="1794295" cy="1794295"/>
          </a:xfrm>
          <a:prstGeom prst="rect">
            <a:avLst/>
          </a:prstGeom>
        </p:spPr>
      </p:pic>
      <p:pic>
        <p:nvPicPr>
          <p:cNvPr id="1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7D54CA27-E7DB-32D4-650F-08D026BC71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849373" y="2339207"/>
            <a:ext cx="5647426" cy="308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58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8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B111-A769-BCD9-0A1A-F492DF60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02" y="2564860"/>
            <a:ext cx="2104846" cy="133994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/>
                <a:cs typeface="Poppins"/>
              </a:rPr>
              <a:t>Meu site</a:t>
            </a:r>
            <a:endParaRPr lang="en-US" sz="32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651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194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Poppins</vt:lpstr>
      <vt:lpstr>office theme</vt:lpstr>
      <vt:lpstr>Ciência</vt:lpstr>
      <vt:lpstr> O que é ciência?</vt:lpstr>
      <vt:lpstr> Ciência é o metodo</vt:lpstr>
      <vt:lpstr> Ciência é o metodo</vt:lpstr>
      <vt:lpstr>A ciência na minha vida</vt:lpstr>
      <vt:lpstr>A ciencia na minha vida</vt:lpstr>
      <vt:lpstr>A ciência na minha vida</vt:lpstr>
      <vt:lpstr>A ciência na minha vida</vt:lpstr>
      <vt:lpstr>Meu site</vt:lpstr>
      <vt:lpstr>Meus valores</vt:lpstr>
      <vt:lpstr>Desafios</vt:lpstr>
      <vt:lpstr>Desafios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Lucas</cp:lastModifiedBy>
  <cp:revision>677</cp:revision>
  <dcterms:created xsi:type="dcterms:W3CDTF">2022-11-28T17:21:05Z</dcterms:created>
  <dcterms:modified xsi:type="dcterms:W3CDTF">2022-11-29T07:07:20Z</dcterms:modified>
</cp:coreProperties>
</file>