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78" r:id="rId4"/>
    <p:sldId id="274" r:id="rId5"/>
    <p:sldId id="276" r:id="rId6"/>
    <p:sldId id="273" r:id="rId7"/>
    <p:sldId id="279" r:id="rId8"/>
    <p:sldId id="280" r:id="rId9"/>
    <p:sldId id="281" r:id="rId10"/>
    <p:sldId id="288" r:id="rId11"/>
    <p:sldId id="289" r:id="rId12"/>
    <p:sldId id="290" r:id="rId13"/>
    <p:sldId id="291" r:id="rId14"/>
    <p:sldId id="282" r:id="rId15"/>
    <p:sldId id="283" r:id="rId16"/>
    <p:sldId id="284" r:id="rId17"/>
    <p:sldId id="287" r:id="rId18"/>
    <p:sldId id="285" r:id="rId19"/>
    <p:sldId id="292" r:id="rId20"/>
    <p:sldId id="293" r:id="rId21"/>
    <p:sldId id="294" r:id="rId22"/>
    <p:sldId id="286" r:id="rId23"/>
    <p:sldId id="26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8"/>
    <a:srgbClr val="7C9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0C3A-6196-492F-83E7-D51425488EF4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98FC8-F0F4-45D1-AC6A-D834256872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7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7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9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1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7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8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10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0733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8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24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326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0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28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6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9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0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ADC5-2031-41BB-8B7E-0832F48D1A66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1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6" r:id="rId14"/>
    <p:sldLayoutId id="2147483667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lrolim/IMDB-Movies-Analysi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14463" y="0"/>
            <a:ext cx="3048000" cy="27432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9144000" y="1371600"/>
            <a:ext cx="3048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327025"/>
            <a:ext cx="431800" cy="388938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09600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9144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>
              <a:solidFill>
                <a:srgbClr val="F23B48"/>
              </a:solidFill>
              <a:latin typeface="FontAwesom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0" y="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0" y="137160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462462" y="1371600"/>
            <a:ext cx="1633537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096000" y="1371600"/>
            <a:ext cx="1524000" cy="13716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3716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4572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6096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524000" y="41148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TextBox 69"/>
          <p:cNvSpPr txBox="1"/>
          <p:nvPr/>
        </p:nvSpPr>
        <p:spPr>
          <a:xfrm>
            <a:off x="1832756" y="1476468"/>
            <a:ext cx="2323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smtClean="0">
                <a:solidFill>
                  <a:schemeClr val="bg1"/>
                </a:solidFill>
                <a:latin typeface="Lato Light" panose="020F0302020204030203" pitchFamily="34" charset="0"/>
              </a:rPr>
              <a:t>COC 361</a:t>
            </a:r>
            <a:endParaRPr lang="en-AU" sz="400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24873" y="4463473"/>
            <a:ext cx="674254" cy="67425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2534299" y="327025"/>
            <a:ext cx="1027402" cy="822418"/>
          </a:xfrm>
          <a:custGeom>
            <a:avLst/>
            <a:gdLst>
              <a:gd name="T0" fmla="*/ 1008874 w 487"/>
              <a:gd name="T1" fmla="*/ 18976 h 390"/>
              <a:gd name="T2" fmla="*/ 1008874 w 487"/>
              <a:gd name="T3" fmla="*/ 18976 h 390"/>
              <a:gd name="T4" fmla="*/ 785149 w 487"/>
              <a:gd name="T5" fmla="*/ 411147 h 390"/>
              <a:gd name="T6" fmla="*/ 728163 w 487"/>
              <a:gd name="T7" fmla="*/ 411147 h 390"/>
              <a:gd name="T8" fmla="*/ 616300 w 487"/>
              <a:gd name="T9" fmla="*/ 316267 h 390"/>
              <a:gd name="T10" fmla="*/ 578309 w 487"/>
              <a:gd name="T11" fmla="*/ 316267 h 390"/>
              <a:gd name="T12" fmla="*/ 409460 w 487"/>
              <a:gd name="T13" fmla="*/ 560847 h 390"/>
              <a:gd name="T14" fmla="*/ 373579 w 487"/>
              <a:gd name="T15" fmla="*/ 560847 h 390"/>
              <a:gd name="T16" fmla="*/ 297597 w 487"/>
              <a:gd name="T17" fmla="*/ 503919 h 390"/>
              <a:gd name="T18" fmla="*/ 259606 w 487"/>
              <a:gd name="T19" fmla="*/ 503919 h 390"/>
              <a:gd name="T20" fmla="*/ 16885 w 487"/>
              <a:gd name="T21" fmla="*/ 803318 h 390"/>
              <a:gd name="T22" fmla="*/ 16885 w 487"/>
              <a:gd name="T23" fmla="*/ 820186 h 390"/>
              <a:gd name="T24" fmla="*/ 1025759 w 487"/>
              <a:gd name="T25" fmla="*/ 820186 h 390"/>
              <a:gd name="T26" fmla="*/ 1025759 w 487"/>
              <a:gd name="T27" fmla="*/ 18976 h 390"/>
              <a:gd name="T28" fmla="*/ 1008874 w 487"/>
              <a:gd name="T29" fmla="*/ 18976 h 39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5" name="Text Placeholder 8"/>
          <p:cNvSpPr txBox="1">
            <a:spLocks/>
          </p:cNvSpPr>
          <p:nvPr/>
        </p:nvSpPr>
        <p:spPr>
          <a:xfrm>
            <a:off x="424873" y="3660822"/>
            <a:ext cx="10491859" cy="444500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PREVISÃO DE NOTAS NA ESCALA IMDB</a:t>
            </a:r>
            <a:endParaRPr lang="en-AU" sz="480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6" name="Text Placeholder 8"/>
          <p:cNvSpPr txBox="1">
            <a:spLocks/>
          </p:cNvSpPr>
          <p:nvPr/>
        </p:nvSpPr>
        <p:spPr>
          <a:xfrm>
            <a:off x="424872" y="4800600"/>
            <a:ext cx="10491859" cy="444500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LUCAS ROLIM E ANDERSON BARBOSA</a:t>
            </a:r>
          </a:p>
          <a:p>
            <a:pPr marL="0" indent="0">
              <a:buNone/>
            </a:pPr>
            <a:r>
              <a:rPr lang="en-AU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10/2016</a:t>
            </a:r>
            <a:endParaRPr lang="en-AU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5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  <p:bldP spid="4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Histograma (número de críticas)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4" y="2632479"/>
            <a:ext cx="4697409" cy="3355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6" y="2632479"/>
            <a:ext cx="4500343" cy="32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Histograma Receita Gerada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47" y="2439989"/>
            <a:ext cx="5178315" cy="3698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0" y="2439989"/>
            <a:ext cx="5115084" cy="36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Histograma Número de usuários votantes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59" y="2289204"/>
            <a:ext cx="5471034" cy="3907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289204"/>
            <a:ext cx="5197293" cy="37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59" y="1222814"/>
            <a:ext cx="9479820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Histograma Número de usuários que submeteram uma crítica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13" y="2548969"/>
            <a:ext cx="5194229" cy="3710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0" y="2548969"/>
            <a:ext cx="5194229" cy="37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Duração do filme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5" y="1888138"/>
            <a:ext cx="5755273" cy="46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Lucro gerado pelo filme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78" y="1957637"/>
            <a:ext cx="5781031" cy="46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Orçamento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24" y="2093711"/>
            <a:ext cx="5858304" cy="46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</a:t>
            </a: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Orçamento (sem outlier)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" name="AutoShape 2" descr="data:image/png;base64,iVBORw0KGgoAAAANSUhEUgAABUAAAAPACAMAAADDuCPrAAAAnFBMVEUAAAAAADoAAGYAOpAAZrYzMzM6AAA6kJA6kLY6kNtNTU1NTW5NTY5NbqtNjshmAABmAGZmZmZmtv9uTU1uq+SOTU2OyMiOyP+QOgCQkDqQkLaQ2/+ZmZmrbk2rjk2r5P+2ZgC2kDq2///Ijk3I///bkDrb///kq27k5Kvk///r6+v/tmb/yI7/25D/5Kv//7b//8j//9v//+T///8q1uwQAAAACXBIWXMAAB2HAAAdhwGP5fFlAAAgAElEQVR4nO29faPktnH1qcSy9vEktnc91iPvhtrMZjKZpDWSZc33/257+5UkWIV6QREodp/fHzNsAoU6KJLnspu4fb/5CgAAwMU3owUAAMBRgYECAIATGCgAADiBgQIAgBMYKAAAOIGBAgCAExgoAAA4gYECAIATGCgAADiBgQIAgBMYKAAAOIGBAgCAExgoAAA46WGgJx/uwL1JqyutsNECGFAwIyjYuQYw0EbS6korbLQABhTMCAoGAw0gra60wkYLYEDBjKBgMNAA0upKK2y0AAYUzAgKBgMNIK2utMJGC2BAwYygYDDQANLqSitstAAGFMwICgYDDSCtrrTCRgtgQMGMoGAw0ADS6korbLQABhTMCAoGAw0gra60wkYLYEDBjKBgMNAA0upKK2y0AAYUzAgKBgMNIK2utMJGC2BAwYygYDDQANLqSitstAAGFMwICgYDDSCtrrTCRgtgQMGMoGAw0ADS6korbLQABhTMCAoGAw0gra60wkYLYEDBjKBgMNAA0upKK2y0AAYUzAgKBgMNIK2utMJGC2BAwYygYDDQANLqSitstAAGFMwICgYDDSCtrrTCRgtgQMGMoGAw0ADS6korbLQABhTMCAoGAw0gra60wkYLYEDBjKBgMNAA0upKK2y0AAYUzAgKBgMNIK2utMJGC2BAwYygYDDQANLqSitstAAGFMwICgYDDSCtrrTCRgtgQMGMoGAw0ADS6korbLQABhTMCAoGAw0gra60wkYLYEDBjKBgMNAA0upKK2y0AAYUzAgKBgMNIK2utMJGC2BAwYygYDDQANLqSitstAAGFMwICgYDDSCtrrTCRgtgQMGMoGAw0ADS6korbLQABhTMCAoGAw0gra60wkYLYEDBjKBgMNAA0upKK2y0AAYUzAgKBgMNoIeu6Q1rzEsXzAMKZgQFg4EG0EHXNDkc9JUL5gIFM4KCwUAD2F/XNHkc9IUL5gMFM4KCwUAD2F3XNLkc9HUL5gQFM4KCwUADgIEaSasrrbDRAhhQMBhoADBQI2l1pRU2WgADCgYDDQAGaiStrrTCRgtgQMFgoAHgIZKRtLrSChstgAEFg4EGgGVMRtLqSitstAAGFAwGGgAW0htJqyutsNECGFCwVzFQj/+oSXsWpRU2WgADCmYEBXsRA3W9A1aT9ixKK2y0AAYUzAgK9hoG6nsGoybtWZRW2GgBDCiYERTsJQzUuQpITdqzKK2w0QIYUDAjKBgMNIC0Z1FaYaMFMKBgRlAwGGgAac+itMJGC2BAwYygYDDQANKeRWmFjRbAgIIZQcFewkDxECkZaXWlFTZaAAMK9hoGimVMuUirK62w0QIYULAXMVAspE9FWl1phY0WwICCvYqB7kpaXWmFjRbAgIIZQcFgoAGk1ZVW2GgBDCiYERQMBhpAWl1phY0WwICCGUHBYKABpNWVVthoAQwomBEUDAYaQFpdaYWNFsCAghlBwWCgAaTVlVbYaAEMKJgRFAwGGkBaXWmFjRbAgIIZQcFgoAGk1ZVW2GgBDCiYERQMBhpAWl1phY0WwICCGUHBYKABpNWVVthoAQwomBEUDAYaQFpdaYWNFsCAghlBwWCgJuhfqR+viyZBwWjS6korbLQABhQMBmqB+VKn4boYxheMIa2utMJGC2BAwWCgBrivFR2ti2N4wTjS6korbLQABhQMBqqH/WL7tGdRWmGjBTCgYEZQMBioHhhoFGl1pRU2WgADCgYD1QMDjSKtrrTCRgtgQMFgoHpgoFGk1ZVW2GgBDCgYDNQAHiIFkVZXWmGjBTCgYDBQC1jGFENaXWmFjRbAgILBQE1gIX0IaXWlFTZaAAMKdlADDfkjm2F/qTPkaO3wd0NxehtBwYwoC7br38QlgYGSSu9bIX/mPe5vxUccrT3+cj38wAgKZkRXsD3ObQEYKKn0tsE9zDERMsiVgKMVqGYGfmAEBTOiKtgu57YADJRUev2fXU5kIWSQu7DmESLVzMAPjKBgRjQF2+fcFoCBkkqv/8NAlcAPjKBgRmCgMFAYaH/S6korbLQABhgoDBQG2p+0utIKGy2AAQZ6RAPFQyQl8AMjKJgRPEQ6pIFiGZMO+IERFMwIljEd00CxkF4F/MAICmYEC+kPaqC5qOrqf/I8OGbBgvDUvVqwgQfymAb6IgWDgTYjnUWjzqNDFiwIV91rBRt5IA9poK9SMBhoM+JZNOg8OmLBgvDVvVKwoQfyiAb6MgWDgTYjn0VjzqMDFiwIZ935go09kAc00NcpGAy0GRioERiokbQHEgWDgbYDAzUCAzWS9kCiYDDQdmCgRmCgRtIeSBQMBtoOHiIZwUMkI2kPJAoGA20Hy5iMYBmTkbQHEgWDgbaDhfRGsJDeSNoDiYKNMNA4zseIerHaHzH2cHKpeUVwBNy8UukOdQe6epeweBHx7sEwxhHfkQ4lrS68I7WBLxM59Fv41efUixcRn19bxjjgM5GxpNWFZyI28HV2RzbQaVocmsWL1X4npjGOtypnMGl1YVWODXyhMgyUBga6J2l1wUBtwEBhoDQw0D1JqwsGagMGCgOlgYHuSVpdMFAbMNAjGygeIgnAQI3gIZIRPEQ6tIFiGVMdGKgRLGMygmVMxzbQ9S87FGbqzEKPXRfWmkqBZ0YwUCP4xRoj+JtIxzVQ20EpesceUeWE+v8Yhh/Y6PETx1X3Vy6YCxgoqXTxwva2oOgd/J5C/2O48wdBeEdqo4Mf+Or+wgXzAQMllc7btg+mi97Rn2obPgjq+ygSz0Rs7O8Hzrq/bsGcwEBJpY/NabKciUVvW7BGmF1DF7Aqx8jufuCt+8sWzAsMlFT62ISBaoCBGoGBGoGBwkADgIEaSXvZwUBtwEBhoAHAQI2kvexgoDZgoAc1UDxE0oCHSEbwEMkIDPSoBoplTAqwjMkIljEZgYEe1kCxkF4GC+mNYCG9ERjooQz0eu4tz8DNfWW5TwcZoh+nOqF5mMEGqklvlxhV7QykFZbVQLsUTLg4aQ0wUIJpwXLPqtnzHokMMYwj3ehdhxn8Fl6T3i4xqtoZSCssq4F2KZhwcTIaYKBbphXLPUSz5bCSIZZxxI8a7zfOnS9Q61M3u8SoamcgrbBTUgPtUjDh4uQ0wEA3FAY5LfcQzfrDSoaYxpEfdruENWNc92WXGFXtDKQVdiajgXYpmHBxshpgoBu2FVtVz+9TwjFSjAADhYHuCwwUBgoD7X59wkANpBV2BgYKA4WBdr8+YaAG0go7AwOFgbYaKB4imcFDJAtphZ1yGigeIt1SHcVAsYzJCpYxmUgrLKmBYhnTNdVhDBQL6Y1gIb2NtMKSGmifggkXJ60BBkoqDZ14HGl1pRU2WgADCmYEBTuagbJ3mcWe3X82qm8sH58r7CqHzWxq6EXay26UMOmIbHUNP4YXYKAHM1D2c85iz+6fzqg/2pxmdpTDZ7Y0dCPtZTdImHhENrrGH8MLMNBjGei0Zm4q9uxuWXMCIRWjtwNs0kF+viTtZTdGmHxESl0JjuEFGOihDHQqubcUe3a3rI0QLpWmz94StQ0dSXvZDRGmOCKFrgzH8AIMFAbqAQbaRtrLDgZqAwYKA/UAA20j7WUHA7UBA4WBeoCBtpH2soOB2oCBHspA8RDJJVHb0I+0lx0eItmAgR7LQLGMyQCbdPy1l/aywzImGzDQgxkoFtIbYJMOv/bSXnZYSG8DBnooA9160ePFdmPdR3u+sW96qbHuG8rfhReyOIRlCPFgLlgnkvpBDrOkSFowGCjJ9t3w48V2oxIlpmB3rsd6bOi+jUnI4hCWIcSFtWC9yOkHIysikLNgJxgoxbRktYfYqEQpUjA712PN+1XfBypkcQjLEOLDWLBupPSDoRURSFmwMzDQDdOa7R7SKpndUgo+L5VL8430QhaHsAwhTmwF60dGPxhbEYGMBbsAA92wtcKqqbFRqhR8XioXDNQIDFTP2IoIZCzYBRjohq0VVk2NjVKl4PNSuWCgRmCgesZWRCBjwS7AQDdsrbBqamyUKgWfl8oFAzUCA9UztiICGQt2AQa6ZeuEjxfbjUqUIgWzcz3WvB8PkYzgIZKBxP6Zs2BnYKAEWyd8vNhuVKLEFOzO9ViPDSxjMoJlTBby+mfSgp1goLTSy3m0OpkeL7Yb6z7aU5DsN+9cj3XfwEJ6I1hIbyKtf2YtGAyUUXr9fyoMbd6SvTLiXCzG2PP0pmaqkHSjWumRV2XI6S38rHMEww+sKAvWdK65gmGgpNLLf4v34+Sb69obnoh3Q8UYe77BomaqkHSnVumh7wsjTm9yAtpZOQo2lLS6VMKazjVfMAyUVHr+d+GR2y3BQQV7VVGMETGknKqehWutVHpP2TIBpzc5Ae2sHAUbS1pdGmFN55ozGAZKKj1pVhXxFRfsVUUxRsSQcqp6FraVr/SeshW0n97kBLSzchRsMGl1KYQ1nWveYBgoqfQEA5UlzcBADcEXXWmNarQABhgoDNRIMcaeTqScFQy0ulMbfNGV1qhGC2CAgcJAjRRj7OlEylnBQKs7tcEXXWmNarQABhjo4QwUD5FESQ/wEMkSfIKBmsFDpOMZKJYxiZLuYBmTKRgGagbLmA5ooFhIL0q6gYX0tmAYqBUspD+cga7vMqmbTtJFqZ3UkVG773X7+u9Xor06mOOc6BNiH7Dp9B5n4oL7hs00CPMl00nsMX/ixB7dYxno0jGn9avFuV9YKr2z7MPtIxtXeb/Swexg1Sxy7v1C7AP6kjAF6weZed4ZN9MgrJdML7GHNNDgo3soA52qzJUozJLaWfbh9pGN67xfyWB2sGoWmj4h9gGdSeiC9YPMPO8MnGkQxkumm9gjGmj00T2SgU4Cm4dJ6/Isd5Z9uH1k4zbvNpgdrJqFpk+IfUBvkvVyiu6mRGYuj2nMTIOwXTL9xB7QQMOPLgxUV8dKFhgoDHRfYKBGYKCkUuokX5/w5BVA7TTXsZIFBgoD3RcYqBEYKKmUOsnXJzx5BVA7zXWsZIGBwkD3BQZqBAZKKsVDpF1D7AM6k+AhkhE8RDKCh0ik0tIK1z62rsVE/4iZin3rFNUyMlmwjMmcBMuYjGAZkxEsYyKVnkor3Prndd+pLAe1kypZtYybLLd/sZDeCBbSG8FCeiNYSE8pXbjm1s1W783rVVm577ofGVy7MSmTuA+EILs+ruAHHhEtmSX2+1VOdTNJDz8YV7AmaNlEwbr82BbBr3IS3Pxre9e5ekVvVsZh3rttd66TFqORr+yT48aoj0u2OqQEZRbZ7ctE1M00HQx0XMGaYGRvC+a+AIyZBWCgWyaKdcNp5XK04dHjXPuRwXTScjTqlWNyzBj1cclWh5SgzDJ7fZ2duplhfwMdV7AmONmbgrkvAGtmARjohq2P3Qq7ekVvKsYpRhWaidG2r1yTI8eoj0u2OqQEZVaw0xcqNwvb3UDHFawJVnZZMPcFYM4sAAPdMNHAQGGgYcJgoDSsbBgoDJQeVWgmRtu+ck0OBqpCyOwUBgOlYWXDQGGg9KhCMzHa9pVrcjBQFUJmpzAYKA0rGwZ6HAPFQyR2XLLVISUoswweIhnD8BDJGAYDJbhVcmtlq1f0ZmWcZT8yeN2tHHC9z336CLLr45KtDilBmUWwjMnIaAPlZGMZ05EMFAvpNcFNUoIyS2AhvZHhBsrIxkL6wxno6j5t0ch7IPXPunVlzMQIdQTzqm+pqVsbrfhR6fCT2sFSQ4/TO6jGvTXQZDqQC5LJWQADJZgePF4Ubest/tPOiWidAzcjKFSxO+tbxrnLSVYdV3/GdPCZvtLQ6UYvoMa9NTAkOpALkslZAgPdQrjd6rbr+nLRMFXgW6kRFKqYnfUt89ylJOuOX0d/bdzMWkOvjxqba9xbA0eeA7kgmZwVMNANtN3xt5pV/1SxvuWVVMlStwnsc68nKTp+HfzFxZTYy8tuD7sba9xbA0uaA7kgmZw1MNANNRMSzMQJDDSMQgMM1EiaA7kgmZw1MNANNRMSzMQJDDSMQgMM1EiaA7kgmZw1MNANNRMSzMQJDDSMQgMM1EiaA7kgmZw1MNAtpFMUbXiItOyIh0h4iLQjyeSsgIESLEwOy5jqc752wDKmvUN6DZjoQC5IJmcJDJRSurS/U3Hs5peLhocxlv+sWxfGSY5Qh+xCySElaqFC+DlfwUL63UM6DZjpQC5IJmcBDJRUGjrxONLqSitstAAGFMwICnYoA50WnHfctx77ptXWMlZ7J0neyrH3sFQ/clh2n3QTqQxRZxaw3ySrkzTdgfa5ncx6Q9WoSxmetWCuJDBQgmmF4mF3GaodvQipj132I4fl9pHB9hB1ZgFhxGqEpaP1DGiayp4hXWjUpQzPWjBfEhjoFtLH6pSh2tFXIfWxt/3IYel9ZLA9RJ1ZWWF9sDrJuqPxDGiayp4hXWjUpQzPWjBnEhjohslDGaodXZONVUUOq52II0Sd2VFhbYR66MtL2xnQNJU9Q7rQqEsZnrVg3iQw0A2caVQpQ7Wjw0BVweokRUcYqJ5GXcrwrAXzJoGBbuBMo0oZqh0dBqoKVicpOsJA9TTqUoZnLZg3CQx0A2caVcpQ7egwUFWwOknREQaqp1GXMjxrwbxJYKBbONeoUIZqR1+F1Mfe9iOHpfeRwfYQdWZlhfEQKRONupThWQvmTAIDJZhWKBy1DNWOXoTUxy77kcNy+8hge4g6s4AwYjXC0hHLmCw06lKGZy2YLwkMlFJaGth967FvWm0tYxUHoYybN+cWauyiHzksu48MtoeoMwsII1YjDB2xkN5Eoy7Dj7h9Rm7DlQQGSjBtWDjmutup6FPsLI1wHoM3UMXW4mVNk/KcWHdy2GY9C9lPG1LfJ4wgyNZm1qRKE6I9Kgw9fuI4qJ8Qe2qQxoaBbtn65xJlNzJu3l6MVTbLW5v0dU2q6W5fsZn5jvXhyTnLivh90pzqsrWZVamyhGiPCkeHzzwc1E+IPTWIY8NAN5AmtL0ipW5EHDnWtlnaItLXNammW75iM/Md68OTc5YV8fvkOdVkazMrU+UI0R4Vlv2fujmonxB7apDHhoGWTCLKbioc45Dp65pU05VnJVRJW82TNqS+T30IhbG9WRKGaI8Kz+7rvhzUT4g9NSjGhoGWUIeGOFByNxUwUEERv099CIWxvVkShmiPCg8MVMpcAAMtoQ4NcaDkbipgoIIifp/6EApje7MkDNEeFR4YqJS5AAZaQh0a4kDJ3VTAQAVF/D71IRTG9mZJGKI9KjwwUClzAQx0A3VsiOMkdSPiyLG2zXiItG1VTWXTuyZbm1mZKkeI9qiw4CGSmHkNDHTLVEXZjYwrj/piHMvWJn1dk2q621dsZr5jfXhyzrIifp80p7psbWZVqiwh2qPCgWVMcuYVMFACwoOo63HdgIX04vDknGVFmgiytyBbm1mTKk2I9qgwYCG9IvMSGOiWwgiJfeQbaiqYat1Ym9ayqKEd7usILjRQO8v9wolnvyLiTUebpTjsAXK01RaEsa3lSaIn6d9u086+yUqzF+woBjqVUPuWjdu3E+vmeiv5XmTRzOpSBAtDqzsWGriCSR3rzY7MdZo0lPuKwjfJ0VZbPZeitdBqIaeBamfvm7MqCQcMtGRzvUz1R+WLEPLNv9BKNG/ubxldYrAwtLrjRgNXsHrH+jiOzLoD6dKw3beaZpMcbbXVcylaC60mUhqodvbOOWuSsMBAC4jrRcARog6u69ozc10DV7Bax/o4jszaA+nQUNdFSlTLcQxYby5avQovZDRQ7ey9c1Yk4YGBFmhP9EXB7SHq4LouGKjqQDo01HWREtVyHAPWm4tWr8ILMNC8BYOB2oPrumCgqgPp0FDXRUpUy3EMWG8uWr0KL8BA8xYMBmoPruuCgaoOpENDXRcpUS3HMWC9uWj1KrwAA81bsGMYKPnQQDjj502qud5qfoBjCBaGVnfcaOAKVu9YH8eRWXcgXRq2+1bTbJKjrbZ6LkVrodVERgNVz945Z00SlsMZ6G8/vrvzr/953/nr9+Uev4Furxhq3/oEnTep5nrrpnm9xetSBAtDqzsWGriCSR3rzY7MdZo0lPuKwjfJ0VZbPZeitdBqIaWBqmfvm7MqCcdzGOgv7wMN9FLJ+Z+J2Ef+0KeCqdZ5ADq42OJ0qYKFodUd1xqoneV+4WSsj63OXKdJQ7GvPGpNcrTVFoSxreVJoiengapn3+CfzuDDGejsmf/y748XX979iezkE7r0uIVXLjfLWrNXBHtQKBvb2hAXUs88v1IbqJClKtvjd/aTVR2x7DjqNxPDZx8lTOJesE7ptHSRI1xfNB3PsFADfbsR/ev86uPyRauBTlrKEGqL88RFw2OT712G1DOXk2D7USOqNXCZNcM43i6pI1YdB303Rvjso4SJfO2bTkkXOcL1xdDxDAs10M/v/vg/Czdd3I22Guikpwyhtuh6LRoem3zvMoTauW4udZL9qBHVGrjMmmGk5paIdccx384WPvsoYTJf+6bT0UUOmUTO3PEMizTQX79/98Py1R//+/32E9D9lzGpQ9gkZHBdlyBWOwlyRLWGuuz6MFJzS0TRccj3A4fPPkqYgq9906noIodMosjc8QyLNNDPqw8978+QHqb6+xuOkSlnYFGHsEnI4LouQax2EuSIag112fVhpOaWCPvQUcHqYRxZgoQlTSfRRQ6ZJDxz5IAtBrq+Af365d3lM9D5uRIMVCGJGlGtoS67PgwM1JolSFjSdBJd5JBJwjNHDthioF+Wn4DO96Ofy2dJjvtkyhlY1CH8nbyidxlSF6udBN7CB+jyDOPIEiRMAd7Cv8Jb+N9+XN2APvjl/cpX8RCpoosZUa2By6wZBg+RrFmChMngIZIx8yEfIv3yfvu8iNzvkal30DKE2uKqtWh4bAq1JVupzOUk2H7UiGoNXGbNMFJzS8SqI5YxGcEyJmPmQy5j4tbNh9yBznNc/ldslkWYXxdbbLUWDWtPquuq7Fw3z4Ir/agR1Rq4zJphpOaWiGVHLKQ3goX0xsyHXEhfrJt/LAPdGKtP6GyRj3/u1rYy0IVD1g20YmNrNy6Ku+hDBhMhxFQ0+8jmukPqR4wJiU+iLU6G2acoWDPu8ccZqMQRf5Vzs27+bqgfy49GXTonFuHd/RxMDUO1nrjm06aP4V14ORV5H9nM6tJkEbCHxCfRFifD7FMUrBn3+HsLa0hyRAP99fvio85f3l+cs3g27zTQyc/yhtLaumquCVn1K0KYqUj7yGZWlyaLssZ7RnhkNxUsSlhMSB9dJtzj7y2sJckRDXTxUedt6edn+suY+nyhcjxaIcUNLD+V+j717IUQR433i9DP1L5vV2ExIX10mXCPv7ewpiRHNNDFneZ97fzlC0G3T5YcKqcEaIXAQP0h2uJkmH2KgjXjHn9vYU1JjmigehwqpwRohcBA/SHa4mSYfYqCNeMef29hTUlgoAVTArRCYKD+EG1xMsw+RcGacY+/t7CmJDDQkskPHiIZa7xnBB4iddBlwj3+3sJaksBAN0wsihu0cqveeuKaT5s+RDARQk5F3kc2s7o0WQTsIfFJtMXJMPsUBWvGPf7ewhqSwEC3zKa2NrnT2hXn1tNpLn2xtehDtJY/94ojuOhDBhMhxFQ0+8hmVpdxxJiQ+CTa4mSYfYqCNeMev4N/OpPAQLesLfJhYZvtwkCLZt4XHylOZbPKc8kByeZVFqJfNdhloOpzMNwPHM7nGMafZdUrobdpkvSpsUNYDH1m7+coBjqVnJhtAuGNe5nitG6uB9cGJJtXWYh+1WDXW3ihoyCiJUI9U3sW8lBZs6x6BQkLJ0WNHcJi6DP7Bg5ioFMslI8tW0/bjnRwbUBxGKpfNVjMVw9W1lh1QDQR6pnasyz2+bOsegUJCydFjR3CYugz+xaOYaDTflApmvKpZVP9HHNWF0xdY/tRUTfbk0jD+LOsegUJCydFjR3CYugz+yZgoEQKGKjxqKib7UlgoONr7BAWQ5/ZNwEDJVLAQI1HRd1sTwIDHV9jh7AY+sy+CRgokQIGajwq6mZ7Ehjo+Bo7hMXQZ/ZNHMNAox2U+qh5VfltRzq4NqA4DNWvGizmqwcra6w6IJoI9UztWRb7/FlWvYKEhZOixg5hMfSZfQsHMdCtAZ2YbYJN8zwgleK0bq4H1wYkm+njqwwW89WDVTVWdNRGqGdqz0IeKmuWVa8gYeGkqLFDWAx9Zt/AUQx09rHTvT6PF6vtxd5p2nRd1FaofNFxmWzbygxINtPHVxks5qsHC9hPPLWGliTSMP4sq15BwsJJUWOHsBj6zN7PwQyUeitM7Crstvhn0UAk2WzWOxbje4P5ZtOWehgSrez6PiGLWk0TWg1LHqemWph9Lo45Ow7anpVd4L2WZZomEF/jCkcx0K1LhkAlKTbrHckBHcF8s2WrkoXtWA8hi1PdJ2RRq2lCq2HF/dRUC7PPxTFnx0Hbs7JLdjPQpgnE17jGQQx02gsqyWqz3pEc0BXMN+u3qlmYjvUQsjjVfUIWtZomtBrW3E5NtTD7XBxzdhy0PSu7Yi8DbZpAfI2rHMNAp/2gkpD5tGq8we0zVRdMXWOyONV99E5lkii0GoqG66mpFmafi2POjoO2Z2XX7GSgTROIr3EdGChVR21Hsp8zuH2m6oKpa0wWp7oPBurW5QmhNOxZ2TUwUBgoDLQWQhanug8G6tblCaE07FnZNTBQGCgMtBZCFqe6Dwbq1uUJoTTsWdk1MNCjGOh+DkolWW3WO5IDuoL5ZjxEMqPVsAYPkYzgIdJhDHQvB6WSFJv1juSAjmC+2bJVycJ2rIeQxanuE7Ko1TSh1bACy5iMYBnTcQz0PsdpA3kXuG4t/lk0EEk2m/WOxfjeYL7ZtKUehkQru75PyKJW04RWwxIspDeChfQHMtAdj1YjaXWlFTZaAAMKZgQFO5CBljeci133Hx/l3SVx87m9A13E1+5Ai3tF9of9IlHUo1cAACAASURBVDPVzO5bzVG8aeUH1HYU5lyn6VZHfUO13ud4U2Zo5erelCUm4qlC7GSfylEMdNpQ7PJ9TLow1NPqQi13TkzHRUjZmWg+cfvIYCpEGFDbUZhznXoSdbC6ma5JQ5ZNK1f3piwxEU8VYif9VA5ioNP+rC7U7U664yJkK5O+9Kl9ZDAVIgyo7SjMWXcsGpyNDanJNuSpB2xaubo3ZYmJeKoQO/mncgwDnfriyCfIpKYizLE+e3JAbUeyHytMcSwcB1Ld7MhTD9i07jOXkIinCrFzgKnAQAlgoMZj4TiQ6mZHnnrApnWfuYREPFWInQNMBQZKAAM1HgvHgVQ3O/LUAzat+8wlJOKpQuwcYCowUAIYqPFYOA6kutmRpx6wad1nLiERTxVi5wBTOYaB9nBQPETihDE68RDJHNIlSd4QO/mnchADpXyseOky2TloTnJab25CiFZSJtF84vaRwVSIMKC2ozDnOvUk6mB1M12ThiybVq7uTVliIp4qxE76qRzFQOeraD7TpwXLLlhIL3cU5lynnkQdrG52XhKGVq7uTVliIp4qxE72qRzMQB9+Vxjh/fRfXQbr67x0p8IXC4esGuhmmGKrfjzIK1VtK0JmcsTHpvo8qY89z58vmGJodXN8iENYTLArifmSGec6Tcc+KAS/ykkwmViEUMH1AcXg7TDrrfod00S1ViOk995kMCVHyFLPt5nBxMy5nkU90z1DHMJign1JrJdMn9nb697tqMBASyYjp+1lvm5uCKaGWbnqYrMyE2qnMHtpix7xsSlkqeerHQsxxDHTPUMcwmKCnUmMl0yf2dvr3u+owEALtteshCMkPrg+E2pn0+zJECraUW2hVZBjn+meIQ5hMcHeJLZLps/s7XXveFRgoAXbq1MCBrqVU89Szye0CnLsM90zxCEsJtibBAYKA4WBbmZC7WyaPRkCA1XhCLEHe5PAQGGgMNDNTKidTbMnQ2CgKhwh9mBvEhgoDLTNQM2OtgjBQ6T7ppClnq92LMQQx0z3DHEIiwl2JsFDJEPIGRjohu1VW2MRQgXXBxSDt8Ost5ab7EyoncLs5S16xMemkKWebzODiZlzPYt6pnuGOITFBPuSYBmTERjollslp/X/ExbSc8GUHPXJWB97nj9fMMXQ6ub4EIewmGBXEiykNwID3UJ44MJATwufW7lm8Q62HIb9p8hM+un8khLLNzs8ULu1Kdgu+agINUKIWmxTFm2IWmyThqBh8of00QUDJZgKil1FByrCBpmZfUmK5ZqpVvUwxuD1XXlQPipCjRCiFtuURRuiFtukIWiY/CF9dJ1goFumDXWDbPXP+ZjVhl3aFCGWbqZa1cOYg2mxTfmoCPOBFJsFsU1ZtCFqsU0agobJH9JH1xkYaME0AFtmQax2Kk1zdgQ3hZDDaA+k4zhHZdGGqMU2aQgaJn9IH10XYKAF9QtrH2yZBbHaqTTN2RHcFEIOoz2QjuMclUUbohbbpCFomPwhfXRdgIEW1C+sfbBlFsRqp9I0Z0dwUwg5jPZAOo5zVBZtiFpsk4agYfKH9NF1AQZaUL+w9sGWWRCrnUrTnB3BTSHkMNoD6TjOUVm0IWqxTRqChskf0kfXBRhoCXE1bXctW/EQaTuhoHxUhPlAis2C2KYs2hC12CYNQcPkD+mj6wwMdMNUUOzaOFurg5KZ2ZekWK6ZalUPYwyeKxOYj4pQI4SoxTZl0YaoxTZpCBomf0gfXScYKMW0Yt51Wl5mq3qv/GPCQvq4fFSEGiFELbYpizZELbZJQ9Aw+UP66IKB0kqXpkdxb3hEFLUnnI83GM2FPA9YdrE7H5m5SEVtFemFEK4OUohpn3oCJOos9eCgS9WROWjAA4Sc3NeyAY8uwkBdw6hSHcZASdMkWQVQ8cuXzHtFaic/4GbUWrAwdJFFULOZdS2Er0M9RKFL3ZEMcWSpB6tDwjMHDXiAkC4G6tK1NVDfMKpURzHQ0i9qrAKoeGq4VQS1szYgOao0jJB5O3dqa5lOCKnVoRZClZPdp55A9SiLWerB6pDwzEEDHiDk1MNAfbo2BuocRpXqIAY6mVgF2OOF3g5Bjsz2uQvlqo/FhxRx9X3qCQhHWciiPUWEkPDMQQMeIOTM7gbq1FUaqHcYVSoYKBEujg4DZfbBQCMGPEDIGRgoDJQOF0eHgTL7YKARAx4g5AwMFAZKh4ujw0CZfTDQiAEPEHIGBnocAzUZ1iqAiqefwSwiqJ21AclRpWGEzNu5U1vLdEJIrQ61EKqc7D71BKpHWcxSD1aHhGcOGvAAISc8RLqkOoqBGhx0FUDFL18u+y0iqJ38gJtRa8HC0NSh5kM2s66F8HWohyh0qTuSIY4s9WB1SHjmoAEPEIJlTJdUhzFQLKSntor0QghXBynEtE89ARJ1lnqw43oJyhw04AFCsJD+dCQDLX1y5R7EP7NBll5DBq/HD/PA9YHTDN2WuczF7RNCxvlBkI3VQxyz149jj3CI1WZRV9uRhTJQzzBV4s+woJAbhzHQyUlLrOIdN7VF7yx0mILVmct6cfuEkHpwfZ+AENKURZhffUBtsEeYNnNMEv1UHHNesr2WXcPUiD/DgkLuHMVAJzctscsbU/UWvXMzB0OwOvO2XvQ+IaQeXN+nPI6GZnUWYX71AbXBHmHazDFJ9FNxzHnF5lr2DVMh/gwLCnlwEAOdjgOpVTuHpomS9arXUCixdkDHcVQ3q7MI86sPqA3Wz8WeOSaJfiqOOa8pr2XnMDxNs98zZAYGGg0MVHUc1c3qLML86gNqg/VzsWeOSQID7RAyAwONBgaqOo7qZnUWYX71AbXB+rnYM8ckgYF2CJmBgUYDA1UdR3WzOoswv/qA2mD9XOyZY5LAQDuEzBzEQBuMpcl9XY9yyJ2bORiC1Zm39aL3CSH14Po+5XE0NKuzCPOrD6gN9gjTZo5Jop+KY84r8BDpOAbqdsGW2EWwZYveWegwBaszl/Xi9gkh9eD6PgEhpCmLML/6gNpgjzBt5pgk+qk45rwEy5gOZKDzj4lptcX+sywK0VKGrMe/hczBpi165+OVI1iduczF7RNC6sH1fQJCSFMWYX71AbXBHmHazDFJ9FNxzHkBFtIfyECnDaUvLkqxNKpHE9WR25pD6T83t966vhA8cD2RSj+lRFJXkYffF3Qhq51o2fHrpp/ARPRUO4Oa8II5dKlr3JRlWEhWXQ0cxUAnBZV+65a5I7Oly7LKtzRGqmM5EbafUuJGI1kwbp86RDugkGXV8asm3WbAidgnhCjGroc0FcyhS13jpizDQrLqauEgBlq6BU2l37pl6WPEljYLfV9Mjr2dCNNPKZHOvM1D71OHaAcUsqw7flWko469Wqt+7HpIU8EcutQ1bsoyLCSrriaOYaDTgSDFaifSNFOyYPUiCiHaAdWH6nrOyenoAZVa9WNr5+comEOXusZNWYaFZNXVBgw0GhioJBEGCgPNFNIEDDQaGKgkEQYKA80U0gQMNBoYqCQRBgoDzRTSxDEMVOkrlX7rFuFRhzYLle9Ej72dCNNPKZHOvM1D71OHaAcUsqw74iGSS0NUlmEhWXU1cRADVTlopd+6Ze7IbOmyrPIt9pFjlxNh+yklbjSSBeP2qUO0AwpZVh2xjMmnISrLsJCsulo4ioGSd1yXf+d/Hv1Oi+a5ierIbc2hWEivG1DIsuyIhfRODVFZhoVk1dXAYQy0y1+wcpFWV1phowUwoGBGULAjGeg0c1r8R/2zuo3cjrIZz36bQdwHTss24uZQfROp7UjKVuSzzbRsXfcRhlFnruMYRjMVU4hamDbC0Fy9ZOqn5550yeJKYvYY/1QOY6DT9I3MyhCXzrgs1MR+hEhFGIZZtlXGrmtQdyRla/KZZlq2rvsIw6gz13EMo5mKKUQtTBthaa5dMlSIYyoOumTxJbF6TMNUjmKgk8pAa8yFut9IrVm2bmq73skNs2xjx65rUHckZevyGWa6bV32EYZRZxYPvXUY3VQMIWph2ghTc+WSoUIcU3HQJYszidFjWqZyEAM9T6/RQI1eW9S2fN9KU2tT0RTvCBZmys+ZjXBklg+9cRjtVNQhamHaCFszf8lQIY6pOOiSxZvE5jFNU4GBNrG5fqirygAMVMysGEY7FXWIWpg2wtYMA4WBPqmBGqgbwf0IqnrFBatPIypQGEadWT70xmG0U1GHqIVpI2zNMFAYaICBKhhtkjEoJ7sBBmqcijpELUwbYWuGgcJAGw3U7g2bT4ZH22IQ90nN01tMlNpZ3yJKrDkAlQhHZt2hx0MkZYhjKg66ZHEmwUMkfpJKHhHUKNR4y9bRJhlDOSt6iyyOdACqEfV8jlPVMYxmKqYQtTBthKUZy5iMYBkTO8nrTBf/Uf/cakEVZd43rShbyZDtvtEmGURlpuWc132EgtW31DiG0UzFFKIWpo0wNGMhvREspKenKNgd//q+RUerDVQdXOy8/DPaJGNgayPQ5HwOj5B/ePolakU0WVvQTxx1Zo+F9PhVzvifOI4sFY5ioNOaeVfZhXp936Kj+RGZYcTgcmdd92bfaJMMQipi5Tj79qlD1MdZoN7RIbtJTVNmR5YuBuqTjbfw9AxXTrT0pGWX7etN8ES1bkdghhGDtZmpJNXM53vZ0ba4B/VCqAumDVEfZ4F6R4fsJjVNmR1ZTj0M1CkbD5GYGZKUXRQhAtrMdLA9yz6ZR9tiDGRxyILVm+tHQGrWZtFqUA+tDmnK7MhyZncD9crGMiZ2iuyZxb+2o81MB9uz7JlZyHLdO9olY6jOtF4bGKg1yxkYKAy0MqJzmCMaqJ7RJhmDrtrqk1Lb6hhaHdKU2ZHlDAwUBloZ0TnMcxuo4aoc7ZIxaE5KbatQsPpBEUKaMjuynIGBHsVA8RDptmnOLGaZ96rnJwxYOXxMyGiTjIGdc3zBtMHqzI4sJzxEuqQ6hoGWVjTvKrtQr6mTsb61yWzZ2uys61Znnoh9QmZFlpNybP2ABEKNKyOOtsUY9iuYqoiOumvAMqbjGOjaiuZdZRf6NXUy1reqw4jBxc75HzaLIvNE7JMya7KclGPrByQQalwfUblvtEvGYC1YSxH1zSRYSH9EAyVfzlXQ2BhraIITKWzl+lKbxZGZq01lp2POWoTM9RCH+2qTCFlGm2QMtoLtAHEtO07UerNrKjBQcoYLyyxeUl2274AJqH5ksLxValBkcWTma8PudMxZi5C5HqJOR3UUgutZVAW77R7tkjEoquxgey07TtR6s/2cvAgz9vdluaYyG+hP5wPyl84GWjjAxhC2XU5M7wKqHxksbW01iFkcmWu1YXZq1QhZHJnrIep0VEchuJ5FWTCrsNEmGYM46wWba9lxotab7efkVZituzPLNZXSQP/xt7fi/uFt48O1zv/8Hz0NdKpCdRFChAEdIbLMgMz12qgLJmS2HxVpZ1WXI4sQXM8iyG4SxjHSEndjY6DaY68up6XES/ItY/r5u0vJfvdfn+7V+91/wUAFDfGZ1Ye/KbP9qEg7q7ocWYTgehZBdpOwpohr0zA/DMU7e9NxZklnoH//860u/+tv3/zTv1391P0u3qGSOr2LaZf76iHCgI4QWWZAZvXhb8psPyrSzqouRxYhuJ5FkN0krCnCOtOhDhmHc/Y10hnop+sd5/n28/re/c1Rv4WBChriM6sPf1Nm+1GRdlZ1ObIIwfUsguwmYU0RjplqhxltkjGoS5DNQP/xt9s79g/f3H3zg/89vEPl+vzGQySyNsxOrRrHR+lC5nqIOh3VUQiuZ1EWzCWsKcIx0xhdC0abZBCmObcUTGWgj/vNnx7v3D/5HyN5ZC5tgHhJdTmRvQuofmSwvFVqUGRxZOZrw+50zFmLkLkeok5HdRSC61lUBXMKa4pwzDRGl4vRJhlDY8G0BvqHy8bP340y0NkGyJePfafFvnVv8h+qH79TCJlfarM4MnO1qex0zFmLkLkeok5HdRSC61k0BfMKa4pwzDRGl4vKQvrRtmjGW7ABBurjfGS+PmxzfnlrWfcrN8sQopUKvr6at6gsbPBmJyVRIdu0JWQWEMauRqjzNelyhKgrop5pPUs9pM/sHXTJQiYZbZ1Xgmaf9g50Elj3KzapzvWtxR3uJoU2uNhJBJP7tBIdmVU1tgxDZtYmcehyhKgrop5pPUs9pM/sHbiyWK/l1tnva6BP/RZ+Eln3W21SnetbdL6NGiF4tZMIJvdpJToyK2usH4bMrE3i0OUIUVdEPdN6lnpIn9k78GUxXsv9Zv/V7rXeGh/DQCcF636qEHaoSgpRDdlMTYXcZ1RqydxU43oEOSshxK5rx6kIWcjW+tjafeqpqEMcOLPYruWOs7foWhiop8YwUGqoSgpRDQxUlcSha8epwEA9WZ7CQBtrrDXQLTBQQ3D9aMmZVcBA3VOBgXqywEBhoPRQlRSiGhioKolD145TgYF6ssBAj2KgCl9Z91ttUp3rW3S+jRo8RCIya5M4dDlC1BVRz7SepR7SZ/YOfFkSP0Qy0VJjlYHG4pEpOui6X7FJda5vzSGnVdQmSyW42EkEk/u0Eh2ZVTW2DENm1iZx6HKEqCuinmk9Sz2kz+wduLL0XsakJvUXKo8x0MscC1u7/nNaz33xat4sQ4hWKnha3lxt1dSDNzspiQrZpi0hs4AwdjVCna9JlyNEXRH1TOtZ6iF9Zu/A5VMeo9o/BH/Sg53iwkXX06YcUmGb11dkMJF+66Mnw1XZ5IH2K9UTHJ6ZwmFjvT13x5BxuhwnarwwO89koPcvU275ex5eA502bN9BLduYnXxIEcynpxoE2ZYtfce6BkdweOZ6RdTNQogjy7CQcbocJ2q8MDu+JBnfwq8eJPm/jt5poFMF2l0rlkuHrIJr6akGQbZ+S9+xrsERHJ65XhF1sxDiyDIsZJwudd3V+RzC7DiTJHyI9NP6Efz5a+k7GuhkxhGyCK6npxp6yxY0OILDM9crIhRMHeLIMixknC513dX5HMLseJNkW8Z0+5tIt+9Svvx9uQYHdaikDnAdGKg1ODxzvSJCwdQhjizDQsbpUtddnc8hzI43SToDPXvm8k94fEj1R+XIw28P4evINgul31G2oMERHJ65XhGhYOoQR5ZhIeN0qeuuzucQZsebJJ2B/vRN8SeQPmT6o3Lk4beH8HVkm4XS7yhb0OAIDs9cr4hQMHWII8uwkHG61HVX53MIs+NNks5AP5S/d9T5j8pVr26qlQyhPivXnTpss1D5Wmbmk3t1x7oGR3B45npF1M1CiCPLsJBxutR1V+dzCLPjTJLtIdLbO/jSLjv/UbmKHVKtZMi8jx6wVka2Wag8n5nb0nesa3AEh2euV0TdLIQ4sgwLGafLcaLGC7PjS5JtGdPj6+xmhvxNpPmf+VhTrWTIYt+iaHcj3gQT6ckqC5XnMvNb+o51DY7g8MwU6oKpQxxZhoWM0+U4UeOF2XElybaQPoOBXn5vbJohCiB4oKKjyX03IWwqdQjbHDSMgDazkKRPSB2HiYeHNOEwNCp4z3xHMtDdtB7KQKcly7apgB2k3nGxj+pY36qk0oaUIoh9TcMIaDMLSfqE2Kei1hAU0oT6ONeD98y34+xbk2w8Zj+tRzLQac3cNG1gxqh3XOyjOta3qql0IaUIYl/TMALazEKSPiH2qag1BIU0oT7O9eA98+04++YkpcfsqPVABjqV3Fs2DVyp6h0X+6iOdTSpbBK1Y6mHEdBmFpL0CbFPRa0hKKSJekXUwXvm23H27UkKj9lTKwyUaIWBWgvWO8Q+FbWGoJAm6hVRB++Zb8fZtyeBgVJK2UOsPvz1jot9VMc6mlQ2idqx1MMIaDMLSfqE2Kei1hAU0kS9IurgPfPtOPv2JAkNdPCf9DjBQJuHEdBmFpL0CbFPRa0hKKSJekXUwXvm23H27UlgoKRS9girj36942If1bG+VU1l+JS+LqxpGAFtZiFJnxD7VNQagkKaUB/nevCe+XacfXOShA+RMhhoaUozUwE7SL3jYh/Vsb5VSaUNKUUQ+5qGEdBmFpL0CbFPRa0hKKQJ9XGuB++Zb8fZtybJtowpFrfSjSnNXPbM//DUOy72UR3rW3wqdQjbHDSMgDazkKRPSJ16iKAhKKQJ9XGuB++Zr4N/OpNkW0ifxUCnhyct/i8stWgqduqvVK1tUkPfN1cptAOScuzW1ucianIiIUm4hexZsJh+QnCTtQVpUI8YrsGA12M8qQ5koKVjlpx7qXbO+9YpFvuojvzWeuh78yqFdkBSTl2sEKxGGLEaoc6sTmJXI2jYs2Ax/YRg9TD12TdpUI8YrsECDJRSOokQ/knvnPctMyz2UR1rW8uhy53F2PUtUk5drBCsRhixGqHOrE5iVyNo2LNgMf2EYPUw9dk3aVCPGK7BRDYDTfEQadoHKkFTLvIm2K6GDNG2nsid9vpqI9SZ1UnsagQNexYspp8QrB6mPvsmDdLO/TTYyGagl7+CBANVDkilsKuBgRrVCBr2LFhMPyFYPUx99k0apJ37abCRzUDPf8EDBqodkEphVwMDNaoRNOxZsJh+QrB6mPrsmzRIO/fTYCOdgX5q/VvwMFCrGhioUY2gYc+CxfQTgtXD1GffpEHauZ8GG+kM9PYmvvyF+K4GiodI3Z6JaIMdmdVJ7GoEDXsWLKafEKwepj77Jg3qEcM1mMhnoF8vf5mz6c/BNxsoljEZWumddYQRqxHqzOokdjWChj0LFtNPCFYPU599kwb1iOEaLKQ00PttqPuvcTYb6PUA3D2L9q5T0VTsPBX7Chb7qI7sVjH0fXOVQjsgKacuVghWI4xYjVBnViexqxE07FmwmH5CsHoY4dxu0aAeMVyDgaQG+sbP35091P0n4RsNNCdpdaUVNloAAwpmBAXzLKT/0PQIvs1AHz/ByvcC95fL207yNrHOenzlD1BiQvZbR1K2NkS4cVZjDwm6M4m/mQkKCSf+qAgnxJ48j4H6C2Y30Pu6evdbeZ/Q+duYTo9PHlfzP7+clg3z5jRTTVGOr/sIh/7mAtuHl6RsbUhlztXp8rKbIurDBIUIWoNCwok/KsIJsStPY6ANBfMY6NfLW/lx3wc6G+Jq/ktOSxMsWzi2409kcymMHYcMoVpJ2dqQ6pyVxa3NzxhRHyYoRNAaFBJO/FERToh9eRYDbSmYx0CvH4SO/0b6+5TJBmpnvUpCb3YE7ttbpWEE2doQMpgVy2MPISPqwwSFCFqDQsKJPyrUEe8ylQtPYqBNBTMb6O334huexTtUXpSypwjZYD+rhN7sCDBQGKiO+KNCHfEuU7kAAzUb6PV3Ott+Kcmh8qKUPUXIBvtZJfRmR4CBwkB1xB8V6oh3mcoFGKjNQH9q+x14GCibhZKtDSGDWbE89hAyoj5MUIigNSgknPijQh3xLlO5AAM1GOj1g88Uv4mEh0h4iFTXGhQSTvxREU6IfXkSA+3wEOn2fXZtC+ibDfRUGkVRgaIS8+Y0U01Rjj8xzYUwfhwyhGolZWtDKnOuTpeX3RRRHyYoRNAaFBJO/FERTohdeRYDbSmYzkA/hX2TSJOBntZGUVRgU4l587KlqFHVxU7MCFhIbxomKETQGhQSTvxREU6IPXkaA20omM5AM3wf6OrPGi+mXZjjygPX9TEE02w7bgbkOupNtZpP30qe3kJm7WnUeKVWzwBtcRw/cQQy+D5NsB+E2av5Wo7/8UGT7Vc5U3wj/frbmM57poJ533Kj2pEJptl2ZIKpnfUsZGZtCCN7W2khszB9fWaB2hmgLY4g2yGx3lE4QNqQ+IJpM7dqoLBey47MfQrWgMpAU/xNpOIp/NYCV44276p3JINp1MHUznoWMrM2hJO9qbSQWZi+IbNA5QzQFkeQ7ZBY7ygcoJapKAh9JuLUQGG8lh2Z+xSsBZWBxuJUOvnwBDbl13ckhhbyaVtvh5abALmPHUdRh3pECX8GaIsjyHZIrHckW+0h8QVTi23WQOoyCXNk7lOwJmCgZExDfhioBAwUBrpbyFWYrXsLMFAypiE/DFQCBgoD3S3kKszWvQUYKBnTkB8GKgEDhYHuFnIVZuvegspA8RBpOQweIikLxoGHSKKaNXiIZNMFA6WVTgvOe6aCed9yo9qRCabZdmSCqZ31LGRmbQgjG8uYTBLrHYUDpA2JL5g2c6sGCixjOpaBbu7oL1vzP/O+1cZj2xBMs+24GZDrSG9RQ1fz6VuxkN4qsd5ROEDakPiCaTM3aqDAQvoDfQa69cBKadmrq2yY2GZuWOqeopLUYaBNnqttFmQLHe20DEP/kIrOEh+S1UAdIY4fHw7inD1kFF2qgxjoVFC9uV80rXttGtjmmgY6FZm0viUoVocINai2srWqdLTTMsykDm4SGx7iOGgMHb4bwz6VwI8CwgeEgZZMLJXO6026gWmua6BSkUnrW4JidUhNrNTK1qrS0U7LMJM6uElseIjjoHHs/+1s9qm0nRB2DSZgoAVThUrnwvPIBrJZ0lDTVRVLC1cHkyF1sdpyVn8+0BrUtAwj1CEoi1RPe0i9nOokF3b/fmD7VNxzcWqwAQMtIK8irtyLpnUvsoFsljTUdMFAdfkaYmGgfl2OELK16YSwa7ABAy0gryKu3IumdS+ygWyWNNR0wUB1+RpiYaB+XY4QsrXphLBrsAEDLSCvIq7ci6Z1L7KBbJY01HTBQHX5GmJhoH5djhCytemEsGuwAQMtIS8jrtqLpnUvooFprmugUpFJ61uCYnVITazUytaq0tFOyzCTOrhJbHiI46Bx4CGSERjohqngvqfSudykGtjmmgY6FZm0viUoVocINai2srWqdLTTMsykDm4SGx7iOGgMWMZkBAa65Vrbqbiaqp3LTaJhYpu5YalLopK0viUoVodwYjWtbK00GtS0DDOpg5vEhoc4DhoNFtIbgYESTEtUvalXDk/SueEqtMlA65nVhF8RQX7g8H31TxyqWS0x/MfHExmojFZvNQAAIABJREFUOsRx1oXrSvhH5R7c/jrS7/6ru4FOa1S9t6+oLS5KFXzfWoXqQlyZ1dRDhHzakHBd6iyLffVmtcSgYdSyDQx/C68OcZx14bpOCf+s8Z1Pj68S+bazgU4lqt7lK2qLi9rsrG2tQnUhrszmehla7SHhutRZFvvqzWqJQcPYp6Jg9EMkdYjjrAvXdWb/gs2pLAb6afFlTP4/E++ROW1R9WZiyWHIoevB5HCGrtbMjnqpW+0h4brUWRb76s1qiUHD2KeiYfAyJnVIfZg+ui7sXrBFKoOB/vzd3TffnPSf/g0GSg9n6GrN7KiXutUeEq4LBkoDA81WsEUqg4F+mF3zzUvdb+IdKmGgm2ZtvdSt9pBwXTBQGhhotoItUukN9B9/W7xv/+R/kORQCQPdNGvrpW61h4TrgoHSwECzFWyRSm+gf//z4m37z9/1/UZ625m87jS/ora4qM3O2tYqVBfiymyul6HVHhKuS51lsa/erJYYNIx9KgrwEMkQcibnQ6ShBlpalar39hW1xUWpgtdXmCnElVlNPUTIpw0J16XOsthXb1ZLDBpGLdsAljEZybmMaeRb+MckJ+Vc153mV9QWF6UKXl5hxhBXZjX1ECGfNiRclzrLYl+9WS0xaBjtgAawkN5I0oX0Ax8incq/YHWz0ZV9zf+UUC28tRW97W6ozlzfp8wyTQ43VI/UxYfjGWchCZLkrXGXJF0LZjHQgcuYToWBTks27+/p96brlvlluVX01m6R1DOX/chgKUt1zqww7Uj1YRyZHbocuGe/c0hWXR66ZElfMIuBDlxIf1ob6MbpSojyrFvml9utVW/tFkk987YfGVzPIsy5XlNxpPowjswOXQ4aZr9rSFZdHrpkyV8wk4EO/FXOlYFOMkR5li2KEWyQkuuZqX58MJOFaRWESWJ1wzgyO3Q5aJr9jiFZdXnokuUABbMZ6MAvE4GBklmYVkGYJFY3jCOzQ5eDptnvGJJVl4cuWQ5QMKOBRuBQeVVKzJiFrM/cohjBBim5npnqxwczWZhWQZgkVjeMI7NDl4Om2e8YklWXhy5ZDlAwGGgMpOR6ZqofH8xkYVoFYZJY3TCOzA5dDppmv2NIVl0eumQ5QMEOaaB4iESlYILVUCPVh3Fkduhy0DD7XUOy6vLQJUv+gtkM9MPiMXzn30TCMiabJTlOCWqk+jCOzA5dDtyz3zkkqy4PXbKkL5jFQP/+52+yGOjpNuOlwyz+KaFa5pflVtFbu0VSz1zfp8zCHH3HKUGNVB/GkbnHte2e/e4hWXV56JIle8EsBrpcBtrdQGtOdLvwyyrU/UdwQ61FOoKDDbSXbLsuSWwuhviBImneGhPXcoaj21WDwUDPS5j+4jTNZgOdZop99CeNi2bpTTPZrx4sJNFmru9zaNhTtl2XJDYXXYTx52ikrl413l7LGY5uXw0GA317B+//9aNGA52WUPs2rYtP9MoWrnXRrx5cH0adub7PoWFP2XZdkthcdBFWJlEkzVzjzbWc4eh21mAyUP/vvzca6LSG2le0ks3sgGW/enB9GHXm+j6Hhj1l23WROEL60EVYmUSRNHWNy2s5w9HtrcFgoF8/hLyDh4Gq9sFAu9JFWJlEkTR1jWGgNgP9qe1XOGGg65D6PhhoV7oIK5MokqauMQzU/G1M7kfvMNBNSH0fDLQrXYSVSRRJU9cYBmp9iDRsGRN1uVJX8qJu82uqolTrol89uD4MHiJVcIT0oYuwMokiaeYa4yHSYQx06ZbFPtpdF83LrXrrol89WEiizVzf59Cwp2y7LklsLroI48/RSF29aoxlTMcx0EtZTkVliuu4rNv8mqoo1broVw8Wkmgz1/c5NOwp265LEpuLLsL4c1Qd4siyE1hIf9QvE0lFWl1phY0WwICCGUHBjmig7L3a9Pgk78T3tN8bkiw7VicUlGW+w9b/eFVWOqpgWmEZ7lFIEt/pWQP66Ep7JLP+Vc4UBvpwynL+08NfNh/plR3lVoFVx9qEgrJMBYpgrYFGFUwrzDCBvjiE9ZpLxz9zni6Li5x/Fz6FgZIWUvrL41a07Dnvq7cKrDtWJhSUhZyfiKrSUQXTCrNMoCsOYd3mYrxk+uhKeyRPXQt2MAMlLWTrL9NE9iQ7Eq2CkqIjP6GgLHXZLJpKRxVMK8w0gZ44hPWbi+2S6aMr7ZE807FgMFB7HYuOMFAY6L7AQI3AQEml3FzJy7zJD+oUHWGgMNB9gYEagYGSSrm5kpd5kx/UKTrCQGGg+wIDNQIDJZUuJ8tUYNFM9Zz31VsF1h3xEMkwq4ZTdV8cwrrNBQ+RjOAhEql0MVmmAljGtADLmEw4hPWaC5YxGcEyJlLpPFmmAtO6meo576u3Ciw7YiE92yzky4VDWKe5YCG9kSMspP/7/9n/r3IS07wZJ+uq5Za2VSgpFaw2E+Fo1cd2ebwSu2z1VHbUFRUS9BNnB5IaaJdf5XRNJe2vco79u/DEjfa0pAiYd1LN9Vbhpp4KXkRogx1jC8HqLPaQehGjQuy6okKCPvPYg5xv4bsYqG8qSQ30/Gc5Bxoo4ZPTmlX/eSfVXG8VPlamghcR2mDH2EKwOos9pF7EqBC7rqiQU8xTt11I+RDp1MNAnVNJaqDrvwvv/vtITqXTtKnmVEJ2p5rrrVQuYehFhDZYmKWQxVwsCbts9VR21BUVciZg3dc+ZFzGdGZ3A/VOJaeBvt2A/tO/ff3pm28b/8KxUylRzJqtbNqYC1kIrishh9EGC7MUspiLJWGXrZ7KjrqiQs7AQI3AQB1/F/7vfz6/d//H3/x/4tiplChmzVY2bcyFLATXlZDDaIOFWQpZzMWSsMtWT2VHXVEhZ2CgRmCgjr8Lf7POy40oDJQaRhsszFLIYi6WhF22eio76ooKOQMDNQIDdRjo7a/D//3P7j9x7FVK1LLmKvNOqrneiodIqlb1VHbUFRVywkMkM3iI5DHQT5ePP6/v5Gd+/f7dhX/9z2LfX8MMFMuY5GB1FntIvYhRIXZdUSFYxmQGy5isD5H+cDHQ873nz9+tDfSX9xsDve364/9EGeiJNzqyyvNOqrneSu+sBi8itMGOsdXnk+PEs8tWT2VHXVEhWEhvBQvpzcuYvj1b55uPvpnp+i38l3d/Knq/3X/+6eKi5T2oW+ltQ32Zr+/bpN5sP4f7aoMd6IPtlbYLi7e28ILp6VEwF0n/dlun2TtIaqDnv2v8z/9xX06/foj0ceOTX673nr+8X76rDzDQ+k395g3W/MlhvTc7NLVzbc37v4l1BZsrbRfmmErvghnoUDAfOQ201+wdJDXQrz99c77v/In4RaTffvyXfy863yz1tx/f/RBpoLMtUixapw213uzQ1M7Smvd+jOILtlbaLswxld4Fs7B/wZykNNBus3eQ1UDf3rmf7zvPd6LFM/hfv//jf79ffQL6sNTP5b2pW+n534odrlu3/sncWz4ayH7UTsXQmmB7CWzBxkrbhTmm0rtgJnYvmJeMBtpv9g7SGijL/RnSfLf56/c3N/18/3T09zecKa7Mx01opVyuPhbZj9qpGFoTHD77NuxjO9T0LtiepBXWhdeePYvXQL9c1yv98v7xTv5hoF9goDBQZUh4wfYkrbAuvPbsWerrQBefe35av4m/32bO79e3BnrHfa98/nc+blSfRSvlcnxvdmhqp2JoTbC9BHgLvyt4C2+g3+wd5HwLvzLQD/TX2f3y/r7scycDxUMkdTAeIhnBQyQLif0zn4GeHxuVMAZ6f460/Qw0xkCxjEkbjGVMRrCMyURe/8xnoMVXgRLrQB8Ger8D3ekp/AkL6bGQfiewkN5GWv9MaKDbW9DVR6APt1y8X/94fSIfvQ7UwOUAK+xWsE3tFvWST6pBa9Nq329SY9cVn29PwoWFyd7P2Dv9LO9NPgO9mij/Vzzuv4j0cXbLvX4TSc00Y++yvnvVbJ2Il5Wk6gnIIcIEgtTYdcXn25NwYXGyd/tooUlin8Pi4ngG+sv7i3N+WXx1yG6/C69kWmLtMu/UbhVhsi71BAwPzuxZ1GrsuuLz7Um4sEDZez3capLY57D4yGmgVT4vvozpthr0y7vob2OyMK2xdZnMFGEaXbYJKGbhyKJWY9cVn08d4iBcWKTsnZZXNUnsc1ic5DXQ2zeJEF+mfPnyz+sHoPfl9NHfB2rqbrIe3n+0FGEaXbYJKGbhyKJWY9cVn08d4iBcWKRsGKiRtAb6qf4MXodbqam7yXp4/9FShGl02SagmIUji1qNXVd8PnWIg3BhkbJhoEayGuhyMVP3v8oJA4WB7ke4sEjZMFAjSQ305+/uvvnmpN3/KiceIuEh0o6ECwuUjYdIRpIa6IfZNd+8tPdf5cQyJtOA2iyOq0CrKz7fnoQLi5ONZUxGchro7W8iXflEPUjKZaCXI3yqH2S+y7xTu0W95JNqYLNoBtRmcVwFWl3x+fYkXFiYbCykN5LTQG9/lfNK+Ufl9jdQ5Q+8qFPC7j/q4HXIfC+nE6Zt7WJUDtmvY6Bh9PADz1R6/FE5FzDQLdOkctCoNyXacdYWqAouQ+ZPEzXCtK2OQthDHLK76PKQVlgXP3BNBQZ6nLfw0wNVt6YchnFKC1QEb0PEuWkHVIc4sjgiqOYuujykFXbq4Qe+qcBAD/MQSeEy625NOdTjbC1QDKZChHTaAdUhjiyOCKq5iy4PaYWd2d0PnFOBgR5mGZNoMmW3phww0IgIqrmLLg9phZ2BgRpJaqADF9KLJlN2a8oBA42IoJq76PKQVtgZGKiRrAY67lc5RZMpuzXlgIFGRFDNXXR5SCvsDAzUSFoDrXyZyL4GiodImgHVIY4sjgiquYsuD2mFnfAQyUxeA43AJ1R5iJtO6UWwdpy5nzq4DJm9VCNM2+oohD3EIbuLLg9phWEZkxkYKIHyEDed0otg7ThzP3XwOmT2Up0wbaujEPYQh+wuujykFYaF9FZgoASEgRa7Li9IG7O7oYEef4qs9+ndu2COHxAtRP3ECdfQ1LE7MFClgVJ/1Zj+s8b7Geg0bRy02DXNLF6vtzQ5rMo6/DHc3m+wehesPo4vSwVywPAsDg1NHfsDAz2OgRbmSOyalpyW9kp4bzWHUdpeXzbWFHJqOb17F6w+jjMLDzlgeBaHhqaOA4CBHsZAC3Mkdk1r6BVGyhzGEjpnsmfIRVfbhyX9ClYfx5uFhRwwPItDQ1PHEcBAnZ+B/tS0kt4jk7DBYlfplROBNoexhM6Z7Bly0QUDJSEH7GxU6nSdddmAgboM9LIW1H3/CQM1Z3EKg4HSkAN2Nip1us66bMBAPQbadvsJA7VncQqDgdKQA3Y2KnW6zrpswEDtBtp6++k0UDxEcvgUHiIZBuzsU+p0if0TBnoyG2jz7afXQLGMCcuYwiAH7OxT6nR5/RMGejIa6OX2s+n34P0GSp1Ixa7Li8JRyy05h1kYFtIbwUJ6U7q0/gkDPdkM9PJdTH9ptM+mPypHnUurO84TbaDUSwHKfetbDoRh2rIQlRaGsWfp87Ogk4UM8wNpfj1+RHuAgVoM9LIYtPn2s8lAqXczj33TgnXLiXopMPfWbjkQhmnMsq20MIw9i0NXnxAXo/xAnF+HD4lcwEANBhp0+9lioCt7vPHYN61YthQdVcy9tVsOhGFas2wqLQxjz+LQ1SfExyA/kOe3/2NKHzBQtYGG3X42GOjKHm9MHPwzek0udlg+nx1hmOYsZaWFYexZHLr6hDgZ4weK+e2+UM4JDFRroHG3nzDQahJ9swwM1AgM1AgM9DC/C3+CgZqzwECNwECNwEBhoDTssHw+O8IwzVlgoEZgoEZgoIcyUDxEsg2Ph0hG8BDJCAz0SN9Ij2VMxtGxjMkIljEZgYEezEBP1HmxMsxVl6K37aSae2u3HAjDtGXBQnojWEhvBAZ6NANNSVpdaYWNFsCAghlBwZ7bQBU/hy9dyDtVNtjW26mLD9EHxxSsns91q2P+XfhOJL0DTVEbEhjoUxuo4pOgaYbaRwXbejt18SGG4JCC1fM5pnKyfxtTL3J+BpqjNiQw0Gc2UIWtLd2vfFrPBNt6O3XxIZbgiILV8zmmchEWNE40KZ/CJ6kNCQz0iQ1UYWtr9yvXi5LBtt5OXYJObXBAwer5HFO5CgsaJ5qM60Cz1IYEBgoDLT1JMCpbb6cuQac2GAZqBAZqBAYKAy09STAqW2+nLkGnNhgGagQGagQGCgMtPUkwKltvpy5BpzYYBmoEBmoEBvrEBoqHSHiIZAQPkYzAQJ/ZQLGMCcuYbGAZkxEY6FMbKBbSG5NgIf2gxDvUuAsw0KcxUPIks595iwiDUTERlDk7dXnokjnKQHfIYiarUWXVlVcYDJRWyreRb3Ps730WEZa3ynS6+a296V1xFF0yR72F3yOLlaxvlbPqyisMBsooZZtIo6Ldq8YiwhL8lUw3LWnT5aFLZueAKb/esk8WO1l15RV2goEySrkW0qho96qxiDAFf6XSTWtadHnoktk7YMYvWO+TxU5WXXmFnYGBkkq5FhjoBhiokax+kFVXXmFnYKCkUq4FBroBBmokqx9k1ZVX2BkYKKmUa4GBboCBGsnqB1l15RV2BgZKKmWbyENpP76LCEswHiIZw/AQyUBWXXmFnWCgjFK+jTyU9uO7iDAEYxmTESxjspBVV15hMFBGaaWRPJT247uI0AdjIb0RLKQ3kVVXXmEwUFrp8tV88DSHselQS6n6+oHB2DucRn0MNAhJrLJgrp+yTfQomOfnLc6wwxro/PZB80ai6c2GmKrrO1JDcIfTu89b+CBEsbqCLYbp9Sa2k0+ZP/HBGXZUA52me2HnLR5NH0UwN0zPZyKW4P1Pb+dUMn5r3BlVwRbDNB1JC718yvrMEWfYQQ10IuADNX0UwewwHVflmIJ3P729U0n4vcUXNAVbDNN0JE108ynjqjecYTBQCRhokJoFMFAjMNC8ZxgMtA4MNEjNAhioERho3jMMBloHBhqkZgEM1AgMNO8ZdkgDxUMkTV98xL9CFouHSHiIZOaYBoplTAqwyGSNKBbLmOR9K3CGHdZAsZBeBsucCySxWEiv2LcEZ9iRDHT1cz+uAO0DjvIDAcessvoB9SNsh+nBD4zgj8odyEAf9/Lh75taB8x5FjlmlfUdKfUhyh7TwztSIzDQ4xjodCP+k/vmAVOeRY5ZhVeWw/3UjdpyDMPqwjMRGzDQwxjotCWoAO0DZjyLHLMKryyLd90XhWMYXhdW5diAgcJAYaANIU5goDDQfYGBlsBAbcBA+WF4XTBQGzBQGCgMtCHECQwUBrovMNANjzMv/CpvHjDlWeSYVS//xEMkPETaGRjolseZF36Vtw6Y8yxyzKqTf2IZkzUq5xkGA72kOoqBYiG9Eces+vgnFtJbSXqGwUBPBzJQx6VjP1mFiPqFvAiuj0O1khG72oUZtWyJtJddTmFNZ8GuJC0YDJTA8ebN/nZJiKi/lVwE18ehWsmIfd+wWlHLFkl72aUU1nQW7EvOgp1goFum6X72zFvqEHsStQZSV30cqpWMcMxZPRc7atkyaS+7jMKazoKdSVmwMzDQgolAHWJPotZA6qqPQ7WSEY45q+diRy1bQdrLLqGwprNgbzIW7AIMtMBxGtnPNyGC0kDqqo+jdqKmSyf8alPLVpD2sksorOks2JuMBbsAAy1wnEb2802IoDSQuurjqJ2o6dIJv9rUshWkvewSCms6C/YmY8EuwEALHKeR/XwTIigNpK76OGonarp0wq82tWwFaS+7hMKazoK9yViwCzDQkvncUZ9F9tNNiKA0kLrq41CtZIRjzuq52FHLlkl72WUU1nQW7EzKgp2BgW6Yzx31WWQ/3YQISgOpqz4O1UpGOOasnosdtWyRtJddSmFNZ8G+5CzYCQZKMZ876rPIfroJEZQGUld9HKqVjHDMWRixBbVsibSXXU5hTWfBriQtGAyUUWqNEFwuhj4ntetGr6FgTRHSMGkvu7TCRgtgQMGe2kCF99kx9Hlb5crSULCmCHGYtJddWmGjBTCgYM9soNN0v5KprSDCBwzM4i9YU4Q8TNrLLq2w0QIYULAnNtCpilMDnyRowMgs7oI1RSiGSXvZpRU2WgADCgYDbQMGCgPtQFpdaYV1TAUDbQAGCgPtQFpdaYV1TAUDbQAGCgPtQFpdaYV1TPWsBoqHSHiIZAR+YAQFe2YDxTImLGOyAT8wgoI9tYFiIf3+WcgIaZi0l11aYaMFMKBgz22gnUirK62w0QIYUDAjKNihDJS5sYm8u1SPsOy4y42eoo94o4fT2wYKZgQFO5KBMh+tRX6+qR5h1XGPjxoVfeSPGnF620DBjKBgBzJQ5uHuvNv+EFmZQuq4w8NuRR+5C05vIyiYERTsOAY6TaRjTATeUqhHKDrGL7dU9FF0weltBAUzgoLBQOUUYkcYqJG0utIKGy2AAQWDgcopxI4wUCNpdaUVNloAAwoGA5VTiB1hoEbS6korbLQABhTsOAaKh0jmLji9jaBgRlCwAxkoljFZu+D0NoKCGUHBjmSgWEhv7ILT2wgKZgQFO5SBhvwu/A6EHK0dFPb4XXgXSS87avadKiKQtGBdDNR1BJS6Io7uExto5Jv7GhFn0R4KO3wbk4+cfkDNvldFBHIWrIuB+o6ATlfI0X1eA52fsmge2zQQcBbtonD/7wN1ktIPqNl3q4hAyoKdehio8wiodMUc3ac10InAmVkS1jzCPgp3/0Z6Lxn9gJp9v4oIZCzYmd0N1HsENLqCji4MtBkYqJGMfgADdQADhYEGAAM1ktEPYKAOYKAw0ABgoEYy+gEM1AEM9IkNFA+R8BDJAjX7JP6Zs2AnPES6pHpaA8UyJixjskDNPod/Ji0YljFdUj2vgWIhfQIRFEn9gJp9Cv/MWjAspD8NMdCX4nyMNPv6ZAYA7MlT3YF2oqZr3PvCJO8+KdIeyLTCRgtgQMGe+y18Jyq6xj2ZyPL8gyLtgUwrbLQABhQMBhoAr2uatj5G7YunTxYnaQ9kWmGjBTCgYDDQAGCgRtIeyLTCRgtgQMFgoAHAQI2kPZBphY0WwICCwUADgIEaSXsg0wobLYABBYOBBoCHSEbSHsi0wkYLYEDBYKABYBmTkbQHMq2w0QIYUDAYaABVXZSL9XG2tP4JP7CSVldaYR1TvY6BKhzF1YXQ1cU2pQHxq5w2uszelSRpwWCgp1cyUMV7Wl+Xra4ub9zFAfFlIia6zN6XJGfBYKCXVK9ioIqnKs4uG11dHh3JA+Lr7Cx0mb0zScqCnWCgl1QvYqDTJJ683i6lLqqTYmwbigHxhcoGuszemyRjwc7AQGGgAV1goEYyXnYwUAcwUBhoQBcYqJGMlx0M1AEMFAYa0AUGaiTjZQcDdQADfR0DxUOkgBGDSHnZdZm9M0nKgp1goJdUr2KgWMbUPmIQOS+7LrP3JclZMBjoJdXLGCgW0jePGETSy67L7F1JkhYMBnp6KQOduZzFYSbXw6dc9y1Pc3r3MvanKVgnULDXNND5s/yQt9kd3in7Pjl7ltO720cLz1KwXqBgL2mg08Q4aJ+P+B1ZfMKe5fR2HhY7z1KwbqBgr2ig0xqqwSjMmX7PkIuu5zi9vYfFzpMUrB8oGAwUBtofGKiRtLrSCuuYCga6bTAKc6bfM+Si6zlObxgoDNQKDJRUGjNjGOhoYKBG0upKK6xjqpczUDxEGg0eIhlJqyutsI6pXs9AsYxpMFjGZCStrrTCOqZ6QQPFQvqxYCG9kbS60grrmOqJDbTXdafr1knNDE5vI0cvGM6wOzBQUqkxoNs7P1WvXmpmcHobOXjBcIY9gIGSSm39+z170HTqpmYGp7eRYxcMZ9gMDJRUaurecfVLKjUzOL2NHLpgOMMWwEBJpabuMFCc3kYOXTCcYQtgoKRSU3cYKE5vI4cuGM6wBTBQUqmpOwwUp7eRQxcMZ9gCGCip1NYfD5Fwets4dsFwhs3AQEmlxoBe5xMWmRhJqyutMFUvnGEPYKCkUmtEp/MJy5yNpNWVVpiuG86wOzBQUuny1eVkEc6YZbPu5CJ7SaFflf1a8Iw97PTWFiwb8AMjPQrmuqpgoKTSxYv5I3O+ustm3dsbspcY+tWSwodr7FF+oC1YOmCgRjoUzHdVwUBJpfP2tITpv2zWfcBO9pJDvyr7+fGNPcgPtAXLBwzUyP4Fc15VMFBS6WNzWkN2XzYrbldPTC9F6FdlPzfOscf4gbZgCYGBGtm9YN6rCgZKKn1swkA1wECNwECNwEBhoExEfWchTNnPDQy0DzBQIzBQGCgTUd9ZCFP2cwMD7QMM1AgM9KAGiodIGvAQyQgM1AgeIh3VQLGMSQGWMRmBgRrBMqbDGigW0stgIb0RGKgRLKQ/roEmIq2utMJGC2BAwYygYE9joHve/UmkPYvSChstgAEFM4KCPYuB7vn5o0jasyitsNECGFAwIyjYkxjonk/AZdKeRWmFjRbAgIIZQcGew0AVT+T3JO1ZlFbYaAEMKJgRFAwGGkDasyitsNECGFAwIygYDDSAtGdRWmGjBTCgYEZQMBhoAGnPorTCRgtgQMGMoGDPYaB4iESC09sICmYEBXsSA8UyJgqc3kZQMCMo2LMYKBbSE+D0NoKCGUHBnsZAZ7RfGuJUQdDjd+E94PQ2goIZQcGez0A1b+aD3/B3+DYmFzi9jaBgRlCwpzNQzeOk6EdOX3cZtR2c3kZQMCMo2LMZqGZBU/iip6+7jNoOTm8jKJgRFAwGGgAM1EhaXWmFjRbAgILBQAOAgRpJqyutsNECGFAwGGgAMFAjaXWlFTZaAAMK9mwGiodIC3B6G0HBjKBgT2egWMY0g9PbCApmBAV7PgPFQvoHOL2NoGBGULCnMdCR5kXoSuGlOL2N4I9MGsEZ9iwGOvTt81ZXjnfzOL2N4M+cG8EZ9iQGOvYBzkZXkudJOL2N7F8w55nxugVzAgMllXLHtzjvAAAVg0lEQVQtg5cQlbqyrGjC6W1k94J5z4yXLZgXGCiplGuBgZLg9DYCAzWCMwwGGgAM1EhaXTBQGzjDYKABwECNpNUFA7WBM+w5DBQPkUhwehvBQyQjOMOexECxjIkCp7cRLGMygjPsWQwUC+kJcHobwUJ6IzjDnsZABXY1tB5Hy3XfgtPbBgpmBAV7EQPd9y11p/sW+ydnOL1toGBGULDXMNCdH+r0+uTM/OwWp7cNFMwICvYSBrr3sqJuz26NE8DpbQQFM4KCwUADgIEaSasrrbDRAhhQMBhoADBQI2l1pRU2WgADCgYDDQAGaiStrrTCRgtgQMFewkDxECkZaXWlFTZaAAMK9hoGimVMuUirK62w0QIYULAXMVAspE9FWl1phY0WwICCvYqB7shsbWqTEzpGuX3SgsEPzKTVlVZYx1Qw0CbmN9fqt9lCx7DPG3IW7AQ/MJNWV1phHVPBQFuYH++oH/QIHeOeeKUs2Jm0utIKGy2AAQWDgbYxEahDPM0WMhbsQlpdaYWNFsCAgsFA24CBekirK62w0QIYUDAYaBswUA9pdaUVNloAAwoGA20DBuohra60wkYLYEDBYKCNzG6n9j2hY5h/5izYmbS60gobLYABBYOBtjK7ndr3hI5R/pm0YCf4gZm0utIK65gKBtrG7HZq3xM6Bvln1oLBD8yk1ZVWWMdUL2ugUT5lP1phmRNksZNVF/zADAr2wgYa9k7ZfLTiMo/PYierrhP8wAwK9roGGvesxnq0AjMPz2Inq64z8AMjKNjLGmjgaiHj0YrMPDqLnay6LsAPjKBgMFAYaFey6roAPzCCgsFAYaBdyarrAvzACAoGA4WBdiWrrgvwAyMo2MsaKB4iDSKrrjPwAyMo2OsaKJYxDSKrrhP8wAwK9sIGioX0g8iqC35gBgV7ZQMNI62utMJGC2BAwYygYDDQANLqSitstAAGFMwICgYDDSCtrrTCRgtgQMGMoGAw0ADS6korbLQABhTMCAoGAw0gra60wkYLYEDBjKBgMNAA0upKK2y0AAYUzAgKBgMNIK2utMJGC2BAwYygYDDQANLqSitstAAGFMwICgYDDSCtrrTCRgtgQMGMoGCBBvrL+3fv3v3rfy72/Pr9uwurnTDQbqBgRlAwIyhYnIF+vJrlu78WlgoDHQYKZgQFM4KChRnol6t1fnz3L/++2Pcnsq9baejE46jqGvib38cs2EBQMCMoWJiBfrzden5cmObH5e3oixroyO8eOmTBRoKCGUHBogz0tx9vd56Lu87Hvhc20KHffnnEgg0FBTOCgoU/hV8Y6K/f//G/328/AX0lAx37/esHLNhYUDAjKFi0gf7247sf7tv3Z0iPPb+/0ZbiSMwGOloJAKADjQb6+d0f/+e+fXuu9Mv7+zt5GCgA4KlpM9Avy4fwn2/v5j+Xz5Lc98qht95x4C28kbS60gobLYABBYt9C7/yzwe/vJ/vSl/MQPEQiSStrrTCRgtgQMFCDfQz6Z9vBlo8R3IrDZ14HFjGZCStrrTCRgtgQMECDfS3H4kH7lcDfd07UCykp0irK62w0QIYULA4A33zz7VPUktDX9BAB5KqYMsfJPvpavtxlapgS9LqSiusY6oYA9345/KXk35YN7iVhk48jrS6EglbfZSxm67GD0wyFWxFWl1phXVMFWOgnzf+eV4HenbOL5sWt9LQiceRVlceYeuHaXvpan1kl6hga9LqSiusY6oQA71/c90bb3Z5W/r5mf4yJhhoJ/IUrFjOtZOu5kVjeQpWkFZXWmEdU4UY6Jd3hIFebXX7jUxupaETjyOtrjTCYKBtpNWVVljHVCEGasKtNHTicaTVlUYYDLSNtLrSCuuYCgbaSlpdaYTBQNtIqyutsI6pYKCtpNWVRxgeIjWRVldaYR1TwUBbSasrkTAsY2ohra60wjqmgoG2klZXJmFYSN9AWl1phXVMBQNd4LoAzbo6/XonTm8jKJgRFAwGusL3FtCqq9cXjOD0NoKCGUHBYKBLnA8hjLpaH3WoweltBAUzgoLBQBd4l8HYdDUvtlGD09sICmYEBYOBLoCBdiKtrrTCRgtgQMFgoAtgoJ1IqyutsNECGFAwGOgCGGgn0upKK2y0AAYUDAa6BA+R+pBWV1phowUwoGAw0BVYxtSFtLrSChstgAEFg4GuwUL6HqTVlVbYaAEMKBgMNIC0utIKGy2A4QULht99bU4FA20lra60wkYLYHi9guHbV9pTwUBbSasrrbDRAhhermCtzzNfrmBUKhhoK2l1pRU2WgDDqxWseUXdqxWMTAUDbSWtrrTCRgtgeLWCwUAjUsFAW0mrK62w0QIYXq1gMNCIVDDQVtLqSitstACGVysYDDQiFQy0lbS60gobLYDh5QqGh0gBqWCgraTVlVbYaAEMr1cwLGNqTwUDbSWtrrTCRgtgeMGCYSF9c6qnN9DmX5yUBgg5Wjv8eidObyMomBEU7AUMtPmrO8QBIo7WHl8wgtPbCApmBAV7fgNt/vI4eYCAo7XLV9zh9DaCghlBwZ7eQJtXaigGaD9azSpJcHobQcGMoGAw0IABYKBG0upKK2y0AAYUDAYaMAAM1EhaXWmFjRbAgILBQAMGgIEaSasrrbDRAhhQsKc3UDxESkhaXWmFjRbAgII9v4FiGVM+0upKK2y0AAYU7AUMFAvp05FWV1phowUwoGCvYKBr9jCq4PGiwOltBAUzgoK9nIHu8lY5drgwcHobQcGMoGCvZqD7PKwJHS0OnN5GUDAjKNiLGehOy4UiBwsEp7cRFMwICgYDDSDtWZRW2GgBDCiYERQMBhpA2rMorbDRAhhQMCMoGAw0gLRnUVphowUwoGBGULAXM1A8REpBWl1phY0WwICCvZqBYhlTBtLqSitstAAGFOzlDBQL6ROQVldaYaMFMKBgr2egO5BWV1phowUwoGBGUDAYaABmXY67YM+N8/MUrBMomBEUDAYagFWX43NY10e3T1OwXqBgRlAwGGgARl2OlQC+xQPPUrBuoGBGUDAYaAA2XY61qM7lq09SsH6gYEZQMBhoADBQI2l1pRU2WgADCgYDDQAGaiStrrTCRgtgQMFgoAHAQI2k1ZVW2GgBDCgYDDQAPEQyklZXWmGjBTCgYDDQALCMyUhaXWmFjRbAgILBQAPAQnojaXWlFTZaAAMKBgMNIK2utMJGC2BAwYygYDDQANLqSitstAAGFMwICgYDDSCtrrTCRgtgQMGMoGAw0ADS6korbLQABhTMCAoGAw0gra60wkYLYEDBjKBgMNAA0upKK2y0AAYUzAgKBgMNIK2utMJGC2BAwYygYDDQANLqSitstAAGFMwICgYDDSCtrrTCRgtgQMGMoGAw0ADS6korbLQABhTMCAoGAw0gra60wkYLYEDBjKBgMNAA0upKK2y0AAYUzAgKBgMNIK2utMJGC2BAwYygYDDQANLqSitstAAGFMwICgYDDSCtrrTCRgtgQMGMoGAw0ADS6korbLQABhTMCAoGAw0gra60wkYLYEDBjKBgMNAA0upKK2y0AAYUzAgKBgMNIK2utMJGC2BAwYygYDDQANLqSitstAAGFMwICgYDNUH/abfxumgSFIwmra60wkYLYEDBYKAWmD8uPFwXw/iCMaTVlVbYaAEMKBgM1MA00Q46WhfH8IJxpNWVVthoAQwoGAxUzzQxDpr2LEorbLQABhTMCAoGA9UDA40ira60wkYLYEDBYKB6YKBRpNWVVthoAQwoGAxUDww0irS60gobLYABBYOBGsBDpCDS6korbLQABhQMBmoBy5hiSKsrrbDRAhhQMBioCSykDyGtrrTCRgtgQMFgoAGk1ZVW2GgBDCiYERQMBhpAWl1phY0WwICCGUHBYKABpNWVVthoAQwomBEUDAYaQFpdaYWNFsCAghlBwWCgAaTVlVbYaAEMKJgRFAwGGkBaXWmFjRbAgIIZQcFgoAGk1ZVW2GgBDCiYERQMBhpAWl1phY0WwICCGUHBYKABpNWVVthoAQwomBEUDAYaQFpdaYWNFsCAghlBwWCgAaTVlVbYaAEMKJgRFAwGGkBaXWmFjRbAgIIZQcFgoAGk1ZVW2GgBDCiYERQMBhpAWl1phY0WwICCGUHBYKABpNWVVthoAQwomBEUDAYaQFpdaYWNFsCAghlBwWCgAaTVlVbYaAEMKJgRFAwGGkBaXWmFjRbAgIIZQcFgoAGk1ZVW2GgBDCiYERQMBhpAWl1phY0WwICCGUHBYKABpNWVVthoAQwomBEUDAYaQFpdaYWNFsCAghlBwWCgAaTVlVbYaAEMKJgRFAwGGkBaXWmFjRbAgIIZQcFgoAGk1ZVW2GgBDCiYERQMBhpAWl1phY0WwICCGUHBYKABpNWVVthoAQwomBEUDAYaQFpdaYWNFsCAghlBwWCgAaTVlVbYaAEMKJgRFAwGGkBaXWmFjRbAgIIZQcFgoAGk1ZVW2GgBDCiYERRsiIECAMBTgjtQO2l1pRU2WgADCmYEBcNb+ADS6korbLQABhTMCAp2pLfwv//9aAUHAwUzgoIZQcE2wECfBxTMCApmBAXbAAN9HlAwIyiYERRsAwz0eUDBjKBgRlCwDTDQ5wEFM4KCGUHBNsBAnwcUzAgKZgQF2wADfR5QMCMomBEUbAMM9HlAwYygYEZQsA2JDRQAAHIDAwUAACcwUAAAcAIDBQAAJzBQAABwAgMFAAAnMFAAAHAy1kB//f7du3d/tXVTxjwnv7w3Fuy3H9/d+df/3F1eQj6ep/6D1AsFu4MzzMZQA70crHfv/vg/hm7KmOfks+5EXdToxU/vy3X+xp/q3VCwOzjDjIw00Lez+0+XY1H/gbfqpox5Tt6m/cO9BBWoGv3y/l/+fWd1CXm7uM81+PyuPnkU7M6Xy8+at7LVb1BQsAcjDfTL9TD98p78yfX5fnRW3eoxT87Ha0lMBbtyc5JX41aJt9JQP3JQsJK3Wf/p9j/1qQcKtmWkgX58fIjyw+3/5buAx9FadStiXpJfv79WSVWwe9srfuZRniUomMCv39/uIr88jBQFqzPQQH/78Xa0rsfl9rHK45Dcj9aqWxHzmvzy/vbzX1GwK29vuV7x5839J80NFEziUbDrLSYKJjPQQB9H6/IG6/bJ3ufHD7z7wVl1W8e8JtdPQpUF+1psvRTnnzRf3gzgermjYCKLO9C3kqBgCjIY6OX9wv0IPH6obY7Wl6WBfnnVA/bx7ge6gt32vObtwZuB/r/Xe6jroyQUTODxQebHs2miYAqyGOjjXcH5rmG1MgIGuuRamr9+1RbstvGan099uS1g+nL+mYOCKfhy/Vnz8VwWFExDHgNdHCAYaJXLe3hlwc687BO3L/cl4Z/1Z9iZly3Y7fcO3r37398XNULBGDIY6PXDzXI5Lj4DZTn/vFcW7Mxrrvn6uliaeL6HQsFUfLnUBwXTkuUp/OPj6wd4Cs9yPb1VBTvzsnfrj+v6vIGCGbi+20PBZMauA72v//yBeBOwWHQ2d1u/eDEek759KKUq2NfHqr3Xo/wUDwXT8vFys4KCyaT5TaT7QtzHx9H4TaQNHx+PRf+kLtjCRl6Pj8vnyCiYzM0Zr599oGAK0vwu/NuL80H58li2+zha+F34O7cVoJeHytqCbZaTvxK3GqBgWq6VeqvE+QcPCqZg6Lcxfbl+RH3/OXdl+2kK1e01V03ca/TD8oVQsPsvLr0kKJiN+8N20yX5ygXL9H2gl4NHvhfA94HeuUz+frYqC/a6a/S+Fr/NjYLJfH78vPmKginAN9IDAIATGCgAADiBgQIAgBMYKAAAOIGBAgCAExgoAAA4gYECAIATGCgAADiBgQIAgBMYKAAAOIGBAgCAExgoAAA4gYECAIATGCgI4x9/++bMP//HaCEUn+q6Pn2z5Nu3PR+++d1/zf8BQAEDBUH8/c8P//mnf+uX9ielv8FAwQ7AQEEMP60c6A+90qr9DQYKdgAGCkL4+bub79y86C+d8sYZKNMMAwUVYKAggvP799loPvR7Fw8DBSOBgYIIPn2z8pkP97vR3YGBgpHAQEEA//jb+pbz7Yb07Edvu/9yeW//l6+3Z/Rzr9szpz/c47+9fop69t1LyMO2rs/2by/fov5w/YzgEvhp8Ynrqt+C24cLD4ek+20NdPUZqFogeC1goCCAN0dZ33F+uJjmm7X8X/eFTfenNN8+OnwzL3o6+9OH++sPq0f5j6c7l8A3A/0//jwHLgz00W/9/Oq2tOqbf/6/bw7J9FMYqEogeC1goCCAn0o/uu44u9ebzfzj/3m8x/8w3zqe/z/fhp5952Jz10fft437ZwL3/28fClzuW6/WfB3o/g7709VRz+2r51cf5nEvDsn1Wz6Fv1ppaaA6geC1gIGCAD6Vj92vt6Rn27nufzOsi8287bn517fL/Q8/vDvq2ZDOHedb20+XO76H8b1FLFcZ3ce/J1jo+MNd4S0x2U9joCqB4LWAgYIAeAO9udRP9w4/XWzmp7vZ3HrMHT/M74zPG/M768unkLMB3vzrbnOzez0sc9nr8aks109hoDqB4LWAgYIAeAO92V3lIffNQNe+ePPYpSldnOxx63of8WFz9/HnHl9XpnbtwfTTfAaqEwheCxgoCID/DPTxzIgyl8snizcDfXRc+tPi10OvPS9P4S+sDHT2t+XmyiUv/bl+uqfwGoHgtYCBggD4p/Ccgf60cp0AAyVvBOfuDwNlbhhhoMADDBQEwK8DpQ30vrjoL/NbeM6f1sac8A4UH3y+MjBQEAH9m0iE7Vx3fXq85a8baOFyrIH2+AxUJxC8FjBQEMHqd+Fvyz+XtvN4Cv/2Zv8vC9shblWX/jQ/877FcAY6P8Vafxy7/P2j28p7sp/XQDcCwWsBAwUhkN/GNNvOY/nRh/U76U/1z0DPw956Xi2YM9DKOtBvl4kq60B9BloKBK8FDBTEQH0f6OId9E/XO9RPj9+7fPxe0dmGWH8697z/f47fGOh9YefiN4xW6wE+PfJufhOp6Ocz0FIgeC1goCAI4hvplw+9V78L/+j7u/9v87h+7U/zCvf7nebaQB9f8MH8jvv9l+4DfhdeJRC8FjBQEMbt2fpsJKtfzll/G9OHeV3St1V/uo16e7Ex0IuD3n9L9Bvq99EvZr35Nqayn99A1wLBawEDBd34+btuf+kDgC7AQEE3PvX7U0kAdAEGCjoCCwXPBQwUdATftwGeCxgo6MRlpSjuQMFTAQMFnXj8cSQAngYYKAAAOIGBAgCAExgoAAA4gYECAIATGCgAADiBgQIAgBMYKAAAOIGBAgCAExgoAAA4gYECAIATGCgAADiBgQIAgBMYKAAAOIGBAgCAk/8fI4K3mb+Yu7QAAAAASUVORK5CYII=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70" y="2047270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Diretor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81" y="1724678"/>
            <a:ext cx="6030247" cy="4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Boxplot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95" y="1272691"/>
            <a:ext cx="7269865" cy="51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076924" cy="1004738"/>
            <a:chOff x="3679744" y="2989464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3679744" y="2989464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78986" y="3130578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596000" y="5347494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B8C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99A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7C9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637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495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2467707" y="1570130"/>
            <a:ext cx="8228368" cy="335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 IMDB é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base de dados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criada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1990 e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contém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centenas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milhares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músicas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seu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catálogo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 Essa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plataforma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permite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só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usuários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visualizem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informações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críticas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profissionais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sobre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também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permite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esses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usuários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avaliem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escrevam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suas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próprias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críticas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 Hoje a plataforma é considerada o principal ranking de filmes do mundo.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longo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nossa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análise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usaremos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conjunto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dados com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informações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5043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extraídos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desse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site.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Ainda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, para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desses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analisaremos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cerca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30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variáveis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1069912" y="231192"/>
            <a:ext cx="4712720" cy="77354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</a:rPr>
              <a:t>INTRODUÇÃO</a:t>
            </a:r>
            <a:endParaRPr lang="en-AU" sz="6000">
              <a:solidFill>
                <a:schemeClr val="tx1">
                  <a:lumMod val="65000"/>
                  <a:lumOff val="35000"/>
                </a:schemeClr>
              </a:solidFill>
              <a:latin typeface="Lato Bold" panose="020F0802020204030203" pitchFamily="34" charset="0"/>
            </a:endParaRPr>
          </a:p>
        </p:txBody>
      </p:sp>
      <p:pic>
        <p:nvPicPr>
          <p:cNvPr id="2050" name="Picture 2" descr="http://www.androidappsreview.org/wp-content/uploads/2014/02/im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2" y="1642100"/>
            <a:ext cx="1943089" cy="19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Boxplot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6" y="1345961"/>
            <a:ext cx="7520802" cy="5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Boxplot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40" y="1602598"/>
            <a:ext cx="6802216" cy="48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Matriz de Correlação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33" y="1586786"/>
            <a:ext cx="5603188" cy="5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1272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78983" y="3163549"/>
            <a:ext cx="11434034" cy="530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</a:rPr>
              <a:t>OBRIGADO!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Placeholder 24"/>
          <p:cNvSpPr txBox="1">
            <a:spLocks/>
          </p:cNvSpPr>
          <p:nvPr/>
        </p:nvSpPr>
        <p:spPr>
          <a:xfrm>
            <a:off x="1565505" y="3740651"/>
            <a:ext cx="9060991" cy="7567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1400" b="1" smtClean="0">
                <a:solidFill>
                  <a:schemeClr val="bg1"/>
                </a:solidFill>
                <a:hlinkClick r:id="rId3"/>
              </a:rPr>
              <a:t>github.com/lucaslrolim/IMDB-Movies-Analysis</a:t>
            </a:r>
            <a:endParaRPr lang="en-US" sz="1400" b="1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1400" b="1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 smtClean="0">
                <a:solidFill>
                  <a:schemeClr val="bg1"/>
                </a:solidFill>
              </a:rPr>
              <a:t>@lucaslrolim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 smtClean="0">
                <a:solidFill>
                  <a:schemeClr val="bg1"/>
                </a:solidFill>
              </a:rPr>
              <a:t>@Anderson-barbosa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Freeform 96"/>
          <p:cNvSpPr>
            <a:spLocks noChangeArrowheads="1"/>
          </p:cNvSpPr>
          <p:nvPr/>
        </p:nvSpPr>
        <p:spPr bwMode="auto">
          <a:xfrm>
            <a:off x="5807936" y="2412758"/>
            <a:ext cx="576128" cy="485128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1076924" cy="1004738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5596000" y="5347494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B8C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99A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7C9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637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495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3213664" y="1517957"/>
            <a:ext cx="8228368" cy="35048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Conseguir prever a nota IMDB de um filme é de certa forma conseguir prever o índice de sucesso que esse filme terá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Isso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se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mostra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extremo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interesse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só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público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forma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geral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das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grandes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produtoras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Para as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produtoras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são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investimentos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ter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modelo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previsão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sucesso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desses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investimentos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é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ferramenta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valiosa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para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integrantes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indústria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cinematográfica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ganhem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vez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mais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dinheiro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cometam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menos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erros em suas produções.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1069911" y="231192"/>
            <a:ext cx="6100909" cy="77354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</a:rPr>
              <a:t>CARACTERIZAÇÃO</a:t>
            </a:r>
            <a:endParaRPr lang="en-AU" sz="6000">
              <a:solidFill>
                <a:schemeClr val="tx1">
                  <a:lumMod val="65000"/>
                  <a:lumOff val="35000"/>
                </a:schemeClr>
              </a:solidFill>
              <a:latin typeface="Lato Bold" panose="020F0802020204030203" pitchFamily="34" charset="0"/>
            </a:endParaRPr>
          </a:p>
        </p:txBody>
      </p:sp>
      <p:pic>
        <p:nvPicPr>
          <p:cNvPr id="3074" name="Picture 2" descr="https://d13yacurqjgara.cloudfront.net/users/239078/screenshots/1038721/mone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2" y="1659991"/>
            <a:ext cx="2557469" cy="19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179976" y="160895"/>
            <a:ext cx="716972" cy="682947"/>
          </a:xfrm>
          <a:custGeom>
            <a:avLst/>
            <a:gdLst>
              <a:gd name="T0" fmla="*/ 564593 w 461"/>
              <a:gd name="T1" fmla="*/ 517938 h 443"/>
              <a:gd name="T2" fmla="*/ 564593 w 461"/>
              <a:gd name="T3" fmla="*/ 517938 h 443"/>
              <a:gd name="T4" fmla="*/ 441720 w 461"/>
              <a:gd name="T5" fmla="*/ 382288 h 443"/>
              <a:gd name="T6" fmla="*/ 482159 w 461"/>
              <a:gd name="T7" fmla="*/ 300589 h 443"/>
              <a:gd name="T8" fmla="*/ 510155 w 461"/>
              <a:gd name="T9" fmla="*/ 232764 h 443"/>
              <a:gd name="T10" fmla="*/ 496157 w 461"/>
              <a:gd name="T11" fmla="*/ 203476 h 443"/>
              <a:gd name="T12" fmla="*/ 510155 w 461"/>
              <a:gd name="T13" fmla="*/ 135651 h 443"/>
              <a:gd name="T14" fmla="*/ 357731 w 461"/>
              <a:gd name="T15" fmla="*/ 0 h 443"/>
              <a:gd name="T16" fmla="*/ 205306 w 461"/>
              <a:gd name="T17" fmla="*/ 135651 h 443"/>
              <a:gd name="T18" fmla="*/ 219305 w 461"/>
              <a:gd name="T19" fmla="*/ 203476 h 443"/>
              <a:gd name="T20" fmla="*/ 205306 w 461"/>
              <a:gd name="T21" fmla="*/ 232764 h 443"/>
              <a:gd name="T22" fmla="*/ 233303 w 461"/>
              <a:gd name="T23" fmla="*/ 300589 h 443"/>
              <a:gd name="T24" fmla="*/ 275297 w 461"/>
              <a:gd name="T25" fmla="*/ 382288 h 443"/>
              <a:gd name="T26" fmla="*/ 150869 w 461"/>
              <a:gd name="T27" fmla="*/ 517938 h 443"/>
              <a:gd name="T28" fmla="*/ 0 w 461"/>
              <a:gd name="T29" fmla="*/ 613510 h 443"/>
              <a:gd name="T30" fmla="*/ 0 w 461"/>
              <a:gd name="T31" fmla="*/ 681336 h 443"/>
              <a:gd name="T32" fmla="*/ 357731 w 461"/>
              <a:gd name="T33" fmla="*/ 681336 h 443"/>
              <a:gd name="T34" fmla="*/ 715462 w 461"/>
              <a:gd name="T35" fmla="*/ 681336 h 443"/>
              <a:gd name="T36" fmla="*/ 715462 w 461"/>
              <a:gd name="T37" fmla="*/ 613510 h 443"/>
              <a:gd name="T38" fmla="*/ 564593 w 461"/>
              <a:gd name="T39" fmla="*/ 51793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96796" y="2161830"/>
            <a:ext cx="2524126" cy="3602651"/>
            <a:chOff x="5696796" y="2161830"/>
            <a:chExt cx="2524126" cy="3602651"/>
          </a:xfrm>
        </p:grpSpPr>
        <p:grpSp>
          <p:nvGrpSpPr>
            <p:cNvPr id="157" name="Group 12"/>
            <p:cNvGrpSpPr>
              <a:grpSpLocks noChangeAspect="1"/>
            </p:cNvGrpSpPr>
            <p:nvPr/>
          </p:nvGrpSpPr>
          <p:grpSpPr bwMode="auto">
            <a:xfrm>
              <a:off x="5696796" y="2779461"/>
              <a:ext cx="2524126" cy="2985020"/>
              <a:chOff x="3139" y="1331"/>
              <a:chExt cx="1402" cy="1658"/>
            </a:xfrm>
          </p:grpSpPr>
          <p:sp>
            <p:nvSpPr>
              <p:cNvPr id="158" name="Freeform 13"/>
              <p:cNvSpPr>
                <a:spLocks/>
              </p:cNvSpPr>
              <p:nvPr/>
            </p:nvSpPr>
            <p:spPr bwMode="auto">
              <a:xfrm>
                <a:off x="3139" y="1331"/>
                <a:ext cx="1402" cy="1658"/>
              </a:xfrm>
              <a:custGeom>
                <a:avLst/>
                <a:gdLst>
                  <a:gd name="T0" fmla="*/ 85 w 590"/>
                  <a:gd name="T1" fmla="*/ 699 h 699"/>
                  <a:gd name="T2" fmla="*/ 12 w 590"/>
                  <a:gd name="T3" fmla="*/ 664 h 699"/>
                  <a:gd name="T4" fmla="*/ 23 w 590"/>
                  <a:gd name="T5" fmla="*/ 585 h 699"/>
                  <a:gd name="T6" fmla="*/ 212 w 590"/>
                  <a:gd name="T7" fmla="*/ 300 h 699"/>
                  <a:gd name="T8" fmla="*/ 212 w 590"/>
                  <a:gd name="T9" fmla="*/ 77 h 699"/>
                  <a:gd name="T10" fmla="*/ 187 w 590"/>
                  <a:gd name="T11" fmla="*/ 40 h 699"/>
                  <a:gd name="T12" fmla="*/ 227 w 590"/>
                  <a:gd name="T13" fmla="*/ 0 h 699"/>
                  <a:gd name="T14" fmla="*/ 363 w 590"/>
                  <a:gd name="T15" fmla="*/ 0 h 699"/>
                  <a:gd name="T16" fmla="*/ 403 w 590"/>
                  <a:gd name="T17" fmla="*/ 40 h 699"/>
                  <a:gd name="T18" fmla="*/ 378 w 590"/>
                  <a:gd name="T19" fmla="*/ 77 h 699"/>
                  <a:gd name="T20" fmla="*/ 378 w 590"/>
                  <a:gd name="T21" fmla="*/ 300 h 699"/>
                  <a:gd name="T22" fmla="*/ 567 w 590"/>
                  <a:gd name="T23" fmla="*/ 585 h 699"/>
                  <a:gd name="T24" fmla="*/ 578 w 590"/>
                  <a:gd name="T25" fmla="*/ 664 h 699"/>
                  <a:gd name="T26" fmla="*/ 505 w 590"/>
                  <a:gd name="T27" fmla="*/ 699 h 699"/>
                  <a:gd name="T28" fmla="*/ 85 w 590"/>
                  <a:gd name="T29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0" h="699">
                    <a:moveTo>
                      <a:pt x="85" y="699"/>
                    </a:moveTo>
                    <a:cubicBezTo>
                      <a:pt x="50" y="699"/>
                      <a:pt x="24" y="687"/>
                      <a:pt x="12" y="664"/>
                    </a:cubicBezTo>
                    <a:cubicBezTo>
                      <a:pt x="0" y="642"/>
                      <a:pt x="4" y="614"/>
                      <a:pt x="23" y="585"/>
                    </a:cubicBezTo>
                    <a:cubicBezTo>
                      <a:pt x="212" y="300"/>
                      <a:pt x="212" y="300"/>
                      <a:pt x="212" y="300"/>
                    </a:cubicBezTo>
                    <a:cubicBezTo>
                      <a:pt x="212" y="77"/>
                      <a:pt x="212" y="77"/>
                      <a:pt x="212" y="77"/>
                    </a:cubicBezTo>
                    <a:cubicBezTo>
                      <a:pt x="197" y="71"/>
                      <a:pt x="187" y="57"/>
                      <a:pt x="187" y="40"/>
                    </a:cubicBezTo>
                    <a:cubicBezTo>
                      <a:pt x="187" y="18"/>
                      <a:pt x="205" y="0"/>
                      <a:pt x="227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85" y="0"/>
                      <a:pt x="403" y="18"/>
                      <a:pt x="403" y="40"/>
                    </a:cubicBezTo>
                    <a:cubicBezTo>
                      <a:pt x="403" y="57"/>
                      <a:pt x="393" y="71"/>
                      <a:pt x="378" y="77"/>
                    </a:cubicBezTo>
                    <a:cubicBezTo>
                      <a:pt x="378" y="300"/>
                      <a:pt x="378" y="300"/>
                      <a:pt x="378" y="300"/>
                    </a:cubicBezTo>
                    <a:cubicBezTo>
                      <a:pt x="567" y="585"/>
                      <a:pt x="567" y="585"/>
                      <a:pt x="567" y="585"/>
                    </a:cubicBezTo>
                    <a:cubicBezTo>
                      <a:pt x="586" y="614"/>
                      <a:pt x="590" y="642"/>
                      <a:pt x="578" y="664"/>
                    </a:cubicBezTo>
                    <a:cubicBezTo>
                      <a:pt x="566" y="687"/>
                      <a:pt x="540" y="699"/>
                      <a:pt x="505" y="699"/>
                    </a:cubicBezTo>
                    <a:lnTo>
                      <a:pt x="85" y="69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4"/>
              <p:cNvSpPr>
                <a:spLocks/>
              </p:cNvSpPr>
              <p:nvPr/>
            </p:nvSpPr>
            <p:spPr bwMode="auto">
              <a:xfrm>
                <a:off x="3149" y="1369"/>
                <a:ext cx="1382" cy="1582"/>
              </a:xfrm>
              <a:custGeom>
                <a:avLst/>
                <a:gdLst>
                  <a:gd name="T0" fmla="*/ 549 w 582"/>
                  <a:gd name="T1" fmla="*/ 578 h 667"/>
                  <a:gd name="T2" fmla="*/ 358 w 582"/>
                  <a:gd name="T3" fmla="*/ 289 h 667"/>
                  <a:gd name="T4" fmla="*/ 358 w 582"/>
                  <a:gd name="T5" fmla="*/ 48 h 667"/>
                  <a:gd name="T6" fmla="*/ 359 w 582"/>
                  <a:gd name="T7" fmla="*/ 48 h 667"/>
                  <a:gd name="T8" fmla="*/ 383 w 582"/>
                  <a:gd name="T9" fmla="*/ 24 h 667"/>
                  <a:gd name="T10" fmla="*/ 359 w 582"/>
                  <a:gd name="T11" fmla="*/ 0 h 667"/>
                  <a:gd name="T12" fmla="*/ 223 w 582"/>
                  <a:gd name="T13" fmla="*/ 0 h 667"/>
                  <a:gd name="T14" fmla="*/ 199 w 582"/>
                  <a:gd name="T15" fmla="*/ 24 h 667"/>
                  <a:gd name="T16" fmla="*/ 223 w 582"/>
                  <a:gd name="T17" fmla="*/ 48 h 667"/>
                  <a:gd name="T18" fmla="*/ 224 w 582"/>
                  <a:gd name="T19" fmla="*/ 48 h 667"/>
                  <a:gd name="T20" fmla="*/ 224 w 582"/>
                  <a:gd name="T21" fmla="*/ 289 h 667"/>
                  <a:gd name="T22" fmla="*/ 33 w 582"/>
                  <a:gd name="T23" fmla="*/ 578 h 667"/>
                  <a:gd name="T24" fmla="*/ 81 w 582"/>
                  <a:gd name="T25" fmla="*/ 667 h 667"/>
                  <a:gd name="T26" fmla="*/ 501 w 582"/>
                  <a:gd name="T27" fmla="*/ 667 h 667"/>
                  <a:gd name="T28" fmla="*/ 549 w 582"/>
                  <a:gd name="T29" fmla="*/ 578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2" h="667">
                    <a:moveTo>
                      <a:pt x="549" y="578"/>
                    </a:moveTo>
                    <a:cubicBezTo>
                      <a:pt x="358" y="289"/>
                      <a:pt x="358" y="289"/>
                      <a:pt x="358" y="289"/>
                    </a:cubicBezTo>
                    <a:cubicBezTo>
                      <a:pt x="358" y="48"/>
                      <a:pt x="358" y="48"/>
                      <a:pt x="358" y="48"/>
                    </a:cubicBezTo>
                    <a:cubicBezTo>
                      <a:pt x="359" y="48"/>
                      <a:pt x="359" y="48"/>
                      <a:pt x="359" y="48"/>
                    </a:cubicBezTo>
                    <a:cubicBezTo>
                      <a:pt x="372" y="48"/>
                      <a:pt x="383" y="38"/>
                      <a:pt x="383" y="24"/>
                    </a:cubicBezTo>
                    <a:cubicBezTo>
                      <a:pt x="383" y="11"/>
                      <a:pt x="372" y="0"/>
                      <a:pt x="359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10" y="0"/>
                      <a:pt x="199" y="11"/>
                      <a:pt x="199" y="24"/>
                    </a:cubicBezTo>
                    <a:cubicBezTo>
                      <a:pt x="199" y="38"/>
                      <a:pt x="210" y="48"/>
                      <a:pt x="223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289"/>
                      <a:pt x="224" y="289"/>
                      <a:pt x="224" y="289"/>
                    </a:cubicBezTo>
                    <a:cubicBezTo>
                      <a:pt x="33" y="578"/>
                      <a:pt x="33" y="578"/>
                      <a:pt x="33" y="578"/>
                    </a:cubicBezTo>
                    <a:cubicBezTo>
                      <a:pt x="0" y="627"/>
                      <a:pt x="22" y="667"/>
                      <a:pt x="81" y="667"/>
                    </a:cubicBezTo>
                    <a:cubicBezTo>
                      <a:pt x="501" y="667"/>
                      <a:pt x="501" y="667"/>
                      <a:pt x="501" y="667"/>
                    </a:cubicBezTo>
                    <a:cubicBezTo>
                      <a:pt x="560" y="667"/>
                      <a:pt x="582" y="627"/>
                      <a:pt x="549" y="5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"/>
              <p:cNvSpPr>
                <a:spLocks/>
              </p:cNvSpPr>
              <p:nvPr/>
            </p:nvSpPr>
            <p:spPr bwMode="auto">
              <a:xfrm>
                <a:off x="3149" y="2655"/>
                <a:ext cx="1382" cy="296"/>
              </a:xfrm>
              <a:custGeom>
                <a:avLst/>
                <a:gdLst>
                  <a:gd name="T0" fmla="*/ 549 w 582"/>
                  <a:gd name="T1" fmla="*/ 36 h 125"/>
                  <a:gd name="T2" fmla="*/ 525 w 582"/>
                  <a:gd name="T3" fmla="*/ 0 h 125"/>
                  <a:gd name="T4" fmla="*/ 57 w 582"/>
                  <a:gd name="T5" fmla="*/ 0 h 125"/>
                  <a:gd name="T6" fmla="*/ 33 w 582"/>
                  <a:gd name="T7" fmla="*/ 36 h 125"/>
                  <a:gd name="T8" fmla="*/ 81 w 582"/>
                  <a:gd name="T9" fmla="*/ 125 h 125"/>
                  <a:gd name="T10" fmla="*/ 501 w 582"/>
                  <a:gd name="T11" fmla="*/ 125 h 125"/>
                  <a:gd name="T12" fmla="*/ 549 w 582"/>
                  <a:gd name="T13" fmla="*/ 3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25">
                    <a:moveTo>
                      <a:pt x="549" y="36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0" y="85"/>
                      <a:pt x="22" y="125"/>
                      <a:pt x="81" y="125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60" y="125"/>
                      <a:pt x="582" y="85"/>
                      <a:pt x="549" y="36"/>
                    </a:cubicBezTo>
                    <a:close/>
                  </a:path>
                </a:pathLst>
              </a:custGeom>
              <a:solidFill>
                <a:srgbClr val="B8CB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"/>
              <p:cNvSpPr>
                <a:spLocks/>
              </p:cNvSpPr>
              <p:nvPr/>
            </p:nvSpPr>
            <p:spPr bwMode="auto">
              <a:xfrm>
                <a:off x="3284" y="2356"/>
                <a:ext cx="1112" cy="299"/>
              </a:xfrm>
              <a:custGeom>
                <a:avLst/>
                <a:gdLst>
                  <a:gd name="T0" fmla="*/ 0 w 1112"/>
                  <a:gd name="T1" fmla="*/ 299 h 299"/>
                  <a:gd name="T2" fmla="*/ 1112 w 1112"/>
                  <a:gd name="T3" fmla="*/ 299 h 299"/>
                  <a:gd name="T4" fmla="*/ 915 w 1112"/>
                  <a:gd name="T5" fmla="*/ 0 h 299"/>
                  <a:gd name="T6" fmla="*/ 197 w 1112"/>
                  <a:gd name="T7" fmla="*/ 0 h 299"/>
                  <a:gd name="T8" fmla="*/ 0 w 1112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299">
                    <a:moveTo>
                      <a:pt x="0" y="299"/>
                    </a:moveTo>
                    <a:lnTo>
                      <a:pt x="1112" y="299"/>
                    </a:lnTo>
                    <a:lnTo>
                      <a:pt x="915" y="0"/>
                    </a:lnTo>
                    <a:lnTo>
                      <a:pt x="197" y="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99AE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7"/>
              <p:cNvSpPr>
                <a:spLocks/>
              </p:cNvSpPr>
              <p:nvPr/>
            </p:nvSpPr>
            <p:spPr bwMode="auto">
              <a:xfrm>
                <a:off x="3481" y="2057"/>
                <a:ext cx="718" cy="299"/>
              </a:xfrm>
              <a:custGeom>
                <a:avLst/>
                <a:gdLst>
                  <a:gd name="T0" fmla="*/ 718 w 718"/>
                  <a:gd name="T1" fmla="*/ 299 h 299"/>
                  <a:gd name="T2" fmla="*/ 520 w 718"/>
                  <a:gd name="T3" fmla="*/ 0 h 299"/>
                  <a:gd name="T4" fmla="*/ 197 w 718"/>
                  <a:gd name="T5" fmla="*/ 0 h 299"/>
                  <a:gd name="T6" fmla="*/ 0 w 718"/>
                  <a:gd name="T7" fmla="*/ 299 h 299"/>
                  <a:gd name="T8" fmla="*/ 718 w 718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99">
                    <a:moveTo>
                      <a:pt x="718" y="299"/>
                    </a:moveTo>
                    <a:lnTo>
                      <a:pt x="520" y="0"/>
                    </a:lnTo>
                    <a:lnTo>
                      <a:pt x="197" y="0"/>
                    </a:lnTo>
                    <a:lnTo>
                      <a:pt x="0" y="299"/>
                    </a:lnTo>
                    <a:lnTo>
                      <a:pt x="718" y="299"/>
                    </a:lnTo>
                    <a:close/>
                  </a:path>
                </a:pathLst>
              </a:custGeom>
              <a:solidFill>
                <a:srgbClr val="7C9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67" name="Oval 166"/>
            <p:cNvSpPr/>
            <p:nvPr/>
          </p:nvSpPr>
          <p:spPr>
            <a:xfrm flipH="1">
              <a:off x="6755412" y="3279092"/>
              <a:ext cx="241856" cy="2418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6968692" y="3659638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 flipH="1">
              <a:off x="6726836" y="2511773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 flipH="1">
              <a:off x="6936095" y="2161830"/>
              <a:ext cx="170143" cy="170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err="1" smtClean="0"/>
              <a:t>Formulação</a:t>
            </a:r>
            <a:r>
              <a:rPr lang="en-US" smtClean="0"/>
              <a:t> do </a:t>
            </a:r>
            <a:r>
              <a:rPr lang="en-US" err="1" smtClean="0"/>
              <a:t>Problema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Serão modelados problemas de predição, com o objetivo de prever  notas IMDB de filmes em um conjunto de testes.</a:t>
            </a:r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3971079" y="1675199"/>
            <a:ext cx="2743201" cy="4089281"/>
            <a:chOff x="3971079" y="1675199"/>
            <a:chExt cx="2743201" cy="4089281"/>
          </a:xfrm>
        </p:grpSpPr>
        <p:grpSp>
          <p:nvGrpSpPr>
            <p:cNvPr id="31" name="Group 12"/>
            <p:cNvGrpSpPr>
              <a:grpSpLocks noChangeAspect="1"/>
            </p:cNvGrpSpPr>
            <p:nvPr/>
          </p:nvGrpSpPr>
          <p:grpSpPr bwMode="auto">
            <a:xfrm>
              <a:off x="3971079" y="2520383"/>
              <a:ext cx="2743201" cy="3244097"/>
              <a:chOff x="3139" y="1331"/>
              <a:chExt cx="1402" cy="1658"/>
            </a:xfrm>
          </p:grpSpPr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139" y="1331"/>
                <a:ext cx="1402" cy="1658"/>
              </a:xfrm>
              <a:custGeom>
                <a:avLst/>
                <a:gdLst>
                  <a:gd name="T0" fmla="*/ 85 w 590"/>
                  <a:gd name="T1" fmla="*/ 699 h 699"/>
                  <a:gd name="T2" fmla="*/ 12 w 590"/>
                  <a:gd name="T3" fmla="*/ 664 h 699"/>
                  <a:gd name="T4" fmla="*/ 23 w 590"/>
                  <a:gd name="T5" fmla="*/ 585 h 699"/>
                  <a:gd name="T6" fmla="*/ 212 w 590"/>
                  <a:gd name="T7" fmla="*/ 300 h 699"/>
                  <a:gd name="T8" fmla="*/ 212 w 590"/>
                  <a:gd name="T9" fmla="*/ 77 h 699"/>
                  <a:gd name="T10" fmla="*/ 187 w 590"/>
                  <a:gd name="T11" fmla="*/ 40 h 699"/>
                  <a:gd name="T12" fmla="*/ 227 w 590"/>
                  <a:gd name="T13" fmla="*/ 0 h 699"/>
                  <a:gd name="T14" fmla="*/ 363 w 590"/>
                  <a:gd name="T15" fmla="*/ 0 h 699"/>
                  <a:gd name="T16" fmla="*/ 403 w 590"/>
                  <a:gd name="T17" fmla="*/ 40 h 699"/>
                  <a:gd name="T18" fmla="*/ 378 w 590"/>
                  <a:gd name="T19" fmla="*/ 77 h 699"/>
                  <a:gd name="T20" fmla="*/ 378 w 590"/>
                  <a:gd name="T21" fmla="*/ 300 h 699"/>
                  <a:gd name="T22" fmla="*/ 567 w 590"/>
                  <a:gd name="T23" fmla="*/ 585 h 699"/>
                  <a:gd name="T24" fmla="*/ 578 w 590"/>
                  <a:gd name="T25" fmla="*/ 664 h 699"/>
                  <a:gd name="T26" fmla="*/ 505 w 590"/>
                  <a:gd name="T27" fmla="*/ 699 h 699"/>
                  <a:gd name="T28" fmla="*/ 85 w 590"/>
                  <a:gd name="T29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0" h="699">
                    <a:moveTo>
                      <a:pt x="85" y="699"/>
                    </a:moveTo>
                    <a:cubicBezTo>
                      <a:pt x="50" y="699"/>
                      <a:pt x="24" y="687"/>
                      <a:pt x="12" y="664"/>
                    </a:cubicBezTo>
                    <a:cubicBezTo>
                      <a:pt x="0" y="642"/>
                      <a:pt x="4" y="614"/>
                      <a:pt x="23" y="585"/>
                    </a:cubicBezTo>
                    <a:cubicBezTo>
                      <a:pt x="212" y="300"/>
                      <a:pt x="212" y="300"/>
                      <a:pt x="212" y="300"/>
                    </a:cubicBezTo>
                    <a:cubicBezTo>
                      <a:pt x="212" y="77"/>
                      <a:pt x="212" y="77"/>
                      <a:pt x="212" y="77"/>
                    </a:cubicBezTo>
                    <a:cubicBezTo>
                      <a:pt x="197" y="71"/>
                      <a:pt x="187" y="57"/>
                      <a:pt x="187" y="40"/>
                    </a:cubicBezTo>
                    <a:cubicBezTo>
                      <a:pt x="187" y="18"/>
                      <a:pt x="205" y="0"/>
                      <a:pt x="227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85" y="0"/>
                      <a:pt x="403" y="18"/>
                      <a:pt x="403" y="40"/>
                    </a:cubicBezTo>
                    <a:cubicBezTo>
                      <a:pt x="403" y="57"/>
                      <a:pt x="393" y="71"/>
                      <a:pt x="378" y="77"/>
                    </a:cubicBezTo>
                    <a:cubicBezTo>
                      <a:pt x="378" y="300"/>
                      <a:pt x="378" y="300"/>
                      <a:pt x="378" y="300"/>
                    </a:cubicBezTo>
                    <a:cubicBezTo>
                      <a:pt x="567" y="585"/>
                      <a:pt x="567" y="585"/>
                      <a:pt x="567" y="585"/>
                    </a:cubicBezTo>
                    <a:cubicBezTo>
                      <a:pt x="586" y="614"/>
                      <a:pt x="590" y="642"/>
                      <a:pt x="578" y="664"/>
                    </a:cubicBezTo>
                    <a:cubicBezTo>
                      <a:pt x="566" y="687"/>
                      <a:pt x="540" y="699"/>
                      <a:pt x="505" y="699"/>
                    </a:cubicBezTo>
                    <a:lnTo>
                      <a:pt x="85" y="69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149" y="1369"/>
                <a:ext cx="1382" cy="1582"/>
              </a:xfrm>
              <a:custGeom>
                <a:avLst/>
                <a:gdLst>
                  <a:gd name="T0" fmla="*/ 549 w 582"/>
                  <a:gd name="T1" fmla="*/ 578 h 667"/>
                  <a:gd name="T2" fmla="*/ 358 w 582"/>
                  <a:gd name="T3" fmla="*/ 289 h 667"/>
                  <a:gd name="T4" fmla="*/ 358 w 582"/>
                  <a:gd name="T5" fmla="*/ 48 h 667"/>
                  <a:gd name="T6" fmla="*/ 359 w 582"/>
                  <a:gd name="T7" fmla="*/ 48 h 667"/>
                  <a:gd name="T8" fmla="*/ 383 w 582"/>
                  <a:gd name="T9" fmla="*/ 24 h 667"/>
                  <a:gd name="T10" fmla="*/ 359 w 582"/>
                  <a:gd name="T11" fmla="*/ 0 h 667"/>
                  <a:gd name="T12" fmla="*/ 223 w 582"/>
                  <a:gd name="T13" fmla="*/ 0 h 667"/>
                  <a:gd name="T14" fmla="*/ 199 w 582"/>
                  <a:gd name="T15" fmla="*/ 24 h 667"/>
                  <a:gd name="T16" fmla="*/ 223 w 582"/>
                  <a:gd name="T17" fmla="*/ 48 h 667"/>
                  <a:gd name="T18" fmla="*/ 224 w 582"/>
                  <a:gd name="T19" fmla="*/ 48 h 667"/>
                  <a:gd name="T20" fmla="*/ 224 w 582"/>
                  <a:gd name="T21" fmla="*/ 289 h 667"/>
                  <a:gd name="T22" fmla="*/ 33 w 582"/>
                  <a:gd name="T23" fmla="*/ 578 h 667"/>
                  <a:gd name="T24" fmla="*/ 81 w 582"/>
                  <a:gd name="T25" fmla="*/ 667 h 667"/>
                  <a:gd name="T26" fmla="*/ 501 w 582"/>
                  <a:gd name="T27" fmla="*/ 667 h 667"/>
                  <a:gd name="T28" fmla="*/ 549 w 582"/>
                  <a:gd name="T29" fmla="*/ 578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2" h="667">
                    <a:moveTo>
                      <a:pt x="549" y="578"/>
                    </a:moveTo>
                    <a:cubicBezTo>
                      <a:pt x="358" y="289"/>
                      <a:pt x="358" y="289"/>
                      <a:pt x="358" y="289"/>
                    </a:cubicBezTo>
                    <a:cubicBezTo>
                      <a:pt x="358" y="48"/>
                      <a:pt x="358" y="48"/>
                      <a:pt x="358" y="48"/>
                    </a:cubicBezTo>
                    <a:cubicBezTo>
                      <a:pt x="359" y="48"/>
                      <a:pt x="359" y="48"/>
                      <a:pt x="359" y="48"/>
                    </a:cubicBezTo>
                    <a:cubicBezTo>
                      <a:pt x="372" y="48"/>
                      <a:pt x="383" y="38"/>
                      <a:pt x="383" y="24"/>
                    </a:cubicBezTo>
                    <a:cubicBezTo>
                      <a:pt x="383" y="11"/>
                      <a:pt x="372" y="0"/>
                      <a:pt x="359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10" y="0"/>
                      <a:pt x="199" y="11"/>
                      <a:pt x="199" y="24"/>
                    </a:cubicBezTo>
                    <a:cubicBezTo>
                      <a:pt x="199" y="38"/>
                      <a:pt x="210" y="48"/>
                      <a:pt x="223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289"/>
                      <a:pt x="224" y="289"/>
                      <a:pt x="224" y="289"/>
                    </a:cubicBezTo>
                    <a:cubicBezTo>
                      <a:pt x="33" y="578"/>
                      <a:pt x="33" y="578"/>
                      <a:pt x="33" y="578"/>
                    </a:cubicBezTo>
                    <a:cubicBezTo>
                      <a:pt x="0" y="627"/>
                      <a:pt x="22" y="667"/>
                      <a:pt x="81" y="667"/>
                    </a:cubicBezTo>
                    <a:cubicBezTo>
                      <a:pt x="501" y="667"/>
                      <a:pt x="501" y="667"/>
                      <a:pt x="501" y="667"/>
                    </a:cubicBezTo>
                    <a:cubicBezTo>
                      <a:pt x="560" y="667"/>
                      <a:pt x="582" y="627"/>
                      <a:pt x="549" y="5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149" y="2655"/>
                <a:ext cx="1382" cy="296"/>
              </a:xfrm>
              <a:custGeom>
                <a:avLst/>
                <a:gdLst>
                  <a:gd name="T0" fmla="*/ 549 w 582"/>
                  <a:gd name="T1" fmla="*/ 36 h 125"/>
                  <a:gd name="T2" fmla="*/ 525 w 582"/>
                  <a:gd name="T3" fmla="*/ 0 h 125"/>
                  <a:gd name="T4" fmla="*/ 57 w 582"/>
                  <a:gd name="T5" fmla="*/ 0 h 125"/>
                  <a:gd name="T6" fmla="*/ 33 w 582"/>
                  <a:gd name="T7" fmla="*/ 36 h 125"/>
                  <a:gd name="T8" fmla="*/ 81 w 582"/>
                  <a:gd name="T9" fmla="*/ 125 h 125"/>
                  <a:gd name="T10" fmla="*/ 501 w 582"/>
                  <a:gd name="T11" fmla="*/ 125 h 125"/>
                  <a:gd name="T12" fmla="*/ 549 w 582"/>
                  <a:gd name="T13" fmla="*/ 3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25">
                    <a:moveTo>
                      <a:pt x="549" y="36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0" y="85"/>
                      <a:pt x="22" y="125"/>
                      <a:pt x="81" y="125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60" y="125"/>
                      <a:pt x="582" y="85"/>
                      <a:pt x="549" y="36"/>
                    </a:cubicBezTo>
                    <a:close/>
                  </a:path>
                </a:pathLst>
              </a:custGeom>
              <a:solidFill>
                <a:srgbClr val="637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3284" y="2356"/>
                <a:ext cx="1112" cy="299"/>
              </a:xfrm>
              <a:custGeom>
                <a:avLst/>
                <a:gdLst>
                  <a:gd name="T0" fmla="*/ 0 w 1112"/>
                  <a:gd name="T1" fmla="*/ 299 h 299"/>
                  <a:gd name="T2" fmla="*/ 1112 w 1112"/>
                  <a:gd name="T3" fmla="*/ 299 h 299"/>
                  <a:gd name="T4" fmla="*/ 915 w 1112"/>
                  <a:gd name="T5" fmla="*/ 0 h 299"/>
                  <a:gd name="T6" fmla="*/ 197 w 1112"/>
                  <a:gd name="T7" fmla="*/ 0 h 299"/>
                  <a:gd name="T8" fmla="*/ 0 w 1112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299">
                    <a:moveTo>
                      <a:pt x="0" y="299"/>
                    </a:moveTo>
                    <a:lnTo>
                      <a:pt x="1112" y="299"/>
                    </a:lnTo>
                    <a:lnTo>
                      <a:pt x="915" y="0"/>
                    </a:lnTo>
                    <a:lnTo>
                      <a:pt x="197" y="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495D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3481" y="2057"/>
                <a:ext cx="718" cy="299"/>
              </a:xfrm>
              <a:custGeom>
                <a:avLst/>
                <a:gdLst>
                  <a:gd name="T0" fmla="*/ 718 w 718"/>
                  <a:gd name="T1" fmla="*/ 299 h 299"/>
                  <a:gd name="T2" fmla="*/ 520 w 718"/>
                  <a:gd name="T3" fmla="*/ 0 h 299"/>
                  <a:gd name="T4" fmla="*/ 197 w 718"/>
                  <a:gd name="T5" fmla="*/ 0 h 299"/>
                  <a:gd name="T6" fmla="*/ 0 w 718"/>
                  <a:gd name="T7" fmla="*/ 299 h 299"/>
                  <a:gd name="T8" fmla="*/ 718 w 718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99">
                    <a:moveTo>
                      <a:pt x="718" y="299"/>
                    </a:moveTo>
                    <a:lnTo>
                      <a:pt x="520" y="0"/>
                    </a:lnTo>
                    <a:lnTo>
                      <a:pt x="197" y="0"/>
                    </a:lnTo>
                    <a:lnTo>
                      <a:pt x="0" y="299"/>
                    </a:lnTo>
                    <a:lnTo>
                      <a:pt x="718" y="299"/>
                    </a:lnTo>
                    <a:close/>
                  </a:path>
                </a:pathLst>
              </a:custGeom>
              <a:solidFill>
                <a:srgbClr val="F23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5285745" y="2949626"/>
              <a:ext cx="241856" cy="2418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163239" y="3444473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05095" y="1910840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42311" y="2146463"/>
              <a:ext cx="205211" cy="205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176775" y="1675199"/>
              <a:ext cx="170143" cy="170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8729646" y="2416353"/>
            <a:ext cx="585787" cy="585787"/>
          </a:xfrm>
          <a:prstGeom prst="ellipse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9551837" y="2696530"/>
            <a:ext cx="1726361" cy="322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Utilizar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apenas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variáveis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numéricas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tentar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extrair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alguma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informação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das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textuais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0" name="Text Placeholder 33"/>
          <p:cNvSpPr txBox="1">
            <a:spLocks/>
          </p:cNvSpPr>
          <p:nvPr/>
        </p:nvSpPr>
        <p:spPr>
          <a:xfrm>
            <a:off x="9537551" y="2416352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err="1" smtClean="0">
                <a:solidFill>
                  <a:srgbClr val="7C95A5"/>
                </a:solidFill>
                <a:latin typeface="Lato" panose="020F0502020204030203" pitchFamily="34" charset="0"/>
              </a:rPr>
              <a:t>Limpar</a:t>
            </a: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 de dados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29646" y="3588896"/>
            <a:ext cx="585787" cy="585787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9551837" y="3869073"/>
            <a:ext cx="1726361" cy="322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Encontrar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padrões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linearidade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correlação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3" name="Text Placeholder 33"/>
          <p:cNvSpPr txBox="1">
            <a:spLocks/>
          </p:cNvSpPr>
          <p:nvPr/>
        </p:nvSpPr>
        <p:spPr>
          <a:xfrm>
            <a:off x="9537551" y="3588895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err="1" smtClean="0">
                <a:solidFill>
                  <a:srgbClr val="7C95A5"/>
                </a:solidFill>
                <a:latin typeface="Lato" panose="020F0502020204030203" pitchFamily="34" charset="0"/>
              </a:rPr>
              <a:t>Relacionar</a:t>
            </a: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 </a:t>
            </a:r>
            <a:r>
              <a:rPr lang="en-AU" sz="1300" b="1" err="1" smtClean="0">
                <a:solidFill>
                  <a:srgbClr val="7C95A5"/>
                </a:solidFill>
                <a:latin typeface="Lato" panose="020F0502020204030203" pitchFamily="34" charset="0"/>
              </a:rPr>
              <a:t>variáveis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743932" y="4761440"/>
            <a:ext cx="585787" cy="585787"/>
          </a:xfrm>
          <a:prstGeom prst="ellipse">
            <a:avLst/>
          </a:prstGeom>
          <a:solidFill>
            <a:srgbClr val="B8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5" name="Text Placeholder 32"/>
          <p:cNvSpPr txBox="1">
            <a:spLocks/>
          </p:cNvSpPr>
          <p:nvPr/>
        </p:nvSpPr>
        <p:spPr>
          <a:xfrm>
            <a:off x="9566123" y="5041617"/>
            <a:ext cx="1726361" cy="322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Definir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único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número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servirá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guia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avanço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qualidade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modelo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9551837" y="4761439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Métrica de Erro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58" name="Text Placeholder 32"/>
          <p:cNvSpPr txBox="1">
            <a:spLocks/>
          </p:cNvSpPr>
          <p:nvPr/>
        </p:nvSpPr>
        <p:spPr>
          <a:xfrm flipH="1">
            <a:off x="346761" y="2074311"/>
            <a:ext cx="3611761" cy="2451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Nosso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objetivo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longo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trabalho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será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prever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a nota IMDB de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com base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modelo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estatístico de aprendizado de máquina.</a:t>
            </a:r>
          </a:p>
          <a:p>
            <a:pPr marL="0" indent="0" algn="just">
              <a:buNone/>
            </a:pP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  <a:p>
            <a:pPr marL="0" indent="0" algn="just">
              <a:buNone/>
            </a:pP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Teremos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portanto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problema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REGRESSÃO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33374" y="1572447"/>
            <a:ext cx="2691613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err="1" smtClean="0">
                <a:solidFill>
                  <a:srgbClr val="F23B48"/>
                </a:solidFill>
                <a:latin typeface="Lato" panose="020F0502020204030203" pitchFamily="34" charset="0"/>
              </a:rPr>
              <a:t>Prever</a:t>
            </a: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 nota IMDB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47" name="Freeform 46"/>
          <p:cNvSpPr>
            <a:spLocks noChangeArrowheads="1"/>
          </p:cNvSpPr>
          <p:nvPr/>
        </p:nvSpPr>
        <p:spPr bwMode="auto">
          <a:xfrm>
            <a:off x="8861095" y="4941828"/>
            <a:ext cx="351460" cy="199575"/>
          </a:xfrm>
          <a:custGeom>
            <a:avLst/>
            <a:gdLst>
              <a:gd name="T0" fmla="*/ 328670 w 497"/>
              <a:gd name="T1" fmla="*/ 412722 h 337"/>
              <a:gd name="T2" fmla="*/ 328670 w 497"/>
              <a:gd name="T3" fmla="*/ 412722 h 337"/>
              <a:gd name="T4" fmla="*/ 357814 w 497"/>
              <a:gd name="T5" fmla="*/ 525137 h 337"/>
              <a:gd name="T6" fmla="*/ 458196 w 497"/>
              <a:gd name="T7" fmla="*/ 497836 h 337"/>
              <a:gd name="T8" fmla="*/ 644388 w 497"/>
              <a:gd name="T9" fmla="*/ 14453 h 337"/>
              <a:gd name="T10" fmla="*/ 328670 w 497"/>
              <a:gd name="T11" fmla="*/ 412722 h 337"/>
              <a:gd name="T12" fmla="*/ 401528 w 497"/>
              <a:gd name="T13" fmla="*/ 114021 h 337"/>
              <a:gd name="T14" fmla="*/ 401528 w 497"/>
              <a:gd name="T15" fmla="*/ 114021 h 337"/>
              <a:gd name="T16" fmla="*/ 443624 w 497"/>
              <a:gd name="T17" fmla="*/ 114021 h 337"/>
              <a:gd name="T18" fmla="*/ 501911 w 497"/>
              <a:gd name="T19" fmla="*/ 41754 h 337"/>
              <a:gd name="T20" fmla="*/ 401528 w 497"/>
              <a:gd name="T21" fmla="*/ 27301 h 337"/>
              <a:gd name="T22" fmla="*/ 0 w 497"/>
              <a:gd name="T23" fmla="*/ 454476 h 337"/>
              <a:gd name="T24" fmla="*/ 0 w 497"/>
              <a:gd name="T25" fmla="*/ 497836 h 337"/>
              <a:gd name="T26" fmla="*/ 42096 w 497"/>
              <a:gd name="T27" fmla="*/ 539590 h 337"/>
              <a:gd name="T28" fmla="*/ 85811 w 497"/>
              <a:gd name="T29" fmla="*/ 497836 h 337"/>
              <a:gd name="T30" fmla="*/ 85811 w 497"/>
              <a:gd name="T31" fmla="*/ 454476 h 337"/>
              <a:gd name="T32" fmla="*/ 401528 w 497"/>
              <a:gd name="T33" fmla="*/ 114021 h 337"/>
              <a:gd name="T34" fmla="*/ 688103 w 497"/>
              <a:gd name="T35" fmla="*/ 157380 h 337"/>
              <a:gd name="T36" fmla="*/ 688103 w 497"/>
              <a:gd name="T37" fmla="*/ 157380 h 337"/>
              <a:gd name="T38" fmla="*/ 658960 w 497"/>
              <a:gd name="T39" fmla="*/ 242494 h 337"/>
              <a:gd name="T40" fmla="*/ 715627 w 497"/>
              <a:gd name="T41" fmla="*/ 454476 h 337"/>
              <a:gd name="T42" fmla="*/ 715627 w 497"/>
              <a:gd name="T43" fmla="*/ 497836 h 337"/>
              <a:gd name="T44" fmla="*/ 759342 w 497"/>
              <a:gd name="T45" fmla="*/ 539590 h 337"/>
              <a:gd name="T46" fmla="*/ 759342 w 497"/>
              <a:gd name="T47" fmla="*/ 539590 h 337"/>
              <a:gd name="T48" fmla="*/ 803057 w 497"/>
              <a:gd name="T49" fmla="*/ 497836 h 337"/>
              <a:gd name="T50" fmla="*/ 803057 w 497"/>
              <a:gd name="T51" fmla="*/ 454476 h 337"/>
              <a:gd name="T52" fmla="*/ 688103 w 497"/>
              <a:gd name="T53" fmla="*/ 157380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grpSp>
        <p:nvGrpSpPr>
          <p:cNvPr id="66" name="Group 65"/>
          <p:cNvGrpSpPr/>
          <p:nvPr/>
        </p:nvGrpSpPr>
        <p:grpSpPr>
          <a:xfrm>
            <a:off x="8861095" y="2533870"/>
            <a:ext cx="319061" cy="343504"/>
            <a:chOff x="-1587" y="3175"/>
            <a:chExt cx="430212" cy="492125"/>
          </a:xfrm>
          <a:solidFill>
            <a:schemeClr val="bg1"/>
          </a:solidFill>
        </p:grpSpPr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-1587" y="3175"/>
              <a:ext cx="430212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9048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82563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27463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</p:grp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1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8" grpId="0" animBg="1"/>
      <p:bldP spid="49" grpId="0"/>
      <p:bldP spid="50" grpId="0"/>
      <p:bldP spid="51" grpId="0" animBg="1"/>
      <p:bldP spid="52" grpId="0"/>
      <p:bldP spid="53" grpId="0"/>
      <p:bldP spid="54" grpId="0" animBg="1"/>
      <p:bldP spid="55" grpId="0"/>
      <p:bldP spid="56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Tecnologias</a:t>
            </a:r>
            <a:r>
              <a:rPr lang="en-US" smtClean="0"/>
              <a:t> </a:t>
            </a:r>
            <a:r>
              <a:rPr lang="en-US" err="1" smtClean="0"/>
              <a:t>Utilizadas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Três ferramentas foram indispensáveis para a realização desse trabalho. Foram elas:</a:t>
            </a:r>
            <a:endParaRPr lang="id-ID"/>
          </a:p>
        </p:txBody>
      </p:sp>
      <p:grpSp>
        <p:nvGrpSpPr>
          <p:cNvPr id="23" name="Group 14"/>
          <p:cNvGrpSpPr>
            <a:grpSpLocks noChangeAspect="1"/>
          </p:cNvGrpSpPr>
          <p:nvPr/>
        </p:nvGrpSpPr>
        <p:grpSpPr bwMode="auto">
          <a:xfrm>
            <a:off x="4984004" y="2807208"/>
            <a:ext cx="2223994" cy="1888446"/>
            <a:chOff x="2182" y="753"/>
            <a:chExt cx="3314" cy="2814"/>
          </a:xfrm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8" name="Oval 19"/>
          <p:cNvSpPr>
            <a:spLocks noChangeAspect="1" noChangeArrowheads="1"/>
          </p:cNvSpPr>
          <p:nvPr/>
        </p:nvSpPr>
        <p:spPr bwMode="auto">
          <a:xfrm>
            <a:off x="5647872" y="1700784"/>
            <a:ext cx="896257" cy="894465"/>
          </a:xfrm>
          <a:prstGeom prst="ellipse">
            <a:avLst/>
          </a:prstGeom>
          <a:solidFill>
            <a:srgbClr val="7C95A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2000">
              <a:solidFill>
                <a:srgbClr val="7C95A5"/>
              </a:solidFill>
            </a:endParaRPr>
          </a:p>
        </p:txBody>
      </p:sp>
      <p:grpSp>
        <p:nvGrpSpPr>
          <p:cNvPr id="148" name="Group 14"/>
          <p:cNvGrpSpPr>
            <a:grpSpLocks noChangeAspect="1"/>
          </p:cNvGrpSpPr>
          <p:nvPr/>
        </p:nvGrpSpPr>
        <p:grpSpPr bwMode="auto">
          <a:xfrm>
            <a:off x="1571254" y="2807208"/>
            <a:ext cx="2223994" cy="1888446"/>
            <a:chOff x="2182" y="753"/>
            <a:chExt cx="3314" cy="2814"/>
          </a:xfrm>
        </p:grpSpPr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7" name="Oval 19"/>
          <p:cNvSpPr>
            <a:spLocks noChangeAspect="1" noChangeArrowheads="1"/>
          </p:cNvSpPr>
          <p:nvPr/>
        </p:nvSpPr>
        <p:spPr bwMode="auto">
          <a:xfrm>
            <a:off x="2221234" y="1700784"/>
            <a:ext cx="896257" cy="894465"/>
          </a:xfrm>
          <a:prstGeom prst="ellipse">
            <a:avLst/>
          </a:prstGeom>
          <a:solidFill>
            <a:srgbClr val="F23B48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2000">
              <a:solidFill>
                <a:schemeClr val="bg1"/>
              </a:solidFill>
            </a:endParaRPr>
          </a:p>
        </p:txBody>
      </p:sp>
      <p:grpSp>
        <p:nvGrpSpPr>
          <p:cNvPr id="158" name="Group 14"/>
          <p:cNvGrpSpPr>
            <a:grpSpLocks noChangeAspect="1"/>
          </p:cNvGrpSpPr>
          <p:nvPr/>
        </p:nvGrpSpPr>
        <p:grpSpPr bwMode="auto">
          <a:xfrm>
            <a:off x="8396755" y="2807208"/>
            <a:ext cx="2223994" cy="1888446"/>
            <a:chOff x="2182" y="753"/>
            <a:chExt cx="3314" cy="2814"/>
          </a:xfrm>
        </p:grpSpPr>
        <p:sp>
          <p:nvSpPr>
            <p:cNvPr id="159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7" name="Oval 19"/>
          <p:cNvSpPr>
            <a:spLocks noChangeAspect="1" noChangeArrowheads="1"/>
          </p:cNvSpPr>
          <p:nvPr/>
        </p:nvSpPr>
        <p:spPr bwMode="auto">
          <a:xfrm>
            <a:off x="9046734" y="1700784"/>
            <a:ext cx="896257" cy="894465"/>
          </a:xfrm>
          <a:prstGeom prst="ellipse">
            <a:avLst/>
          </a:prstGeom>
          <a:solidFill>
            <a:srgbClr val="7C95A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80936" y="6094682"/>
            <a:ext cx="2204629" cy="50392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3B48"/>
              </a:solidFill>
            </a:endParaRPr>
          </a:p>
        </p:txBody>
      </p:sp>
      <p:sp>
        <p:nvSpPr>
          <p:cNvPr id="171" name="Text Placeholder 32"/>
          <p:cNvSpPr txBox="1">
            <a:spLocks/>
          </p:cNvSpPr>
          <p:nvPr/>
        </p:nvSpPr>
        <p:spPr>
          <a:xfrm>
            <a:off x="1596682" y="5438071"/>
            <a:ext cx="2188884" cy="5827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Reconhecida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linguagem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mais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ponderosa para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ciência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dados,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conta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com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sintaxe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intuitiva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bibliotecas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robustas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2" name="Text Placeholder 33"/>
          <p:cNvSpPr txBox="1">
            <a:spLocks/>
          </p:cNvSpPr>
          <p:nvPr/>
        </p:nvSpPr>
        <p:spPr>
          <a:xfrm>
            <a:off x="1580936" y="5129266"/>
            <a:ext cx="2205520" cy="3085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err="1" smtClean="0">
                <a:solidFill>
                  <a:srgbClr val="F23B48"/>
                </a:solidFill>
                <a:latin typeface="Lato" panose="020F0502020204030203" pitchFamily="34" charset="0"/>
              </a:rPr>
              <a:t>Linguagem</a:t>
            </a: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 R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993686" y="6094682"/>
            <a:ext cx="2204629" cy="50392"/>
          </a:xfrm>
          <a:prstGeom prst="rect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Placeholder 32"/>
          <p:cNvSpPr txBox="1">
            <a:spLocks/>
          </p:cNvSpPr>
          <p:nvPr/>
        </p:nvSpPr>
        <p:spPr>
          <a:xfrm>
            <a:off x="5009431" y="5438071"/>
            <a:ext cx="2188884" cy="5827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Linguagem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permite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fácil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formatação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textoe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geração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relatórios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HTML de forma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automática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5" name="Text Placeholder 33"/>
          <p:cNvSpPr txBox="1">
            <a:spLocks/>
          </p:cNvSpPr>
          <p:nvPr/>
        </p:nvSpPr>
        <p:spPr>
          <a:xfrm>
            <a:off x="4993686" y="5129266"/>
            <a:ext cx="2205520" cy="3085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Markdown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401134" y="6094682"/>
            <a:ext cx="2204629" cy="50392"/>
          </a:xfrm>
          <a:prstGeom prst="rect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C95A5"/>
              </a:solidFill>
            </a:endParaRPr>
          </a:p>
        </p:txBody>
      </p:sp>
      <p:sp>
        <p:nvSpPr>
          <p:cNvPr id="177" name="Text Placeholder 32"/>
          <p:cNvSpPr txBox="1">
            <a:spLocks/>
          </p:cNvSpPr>
          <p:nvPr/>
        </p:nvSpPr>
        <p:spPr>
          <a:xfrm>
            <a:off x="8416880" y="5438071"/>
            <a:ext cx="2188884" cy="5827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Ambiente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programação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para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supporte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à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linguagem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R.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Pode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entendido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com um MATLAB da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estatística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8" name="Text Placeholder 33"/>
          <p:cNvSpPr txBox="1">
            <a:spLocks/>
          </p:cNvSpPr>
          <p:nvPr/>
        </p:nvSpPr>
        <p:spPr>
          <a:xfrm>
            <a:off x="8401134" y="5129266"/>
            <a:ext cx="2205520" cy="3085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R Studio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https://under-linux.org/attachment.php?attachmentid=48737&amp;cid=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60" y="1872489"/>
            <a:ext cx="613803" cy="46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9" y="1900343"/>
            <a:ext cx="495345" cy="4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octicons/1024/markdow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93" y="1807940"/>
            <a:ext cx="649816" cy="6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38" grpId="0" animBg="1"/>
      <p:bldP spid="157" grpId="0" animBg="1"/>
      <p:bldP spid="167" grpId="0" animBg="1"/>
      <p:bldP spid="170" grpId="0" animBg="1"/>
      <p:bldP spid="171" grpId="0"/>
      <p:bldP spid="172" grpId="0"/>
      <p:bldP spid="173" grpId="0" animBg="1"/>
      <p:bldP spid="174" grpId="0"/>
      <p:bldP spid="175" grpId="0"/>
      <p:bldP spid="176" grpId="0" animBg="1"/>
      <p:bldP spid="177" grpId="0"/>
      <p:bldP spid="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369608" y="4545013"/>
            <a:ext cx="3449466" cy="231298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Iremos utilizar as técnicas mais consolodadas na literatura para fazer uma análise consistente.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Metodologia da Análise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71267" y="1399032"/>
            <a:ext cx="3449466" cy="3146842"/>
            <a:chOff x="7514191" y="1399032"/>
            <a:chExt cx="3449466" cy="3146842"/>
          </a:xfrm>
        </p:grpSpPr>
        <p:sp>
          <p:nvSpPr>
            <p:cNvPr id="38" name="Rectangle 37"/>
            <p:cNvSpPr/>
            <p:nvPr/>
          </p:nvSpPr>
          <p:spPr>
            <a:xfrm>
              <a:off x="7514191" y="1399032"/>
              <a:ext cx="3449466" cy="3146842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09352" y="1744763"/>
              <a:ext cx="6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AU" sz="28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 Placeholder 32"/>
            <p:cNvSpPr txBox="1">
              <a:spLocks/>
            </p:cNvSpPr>
            <p:nvPr/>
          </p:nvSpPr>
          <p:spPr>
            <a:xfrm>
              <a:off x="7910243" y="2338908"/>
              <a:ext cx="2678509" cy="190390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1000" smtClean="0">
                  <a:solidFill>
                    <a:schemeClr val="bg1"/>
                  </a:solidFill>
                  <a:latin typeface="Lato Light" panose="020F0302020204030203" pitchFamily="34" charset="0"/>
                </a:rPr>
                <a:t>Na área de Inteligência Computacional existem diversas metodologias e técnicas parase conduzir uma análsise desse tipo. Nós iremos aplicar algumas dessas técnicas com o inteuito de obter o melhor resultado possível sermos capazes de comparer diferentes modelos de maneira consistente.</a:t>
              </a:r>
              <a:endParaRPr lang="en-US" sz="1000">
                <a:solidFill>
                  <a:schemeClr val="bg1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12" name="Text Placeholder 33"/>
            <p:cNvSpPr txBox="1">
              <a:spLocks/>
            </p:cNvSpPr>
            <p:nvPr/>
          </p:nvSpPr>
          <p:spPr>
            <a:xfrm>
              <a:off x="8340671" y="1879464"/>
              <a:ext cx="2099165" cy="34417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1300" b="1" smtClean="0">
                  <a:solidFill>
                    <a:schemeClr val="bg1"/>
                  </a:solidFill>
                  <a:latin typeface="Lato" panose="020F0502020204030203" pitchFamily="34" charset="0"/>
                </a:rPr>
                <a:t>Inteligência Computacional</a:t>
              </a:r>
              <a:endParaRPr lang="en-AU" sz="1300" b="1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4" name="Text Placeholder 32"/>
          <p:cNvSpPr txBox="1">
            <a:spLocks/>
          </p:cNvSpPr>
          <p:nvPr/>
        </p:nvSpPr>
        <p:spPr>
          <a:xfrm>
            <a:off x="4891770" y="5428193"/>
            <a:ext cx="2405142" cy="908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Utilizaremos a técncia de validação cruzada para evitar o problema de overfitting. Ou seja, nós treinaremos o nosso modelo com um conjunto de dados e o treinaremos em um outro conjunto que “esse modleo nunca viu”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4875891" y="5120584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Validação Cruzada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 Placeholder 32"/>
          <p:cNvSpPr txBox="1">
            <a:spLocks/>
          </p:cNvSpPr>
          <p:nvPr/>
        </p:nvSpPr>
        <p:spPr>
          <a:xfrm>
            <a:off x="1343898" y="5428193"/>
            <a:ext cx="2405142" cy="908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Vamos plotar alguns gráficos do tipo scatterplot, histrograma e Qqplot de modo a analisar a distribuição das variáveis. Além disso, analisaremos a amtriz de correlação desses dados também.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" name="Text Placeholder 33"/>
          <p:cNvSpPr txBox="1">
            <a:spLocks/>
          </p:cNvSpPr>
          <p:nvPr/>
        </p:nvSpPr>
        <p:spPr>
          <a:xfrm>
            <a:off x="1325618" y="5120584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Análise Exploratória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8465583" y="5428193"/>
            <a:ext cx="2405142" cy="908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Para a comparação entre modelos utilizaremos um indicador único de erro, o RMSE (Root Mean Square Error). Dessa forma podemos comparer de maneira consistente.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9" name="Text Placeholder 33"/>
          <p:cNvSpPr txBox="1">
            <a:spLocks/>
          </p:cNvSpPr>
          <p:nvPr/>
        </p:nvSpPr>
        <p:spPr>
          <a:xfrm>
            <a:off x="8449704" y="5120584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Comparação entre modelos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741" r="57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" name="Freeform 18"/>
          <p:cNvSpPr>
            <a:spLocks noChangeArrowheads="1"/>
          </p:cNvSpPr>
          <p:nvPr/>
        </p:nvSpPr>
        <p:spPr bwMode="auto">
          <a:xfrm>
            <a:off x="8776958" y="1744763"/>
            <a:ext cx="2093767" cy="2319636"/>
          </a:xfrm>
          <a:custGeom>
            <a:avLst/>
            <a:gdLst>
              <a:gd name="T0" fmla="*/ 221632 w 619"/>
              <a:gd name="T1" fmla="*/ 218649 h 635"/>
              <a:gd name="T2" fmla="*/ 221632 w 619"/>
              <a:gd name="T3" fmla="*/ 218649 h 635"/>
              <a:gd name="T4" fmla="*/ 163535 w 619"/>
              <a:gd name="T5" fmla="*/ 160005 h 635"/>
              <a:gd name="T6" fmla="*/ 190073 w 619"/>
              <a:gd name="T7" fmla="*/ 96292 h 635"/>
              <a:gd name="T8" fmla="*/ 95037 w 619"/>
              <a:gd name="T9" fmla="*/ 0 h 635"/>
              <a:gd name="T10" fmla="*/ 0 w 619"/>
              <a:gd name="T11" fmla="*/ 96292 h 635"/>
              <a:gd name="T12" fmla="*/ 95037 w 619"/>
              <a:gd name="T13" fmla="*/ 191861 h 635"/>
              <a:gd name="T14" fmla="*/ 153134 w 619"/>
              <a:gd name="T15" fmla="*/ 170865 h 635"/>
              <a:gd name="T16" fmla="*/ 211232 w 619"/>
              <a:gd name="T17" fmla="*/ 229509 h 635"/>
              <a:gd name="T18" fmla="*/ 221632 w 619"/>
              <a:gd name="T19" fmla="*/ 229509 h 635"/>
              <a:gd name="T20" fmla="*/ 221632 w 619"/>
              <a:gd name="T21" fmla="*/ 218649 h 635"/>
              <a:gd name="T22" fmla="*/ 95037 w 619"/>
              <a:gd name="T23" fmla="*/ 176295 h 635"/>
              <a:gd name="T24" fmla="*/ 95037 w 619"/>
              <a:gd name="T25" fmla="*/ 176295 h 635"/>
              <a:gd name="T26" fmla="*/ 10400 w 619"/>
              <a:gd name="T27" fmla="*/ 96292 h 635"/>
              <a:gd name="T28" fmla="*/ 95037 w 619"/>
              <a:gd name="T29" fmla="*/ 16290 h 635"/>
              <a:gd name="T30" fmla="*/ 174293 w 619"/>
              <a:gd name="T31" fmla="*/ 96292 h 635"/>
              <a:gd name="T32" fmla="*/ 95037 w 619"/>
              <a:gd name="T33" fmla="*/ 176295 h 6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3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build="p"/>
      <p:bldP spid="3" grpId="0" build="p"/>
      <p:bldP spid="14" grpId="0"/>
      <p:bldP spid="15" grpId="0"/>
      <p:bldP spid="16" grpId="0"/>
      <p:bldP spid="17" grpId="0"/>
      <p:bldP spid="18" grpId="0"/>
      <p:bldP spid="19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603915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60977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461195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639113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Utilizaremos os modelos em ordem de sua progressão de complexidade e também da qualidade do resultado que esperamos.</a:t>
            </a:r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Modelos a serem utilizados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725647" y="3747743"/>
            <a:ext cx="945349" cy="230909"/>
          </a:xfrm>
          <a:prstGeom prst="roundRect">
            <a:avLst>
              <a:gd name="adj" fmla="val 50000"/>
            </a:avLst>
          </a:prstGeom>
          <a:solidFill>
            <a:srgbClr val="99AEB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3" name="Group 52"/>
          <p:cNvGrpSpPr/>
          <p:nvPr/>
        </p:nvGrpSpPr>
        <p:grpSpPr>
          <a:xfrm>
            <a:off x="1113386" y="1782332"/>
            <a:ext cx="1461308" cy="1447540"/>
            <a:chOff x="1113386" y="1562876"/>
            <a:chExt cx="1461308" cy="1447540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513298" y="2362416"/>
              <a:ext cx="648000" cy="648000"/>
              <a:chOff x="1505266" y="2538788"/>
              <a:chExt cx="486611" cy="486611"/>
            </a:xfrm>
          </p:grpSpPr>
          <p:sp>
            <p:nvSpPr>
              <p:cNvPr id="74" name="Teardrop 73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99AE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632287" y="2635898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55" name="Text Placeholder 32"/>
            <p:cNvSpPr txBox="1">
              <a:spLocks/>
            </p:cNvSpPr>
            <p:nvPr/>
          </p:nvSpPr>
          <p:spPr>
            <a:xfrm>
              <a:off x="1113386" y="1808737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Simples previsão utilizando a media do conjunto de treino.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1113386" y="1562876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99AEBA"/>
                  </a:solidFill>
                  <a:latin typeface="+mj-lt"/>
                </a:rPr>
                <a:t>Regressão pela Média</a:t>
              </a:r>
              <a:endParaRPr lang="en-AU" sz="1200" dirty="0">
                <a:solidFill>
                  <a:srgbClr val="99AEBA"/>
                </a:solidFill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952982" y="1782332"/>
            <a:ext cx="1461308" cy="1447540"/>
            <a:chOff x="7952982" y="1562876"/>
            <a:chExt cx="1461308" cy="1447540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8370578" y="2362416"/>
              <a:ext cx="648000" cy="648000"/>
              <a:chOff x="1505266" y="2538788"/>
              <a:chExt cx="486611" cy="486611"/>
            </a:xfrm>
          </p:grpSpPr>
          <p:sp>
            <p:nvSpPr>
              <p:cNvPr id="86" name="Teardrop 85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3242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632286" y="2635898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84" name="Text Placeholder 32"/>
            <p:cNvSpPr txBox="1">
              <a:spLocks/>
            </p:cNvSpPr>
            <p:nvPr/>
          </p:nvSpPr>
          <p:spPr>
            <a:xfrm>
              <a:off x="7952982" y="1808737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Modelo com forte apelo visual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85" name="Text Placeholder 33"/>
            <p:cNvSpPr txBox="1">
              <a:spLocks/>
            </p:cNvSpPr>
            <p:nvPr/>
          </p:nvSpPr>
          <p:spPr>
            <a:xfrm>
              <a:off x="7952982" y="1562876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32424F"/>
                  </a:solidFill>
                  <a:latin typeface="+mj-lt"/>
                </a:rPr>
                <a:t>Árvore de Regressão</a:t>
              </a:r>
              <a:endParaRPr lang="en-AU" sz="1200" dirty="0">
                <a:solidFill>
                  <a:srgbClr val="32424F"/>
                </a:solidFill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047865" y="4486286"/>
            <a:ext cx="1461308" cy="1520377"/>
            <a:chOff x="5047865" y="4266830"/>
            <a:chExt cx="1461308" cy="1520377"/>
          </a:xfrm>
        </p:grpSpPr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0800000">
              <a:off x="5470360" y="4266830"/>
              <a:ext cx="648000" cy="648000"/>
              <a:chOff x="1505266" y="2538788"/>
              <a:chExt cx="486611" cy="486611"/>
            </a:xfrm>
          </p:grpSpPr>
          <p:sp>
            <p:nvSpPr>
              <p:cNvPr id="98" name="Teardrop 97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495D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0800000">
                <a:off x="1632288" y="2635898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96" name="Text Placeholder 32"/>
            <p:cNvSpPr txBox="1">
              <a:spLocks/>
            </p:cNvSpPr>
            <p:nvPr/>
          </p:nvSpPr>
          <p:spPr>
            <a:xfrm>
              <a:off x="5047865" y="5404928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Modelo de Regressão Liinear padrão, utilizando variáveis numéricas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97" name="Text Placeholder 33"/>
            <p:cNvSpPr txBox="1">
              <a:spLocks/>
            </p:cNvSpPr>
            <p:nvPr/>
          </p:nvSpPr>
          <p:spPr>
            <a:xfrm>
              <a:off x="5047865" y="5159067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495D6B"/>
                  </a:solidFill>
                  <a:latin typeface="+mj-lt"/>
                </a:rPr>
                <a:t>Regressão Linear</a:t>
              </a:r>
              <a:endParaRPr lang="en-AU" sz="1200" dirty="0">
                <a:solidFill>
                  <a:srgbClr val="495D6B"/>
                </a:solidFill>
                <a:latin typeface="+mj-lt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135096" y="4486286"/>
            <a:ext cx="1461308" cy="1520377"/>
            <a:chOff x="9135096" y="4266830"/>
            <a:chExt cx="1461308" cy="1520377"/>
          </a:xfrm>
        </p:grpSpPr>
        <p:grpSp>
          <p:nvGrpSpPr>
            <p:cNvPr id="101" name="Group 100"/>
            <p:cNvGrpSpPr>
              <a:grpSpLocks noChangeAspect="1"/>
            </p:cNvGrpSpPr>
            <p:nvPr/>
          </p:nvGrpSpPr>
          <p:grpSpPr>
            <a:xfrm rot="10800000">
              <a:off x="9548496" y="4266830"/>
              <a:ext cx="648000" cy="648000"/>
              <a:chOff x="1505266" y="2538788"/>
              <a:chExt cx="486611" cy="486611"/>
            </a:xfrm>
          </p:grpSpPr>
          <p:sp>
            <p:nvSpPr>
              <p:cNvPr id="104" name="Teardrop 103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0800000">
                <a:off x="1632289" y="2635897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02" name="Text Placeholder 32"/>
            <p:cNvSpPr txBox="1">
              <a:spLocks/>
            </p:cNvSpPr>
            <p:nvPr/>
          </p:nvSpPr>
          <p:spPr>
            <a:xfrm>
              <a:off x="9135096" y="5404928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Modelo que se apropria da aleatóriedade para gerar o melhor resultado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03" name="Text Placeholder 33"/>
            <p:cNvSpPr txBox="1">
              <a:spLocks/>
            </p:cNvSpPr>
            <p:nvPr/>
          </p:nvSpPr>
          <p:spPr>
            <a:xfrm>
              <a:off x="9135096" y="5159067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F23B48"/>
                  </a:solidFill>
                  <a:latin typeface="+mj-lt"/>
                </a:rPr>
                <a:t>Árvores Aleatórias</a:t>
              </a:r>
              <a:endParaRPr lang="en-AU" sz="1200" dirty="0">
                <a:solidFill>
                  <a:srgbClr val="F23B48"/>
                </a:solidFill>
                <a:latin typeface="+mj-lt"/>
              </a:endParaRPr>
            </a:p>
          </p:txBody>
        </p:sp>
      </p:grpSp>
      <p:sp>
        <p:nvSpPr>
          <p:cNvPr id="108" name="Oval 107"/>
          <p:cNvSpPr>
            <a:spLocks noChangeAspect="1"/>
          </p:cNvSpPr>
          <p:nvPr/>
        </p:nvSpPr>
        <p:spPr>
          <a:xfrm>
            <a:off x="1797698" y="3823597"/>
            <a:ext cx="79200" cy="7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72248" y="3747743"/>
            <a:ext cx="6422063" cy="230909"/>
            <a:chOff x="2472248" y="3747743"/>
            <a:chExt cx="6422063" cy="230909"/>
          </a:xfrm>
        </p:grpSpPr>
        <p:sp>
          <p:nvSpPr>
            <p:cNvPr id="40" name="Rounded Rectangle 39"/>
            <p:cNvSpPr/>
            <p:nvPr/>
          </p:nvSpPr>
          <p:spPr>
            <a:xfrm>
              <a:off x="2472248" y="3747743"/>
              <a:ext cx="6422063" cy="230909"/>
            </a:xfrm>
            <a:prstGeom prst="roundRect">
              <a:avLst>
                <a:gd name="adj" fmla="val 50000"/>
              </a:avLst>
            </a:prstGeom>
            <a:solidFill>
              <a:srgbClr val="495D6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5751310" y="3823597"/>
              <a:ext cx="79200" cy="7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72032" y="3747743"/>
            <a:ext cx="1417080" cy="230909"/>
            <a:chOff x="8572032" y="3747743"/>
            <a:chExt cx="1417080" cy="230909"/>
          </a:xfrm>
        </p:grpSpPr>
        <p:sp>
          <p:nvSpPr>
            <p:cNvPr id="42" name="Rounded Rectangle 41"/>
            <p:cNvSpPr/>
            <p:nvPr/>
          </p:nvSpPr>
          <p:spPr>
            <a:xfrm>
              <a:off x="8572032" y="3747743"/>
              <a:ext cx="1417080" cy="230909"/>
            </a:xfrm>
            <a:prstGeom prst="roundRect">
              <a:avLst>
                <a:gd name="adj" fmla="val 50000"/>
              </a:avLst>
            </a:prstGeom>
            <a:solidFill>
              <a:srgbClr val="324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8654977" y="3823597"/>
              <a:ext cx="79200" cy="7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54915" y="3340366"/>
            <a:ext cx="1323699" cy="806471"/>
            <a:chOff x="9754915" y="3340366"/>
            <a:chExt cx="1323699" cy="806471"/>
          </a:xfrm>
          <a:solidFill>
            <a:srgbClr val="F23B48">
              <a:alpha val="90000"/>
            </a:srgbClr>
          </a:solidFill>
        </p:grpSpPr>
        <p:grpSp>
          <p:nvGrpSpPr>
            <p:cNvPr id="44" name="Group 43"/>
            <p:cNvGrpSpPr/>
            <p:nvPr/>
          </p:nvGrpSpPr>
          <p:grpSpPr>
            <a:xfrm>
              <a:off x="9754915" y="3340366"/>
              <a:ext cx="1323699" cy="806471"/>
              <a:chOff x="9754915" y="3120910"/>
              <a:chExt cx="1323699" cy="806471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9754915" y="3528287"/>
                <a:ext cx="1253401" cy="2309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 rot="18900000">
                <a:off x="10388589" y="3696472"/>
                <a:ext cx="690025" cy="2309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 rot="2700000">
                <a:off x="10388588" y="3350468"/>
                <a:ext cx="690025" cy="2309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9832895" y="3823597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84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 animBg="1"/>
      <p:bldP spid="41" grpId="0" animBg="1"/>
      <p:bldP spid="3" grpId="0" build="p"/>
      <p:bldP spid="2" grpId="0" build="p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8" name="Text Placeholder 32"/>
          <p:cNvSpPr txBox="1">
            <a:spLocks/>
          </p:cNvSpPr>
          <p:nvPr/>
        </p:nvSpPr>
        <p:spPr>
          <a:xfrm flipH="1">
            <a:off x="346760" y="1770704"/>
            <a:ext cx="10046490" cy="718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 função str do R nos permite visualizar de maneira geral como são os dados que estamos trabalhando.</a:t>
            </a: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Classes e exemplos dos dados trabalhados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48" y="2093711"/>
            <a:ext cx="6014166" cy="4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8" name="Text Placeholder 32"/>
          <p:cNvSpPr txBox="1">
            <a:spLocks/>
          </p:cNvSpPr>
          <p:nvPr/>
        </p:nvSpPr>
        <p:spPr>
          <a:xfrm flipH="1">
            <a:off x="346760" y="1770704"/>
            <a:ext cx="10046490" cy="718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Vamos plotar um histograma da variável que desejamos prever, no caso a nota IMDB.</a:t>
            </a: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Histograma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31" y="2371144"/>
            <a:ext cx="5291804" cy="42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806</Words>
  <Application>Microsoft Office PowerPoint</Application>
  <PresentationFormat>Widescreen</PresentationFormat>
  <Paragraphs>114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FontAwesome</vt:lpstr>
      <vt:lpstr>Lato</vt:lpstr>
      <vt:lpstr>Lato Bold</vt:lpstr>
      <vt:lpstr>Lato Light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28</cp:revision>
  <dcterms:created xsi:type="dcterms:W3CDTF">2016-10-22T02:30:36Z</dcterms:created>
  <dcterms:modified xsi:type="dcterms:W3CDTF">2016-10-26T02:41:17Z</dcterms:modified>
</cp:coreProperties>
</file>