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78" r:id="rId4"/>
    <p:sldId id="274" r:id="rId5"/>
    <p:sldId id="276" r:id="rId6"/>
    <p:sldId id="273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2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B48"/>
    <a:srgbClr val="7C9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0C3A-6196-492F-83E7-D51425488EF4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98FC8-F0F4-45D1-AC6A-D834256872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56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9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1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1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0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7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8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10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09317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813318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738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20733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8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12192000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245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326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00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28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6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9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09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ADC5-2031-41BB-8B7E-0832F48D1A66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550B-821E-417A-AA03-E58EE6789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1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lrolim/IMDB-Movies-Analysi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14463" y="0"/>
            <a:ext cx="3048000" cy="27432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9144000" y="1371600"/>
            <a:ext cx="3048000" cy="1371600"/>
          </a:xfrm>
          <a:prstGeom prst="rect">
            <a:avLst/>
          </a:prstGeom>
          <a:solidFill>
            <a:srgbClr val="89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327025"/>
            <a:ext cx="431800" cy="388938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096000" y="0"/>
            <a:ext cx="152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9144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>
              <a:solidFill>
                <a:srgbClr val="F23B48"/>
              </a:solidFill>
              <a:latin typeface="FontAwesom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0" y="0"/>
            <a:ext cx="15240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0" y="1371600"/>
            <a:ext cx="15240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4462462" y="1371600"/>
            <a:ext cx="1633537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096000" y="1371600"/>
            <a:ext cx="1524000" cy="13716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0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1371600"/>
            <a:ext cx="1524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4572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6096000" y="27432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1524000" y="411480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TextBox 69"/>
          <p:cNvSpPr txBox="1"/>
          <p:nvPr/>
        </p:nvSpPr>
        <p:spPr>
          <a:xfrm>
            <a:off x="1832756" y="1476468"/>
            <a:ext cx="2323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smtClean="0">
                <a:solidFill>
                  <a:schemeClr val="bg1"/>
                </a:solidFill>
                <a:latin typeface="Lato Light" panose="020F0302020204030203" pitchFamily="34" charset="0"/>
              </a:rPr>
              <a:t>COC 361</a:t>
            </a:r>
            <a:endParaRPr lang="en-AU" sz="4000">
              <a:solidFill>
                <a:schemeClr val="bg1"/>
              </a:solidFill>
              <a:latin typeface="Lato Light" panose="020F03020202040302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24873" y="4463473"/>
            <a:ext cx="674254" cy="674254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2534299" y="327025"/>
            <a:ext cx="1027402" cy="822418"/>
          </a:xfrm>
          <a:custGeom>
            <a:avLst/>
            <a:gdLst>
              <a:gd name="T0" fmla="*/ 1008874 w 487"/>
              <a:gd name="T1" fmla="*/ 18976 h 390"/>
              <a:gd name="T2" fmla="*/ 1008874 w 487"/>
              <a:gd name="T3" fmla="*/ 18976 h 390"/>
              <a:gd name="T4" fmla="*/ 785149 w 487"/>
              <a:gd name="T5" fmla="*/ 411147 h 390"/>
              <a:gd name="T6" fmla="*/ 728163 w 487"/>
              <a:gd name="T7" fmla="*/ 411147 h 390"/>
              <a:gd name="T8" fmla="*/ 616300 w 487"/>
              <a:gd name="T9" fmla="*/ 316267 h 390"/>
              <a:gd name="T10" fmla="*/ 578309 w 487"/>
              <a:gd name="T11" fmla="*/ 316267 h 390"/>
              <a:gd name="T12" fmla="*/ 409460 w 487"/>
              <a:gd name="T13" fmla="*/ 560847 h 390"/>
              <a:gd name="T14" fmla="*/ 373579 w 487"/>
              <a:gd name="T15" fmla="*/ 560847 h 390"/>
              <a:gd name="T16" fmla="*/ 297597 w 487"/>
              <a:gd name="T17" fmla="*/ 503919 h 390"/>
              <a:gd name="T18" fmla="*/ 259606 w 487"/>
              <a:gd name="T19" fmla="*/ 503919 h 390"/>
              <a:gd name="T20" fmla="*/ 16885 w 487"/>
              <a:gd name="T21" fmla="*/ 803318 h 390"/>
              <a:gd name="T22" fmla="*/ 16885 w 487"/>
              <a:gd name="T23" fmla="*/ 820186 h 390"/>
              <a:gd name="T24" fmla="*/ 1025759 w 487"/>
              <a:gd name="T25" fmla="*/ 820186 h 390"/>
              <a:gd name="T26" fmla="*/ 1025759 w 487"/>
              <a:gd name="T27" fmla="*/ 18976 h 390"/>
              <a:gd name="T28" fmla="*/ 1008874 w 487"/>
              <a:gd name="T29" fmla="*/ 18976 h 39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5" name="Text Placeholder 8"/>
          <p:cNvSpPr txBox="1">
            <a:spLocks/>
          </p:cNvSpPr>
          <p:nvPr/>
        </p:nvSpPr>
        <p:spPr>
          <a:xfrm>
            <a:off x="424873" y="3660822"/>
            <a:ext cx="10491859" cy="444500"/>
          </a:xfrm>
          <a:prstGeom prst="rect">
            <a:avLst/>
          </a:prstGeom>
          <a:noFill/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4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PREVISÃO DE NOTAS NA ESCALA IMDB</a:t>
            </a:r>
            <a:endParaRPr lang="en-AU" sz="480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6" name="Text Placeholder 8"/>
          <p:cNvSpPr txBox="1">
            <a:spLocks/>
          </p:cNvSpPr>
          <p:nvPr/>
        </p:nvSpPr>
        <p:spPr>
          <a:xfrm>
            <a:off x="424872" y="4800600"/>
            <a:ext cx="10491859" cy="444500"/>
          </a:xfrm>
          <a:prstGeom prst="rect">
            <a:avLst/>
          </a:prstGeom>
          <a:noFill/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LUCAS ROLIM E ANDERSON BARBOSA</a:t>
            </a:r>
          </a:p>
          <a:p>
            <a:pPr marL="0" indent="0">
              <a:buNone/>
            </a:pPr>
            <a:r>
              <a:rPr lang="en-AU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10/2016</a:t>
            </a:r>
            <a:endParaRPr lang="en-AU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5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8" grpId="0" animBg="1"/>
      <p:bldP spid="19" grpId="0" animBg="1"/>
      <p:bldP spid="20" grpId="0" animBg="1"/>
      <p:bldP spid="45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Nota IMDB vs Duração do filme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5" y="1888138"/>
            <a:ext cx="5755273" cy="46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Nota IMDB vs Lucro gerado pelo filme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78" y="1957637"/>
            <a:ext cx="5781031" cy="46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Nota IMDB vs Orçamento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24" y="2093711"/>
            <a:ext cx="5858304" cy="46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Nota IMDB vs Diretor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81" y="1724678"/>
            <a:ext cx="6030247" cy="48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Matriz de Correlação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33" y="1496634"/>
            <a:ext cx="5603188" cy="50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30165" y="0"/>
            <a:ext cx="6096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 Placeholder 32"/>
          <p:cNvSpPr txBox="1">
            <a:spLocks/>
          </p:cNvSpPr>
          <p:nvPr/>
        </p:nvSpPr>
        <p:spPr>
          <a:xfrm>
            <a:off x="368675" y="2066723"/>
            <a:ext cx="5526156" cy="2582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Liquorice chupa chups applicake apple pie cupcake brownie bear claw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cake gingerbread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cotton candy. Bear claw croissant apple pie. Croissant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cake sweet puff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oreo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sugar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plum muffin sugar plum bonbon biscuit macaroon. Gummies fruitcake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marzipan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drops brownie toffee sugar plum marshmallow toffee </a:t>
            </a:r>
          </a:p>
        </p:txBody>
      </p:sp>
      <p:sp>
        <p:nvSpPr>
          <p:cNvPr id="43" name="Text Placeholder 33"/>
          <p:cNvSpPr txBox="1">
            <a:spLocks/>
          </p:cNvSpPr>
          <p:nvPr/>
        </p:nvSpPr>
        <p:spPr>
          <a:xfrm>
            <a:off x="1997583" y="1184956"/>
            <a:ext cx="2100835" cy="2678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</a:rPr>
              <a:t>Expectativa</a:t>
            </a:r>
            <a:endParaRPr lang="en-AU" sz="1600">
              <a:solidFill>
                <a:schemeClr val="tx1">
                  <a:lumMod val="65000"/>
                  <a:lumOff val="35000"/>
                </a:schemeClr>
              </a:solidFill>
              <a:latin typeface="Lato Bold" panose="020F0802020204030203" pitchFamily="34" charset="0"/>
            </a:endParaRPr>
          </a:p>
        </p:txBody>
      </p:sp>
      <p:sp>
        <p:nvSpPr>
          <p:cNvPr id="46" name="Text Placeholder 32"/>
          <p:cNvSpPr txBox="1">
            <a:spLocks/>
          </p:cNvSpPr>
          <p:nvPr/>
        </p:nvSpPr>
        <p:spPr>
          <a:xfrm>
            <a:off x="6864626" y="2066723"/>
            <a:ext cx="4757530" cy="17126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>
                <a:solidFill>
                  <a:schemeClr val="bg1"/>
                </a:solidFill>
                <a:latin typeface="Lato Light" panose="020F0302020204030203" pitchFamily="34" charset="0"/>
              </a:rPr>
              <a:t>Liquorice chupa chups applicake apple pie cupcake brownie bear claw </a:t>
            </a:r>
            <a:r>
              <a:rPr lang="en-US" sz="1600" smtClean="0">
                <a:solidFill>
                  <a:schemeClr val="bg1"/>
                </a:solidFill>
                <a:latin typeface="Lato Light" panose="020F0302020204030203" pitchFamily="34" charset="0"/>
              </a:rPr>
              <a:t> cake gingerbread </a:t>
            </a:r>
            <a:r>
              <a:rPr lang="en-US" sz="1600">
                <a:solidFill>
                  <a:schemeClr val="bg1"/>
                </a:solidFill>
                <a:latin typeface="Lato Light" panose="020F0302020204030203" pitchFamily="34" charset="0"/>
              </a:rPr>
              <a:t>cotton candy. Bear claw croissant apple pie. Croissant </a:t>
            </a:r>
            <a:r>
              <a:rPr lang="en-US" sz="1600" smtClean="0">
                <a:solidFill>
                  <a:schemeClr val="bg1"/>
                </a:solidFill>
                <a:latin typeface="Lato Light" panose="020F0302020204030203" pitchFamily="34" charset="0"/>
              </a:rPr>
              <a:t>cake sweet puff </a:t>
            </a:r>
            <a:r>
              <a:rPr lang="en-US" sz="1600" err="1" smtClean="0">
                <a:solidFill>
                  <a:schemeClr val="bg1"/>
                </a:solidFill>
                <a:latin typeface="Lato Light" panose="020F0302020204030203" pitchFamily="34" charset="0"/>
              </a:rPr>
              <a:t>oreo</a:t>
            </a:r>
            <a:r>
              <a:rPr lang="en-US" sz="1600">
                <a:solidFill>
                  <a:schemeClr val="bg1"/>
                </a:solidFill>
                <a:latin typeface="Lato Light" panose="020F0302020204030203" pitchFamily="34" charset="0"/>
              </a:rPr>
              <a:t> </a:t>
            </a:r>
            <a:r>
              <a:rPr lang="en-US" sz="1600" smtClean="0">
                <a:solidFill>
                  <a:schemeClr val="bg1"/>
                </a:solidFill>
                <a:latin typeface="Lato Light" panose="020F0302020204030203" pitchFamily="34" charset="0"/>
              </a:rPr>
              <a:t>sugar </a:t>
            </a:r>
            <a:r>
              <a:rPr lang="en-US" sz="1600">
                <a:solidFill>
                  <a:schemeClr val="bg1"/>
                </a:solidFill>
                <a:latin typeface="Lato Light" panose="020F0302020204030203" pitchFamily="34" charset="0"/>
              </a:rPr>
              <a:t>plum muffin sugar plum bonbon biscuit macaroon. Gummies fruitcake </a:t>
            </a:r>
            <a:r>
              <a:rPr lang="en-US" sz="1600" smtClean="0">
                <a:solidFill>
                  <a:schemeClr val="bg1"/>
                </a:solidFill>
                <a:latin typeface="Lato Light" panose="020F0302020204030203" pitchFamily="34" charset="0"/>
              </a:rPr>
              <a:t>marzipan </a:t>
            </a:r>
            <a:r>
              <a:rPr lang="en-US" sz="1600">
                <a:solidFill>
                  <a:schemeClr val="bg1"/>
                </a:solidFill>
                <a:latin typeface="Lato Light" panose="020F0302020204030203" pitchFamily="34" charset="0"/>
              </a:rPr>
              <a:t>drops brownie toffee sugar plum marshmallow toffee </a:t>
            </a:r>
          </a:p>
        </p:txBody>
      </p:sp>
      <p:sp>
        <p:nvSpPr>
          <p:cNvPr id="47" name="Text Placeholder 33"/>
          <p:cNvSpPr txBox="1">
            <a:spLocks/>
          </p:cNvSpPr>
          <p:nvPr/>
        </p:nvSpPr>
        <p:spPr>
          <a:xfrm>
            <a:off x="8093583" y="1184956"/>
            <a:ext cx="2402699" cy="2678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600" smtClean="0">
                <a:solidFill>
                  <a:schemeClr val="bg1"/>
                </a:solidFill>
                <a:latin typeface="Lato Bold" panose="020F0802020204030203" pitchFamily="34" charset="0"/>
              </a:rPr>
              <a:t>Resultado</a:t>
            </a:r>
            <a:endParaRPr lang="en-AU" sz="1600">
              <a:solidFill>
                <a:schemeClr val="bg1"/>
              </a:solidFill>
              <a:latin typeface="Lato Bold" panose="020F080202020403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894831" y="3227832"/>
            <a:ext cx="402336" cy="4023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Bold" panose="020F0802020204030203" pitchFamily="34" charset="0"/>
              </a:rPr>
              <a:t>VS</a:t>
            </a:r>
            <a:endParaRPr lang="en-US" sz="1050">
              <a:solidFill>
                <a:schemeClr val="tx1">
                  <a:lumMod val="75000"/>
                  <a:lumOff val="25000"/>
                </a:schemeClr>
              </a:solidFill>
              <a:latin typeface="Lato Bold" panose="020F08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3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/>
      <p:bldP spid="43" grpId="0"/>
      <p:bldP spid="46" grpId="0"/>
      <p:bldP spid="47" grpId="0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1272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78983" y="3163549"/>
            <a:ext cx="11434034" cy="5309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</a:rPr>
              <a:t>OBRIGADO!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Placeholder 24"/>
          <p:cNvSpPr txBox="1">
            <a:spLocks/>
          </p:cNvSpPr>
          <p:nvPr/>
        </p:nvSpPr>
        <p:spPr>
          <a:xfrm>
            <a:off x="1565505" y="3740651"/>
            <a:ext cx="9060991" cy="7567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400" b="1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400" b="1">
                <a:solidFill>
                  <a:schemeClr val="bg1"/>
                </a:solidFill>
                <a:hlinkClick r:id="rId3"/>
              </a:rPr>
              <a:t>://</a:t>
            </a:r>
            <a:r>
              <a:rPr lang="en-US" sz="1400" b="1" smtClean="0">
                <a:solidFill>
                  <a:schemeClr val="bg1"/>
                </a:solidFill>
                <a:hlinkClick r:id="rId3"/>
              </a:rPr>
              <a:t>github.com/lucaslrolim/IMDB-Movies-Analysis</a:t>
            </a:r>
            <a:endParaRPr lang="en-US" sz="1400" b="1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1400" b="1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400" b="1" smtClean="0">
                <a:solidFill>
                  <a:schemeClr val="bg1"/>
                </a:solidFill>
              </a:rPr>
              <a:t>@lucaslrolim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400" b="1" smtClean="0">
                <a:solidFill>
                  <a:schemeClr val="bg1"/>
                </a:solidFill>
              </a:rPr>
              <a:t>@Anderson-barbosa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" name="Freeform 96"/>
          <p:cNvSpPr>
            <a:spLocks noChangeArrowheads="1"/>
          </p:cNvSpPr>
          <p:nvPr/>
        </p:nvSpPr>
        <p:spPr bwMode="auto">
          <a:xfrm>
            <a:off x="5807936" y="2412758"/>
            <a:ext cx="576128" cy="485128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076924" cy="1004738"/>
            <a:chOff x="3679744" y="2989464"/>
            <a:chExt cx="720000" cy="720000"/>
          </a:xfrm>
        </p:grpSpPr>
        <p:sp>
          <p:nvSpPr>
            <p:cNvPr id="28" name="Rectangle 27"/>
            <p:cNvSpPr/>
            <p:nvPr/>
          </p:nvSpPr>
          <p:spPr>
            <a:xfrm>
              <a:off x="3679744" y="2989464"/>
              <a:ext cx="720000" cy="720000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78986" y="3130578"/>
              <a:ext cx="321517" cy="437772"/>
              <a:chOff x="2767013" y="609600"/>
              <a:chExt cx="561975" cy="7651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767013" y="609600"/>
                <a:ext cx="561975" cy="609600"/>
              </a:xfrm>
              <a:custGeom>
                <a:avLst/>
                <a:gdLst>
                  <a:gd name="T0" fmla="*/ 100 w 147"/>
                  <a:gd name="T1" fmla="*/ 160 h 160"/>
                  <a:gd name="T2" fmla="*/ 143 w 147"/>
                  <a:gd name="T3" fmla="*/ 59 h 160"/>
                  <a:gd name="T4" fmla="*/ 73 w 147"/>
                  <a:gd name="T5" fmla="*/ 0 h 160"/>
                  <a:gd name="T6" fmla="*/ 3 w 147"/>
                  <a:gd name="T7" fmla="*/ 59 h 160"/>
                  <a:gd name="T8" fmla="*/ 46 w 147"/>
                  <a:gd name="T9" fmla="*/ 160 h 160"/>
                  <a:gd name="T10" fmla="*/ 100 w 147"/>
                  <a:gd name="T11" fmla="*/ 160 h 160"/>
                  <a:gd name="T12" fmla="*/ 19 w 147"/>
                  <a:gd name="T13" fmla="*/ 60 h 160"/>
                  <a:gd name="T14" fmla="*/ 73 w 147"/>
                  <a:gd name="T15" fmla="*/ 16 h 160"/>
                  <a:gd name="T16" fmla="*/ 127 w 147"/>
                  <a:gd name="T17" fmla="*/ 60 h 160"/>
                  <a:gd name="T18" fmla="*/ 110 w 147"/>
                  <a:gd name="T19" fmla="*/ 100 h 160"/>
                  <a:gd name="T20" fmla="*/ 86 w 147"/>
                  <a:gd name="T21" fmla="*/ 144 h 160"/>
                  <a:gd name="T22" fmla="*/ 79 w 147"/>
                  <a:gd name="T23" fmla="*/ 144 h 160"/>
                  <a:gd name="T24" fmla="*/ 79 w 147"/>
                  <a:gd name="T25" fmla="*/ 87 h 160"/>
                  <a:gd name="T26" fmla="*/ 88 w 147"/>
                  <a:gd name="T27" fmla="*/ 87 h 160"/>
                  <a:gd name="T28" fmla="*/ 100 w 147"/>
                  <a:gd name="T29" fmla="*/ 75 h 160"/>
                  <a:gd name="T30" fmla="*/ 88 w 147"/>
                  <a:gd name="T31" fmla="*/ 63 h 160"/>
                  <a:gd name="T32" fmla="*/ 76 w 147"/>
                  <a:gd name="T33" fmla="*/ 75 h 160"/>
                  <a:gd name="T34" fmla="*/ 76 w 147"/>
                  <a:gd name="T35" fmla="*/ 75 h 160"/>
                  <a:gd name="T36" fmla="*/ 71 w 147"/>
                  <a:gd name="T37" fmla="*/ 75 h 160"/>
                  <a:gd name="T38" fmla="*/ 71 w 147"/>
                  <a:gd name="T39" fmla="*/ 75 h 160"/>
                  <a:gd name="T40" fmla="*/ 59 w 147"/>
                  <a:gd name="T41" fmla="*/ 63 h 160"/>
                  <a:gd name="T42" fmla="*/ 47 w 147"/>
                  <a:gd name="T43" fmla="*/ 75 h 160"/>
                  <a:gd name="T44" fmla="*/ 59 w 147"/>
                  <a:gd name="T45" fmla="*/ 87 h 160"/>
                  <a:gd name="T46" fmla="*/ 67 w 147"/>
                  <a:gd name="T47" fmla="*/ 87 h 160"/>
                  <a:gd name="T48" fmla="*/ 67 w 147"/>
                  <a:gd name="T49" fmla="*/ 144 h 160"/>
                  <a:gd name="T50" fmla="*/ 60 w 147"/>
                  <a:gd name="T51" fmla="*/ 144 h 160"/>
                  <a:gd name="T52" fmla="*/ 37 w 147"/>
                  <a:gd name="T53" fmla="*/ 100 h 160"/>
                  <a:gd name="T54" fmla="*/ 19 w 147"/>
                  <a:gd name="T55" fmla="*/ 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" h="160">
                    <a:moveTo>
                      <a:pt x="100" y="160"/>
                    </a:moveTo>
                    <a:cubicBezTo>
                      <a:pt x="100" y="116"/>
                      <a:pt x="147" y="102"/>
                      <a:pt x="143" y="59"/>
                    </a:cubicBezTo>
                    <a:cubicBezTo>
                      <a:pt x="141" y="31"/>
                      <a:pt x="122" y="0"/>
                      <a:pt x="73" y="0"/>
                    </a:cubicBezTo>
                    <a:cubicBezTo>
                      <a:pt x="24" y="0"/>
                      <a:pt x="5" y="31"/>
                      <a:pt x="3" y="59"/>
                    </a:cubicBezTo>
                    <a:cubicBezTo>
                      <a:pt x="0" y="102"/>
                      <a:pt x="46" y="116"/>
                      <a:pt x="46" y="160"/>
                    </a:cubicBezTo>
                    <a:lnTo>
                      <a:pt x="100" y="160"/>
                    </a:lnTo>
                    <a:close/>
                    <a:moveTo>
                      <a:pt x="19" y="60"/>
                    </a:moveTo>
                    <a:cubicBezTo>
                      <a:pt x="20" y="47"/>
                      <a:pt x="28" y="16"/>
                      <a:pt x="73" y="16"/>
                    </a:cubicBezTo>
                    <a:cubicBezTo>
                      <a:pt x="119" y="16"/>
                      <a:pt x="126" y="47"/>
                      <a:pt x="127" y="60"/>
                    </a:cubicBezTo>
                    <a:cubicBezTo>
                      <a:pt x="128" y="75"/>
                      <a:pt x="121" y="85"/>
                      <a:pt x="110" y="100"/>
                    </a:cubicBezTo>
                    <a:cubicBezTo>
                      <a:pt x="100" y="112"/>
                      <a:pt x="90" y="126"/>
                      <a:pt x="86" y="144"/>
                    </a:cubicBezTo>
                    <a:cubicBezTo>
                      <a:pt x="79" y="144"/>
                      <a:pt x="79" y="144"/>
                      <a:pt x="79" y="144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94" y="87"/>
                      <a:pt x="100" y="82"/>
                      <a:pt x="100" y="75"/>
                    </a:cubicBezTo>
                    <a:cubicBezTo>
                      <a:pt x="100" y="68"/>
                      <a:pt x="94" y="63"/>
                      <a:pt x="88" y="63"/>
                    </a:cubicBezTo>
                    <a:cubicBezTo>
                      <a:pt x="81" y="63"/>
                      <a:pt x="76" y="68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71" y="68"/>
                      <a:pt x="65" y="63"/>
                      <a:pt x="59" y="63"/>
                    </a:cubicBezTo>
                    <a:cubicBezTo>
                      <a:pt x="52" y="63"/>
                      <a:pt x="47" y="68"/>
                      <a:pt x="47" y="75"/>
                    </a:cubicBezTo>
                    <a:cubicBezTo>
                      <a:pt x="47" y="82"/>
                      <a:pt x="52" y="87"/>
                      <a:pt x="59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56" y="126"/>
                      <a:pt x="46" y="112"/>
                      <a:pt x="37" y="100"/>
                    </a:cubicBezTo>
                    <a:cubicBezTo>
                      <a:pt x="25" y="85"/>
                      <a:pt x="18" y="75"/>
                      <a:pt x="19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938463" y="1265238"/>
                <a:ext cx="214313" cy="109538"/>
              </a:xfrm>
              <a:custGeom>
                <a:avLst/>
                <a:gdLst>
                  <a:gd name="T0" fmla="*/ 0 w 56"/>
                  <a:gd name="T1" fmla="*/ 21 h 29"/>
                  <a:gd name="T2" fmla="*/ 28 w 56"/>
                  <a:gd name="T3" fmla="*/ 29 h 29"/>
                  <a:gd name="T4" fmla="*/ 56 w 56"/>
                  <a:gd name="T5" fmla="*/ 21 h 29"/>
                  <a:gd name="T6" fmla="*/ 56 w 56"/>
                  <a:gd name="T7" fmla="*/ 0 h 29"/>
                  <a:gd name="T8" fmla="*/ 0 w 56"/>
                  <a:gd name="T9" fmla="*/ 0 h 29"/>
                  <a:gd name="T10" fmla="*/ 0 w 56"/>
                  <a:gd name="T11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29">
                    <a:moveTo>
                      <a:pt x="0" y="21"/>
                    </a:moveTo>
                    <a:cubicBezTo>
                      <a:pt x="8" y="26"/>
                      <a:pt x="17" y="29"/>
                      <a:pt x="28" y="29"/>
                    </a:cubicBezTo>
                    <a:cubicBezTo>
                      <a:pt x="39" y="29"/>
                      <a:pt x="48" y="26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596000" y="5347494"/>
            <a:ext cx="720000" cy="89638"/>
            <a:chOff x="5342615" y="6257925"/>
            <a:chExt cx="1468948" cy="18288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rgbClr val="B8C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rgbClr val="99A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rgbClr val="7C9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rgbClr val="637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rgbClr val="495D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32"/>
          <p:cNvSpPr txBox="1">
            <a:spLocks/>
          </p:cNvSpPr>
          <p:nvPr/>
        </p:nvSpPr>
        <p:spPr>
          <a:xfrm>
            <a:off x="2467707" y="1570130"/>
            <a:ext cx="8228368" cy="335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O IMDB é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base de dados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criada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1990 e que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contém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centenas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milhares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músicas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seu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catálogo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 Essa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plataforma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permite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não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só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que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usuários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visualizem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informações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críticas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profissionais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sobre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também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permite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que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esses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usuários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avaliem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escrevam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suas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próprias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críticas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 Hoje a plataforma é considerada o principal ranking de filmes do mundo.</a:t>
            </a:r>
            <a:endParaRPr lang="en-US" sz="1800" smtClean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longo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nossa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análise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usaremos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conjunto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dados com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informações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5043 </a:t>
            </a:r>
            <a:r>
              <a:rPr lang="en-US" sz="18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extraídos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desse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site.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Ainda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, para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cada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desses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analisaremos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cerca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30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variáveis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1069912" y="231192"/>
            <a:ext cx="4712720" cy="77354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</a:rPr>
              <a:t>INTRODUÇÃO</a:t>
            </a:r>
            <a:endParaRPr lang="en-AU" sz="6000">
              <a:solidFill>
                <a:schemeClr val="tx1">
                  <a:lumMod val="65000"/>
                  <a:lumOff val="35000"/>
                </a:schemeClr>
              </a:solidFill>
              <a:latin typeface="Lato Bold" panose="020F0802020204030203" pitchFamily="34" charset="0"/>
            </a:endParaRPr>
          </a:p>
        </p:txBody>
      </p:sp>
      <p:pic>
        <p:nvPicPr>
          <p:cNvPr id="2050" name="Picture 2" descr="http://www.androidappsreview.org/wp-content/uploads/2014/02/im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2" y="1642100"/>
            <a:ext cx="1943089" cy="19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1076924" cy="1004738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5596000" y="5347494"/>
            <a:ext cx="720000" cy="89638"/>
            <a:chOff x="5342615" y="6257925"/>
            <a:chExt cx="1468948" cy="18288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5342615" y="6257925"/>
              <a:ext cx="182880" cy="182880"/>
            </a:xfrm>
            <a:prstGeom prst="ellipse">
              <a:avLst/>
            </a:prstGeom>
            <a:solidFill>
              <a:srgbClr val="B8C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664132" y="6257925"/>
              <a:ext cx="182880" cy="182880"/>
            </a:xfrm>
            <a:prstGeom prst="ellipse">
              <a:avLst/>
            </a:prstGeom>
            <a:solidFill>
              <a:srgbClr val="99A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985649" y="6257925"/>
              <a:ext cx="182880" cy="182880"/>
            </a:xfrm>
            <a:prstGeom prst="ellipse">
              <a:avLst/>
            </a:prstGeom>
            <a:solidFill>
              <a:srgbClr val="7C9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307166" y="6257925"/>
              <a:ext cx="182880" cy="182880"/>
            </a:xfrm>
            <a:prstGeom prst="ellipse">
              <a:avLst/>
            </a:prstGeom>
            <a:solidFill>
              <a:srgbClr val="637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628683" y="6257925"/>
              <a:ext cx="182880" cy="182880"/>
            </a:xfrm>
            <a:prstGeom prst="ellipse">
              <a:avLst/>
            </a:prstGeom>
            <a:solidFill>
              <a:srgbClr val="495D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32"/>
          <p:cNvSpPr txBox="1">
            <a:spLocks/>
          </p:cNvSpPr>
          <p:nvPr/>
        </p:nvSpPr>
        <p:spPr>
          <a:xfrm>
            <a:off x="3213664" y="1517957"/>
            <a:ext cx="8228368" cy="35048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Conseguir prever a nota IMDB de um filme é de certa forma conseguir prever o índice de sucesso que esse filme terá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Isso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se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mostra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extremo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interesse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não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só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público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forma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geral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,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das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grandes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produtoras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800" smtClean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Para as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produtoras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filmes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são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investimentos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ter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modelo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previsão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sucesso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desses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investimentos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é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ferramenta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valiosa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para que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integrantes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da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indústria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cinematográfica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ganhem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cada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vez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mais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dinheiro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cometam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menos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erros em suas produções.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1069911" y="231192"/>
            <a:ext cx="6100909" cy="77354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old" panose="020F0802020204030203" pitchFamily="34" charset="0"/>
              </a:rPr>
              <a:t>CARACTERIZAÇÃO</a:t>
            </a:r>
            <a:endParaRPr lang="en-AU" sz="6000">
              <a:solidFill>
                <a:schemeClr val="tx1">
                  <a:lumMod val="65000"/>
                  <a:lumOff val="35000"/>
                </a:schemeClr>
              </a:solidFill>
              <a:latin typeface="Lato Bold" panose="020F0802020204030203" pitchFamily="34" charset="0"/>
            </a:endParaRPr>
          </a:p>
        </p:txBody>
      </p:sp>
      <p:pic>
        <p:nvPicPr>
          <p:cNvPr id="3074" name="Picture 2" descr="https://d13yacurqjgara.cloudfront.net/users/239078/screenshots/1038721/mone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2" y="1659991"/>
            <a:ext cx="2557469" cy="19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179976" y="160895"/>
            <a:ext cx="716972" cy="682947"/>
          </a:xfrm>
          <a:custGeom>
            <a:avLst/>
            <a:gdLst>
              <a:gd name="T0" fmla="*/ 564593 w 461"/>
              <a:gd name="T1" fmla="*/ 517938 h 443"/>
              <a:gd name="T2" fmla="*/ 564593 w 461"/>
              <a:gd name="T3" fmla="*/ 517938 h 443"/>
              <a:gd name="T4" fmla="*/ 441720 w 461"/>
              <a:gd name="T5" fmla="*/ 382288 h 443"/>
              <a:gd name="T6" fmla="*/ 482159 w 461"/>
              <a:gd name="T7" fmla="*/ 300589 h 443"/>
              <a:gd name="T8" fmla="*/ 510155 w 461"/>
              <a:gd name="T9" fmla="*/ 232764 h 443"/>
              <a:gd name="T10" fmla="*/ 496157 w 461"/>
              <a:gd name="T11" fmla="*/ 203476 h 443"/>
              <a:gd name="T12" fmla="*/ 510155 w 461"/>
              <a:gd name="T13" fmla="*/ 135651 h 443"/>
              <a:gd name="T14" fmla="*/ 357731 w 461"/>
              <a:gd name="T15" fmla="*/ 0 h 443"/>
              <a:gd name="T16" fmla="*/ 205306 w 461"/>
              <a:gd name="T17" fmla="*/ 135651 h 443"/>
              <a:gd name="T18" fmla="*/ 219305 w 461"/>
              <a:gd name="T19" fmla="*/ 203476 h 443"/>
              <a:gd name="T20" fmla="*/ 205306 w 461"/>
              <a:gd name="T21" fmla="*/ 232764 h 443"/>
              <a:gd name="T22" fmla="*/ 233303 w 461"/>
              <a:gd name="T23" fmla="*/ 300589 h 443"/>
              <a:gd name="T24" fmla="*/ 275297 w 461"/>
              <a:gd name="T25" fmla="*/ 382288 h 443"/>
              <a:gd name="T26" fmla="*/ 150869 w 461"/>
              <a:gd name="T27" fmla="*/ 517938 h 443"/>
              <a:gd name="T28" fmla="*/ 0 w 461"/>
              <a:gd name="T29" fmla="*/ 613510 h 443"/>
              <a:gd name="T30" fmla="*/ 0 w 461"/>
              <a:gd name="T31" fmla="*/ 681336 h 443"/>
              <a:gd name="T32" fmla="*/ 357731 w 461"/>
              <a:gd name="T33" fmla="*/ 681336 h 443"/>
              <a:gd name="T34" fmla="*/ 715462 w 461"/>
              <a:gd name="T35" fmla="*/ 681336 h 443"/>
              <a:gd name="T36" fmla="*/ 715462 w 461"/>
              <a:gd name="T37" fmla="*/ 613510 h 443"/>
              <a:gd name="T38" fmla="*/ 564593 w 461"/>
              <a:gd name="T39" fmla="*/ 517938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696796" y="2161830"/>
            <a:ext cx="2524126" cy="3602651"/>
            <a:chOff x="5696796" y="2161830"/>
            <a:chExt cx="2524126" cy="3602651"/>
          </a:xfrm>
        </p:grpSpPr>
        <p:grpSp>
          <p:nvGrpSpPr>
            <p:cNvPr id="157" name="Group 12"/>
            <p:cNvGrpSpPr>
              <a:grpSpLocks noChangeAspect="1"/>
            </p:cNvGrpSpPr>
            <p:nvPr/>
          </p:nvGrpSpPr>
          <p:grpSpPr bwMode="auto">
            <a:xfrm>
              <a:off x="5696796" y="2779461"/>
              <a:ext cx="2524126" cy="2985020"/>
              <a:chOff x="3139" y="1331"/>
              <a:chExt cx="1402" cy="1658"/>
            </a:xfrm>
          </p:grpSpPr>
          <p:sp>
            <p:nvSpPr>
              <p:cNvPr id="158" name="Freeform 13"/>
              <p:cNvSpPr>
                <a:spLocks/>
              </p:cNvSpPr>
              <p:nvPr/>
            </p:nvSpPr>
            <p:spPr bwMode="auto">
              <a:xfrm>
                <a:off x="3139" y="1331"/>
                <a:ext cx="1402" cy="1658"/>
              </a:xfrm>
              <a:custGeom>
                <a:avLst/>
                <a:gdLst>
                  <a:gd name="T0" fmla="*/ 85 w 590"/>
                  <a:gd name="T1" fmla="*/ 699 h 699"/>
                  <a:gd name="T2" fmla="*/ 12 w 590"/>
                  <a:gd name="T3" fmla="*/ 664 h 699"/>
                  <a:gd name="T4" fmla="*/ 23 w 590"/>
                  <a:gd name="T5" fmla="*/ 585 h 699"/>
                  <a:gd name="T6" fmla="*/ 212 w 590"/>
                  <a:gd name="T7" fmla="*/ 300 h 699"/>
                  <a:gd name="T8" fmla="*/ 212 w 590"/>
                  <a:gd name="T9" fmla="*/ 77 h 699"/>
                  <a:gd name="T10" fmla="*/ 187 w 590"/>
                  <a:gd name="T11" fmla="*/ 40 h 699"/>
                  <a:gd name="T12" fmla="*/ 227 w 590"/>
                  <a:gd name="T13" fmla="*/ 0 h 699"/>
                  <a:gd name="T14" fmla="*/ 363 w 590"/>
                  <a:gd name="T15" fmla="*/ 0 h 699"/>
                  <a:gd name="T16" fmla="*/ 403 w 590"/>
                  <a:gd name="T17" fmla="*/ 40 h 699"/>
                  <a:gd name="T18" fmla="*/ 378 w 590"/>
                  <a:gd name="T19" fmla="*/ 77 h 699"/>
                  <a:gd name="T20" fmla="*/ 378 w 590"/>
                  <a:gd name="T21" fmla="*/ 300 h 699"/>
                  <a:gd name="T22" fmla="*/ 567 w 590"/>
                  <a:gd name="T23" fmla="*/ 585 h 699"/>
                  <a:gd name="T24" fmla="*/ 578 w 590"/>
                  <a:gd name="T25" fmla="*/ 664 h 699"/>
                  <a:gd name="T26" fmla="*/ 505 w 590"/>
                  <a:gd name="T27" fmla="*/ 699 h 699"/>
                  <a:gd name="T28" fmla="*/ 85 w 590"/>
                  <a:gd name="T29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0" h="699">
                    <a:moveTo>
                      <a:pt x="85" y="699"/>
                    </a:moveTo>
                    <a:cubicBezTo>
                      <a:pt x="50" y="699"/>
                      <a:pt x="24" y="687"/>
                      <a:pt x="12" y="664"/>
                    </a:cubicBezTo>
                    <a:cubicBezTo>
                      <a:pt x="0" y="642"/>
                      <a:pt x="4" y="614"/>
                      <a:pt x="23" y="585"/>
                    </a:cubicBezTo>
                    <a:cubicBezTo>
                      <a:pt x="212" y="300"/>
                      <a:pt x="212" y="300"/>
                      <a:pt x="212" y="300"/>
                    </a:cubicBezTo>
                    <a:cubicBezTo>
                      <a:pt x="212" y="77"/>
                      <a:pt x="212" y="77"/>
                      <a:pt x="212" y="77"/>
                    </a:cubicBezTo>
                    <a:cubicBezTo>
                      <a:pt x="197" y="71"/>
                      <a:pt x="187" y="57"/>
                      <a:pt x="187" y="40"/>
                    </a:cubicBezTo>
                    <a:cubicBezTo>
                      <a:pt x="187" y="18"/>
                      <a:pt x="205" y="0"/>
                      <a:pt x="227" y="0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85" y="0"/>
                      <a:pt x="403" y="18"/>
                      <a:pt x="403" y="40"/>
                    </a:cubicBezTo>
                    <a:cubicBezTo>
                      <a:pt x="403" y="57"/>
                      <a:pt x="393" y="71"/>
                      <a:pt x="378" y="77"/>
                    </a:cubicBezTo>
                    <a:cubicBezTo>
                      <a:pt x="378" y="300"/>
                      <a:pt x="378" y="300"/>
                      <a:pt x="378" y="300"/>
                    </a:cubicBezTo>
                    <a:cubicBezTo>
                      <a:pt x="567" y="585"/>
                      <a:pt x="567" y="585"/>
                      <a:pt x="567" y="585"/>
                    </a:cubicBezTo>
                    <a:cubicBezTo>
                      <a:pt x="586" y="614"/>
                      <a:pt x="590" y="642"/>
                      <a:pt x="578" y="664"/>
                    </a:cubicBezTo>
                    <a:cubicBezTo>
                      <a:pt x="566" y="687"/>
                      <a:pt x="540" y="699"/>
                      <a:pt x="505" y="699"/>
                    </a:cubicBezTo>
                    <a:lnTo>
                      <a:pt x="85" y="69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4"/>
              <p:cNvSpPr>
                <a:spLocks/>
              </p:cNvSpPr>
              <p:nvPr/>
            </p:nvSpPr>
            <p:spPr bwMode="auto">
              <a:xfrm>
                <a:off x="3149" y="1369"/>
                <a:ext cx="1382" cy="1582"/>
              </a:xfrm>
              <a:custGeom>
                <a:avLst/>
                <a:gdLst>
                  <a:gd name="T0" fmla="*/ 549 w 582"/>
                  <a:gd name="T1" fmla="*/ 578 h 667"/>
                  <a:gd name="T2" fmla="*/ 358 w 582"/>
                  <a:gd name="T3" fmla="*/ 289 h 667"/>
                  <a:gd name="T4" fmla="*/ 358 w 582"/>
                  <a:gd name="T5" fmla="*/ 48 h 667"/>
                  <a:gd name="T6" fmla="*/ 359 w 582"/>
                  <a:gd name="T7" fmla="*/ 48 h 667"/>
                  <a:gd name="T8" fmla="*/ 383 w 582"/>
                  <a:gd name="T9" fmla="*/ 24 h 667"/>
                  <a:gd name="T10" fmla="*/ 359 w 582"/>
                  <a:gd name="T11" fmla="*/ 0 h 667"/>
                  <a:gd name="T12" fmla="*/ 223 w 582"/>
                  <a:gd name="T13" fmla="*/ 0 h 667"/>
                  <a:gd name="T14" fmla="*/ 199 w 582"/>
                  <a:gd name="T15" fmla="*/ 24 h 667"/>
                  <a:gd name="T16" fmla="*/ 223 w 582"/>
                  <a:gd name="T17" fmla="*/ 48 h 667"/>
                  <a:gd name="T18" fmla="*/ 224 w 582"/>
                  <a:gd name="T19" fmla="*/ 48 h 667"/>
                  <a:gd name="T20" fmla="*/ 224 w 582"/>
                  <a:gd name="T21" fmla="*/ 289 h 667"/>
                  <a:gd name="T22" fmla="*/ 33 w 582"/>
                  <a:gd name="T23" fmla="*/ 578 h 667"/>
                  <a:gd name="T24" fmla="*/ 81 w 582"/>
                  <a:gd name="T25" fmla="*/ 667 h 667"/>
                  <a:gd name="T26" fmla="*/ 501 w 582"/>
                  <a:gd name="T27" fmla="*/ 667 h 667"/>
                  <a:gd name="T28" fmla="*/ 549 w 582"/>
                  <a:gd name="T29" fmla="*/ 578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2" h="667">
                    <a:moveTo>
                      <a:pt x="549" y="578"/>
                    </a:moveTo>
                    <a:cubicBezTo>
                      <a:pt x="358" y="289"/>
                      <a:pt x="358" y="289"/>
                      <a:pt x="358" y="289"/>
                    </a:cubicBezTo>
                    <a:cubicBezTo>
                      <a:pt x="358" y="48"/>
                      <a:pt x="358" y="48"/>
                      <a:pt x="358" y="48"/>
                    </a:cubicBezTo>
                    <a:cubicBezTo>
                      <a:pt x="359" y="48"/>
                      <a:pt x="359" y="48"/>
                      <a:pt x="359" y="48"/>
                    </a:cubicBezTo>
                    <a:cubicBezTo>
                      <a:pt x="372" y="48"/>
                      <a:pt x="383" y="38"/>
                      <a:pt x="383" y="24"/>
                    </a:cubicBezTo>
                    <a:cubicBezTo>
                      <a:pt x="383" y="11"/>
                      <a:pt x="372" y="0"/>
                      <a:pt x="359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10" y="0"/>
                      <a:pt x="199" y="11"/>
                      <a:pt x="199" y="24"/>
                    </a:cubicBezTo>
                    <a:cubicBezTo>
                      <a:pt x="199" y="38"/>
                      <a:pt x="210" y="48"/>
                      <a:pt x="223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289"/>
                      <a:pt x="224" y="289"/>
                      <a:pt x="224" y="289"/>
                    </a:cubicBezTo>
                    <a:cubicBezTo>
                      <a:pt x="33" y="578"/>
                      <a:pt x="33" y="578"/>
                      <a:pt x="33" y="578"/>
                    </a:cubicBezTo>
                    <a:cubicBezTo>
                      <a:pt x="0" y="627"/>
                      <a:pt x="22" y="667"/>
                      <a:pt x="81" y="667"/>
                    </a:cubicBezTo>
                    <a:cubicBezTo>
                      <a:pt x="501" y="667"/>
                      <a:pt x="501" y="667"/>
                      <a:pt x="501" y="667"/>
                    </a:cubicBezTo>
                    <a:cubicBezTo>
                      <a:pt x="560" y="667"/>
                      <a:pt x="582" y="627"/>
                      <a:pt x="549" y="5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"/>
              <p:cNvSpPr>
                <a:spLocks/>
              </p:cNvSpPr>
              <p:nvPr/>
            </p:nvSpPr>
            <p:spPr bwMode="auto">
              <a:xfrm>
                <a:off x="3149" y="2655"/>
                <a:ext cx="1382" cy="296"/>
              </a:xfrm>
              <a:custGeom>
                <a:avLst/>
                <a:gdLst>
                  <a:gd name="T0" fmla="*/ 549 w 582"/>
                  <a:gd name="T1" fmla="*/ 36 h 125"/>
                  <a:gd name="T2" fmla="*/ 525 w 582"/>
                  <a:gd name="T3" fmla="*/ 0 h 125"/>
                  <a:gd name="T4" fmla="*/ 57 w 582"/>
                  <a:gd name="T5" fmla="*/ 0 h 125"/>
                  <a:gd name="T6" fmla="*/ 33 w 582"/>
                  <a:gd name="T7" fmla="*/ 36 h 125"/>
                  <a:gd name="T8" fmla="*/ 81 w 582"/>
                  <a:gd name="T9" fmla="*/ 125 h 125"/>
                  <a:gd name="T10" fmla="*/ 501 w 582"/>
                  <a:gd name="T11" fmla="*/ 125 h 125"/>
                  <a:gd name="T12" fmla="*/ 549 w 582"/>
                  <a:gd name="T13" fmla="*/ 3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25">
                    <a:moveTo>
                      <a:pt x="549" y="36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0" y="85"/>
                      <a:pt x="22" y="125"/>
                      <a:pt x="81" y="125"/>
                    </a:cubicBezTo>
                    <a:cubicBezTo>
                      <a:pt x="501" y="125"/>
                      <a:pt x="501" y="125"/>
                      <a:pt x="501" y="125"/>
                    </a:cubicBezTo>
                    <a:cubicBezTo>
                      <a:pt x="560" y="125"/>
                      <a:pt x="582" y="85"/>
                      <a:pt x="549" y="36"/>
                    </a:cubicBezTo>
                    <a:close/>
                  </a:path>
                </a:pathLst>
              </a:custGeom>
              <a:solidFill>
                <a:srgbClr val="B8CB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"/>
              <p:cNvSpPr>
                <a:spLocks/>
              </p:cNvSpPr>
              <p:nvPr/>
            </p:nvSpPr>
            <p:spPr bwMode="auto">
              <a:xfrm>
                <a:off x="3284" y="2356"/>
                <a:ext cx="1112" cy="299"/>
              </a:xfrm>
              <a:custGeom>
                <a:avLst/>
                <a:gdLst>
                  <a:gd name="T0" fmla="*/ 0 w 1112"/>
                  <a:gd name="T1" fmla="*/ 299 h 299"/>
                  <a:gd name="T2" fmla="*/ 1112 w 1112"/>
                  <a:gd name="T3" fmla="*/ 299 h 299"/>
                  <a:gd name="T4" fmla="*/ 915 w 1112"/>
                  <a:gd name="T5" fmla="*/ 0 h 299"/>
                  <a:gd name="T6" fmla="*/ 197 w 1112"/>
                  <a:gd name="T7" fmla="*/ 0 h 299"/>
                  <a:gd name="T8" fmla="*/ 0 w 1112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299">
                    <a:moveTo>
                      <a:pt x="0" y="299"/>
                    </a:moveTo>
                    <a:lnTo>
                      <a:pt x="1112" y="299"/>
                    </a:lnTo>
                    <a:lnTo>
                      <a:pt x="915" y="0"/>
                    </a:lnTo>
                    <a:lnTo>
                      <a:pt x="197" y="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99AE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7"/>
              <p:cNvSpPr>
                <a:spLocks/>
              </p:cNvSpPr>
              <p:nvPr/>
            </p:nvSpPr>
            <p:spPr bwMode="auto">
              <a:xfrm>
                <a:off x="3481" y="2057"/>
                <a:ext cx="718" cy="299"/>
              </a:xfrm>
              <a:custGeom>
                <a:avLst/>
                <a:gdLst>
                  <a:gd name="T0" fmla="*/ 718 w 718"/>
                  <a:gd name="T1" fmla="*/ 299 h 299"/>
                  <a:gd name="T2" fmla="*/ 520 w 718"/>
                  <a:gd name="T3" fmla="*/ 0 h 299"/>
                  <a:gd name="T4" fmla="*/ 197 w 718"/>
                  <a:gd name="T5" fmla="*/ 0 h 299"/>
                  <a:gd name="T6" fmla="*/ 0 w 718"/>
                  <a:gd name="T7" fmla="*/ 299 h 299"/>
                  <a:gd name="T8" fmla="*/ 718 w 718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299">
                    <a:moveTo>
                      <a:pt x="718" y="299"/>
                    </a:moveTo>
                    <a:lnTo>
                      <a:pt x="520" y="0"/>
                    </a:lnTo>
                    <a:lnTo>
                      <a:pt x="197" y="0"/>
                    </a:lnTo>
                    <a:lnTo>
                      <a:pt x="0" y="299"/>
                    </a:lnTo>
                    <a:lnTo>
                      <a:pt x="718" y="299"/>
                    </a:lnTo>
                    <a:close/>
                  </a:path>
                </a:pathLst>
              </a:custGeom>
              <a:solidFill>
                <a:srgbClr val="7C9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167" name="Oval 166"/>
            <p:cNvSpPr/>
            <p:nvPr/>
          </p:nvSpPr>
          <p:spPr>
            <a:xfrm flipH="1">
              <a:off x="6755412" y="3279092"/>
              <a:ext cx="241856" cy="2418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 flipH="1">
              <a:off x="6968692" y="3659638"/>
              <a:ext cx="122506" cy="1225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 flipH="1">
              <a:off x="6726836" y="2511773"/>
              <a:ext cx="122506" cy="1225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 flipH="1">
              <a:off x="6936095" y="2161830"/>
              <a:ext cx="170143" cy="1701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err="1" smtClean="0"/>
              <a:t>Formulação</a:t>
            </a:r>
            <a:r>
              <a:rPr lang="en-US" smtClean="0"/>
              <a:t> do </a:t>
            </a:r>
            <a:r>
              <a:rPr lang="en-US" err="1" smtClean="0"/>
              <a:t>Problema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mtClean="0"/>
              <a:t>Serão modelados problemas de predição, com o objetivo de prever  notas IMDB de filmes em um conjunto de testes.</a:t>
            </a:r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3971079" y="1675199"/>
            <a:ext cx="2743201" cy="4089281"/>
            <a:chOff x="3971079" y="1675199"/>
            <a:chExt cx="2743201" cy="4089281"/>
          </a:xfrm>
        </p:grpSpPr>
        <p:grpSp>
          <p:nvGrpSpPr>
            <p:cNvPr id="31" name="Group 12"/>
            <p:cNvGrpSpPr>
              <a:grpSpLocks noChangeAspect="1"/>
            </p:cNvGrpSpPr>
            <p:nvPr/>
          </p:nvGrpSpPr>
          <p:grpSpPr bwMode="auto">
            <a:xfrm>
              <a:off x="3971079" y="2520383"/>
              <a:ext cx="2743201" cy="3244097"/>
              <a:chOff x="3139" y="1331"/>
              <a:chExt cx="1402" cy="1658"/>
            </a:xfrm>
          </p:grpSpPr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139" y="1331"/>
                <a:ext cx="1402" cy="1658"/>
              </a:xfrm>
              <a:custGeom>
                <a:avLst/>
                <a:gdLst>
                  <a:gd name="T0" fmla="*/ 85 w 590"/>
                  <a:gd name="T1" fmla="*/ 699 h 699"/>
                  <a:gd name="T2" fmla="*/ 12 w 590"/>
                  <a:gd name="T3" fmla="*/ 664 h 699"/>
                  <a:gd name="T4" fmla="*/ 23 w 590"/>
                  <a:gd name="T5" fmla="*/ 585 h 699"/>
                  <a:gd name="T6" fmla="*/ 212 w 590"/>
                  <a:gd name="T7" fmla="*/ 300 h 699"/>
                  <a:gd name="T8" fmla="*/ 212 w 590"/>
                  <a:gd name="T9" fmla="*/ 77 h 699"/>
                  <a:gd name="T10" fmla="*/ 187 w 590"/>
                  <a:gd name="T11" fmla="*/ 40 h 699"/>
                  <a:gd name="T12" fmla="*/ 227 w 590"/>
                  <a:gd name="T13" fmla="*/ 0 h 699"/>
                  <a:gd name="T14" fmla="*/ 363 w 590"/>
                  <a:gd name="T15" fmla="*/ 0 h 699"/>
                  <a:gd name="T16" fmla="*/ 403 w 590"/>
                  <a:gd name="T17" fmla="*/ 40 h 699"/>
                  <a:gd name="T18" fmla="*/ 378 w 590"/>
                  <a:gd name="T19" fmla="*/ 77 h 699"/>
                  <a:gd name="T20" fmla="*/ 378 w 590"/>
                  <a:gd name="T21" fmla="*/ 300 h 699"/>
                  <a:gd name="T22" fmla="*/ 567 w 590"/>
                  <a:gd name="T23" fmla="*/ 585 h 699"/>
                  <a:gd name="T24" fmla="*/ 578 w 590"/>
                  <a:gd name="T25" fmla="*/ 664 h 699"/>
                  <a:gd name="T26" fmla="*/ 505 w 590"/>
                  <a:gd name="T27" fmla="*/ 699 h 699"/>
                  <a:gd name="T28" fmla="*/ 85 w 590"/>
                  <a:gd name="T29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0" h="699">
                    <a:moveTo>
                      <a:pt x="85" y="699"/>
                    </a:moveTo>
                    <a:cubicBezTo>
                      <a:pt x="50" y="699"/>
                      <a:pt x="24" y="687"/>
                      <a:pt x="12" y="664"/>
                    </a:cubicBezTo>
                    <a:cubicBezTo>
                      <a:pt x="0" y="642"/>
                      <a:pt x="4" y="614"/>
                      <a:pt x="23" y="585"/>
                    </a:cubicBezTo>
                    <a:cubicBezTo>
                      <a:pt x="212" y="300"/>
                      <a:pt x="212" y="300"/>
                      <a:pt x="212" y="300"/>
                    </a:cubicBezTo>
                    <a:cubicBezTo>
                      <a:pt x="212" y="77"/>
                      <a:pt x="212" y="77"/>
                      <a:pt x="212" y="77"/>
                    </a:cubicBezTo>
                    <a:cubicBezTo>
                      <a:pt x="197" y="71"/>
                      <a:pt x="187" y="57"/>
                      <a:pt x="187" y="40"/>
                    </a:cubicBezTo>
                    <a:cubicBezTo>
                      <a:pt x="187" y="18"/>
                      <a:pt x="205" y="0"/>
                      <a:pt x="227" y="0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85" y="0"/>
                      <a:pt x="403" y="18"/>
                      <a:pt x="403" y="40"/>
                    </a:cubicBezTo>
                    <a:cubicBezTo>
                      <a:pt x="403" y="57"/>
                      <a:pt x="393" y="71"/>
                      <a:pt x="378" y="77"/>
                    </a:cubicBezTo>
                    <a:cubicBezTo>
                      <a:pt x="378" y="300"/>
                      <a:pt x="378" y="300"/>
                      <a:pt x="378" y="300"/>
                    </a:cubicBezTo>
                    <a:cubicBezTo>
                      <a:pt x="567" y="585"/>
                      <a:pt x="567" y="585"/>
                      <a:pt x="567" y="585"/>
                    </a:cubicBezTo>
                    <a:cubicBezTo>
                      <a:pt x="586" y="614"/>
                      <a:pt x="590" y="642"/>
                      <a:pt x="578" y="664"/>
                    </a:cubicBezTo>
                    <a:cubicBezTo>
                      <a:pt x="566" y="687"/>
                      <a:pt x="540" y="699"/>
                      <a:pt x="505" y="699"/>
                    </a:cubicBezTo>
                    <a:lnTo>
                      <a:pt x="85" y="69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149" y="1369"/>
                <a:ext cx="1382" cy="1582"/>
              </a:xfrm>
              <a:custGeom>
                <a:avLst/>
                <a:gdLst>
                  <a:gd name="T0" fmla="*/ 549 w 582"/>
                  <a:gd name="T1" fmla="*/ 578 h 667"/>
                  <a:gd name="T2" fmla="*/ 358 w 582"/>
                  <a:gd name="T3" fmla="*/ 289 h 667"/>
                  <a:gd name="T4" fmla="*/ 358 w 582"/>
                  <a:gd name="T5" fmla="*/ 48 h 667"/>
                  <a:gd name="T6" fmla="*/ 359 w 582"/>
                  <a:gd name="T7" fmla="*/ 48 h 667"/>
                  <a:gd name="T8" fmla="*/ 383 w 582"/>
                  <a:gd name="T9" fmla="*/ 24 h 667"/>
                  <a:gd name="T10" fmla="*/ 359 w 582"/>
                  <a:gd name="T11" fmla="*/ 0 h 667"/>
                  <a:gd name="T12" fmla="*/ 223 w 582"/>
                  <a:gd name="T13" fmla="*/ 0 h 667"/>
                  <a:gd name="T14" fmla="*/ 199 w 582"/>
                  <a:gd name="T15" fmla="*/ 24 h 667"/>
                  <a:gd name="T16" fmla="*/ 223 w 582"/>
                  <a:gd name="T17" fmla="*/ 48 h 667"/>
                  <a:gd name="T18" fmla="*/ 224 w 582"/>
                  <a:gd name="T19" fmla="*/ 48 h 667"/>
                  <a:gd name="T20" fmla="*/ 224 w 582"/>
                  <a:gd name="T21" fmla="*/ 289 h 667"/>
                  <a:gd name="T22" fmla="*/ 33 w 582"/>
                  <a:gd name="T23" fmla="*/ 578 h 667"/>
                  <a:gd name="T24" fmla="*/ 81 w 582"/>
                  <a:gd name="T25" fmla="*/ 667 h 667"/>
                  <a:gd name="T26" fmla="*/ 501 w 582"/>
                  <a:gd name="T27" fmla="*/ 667 h 667"/>
                  <a:gd name="T28" fmla="*/ 549 w 582"/>
                  <a:gd name="T29" fmla="*/ 578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2" h="667">
                    <a:moveTo>
                      <a:pt x="549" y="578"/>
                    </a:moveTo>
                    <a:cubicBezTo>
                      <a:pt x="358" y="289"/>
                      <a:pt x="358" y="289"/>
                      <a:pt x="358" y="289"/>
                    </a:cubicBezTo>
                    <a:cubicBezTo>
                      <a:pt x="358" y="48"/>
                      <a:pt x="358" y="48"/>
                      <a:pt x="358" y="48"/>
                    </a:cubicBezTo>
                    <a:cubicBezTo>
                      <a:pt x="359" y="48"/>
                      <a:pt x="359" y="48"/>
                      <a:pt x="359" y="48"/>
                    </a:cubicBezTo>
                    <a:cubicBezTo>
                      <a:pt x="372" y="48"/>
                      <a:pt x="383" y="38"/>
                      <a:pt x="383" y="24"/>
                    </a:cubicBezTo>
                    <a:cubicBezTo>
                      <a:pt x="383" y="11"/>
                      <a:pt x="372" y="0"/>
                      <a:pt x="359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10" y="0"/>
                      <a:pt x="199" y="11"/>
                      <a:pt x="199" y="24"/>
                    </a:cubicBezTo>
                    <a:cubicBezTo>
                      <a:pt x="199" y="38"/>
                      <a:pt x="210" y="48"/>
                      <a:pt x="223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289"/>
                      <a:pt x="224" y="289"/>
                      <a:pt x="224" y="289"/>
                    </a:cubicBezTo>
                    <a:cubicBezTo>
                      <a:pt x="33" y="578"/>
                      <a:pt x="33" y="578"/>
                      <a:pt x="33" y="578"/>
                    </a:cubicBezTo>
                    <a:cubicBezTo>
                      <a:pt x="0" y="627"/>
                      <a:pt x="22" y="667"/>
                      <a:pt x="81" y="667"/>
                    </a:cubicBezTo>
                    <a:cubicBezTo>
                      <a:pt x="501" y="667"/>
                      <a:pt x="501" y="667"/>
                      <a:pt x="501" y="667"/>
                    </a:cubicBezTo>
                    <a:cubicBezTo>
                      <a:pt x="560" y="667"/>
                      <a:pt x="582" y="627"/>
                      <a:pt x="549" y="5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149" y="2655"/>
                <a:ext cx="1382" cy="296"/>
              </a:xfrm>
              <a:custGeom>
                <a:avLst/>
                <a:gdLst>
                  <a:gd name="T0" fmla="*/ 549 w 582"/>
                  <a:gd name="T1" fmla="*/ 36 h 125"/>
                  <a:gd name="T2" fmla="*/ 525 w 582"/>
                  <a:gd name="T3" fmla="*/ 0 h 125"/>
                  <a:gd name="T4" fmla="*/ 57 w 582"/>
                  <a:gd name="T5" fmla="*/ 0 h 125"/>
                  <a:gd name="T6" fmla="*/ 33 w 582"/>
                  <a:gd name="T7" fmla="*/ 36 h 125"/>
                  <a:gd name="T8" fmla="*/ 81 w 582"/>
                  <a:gd name="T9" fmla="*/ 125 h 125"/>
                  <a:gd name="T10" fmla="*/ 501 w 582"/>
                  <a:gd name="T11" fmla="*/ 125 h 125"/>
                  <a:gd name="T12" fmla="*/ 549 w 582"/>
                  <a:gd name="T13" fmla="*/ 3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25">
                    <a:moveTo>
                      <a:pt x="549" y="36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0" y="85"/>
                      <a:pt x="22" y="125"/>
                      <a:pt x="81" y="125"/>
                    </a:cubicBezTo>
                    <a:cubicBezTo>
                      <a:pt x="501" y="125"/>
                      <a:pt x="501" y="125"/>
                      <a:pt x="501" y="125"/>
                    </a:cubicBezTo>
                    <a:cubicBezTo>
                      <a:pt x="560" y="125"/>
                      <a:pt x="582" y="85"/>
                      <a:pt x="549" y="36"/>
                    </a:cubicBezTo>
                    <a:close/>
                  </a:path>
                </a:pathLst>
              </a:custGeom>
              <a:solidFill>
                <a:srgbClr val="637C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3284" y="2356"/>
                <a:ext cx="1112" cy="299"/>
              </a:xfrm>
              <a:custGeom>
                <a:avLst/>
                <a:gdLst>
                  <a:gd name="T0" fmla="*/ 0 w 1112"/>
                  <a:gd name="T1" fmla="*/ 299 h 299"/>
                  <a:gd name="T2" fmla="*/ 1112 w 1112"/>
                  <a:gd name="T3" fmla="*/ 299 h 299"/>
                  <a:gd name="T4" fmla="*/ 915 w 1112"/>
                  <a:gd name="T5" fmla="*/ 0 h 299"/>
                  <a:gd name="T6" fmla="*/ 197 w 1112"/>
                  <a:gd name="T7" fmla="*/ 0 h 299"/>
                  <a:gd name="T8" fmla="*/ 0 w 1112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299">
                    <a:moveTo>
                      <a:pt x="0" y="299"/>
                    </a:moveTo>
                    <a:lnTo>
                      <a:pt x="1112" y="299"/>
                    </a:lnTo>
                    <a:lnTo>
                      <a:pt x="915" y="0"/>
                    </a:lnTo>
                    <a:lnTo>
                      <a:pt x="197" y="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495D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3481" y="2057"/>
                <a:ext cx="718" cy="299"/>
              </a:xfrm>
              <a:custGeom>
                <a:avLst/>
                <a:gdLst>
                  <a:gd name="T0" fmla="*/ 718 w 718"/>
                  <a:gd name="T1" fmla="*/ 299 h 299"/>
                  <a:gd name="T2" fmla="*/ 520 w 718"/>
                  <a:gd name="T3" fmla="*/ 0 h 299"/>
                  <a:gd name="T4" fmla="*/ 197 w 718"/>
                  <a:gd name="T5" fmla="*/ 0 h 299"/>
                  <a:gd name="T6" fmla="*/ 0 w 718"/>
                  <a:gd name="T7" fmla="*/ 299 h 299"/>
                  <a:gd name="T8" fmla="*/ 718 w 718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299">
                    <a:moveTo>
                      <a:pt x="718" y="299"/>
                    </a:moveTo>
                    <a:lnTo>
                      <a:pt x="520" y="0"/>
                    </a:lnTo>
                    <a:lnTo>
                      <a:pt x="197" y="0"/>
                    </a:lnTo>
                    <a:lnTo>
                      <a:pt x="0" y="299"/>
                    </a:lnTo>
                    <a:lnTo>
                      <a:pt x="718" y="299"/>
                    </a:lnTo>
                    <a:close/>
                  </a:path>
                </a:pathLst>
              </a:custGeom>
              <a:solidFill>
                <a:srgbClr val="F23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5285745" y="2949626"/>
              <a:ext cx="241856" cy="2418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163239" y="3444473"/>
              <a:ext cx="122506" cy="1225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05095" y="1910840"/>
              <a:ext cx="122506" cy="1225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042311" y="2146463"/>
              <a:ext cx="205211" cy="205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176775" y="1675199"/>
              <a:ext cx="170143" cy="1701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8729646" y="2416353"/>
            <a:ext cx="585787" cy="585787"/>
          </a:xfrm>
          <a:prstGeom prst="ellipse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9551837" y="2696530"/>
            <a:ext cx="1726361" cy="3223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Utilizar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apenas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variáveis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numéricas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tentar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extrair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alguma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informação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das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textuais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0" name="Text Placeholder 33"/>
          <p:cNvSpPr txBox="1">
            <a:spLocks/>
          </p:cNvSpPr>
          <p:nvPr/>
        </p:nvSpPr>
        <p:spPr>
          <a:xfrm>
            <a:off x="9537551" y="2416352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err="1" smtClean="0">
                <a:solidFill>
                  <a:srgbClr val="7C95A5"/>
                </a:solidFill>
                <a:latin typeface="Lato" panose="020F0502020204030203" pitchFamily="34" charset="0"/>
              </a:rPr>
              <a:t>Limpar</a:t>
            </a: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 de dados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29646" y="3588896"/>
            <a:ext cx="585787" cy="585787"/>
          </a:xfrm>
          <a:prstGeom prst="ellipse">
            <a:avLst/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9551837" y="3869073"/>
            <a:ext cx="1726361" cy="3223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Encontrar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padrões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linearidade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correlação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3" name="Text Placeholder 33"/>
          <p:cNvSpPr txBox="1">
            <a:spLocks/>
          </p:cNvSpPr>
          <p:nvPr/>
        </p:nvSpPr>
        <p:spPr>
          <a:xfrm>
            <a:off x="9537551" y="3588895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err="1" smtClean="0">
                <a:solidFill>
                  <a:srgbClr val="7C95A5"/>
                </a:solidFill>
                <a:latin typeface="Lato" panose="020F0502020204030203" pitchFamily="34" charset="0"/>
              </a:rPr>
              <a:t>Relacionar</a:t>
            </a: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 </a:t>
            </a:r>
            <a:r>
              <a:rPr lang="en-AU" sz="1300" b="1" err="1" smtClean="0">
                <a:solidFill>
                  <a:srgbClr val="7C95A5"/>
                </a:solidFill>
                <a:latin typeface="Lato" panose="020F0502020204030203" pitchFamily="34" charset="0"/>
              </a:rPr>
              <a:t>variáveis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743932" y="4761440"/>
            <a:ext cx="585787" cy="585787"/>
          </a:xfrm>
          <a:prstGeom prst="ellipse">
            <a:avLst/>
          </a:prstGeom>
          <a:solidFill>
            <a:srgbClr val="B8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5" name="Text Placeholder 32"/>
          <p:cNvSpPr txBox="1">
            <a:spLocks/>
          </p:cNvSpPr>
          <p:nvPr/>
        </p:nvSpPr>
        <p:spPr>
          <a:xfrm>
            <a:off x="9566123" y="5041617"/>
            <a:ext cx="1726361" cy="3223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Definir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único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número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que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servirá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guia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avanço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qualidade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modelo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6" name="Text Placeholder 33"/>
          <p:cNvSpPr txBox="1">
            <a:spLocks/>
          </p:cNvSpPr>
          <p:nvPr/>
        </p:nvSpPr>
        <p:spPr>
          <a:xfrm>
            <a:off x="9551837" y="4761439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Métrica de Erro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sp>
        <p:nvSpPr>
          <p:cNvPr id="58" name="Text Placeholder 32"/>
          <p:cNvSpPr txBox="1">
            <a:spLocks/>
          </p:cNvSpPr>
          <p:nvPr/>
        </p:nvSpPr>
        <p:spPr>
          <a:xfrm flipH="1">
            <a:off x="346761" y="2074311"/>
            <a:ext cx="3611761" cy="24516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Nosso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objetivo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longo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trabalho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será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prever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a nota IMDB de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filme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com base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em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modelo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estatístico de aprendizado de máquina.</a:t>
            </a:r>
            <a:endParaRPr lang="en-US" sz="1800" smtClean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  <a:p>
            <a:pPr marL="0" indent="0" algn="just">
              <a:buNone/>
            </a:pP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  <a:p>
            <a:pPr marL="0" indent="0" algn="just">
              <a:buNone/>
            </a:pP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Teremos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portanto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um </a:t>
            </a:r>
            <a:r>
              <a:rPr lang="en-US" sz="18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problema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REGRESSÃO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33374" y="1572447"/>
            <a:ext cx="2691613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err="1" smtClean="0">
                <a:solidFill>
                  <a:srgbClr val="F23B48"/>
                </a:solidFill>
                <a:latin typeface="Lato" panose="020F0502020204030203" pitchFamily="34" charset="0"/>
              </a:rPr>
              <a:t>Prever</a:t>
            </a: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 nota IMDB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47" name="Freeform 46"/>
          <p:cNvSpPr>
            <a:spLocks noChangeArrowheads="1"/>
          </p:cNvSpPr>
          <p:nvPr/>
        </p:nvSpPr>
        <p:spPr bwMode="auto">
          <a:xfrm>
            <a:off x="8861095" y="4941828"/>
            <a:ext cx="351460" cy="199575"/>
          </a:xfrm>
          <a:custGeom>
            <a:avLst/>
            <a:gdLst>
              <a:gd name="T0" fmla="*/ 328670 w 497"/>
              <a:gd name="T1" fmla="*/ 412722 h 337"/>
              <a:gd name="T2" fmla="*/ 328670 w 497"/>
              <a:gd name="T3" fmla="*/ 412722 h 337"/>
              <a:gd name="T4" fmla="*/ 357814 w 497"/>
              <a:gd name="T5" fmla="*/ 525137 h 337"/>
              <a:gd name="T6" fmla="*/ 458196 w 497"/>
              <a:gd name="T7" fmla="*/ 497836 h 337"/>
              <a:gd name="T8" fmla="*/ 644388 w 497"/>
              <a:gd name="T9" fmla="*/ 14453 h 337"/>
              <a:gd name="T10" fmla="*/ 328670 w 497"/>
              <a:gd name="T11" fmla="*/ 412722 h 337"/>
              <a:gd name="T12" fmla="*/ 401528 w 497"/>
              <a:gd name="T13" fmla="*/ 114021 h 337"/>
              <a:gd name="T14" fmla="*/ 401528 w 497"/>
              <a:gd name="T15" fmla="*/ 114021 h 337"/>
              <a:gd name="T16" fmla="*/ 443624 w 497"/>
              <a:gd name="T17" fmla="*/ 114021 h 337"/>
              <a:gd name="T18" fmla="*/ 501911 w 497"/>
              <a:gd name="T19" fmla="*/ 41754 h 337"/>
              <a:gd name="T20" fmla="*/ 401528 w 497"/>
              <a:gd name="T21" fmla="*/ 27301 h 337"/>
              <a:gd name="T22" fmla="*/ 0 w 497"/>
              <a:gd name="T23" fmla="*/ 454476 h 337"/>
              <a:gd name="T24" fmla="*/ 0 w 497"/>
              <a:gd name="T25" fmla="*/ 497836 h 337"/>
              <a:gd name="T26" fmla="*/ 42096 w 497"/>
              <a:gd name="T27" fmla="*/ 539590 h 337"/>
              <a:gd name="T28" fmla="*/ 85811 w 497"/>
              <a:gd name="T29" fmla="*/ 497836 h 337"/>
              <a:gd name="T30" fmla="*/ 85811 w 497"/>
              <a:gd name="T31" fmla="*/ 454476 h 337"/>
              <a:gd name="T32" fmla="*/ 401528 w 497"/>
              <a:gd name="T33" fmla="*/ 114021 h 337"/>
              <a:gd name="T34" fmla="*/ 688103 w 497"/>
              <a:gd name="T35" fmla="*/ 157380 h 337"/>
              <a:gd name="T36" fmla="*/ 688103 w 497"/>
              <a:gd name="T37" fmla="*/ 157380 h 337"/>
              <a:gd name="T38" fmla="*/ 658960 w 497"/>
              <a:gd name="T39" fmla="*/ 242494 h 337"/>
              <a:gd name="T40" fmla="*/ 715627 w 497"/>
              <a:gd name="T41" fmla="*/ 454476 h 337"/>
              <a:gd name="T42" fmla="*/ 715627 w 497"/>
              <a:gd name="T43" fmla="*/ 497836 h 337"/>
              <a:gd name="T44" fmla="*/ 759342 w 497"/>
              <a:gd name="T45" fmla="*/ 539590 h 337"/>
              <a:gd name="T46" fmla="*/ 759342 w 497"/>
              <a:gd name="T47" fmla="*/ 539590 h 337"/>
              <a:gd name="T48" fmla="*/ 803057 w 497"/>
              <a:gd name="T49" fmla="*/ 497836 h 337"/>
              <a:gd name="T50" fmla="*/ 803057 w 497"/>
              <a:gd name="T51" fmla="*/ 454476 h 337"/>
              <a:gd name="T52" fmla="*/ 688103 w 497"/>
              <a:gd name="T53" fmla="*/ 157380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grpSp>
        <p:nvGrpSpPr>
          <p:cNvPr id="66" name="Group 65"/>
          <p:cNvGrpSpPr/>
          <p:nvPr/>
        </p:nvGrpSpPr>
        <p:grpSpPr>
          <a:xfrm>
            <a:off x="8861095" y="2533870"/>
            <a:ext cx="319061" cy="343504"/>
            <a:chOff x="-1587" y="3175"/>
            <a:chExt cx="430212" cy="492125"/>
          </a:xfrm>
          <a:solidFill>
            <a:schemeClr val="bg1"/>
          </a:solidFill>
        </p:grpSpPr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-1587" y="3175"/>
              <a:ext cx="430212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aleway Light"/>
                <a:ea typeface="+mn-ea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9048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aleway Light"/>
                <a:ea typeface="+mn-ea"/>
              </a:endParaRPr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82563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aleway Light"/>
                <a:ea typeface="+mn-ea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274638" y="203200"/>
              <a:ext cx="61912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1pPr>
              <a:lvl2pPr marL="912813" indent="-4556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2pPr>
              <a:lvl3pPr marL="1827213" indent="-9128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3pPr>
              <a:lvl4pPr marL="2741613" indent="-13700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4pPr>
              <a:lvl5pPr marL="3656013" indent="-1827213" algn="l" defTabSz="1827213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aleway Light"/>
                <a:ea typeface="+mn-ea"/>
              </a:endParaRPr>
            </a:p>
          </p:txBody>
        </p:sp>
      </p:grp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1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8" grpId="0" animBg="1"/>
      <p:bldP spid="49" grpId="0"/>
      <p:bldP spid="50" grpId="0"/>
      <p:bldP spid="51" grpId="0" animBg="1"/>
      <p:bldP spid="52" grpId="0"/>
      <p:bldP spid="53" grpId="0"/>
      <p:bldP spid="54" grpId="0" animBg="1"/>
      <p:bldP spid="55" grpId="0"/>
      <p:bldP spid="56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Tecnologias</a:t>
            </a:r>
            <a:r>
              <a:rPr lang="en-US" smtClean="0"/>
              <a:t> </a:t>
            </a:r>
            <a:r>
              <a:rPr lang="en-US" err="1" smtClean="0"/>
              <a:t>Utilizadas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mtClean="0"/>
              <a:t>Três ferramentas foram indispensáveis para a realização desse trabalho. Foram elas:</a:t>
            </a:r>
            <a:endParaRPr lang="id-ID"/>
          </a:p>
        </p:txBody>
      </p:sp>
      <p:grpSp>
        <p:nvGrpSpPr>
          <p:cNvPr id="23" name="Group 14"/>
          <p:cNvGrpSpPr>
            <a:grpSpLocks noChangeAspect="1"/>
          </p:cNvGrpSpPr>
          <p:nvPr/>
        </p:nvGrpSpPr>
        <p:grpSpPr bwMode="auto">
          <a:xfrm>
            <a:off x="4984004" y="2807208"/>
            <a:ext cx="2223994" cy="1888446"/>
            <a:chOff x="2182" y="753"/>
            <a:chExt cx="3314" cy="2814"/>
          </a:xfrm>
        </p:grpSpPr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8"/>
            <p:cNvSpPr>
              <a:spLocks/>
            </p:cNvSpPr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9"/>
            <p:cNvSpPr>
              <a:spLocks/>
            </p:cNvSpPr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20"/>
            <p:cNvSpPr>
              <a:spLocks/>
            </p:cNvSpPr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21"/>
            <p:cNvSpPr>
              <a:spLocks/>
            </p:cNvSpPr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22"/>
            <p:cNvSpPr>
              <a:spLocks/>
            </p:cNvSpPr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8" name="Oval 19"/>
          <p:cNvSpPr>
            <a:spLocks noChangeAspect="1" noChangeArrowheads="1"/>
          </p:cNvSpPr>
          <p:nvPr/>
        </p:nvSpPr>
        <p:spPr bwMode="auto">
          <a:xfrm>
            <a:off x="5647872" y="1700784"/>
            <a:ext cx="896257" cy="894465"/>
          </a:xfrm>
          <a:prstGeom prst="ellipse">
            <a:avLst/>
          </a:prstGeom>
          <a:solidFill>
            <a:srgbClr val="7C95A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2000">
              <a:solidFill>
                <a:srgbClr val="7C95A5"/>
              </a:solidFill>
            </a:endParaRPr>
          </a:p>
        </p:txBody>
      </p:sp>
      <p:grpSp>
        <p:nvGrpSpPr>
          <p:cNvPr id="148" name="Group 14"/>
          <p:cNvGrpSpPr>
            <a:grpSpLocks noChangeAspect="1"/>
          </p:cNvGrpSpPr>
          <p:nvPr/>
        </p:nvGrpSpPr>
        <p:grpSpPr bwMode="auto">
          <a:xfrm>
            <a:off x="1571254" y="2807208"/>
            <a:ext cx="2223994" cy="1888446"/>
            <a:chOff x="2182" y="753"/>
            <a:chExt cx="3314" cy="2814"/>
          </a:xfrm>
        </p:grpSpPr>
        <p:sp>
          <p:nvSpPr>
            <p:cNvPr id="149" name="Freeform 15"/>
            <p:cNvSpPr>
              <a:spLocks/>
            </p:cNvSpPr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7" name="Oval 19"/>
          <p:cNvSpPr>
            <a:spLocks noChangeAspect="1" noChangeArrowheads="1"/>
          </p:cNvSpPr>
          <p:nvPr/>
        </p:nvSpPr>
        <p:spPr bwMode="auto">
          <a:xfrm>
            <a:off x="2221234" y="1700784"/>
            <a:ext cx="896257" cy="894465"/>
          </a:xfrm>
          <a:prstGeom prst="ellipse">
            <a:avLst/>
          </a:prstGeom>
          <a:solidFill>
            <a:srgbClr val="F23B48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2000">
              <a:solidFill>
                <a:schemeClr val="bg1"/>
              </a:solidFill>
            </a:endParaRPr>
          </a:p>
        </p:txBody>
      </p:sp>
      <p:grpSp>
        <p:nvGrpSpPr>
          <p:cNvPr id="158" name="Group 14"/>
          <p:cNvGrpSpPr>
            <a:grpSpLocks noChangeAspect="1"/>
          </p:cNvGrpSpPr>
          <p:nvPr/>
        </p:nvGrpSpPr>
        <p:grpSpPr bwMode="auto">
          <a:xfrm>
            <a:off x="8396755" y="2807208"/>
            <a:ext cx="2223994" cy="1888446"/>
            <a:chOff x="2182" y="753"/>
            <a:chExt cx="3314" cy="2814"/>
          </a:xfrm>
        </p:grpSpPr>
        <p:sp>
          <p:nvSpPr>
            <p:cNvPr id="159" name="Freeform 15"/>
            <p:cNvSpPr>
              <a:spLocks/>
            </p:cNvSpPr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16"/>
            <p:cNvSpPr>
              <a:spLocks/>
            </p:cNvSpPr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17"/>
            <p:cNvSpPr>
              <a:spLocks/>
            </p:cNvSpPr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18"/>
            <p:cNvSpPr>
              <a:spLocks/>
            </p:cNvSpPr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19"/>
            <p:cNvSpPr>
              <a:spLocks/>
            </p:cNvSpPr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20"/>
            <p:cNvSpPr>
              <a:spLocks/>
            </p:cNvSpPr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21"/>
            <p:cNvSpPr>
              <a:spLocks/>
            </p:cNvSpPr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22"/>
            <p:cNvSpPr>
              <a:spLocks/>
            </p:cNvSpPr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7" name="Oval 19"/>
          <p:cNvSpPr>
            <a:spLocks noChangeAspect="1" noChangeArrowheads="1"/>
          </p:cNvSpPr>
          <p:nvPr/>
        </p:nvSpPr>
        <p:spPr bwMode="auto">
          <a:xfrm>
            <a:off x="9046734" y="1700784"/>
            <a:ext cx="896257" cy="894465"/>
          </a:xfrm>
          <a:prstGeom prst="ellipse">
            <a:avLst/>
          </a:prstGeom>
          <a:solidFill>
            <a:srgbClr val="7C95A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80936" y="6094682"/>
            <a:ext cx="2204629" cy="50392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3B48"/>
              </a:solidFill>
            </a:endParaRPr>
          </a:p>
        </p:txBody>
      </p:sp>
      <p:sp>
        <p:nvSpPr>
          <p:cNvPr id="171" name="Text Placeholder 32"/>
          <p:cNvSpPr txBox="1">
            <a:spLocks/>
          </p:cNvSpPr>
          <p:nvPr/>
        </p:nvSpPr>
        <p:spPr>
          <a:xfrm>
            <a:off x="1596682" y="5438071"/>
            <a:ext cx="2188884" cy="5827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Reconhecida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como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linguagem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mais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ponderosa para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ciência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dados,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conta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com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sintaxe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intuitiva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bibliotecas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robustas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72" name="Text Placeholder 33"/>
          <p:cNvSpPr txBox="1">
            <a:spLocks/>
          </p:cNvSpPr>
          <p:nvPr/>
        </p:nvSpPr>
        <p:spPr>
          <a:xfrm>
            <a:off x="1580936" y="5129266"/>
            <a:ext cx="2205520" cy="3085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err="1" smtClean="0">
                <a:solidFill>
                  <a:srgbClr val="F23B48"/>
                </a:solidFill>
                <a:latin typeface="Lato" panose="020F0502020204030203" pitchFamily="34" charset="0"/>
              </a:rPr>
              <a:t>Linguagem</a:t>
            </a:r>
            <a:r>
              <a:rPr lang="en-AU" sz="1300" b="1" smtClean="0">
                <a:solidFill>
                  <a:srgbClr val="F23B48"/>
                </a:solidFill>
                <a:latin typeface="Lato" panose="020F0502020204030203" pitchFamily="34" charset="0"/>
              </a:rPr>
              <a:t> R</a:t>
            </a:r>
            <a:endParaRPr lang="en-AU" sz="13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993686" y="6094682"/>
            <a:ext cx="2204629" cy="50392"/>
          </a:xfrm>
          <a:prstGeom prst="rect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Placeholder 32"/>
          <p:cNvSpPr txBox="1">
            <a:spLocks/>
          </p:cNvSpPr>
          <p:nvPr/>
        </p:nvSpPr>
        <p:spPr>
          <a:xfrm>
            <a:off x="5009431" y="5438071"/>
            <a:ext cx="2188884" cy="5827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Linguagem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que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permite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uma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fácil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formatação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do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textoe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geração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relatórios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em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HTML de forma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automática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75" name="Text Placeholder 33"/>
          <p:cNvSpPr txBox="1">
            <a:spLocks/>
          </p:cNvSpPr>
          <p:nvPr/>
        </p:nvSpPr>
        <p:spPr>
          <a:xfrm>
            <a:off x="4993686" y="5129266"/>
            <a:ext cx="2205520" cy="3085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Markdown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401134" y="6094682"/>
            <a:ext cx="2204629" cy="50392"/>
          </a:xfrm>
          <a:prstGeom prst="rect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C95A5"/>
              </a:solidFill>
            </a:endParaRPr>
          </a:p>
        </p:txBody>
      </p:sp>
      <p:sp>
        <p:nvSpPr>
          <p:cNvPr id="177" name="Text Placeholder 32"/>
          <p:cNvSpPr txBox="1">
            <a:spLocks/>
          </p:cNvSpPr>
          <p:nvPr/>
        </p:nvSpPr>
        <p:spPr>
          <a:xfrm>
            <a:off x="8416880" y="5438071"/>
            <a:ext cx="2188884" cy="5827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Ambiente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de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programação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para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supporte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à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linguagem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R.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Pode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ser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entendido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 com um MATLAB da </a:t>
            </a:r>
            <a:r>
              <a:rPr 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estatística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78" name="Text Placeholder 33"/>
          <p:cNvSpPr txBox="1">
            <a:spLocks/>
          </p:cNvSpPr>
          <p:nvPr/>
        </p:nvSpPr>
        <p:spPr>
          <a:xfrm>
            <a:off x="8401134" y="5129266"/>
            <a:ext cx="2205520" cy="3085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7C95A5"/>
                </a:solidFill>
                <a:latin typeface="Lato" panose="020F0502020204030203" pitchFamily="34" charset="0"/>
              </a:rPr>
              <a:t>R Studio</a:t>
            </a:r>
            <a:endParaRPr lang="en-AU" sz="1300" b="1">
              <a:solidFill>
                <a:srgbClr val="7C95A5"/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https://under-linux.org/attachment.php?attachmentid=48737&amp;cid=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60" y="1872489"/>
            <a:ext cx="613803" cy="46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9" y="1900343"/>
            <a:ext cx="495345" cy="49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0.iconfinder.com/data/icons/octicons/1024/markdow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93" y="1807940"/>
            <a:ext cx="649816" cy="64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138" grpId="0" animBg="1"/>
      <p:bldP spid="157" grpId="0" animBg="1"/>
      <p:bldP spid="167" grpId="0" animBg="1"/>
      <p:bldP spid="170" grpId="0" animBg="1"/>
      <p:bldP spid="171" grpId="0"/>
      <p:bldP spid="172" grpId="0"/>
      <p:bldP spid="173" grpId="0" animBg="1"/>
      <p:bldP spid="174" grpId="0"/>
      <p:bldP spid="175" grpId="0"/>
      <p:bldP spid="176" grpId="0" animBg="1"/>
      <p:bldP spid="177" grpId="0"/>
      <p:bldP spid="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369608" y="4545013"/>
            <a:ext cx="3449466" cy="231298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mtClean="0"/>
              <a:t>Iremos utilizar as técnicas mais consolodadas na literatura para fazer uma análise consistente.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Metodologia da Análise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71267" y="1399032"/>
            <a:ext cx="3449466" cy="3146842"/>
            <a:chOff x="7514191" y="1399032"/>
            <a:chExt cx="3449466" cy="3146842"/>
          </a:xfrm>
        </p:grpSpPr>
        <p:sp>
          <p:nvSpPr>
            <p:cNvPr id="38" name="Rectangle 37"/>
            <p:cNvSpPr/>
            <p:nvPr/>
          </p:nvSpPr>
          <p:spPr>
            <a:xfrm>
              <a:off x="7514191" y="1399032"/>
              <a:ext cx="3449466" cy="3146842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09352" y="1744763"/>
              <a:ext cx="6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AU" sz="28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 Placeholder 32"/>
            <p:cNvSpPr txBox="1">
              <a:spLocks/>
            </p:cNvSpPr>
            <p:nvPr/>
          </p:nvSpPr>
          <p:spPr>
            <a:xfrm>
              <a:off x="7910243" y="2338908"/>
              <a:ext cx="2678509" cy="190390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1000" smtClean="0">
                  <a:solidFill>
                    <a:schemeClr val="bg1"/>
                  </a:solidFill>
                  <a:latin typeface="Lato Light" panose="020F0302020204030203" pitchFamily="34" charset="0"/>
                </a:rPr>
                <a:t>Na área de Inteligência Computacional existem diversas metodologias e técnicas parase conduzir uma análsise desse tipo. Nós iremos aplicar algumas dessas técnicas com o inteuito de obter o melhor resultado possível sermos capazes de comparer diferentes modelos de maneira consistente.</a:t>
              </a:r>
              <a:endParaRPr lang="en-US" sz="1000">
                <a:solidFill>
                  <a:schemeClr val="bg1"/>
                </a:solidFill>
                <a:latin typeface="Lato Light" panose="020F0302020204030203" pitchFamily="34" charset="0"/>
              </a:endParaRPr>
            </a:p>
          </p:txBody>
        </p:sp>
        <p:sp>
          <p:nvSpPr>
            <p:cNvPr id="12" name="Text Placeholder 33"/>
            <p:cNvSpPr txBox="1">
              <a:spLocks/>
            </p:cNvSpPr>
            <p:nvPr/>
          </p:nvSpPr>
          <p:spPr>
            <a:xfrm>
              <a:off x="8340671" y="1879464"/>
              <a:ext cx="2099165" cy="34417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AU" sz="1300" b="1" smtClean="0">
                  <a:solidFill>
                    <a:schemeClr val="bg1"/>
                  </a:solidFill>
                  <a:latin typeface="Lato" panose="020F0502020204030203" pitchFamily="34" charset="0"/>
                </a:rPr>
                <a:t>Inteligência Computacional</a:t>
              </a:r>
              <a:endParaRPr lang="en-AU" sz="1300" b="1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4" name="Text Placeholder 32"/>
          <p:cNvSpPr txBox="1">
            <a:spLocks/>
          </p:cNvSpPr>
          <p:nvPr/>
        </p:nvSpPr>
        <p:spPr>
          <a:xfrm>
            <a:off x="4891770" y="5428193"/>
            <a:ext cx="2405142" cy="908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Utilizaremos a técncia de validação cruzada para evitar o problema de overfitting. Ou seja, nós treinaremos o nosso modelo com um conjunto de dados e o treinaremos em um outro conjunto que “esse modleo nunca viu”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4875891" y="5120584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F23B48"/>
                </a:solidFill>
                <a:latin typeface="Lato" panose="020F0502020204030203" pitchFamily="34" charset="0"/>
              </a:rPr>
              <a:t>Validação Cruzada</a:t>
            </a:r>
            <a:endParaRPr lang="en-AU" sz="13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 Placeholder 32"/>
          <p:cNvSpPr txBox="1">
            <a:spLocks/>
          </p:cNvSpPr>
          <p:nvPr/>
        </p:nvSpPr>
        <p:spPr>
          <a:xfrm>
            <a:off x="1343898" y="5428193"/>
            <a:ext cx="2405142" cy="908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Vamos plotar alguns gráficos do tipo scatterplot, histrograma e Qqplot de modo a analisar a distribuição das variáveis. Além disso, analisaremos a amtriz de correlação desses dados também.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7" name="Text Placeholder 33"/>
          <p:cNvSpPr txBox="1">
            <a:spLocks/>
          </p:cNvSpPr>
          <p:nvPr/>
        </p:nvSpPr>
        <p:spPr>
          <a:xfrm>
            <a:off x="1325618" y="5120584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F23B48"/>
                </a:solidFill>
                <a:latin typeface="Lato" panose="020F0502020204030203" pitchFamily="34" charset="0"/>
              </a:rPr>
              <a:t>Análise Exploratória</a:t>
            </a:r>
            <a:endParaRPr lang="en-AU" sz="13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18" name="Text Placeholder 32"/>
          <p:cNvSpPr txBox="1">
            <a:spLocks/>
          </p:cNvSpPr>
          <p:nvPr/>
        </p:nvSpPr>
        <p:spPr>
          <a:xfrm>
            <a:off x="8465583" y="5428193"/>
            <a:ext cx="2405142" cy="908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Para a comparação entre modelos utilizaremos um indicador único de erro, o RMSE (Root Mean Square Error). Dessa forma podemos comparer de maneira consistente.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19" name="Text Placeholder 33"/>
          <p:cNvSpPr txBox="1">
            <a:spLocks/>
          </p:cNvSpPr>
          <p:nvPr/>
        </p:nvSpPr>
        <p:spPr>
          <a:xfrm>
            <a:off x="8449704" y="5120584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smtClean="0">
                <a:solidFill>
                  <a:srgbClr val="F23B48"/>
                </a:solidFill>
                <a:latin typeface="Lato" panose="020F0502020204030203" pitchFamily="34" charset="0"/>
              </a:rPr>
              <a:t>Comparação entre modelos</a:t>
            </a:r>
            <a:endParaRPr lang="en-AU" sz="13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5741" r="57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" name="Freeform 18"/>
          <p:cNvSpPr>
            <a:spLocks noChangeArrowheads="1"/>
          </p:cNvSpPr>
          <p:nvPr/>
        </p:nvSpPr>
        <p:spPr bwMode="auto">
          <a:xfrm>
            <a:off x="8776958" y="1744763"/>
            <a:ext cx="2093767" cy="2319636"/>
          </a:xfrm>
          <a:custGeom>
            <a:avLst/>
            <a:gdLst>
              <a:gd name="T0" fmla="*/ 221632 w 619"/>
              <a:gd name="T1" fmla="*/ 218649 h 635"/>
              <a:gd name="T2" fmla="*/ 221632 w 619"/>
              <a:gd name="T3" fmla="*/ 218649 h 635"/>
              <a:gd name="T4" fmla="*/ 163535 w 619"/>
              <a:gd name="T5" fmla="*/ 160005 h 635"/>
              <a:gd name="T6" fmla="*/ 190073 w 619"/>
              <a:gd name="T7" fmla="*/ 96292 h 635"/>
              <a:gd name="T8" fmla="*/ 95037 w 619"/>
              <a:gd name="T9" fmla="*/ 0 h 635"/>
              <a:gd name="T10" fmla="*/ 0 w 619"/>
              <a:gd name="T11" fmla="*/ 96292 h 635"/>
              <a:gd name="T12" fmla="*/ 95037 w 619"/>
              <a:gd name="T13" fmla="*/ 191861 h 635"/>
              <a:gd name="T14" fmla="*/ 153134 w 619"/>
              <a:gd name="T15" fmla="*/ 170865 h 635"/>
              <a:gd name="T16" fmla="*/ 211232 w 619"/>
              <a:gd name="T17" fmla="*/ 229509 h 635"/>
              <a:gd name="T18" fmla="*/ 221632 w 619"/>
              <a:gd name="T19" fmla="*/ 229509 h 635"/>
              <a:gd name="T20" fmla="*/ 221632 w 619"/>
              <a:gd name="T21" fmla="*/ 218649 h 635"/>
              <a:gd name="T22" fmla="*/ 95037 w 619"/>
              <a:gd name="T23" fmla="*/ 176295 h 635"/>
              <a:gd name="T24" fmla="*/ 95037 w 619"/>
              <a:gd name="T25" fmla="*/ 176295 h 635"/>
              <a:gd name="T26" fmla="*/ 10400 w 619"/>
              <a:gd name="T27" fmla="*/ 96292 h 635"/>
              <a:gd name="T28" fmla="*/ 95037 w 619"/>
              <a:gd name="T29" fmla="*/ 16290 h 635"/>
              <a:gd name="T30" fmla="*/ 174293 w 619"/>
              <a:gd name="T31" fmla="*/ 96292 h 635"/>
              <a:gd name="T32" fmla="*/ 95037 w 619"/>
              <a:gd name="T33" fmla="*/ 176295 h 6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19" h="635"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24" y="530"/>
                  <a:pt x="382" y="501"/>
                  <a:pt x="427" y="472"/>
                </a:cubicBezTo>
                <a:cubicBezTo>
                  <a:pt x="589" y="634"/>
                  <a:pt x="589" y="634"/>
                  <a:pt x="589" y="634"/>
                </a:cubicBezTo>
                <a:cubicBezTo>
                  <a:pt x="603" y="634"/>
                  <a:pt x="603" y="634"/>
                  <a:pt x="618" y="634"/>
                </a:cubicBezTo>
                <a:cubicBezTo>
                  <a:pt x="618" y="619"/>
                  <a:pt x="618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32" y="487"/>
                  <a:pt x="29" y="383"/>
                  <a:pt x="29" y="266"/>
                </a:cubicBezTo>
                <a:cubicBezTo>
                  <a:pt x="29" y="148"/>
                  <a:pt x="132" y="45"/>
                  <a:pt x="265" y="45"/>
                </a:cubicBezTo>
                <a:cubicBezTo>
                  <a:pt x="382" y="45"/>
                  <a:pt x="486" y="148"/>
                  <a:pt x="486" y="266"/>
                </a:cubicBezTo>
                <a:cubicBezTo>
                  <a:pt x="486" y="383"/>
                  <a:pt x="382" y="487"/>
                  <a:pt x="265" y="48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3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build="p"/>
      <p:bldP spid="3" grpId="0" build="p"/>
      <p:bldP spid="14" grpId="0"/>
      <p:bldP spid="15" grpId="0"/>
      <p:bldP spid="16" grpId="0"/>
      <p:bldP spid="17" grpId="0"/>
      <p:bldP spid="18" grpId="0"/>
      <p:bldP spid="19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603915" y="3629814"/>
            <a:ext cx="466766" cy="466766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60977" y="3629814"/>
            <a:ext cx="466766" cy="466766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461195" y="3629814"/>
            <a:ext cx="466766" cy="466766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639113" y="3629814"/>
            <a:ext cx="466766" cy="466766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mtClean="0"/>
              <a:t>Utilizaremos os modelos em ordem de sua progressão de complexidade e também da qualidade do resultado que esperamos.</a:t>
            </a:r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Modelos a serem utilizados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725647" y="3747743"/>
            <a:ext cx="945349" cy="230909"/>
          </a:xfrm>
          <a:prstGeom prst="roundRect">
            <a:avLst>
              <a:gd name="adj" fmla="val 50000"/>
            </a:avLst>
          </a:prstGeom>
          <a:solidFill>
            <a:srgbClr val="99AEB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3" name="Group 52"/>
          <p:cNvGrpSpPr/>
          <p:nvPr/>
        </p:nvGrpSpPr>
        <p:grpSpPr>
          <a:xfrm>
            <a:off x="1113386" y="1782332"/>
            <a:ext cx="1461308" cy="1447540"/>
            <a:chOff x="1113386" y="1562876"/>
            <a:chExt cx="1461308" cy="1447540"/>
          </a:xfrm>
        </p:grpSpPr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513298" y="2362416"/>
              <a:ext cx="648000" cy="648000"/>
              <a:chOff x="1505266" y="2538788"/>
              <a:chExt cx="486611" cy="486611"/>
            </a:xfrm>
          </p:grpSpPr>
          <p:sp>
            <p:nvSpPr>
              <p:cNvPr id="74" name="Teardrop 73"/>
              <p:cNvSpPr/>
              <p:nvPr/>
            </p:nvSpPr>
            <p:spPr>
              <a:xfrm rot="8100000">
                <a:off x="1505266" y="2538788"/>
                <a:ext cx="486611" cy="486611"/>
              </a:xfrm>
              <a:prstGeom prst="teardrop">
                <a:avLst/>
              </a:prstGeom>
              <a:solidFill>
                <a:srgbClr val="99AE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632287" y="2635898"/>
                <a:ext cx="232567" cy="27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FontAwesome" pitchFamily="2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55" name="Text Placeholder 32"/>
            <p:cNvSpPr txBox="1">
              <a:spLocks/>
            </p:cNvSpPr>
            <p:nvPr/>
          </p:nvSpPr>
          <p:spPr>
            <a:xfrm>
              <a:off x="1113386" y="1808737"/>
              <a:ext cx="1461308" cy="38227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Simples previsão utilizando a media do conjunto de treino.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1113386" y="1562876"/>
              <a:ext cx="146130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smtClean="0">
                  <a:solidFill>
                    <a:srgbClr val="99AEBA"/>
                  </a:solidFill>
                  <a:latin typeface="+mj-lt"/>
                </a:rPr>
                <a:t>Regressão pela Média</a:t>
              </a:r>
              <a:endParaRPr lang="en-AU" sz="1200" dirty="0">
                <a:solidFill>
                  <a:srgbClr val="99AEBA"/>
                </a:solidFill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952982" y="1782332"/>
            <a:ext cx="1461308" cy="1447540"/>
            <a:chOff x="7952982" y="1562876"/>
            <a:chExt cx="1461308" cy="1447540"/>
          </a:xfrm>
        </p:grpSpPr>
        <p:grpSp>
          <p:nvGrpSpPr>
            <p:cNvPr id="83" name="Group 82"/>
            <p:cNvGrpSpPr>
              <a:grpSpLocks noChangeAspect="1"/>
            </p:cNvGrpSpPr>
            <p:nvPr/>
          </p:nvGrpSpPr>
          <p:grpSpPr>
            <a:xfrm>
              <a:off x="8370578" y="2362416"/>
              <a:ext cx="648000" cy="648000"/>
              <a:chOff x="1505266" y="2538788"/>
              <a:chExt cx="486611" cy="486611"/>
            </a:xfrm>
          </p:grpSpPr>
          <p:sp>
            <p:nvSpPr>
              <p:cNvPr id="86" name="Teardrop 85"/>
              <p:cNvSpPr/>
              <p:nvPr/>
            </p:nvSpPr>
            <p:spPr>
              <a:xfrm rot="8100000">
                <a:off x="1505266" y="2538788"/>
                <a:ext cx="486611" cy="486611"/>
              </a:xfrm>
              <a:prstGeom prst="teardrop">
                <a:avLst/>
              </a:prstGeom>
              <a:solidFill>
                <a:srgbClr val="3242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632286" y="2635898"/>
                <a:ext cx="232567" cy="27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FontAwesome" pitchFamily="2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84" name="Text Placeholder 32"/>
            <p:cNvSpPr txBox="1">
              <a:spLocks/>
            </p:cNvSpPr>
            <p:nvPr/>
          </p:nvSpPr>
          <p:spPr>
            <a:xfrm>
              <a:off x="7952982" y="1808737"/>
              <a:ext cx="1461308" cy="38227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Modelo com forte apelo visual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85" name="Text Placeholder 33"/>
            <p:cNvSpPr txBox="1">
              <a:spLocks/>
            </p:cNvSpPr>
            <p:nvPr/>
          </p:nvSpPr>
          <p:spPr>
            <a:xfrm>
              <a:off x="7952982" y="1562876"/>
              <a:ext cx="146130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smtClean="0">
                  <a:solidFill>
                    <a:srgbClr val="32424F"/>
                  </a:solidFill>
                  <a:latin typeface="+mj-lt"/>
                </a:rPr>
                <a:t>Árvore de Regressão</a:t>
              </a:r>
              <a:endParaRPr lang="en-AU" sz="1200" dirty="0">
                <a:solidFill>
                  <a:srgbClr val="32424F"/>
                </a:solidFill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047865" y="4486286"/>
            <a:ext cx="1461308" cy="1520377"/>
            <a:chOff x="5047865" y="4266830"/>
            <a:chExt cx="1461308" cy="1520377"/>
          </a:xfrm>
        </p:grpSpPr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 rot="10800000">
              <a:off x="5470360" y="4266830"/>
              <a:ext cx="648000" cy="648000"/>
              <a:chOff x="1505266" y="2538788"/>
              <a:chExt cx="486611" cy="486611"/>
            </a:xfrm>
          </p:grpSpPr>
          <p:sp>
            <p:nvSpPr>
              <p:cNvPr id="98" name="Teardrop 97"/>
              <p:cNvSpPr/>
              <p:nvPr/>
            </p:nvSpPr>
            <p:spPr>
              <a:xfrm rot="8100000">
                <a:off x="1505266" y="2538788"/>
                <a:ext cx="486611" cy="486611"/>
              </a:xfrm>
              <a:prstGeom prst="teardrop">
                <a:avLst/>
              </a:prstGeom>
              <a:solidFill>
                <a:srgbClr val="495D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0800000">
                <a:off x="1632288" y="2635898"/>
                <a:ext cx="232567" cy="27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FontAwesome" pitchFamily="2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96" name="Text Placeholder 32"/>
            <p:cNvSpPr txBox="1">
              <a:spLocks/>
            </p:cNvSpPr>
            <p:nvPr/>
          </p:nvSpPr>
          <p:spPr>
            <a:xfrm>
              <a:off x="5047865" y="5404928"/>
              <a:ext cx="1461308" cy="38227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Modelo de Regressão Liinear padrão, utilizando variáveis numéricas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97" name="Text Placeholder 33"/>
            <p:cNvSpPr txBox="1">
              <a:spLocks/>
            </p:cNvSpPr>
            <p:nvPr/>
          </p:nvSpPr>
          <p:spPr>
            <a:xfrm>
              <a:off x="5047865" y="5159067"/>
              <a:ext cx="146130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smtClean="0">
                  <a:solidFill>
                    <a:srgbClr val="495D6B"/>
                  </a:solidFill>
                  <a:latin typeface="+mj-lt"/>
                </a:rPr>
                <a:t>Regressão Linear</a:t>
              </a:r>
              <a:endParaRPr lang="en-AU" sz="1200" dirty="0">
                <a:solidFill>
                  <a:srgbClr val="495D6B"/>
                </a:solidFill>
                <a:latin typeface="+mj-lt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135096" y="4486286"/>
            <a:ext cx="1461308" cy="1520377"/>
            <a:chOff x="9135096" y="4266830"/>
            <a:chExt cx="1461308" cy="1520377"/>
          </a:xfrm>
        </p:grpSpPr>
        <p:grpSp>
          <p:nvGrpSpPr>
            <p:cNvPr id="101" name="Group 100"/>
            <p:cNvGrpSpPr>
              <a:grpSpLocks noChangeAspect="1"/>
            </p:cNvGrpSpPr>
            <p:nvPr/>
          </p:nvGrpSpPr>
          <p:grpSpPr>
            <a:xfrm rot="10800000">
              <a:off x="9548496" y="4266830"/>
              <a:ext cx="648000" cy="648000"/>
              <a:chOff x="1505266" y="2538788"/>
              <a:chExt cx="486611" cy="486611"/>
            </a:xfrm>
          </p:grpSpPr>
          <p:sp>
            <p:nvSpPr>
              <p:cNvPr id="104" name="Teardrop 103"/>
              <p:cNvSpPr/>
              <p:nvPr/>
            </p:nvSpPr>
            <p:spPr>
              <a:xfrm rot="8100000">
                <a:off x="1505266" y="2538788"/>
                <a:ext cx="486611" cy="486611"/>
              </a:xfrm>
              <a:prstGeom prst="teardrop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0800000">
                <a:off x="1632289" y="2635897"/>
                <a:ext cx="232567" cy="277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FontAwesome" pitchFamily="2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102" name="Text Placeholder 32"/>
            <p:cNvSpPr txBox="1">
              <a:spLocks/>
            </p:cNvSpPr>
            <p:nvPr/>
          </p:nvSpPr>
          <p:spPr>
            <a:xfrm>
              <a:off x="9135096" y="5404928"/>
              <a:ext cx="1461308" cy="38227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Modelo que se apropria da aleatóriedade para gerar o melhor resultado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103" name="Text Placeholder 33"/>
            <p:cNvSpPr txBox="1">
              <a:spLocks/>
            </p:cNvSpPr>
            <p:nvPr/>
          </p:nvSpPr>
          <p:spPr>
            <a:xfrm>
              <a:off x="9135096" y="5159067"/>
              <a:ext cx="1461308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smtClean="0">
                  <a:solidFill>
                    <a:srgbClr val="F23B48"/>
                  </a:solidFill>
                  <a:latin typeface="+mj-lt"/>
                </a:rPr>
                <a:t>Árvores Aleatórias</a:t>
              </a:r>
              <a:endParaRPr lang="en-AU" sz="1200" dirty="0">
                <a:solidFill>
                  <a:srgbClr val="F23B48"/>
                </a:solidFill>
                <a:latin typeface="+mj-lt"/>
              </a:endParaRPr>
            </a:p>
          </p:txBody>
        </p:sp>
      </p:grpSp>
      <p:sp>
        <p:nvSpPr>
          <p:cNvPr id="108" name="Oval 107"/>
          <p:cNvSpPr>
            <a:spLocks noChangeAspect="1"/>
          </p:cNvSpPr>
          <p:nvPr/>
        </p:nvSpPr>
        <p:spPr>
          <a:xfrm>
            <a:off x="1797698" y="3823597"/>
            <a:ext cx="79200" cy="7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72248" y="3747743"/>
            <a:ext cx="6422063" cy="230909"/>
            <a:chOff x="2472248" y="3747743"/>
            <a:chExt cx="6422063" cy="230909"/>
          </a:xfrm>
        </p:grpSpPr>
        <p:sp>
          <p:nvSpPr>
            <p:cNvPr id="40" name="Rounded Rectangle 39"/>
            <p:cNvSpPr/>
            <p:nvPr/>
          </p:nvSpPr>
          <p:spPr>
            <a:xfrm>
              <a:off x="2472248" y="3747743"/>
              <a:ext cx="6422063" cy="230909"/>
            </a:xfrm>
            <a:prstGeom prst="roundRect">
              <a:avLst>
                <a:gd name="adj" fmla="val 50000"/>
              </a:avLst>
            </a:prstGeom>
            <a:solidFill>
              <a:srgbClr val="495D6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5751310" y="3823597"/>
              <a:ext cx="79200" cy="7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72032" y="3747743"/>
            <a:ext cx="1417080" cy="230909"/>
            <a:chOff x="8572032" y="3747743"/>
            <a:chExt cx="1417080" cy="230909"/>
          </a:xfrm>
        </p:grpSpPr>
        <p:sp>
          <p:nvSpPr>
            <p:cNvPr id="42" name="Rounded Rectangle 41"/>
            <p:cNvSpPr/>
            <p:nvPr/>
          </p:nvSpPr>
          <p:spPr>
            <a:xfrm>
              <a:off x="8572032" y="3747743"/>
              <a:ext cx="1417080" cy="230909"/>
            </a:xfrm>
            <a:prstGeom prst="roundRect">
              <a:avLst>
                <a:gd name="adj" fmla="val 50000"/>
              </a:avLst>
            </a:prstGeom>
            <a:solidFill>
              <a:srgbClr val="324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8654977" y="3823597"/>
              <a:ext cx="79200" cy="7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54915" y="3340366"/>
            <a:ext cx="1323699" cy="806471"/>
            <a:chOff x="9754915" y="3340366"/>
            <a:chExt cx="1323699" cy="806471"/>
          </a:xfrm>
          <a:solidFill>
            <a:srgbClr val="F23B48">
              <a:alpha val="90000"/>
            </a:srgbClr>
          </a:solidFill>
        </p:grpSpPr>
        <p:grpSp>
          <p:nvGrpSpPr>
            <p:cNvPr id="44" name="Group 43"/>
            <p:cNvGrpSpPr/>
            <p:nvPr/>
          </p:nvGrpSpPr>
          <p:grpSpPr>
            <a:xfrm>
              <a:off x="9754915" y="3340366"/>
              <a:ext cx="1323699" cy="806471"/>
              <a:chOff x="9754915" y="3120910"/>
              <a:chExt cx="1323699" cy="806471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9754915" y="3528287"/>
                <a:ext cx="1253401" cy="2309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 rot="18900000">
                <a:off x="10388589" y="3696472"/>
                <a:ext cx="690025" cy="2309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 rot="2700000">
                <a:off x="10388588" y="3350468"/>
                <a:ext cx="690025" cy="2309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9832895" y="3823597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84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 animBg="1"/>
      <p:bldP spid="41" grpId="0" animBg="1"/>
      <p:bldP spid="3" grpId="0" build="p"/>
      <p:bldP spid="2" grpId="0" build="p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8" name="Text Placeholder 32"/>
          <p:cNvSpPr txBox="1">
            <a:spLocks/>
          </p:cNvSpPr>
          <p:nvPr/>
        </p:nvSpPr>
        <p:spPr>
          <a:xfrm flipH="1">
            <a:off x="346760" y="1770704"/>
            <a:ext cx="10046490" cy="718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A função str do R nos permite visualizar de maneira geral como são os dados que estamos trabalhando.</a:t>
            </a:r>
            <a:endParaRPr lang="en-US" sz="1800" smtClean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Classes e exemplos dos dados trabalhados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48" y="2093711"/>
            <a:ext cx="6014166" cy="45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3375" y="409281"/>
            <a:ext cx="10905239" cy="444500"/>
          </a:xfrm>
        </p:spPr>
        <p:txBody>
          <a:bodyPr/>
          <a:lstStyle/>
          <a:p>
            <a:r>
              <a:rPr lang="en-US" smtClean="0"/>
              <a:t>Visão Geral dos Dados</a:t>
            </a:r>
            <a:endParaRPr lang="id-ID"/>
          </a:p>
        </p:txBody>
      </p:sp>
      <p:sp>
        <p:nvSpPr>
          <p:cNvPr id="58" name="Text Placeholder 32"/>
          <p:cNvSpPr txBox="1">
            <a:spLocks/>
          </p:cNvSpPr>
          <p:nvPr/>
        </p:nvSpPr>
        <p:spPr>
          <a:xfrm flipH="1">
            <a:off x="346760" y="1770704"/>
            <a:ext cx="10046490" cy="718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Vamos plotar um histograma da variável que desejamos prever, no caso a nota IMDB.</a:t>
            </a:r>
            <a:endParaRPr lang="en-US" sz="1800" smtClean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sp>
        <p:nvSpPr>
          <p:cNvPr id="59" name="Text Placeholder 33"/>
          <p:cNvSpPr txBox="1">
            <a:spLocks/>
          </p:cNvSpPr>
          <p:nvPr/>
        </p:nvSpPr>
        <p:spPr>
          <a:xfrm flipH="1">
            <a:off x="346760" y="1222814"/>
            <a:ext cx="7033341" cy="501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smtClean="0">
                <a:solidFill>
                  <a:srgbClr val="F23B48"/>
                </a:solidFill>
                <a:latin typeface="Lato" panose="020F0502020204030203" pitchFamily="34" charset="0"/>
              </a:rPr>
              <a:t>Histograma</a:t>
            </a:r>
            <a:endParaRPr lang="en-AU" sz="2800" b="1">
              <a:solidFill>
                <a:srgbClr val="F23B48"/>
              </a:solidFill>
              <a:latin typeface="Lato" panose="020F0502020204030203" pitchFamily="34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8857728" y="3706182"/>
            <a:ext cx="358193" cy="325779"/>
          </a:xfrm>
          <a:custGeom>
            <a:avLst/>
            <a:gdLst>
              <a:gd name="T0" fmla="*/ 129265 w 498"/>
              <a:gd name="T1" fmla="*/ 244050 h 445"/>
              <a:gd name="T2" fmla="*/ 129265 w 498"/>
              <a:gd name="T3" fmla="*/ 244050 h 445"/>
              <a:gd name="T4" fmla="*/ 229446 w 498"/>
              <a:gd name="T5" fmla="*/ 273142 h 445"/>
              <a:gd name="T6" fmla="*/ 243988 w 498"/>
              <a:gd name="T7" fmla="*/ 273142 h 445"/>
              <a:gd name="T8" fmla="*/ 315084 w 498"/>
              <a:gd name="T9" fmla="*/ 216574 h 445"/>
              <a:gd name="T10" fmla="*/ 315084 w 498"/>
              <a:gd name="T11" fmla="*/ 202028 h 445"/>
              <a:gd name="T12" fmla="*/ 287615 w 498"/>
              <a:gd name="T13" fmla="*/ 172936 h 445"/>
              <a:gd name="T14" fmla="*/ 444349 w 498"/>
              <a:gd name="T15" fmla="*/ 16162 h 445"/>
              <a:gd name="T16" fmla="*/ 315084 w 498"/>
              <a:gd name="T17" fmla="*/ 0 h 445"/>
              <a:gd name="T18" fmla="*/ 172892 w 498"/>
              <a:gd name="T19" fmla="*/ 87276 h 445"/>
              <a:gd name="T20" fmla="*/ 116339 w 498"/>
              <a:gd name="T21" fmla="*/ 130914 h 445"/>
              <a:gd name="T22" fmla="*/ 85638 w 498"/>
              <a:gd name="T23" fmla="*/ 187482 h 445"/>
              <a:gd name="T24" fmla="*/ 29085 w 498"/>
              <a:gd name="T25" fmla="*/ 202028 h 445"/>
              <a:gd name="T26" fmla="*/ 0 w 498"/>
              <a:gd name="T27" fmla="*/ 231120 h 445"/>
              <a:gd name="T28" fmla="*/ 0 w 498"/>
              <a:gd name="T29" fmla="*/ 244050 h 445"/>
              <a:gd name="T30" fmla="*/ 58169 w 498"/>
              <a:gd name="T31" fmla="*/ 302234 h 445"/>
              <a:gd name="T32" fmla="*/ 85638 w 498"/>
              <a:gd name="T33" fmla="*/ 316780 h 445"/>
              <a:gd name="T34" fmla="*/ 116339 w 498"/>
              <a:gd name="T35" fmla="*/ 287688 h 445"/>
              <a:gd name="T36" fmla="*/ 129265 w 498"/>
              <a:gd name="T37" fmla="*/ 244050 h 445"/>
              <a:gd name="T38" fmla="*/ 358711 w 498"/>
              <a:gd name="T39" fmla="*/ 258596 h 445"/>
              <a:gd name="T40" fmla="*/ 358711 w 498"/>
              <a:gd name="T41" fmla="*/ 258596 h 445"/>
              <a:gd name="T42" fmla="*/ 344169 w 498"/>
              <a:gd name="T43" fmla="*/ 258596 h 445"/>
              <a:gd name="T44" fmla="*/ 287615 w 498"/>
              <a:gd name="T45" fmla="*/ 302234 h 445"/>
              <a:gd name="T46" fmla="*/ 273073 w 498"/>
              <a:gd name="T47" fmla="*/ 329709 h 445"/>
              <a:gd name="T48" fmla="*/ 615626 w 498"/>
              <a:gd name="T49" fmla="*/ 703057 h 445"/>
              <a:gd name="T50" fmla="*/ 644710 w 498"/>
              <a:gd name="T51" fmla="*/ 703057 h 445"/>
              <a:gd name="T52" fmla="*/ 688337 w 498"/>
              <a:gd name="T53" fmla="*/ 673965 h 445"/>
              <a:gd name="T54" fmla="*/ 688337 w 498"/>
              <a:gd name="T55" fmla="*/ 646489 h 445"/>
              <a:gd name="T56" fmla="*/ 358711 w 498"/>
              <a:gd name="T57" fmla="*/ 258596 h 445"/>
              <a:gd name="T58" fmla="*/ 803060 w 498"/>
              <a:gd name="T59" fmla="*/ 101822 h 445"/>
              <a:gd name="T60" fmla="*/ 803060 w 498"/>
              <a:gd name="T61" fmla="*/ 101822 h 445"/>
              <a:gd name="T62" fmla="*/ 773976 w 498"/>
              <a:gd name="T63" fmla="*/ 87276 h 445"/>
              <a:gd name="T64" fmla="*/ 744891 w 498"/>
              <a:gd name="T65" fmla="*/ 143844 h 445"/>
              <a:gd name="T66" fmla="*/ 659253 w 498"/>
              <a:gd name="T67" fmla="*/ 172936 h 445"/>
              <a:gd name="T68" fmla="*/ 644710 w 498"/>
              <a:gd name="T69" fmla="*/ 101822 h 445"/>
              <a:gd name="T70" fmla="*/ 673795 w 498"/>
              <a:gd name="T71" fmla="*/ 30708 h 445"/>
              <a:gd name="T72" fmla="*/ 659253 w 498"/>
              <a:gd name="T73" fmla="*/ 16162 h 445"/>
              <a:gd name="T74" fmla="*/ 544530 w 498"/>
              <a:gd name="T75" fmla="*/ 116368 h 445"/>
              <a:gd name="T76" fmla="*/ 515445 w 498"/>
              <a:gd name="T77" fmla="*/ 244050 h 445"/>
              <a:gd name="T78" fmla="*/ 458892 w 498"/>
              <a:gd name="T79" fmla="*/ 302234 h 445"/>
              <a:gd name="T80" fmla="*/ 515445 w 498"/>
              <a:gd name="T81" fmla="*/ 373347 h 445"/>
              <a:gd name="T82" fmla="*/ 588157 w 498"/>
              <a:gd name="T83" fmla="*/ 302234 h 445"/>
              <a:gd name="T84" fmla="*/ 659253 w 498"/>
              <a:gd name="T85" fmla="*/ 287688 h 445"/>
              <a:gd name="T86" fmla="*/ 788518 w 498"/>
              <a:gd name="T87" fmla="*/ 231120 h 445"/>
              <a:gd name="T88" fmla="*/ 803060 w 498"/>
              <a:gd name="T89" fmla="*/ 101822 h 445"/>
              <a:gd name="T90" fmla="*/ 116339 w 498"/>
              <a:gd name="T91" fmla="*/ 646489 h 445"/>
              <a:gd name="T92" fmla="*/ 116339 w 498"/>
              <a:gd name="T93" fmla="*/ 646489 h 445"/>
              <a:gd name="T94" fmla="*/ 116339 w 498"/>
              <a:gd name="T95" fmla="*/ 673965 h 445"/>
              <a:gd name="T96" fmla="*/ 143808 w 498"/>
              <a:gd name="T97" fmla="*/ 717603 h 445"/>
              <a:gd name="T98" fmla="*/ 172892 w 498"/>
              <a:gd name="T99" fmla="*/ 703057 h 445"/>
              <a:gd name="T100" fmla="*/ 373253 w 498"/>
              <a:gd name="T101" fmla="*/ 517191 h 445"/>
              <a:gd name="T102" fmla="*/ 315084 w 498"/>
              <a:gd name="T103" fmla="*/ 444461 h 445"/>
              <a:gd name="T104" fmla="*/ 116339 w 498"/>
              <a:gd name="T105" fmla="*/ 646489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31" y="2371144"/>
            <a:ext cx="5291804" cy="42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827</Words>
  <Application>Microsoft Office PowerPoint</Application>
  <PresentationFormat>Widescreen</PresentationFormat>
  <Paragraphs>96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Calibri Light</vt:lpstr>
      <vt:lpstr>FontAwesome</vt:lpstr>
      <vt:lpstr>Lato</vt:lpstr>
      <vt:lpstr>Lato Bold</vt:lpstr>
      <vt:lpstr>Lato Light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26</cp:revision>
  <dcterms:created xsi:type="dcterms:W3CDTF">2016-10-22T02:30:36Z</dcterms:created>
  <dcterms:modified xsi:type="dcterms:W3CDTF">2016-10-22T14:57:06Z</dcterms:modified>
</cp:coreProperties>
</file>