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Raleway ExtraBold"/>
      <p:bold r:id="rId52"/>
      <p:boldItalic r:id="rId53"/>
    </p:embeddedFont>
    <p:embeddedFont>
      <p:font typeface="Raleway Medium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regular.fntdata"/><Relationship Id="rId47" Type="http://schemas.openxmlformats.org/officeDocument/2006/relationships/slide" Target="slides/slide43.xml"/><Relationship Id="rId49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RalewayExtraBold-boldItalic.fntdata"/><Relationship Id="rId52" Type="http://schemas.openxmlformats.org/officeDocument/2006/relationships/font" Target="fonts/RalewayExtraBold-bold.fntdata"/><Relationship Id="rId11" Type="http://schemas.openxmlformats.org/officeDocument/2006/relationships/slide" Target="slides/slide7.xml"/><Relationship Id="rId55" Type="http://schemas.openxmlformats.org/officeDocument/2006/relationships/font" Target="fonts/RalewayMedium-bold.fntdata"/><Relationship Id="rId10" Type="http://schemas.openxmlformats.org/officeDocument/2006/relationships/slide" Target="slides/slide6.xml"/><Relationship Id="rId54" Type="http://schemas.openxmlformats.org/officeDocument/2006/relationships/font" Target="fonts/RalewayMedium-regular.fntdata"/><Relationship Id="rId13" Type="http://schemas.openxmlformats.org/officeDocument/2006/relationships/slide" Target="slides/slide9.xml"/><Relationship Id="rId57" Type="http://schemas.openxmlformats.org/officeDocument/2006/relationships/font" Target="fonts/RalewayMedium-boldItalic.fntdata"/><Relationship Id="rId12" Type="http://schemas.openxmlformats.org/officeDocument/2006/relationships/slide" Target="slides/slide8.xml"/><Relationship Id="rId56" Type="http://schemas.openxmlformats.org/officeDocument/2006/relationships/font" Target="fonts/RalewayMedium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df8f70b67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df8f70b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df8f70b6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df8f70b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df8f70b67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df8f70b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df8f70b67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df8f70b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df8f70b67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df8f70b6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df8f70b67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df8f70b6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df8f70b67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df8f70b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df8f70b67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df8f70b6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df8f70b67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df8f70b6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df8f70b67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df8f70b6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1a9bcaa9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1a9bca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df8f70b67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df8f70b6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44ce444d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44ce44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a8b830564_0_3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a8b83056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df8f70b67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df8f70b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df8f70b67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df8f70b6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df8f70b67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df8f70b6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df8f70b67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df8f70b6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df8f70b67_0_3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df8f70b6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df8f70b67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df8f70b6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df8f70b67_0_3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df8f70b67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547f8e71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547f8e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df8f70b67_0_3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df8f70b6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df8f70b67_0_2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df8f70b6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df8f70b67_0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df8f70b6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df8f70b67_0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df8f70b6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df8f70b67_0_2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df8f70b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df8f70b67_0_3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3df8f70b67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df8f70b67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df8f70b6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df8f70b67_0_2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3df8f70b6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df8f70b67_0_3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df8f70b6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df8f70b67_0_2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df8f70b6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1a9bcaa9c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1a9bcaa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df8f70b67_0_2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3df8f70b6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df8f70b67_0_2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3df8f70b6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df8f70b67_0_2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df8f70b6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df8f70b67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df8f70b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df8f70b67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df8f70b6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f8f70b67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df8f70b6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df8f70b67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df8f70b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44ce444d2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44ce444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A86E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4A86E8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A86E8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A86E8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A86E8"/>
                </a:solidFill>
              </a:defRPr>
            </a:lvl1pPr>
            <a:lvl2pPr lvl="1">
              <a:buNone/>
              <a:defRPr>
                <a:solidFill>
                  <a:srgbClr val="4A86E8"/>
                </a:solidFill>
              </a:defRPr>
            </a:lvl2pPr>
            <a:lvl3pPr lvl="2">
              <a:buNone/>
              <a:defRPr>
                <a:solidFill>
                  <a:srgbClr val="4A86E8"/>
                </a:solidFill>
              </a:defRPr>
            </a:lvl3pPr>
            <a:lvl4pPr lvl="3">
              <a:buNone/>
              <a:defRPr>
                <a:solidFill>
                  <a:srgbClr val="4A86E8"/>
                </a:solidFill>
              </a:defRPr>
            </a:lvl4pPr>
            <a:lvl5pPr lvl="4">
              <a:buNone/>
              <a:defRPr>
                <a:solidFill>
                  <a:srgbClr val="4A86E8"/>
                </a:solidFill>
              </a:defRPr>
            </a:lvl5pPr>
            <a:lvl6pPr lvl="5">
              <a:buNone/>
              <a:defRPr>
                <a:solidFill>
                  <a:srgbClr val="4A86E8"/>
                </a:solidFill>
              </a:defRPr>
            </a:lvl6pPr>
            <a:lvl7pPr lvl="6">
              <a:buNone/>
              <a:defRPr>
                <a:solidFill>
                  <a:srgbClr val="4A86E8"/>
                </a:solidFill>
              </a:defRPr>
            </a:lvl7pPr>
            <a:lvl8pPr lvl="7">
              <a:buNone/>
              <a:defRPr>
                <a:solidFill>
                  <a:srgbClr val="4A86E8"/>
                </a:solidFill>
              </a:defRPr>
            </a:lvl8pPr>
            <a:lvl9pPr lvl="8">
              <a:buNone/>
              <a:defRPr>
                <a:solidFill>
                  <a:srgbClr val="4A86E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de Computadores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Camada de Enlace</a:t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61" name="Google Shape;61;p1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Serviços </a:t>
            </a:r>
            <a:r>
              <a:rPr lang="en" sz="4400"/>
              <a:t>de Enlace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922000" y="18097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nquadramento de Dados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Acesso ao Enlace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Entrega Confiável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Fluxo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Detecção e Correção de erros;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Half-duplex ou Full-duplex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Enquadramento </a:t>
            </a:r>
            <a:r>
              <a:rPr lang="en" sz="4000"/>
              <a:t>de Dados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922000" y="18097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ncapsula datagrama no quadro, incluindo cabeçalho, trailer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Mensagens -&gt; Segmentos -&gt; Datagramas -&gt; Quadros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16205" l="0" r="0" t="0"/>
          <a:stretch/>
        </p:blipFill>
        <p:spPr>
          <a:xfrm>
            <a:off x="1885813" y="2689075"/>
            <a:ext cx="5684575" cy="19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Acesso </a:t>
            </a:r>
            <a:r>
              <a:rPr lang="en" sz="4400"/>
              <a:t>ao Enlace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922000" y="18097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Identificação de </a:t>
            </a:r>
            <a:r>
              <a:rPr lang="en"/>
              <a:t>endereços MAC usados nos cabeçalhos de quadro para identificar a origem e destino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Entrega</a:t>
            </a:r>
            <a:r>
              <a:rPr lang="en" sz="4000"/>
              <a:t> </a:t>
            </a:r>
            <a:r>
              <a:rPr lang="en" sz="4000">
                <a:solidFill>
                  <a:srgbClr val="4A86E8"/>
                </a:solidFill>
              </a:rPr>
              <a:t>Confiável</a:t>
            </a:r>
            <a:r>
              <a:rPr lang="en" sz="4000">
                <a:solidFill>
                  <a:srgbClr val="4A86E8"/>
                </a:solidFill>
              </a:rPr>
              <a:t> </a:t>
            </a:r>
            <a:r>
              <a:rPr lang="en" sz="4000"/>
              <a:t>aos Nós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922000" y="18097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aramente usado em enlace com pouco erro de bit como p.ex., fibra </a:t>
            </a:r>
            <a:r>
              <a:rPr lang="en"/>
              <a:t>óptica,</a:t>
            </a:r>
            <a:r>
              <a:rPr lang="en"/>
              <a:t> alguns pares trançados, etc.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Enlaces sem fio são sujeitos a altas taxas de erro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 serviço confiável de entrega de dados é sugerido ao invés de forçar a retransmissão na camada de transporte</a:t>
            </a:r>
            <a:endParaRPr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Controle </a:t>
            </a:r>
            <a:r>
              <a:rPr lang="en" sz="4400"/>
              <a:t>de Flux</a:t>
            </a:r>
            <a:r>
              <a:rPr lang="en" sz="4400"/>
              <a:t>o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922000" y="18097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ontrole entre nós de emissão e recepção adjacentes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Evita que um lado do enlace congestione o nó receptor do outro lado do enlace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Half-duplex </a:t>
            </a:r>
            <a:r>
              <a:rPr lang="en" sz="4000"/>
              <a:t>e </a:t>
            </a:r>
            <a:r>
              <a:rPr lang="en" sz="4000">
                <a:solidFill>
                  <a:srgbClr val="4A86E8"/>
                </a:solidFill>
              </a:rPr>
              <a:t>Full-duplex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Nós em ambos os lados do enlace podem transmitir ao mesmo tempo no modo full-duplex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modo “half-duplex” apenas um dos nós transmite e recebe pacotes ao mesmo tempo</a:t>
            </a:r>
            <a:endParaRPr sz="1600"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Detecção </a:t>
            </a:r>
            <a:r>
              <a:rPr lang="en" sz="3600"/>
              <a:t>e </a:t>
            </a:r>
            <a:r>
              <a:rPr lang="en" sz="3600">
                <a:solidFill>
                  <a:srgbClr val="4A86E8"/>
                </a:solidFill>
              </a:rPr>
              <a:t>Correção </a:t>
            </a:r>
            <a:r>
              <a:rPr lang="en" sz="3600"/>
              <a:t>de Erros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</a:t>
            </a:r>
            <a:r>
              <a:rPr lang="en" sz="1600"/>
              <a:t>rros podem ser causados por atenuação de sinal e por ruído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 acontecerem, o receptor detecta presença de erros e, assim, pode pedir ao remetente para retransmitir, senão deverá descartar o quadro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Embora seja também contemplada nas camadas de transporte e de rede, detecção de erros na camada de enlace são geralmente mais sofisticadas e implementadas em “hardware”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Maior rapidez e eficiência</a:t>
            </a:r>
            <a:endParaRPr sz="1600"/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Detecção </a:t>
            </a:r>
            <a:r>
              <a:rPr lang="en" sz="3600"/>
              <a:t>e </a:t>
            </a:r>
            <a:r>
              <a:rPr lang="en" sz="3600">
                <a:solidFill>
                  <a:srgbClr val="4A86E8"/>
                </a:solidFill>
              </a:rPr>
              <a:t>Correção </a:t>
            </a:r>
            <a:r>
              <a:rPr lang="en" sz="3600"/>
              <a:t>de Erros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Semelhante a detecção, o receptor também determina exatamente em que lugar do quadro os erros ocorreram e, então, os corrige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receptor identifica e corrige erro(s) de bits ao invés de realizar retransmissão, tornando o processo mais eficiente</a:t>
            </a:r>
            <a:endParaRPr sz="1600"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Detecção </a:t>
            </a:r>
            <a:r>
              <a:rPr lang="en" sz="3600"/>
              <a:t>e </a:t>
            </a:r>
            <a:r>
              <a:rPr lang="en" sz="3600">
                <a:solidFill>
                  <a:srgbClr val="4A86E8"/>
                </a:solidFill>
              </a:rPr>
              <a:t>Correção </a:t>
            </a:r>
            <a:r>
              <a:rPr lang="en" sz="3600"/>
              <a:t>de Erros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488" y="1586150"/>
            <a:ext cx="5059028" cy="308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30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08" name="Google Shape;208;p3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Detecção </a:t>
            </a:r>
            <a:r>
              <a:rPr lang="en" sz="3600"/>
              <a:t>e </a:t>
            </a:r>
            <a:r>
              <a:rPr lang="en" sz="3600">
                <a:solidFill>
                  <a:srgbClr val="4A86E8"/>
                </a:solidFill>
              </a:rPr>
              <a:t>Correção </a:t>
            </a:r>
            <a:r>
              <a:rPr lang="en" sz="3600"/>
              <a:t>de Erros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EDC (Error Detection and Correction) representa os bits de detecção e correção de erros (contemplam “bits” de redundância)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 são os bits de dados, que estão protegidos por verificação de erro, podendo ou não incluir campos de cabeçalho da mensagem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Detecção de erro não é 100% confiável!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protocolo raramente pode perder alguns erros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Um maior campo EDC gera melhor detecção e correção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Consequentemente, maior overhead</a:t>
            </a:r>
            <a:endParaRPr sz="1600"/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Agenda</a:t>
            </a:r>
            <a:endParaRPr sz="48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Protocolos de Acesso Múltiplo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4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Detecção </a:t>
            </a:r>
            <a:r>
              <a:rPr lang="en" sz="3600"/>
              <a:t>e </a:t>
            </a:r>
            <a:r>
              <a:rPr lang="en" sz="3600">
                <a:solidFill>
                  <a:srgbClr val="4A86E8"/>
                </a:solidFill>
              </a:rPr>
              <a:t>Correção </a:t>
            </a:r>
            <a:r>
              <a:rPr lang="en" sz="3600"/>
              <a:t>de Erros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922000" y="15811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Verificação de Paridade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Maneira mais simples - único bit de paridade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Método de soma de verificação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IP o checksum é calculado sobre o cabeçalho IP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Exigem pouca sobrecarga no pacote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Código de Redundância Cíclica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Polinômios seguindo um padrão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Utilizado no Padrão Ethernet, 802.11, ATM</a:t>
            </a:r>
            <a:endParaRPr sz="1700"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Protocolos de Acesso Múltiplo</a:t>
            </a:r>
            <a:endParaRPr sz="4400"/>
          </a:p>
        </p:txBody>
      </p:sp>
      <p:sp>
        <p:nvSpPr>
          <p:cNvPr id="231" name="Google Shape;231;p3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Divisão de Canal, Acesso Aleatório, Passagem de Revezamento</a:t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8" name="Google Shape;238;p34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39" name="Google Shape;239;p34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25" y="495550"/>
            <a:ext cx="5438741" cy="4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A86E8"/>
                </a:solidFill>
              </a:rPr>
              <a:t>Protocolos </a:t>
            </a:r>
            <a:r>
              <a:rPr lang="en" sz="3500"/>
              <a:t>de </a:t>
            </a:r>
            <a:r>
              <a:rPr lang="en" sz="3500">
                <a:solidFill>
                  <a:srgbClr val="4A86E8"/>
                </a:solidFill>
              </a:rPr>
              <a:t>Acesso Múltiplo</a:t>
            </a:r>
            <a:endParaRPr sz="3500">
              <a:solidFill>
                <a:srgbClr val="4A86E8"/>
              </a:solidFill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 enlace ponto-a-ponto consiste em um único remetente e um único receptor na outra extremidade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enlace de difusão pode ter vários remetentes e receptores, todos transmitindo em um meio único e compartilhado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Os nós regulam sua transmissão pelos canais de difusão compartilhados</a:t>
            </a:r>
            <a:endParaRPr sz="1600"/>
          </a:p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A86E8"/>
                </a:solidFill>
              </a:rPr>
              <a:t>Protocolos </a:t>
            </a:r>
            <a:r>
              <a:rPr lang="en" sz="3500"/>
              <a:t>de </a:t>
            </a:r>
            <a:r>
              <a:rPr lang="en" sz="3500">
                <a:solidFill>
                  <a:srgbClr val="4A86E8"/>
                </a:solidFill>
              </a:rPr>
              <a:t>Acesso Múltiplo</a:t>
            </a:r>
            <a:endParaRPr sz="3500">
              <a:solidFill>
                <a:srgbClr val="4A86E8"/>
              </a:solidFill>
            </a:endParaRPr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Divisão de canal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Divide o canal em compartimentos </a:t>
            </a:r>
            <a:r>
              <a:rPr lang="en" sz="1600"/>
              <a:t>para uso de cada nó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Exemplos: Tempo (TDMA) e frequência (FDMA)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Acesso aleatório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Canal não dividido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Permite colisões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Realiza a recuperação das colisões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Exemplos: ALOHA, S-ALOHA, CSMA, CSMA/CD</a:t>
            </a:r>
            <a:endParaRPr sz="1600"/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A86E8"/>
                </a:solidFill>
              </a:rPr>
              <a:t>Protocolos </a:t>
            </a:r>
            <a:r>
              <a:rPr lang="en" sz="3500"/>
              <a:t>de </a:t>
            </a:r>
            <a:r>
              <a:rPr lang="en" sz="3500">
                <a:solidFill>
                  <a:srgbClr val="4A86E8"/>
                </a:solidFill>
              </a:rPr>
              <a:t>Acesso Múltiplo</a:t>
            </a:r>
            <a:endParaRPr sz="3500">
              <a:solidFill>
                <a:srgbClr val="4A86E8"/>
              </a:solidFill>
            </a:endParaRPr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Passagem de revezamento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Seleção (polling): nó coordenador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Passagem de Permissão (token)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Exemplos: Bluetooth, FDDI, IBM Token Ring</a:t>
            </a:r>
            <a:endParaRPr sz="1600"/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A86E8"/>
                </a:solidFill>
              </a:rPr>
              <a:t>Protocolos </a:t>
            </a:r>
            <a:r>
              <a:rPr lang="en" sz="3500"/>
              <a:t>de </a:t>
            </a:r>
            <a:r>
              <a:rPr lang="en" sz="3500">
                <a:solidFill>
                  <a:srgbClr val="4A86E8"/>
                </a:solidFill>
              </a:rPr>
              <a:t>Divisão de Canal</a:t>
            </a:r>
            <a:endParaRPr sz="3500">
              <a:solidFill>
                <a:srgbClr val="4A86E8"/>
              </a:solidFill>
            </a:endParaRPr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protocolo FDM divide o canal de R bits/s em frequências diferentes e permite o uso por dois nós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Análogo a Rádio FM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protocolo de acesso múltiplo por divisão de código (CDMA) atribui um código diferente a cada nó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Sistema de telefonia celular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 permitir a transmissão simultânea por vários nós, os códigos precisam ser escolhidos com cuidado</a:t>
            </a:r>
            <a:endParaRPr sz="1600"/>
          </a:p>
        </p:txBody>
      </p:sp>
      <p:sp>
        <p:nvSpPr>
          <p:cNvPr id="272" name="Google Shape;272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3" name="Google Shape;273;p3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4" name="Google Shape;274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Protocolos </a:t>
            </a:r>
            <a:r>
              <a:rPr lang="en" sz="3500">
                <a:solidFill>
                  <a:srgbClr val="4A86E8"/>
                </a:solidFill>
              </a:rPr>
              <a:t>TDMA </a:t>
            </a:r>
            <a:r>
              <a:rPr lang="en" sz="3500"/>
              <a:t>e</a:t>
            </a:r>
            <a:r>
              <a:rPr lang="en" sz="3500">
                <a:solidFill>
                  <a:srgbClr val="4A86E8"/>
                </a:solidFill>
              </a:rPr>
              <a:t> FDMA</a:t>
            </a:r>
            <a:endParaRPr sz="3500">
              <a:solidFill>
                <a:srgbClr val="4A86E8"/>
              </a:solidFill>
            </a:endParaRPr>
          </a:p>
        </p:txBody>
      </p:sp>
      <p:sp>
        <p:nvSpPr>
          <p:cNvPr id="281" name="Google Shape;281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2" name="Google Shape;282;p39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83" name="Google Shape;283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388" y="1749175"/>
            <a:ext cx="5375224" cy="9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4388" y="2761650"/>
            <a:ext cx="5375224" cy="176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Protocolos </a:t>
            </a:r>
            <a:r>
              <a:rPr lang="en" sz="3400"/>
              <a:t>de </a:t>
            </a:r>
            <a:r>
              <a:rPr lang="en" sz="3400">
                <a:solidFill>
                  <a:srgbClr val="4A86E8"/>
                </a:solidFill>
              </a:rPr>
              <a:t>Acesso Aleatório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Slotted Aloha: Todos os quadros são do mesmo tamanho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tempo é dividido por igual (slots) para transmissão de um quadro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Nós transmitem quadros apenas no início dos slots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Nós são sincronizados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 dois ou mais nós tentarem transmitir no mesmo slot, todos os nós detectam a colisão</a:t>
            </a:r>
            <a:endParaRPr sz="1600"/>
          </a:p>
        </p:txBody>
      </p:sp>
      <p:sp>
        <p:nvSpPr>
          <p:cNvPr id="293" name="Google Shape;293;p4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4" name="Google Shape;294;p4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95" name="Google Shape;295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4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03" name="Google Shape;303;p4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5" name="Google Shape;3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71" y="743525"/>
            <a:ext cx="7519803" cy="38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Definições, Conceitos, Serviços, Implementação, Técnicas de Detecção e Correção de Erros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1" name="Google Shape;311;p4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12" name="Google Shape;312;p42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2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962" y="436962"/>
            <a:ext cx="5148075" cy="426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Protocolos </a:t>
            </a:r>
            <a:r>
              <a:rPr lang="en" sz="3400"/>
              <a:t>de </a:t>
            </a:r>
            <a:r>
              <a:rPr lang="en" sz="3400">
                <a:solidFill>
                  <a:srgbClr val="4A86E8"/>
                </a:solidFill>
              </a:rPr>
              <a:t>Acesso Aleatório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Vantagens do </a:t>
            </a:r>
            <a:r>
              <a:rPr lang="en" sz="1600"/>
              <a:t>Slotted Aloha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Um </a:t>
            </a:r>
            <a:r>
              <a:rPr lang="en" sz="1600"/>
              <a:t>único nó ativo pode transmitir continuamente na velocidade plena do canal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É altamente descentralizado, pois somente intervalos nos nós precisam se encontrar em sincronismo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É simples de implementar</a:t>
            </a:r>
            <a:endParaRPr sz="1600"/>
          </a:p>
        </p:txBody>
      </p:sp>
      <p:sp>
        <p:nvSpPr>
          <p:cNvPr id="321" name="Google Shape;321;p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4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23" name="Google Shape;323;p4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Protocolos </a:t>
            </a:r>
            <a:r>
              <a:rPr lang="en" sz="3400"/>
              <a:t>de </a:t>
            </a:r>
            <a:r>
              <a:rPr lang="en" sz="3400">
                <a:solidFill>
                  <a:srgbClr val="4A86E8"/>
                </a:solidFill>
              </a:rPr>
              <a:t>Acesso Aleatório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Desv</a:t>
            </a:r>
            <a:r>
              <a:rPr lang="en" sz="1600"/>
              <a:t>antagens do Slotted Aloha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</a:t>
            </a:r>
            <a:r>
              <a:rPr lang="en" sz="1600"/>
              <a:t>ntervalos com colisões são desperdiçados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Há intervalos ociosos (nenhum nó transmitindo)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sincronismo de clock é necessário para marcação dos slots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Os nós podem detectar colisão em tempo menor do que tempo para transmitir</a:t>
            </a:r>
            <a:endParaRPr sz="1600"/>
          </a:p>
        </p:txBody>
      </p:sp>
      <p:sp>
        <p:nvSpPr>
          <p:cNvPr id="331" name="Google Shape;331;p4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2" name="Google Shape;332;p4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33" name="Google Shape;333;p4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Protocolos </a:t>
            </a:r>
            <a:r>
              <a:rPr lang="en" sz="3400"/>
              <a:t>de </a:t>
            </a:r>
            <a:r>
              <a:rPr lang="en" sz="3400">
                <a:solidFill>
                  <a:srgbClr val="4A86E8"/>
                </a:solidFill>
              </a:rPr>
              <a:t>Acesso Aleatório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Aloha Puro (Unslotted)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Operação mais simples: não há sincronização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Quando um pacote precisa de transmissão, ele é enviado sem esperar pelo início de um slot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probabilidade de colisão aumenta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Ex: Pacote enviado em t</a:t>
            </a:r>
            <a:r>
              <a:rPr baseline="-25000" lang="en" sz="1600"/>
              <a:t>0</a:t>
            </a:r>
            <a:r>
              <a:rPr lang="en" sz="1600"/>
              <a:t> colide com outros pacotes enviados em </a:t>
            </a:r>
            <a:br>
              <a:rPr lang="en" sz="1600"/>
            </a:br>
            <a:r>
              <a:rPr lang="en" sz="1600"/>
              <a:t>[t</a:t>
            </a:r>
            <a:r>
              <a:rPr baseline="-25000" lang="en" sz="1600"/>
              <a:t>0</a:t>
            </a:r>
            <a:r>
              <a:rPr lang="en" sz="1600"/>
              <a:t> - 1, t</a:t>
            </a:r>
            <a:r>
              <a:rPr baseline="-25000" lang="en" sz="1600"/>
              <a:t>0</a:t>
            </a:r>
            <a:r>
              <a:rPr lang="en" sz="1600"/>
              <a:t> + 1]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Tem eficiência de 18% (contra 37% do Slotted Aloha)</a:t>
            </a:r>
            <a:endParaRPr sz="1600"/>
          </a:p>
        </p:txBody>
      </p:sp>
      <p:sp>
        <p:nvSpPr>
          <p:cNvPr id="341" name="Google Shape;341;p4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2" name="Google Shape;342;p4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43" name="Google Shape;343;p4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0" name="Google Shape;350;p46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51" name="Google Shape;351;p4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3" name="Google Shape;3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775" y="440525"/>
            <a:ext cx="4676450" cy="42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9" name="Google Shape;359;p4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60" name="Google Shape;360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2" name="Google Shape;3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00" y="920550"/>
            <a:ext cx="7650074" cy="32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Protocolos </a:t>
            </a:r>
            <a:r>
              <a:rPr lang="en" sz="3400"/>
              <a:t>de </a:t>
            </a:r>
            <a:r>
              <a:rPr lang="en" sz="3400">
                <a:solidFill>
                  <a:srgbClr val="4A86E8"/>
                </a:solidFill>
              </a:rPr>
              <a:t>Acesso Aleatório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368" name="Google Shape;368;p48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CSMA (</a:t>
            </a:r>
            <a:r>
              <a:rPr lang="en"/>
              <a:t>Carrier Sense Multiple Access</a:t>
            </a:r>
            <a:r>
              <a:rPr lang="en"/>
              <a:t>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Protocolo utilizado na Internet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Protocolos de detecção de portadora (CSMA) e CSMA com detecção de colisão (CSMA/CD)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Duas regras básicas: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Ouça antes de falar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 alguém começar a falar perto de você, pare de falar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0" name="Google Shape;370;p4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71" name="Google Shape;371;p4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Protocolos </a:t>
            </a:r>
            <a:r>
              <a:rPr lang="en" sz="3400"/>
              <a:t>de </a:t>
            </a:r>
            <a:r>
              <a:rPr lang="en" sz="3400">
                <a:solidFill>
                  <a:srgbClr val="4A86E8"/>
                </a:solidFill>
              </a:rPr>
              <a:t>Acesso Aleatório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378" name="Google Shape;378;p49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CSMA </a:t>
            </a:r>
            <a:r>
              <a:rPr lang="en"/>
              <a:t>Persistente: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Caso o meio estiver ocupado, o nó persiste escutando e quando o meio ficar livre, temos duas possibilidades:  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Persistente: transmite o quadro (i.e., p, probabilidade, igual a 1)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P-Persistente: com probabilidade P transmite e com probabilidade 1-P recua</a:t>
            </a:r>
            <a:endParaRPr/>
          </a:p>
        </p:txBody>
      </p:sp>
      <p:sp>
        <p:nvSpPr>
          <p:cNvPr id="379" name="Google Shape;379;p4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0" name="Google Shape;380;p4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81" name="Google Shape;381;p4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Protocolos </a:t>
            </a:r>
            <a:r>
              <a:rPr lang="en" sz="3400"/>
              <a:t>de </a:t>
            </a:r>
            <a:r>
              <a:rPr lang="en" sz="3400">
                <a:solidFill>
                  <a:srgbClr val="4A86E8"/>
                </a:solidFill>
              </a:rPr>
              <a:t>Acesso Aleatório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388" name="Google Shape;388;p50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CSMA </a:t>
            </a:r>
            <a:r>
              <a:rPr lang="en" sz="1600"/>
              <a:t>Não Persistente: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Calcula tempo de recuo (i.e., backoff) e permanece inativo pelo tempo estipulado (tempo de recuo é decrementado somente enquanto o meio estiver livre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Caso o meio ficar ocupado, ele congela o contador até o meio ficar livre novamente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Necessariamente o meio estará livre quando o contador zerar</a:t>
            </a:r>
            <a:endParaRPr sz="1600"/>
          </a:p>
        </p:txBody>
      </p:sp>
      <p:sp>
        <p:nvSpPr>
          <p:cNvPr id="389" name="Google Shape;389;p5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0" name="Google Shape;390;p5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91" name="Google Shape;391;p5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Protocolos </a:t>
            </a:r>
            <a:r>
              <a:rPr lang="en" sz="3400"/>
              <a:t>de </a:t>
            </a:r>
            <a:r>
              <a:rPr lang="en" sz="3400">
                <a:solidFill>
                  <a:srgbClr val="4A86E8"/>
                </a:solidFill>
              </a:rPr>
              <a:t>Acesso Aleatório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398" name="Google Shape;398;p51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Colisões no CSMA: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Colisões podem ocorrer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Se houver atraso de propagação significa que dois nós podem não ouvir a transmissão um do outro, assim, ao iniciarem a transmissão a mesma irá gerar colisão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Na colisão o tempo de transmissão de pacote é desperdiçado e, assim, todo o processo de acesso ao meio deve ser reiniciado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99" name="Google Shape;399;p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Google Shape;400;p5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01" name="Google Shape;401;p5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Camada de </a:t>
            </a:r>
            <a:r>
              <a:rPr lang="en" sz="4400">
                <a:solidFill>
                  <a:srgbClr val="4A86E8"/>
                </a:solidFill>
              </a:rPr>
              <a:t>Enlace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 enlace é o canal de comunicação que se conecta ao nó adjacente pelo caminho de comunicação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Enlaces cabeados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Enlaces sem fio (wireless)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Os </a:t>
            </a:r>
            <a:r>
              <a:rPr lang="en" sz="1600"/>
              <a:t>hosts e os roteadores serão chamados de nós, pois não irá fazer diferença se a origem é um host ou roteador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Última camada da Internet que contém software</a:t>
            </a:r>
            <a:endParaRPr sz="1600"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8" name="Google Shape;408;p5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09" name="Google Shape;409;p52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1" name="Google Shape;4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525" y="450850"/>
            <a:ext cx="3856650" cy="42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7" name="Google Shape;417;p53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18" name="Google Shape;418;p5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0" name="Google Shape;4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613" y="521425"/>
            <a:ext cx="3794776" cy="410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Protocolos </a:t>
            </a:r>
            <a:r>
              <a:rPr lang="en" sz="3400"/>
              <a:t>de </a:t>
            </a:r>
            <a:r>
              <a:rPr lang="en" sz="3400">
                <a:solidFill>
                  <a:srgbClr val="4A86E8"/>
                </a:solidFill>
              </a:rPr>
              <a:t>Revezamento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922000" y="16573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Seleção (polling)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Nó coordenador convida a transmissão um nó de cada vez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Problemas: latência; único ponto de falha (coordenador)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Passagem de token (permissão):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Controla um token passando de um nó a outro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Problemas: latência; único ponto de falha (token)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8" name="Google Shape;428;p5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29" name="Google Shape;429;p5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55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A86E8"/>
                </a:solidFill>
              </a:rPr>
              <a:t>Obrigado!</a:t>
            </a:r>
            <a:endParaRPr sz="9600">
              <a:solidFill>
                <a:srgbClr val="4A86E8"/>
              </a:solidFill>
            </a:endParaRPr>
          </a:p>
        </p:txBody>
      </p:sp>
      <p:sp>
        <p:nvSpPr>
          <p:cNvPr id="437" name="Google Shape;437;p55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Dúvidas?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438" name="Google Shape;438;p55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Implementação</a:t>
            </a:r>
            <a:r>
              <a:rPr lang="en" sz="4000"/>
              <a:t> </a:t>
            </a:r>
            <a:r>
              <a:rPr lang="en" sz="4000"/>
              <a:t>de Enlace</a:t>
            </a:r>
            <a:endParaRPr sz="40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922000" y="1657350"/>
            <a:ext cx="67320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 maior parte, a camada de enlace é implementada na placa de rede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NIC - Network Interface Card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“Computador Autônomo”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Nível de Hardware - maior rapidez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Combinação de Hardware, Software e Firmware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Principalmente para Detecção e Correção de Erros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Ex: Placa Ethernet; Placa PCMCIA (PC Card); Placa 802.11</a:t>
            </a:r>
            <a:endParaRPr sz="1600"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18287" l="0" r="0" t="0"/>
          <a:stretch/>
        </p:blipFill>
        <p:spPr>
          <a:xfrm>
            <a:off x="5590600" y="2124550"/>
            <a:ext cx="2697300" cy="14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Implementação</a:t>
            </a:r>
            <a:r>
              <a:rPr lang="en" sz="4000"/>
              <a:t> de Enlace</a:t>
            </a:r>
            <a:endParaRPr sz="4000"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913" y="1611875"/>
            <a:ext cx="4078173" cy="3089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08" name="Google Shape;108;p1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Implementação</a:t>
            </a:r>
            <a:r>
              <a:rPr lang="en" sz="4000"/>
              <a:t> de Enlace</a:t>
            </a:r>
            <a:endParaRPr sz="4000"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922000" y="1581150"/>
            <a:ext cx="7871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Lado emissor: encapsula datagrama no quadro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Inclui bits de verificação de erro, transf. confiável, controle de fluxo, etc.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Lado receptor: extrai datagrama e passa à camada superior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Procura erros, transf. confiável, controle de fluxo, etc.</a:t>
            </a:r>
            <a:endParaRPr sz="1600"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025" y="3186494"/>
            <a:ext cx="3763950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Protocolos </a:t>
            </a:r>
            <a:r>
              <a:rPr lang="en" sz="4400"/>
              <a:t>de Enlace</a:t>
            </a:r>
            <a:endParaRPr sz="4400"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922000" y="18097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São u</a:t>
            </a:r>
            <a:r>
              <a:rPr lang="en" sz="1700"/>
              <a:t>sados para transportar um quadro de dados de um nó ao nó adjacente por um enlace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Frame: unidade de dados trocada pelo protocolo de camada de enlace e que encapsula um pacote de camada de rede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Obs.: um datagrama pode ser transportado por diferentes protocolos de enlace nos diferentes enlaces do caminho !</a:t>
            </a:r>
            <a:endParaRPr sz="1700"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Serviços </a:t>
            </a:r>
            <a:r>
              <a:rPr lang="en" sz="4400"/>
              <a:t>de Enlace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922000" y="18097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mbora o serviço básico seja o transporte de um datagrama de um nó até um nó adjacente por um único enlace de comunicação, serviços podem variar de protocolo para protocolo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