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y="5143500" cx="9144000"/>
  <p:notesSz cx="6858000" cy="9144000"/>
  <p:embeddedFontLst>
    <p:embeddedFont>
      <p:font typeface="Raleway"/>
      <p:regular r:id="rId78"/>
      <p:bold r:id="rId79"/>
      <p:italic r:id="rId80"/>
      <p:boldItalic r:id="rId81"/>
    </p:embeddedFont>
    <p:embeddedFont>
      <p:font typeface="Raleway ExtraBold"/>
      <p:bold r:id="rId82"/>
      <p:boldItalic r:id="rId83"/>
    </p:embeddedFont>
    <p:embeddedFont>
      <p:font typeface="Raleway Medium"/>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alewayMedium-regular.fntdata"/><Relationship Id="rId83" Type="http://schemas.openxmlformats.org/officeDocument/2006/relationships/font" Target="fonts/RalewayExtraBold-boldItalic.fntdata"/><Relationship Id="rId42" Type="http://schemas.openxmlformats.org/officeDocument/2006/relationships/slide" Target="slides/slide38.xml"/><Relationship Id="rId86" Type="http://schemas.openxmlformats.org/officeDocument/2006/relationships/font" Target="fonts/RalewayMedium-italic.fntdata"/><Relationship Id="rId41" Type="http://schemas.openxmlformats.org/officeDocument/2006/relationships/slide" Target="slides/slide37.xml"/><Relationship Id="rId85" Type="http://schemas.openxmlformats.org/officeDocument/2006/relationships/font" Target="fonts/RalewayMedium-bold.fntdata"/><Relationship Id="rId44" Type="http://schemas.openxmlformats.org/officeDocument/2006/relationships/slide" Target="slides/slide40.xml"/><Relationship Id="rId43" Type="http://schemas.openxmlformats.org/officeDocument/2006/relationships/slide" Target="slides/slide39.xml"/><Relationship Id="rId87" Type="http://schemas.openxmlformats.org/officeDocument/2006/relationships/font" Target="fonts/RalewayMedium-boldItalic.fnt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Raleway-italic.fntdata"/><Relationship Id="rId82" Type="http://schemas.openxmlformats.org/officeDocument/2006/relationships/font" Target="fonts/RalewayExtraBold-bold.fntdata"/><Relationship Id="rId81"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Raleway-bold.fntdata"/><Relationship Id="rId34" Type="http://schemas.openxmlformats.org/officeDocument/2006/relationships/slide" Target="slides/slide30.xml"/><Relationship Id="rId78" Type="http://schemas.openxmlformats.org/officeDocument/2006/relationships/font" Target="fonts/Raleway-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f88b15f0f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f88b15f0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f88b15f0f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f88b15f0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f88b15f0f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f88b15f0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f88b15f0f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f88b15f0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f88b15f0f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f88b15f0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f88b15f0f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f88b15f0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f88b15f0f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f88b15f0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f88b15f0f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f88b15f0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f88b15f0f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f88b15f0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f88b15f0f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f88b15f0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1a9bcaa9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1a9bcaa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44ce444d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44ce444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df8f70b67_0_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df8f70b6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a8b830564_0_3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a8b83056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f88b15f0f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f88b15f0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f88b15f0f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f88b15f0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df8f70b67_0_1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df8f70b6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f88b15f0f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f88b15f0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f88b15f0f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f88b15f0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f88b15f0f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f88b15f0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df8f70b67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df8f70b6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547f8e71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547f8e7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f88b15f0f_0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f88b15f0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f88b15f0f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f88b15f0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f88b15f0f_0_2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f88b15f0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f88b15f0f_0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f88b15f0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f88b15f0f_0_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f88b15f0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df8f70b67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df8f70b6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f88b15f0f_0_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3f88b15f0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f88b15f0f_0_2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f88b15f0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f88b15f0f_0_2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3f88b15f0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3f88b15f0f_0_3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3f88b15f0f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f88b15f0f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f88b15f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f88b15f0f_0_3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f88b15f0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3f88b15f0f_0_3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3f88b15f0f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3f88b15f0f_0_4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3f88b15f0f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3f88b15f0f_0_4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3f88b15f0f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3f88b15f0f_0_4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3f88b15f0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3f88b15f0f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3f88b15f0f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3f88b15f0f_0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3f88b15f0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3f88b15f0f_0_4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3f88b15f0f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f88b15f0f_0_4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3f88b15f0f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3f88b15f0f_0_4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3f88b15f0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1a9bcaa9c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1a9bcaa9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3f88b15f0f_0_4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3f88b15f0f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3f88b15f0f_0_4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3f88b15f0f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3f88b15f0f_0_5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3f88b15f0f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3f88b15f0f_0_6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3f88b15f0f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3f88b15f0f_0_5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3f88b15f0f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3f88b15f0f_0_5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3f88b15f0f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3f88b15f0f_0_5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3f88b15f0f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3f88b15f0f_0_5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3f88b15f0f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3f88b15f0f_0_5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3f88b15f0f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3f88b15f0f_0_5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3f88b15f0f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f88b15f0f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f88b15f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3f88b15f0f_0_5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3f88b15f0f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3f88b15f0f_0_5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3f88b15f0f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3f88b15f0f_0_6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3f88b15f0f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3f88b15f0f_0_6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3f88b15f0f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3f88b15f0f_0_6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3f88b15f0f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3f88b15f0f_0_6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3f88b15f0f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3f88b15f0f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3f88b15f0f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3f88b15f0f_0_6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3f88b15f0f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3f88b15f0f_0_7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3f88b15f0f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3f88b15f0f_0_7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3f88b15f0f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f88b15f0f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f88b15f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3f88b15f0f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3f88b15f0f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3f88b15f0f_0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3f88b15f0f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3f88b15f0f_0_7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3f88b15f0f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f88b15f0f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f88b15f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f88b15f0f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f88b15f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4A86E8"/>
        </a:solidFill>
      </p:bgPr>
    </p:bg>
    <p:spTree>
      <p:nvGrpSpPr>
        <p:cNvPr id="9" name="Shape 9"/>
        <p:cNvGrpSpPr/>
        <p:nvPr/>
      </p:nvGrpSpPr>
      <p:grpSpPr>
        <a:xfrm>
          <a:off x="0" y="0"/>
          <a:ext cx="0" cy="0"/>
          <a:chOff x="0" y="0"/>
          <a:chExt cx="0" cy="0"/>
        </a:xfrm>
      </p:grpSpPr>
      <p:sp>
        <p:nvSpPr>
          <p:cNvPr id="10" name="Google Shape;10;p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2">
    <p:spTree>
      <p:nvGrpSpPr>
        <p:cNvPr id="50" name="Shape 50"/>
        <p:cNvGrpSpPr/>
        <p:nvPr/>
      </p:nvGrpSpPr>
      <p:grpSpPr>
        <a:xfrm>
          <a:off x="0" y="0"/>
          <a:ext cx="0" cy="0"/>
          <a:chOff x="0" y="0"/>
          <a:chExt cx="0" cy="0"/>
        </a:xfrm>
      </p:grpSpPr>
      <p:sp>
        <p:nvSpPr>
          <p:cNvPr id="51" name="Google Shape;51;p1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ed">
  <p:cSld name="BLANK_1">
    <p:bg>
      <p:bgPr>
        <a:solidFill>
          <a:srgbClr val="4A86E8"/>
        </a:solidFill>
      </p:bgPr>
    </p:bg>
    <p:spTree>
      <p:nvGrpSpPr>
        <p:cNvPr id="52" name="Shape 52"/>
        <p:cNvGrpSpPr/>
        <p:nvPr/>
      </p:nvGrpSpPr>
      <p:grpSpPr>
        <a:xfrm>
          <a:off x="0" y="0"/>
          <a:ext cx="0" cy="0"/>
          <a:chOff x="0" y="0"/>
          <a:chExt cx="0" cy="0"/>
        </a:xfrm>
      </p:grpSpPr>
      <p:sp>
        <p:nvSpPr>
          <p:cNvPr id="53" name="Google Shape;53;p1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4" name="Google Shape;54;p1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A86E8"/>
        </a:solidFill>
      </p:bgPr>
    </p:bg>
    <p:spTree>
      <p:nvGrpSpPr>
        <p:cNvPr id="12" name="Shape 12"/>
        <p:cNvGrpSpPr/>
        <p:nvPr/>
      </p:nvGrpSpPr>
      <p:grpSpPr>
        <a:xfrm>
          <a:off x="0" y="0"/>
          <a:ext cx="0" cy="0"/>
          <a:chOff x="0" y="0"/>
          <a:chExt cx="0" cy="0"/>
        </a:xfrm>
      </p:grpSpPr>
      <p:sp>
        <p:nvSpPr>
          <p:cNvPr id="13" name="Google Shape;13;p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685800" y="2726342"/>
            <a:ext cx="7772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3830653"/>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4A86E8"/>
        </a:solidFill>
      </p:bgPr>
    </p:bg>
    <p:spTree>
      <p:nvGrpSpPr>
        <p:cNvPr id="16" name="Shape 16"/>
        <p:cNvGrpSpPr/>
        <p:nvPr/>
      </p:nvGrpSpPr>
      <p:grpSpPr>
        <a:xfrm>
          <a:off x="0" y="0"/>
          <a:ext cx="0" cy="0"/>
          <a:chOff x="0" y="0"/>
          <a:chExt cx="0" cy="0"/>
        </a:xfrm>
      </p:grpSpPr>
      <p:sp>
        <p:nvSpPr>
          <p:cNvPr id="17" name="Google Shape;17;p4"/>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757200" y="2161800"/>
            <a:ext cx="56298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Clr>
                <a:schemeClr val="dk1"/>
              </a:buClr>
              <a:buSzPts val="3000"/>
              <a:buChar char="●"/>
              <a:defRPr i="1" sz="3000">
                <a:solidFill>
                  <a:schemeClr val="dk1"/>
                </a:solidFill>
              </a:defRPr>
            </a:lvl1pPr>
            <a:lvl2pPr indent="-419100" lvl="1" marL="914400" rtl="0" algn="ctr">
              <a:spcBef>
                <a:spcPts val="0"/>
              </a:spcBef>
              <a:spcAft>
                <a:spcPts val="0"/>
              </a:spcAft>
              <a:buClr>
                <a:schemeClr val="dk1"/>
              </a:buClr>
              <a:buSzPts val="3000"/>
              <a:buChar char="○"/>
              <a:defRPr i="1" sz="3000">
                <a:solidFill>
                  <a:schemeClr val="dk1"/>
                </a:solidFill>
              </a:defRPr>
            </a:lvl2pPr>
            <a:lvl3pPr indent="-419100" lvl="2" marL="1371600" rtl="0" algn="ctr">
              <a:spcBef>
                <a:spcPts val="0"/>
              </a:spcBef>
              <a:spcAft>
                <a:spcPts val="0"/>
              </a:spcAft>
              <a:buClr>
                <a:schemeClr val="dk1"/>
              </a:buClr>
              <a:buSzPts val="3000"/>
              <a:buChar char="■"/>
              <a:defRPr i="1" sz="3000">
                <a:solidFill>
                  <a:schemeClr val="dk1"/>
                </a:solidFill>
              </a:defRPr>
            </a:lvl3pPr>
            <a:lvl4pPr indent="-419100" lvl="3" marL="1828800" rtl="0" algn="ctr">
              <a:spcBef>
                <a:spcPts val="0"/>
              </a:spcBef>
              <a:spcAft>
                <a:spcPts val="0"/>
              </a:spcAft>
              <a:buClr>
                <a:schemeClr val="dk1"/>
              </a:buClr>
              <a:buSzPts val="3000"/>
              <a:buChar char="●"/>
              <a:defRPr i="1" sz="3000">
                <a:solidFill>
                  <a:schemeClr val="dk1"/>
                </a:solidFill>
              </a:defRPr>
            </a:lvl4pPr>
            <a:lvl5pPr indent="-419100" lvl="4" marL="2286000" rtl="0" algn="ctr">
              <a:spcBef>
                <a:spcPts val="0"/>
              </a:spcBef>
              <a:spcAft>
                <a:spcPts val="0"/>
              </a:spcAft>
              <a:buClr>
                <a:schemeClr val="dk1"/>
              </a:buClr>
              <a:buSzPts val="3000"/>
              <a:buChar char="○"/>
              <a:defRPr i="1" sz="3000">
                <a:solidFill>
                  <a:schemeClr val="dk1"/>
                </a:solidFill>
              </a:defRPr>
            </a:lvl5pPr>
            <a:lvl6pPr indent="-419100" lvl="5" marL="2743200" rtl="0" algn="ctr">
              <a:spcBef>
                <a:spcPts val="0"/>
              </a:spcBef>
              <a:spcAft>
                <a:spcPts val="0"/>
              </a:spcAft>
              <a:buClr>
                <a:schemeClr val="dk1"/>
              </a:buClr>
              <a:buSzPts val="3000"/>
              <a:buChar char="■"/>
              <a:defRPr i="1" sz="3000">
                <a:solidFill>
                  <a:schemeClr val="dk1"/>
                </a:solidFill>
              </a:defRPr>
            </a:lvl6pPr>
            <a:lvl7pPr indent="-419100" lvl="6" marL="3200400" rtl="0" algn="ctr">
              <a:spcBef>
                <a:spcPts val="0"/>
              </a:spcBef>
              <a:spcAft>
                <a:spcPts val="0"/>
              </a:spcAft>
              <a:buClr>
                <a:schemeClr val="dk1"/>
              </a:buClr>
              <a:buSzPts val="3000"/>
              <a:buChar char="●"/>
              <a:defRPr i="1" sz="3000">
                <a:solidFill>
                  <a:schemeClr val="dk1"/>
                </a:solidFill>
              </a:defRPr>
            </a:lvl7pPr>
            <a:lvl8pPr indent="-419100" lvl="7" marL="3657600" rtl="0" algn="ctr">
              <a:spcBef>
                <a:spcPts val="0"/>
              </a:spcBef>
              <a:spcAft>
                <a:spcPts val="0"/>
              </a:spcAft>
              <a:buClr>
                <a:schemeClr val="dk1"/>
              </a:buClr>
              <a:buSzPts val="3000"/>
              <a:buChar char="○"/>
              <a:defRPr i="1" sz="3000">
                <a:solidFill>
                  <a:schemeClr val="dk1"/>
                </a:solidFill>
              </a:defRPr>
            </a:lvl8pPr>
            <a:lvl9pPr indent="-419100" lvl="8" marL="4114800" algn="ctr">
              <a:spcBef>
                <a:spcPts val="0"/>
              </a:spcBef>
              <a:spcAft>
                <a:spcPts val="0"/>
              </a:spcAft>
              <a:buClr>
                <a:schemeClr val="dk1"/>
              </a:buClr>
              <a:buSzPts val="3000"/>
              <a:buChar char="■"/>
              <a:defRPr i="1" sz="3000">
                <a:solidFill>
                  <a:schemeClr val="dk1"/>
                </a:solidFill>
              </a:defRPr>
            </a:lvl9pPr>
          </a:lstStyle>
          <a:p/>
        </p:txBody>
      </p:sp>
      <p:sp>
        <p:nvSpPr>
          <p:cNvPr id="19" name="Google Shape;19;p4"/>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solidFill>
                  <a:schemeClr val="dk1"/>
                </a:solidFill>
                <a:latin typeface="Raleway"/>
                <a:ea typeface="Raleway"/>
                <a:cs typeface="Raleway"/>
                <a:sym typeface="Raleway"/>
              </a:rPr>
              <a:t>“</a:t>
            </a:r>
            <a:endParaRPr b="1" sz="12000">
              <a:solidFill>
                <a:schemeClr val="dk1"/>
              </a:solidFill>
              <a:latin typeface="Raleway"/>
              <a:ea typeface="Raleway"/>
              <a:cs typeface="Raleway"/>
              <a:sym typeface="Raleway"/>
            </a:endParaRPr>
          </a:p>
        </p:txBody>
      </p:sp>
      <p:sp>
        <p:nvSpPr>
          <p:cNvPr id="20" name="Google Shape;20;p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A86E8"/>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4" name="Google Shape;24;p5"/>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solidFill>
                  <a:srgbClr val="4A86E8"/>
                </a:solidFill>
              </a:defRPr>
            </a:lvl1pPr>
            <a:lvl2pPr lvl="1">
              <a:buNone/>
              <a:defRPr>
                <a:solidFill>
                  <a:srgbClr val="4A86E8"/>
                </a:solidFill>
              </a:defRPr>
            </a:lvl2pPr>
            <a:lvl3pPr lvl="2">
              <a:buNone/>
              <a:defRPr>
                <a:solidFill>
                  <a:srgbClr val="4A86E8"/>
                </a:solidFill>
              </a:defRPr>
            </a:lvl3pPr>
            <a:lvl4pPr lvl="3">
              <a:buNone/>
              <a:defRPr>
                <a:solidFill>
                  <a:srgbClr val="4A86E8"/>
                </a:solidFill>
              </a:defRPr>
            </a:lvl4pPr>
            <a:lvl5pPr lvl="4">
              <a:buNone/>
              <a:defRPr>
                <a:solidFill>
                  <a:srgbClr val="4A86E8"/>
                </a:solidFill>
              </a:defRPr>
            </a:lvl5pPr>
            <a:lvl6pPr lvl="5">
              <a:buNone/>
              <a:defRPr>
                <a:solidFill>
                  <a:srgbClr val="4A86E8"/>
                </a:solidFill>
              </a:defRPr>
            </a:lvl6pPr>
            <a:lvl7pPr lvl="6">
              <a:buNone/>
              <a:defRPr>
                <a:solidFill>
                  <a:srgbClr val="4A86E8"/>
                </a:solidFill>
              </a:defRPr>
            </a:lvl7pPr>
            <a:lvl8pPr lvl="7">
              <a:buNone/>
              <a:defRPr>
                <a:solidFill>
                  <a:srgbClr val="4A86E8"/>
                </a:solidFill>
              </a:defRPr>
            </a:lvl8pPr>
            <a:lvl9pPr lvl="8">
              <a:buNone/>
              <a:defRPr>
                <a:solidFill>
                  <a:srgbClr val="4A86E8"/>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A86E8"/>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9" name="Google Shape;29;p6"/>
          <p:cNvSpPr txBox="1"/>
          <p:nvPr>
            <p:ph idx="1" type="body"/>
          </p:nvPr>
        </p:nvSpPr>
        <p:spPr>
          <a:xfrm>
            <a:off x="922000" y="1887378"/>
            <a:ext cx="3543300" cy="30276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0" name="Google Shape;30;p6"/>
          <p:cNvSpPr txBox="1"/>
          <p:nvPr>
            <p:ph idx="2" type="body"/>
          </p:nvPr>
        </p:nvSpPr>
        <p:spPr>
          <a:xfrm>
            <a:off x="4678687" y="1887378"/>
            <a:ext cx="3543300" cy="30276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1" name="Google Shape;31;p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A86E8"/>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5" name="Google Shape;35;p7"/>
          <p:cNvSpPr txBox="1"/>
          <p:nvPr>
            <p:ph idx="1" type="body"/>
          </p:nvPr>
        </p:nvSpPr>
        <p:spPr>
          <a:xfrm>
            <a:off x="922000" y="1930500"/>
            <a:ext cx="2332200" cy="2919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6" name="Google Shape;36;p7"/>
          <p:cNvSpPr txBox="1"/>
          <p:nvPr>
            <p:ph idx="2" type="body"/>
          </p:nvPr>
        </p:nvSpPr>
        <p:spPr>
          <a:xfrm>
            <a:off x="3373778" y="1930500"/>
            <a:ext cx="2332200" cy="2919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7" name="Google Shape;37;p7"/>
          <p:cNvSpPr txBox="1"/>
          <p:nvPr>
            <p:ph idx="3" type="body"/>
          </p:nvPr>
        </p:nvSpPr>
        <p:spPr>
          <a:xfrm>
            <a:off x="5825557" y="1930500"/>
            <a:ext cx="2332200" cy="2919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8" name="Google Shape;38;p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A86E8"/>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2" name="Google Shape;42;p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A86E8"/>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idx="1" type="body"/>
          </p:nvPr>
        </p:nvSpPr>
        <p:spPr>
          <a:xfrm>
            <a:off x="457200" y="42539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46" name="Google Shape;46;p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A86E8"/>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800"/>
              <a:buFont typeface="Raleway ExtraBold"/>
              <a:buNone/>
              <a:defRPr sz="4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4800"/>
              <a:buFont typeface="Raleway ExtraBold"/>
              <a:buNone/>
              <a:defRPr sz="4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4800"/>
              <a:buFont typeface="Raleway ExtraBold"/>
              <a:buNone/>
              <a:defRPr sz="4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4800"/>
              <a:buFont typeface="Raleway ExtraBold"/>
              <a:buNone/>
              <a:defRPr sz="4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4800"/>
              <a:buFont typeface="Raleway ExtraBold"/>
              <a:buNone/>
              <a:defRPr sz="4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4800"/>
              <a:buFont typeface="Raleway ExtraBold"/>
              <a:buNone/>
              <a:defRPr sz="4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4800"/>
              <a:buFont typeface="Raleway ExtraBold"/>
              <a:buNone/>
              <a:defRPr sz="4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4800"/>
              <a:buFont typeface="Raleway ExtraBold"/>
              <a:buNone/>
              <a:defRPr sz="4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4800"/>
              <a:buFont typeface="Raleway ExtraBold"/>
              <a:buNone/>
              <a:defRPr sz="4800">
                <a:solidFill>
                  <a:schemeClr val="dk1"/>
                </a:solidFill>
                <a:latin typeface="Raleway ExtraBold"/>
                <a:ea typeface="Raleway ExtraBold"/>
                <a:cs typeface="Raleway ExtraBold"/>
                <a:sym typeface="Raleway ExtraBold"/>
              </a:defRPr>
            </a:lvl9pPr>
          </a:lstStyle>
          <a:p/>
        </p:txBody>
      </p:sp>
      <p:sp>
        <p:nvSpPr>
          <p:cNvPr id="7" name="Google Shape;7;p1"/>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rgbClr val="4A86E8"/>
              </a:buClr>
              <a:buSzPts val="1800"/>
              <a:buFont typeface="Raleway Medium"/>
              <a:buChar char="●"/>
              <a:defRPr sz="1800">
                <a:solidFill>
                  <a:schemeClr val="dk2"/>
                </a:solidFill>
                <a:latin typeface="Raleway Medium"/>
                <a:ea typeface="Raleway Medium"/>
                <a:cs typeface="Raleway Medium"/>
                <a:sym typeface="Raleway Medium"/>
              </a:defRPr>
            </a:lvl1pPr>
            <a:lvl2pPr indent="-342900" lvl="1" marL="914400">
              <a:spcBef>
                <a:spcPts val="0"/>
              </a:spcBef>
              <a:spcAft>
                <a:spcPts val="0"/>
              </a:spcAft>
              <a:buClr>
                <a:srgbClr val="4A86E8"/>
              </a:buClr>
              <a:buSzPts val="1800"/>
              <a:buFont typeface="Raleway Medium"/>
              <a:buChar char="○"/>
              <a:defRPr sz="1800">
                <a:solidFill>
                  <a:schemeClr val="dk2"/>
                </a:solidFill>
                <a:latin typeface="Raleway Medium"/>
                <a:ea typeface="Raleway Medium"/>
                <a:cs typeface="Raleway Medium"/>
                <a:sym typeface="Raleway Medium"/>
              </a:defRPr>
            </a:lvl2pPr>
            <a:lvl3pPr indent="-342900" lvl="2" marL="1371600">
              <a:spcBef>
                <a:spcPts val="0"/>
              </a:spcBef>
              <a:spcAft>
                <a:spcPts val="0"/>
              </a:spcAft>
              <a:buClr>
                <a:srgbClr val="4A86E8"/>
              </a:buClr>
              <a:buSzPts val="1800"/>
              <a:buFont typeface="Raleway Medium"/>
              <a:buChar char="■"/>
              <a:defRPr sz="1800">
                <a:solidFill>
                  <a:schemeClr val="dk2"/>
                </a:solidFill>
                <a:latin typeface="Raleway Medium"/>
                <a:ea typeface="Raleway Medium"/>
                <a:cs typeface="Raleway Medium"/>
                <a:sym typeface="Raleway Medium"/>
              </a:defRPr>
            </a:lvl3pPr>
            <a:lvl4pPr indent="-342900" lvl="3" marL="1828800">
              <a:spcBef>
                <a:spcPts val="0"/>
              </a:spcBef>
              <a:spcAft>
                <a:spcPts val="0"/>
              </a:spcAft>
              <a:buClr>
                <a:schemeClr val="dk2"/>
              </a:buClr>
              <a:buSzPts val="1800"/>
              <a:buFont typeface="Raleway Medium"/>
              <a:buChar char="●"/>
              <a:defRPr sz="1800">
                <a:solidFill>
                  <a:schemeClr val="dk2"/>
                </a:solidFill>
                <a:latin typeface="Raleway Medium"/>
                <a:ea typeface="Raleway Medium"/>
                <a:cs typeface="Raleway Medium"/>
                <a:sym typeface="Raleway Medium"/>
              </a:defRPr>
            </a:lvl4pPr>
            <a:lvl5pPr indent="-342900" lvl="4" marL="2286000">
              <a:spcBef>
                <a:spcPts val="0"/>
              </a:spcBef>
              <a:spcAft>
                <a:spcPts val="0"/>
              </a:spcAft>
              <a:buClr>
                <a:schemeClr val="dk2"/>
              </a:buClr>
              <a:buSzPts val="1800"/>
              <a:buFont typeface="Raleway Medium"/>
              <a:buChar char="○"/>
              <a:defRPr sz="1800">
                <a:solidFill>
                  <a:schemeClr val="dk2"/>
                </a:solidFill>
                <a:latin typeface="Raleway Medium"/>
                <a:ea typeface="Raleway Medium"/>
                <a:cs typeface="Raleway Medium"/>
                <a:sym typeface="Raleway Medium"/>
              </a:defRPr>
            </a:lvl5pPr>
            <a:lvl6pPr indent="-342900" lvl="5" marL="2743200">
              <a:spcBef>
                <a:spcPts val="0"/>
              </a:spcBef>
              <a:spcAft>
                <a:spcPts val="0"/>
              </a:spcAft>
              <a:buClr>
                <a:schemeClr val="dk2"/>
              </a:buClr>
              <a:buSzPts val="1800"/>
              <a:buFont typeface="Raleway Medium"/>
              <a:buChar char="■"/>
              <a:defRPr sz="1800">
                <a:solidFill>
                  <a:schemeClr val="dk2"/>
                </a:solidFill>
                <a:latin typeface="Raleway Medium"/>
                <a:ea typeface="Raleway Medium"/>
                <a:cs typeface="Raleway Medium"/>
                <a:sym typeface="Raleway Medium"/>
              </a:defRPr>
            </a:lvl6pPr>
            <a:lvl7pPr indent="-342900" lvl="6" marL="3200400">
              <a:spcBef>
                <a:spcPts val="0"/>
              </a:spcBef>
              <a:spcAft>
                <a:spcPts val="0"/>
              </a:spcAft>
              <a:buClr>
                <a:schemeClr val="dk2"/>
              </a:buClr>
              <a:buSzPts val="1800"/>
              <a:buFont typeface="Raleway Medium"/>
              <a:buChar char="●"/>
              <a:defRPr sz="1800">
                <a:solidFill>
                  <a:schemeClr val="dk2"/>
                </a:solidFill>
                <a:latin typeface="Raleway Medium"/>
                <a:ea typeface="Raleway Medium"/>
                <a:cs typeface="Raleway Medium"/>
                <a:sym typeface="Raleway Medium"/>
              </a:defRPr>
            </a:lvl7pPr>
            <a:lvl8pPr indent="-342900" lvl="7" marL="3657600">
              <a:spcBef>
                <a:spcPts val="0"/>
              </a:spcBef>
              <a:spcAft>
                <a:spcPts val="0"/>
              </a:spcAft>
              <a:buClr>
                <a:schemeClr val="dk2"/>
              </a:buClr>
              <a:buSzPts val="1800"/>
              <a:buFont typeface="Raleway Medium"/>
              <a:buChar char="○"/>
              <a:defRPr sz="1800">
                <a:solidFill>
                  <a:schemeClr val="dk2"/>
                </a:solidFill>
                <a:latin typeface="Raleway Medium"/>
                <a:ea typeface="Raleway Medium"/>
                <a:cs typeface="Raleway Medium"/>
                <a:sym typeface="Raleway Medium"/>
              </a:defRPr>
            </a:lvl8pPr>
            <a:lvl9pPr indent="-342900" lvl="8" marL="4114800">
              <a:spcBef>
                <a:spcPts val="0"/>
              </a:spcBef>
              <a:spcAft>
                <a:spcPts val="0"/>
              </a:spcAft>
              <a:buClr>
                <a:schemeClr val="dk2"/>
              </a:buClr>
              <a:buSzPts val="1800"/>
              <a:buFont typeface="Raleway Medium"/>
              <a:buChar char="■"/>
              <a:defRPr sz="1800">
                <a:solidFill>
                  <a:schemeClr val="dk2"/>
                </a:solidFill>
                <a:latin typeface="Raleway Medium"/>
                <a:ea typeface="Raleway Medium"/>
                <a:cs typeface="Raleway Medium"/>
                <a:sym typeface="Raleway Medium"/>
              </a:defRPr>
            </a:lvl9pPr>
          </a:lstStyle>
          <a:p/>
        </p:txBody>
      </p:sp>
      <p:sp>
        <p:nvSpPr>
          <p:cNvPr id="8" name="Google Shape;8;p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lvl="0" algn="ctr">
              <a:buNone/>
              <a:defRPr sz="1300">
                <a:solidFill>
                  <a:srgbClr val="4A86E8"/>
                </a:solidFill>
                <a:latin typeface="Raleway ExtraBold"/>
                <a:ea typeface="Raleway ExtraBold"/>
                <a:cs typeface="Raleway ExtraBold"/>
                <a:sym typeface="Raleway ExtraBold"/>
              </a:defRPr>
            </a:lvl1pPr>
            <a:lvl2pPr lvl="1" algn="ctr">
              <a:buNone/>
              <a:defRPr sz="1300">
                <a:solidFill>
                  <a:srgbClr val="4A86E8"/>
                </a:solidFill>
                <a:latin typeface="Raleway ExtraBold"/>
                <a:ea typeface="Raleway ExtraBold"/>
                <a:cs typeface="Raleway ExtraBold"/>
                <a:sym typeface="Raleway ExtraBold"/>
              </a:defRPr>
            </a:lvl2pPr>
            <a:lvl3pPr lvl="2" algn="ctr">
              <a:buNone/>
              <a:defRPr sz="1300">
                <a:solidFill>
                  <a:srgbClr val="4A86E8"/>
                </a:solidFill>
                <a:latin typeface="Raleway ExtraBold"/>
                <a:ea typeface="Raleway ExtraBold"/>
                <a:cs typeface="Raleway ExtraBold"/>
                <a:sym typeface="Raleway ExtraBold"/>
              </a:defRPr>
            </a:lvl3pPr>
            <a:lvl4pPr lvl="3" algn="ctr">
              <a:buNone/>
              <a:defRPr sz="1300">
                <a:solidFill>
                  <a:srgbClr val="4A86E8"/>
                </a:solidFill>
                <a:latin typeface="Raleway ExtraBold"/>
                <a:ea typeface="Raleway ExtraBold"/>
                <a:cs typeface="Raleway ExtraBold"/>
                <a:sym typeface="Raleway ExtraBold"/>
              </a:defRPr>
            </a:lvl4pPr>
            <a:lvl5pPr lvl="4" algn="ctr">
              <a:buNone/>
              <a:defRPr sz="1300">
                <a:solidFill>
                  <a:srgbClr val="4A86E8"/>
                </a:solidFill>
                <a:latin typeface="Raleway ExtraBold"/>
                <a:ea typeface="Raleway ExtraBold"/>
                <a:cs typeface="Raleway ExtraBold"/>
                <a:sym typeface="Raleway ExtraBold"/>
              </a:defRPr>
            </a:lvl5pPr>
            <a:lvl6pPr lvl="5" algn="ctr">
              <a:buNone/>
              <a:defRPr sz="1300">
                <a:solidFill>
                  <a:srgbClr val="4A86E8"/>
                </a:solidFill>
                <a:latin typeface="Raleway ExtraBold"/>
                <a:ea typeface="Raleway ExtraBold"/>
                <a:cs typeface="Raleway ExtraBold"/>
                <a:sym typeface="Raleway ExtraBold"/>
              </a:defRPr>
            </a:lvl6pPr>
            <a:lvl7pPr lvl="6" algn="ctr">
              <a:buNone/>
              <a:defRPr sz="1300">
                <a:solidFill>
                  <a:srgbClr val="4A86E8"/>
                </a:solidFill>
                <a:latin typeface="Raleway ExtraBold"/>
                <a:ea typeface="Raleway ExtraBold"/>
                <a:cs typeface="Raleway ExtraBold"/>
                <a:sym typeface="Raleway ExtraBold"/>
              </a:defRPr>
            </a:lvl7pPr>
            <a:lvl8pPr lvl="7" algn="ctr">
              <a:buNone/>
              <a:defRPr sz="1300">
                <a:solidFill>
                  <a:srgbClr val="4A86E8"/>
                </a:solidFill>
                <a:latin typeface="Raleway ExtraBold"/>
                <a:ea typeface="Raleway ExtraBold"/>
                <a:cs typeface="Raleway ExtraBold"/>
                <a:sym typeface="Raleway ExtraBold"/>
              </a:defRPr>
            </a:lvl8pPr>
            <a:lvl9pPr lvl="8" algn="ctr">
              <a:buNone/>
              <a:defRPr sz="1300">
                <a:solidFill>
                  <a:srgbClr val="4A86E8"/>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0.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17.png"/><Relationship Id="rId4"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1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Redes de Computadores</a:t>
            </a:r>
            <a:endParaRPr/>
          </a:p>
          <a:p>
            <a:pPr indent="0" lvl="0" marL="0" rtl="0" algn="l">
              <a:spcBef>
                <a:spcPts val="0"/>
              </a:spcBef>
              <a:spcAft>
                <a:spcPts val="0"/>
              </a:spcAft>
              <a:buNone/>
            </a:pPr>
            <a:r>
              <a:rPr lang="en">
                <a:solidFill>
                  <a:schemeClr val="dk1"/>
                </a:solidFill>
              </a:rPr>
              <a:t>Camada de Enlace</a:t>
            </a:r>
            <a:endParaRPr/>
          </a:p>
        </p:txBody>
      </p:sp>
      <p:grpSp>
        <p:nvGrpSpPr>
          <p:cNvPr id="60" name="Google Shape;60;p13"/>
          <p:cNvGrpSpPr/>
          <p:nvPr/>
        </p:nvGrpSpPr>
        <p:grpSpPr>
          <a:xfrm>
            <a:off x="7864658" y="371176"/>
            <a:ext cx="896264" cy="896314"/>
            <a:chOff x="570875" y="4322250"/>
            <a:chExt cx="443300" cy="443325"/>
          </a:xfrm>
        </p:grpSpPr>
        <p:sp>
          <p:nvSpPr>
            <p:cNvPr id="61" name="Google Shape;61;p1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Endereço </a:t>
            </a:r>
            <a:r>
              <a:rPr lang="en" sz="4400">
                <a:solidFill>
                  <a:srgbClr val="4A86E8"/>
                </a:solidFill>
              </a:rPr>
              <a:t>MAC</a:t>
            </a:r>
            <a:endParaRPr sz="4400">
              <a:solidFill>
                <a:srgbClr val="4A86E8"/>
              </a:solidFill>
            </a:endParaRPr>
          </a:p>
        </p:txBody>
      </p:sp>
      <p:sp>
        <p:nvSpPr>
          <p:cNvPr id="137" name="Google Shape;137;p22"/>
          <p:cNvSpPr txBox="1"/>
          <p:nvPr>
            <p:ph idx="1" type="body"/>
          </p:nvPr>
        </p:nvSpPr>
        <p:spPr>
          <a:xfrm>
            <a:off x="922000" y="165735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Multicast </a:t>
            </a:r>
            <a:r>
              <a:rPr lang="en" sz="1600"/>
              <a:t>- </a:t>
            </a:r>
            <a:r>
              <a:rPr lang="en" sz="1600"/>
              <a:t>identificador lógico para um grupo de hosts em uma rede local, que estão disponíveis para processar pacotes ou quadros cujo destino é um serviço de rede designado</a:t>
            </a:r>
            <a:endParaRPr sz="1600"/>
          </a:p>
          <a:p>
            <a:pPr indent="-330200" lvl="1" marL="914400" rtl="0" algn="l">
              <a:lnSpc>
                <a:spcPct val="150000"/>
              </a:lnSpc>
              <a:spcBef>
                <a:spcPts val="0"/>
              </a:spcBef>
              <a:spcAft>
                <a:spcPts val="0"/>
              </a:spcAft>
              <a:buSzPts val="1600"/>
              <a:buChar char="○"/>
            </a:pPr>
            <a:r>
              <a:rPr lang="en" sz="1600"/>
              <a:t>Podem ser usados na camada de enlace</a:t>
            </a:r>
            <a:endParaRPr sz="1600"/>
          </a:p>
          <a:p>
            <a:pPr indent="-330200" lvl="2" marL="1371600" rtl="0" algn="l">
              <a:lnSpc>
                <a:spcPct val="150000"/>
              </a:lnSpc>
              <a:spcBef>
                <a:spcPts val="0"/>
              </a:spcBef>
              <a:spcAft>
                <a:spcPts val="0"/>
              </a:spcAft>
              <a:buSzPts val="1600"/>
              <a:buChar char="■"/>
            </a:pPr>
            <a:r>
              <a:rPr lang="en" sz="1600"/>
              <a:t>Ex.: Ethernet </a:t>
            </a:r>
            <a:endParaRPr sz="1600"/>
          </a:p>
          <a:p>
            <a:pPr indent="-330200" lvl="1" marL="914400" rtl="0" algn="l">
              <a:lnSpc>
                <a:spcPct val="150000"/>
              </a:lnSpc>
              <a:spcBef>
                <a:spcPts val="0"/>
              </a:spcBef>
              <a:spcAft>
                <a:spcPts val="0"/>
              </a:spcAft>
              <a:buSzPts val="1600"/>
              <a:buChar char="○"/>
            </a:pPr>
            <a:r>
              <a:rPr lang="en" sz="1600"/>
              <a:t>Podem ser usados na camada de rede</a:t>
            </a:r>
            <a:endParaRPr sz="1600"/>
          </a:p>
          <a:p>
            <a:pPr indent="-330200" lvl="2" marL="1371600" rtl="0" algn="l">
              <a:lnSpc>
                <a:spcPct val="150000"/>
              </a:lnSpc>
              <a:spcBef>
                <a:spcPts val="0"/>
              </a:spcBef>
              <a:spcAft>
                <a:spcPts val="0"/>
              </a:spcAft>
              <a:buSzPts val="1600"/>
              <a:buChar char="■"/>
            </a:pPr>
            <a:r>
              <a:rPr lang="en" sz="1600"/>
              <a:t>Ex.: IPv4 ou IPv6 multicast</a:t>
            </a:r>
            <a:endParaRPr sz="1600"/>
          </a:p>
        </p:txBody>
      </p:sp>
      <p:sp>
        <p:nvSpPr>
          <p:cNvPr id="138" name="Google Shape;138;p2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9" name="Google Shape;139;p22"/>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Endereço </a:t>
            </a:r>
            <a:r>
              <a:rPr lang="en" sz="4400">
                <a:solidFill>
                  <a:srgbClr val="4A86E8"/>
                </a:solidFill>
              </a:rPr>
              <a:t>MAC</a:t>
            </a:r>
            <a:endParaRPr sz="4400">
              <a:solidFill>
                <a:srgbClr val="4A86E8"/>
              </a:solidFill>
            </a:endParaRPr>
          </a:p>
        </p:txBody>
      </p:sp>
      <p:sp>
        <p:nvSpPr>
          <p:cNvPr id="145" name="Google Shape;145;p23"/>
          <p:cNvSpPr txBox="1"/>
          <p:nvPr>
            <p:ph idx="1" type="body"/>
          </p:nvPr>
        </p:nvSpPr>
        <p:spPr>
          <a:xfrm>
            <a:off x="922000" y="165735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Quadros ethernet com o valor “1” no bit mais significativo do 1º octeto do endereço destino são tratados como quadros “multicast” e são encaminhados para todos os pontos da rede</a:t>
            </a:r>
            <a:endParaRPr sz="1600"/>
          </a:p>
          <a:p>
            <a:pPr indent="-330200" lvl="1" marL="914400" rtl="0" algn="l">
              <a:lnSpc>
                <a:spcPct val="150000"/>
              </a:lnSpc>
              <a:spcBef>
                <a:spcPts val="0"/>
              </a:spcBef>
              <a:spcAft>
                <a:spcPts val="0"/>
              </a:spcAft>
              <a:buSzPts val="1600"/>
              <a:buChar char="○"/>
            </a:pPr>
            <a:r>
              <a:rPr lang="en" sz="1600"/>
              <a:t>01:00:0C:CC:CC:CC - CDP (Cisco Discovery Protocol)</a:t>
            </a:r>
            <a:endParaRPr sz="1600"/>
          </a:p>
          <a:p>
            <a:pPr indent="-330200" lvl="1" marL="914400" rtl="0" algn="l">
              <a:lnSpc>
                <a:spcPct val="150000"/>
              </a:lnSpc>
              <a:spcBef>
                <a:spcPts val="0"/>
              </a:spcBef>
              <a:spcAft>
                <a:spcPts val="0"/>
              </a:spcAft>
              <a:buSzPts val="1600"/>
              <a:buChar char="○"/>
            </a:pPr>
            <a:r>
              <a:rPr lang="en" sz="1600"/>
              <a:t>01:00:0C:CC:CC:CC - VTP (VLAN Trunking Protocol)</a:t>
            </a:r>
            <a:endParaRPr sz="1600"/>
          </a:p>
          <a:p>
            <a:pPr indent="-330200" lvl="1" marL="914400" rtl="0" algn="l">
              <a:lnSpc>
                <a:spcPct val="150000"/>
              </a:lnSpc>
              <a:spcBef>
                <a:spcPts val="0"/>
              </a:spcBef>
              <a:spcAft>
                <a:spcPts val="0"/>
              </a:spcAft>
              <a:buSzPts val="1600"/>
              <a:buChar char="○"/>
            </a:pPr>
            <a:r>
              <a:rPr lang="en" sz="1600"/>
              <a:t>01:00:0C:CC:CC:CD - Cisco Shared Spanning Tree Protocol Address</a:t>
            </a:r>
            <a:endParaRPr sz="1600"/>
          </a:p>
          <a:p>
            <a:pPr indent="-330200" lvl="1" marL="914400" rtl="0" algn="l">
              <a:lnSpc>
                <a:spcPct val="150000"/>
              </a:lnSpc>
              <a:spcBef>
                <a:spcPts val="0"/>
              </a:spcBef>
              <a:spcAft>
                <a:spcPts val="0"/>
              </a:spcAft>
              <a:buSzPts val="1600"/>
              <a:buChar char="○"/>
            </a:pPr>
            <a:r>
              <a:rPr lang="en" sz="1600"/>
              <a:t>01:80:C2:00:00:00 - Spanning Tree Protocol (for bridges) IEEE 802.1D</a:t>
            </a:r>
            <a:endParaRPr sz="1600"/>
          </a:p>
        </p:txBody>
      </p:sp>
      <p:sp>
        <p:nvSpPr>
          <p:cNvPr id="146" name="Google Shape;146;p2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47" name="Google Shape;147;p23"/>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Endereço </a:t>
            </a:r>
            <a:r>
              <a:rPr lang="en" sz="4400">
                <a:solidFill>
                  <a:srgbClr val="4A86E8"/>
                </a:solidFill>
              </a:rPr>
              <a:t>MAC</a:t>
            </a:r>
            <a:endParaRPr sz="4400">
              <a:solidFill>
                <a:srgbClr val="4A86E8"/>
              </a:solidFill>
            </a:endParaRPr>
          </a:p>
        </p:txBody>
      </p:sp>
      <p:sp>
        <p:nvSpPr>
          <p:cNvPr id="153" name="Google Shape;153;p24"/>
          <p:cNvSpPr txBox="1"/>
          <p:nvPr>
            <p:ph idx="1" type="body"/>
          </p:nvPr>
        </p:nvSpPr>
        <p:spPr>
          <a:xfrm>
            <a:off x="922000" y="165735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Quadros ethernet com o valor “1” no bit mais significativo do 1º octeto do endereço destino são tratados como quadros “multicast” e são encaminhados para todos os pontos da rede</a:t>
            </a:r>
            <a:endParaRPr sz="1600"/>
          </a:p>
          <a:p>
            <a:pPr indent="-330200" lvl="1" marL="914400" rtl="0" algn="l">
              <a:lnSpc>
                <a:spcPct val="150000"/>
              </a:lnSpc>
              <a:spcBef>
                <a:spcPts val="0"/>
              </a:spcBef>
              <a:spcAft>
                <a:spcPts val="0"/>
              </a:spcAft>
              <a:buSzPts val="1600"/>
              <a:buChar char="○"/>
            </a:pPr>
            <a:r>
              <a:rPr lang="en" sz="1600"/>
              <a:t>01:80:C2:00:00:[00;03;0E] - Link Layer Discovery Protocol</a:t>
            </a:r>
            <a:endParaRPr sz="1600"/>
          </a:p>
          <a:p>
            <a:pPr indent="-330200" lvl="1" marL="914400" rtl="0" algn="l">
              <a:lnSpc>
                <a:spcPct val="150000"/>
              </a:lnSpc>
              <a:spcBef>
                <a:spcPts val="0"/>
              </a:spcBef>
              <a:spcAft>
                <a:spcPts val="0"/>
              </a:spcAft>
              <a:buSzPts val="1600"/>
              <a:buChar char="○"/>
            </a:pPr>
            <a:r>
              <a:rPr lang="en" sz="1600"/>
              <a:t>01:80:C2:00:00:01 - Ethernet flow control (Pause frame) IEEE 802.3x</a:t>
            </a:r>
            <a:endParaRPr sz="1600"/>
          </a:p>
          <a:p>
            <a:pPr indent="-330200" lvl="1" marL="914400" rtl="0" algn="l">
              <a:lnSpc>
                <a:spcPct val="150000"/>
              </a:lnSpc>
              <a:spcBef>
                <a:spcPts val="0"/>
              </a:spcBef>
              <a:spcAft>
                <a:spcPts val="0"/>
              </a:spcAft>
              <a:buSzPts val="1600"/>
              <a:buChar char="○"/>
            </a:pPr>
            <a:r>
              <a:rPr lang="en" sz="1600"/>
              <a:t>01:00:5E:xx:xx:xx - IPv4 Multicast (RFC 1112)</a:t>
            </a:r>
            <a:endParaRPr sz="1600"/>
          </a:p>
          <a:p>
            <a:pPr indent="-330200" lvl="1" marL="914400" rtl="0" algn="l">
              <a:lnSpc>
                <a:spcPct val="150000"/>
              </a:lnSpc>
              <a:spcBef>
                <a:spcPts val="0"/>
              </a:spcBef>
              <a:spcAft>
                <a:spcPts val="0"/>
              </a:spcAft>
              <a:buSzPts val="1600"/>
              <a:buChar char="○"/>
            </a:pPr>
            <a:r>
              <a:rPr lang="en" sz="1600"/>
              <a:t>33:33:xx:xx:xx:xx - IPv6 Multicast (RFC 2464)</a:t>
            </a:r>
            <a:endParaRPr sz="1600"/>
          </a:p>
        </p:txBody>
      </p:sp>
      <p:sp>
        <p:nvSpPr>
          <p:cNvPr id="154" name="Google Shape;154;p2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5" name="Google Shape;155;p24"/>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Address Resolution Protocol </a:t>
            </a:r>
            <a:r>
              <a:rPr lang="en" sz="3000">
                <a:solidFill>
                  <a:srgbClr val="4A86E8"/>
                </a:solidFill>
              </a:rPr>
              <a:t>(ARP)</a:t>
            </a:r>
            <a:endParaRPr sz="3000">
              <a:solidFill>
                <a:srgbClr val="4A86E8"/>
              </a:solidFill>
            </a:endParaRPr>
          </a:p>
        </p:txBody>
      </p:sp>
      <p:sp>
        <p:nvSpPr>
          <p:cNvPr id="161" name="Google Shape;161;p25"/>
          <p:cNvSpPr txBox="1"/>
          <p:nvPr>
            <p:ph idx="1" type="body"/>
          </p:nvPr>
        </p:nvSpPr>
        <p:spPr>
          <a:xfrm>
            <a:off x="922000" y="149640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Como determinar o endereço MAC de B conhecendo apenas o endereço IP (Camada de Rede) de B?</a:t>
            </a:r>
            <a:endParaRPr sz="1600"/>
          </a:p>
          <a:p>
            <a:pPr indent="-330200" lvl="1" marL="914400" rtl="0" algn="l">
              <a:lnSpc>
                <a:spcPct val="150000"/>
              </a:lnSpc>
              <a:spcBef>
                <a:spcPts val="0"/>
              </a:spcBef>
              <a:spcAft>
                <a:spcPts val="0"/>
              </a:spcAft>
              <a:buSzPts val="1600"/>
              <a:buChar char="○"/>
            </a:pPr>
            <a:r>
              <a:rPr lang="en" sz="1600"/>
              <a:t>Cada host ou roteador na rede local tem tabela ARP, ou seja, tabela na qual se mapeia o endereço IP; o correspondente MAC e o TTL para alguns nós da rede local</a:t>
            </a:r>
            <a:endParaRPr sz="1600"/>
          </a:p>
          <a:p>
            <a:pPr indent="-330200" lvl="1" marL="914400" rtl="0" algn="l">
              <a:lnSpc>
                <a:spcPct val="150000"/>
              </a:lnSpc>
              <a:spcBef>
                <a:spcPts val="0"/>
              </a:spcBef>
              <a:spcAft>
                <a:spcPts val="0"/>
              </a:spcAft>
              <a:buSzPts val="1600"/>
              <a:buChar char="○"/>
            </a:pPr>
            <a:r>
              <a:rPr lang="en" sz="1600"/>
              <a:t>3-Tuplas (IP Address; MAC Address; TTL)</a:t>
            </a:r>
            <a:endParaRPr sz="1600"/>
          </a:p>
          <a:p>
            <a:pPr indent="-330200" lvl="2" marL="1371600" rtl="0" algn="l">
              <a:lnSpc>
                <a:spcPct val="150000"/>
              </a:lnSpc>
              <a:spcBef>
                <a:spcPts val="0"/>
              </a:spcBef>
              <a:spcAft>
                <a:spcPts val="0"/>
              </a:spcAft>
              <a:buSzPts val="1600"/>
              <a:buChar char="■"/>
            </a:pPr>
            <a:r>
              <a:rPr lang="en" sz="1600"/>
              <a:t>Onde TTL é o tempo após o qual o mapeamento do respectivo endereço será esquecido, normalmente 20 minutos</a:t>
            </a:r>
            <a:endParaRPr sz="1600"/>
          </a:p>
        </p:txBody>
      </p:sp>
      <p:sp>
        <p:nvSpPr>
          <p:cNvPr id="162" name="Google Shape;162;p2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3" name="Google Shape;163;p25"/>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Address Resolution Protocol </a:t>
            </a:r>
            <a:r>
              <a:rPr lang="en" sz="3000">
                <a:solidFill>
                  <a:srgbClr val="4A86E8"/>
                </a:solidFill>
              </a:rPr>
              <a:t>(ARP)</a:t>
            </a:r>
            <a:endParaRPr sz="3000">
              <a:solidFill>
                <a:srgbClr val="4A86E8"/>
              </a:solidFill>
            </a:endParaRPr>
          </a:p>
        </p:txBody>
      </p:sp>
      <p:pic>
        <p:nvPicPr>
          <p:cNvPr id="169" name="Google Shape;169;p26"/>
          <p:cNvPicPr preferRelativeResize="0"/>
          <p:nvPr/>
        </p:nvPicPr>
        <p:blipFill>
          <a:blip r:embed="rId3">
            <a:alphaModFix/>
          </a:blip>
          <a:stretch>
            <a:fillRect/>
          </a:stretch>
        </p:blipFill>
        <p:spPr>
          <a:xfrm>
            <a:off x="1536362" y="2362500"/>
            <a:ext cx="3637925" cy="2304875"/>
          </a:xfrm>
          <a:prstGeom prst="rect">
            <a:avLst/>
          </a:prstGeom>
          <a:noFill/>
          <a:ln>
            <a:noFill/>
          </a:ln>
        </p:spPr>
      </p:pic>
      <p:sp>
        <p:nvSpPr>
          <p:cNvPr id="170" name="Google Shape;170;p26"/>
          <p:cNvSpPr txBox="1"/>
          <p:nvPr>
            <p:ph idx="1" type="body"/>
          </p:nvPr>
        </p:nvSpPr>
        <p:spPr>
          <a:xfrm>
            <a:off x="922000" y="149640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Cada host ou roteador na rede local tem tabela ARP, ou seja, tabela na qual se mapeia o (IP Address; MAC Address; TTL) para alguns nós da rede local</a:t>
            </a:r>
            <a:endParaRPr sz="1600"/>
          </a:p>
        </p:txBody>
      </p:sp>
      <p:sp>
        <p:nvSpPr>
          <p:cNvPr id="171" name="Google Shape;171;p2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2" name="Google Shape;172;p26"/>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6"/>
          <p:cNvPicPr preferRelativeResize="0"/>
          <p:nvPr/>
        </p:nvPicPr>
        <p:blipFill>
          <a:blip r:embed="rId4">
            <a:alphaModFix/>
          </a:blip>
          <a:stretch>
            <a:fillRect/>
          </a:stretch>
        </p:blipFill>
        <p:spPr>
          <a:xfrm>
            <a:off x="3707176" y="3794150"/>
            <a:ext cx="4867475" cy="68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Address Resolution Protocol </a:t>
            </a:r>
            <a:r>
              <a:rPr lang="en" sz="3000">
                <a:solidFill>
                  <a:srgbClr val="4A86E8"/>
                </a:solidFill>
              </a:rPr>
              <a:t>(ARP)</a:t>
            </a:r>
            <a:endParaRPr sz="3000">
              <a:solidFill>
                <a:srgbClr val="4A86E8"/>
              </a:solidFill>
            </a:endParaRPr>
          </a:p>
        </p:txBody>
      </p:sp>
      <p:sp>
        <p:nvSpPr>
          <p:cNvPr id="179" name="Google Shape;179;p27"/>
          <p:cNvSpPr txBox="1"/>
          <p:nvPr>
            <p:ph idx="1" type="body"/>
          </p:nvPr>
        </p:nvSpPr>
        <p:spPr>
          <a:xfrm>
            <a:off x="922000" y="149640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Exemplo: A quer enviar datagramas a B, mas endereço MAC de B não está na tabela ARP de A</a:t>
            </a:r>
            <a:endParaRPr sz="1600"/>
          </a:p>
          <a:p>
            <a:pPr indent="-330200" lvl="1" marL="914400" rtl="0" algn="l">
              <a:lnSpc>
                <a:spcPct val="150000"/>
              </a:lnSpc>
              <a:spcBef>
                <a:spcPts val="0"/>
              </a:spcBef>
              <a:spcAft>
                <a:spcPts val="0"/>
              </a:spcAft>
              <a:buSzPts val="1600"/>
              <a:buChar char="○"/>
            </a:pPr>
            <a:r>
              <a:rPr lang="en" sz="1600"/>
              <a:t>A envia por broadcast pacote de consulta ARP, contendo endereço IP de B, ou seja, endereço MAC de destino será: FF:FF:FF:FF:FF:FF (endereço de broadcast no enlace)</a:t>
            </a:r>
            <a:endParaRPr sz="1600"/>
          </a:p>
          <a:p>
            <a:pPr indent="-330200" lvl="1" marL="914400" rtl="0" algn="l">
              <a:lnSpc>
                <a:spcPct val="150000"/>
              </a:lnSpc>
              <a:spcBef>
                <a:spcPts val="0"/>
              </a:spcBef>
              <a:spcAft>
                <a:spcPts val="0"/>
              </a:spcAft>
              <a:buSzPts val="1600"/>
              <a:buChar char="○"/>
            </a:pPr>
            <a:r>
              <a:rPr lang="en" sz="1600"/>
              <a:t>Todas as máquinas na rede local recebem consulta ARP</a:t>
            </a:r>
            <a:endParaRPr sz="1600"/>
          </a:p>
        </p:txBody>
      </p:sp>
      <p:sp>
        <p:nvSpPr>
          <p:cNvPr id="180" name="Google Shape;180;p2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1" name="Google Shape;181;p27"/>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Address Resolution Protocol </a:t>
            </a:r>
            <a:r>
              <a:rPr lang="en" sz="3000">
                <a:solidFill>
                  <a:srgbClr val="4A86E8"/>
                </a:solidFill>
              </a:rPr>
              <a:t>(ARP)</a:t>
            </a:r>
            <a:endParaRPr sz="3000">
              <a:solidFill>
                <a:srgbClr val="4A86E8"/>
              </a:solidFill>
            </a:endParaRPr>
          </a:p>
        </p:txBody>
      </p:sp>
      <p:sp>
        <p:nvSpPr>
          <p:cNvPr id="187" name="Google Shape;187;p28"/>
          <p:cNvSpPr txBox="1"/>
          <p:nvPr>
            <p:ph idx="1" type="body"/>
          </p:nvPr>
        </p:nvSpPr>
        <p:spPr>
          <a:xfrm>
            <a:off x="922000" y="149640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Exemplo: A quer enviar datagramas a B, mas endereço MAC de B não está na tabela ARP de A</a:t>
            </a:r>
            <a:endParaRPr sz="1600"/>
          </a:p>
          <a:p>
            <a:pPr indent="-330200" lvl="1" marL="914400" rtl="0" algn="l">
              <a:lnSpc>
                <a:spcPct val="150000"/>
              </a:lnSpc>
              <a:spcBef>
                <a:spcPts val="0"/>
              </a:spcBef>
              <a:spcAft>
                <a:spcPts val="0"/>
              </a:spcAft>
              <a:buSzPts val="1600"/>
              <a:buChar char="○"/>
            </a:pPr>
            <a:r>
              <a:rPr lang="en" sz="1600"/>
              <a:t>B recebe pacote ARP, responde para A com seu endereço MAC (de B)</a:t>
            </a:r>
            <a:endParaRPr sz="1600"/>
          </a:p>
          <a:p>
            <a:pPr indent="-330200" lvl="2" marL="1371600" rtl="0" algn="l">
              <a:lnSpc>
                <a:spcPct val="150000"/>
              </a:lnSpc>
              <a:spcBef>
                <a:spcPts val="0"/>
              </a:spcBef>
              <a:spcAft>
                <a:spcPts val="0"/>
              </a:spcAft>
              <a:buSzPts val="1600"/>
              <a:buChar char="■"/>
            </a:pPr>
            <a:r>
              <a:rPr lang="en" sz="1600"/>
              <a:t>Neste caso, um quadro enviado ao endereço MAC de A (unicast)</a:t>
            </a:r>
            <a:endParaRPr sz="1600"/>
          </a:p>
          <a:p>
            <a:pPr indent="-330200" lvl="1" marL="914400" rtl="0" algn="l">
              <a:lnSpc>
                <a:spcPct val="150000"/>
              </a:lnSpc>
              <a:spcBef>
                <a:spcPts val="0"/>
              </a:spcBef>
              <a:spcAft>
                <a:spcPts val="0"/>
              </a:spcAft>
              <a:buSzPts val="1600"/>
              <a:buChar char="○"/>
            </a:pPr>
            <a:r>
              <a:rPr lang="en" sz="1600"/>
              <a:t>A salva em cache um par de endereços IP-para-MAC em sua tabela ARP até a informação expirar ou ser renovada</a:t>
            </a:r>
            <a:endParaRPr sz="1600"/>
          </a:p>
          <a:p>
            <a:pPr indent="-330200" lvl="0" marL="457200" rtl="0" algn="l">
              <a:lnSpc>
                <a:spcPct val="150000"/>
              </a:lnSpc>
              <a:spcBef>
                <a:spcPts val="0"/>
              </a:spcBef>
              <a:spcAft>
                <a:spcPts val="0"/>
              </a:spcAft>
              <a:buSzPts val="1600"/>
              <a:buChar char="●"/>
            </a:pPr>
            <a:r>
              <a:rPr lang="en" sz="1600"/>
              <a:t>Os</a:t>
            </a:r>
            <a:r>
              <a:rPr lang="en" sz="1600"/>
              <a:t> nós criam suas tabelas sem intervenção do administrador de rede, por isso, é “Plug and Play”</a:t>
            </a:r>
            <a:endParaRPr sz="1600"/>
          </a:p>
        </p:txBody>
      </p:sp>
      <p:sp>
        <p:nvSpPr>
          <p:cNvPr id="188" name="Google Shape;188;p2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9" name="Google Shape;189;p28"/>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Address Resolution Protocol </a:t>
            </a:r>
            <a:r>
              <a:rPr lang="en" sz="3000">
                <a:solidFill>
                  <a:srgbClr val="4A86E8"/>
                </a:solidFill>
              </a:rPr>
              <a:t>(ARP)</a:t>
            </a:r>
            <a:endParaRPr sz="3000">
              <a:solidFill>
                <a:srgbClr val="4A86E8"/>
              </a:solidFill>
            </a:endParaRPr>
          </a:p>
        </p:txBody>
      </p:sp>
      <p:sp>
        <p:nvSpPr>
          <p:cNvPr id="195" name="Google Shape;195;p29"/>
          <p:cNvSpPr txBox="1"/>
          <p:nvPr>
            <p:ph idx="1" type="body"/>
          </p:nvPr>
        </p:nvSpPr>
        <p:spPr>
          <a:xfrm>
            <a:off x="922000" y="149640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Exemplo: </a:t>
            </a:r>
            <a:r>
              <a:rPr lang="en" sz="1600"/>
              <a:t>Roteando Datagrama para uma outra Sub-Rede</a:t>
            </a:r>
            <a:endParaRPr sz="1600"/>
          </a:p>
          <a:p>
            <a:pPr indent="-330200" lvl="1" marL="914400" rtl="0" algn="l">
              <a:lnSpc>
                <a:spcPct val="150000"/>
              </a:lnSpc>
              <a:spcBef>
                <a:spcPts val="0"/>
              </a:spcBef>
              <a:spcAft>
                <a:spcPts val="0"/>
              </a:spcAft>
              <a:buSzPts val="1600"/>
              <a:buChar char="○"/>
            </a:pPr>
            <a:r>
              <a:rPr lang="en" sz="1600"/>
              <a:t>A conhece endereço IP de B</a:t>
            </a:r>
            <a:endParaRPr sz="1600"/>
          </a:p>
          <a:p>
            <a:pPr indent="-330200" lvl="1" marL="914400" rtl="0" algn="l">
              <a:lnSpc>
                <a:spcPct val="150000"/>
              </a:lnSpc>
              <a:spcBef>
                <a:spcPts val="0"/>
              </a:spcBef>
              <a:spcAft>
                <a:spcPts val="0"/>
              </a:spcAft>
              <a:buSzPts val="1600"/>
              <a:buChar char="○"/>
            </a:pPr>
            <a:r>
              <a:rPr lang="en" sz="1600"/>
              <a:t>Duas tabelas ARPs no roteador: uma para cada sub-rede IP</a:t>
            </a:r>
            <a:endParaRPr sz="1600"/>
          </a:p>
        </p:txBody>
      </p:sp>
      <p:sp>
        <p:nvSpPr>
          <p:cNvPr id="196" name="Google Shape;196;p2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97" name="Google Shape;197;p29"/>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9"/>
          <p:cNvPicPr preferRelativeResize="0"/>
          <p:nvPr/>
        </p:nvPicPr>
        <p:blipFill>
          <a:blip r:embed="rId3">
            <a:alphaModFix/>
          </a:blip>
          <a:stretch>
            <a:fillRect/>
          </a:stretch>
        </p:blipFill>
        <p:spPr>
          <a:xfrm>
            <a:off x="1138950" y="2735391"/>
            <a:ext cx="6866100" cy="19570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Address Resolution Protocol </a:t>
            </a:r>
            <a:r>
              <a:rPr lang="en" sz="3000">
                <a:solidFill>
                  <a:srgbClr val="4A86E8"/>
                </a:solidFill>
              </a:rPr>
              <a:t>(ARP)</a:t>
            </a:r>
            <a:endParaRPr sz="3000">
              <a:solidFill>
                <a:srgbClr val="4A86E8"/>
              </a:solidFill>
            </a:endParaRPr>
          </a:p>
        </p:txBody>
      </p:sp>
      <p:sp>
        <p:nvSpPr>
          <p:cNvPr id="204" name="Google Shape;204;p30"/>
          <p:cNvSpPr txBox="1"/>
          <p:nvPr>
            <p:ph idx="1" type="body"/>
          </p:nvPr>
        </p:nvSpPr>
        <p:spPr>
          <a:xfrm>
            <a:off x="922000" y="149640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Exemplo: Roteando Datagrama para uma outra Sub-Rede</a:t>
            </a:r>
            <a:endParaRPr sz="1600"/>
          </a:p>
          <a:p>
            <a:pPr indent="-330200" lvl="1" marL="914400" rtl="0" algn="l">
              <a:lnSpc>
                <a:spcPct val="150000"/>
              </a:lnSpc>
              <a:spcBef>
                <a:spcPts val="0"/>
              </a:spcBef>
              <a:spcAft>
                <a:spcPts val="0"/>
              </a:spcAft>
              <a:buSzPts val="1600"/>
              <a:buChar char="○"/>
            </a:pPr>
            <a:r>
              <a:rPr lang="en" sz="1600"/>
              <a:t>A cria datagrama IP com origem A e destino B</a:t>
            </a:r>
            <a:endParaRPr sz="1600"/>
          </a:p>
          <a:p>
            <a:pPr indent="-330200" lvl="1" marL="914400" rtl="0" algn="l">
              <a:lnSpc>
                <a:spcPct val="150000"/>
              </a:lnSpc>
              <a:spcBef>
                <a:spcPts val="0"/>
              </a:spcBef>
              <a:spcAft>
                <a:spcPts val="0"/>
              </a:spcAft>
              <a:buSzPts val="1600"/>
              <a:buChar char="○"/>
            </a:pPr>
            <a:r>
              <a:rPr lang="en" sz="1600"/>
              <a:t>A usa ARP para obter endereço MAC de R (111.111.111.110)</a:t>
            </a:r>
            <a:endParaRPr sz="1600"/>
          </a:p>
          <a:p>
            <a:pPr indent="-330200" lvl="1" marL="914400" rtl="0" algn="l">
              <a:lnSpc>
                <a:spcPct val="150000"/>
              </a:lnSpc>
              <a:spcBef>
                <a:spcPts val="0"/>
              </a:spcBef>
              <a:spcAft>
                <a:spcPts val="0"/>
              </a:spcAft>
              <a:buSzPts val="1600"/>
              <a:buChar char="○"/>
            </a:pPr>
            <a:r>
              <a:rPr lang="en" sz="1600"/>
              <a:t>A monta um quadro na camada de enlace com MAC de R como destino, que por sua vez, contém datagrama de A para B</a:t>
            </a:r>
            <a:endParaRPr sz="1600"/>
          </a:p>
          <a:p>
            <a:pPr indent="-330200" lvl="1" marL="914400" rtl="0" algn="l">
              <a:lnSpc>
                <a:spcPct val="150000"/>
              </a:lnSpc>
              <a:spcBef>
                <a:spcPts val="0"/>
              </a:spcBef>
              <a:spcAft>
                <a:spcPts val="0"/>
              </a:spcAft>
              <a:buSzPts val="1600"/>
              <a:buChar char="○"/>
            </a:pPr>
            <a:r>
              <a:rPr lang="en" sz="1600"/>
              <a:t>A interface NIC de A envia o quadro</a:t>
            </a:r>
            <a:endParaRPr sz="1600"/>
          </a:p>
        </p:txBody>
      </p:sp>
      <p:sp>
        <p:nvSpPr>
          <p:cNvPr id="205" name="Google Shape;205;p3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6" name="Google Shape;206;p30"/>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0"/>
          <p:cNvPicPr preferRelativeResize="0"/>
          <p:nvPr/>
        </p:nvPicPr>
        <p:blipFill>
          <a:blip r:embed="rId3">
            <a:alphaModFix/>
          </a:blip>
          <a:stretch>
            <a:fillRect/>
          </a:stretch>
        </p:blipFill>
        <p:spPr>
          <a:xfrm>
            <a:off x="2271375" y="3832025"/>
            <a:ext cx="4601250" cy="1311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Address Resolution Protocol </a:t>
            </a:r>
            <a:r>
              <a:rPr lang="en" sz="3000">
                <a:solidFill>
                  <a:srgbClr val="4A86E8"/>
                </a:solidFill>
              </a:rPr>
              <a:t>(ARP)</a:t>
            </a:r>
            <a:endParaRPr sz="3000">
              <a:solidFill>
                <a:srgbClr val="4A86E8"/>
              </a:solidFill>
            </a:endParaRPr>
          </a:p>
        </p:txBody>
      </p:sp>
      <p:sp>
        <p:nvSpPr>
          <p:cNvPr id="213" name="Google Shape;213;p31"/>
          <p:cNvSpPr txBox="1"/>
          <p:nvPr>
            <p:ph idx="1" type="body"/>
          </p:nvPr>
        </p:nvSpPr>
        <p:spPr>
          <a:xfrm>
            <a:off x="922000" y="149640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Exemplo: Roteando Datagrama para uma outra Sub-Rede</a:t>
            </a:r>
            <a:endParaRPr sz="1600"/>
          </a:p>
          <a:p>
            <a:pPr indent="-330200" lvl="1" marL="914400" rtl="0" algn="l">
              <a:lnSpc>
                <a:spcPct val="150000"/>
              </a:lnSpc>
              <a:spcBef>
                <a:spcPts val="0"/>
              </a:spcBef>
              <a:spcAft>
                <a:spcPts val="0"/>
              </a:spcAft>
              <a:buSzPts val="1600"/>
              <a:buChar char="○"/>
            </a:pPr>
            <a:r>
              <a:rPr lang="en" sz="1600"/>
              <a:t>A interface NIC de R recebe o quadro</a:t>
            </a:r>
            <a:endParaRPr sz="1600"/>
          </a:p>
          <a:p>
            <a:pPr indent="-330200" lvl="1" marL="914400" rtl="0" algn="l">
              <a:lnSpc>
                <a:spcPct val="150000"/>
              </a:lnSpc>
              <a:spcBef>
                <a:spcPts val="0"/>
              </a:spcBef>
              <a:spcAft>
                <a:spcPts val="0"/>
              </a:spcAft>
              <a:buSzPts val="1600"/>
              <a:buChar char="○"/>
            </a:pPr>
            <a:r>
              <a:rPr lang="en" sz="1600"/>
              <a:t>R remove datagrama IP de quadro Ethernet cujo destino é B</a:t>
            </a:r>
            <a:endParaRPr sz="1600"/>
          </a:p>
          <a:p>
            <a:pPr indent="-330200" lvl="1" marL="914400" rtl="0" algn="l">
              <a:lnSpc>
                <a:spcPct val="150000"/>
              </a:lnSpc>
              <a:spcBef>
                <a:spcPts val="0"/>
              </a:spcBef>
              <a:spcAft>
                <a:spcPts val="0"/>
              </a:spcAft>
              <a:buSzPts val="1600"/>
              <a:buChar char="○"/>
            </a:pPr>
            <a:r>
              <a:rPr lang="en" sz="1600"/>
              <a:t>R usa ARP para endereço MAC de B tendo por base o IP de B</a:t>
            </a:r>
            <a:endParaRPr sz="1600"/>
          </a:p>
          <a:p>
            <a:pPr indent="-330200" lvl="1" marL="914400" rtl="0" algn="l">
              <a:lnSpc>
                <a:spcPct val="150000"/>
              </a:lnSpc>
              <a:spcBef>
                <a:spcPts val="0"/>
              </a:spcBef>
              <a:spcAft>
                <a:spcPts val="0"/>
              </a:spcAft>
              <a:buSzPts val="1600"/>
              <a:buChar char="○"/>
            </a:pPr>
            <a:r>
              <a:rPr lang="en" sz="1600"/>
              <a:t>R cria quadro contendo datagrama IP de A para B e envia a B</a:t>
            </a:r>
            <a:endParaRPr sz="1600"/>
          </a:p>
        </p:txBody>
      </p:sp>
      <p:sp>
        <p:nvSpPr>
          <p:cNvPr id="214" name="Google Shape;214;p3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15" name="Google Shape;215;p31"/>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31"/>
          <p:cNvPicPr preferRelativeResize="0"/>
          <p:nvPr/>
        </p:nvPicPr>
        <p:blipFill>
          <a:blip r:embed="rId3">
            <a:alphaModFix/>
          </a:blip>
          <a:stretch>
            <a:fillRect/>
          </a:stretch>
        </p:blipFill>
        <p:spPr>
          <a:xfrm>
            <a:off x="2271375" y="3400725"/>
            <a:ext cx="4601250" cy="131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Agenda</a:t>
            </a:r>
            <a:endParaRPr sz="4800"/>
          </a:p>
        </p:txBody>
      </p:sp>
      <p:sp>
        <p:nvSpPr>
          <p:cNvPr id="70" name="Google Shape;70;p14"/>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Endereçamento</a:t>
            </a:r>
            <a:endParaRPr/>
          </a:p>
          <a:p>
            <a:pPr indent="0" lvl="0" marL="0" rtl="0" algn="l">
              <a:spcBef>
                <a:spcPts val="600"/>
              </a:spcBef>
              <a:spcAft>
                <a:spcPts val="0"/>
              </a:spcAft>
              <a:buNone/>
            </a:pPr>
            <a:r>
              <a:rPr lang="en"/>
              <a:t>Ethernet</a:t>
            </a:r>
            <a:endParaRPr/>
          </a:p>
          <a:p>
            <a:pPr indent="0" lvl="0" marL="0" rtl="0" algn="l">
              <a:spcBef>
                <a:spcPts val="600"/>
              </a:spcBef>
              <a:spcAft>
                <a:spcPts val="0"/>
              </a:spcAft>
              <a:buNone/>
            </a:pPr>
            <a:r>
              <a:rPr lang="en"/>
              <a:t>Comutadores</a:t>
            </a:r>
            <a:endParaRPr/>
          </a:p>
        </p:txBody>
      </p:sp>
      <p:sp>
        <p:nvSpPr>
          <p:cNvPr id="71" name="Google Shape;71;p1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72" name="Google Shape;72;p14"/>
          <p:cNvGrpSpPr/>
          <p:nvPr/>
        </p:nvGrpSpPr>
        <p:grpSpPr>
          <a:xfrm>
            <a:off x="8087089" y="356400"/>
            <a:ext cx="618316" cy="748360"/>
            <a:chOff x="584925" y="922575"/>
            <a:chExt cx="415200" cy="502525"/>
          </a:xfrm>
        </p:grpSpPr>
        <p:sp>
          <p:nvSpPr>
            <p:cNvPr id="73" name="Google Shape;73;p14"/>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ctrTitle"/>
          </p:nvPr>
        </p:nvSpPr>
        <p:spPr>
          <a:xfrm>
            <a:off x="685800" y="2726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Ethernet</a:t>
            </a:r>
            <a:endParaRPr sz="4400"/>
          </a:p>
        </p:txBody>
      </p:sp>
      <p:sp>
        <p:nvSpPr>
          <p:cNvPr id="222" name="Google Shape;222;p32"/>
          <p:cNvSpPr txBox="1"/>
          <p:nvPr>
            <p:ph idx="1" type="subTitle"/>
          </p:nvPr>
        </p:nvSpPr>
        <p:spPr>
          <a:xfrm>
            <a:off x="685800" y="3830653"/>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Estrutura, Protocolo de Acesso Múltiplo CSMA/CD, Tecnologias</a:t>
            </a:r>
            <a:endParaRPr/>
          </a:p>
        </p:txBody>
      </p:sp>
      <p:sp>
        <p:nvSpPr>
          <p:cNvPr id="223" name="Google Shape;223;p32"/>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Protocolo 802.3: </a:t>
            </a:r>
            <a:r>
              <a:rPr lang="en" sz="4200">
                <a:solidFill>
                  <a:srgbClr val="4A86E8"/>
                </a:solidFill>
              </a:rPr>
              <a:t>Ethernet</a:t>
            </a:r>
            <a:endParaRPr sz="4200">
              <a:solidFill>
                <a:srgbClr val="4A86E8"/>
              </a:solidFill>
            </a:endParaRPr>
          </a:p>
        </p:txBody>
      </p:sp>
      <p:sp>
        <p:nvSpPr>
          <p:cNvPr id="229" name="Google Shape;229;p33"/>
          <p:cNvSpPr txBox="1"/>
          <p:nvPr>
            <p:ph idx="1" type="body"/>
          </p:nvPr>
        </p:nvSpPr>
        <p:spPr>
          <a:xfrm>
            <a:off x="922000" y="1657350"/>
            <a:ext cx="7612200" cy="2366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Tecnologia de LAN com fio dominante</a:t>
            </a:r>
            <a:endParaRPr/>
          </a:p>
          <a:p>
            <a:pPr indent="-342900" lvl="0" marL="457200" rtl="0" algn="l">
              <a:lnSpc>
                <a:spcPct val="150000"/>
              </a:lnSpc>
              <a:spcBef>
                <a:spcPts val="0"/>
              </a:spcBef>
              <a:spcAft>
                <a:spcPts val="0"/>
              </a:spcAft>
              <a:buSzPts val="1800"/>
              <a:buChar char="●"/>
            </a:pPr>
            <a:r>
              <a:rPr lang="en"/>
              <a:t>Barata: US$ 20 para NIC</a:t>
            </a:r>
            <a:endParaRPr/>
          </a:p>
          <a:p>
            <a:pPr indent="-342900" lvl="0" marL="457200" rtl="0" algn="l">
              <a:lnSpc>
                <a:spcPct val="150000"/>
              </a:lnSpc>
              <a:spcBef>
                <a:spcPts val="0"/>
              </a:spcBef>
              <a:spcAft>
                <a:spcPts val="0"/>
              </a:spcAft>
              <a:buSzPts val="1800"/>
              <a:buChar char="●"/>
            </a:pPr>
            <a:r>
              <a:rPr lang="en"/>
              <a:t>Primeira tecnologia de LAN utilizada em larga escala</a:t>
            </a:r>
            <a:endParaRPr/>
          </a:p>
          <a:p>
            <a:pPr indent="-342900" lvl="0" marL="457200" rtl="0" algn="l">
              <a:lnSpc>
                <a:spcPct val="150000"/>
              </a:lnSpc>
              <a:spcBef>
                <a:spcPts val="0"/>
              </a:spcBef>
              <a:spcAft>
                <a:spcPts val="0"/>
              </a:spcAft>
              <a:buSzPts val="1800"/>
              <a:buChar char="●"/>
            </a:pPr>
            <a:r>
              <a:rPr lang="en"/>
              <a:t>Mais simples e mais barata que as LANs de permissão e ATM</a:t>
            </a:r>
            <a:endParaRPr/>
          </a:p>
          <a:p>
            <a:pPr indent="-342900" lvl="0" marL="457200" rtl="0" algn="l">
              <a:lnSpc>
                <a:spcPct val="150000"/>
              </a:lnSpc>
              <a:spcBef>
                <a:spcPts val="0"/>
              </a:spcBef>
              <a:spcAft>
                <a:spcPts val="0"/>
              </a:spcAft>
              <a:buSzPts val="1800"/>
              <a:buChar char="●"/>
            </a:pPr>
            <a:r>
              <a:rPr lang="en"/>
              <a:t>Acompanhou corrida da velocidade: 10 Mbps – 10 Gbps</a:t>
            </a:r>
            <a:endParaRPr/>
          </a:p>
          <a:p>
            <a:pPr indent="0" lvl="0" marL="457200" rtl="0" algn="l">
              <a:lnSpc>
                <a:spcPct val="150000"/>
              </a:lnSpc>
              <a:spcBef>
                <a:spcPts val="0"/>
              </a:spcBef>
              <a:spcAft>
                <a:spcPts val="0"/>
              </a:spcAft>
              <a:buNone/>
            </a:pPr>
            <a:r>
              <a:t/>
            </a:r>
            <a:endParaRPr/>
          </a:p>
        </p:txBody>
      </p:sp>
      <p:sp>
        <p:nvSpPr>
          <p:cNvPr id="230" name="Google Shape;230;p3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31" name="Google Shape;231;p33"/>
          <p:cNvGrpSpPr/>
          <p:nvPr/>
        </p:nvGrpSpPr>
        <p:grpSpPr>
          <a:xfrm>
            <a:off x="7964730" y="329098"/>
            <a:ext cx="977040" cy="722851"/>
            <a:chOff x="5255200" y="3006475"/>
            <a:chExt cx="511700" cy="378575"/>
          </a:xfrm>
        </p:grpSpPr>
        <p:sp>
          <p:nvSpPr>
            <p:cNvPr id="232" name="Google Shape;232;p33"/>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39" name="Google Shape;239;p34"/>
          <p:cNvGrpSpPr/>
          <p:nvPr/>
        </p:nvGrpSpPr>
        <p:grpSpPr>
          <a:xfrm>
            <a:off x="8120067" y="370812"/>
            <a:ext cx="729938" cy="641867"/>
            <a:chOff x="1928175" y="312600"/>
            <a:chExt cx="425000" cy="373700"/>
          </a:xfrm>
        </p:grpSpPr>
        <p:sp>
          <p:nvSpPr>
            <p:cNvPr id="240" name="Google Shape;240;p34"/>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2" name="Google Shape;242;p34"/>
          <p:cNvPicPr preferRelativeResize="0"/>
          <p:nvPr/>
        </p:nvPicPr>
        <p:blipFill>
          <a:blip r:embed="rId3">
            <a:alphaModFix/>
          </a:blip>
          <a:stretch>
            <a:fillRect/>
          </a:stretch>
        </p:blipFill>
        <p:spPr>
          <a:xfrm>
            <a:off x="1892587" y="1632050"/>
            <a:ext cx="5358826" cy="2958250"/>
          </a:xfrm>
          <a:prstGeom prst="rect">
            <a:avLst/>
          </a:prstGeom>
          <a:noFill/>
          <a:ln>
            <a:noFill/>
          </a:ln>
        </p:spPr>
      </p:pic>
      <p:sp>
        <p:nvSpPr>
          <p:cNvPr id="243" name="Google Shape;243;p34"/>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Projeto Original </a:t>
            </a:r>
            <a:r>
              <a:rPr lang="en" sz="4200">
                <a:solidFill>
                  <a:srgbClr val="4A86E8"/>
                </a:solidFill>
              </a:rPr>
              <a:t>Ethernet</a:t>
            </a:r>
            <a:endParaRPr sz="4200">
              <a:solidFill>
                <a:srgbClr val="4A86E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Protocolo 802.3: </a:t>
            </a:r>
            <a:r>
              <a:rPr lang="en" sz="4200">
                <a:solidFill>
                  <a:srgbClr val="4A86E8"/>
                </a:solidFill>
              </a:rPr>
              <a:t>Ethernet</a:t>
            </a:r>
            <a:endParaRPr sz="4200">
              <a:solidFill>
                <a:srgbClr val="4A86E8"/>
              </a:solidFill>
            </a:endParaRPr>
          </a:p>
        </p:txBody>
      </p:sp>
      <p:sp>
        <p:nvSpPr>
          <p:cNvPr id="249" name="Google Shape;249;p35"/>
          <p:cNvSpPr txBox="1"/>
          <p:nvPr>
            <p:ph idx="1" type="body"/>
          </p:nvPr>
        </p:nvSpPr>
        <p:spPr>
          <a:xfrm>
            <a:off x="922000" y="1657350"/>
            <a:ext cx="7612200" cy="2366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Topologia de Barramento: popular até meados dos anos 90</a:t>
            </a:r>
            <a:endParaRPr/>
          </a:p>
          <a:p>
            <a:pPr indent="-342900" lvl="1" marL="914400" rtl="0" algn="l">
              <a:lnSpc>
                <a:spcPct val="150000"/>
              </a:lnSpc>
              <a:spcBef>
                <a:spcPts val="0"/>
              </a:spcBef>
              <a:spcAft>
                <a:spcPts val="0"/>
              </a:spcAft>
              <a:buSzPts val="1800"/>
              <a:buChar char="○"/>
            </a:pPr>
            <a:r>
              <a:rPr lang="en"/>
              <a:t>T</a:t>
            </a:r>
            <a:r>
              <a:rPr lang="en"/>
              <a:t>odos os nós no mesmo domínio, ou seja, transmissões em curso podem colidir umas com as outras -&gt; mesmo domínio</a:t>
            </a:r>
            <a:endParaRPr/>
          </a:p>
        </p:txBody>
      </p:sp>
      <p:sp>
        <p:nvSpPr>
          <p:cNvPr id="250" name="Google Shape;250;p3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51" name="Google Shape;251;p35"/>
          <p:cNvGrpSpPr/>
          <p:nvPr/>
        </p:nvGrpSpPr>
        <p:grpSpPr>
          <a:xfrm>
            <a:off x="7964730" y="329098"/>
            <a:ext cx="977040" cy="722851"/>
            <a:chOff x="5255200" y="3006475"/>
            <a:chExt cx="511700" cy="378575"/>
          </a:xfrm>
        </p:grpSpPr>
        <p:sp>
          <p:nvSpPr>
            <p:cNvPr id="252" name="Google Shape;252;p35"/>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4" name="Google Shape;254;p35"/>
          <p:cNvPicPr preferRelativeResize="0"/>
          <p:nvPr/>
        </p:nvPicPr>
        <p:blipFill rotWithShape="1">
          <a:blip r:embed="rId3">
            <a:alphaModFix/>
          </a:blip>
          <a:srcRect b="16205" l="0" r="0" t="0"/>
          <a:stretch/>
        </p:blipFill>
        <p:spPr>
          <a:xfrm>
            <a:off x="1429088" y="2954850"/>
            <a:ext cx="6285826" cy="167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6"/>
          <p:cNvPicPr preferRelativeResize="0"/>
          <p:nvPr/>
        </p:nvPicPr>
        <p:blipFill>
          <a:blip r:embed="rId3">
            <a:alphaModFix/>
          </a:blip>
          <a:stretch>
            <a:fillRect/>
          </a:stretch>
        </p:blipFill>
        <p:spPr>
          <a:xfrm>
            <a:off x="5834675" y="2014925"/>
            <a:ext cx="2889251" cy="1853949"/>
          </a:xfrm>
          <a:prstGeom prst="rect">
            <a:avLst/>
          </a:prstGeom>
          <a:noFill/>
          <a:ln>
            <a:noFill/>
          </a:ln>
        </p:spPr>
      </p:pic>
      <p:sp>
        <p:nvSpPr>
          <p:cNvPr id="260" name="Google Shape;260;p3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Protocolo 802.3: </a:t>
            </a:r>
            <a:r>
              <a:rPr lang="en" sz="4200">
                <a:solidFill>
                  <a:srgbClr val="4A86E8"/>
                </a:solidFill>
              </a:rPr>
              <a:t>Ethernet</a:t>
            </a:r>
            <a:endParaRPr sz="4200">
              <a:solidFill>
                <a:srgbClr val="4A86E8"/>
              </a:solidFill>
            </a:endParaRPr>
          </a:p>
        </p:txBody>
      </p:sp>
      <p:sp>
        <p:nvSpPr>
          <p:cNvPr id="261" name="Google Shape;261;p36"/>
          <p:cNvSpPr txBox="1"/>
          <p:nvPr>
            <p:ph idx="1" type="body"/>
          </p:nvPr>
        </p:nvSpPr>
        <p:spPr>
          <a:xfrm>
            <a:off x="922000" y="1657350"/>
            <a:ext cx="52578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Topologia Estrela: mais adotada nos dias atuais</a:t>
            </a:r>
            <a:endParaRPr sz="1600"/>
          </a:p>
          <a:p>
            <a:pPr indent="-330200" lvl="1" marL="914400" rtl="0" algn="l">
              <a:lnSpc>
                <a:spcPct val="150000"/>
              </a:lnSpc>
              <a:spcBef>
                <a:spcPts val="0"/>
              </a:spcBef>
              <a:spcAft>
                <a:spcPts val="0"/>
              </a:spcAft>
              <a:buSzPts val="1600"/>
              <a:buChar char="○"/>
            </a:pPr>
            <a:r>
              <a:rPr lang="en" sz="1600"/>
              <a:t>Há um </a:t>
            </a:r>
            <a:r>
              <a:rPr lang="en" sz="1600"/>
              <a:t>comutador de quadros ativo no centro da rede local</a:t>
            </a:r>
            <a:endParaRPr sz="1600"/>
          </a:p>
          <a:p>
            <a:pPr indent="-330200" lvl="1" marL="914400" rtl="0" algn="l">
              <a:lnSpc>
                <a:spcPct val="150000"/>
              </a:lnSpc>
              <a:spcBef>
                <a:spcPts val="0"/>
              </a:spcBef>
              <a:spcAft>
                <a:spcPts val="0"/>
              </a:spcAft>
              <a:buSzPts val="1600"/>
              <a:buChar char="○"/>
            </a:pPr>
            <a:r>
              <a:rPr lang="en" sz="1600"/>
              <a:t>Cada “ponta” roda um protocolo Ethernet (separado) – nós não colidem uns com os outros em razão do comutador de camada de enlace</a:t>
            </a:r>
            <a:endParaRPr sz="1600"/>
          </a:p>
        </p:txBody>
      </p:sp>
      <p:sp>
        <p:nvSpPr>
          <p:cNvPr id="262" name="Google Shape;262;p3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63" name="Google Shape;263;p36"/>
          <p:cNvGrpSpPr/>
          <p:nvPr/>
        </p:nvGrpSpPr>
        <p:grpSpPr>
          <a:xfrm>
            <a:off x="7964730" y="329098"/>
            <a:ext cx="977040" cy="722851"/>
            <a:chOff x="5255200" y="3006475"/>
            <a:chExt cx="511700" cy="378575"/>
          </a:xfrm>
        </p:grpSpPr>
        <p:sp>
          <p:nvSpPr>
            <p:cNvPr id="264" name="Google Shape;264;p36"/>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A86E8"/>
                </a:solidFill>
              </a:rPr>
              <a:t>Estrutura </a:t>
            </a:r>
            <a:r>
              <a:rPr lang="en" sz="3600"/>
              <a:t>do Quadro Ethernet</a:t>
            </a:r>
            <a:endParaRPr sz="3600">
              <a:solidFill>
                <a:srgbClr val="4A86E8"/>
              </a:solidFill>
            </a:endParaRPr>
          </a:p>
        </p:txBody>
      </p:sp>
      <p:sp>
        <p:nvSpPr>
          <p:cNvPr id="271" name="Google Shape;271;p37"/>
          <p:cNvSpPr txBox="1"/>
          <p:nvPr>
            <p:ph idx="1" type="body"/>
          </p:nvPr>
        </p:nvSpPr>
        <p:spPr>
          <a:xfrm>
            <a:off x="922000" y="16573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NIC do remetente encapsula datagrama IP (ou outro pacote de protocolo da camada de rede) no quadro Ethernet</a:t>
            </a:r>
            <a:endParaRPr sz="1600"/>
          </a:p>
          <a:p>
            <a:pPr indent="-330200" lvl="0" marL="457200" rtl="0" algn="l">
              <a:lnSpc>
                <a:spcPct val="150000"/>
              </a:lnSpc>
              <a:spcBef>
                <a:spcPts val="1000"/>
              </a:spcBef>
              <a:spcAft>
                <a:spcPts val="0"/>
              </a:spcAft>
              <a:buSzPts val="1600"/>
              <a:buChar char="●"/>
            </a:pPr>
            <a:r>
              <a:rPr lang="en" sz="1600"/>
              <a:t>Preâmbulo: 7 bytes com padrão “10101010” seguido por um byte “10101011”, usado para sincronizar taxas de clock do receptor e emissor</a:t>
            </a:r>
            <a:endParaRPr sz="1600"/>
          </a:p>
          <a:p>
            <a:pPr indent="-330200" lvl="0" marL="457200" rtl="0" algn="l">
              <a:lnSpc>
                <a:spcPct val="150000"/>
              </a:lnSpc>
              <a:spcBef>
                <a:spcPts val="1000"/>
              </a:spcBef>
              <a:spcAft>
                <a:spcPts val="1000"/>
              </a:spcAft>
              <a:buSzPts val="1600"/>
              <a:buChar char="●"/>
            </a:pPr>
            <a:r>
              <a:rPr lang="en" sz="1600"/>
              <a:t>Endereços de origem e de destino: 6 bytes que correspondem aos respectivos endereços MAC origem e destino</a:t>
            </a:r>
            <a:endParaRPr sz="1600"/>
          </a:p>
        </p:txBody>
      </p:sp>
      <p:sp>
        <p:nvSpPr>
          <p:cNvPr id="272" name="Google Shape;272;p3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3" name="Google Shape;273;p37"/>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37"/>
          <p:cNvPicPr preferRelativeResize="0"/>
          <p:nvPr/>
        </p:nvPicPr>
        <p:blipFill>
          <a:blip r:embed="rId3">
            <a:alphaModFix/>
          </a:blip>
          <a:stretch>
            <a:fillRect/>
          </a:stretch>
        </p:blipFill>
        <p:spPr>
          <a:xfrm>
            <a:off x="1340588" y="4095301"/>
            <a:ext cx="6775025" cy="640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A86E8"/>
                </a:solidFill>
              </a:rPr>
              <a:t>Estrutura </a:t>
            </a:r>
            <a:r>
              <a:rPr lang="en" sz="3600"/>
              <a:t>do Quadro Ethernet</a:t>
            </a:r>
            <a:endParaRPr sz="3600">
              <a:solidFill>
                <a:srgbClr val="4A86E8"/>
              </a:solidFill>
            </a:endParaRPr>
          </a:p>
        </p:txBody>
      </p:sp>
      <p:sp>
        <p:nvSpPr>
          <p:cNvPr id="280" name="Google Shape;280;p38"/>
          <p:cNvSpPr txBox="1"/>
          <p:nvPr>
            <p:ph idx="1" type="body"/>
          </p:nvPr>
        </p:nvSpPr>
        <p:spPr>
          <a:xfrm>
            <a:off x="922000" y="16573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Endereços de origem e de destino</a:t>
            </a:r>
            <a:endParaRPr sz="1600"/>
          </a:p>
          <a:p>
            <a:pPr indent="-330200" lvl="1" marL="914400" rtl="0" algn="l">
              <a:lnSpc>
                <a:spcPct val="150000"/>
              </a:lnSpc>
              <a:spcBef>
                <a:spcPts val="0"/>
              </a:spcBef>
              <a:spcAft>
                <a:spcPts val="0"/>
              </a:spcAft>
              <a:buSzPts val="1600"/>
              <a:buChar char="○"/>
            </a:pPr>
            <a:r>
              <a:rPr lang="en" sz="1600"/>
              <a:t>Se um adaptador de rede recebe quadro com endereço de destino igual ao seu endereço MAC ou com endereço de broadcast (p.ex., pacote ARP), repassa dados do quadro ao protocolo da camada de rede</a:t>
            </a:r>
            <a:endParaRPr sz="1600"/>
          </a:p>
          <a:p>
            <a:pPr indent="-330200" lvl="1" marL="914400" rtl="0" algn="l">
              <a:lnSpc>
                <a:spcPct val="150000"/>
              </a:lnSpc>
              <a:spcBef>
                <a:spcPts val="0"/>
              </a:spcBef>
              <a:spcAft>
                <a:spcPts val="0"/>
              </a:spcAft>
              <a:buSzPts val="1600"/>
              <a:buChar char="○"/>
            </a:pPr>
            <a:r>
              <a:rPr lang="en" sz="1600"/>
              <a:t>C</a:t>
            </a:r>
            <a:r>
              <a:rPr lang="en" sz="1600"/>
              <a:t>aso contrário, o adaptador de rede descarta esse quadro</a:t>
            </a:r>
            <a:endParaRPr sz="1600"/>
          </a:p>
        </p:txBody>
      </p:sp>
      <p:sp>
        <p:nvSpPr>
          <p:cNvPr id="281" name="Google Shape;281;p3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2" name="Google Shape;282;p38"/>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38"/>
          <p:cNvPicPr preferRelativeResize="0"/>
          <p:nvPr/>
        </p:nvPicPr>
        <p:blipFill>
          <a:blip r:embed="rId3">
            <a:alphaModFix/>
          </a:blip>
          <a:stretch>
            <a:fillRect/>
          </a:stretch>
        </p:blipFill>
        <p:spPr>
          <a:xfrm>
            <a:off x="1340588" y="4095301"/>
            <a:ext cx="6775025" cy="640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A86E8"/>
                </a:solidFill>
              </a:rPr>
              <a:t>Estrutura </a:t>
            </a:r>
            <a:r>
              <a:rPr lang="en" sz="3600"/>
              <a:t>do Quadro Ethernet</a:t>
            </a:r>
            <a:endParaRPr sz="3600">
              <a:solidFill>
                <a:srgbClr val="4A86E8"/>
              </a:solidFill>
            </a:endParaRPr>
          </a:p>
        </p:txBody>
      </p:sp>
      <p:sp>
        <p:nvSpPr>
          <p:cNvPr id="289" name="Google Shape;289;p39"/>
          <p:cNvSpPr txBox="1"/>
          <p:nvPr>
            <p:ph idx="1" type="body"/>
          </p:nvPr>
        </p:nvSpPr>
        <p:spPr>
          <a:xfrm>
            <a:off x="922000" y="16573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Tipo: indica protocolo da camada mais alta (principalmente IP, mas outros são possíveis, p.ex., Novell IPX, AppleTalk)</a:t>
            </a:r>
            <a:endParaRPr sz="1600"/>
          </a:p>
          <a:p>
            <a:pPr indent="-330200" lvl="0" marL="457200" rtl="0" algn="l">
              <a:lnSpc>
                <a:spcPct val="150000"/>
              </a:lnSpc>
              <a:spcBef>
                <a:spcPts val="0"/>
              </a:spcBef>
              <a:spcAft>
                <a:spcPts val="0"/>
              </a:spcAft>
              <a:buSzPts val="1600"/>
              <a:buChar char="●"/>
            </a:pPr>
            <a:r>
              <a:rPr lang="en" sz="1600"/>
              <a:t>CRC (Cyclic Redundant Code): verificado no receptor; se detectar erro, quadro é descartado</a:t>
            </a:r>
            <a:endParaRPr sz="1600"/>
          </a:p>
        </p:txBody>
      </p:sp>
      <p:sp>
        <p:nvSpPr>
          <p:cNvPr id="290" name="Google Shape;290;p3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1" name="Google Shape;291;p39"/>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39"/>
          <p:cNvPicPr preferRelativeResize="0"/>
          <p:nvPr/>
        </p:nvPicPr>
        <p:blipFill>
          <a:blip r:embed="rId3">
            <a:alphaModFix/>
          </a:blip>
          <a:stretch>
            <a:fillRect/>
          </a:stretch>
        </p:blipFill>
        <p:spPr>
          <a:xfrm>
            <a:off x="1340588" y="4095301"/>
            <a:ext cx="6775025" cy="640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A86E8"/>
                </a:solidFill>
              </a:rPr>
              <a:t>Protocolos </a:t>
            </a:r>
            <a:r>
              <a:rPr lang="en" sz="3600"/>
              <a:t>Ethernet (802.3)</a:t>
            </a:r>
            <a:endParaRPr sz="3600">
              <a:solidFill>
                <a:srgbClr val="4A86E8"/>
              </a:solidFill>
            </a:endParaRPr>
          </a:p>
        </p:txBody>
      </p:sp>
      <p:sp>
        <p:nvSpPr>
          <p:cNvPr id="298" name="Google Shape;298;p40"/>
          <p:cNvSpPr txBox="1"/>
          <p:nvPr>
            <p:ph idx="1" type="body"/>
          </p:nvPr>
        </p:nvSpPr>
        <p:spPr>
          <a:xfrm>
            <a:off x="922000" y="1504950"/>
            <a:ext cx="76824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Não orientado a conexão – não há estabelecimento de conexão entre as interfaces NICs de origem e destino</a:t>
            </a:r>
            <a:endParaRPr sz="1600"/>
          </a:p>
          <a:p>
            <a:pPr indent="-330200" lvl="0" marL="457200" rtl="0" algn="l">
              <a:lnSpc>
                <a:spcPct val="150000"/>
              </a:lnSpc>
              <a:spcBef>
                <a:spcPts val="0"/>
              </a:spcBef>
              <a:spcAft>
                <a:spcPts val="0"/>
              </a:spcAft>
              <a:buSzPts val="1600"/>
              <a:buChar char="●"/>
            </a:pPr>
            <a:r>
              <a:rPr lang="en" sz="1600"/>
              <a:t>Não confiável - NIC de destino não envia quadros de ACK ou NotACK à interface NIC de origem</a:t>
            </a:r>
            <a:endParaRPr sz="1600"/>
          </a:p>
          <a:p>
            <a:pPr indent="-330200" lvl="1" marL="914400" rtl="0" algn="l">
              <a:lnSpc>
                <a:spcPct val="150000"/>
              </a:lnSpc>
              <a:spcBef>
                <a:spcPts val="0"/>
              </a:spcBef>
              <a:spcAft>
                <a:spcPts val="0"/>
              </a:spcAft>
              <a:buSzPts val="1600"/>
              <a:buChar char="○"/>
            </a:pPr>
            <a:r>
              <a:rPr lang="en" sz="1600"/>
              <a:t>O fluxo de datagramas passados à camada de rede pode ter lacunas (datagramas faltando) em função de quadros não entregues</a:t>
            </a:r>
            <a:endParaRPr sz="1600"/>
          </a:p>
          <a:p>
            <a:pPr indent="-330200" lvl="1" marL="914400" rtl="0" algn="l">
              <a:lnSpc>
                <a:spcPct val="150000"/>
              </a:lnSpc>
              <a:spcBef>
                <a:spcPts val="0"/>
              </a:spcBef>
              <a:spcAft>
                <a:spcPts val="0"/>
              </a:spcAft>
              <a:buSzPts val="1600"/>
              <a:buChar char="○"/>
            </a:pPr>
            <a:r>
              <a:rPr lang="en" sz="1600"/>
              <a:t>As lacunas serão preenchidas se aplicação utilizar protocolos confiáveis em camadas superiores, p.ex., TCP na Arq. TCP/IP</a:t>
            </a:r>
            <a:endParaRPr sz="1600"/>
          </a:p>
          <a:p>
            <a:pPr indent="-330200" lvl="0" marL="457200" rtl="0" algn="l">
              <a:lnSpc>
                <a:spcPct val="150000"/>
              </a:lnSpc>
              <a:spcBef>
                <a:spcPts val="0"/>
              </a:spcBef>
              <a:spcAft>
                <a:spcPts val="0"/>
              </a:spcAft>
              <a:buSzPts val="1600"/>
              <a:buChar char="●"/>
            </a:pPr>
            <a:r>
              <a:rPr lang="en" sz="1600"/>
              <a:t>Protocolo MAC da Ethernet: CSMA/CD não “slotted”</a:t>
            </a:r>
            <a:endParaRPr sz="1600"/>
          </a:p>
        </p:txBody>
      </p:sp>
      <p:sp>
        <p:nvSpPr>
          <p:cNvPr id="299" name="Google Shape;299;p4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0" name="Google Shape;300;p40"/>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922000" y="891775"/>
            <a:ext cx="7133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Protocolo de Acesso Múltiplo</a:t>
            </a:r>
            <a:r>
              <a:rPr lang="en" sz="2800">
                <a:solidFill>
                  <a:srgbClr val="4A86E8"/>
                </a:solidFill>
              </a:rPr>
              <a:t> CSMA/CD</a:t>
            </a:r>
            <a:endParaRPr sz="2800">
              <a:solidFill>
                <a:srgbClr val="4A86E8"/>
              </a:solidFill>
            </a:endParaRPr>
          </a:p>
        </p:txBody>
      </p:sp>
      <p:sp>
        <p:nvSpPr>
          <p:cNvPr id="306" name="Google Shape;306;p41"/>
          <p:cNvSpPr txBox="1"/>
          <p:nvPr>
            <p:ph idx="1" type="body"/>
          </p:nvPr>
        </p:nvSpPr>
        <p:spPr>
          <a:xfrm>
            <a:off x="922000" y="15049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AutoNum type="arabicPeriod"/>
            </a:pPr>
            <a:r>
              <a:rPr lang="en" sz="1600"/>
              <a:t>NIC recebe datagrama da camada de rede e cria quadro;</a:t>
            </a:r>
            <a:endParaRPr sz="1600"/>
          </a:p>
          <a:p>
            <a:pPr indent="-330200" lvl="0" marL="457200" rtl="0" algn="l">
              <a:lnSpc>
                <a:spcPct val="150000"/>
              </a:lnSpc>
              <a:spcBef>
                <a:spcPts val="0"/>
              </a:spcBef>
              <a:spcAft>
                <a:spcPts val="0"/>
              </a:spcAft>
              <a:buSzPts val="1600"/>
              <a:buAutoNum type="arabicPeriod"/>
            </a:pPr>
            <a:r>
              <a:rPr lang="en" sz="1600"/>
              <a:t>Se NIC sentir canal ocioso, inicia transmissão do quadro; canal ocupado, espera até estar ocioso, depois transmite;</a:t>
            </a:r>
            <a:endParaRPr sz="1600"/>
          </a:p>
          <a:p>
            <a:pPr indent="-330200" lvl="0" marL="457200" rtl="0" algn="l">
              <a:lnSpc>
                <a:spcPct val="150000"/>
              </a:lnSpc>
              <a:spcBef>
                <a:spcPts val="0"/>
              </a:spcBef>
              <a:spcAft>
                <a:spcPts val="0"/>
              </a:spcAft>
              <a:buSzPts val="1600"/>
              <a:buAutoNum type="arabicPeriod"/>
            </a:pPr>
            <a:r>
              <a:rPr lang="en" sz="1600"/>
              <a:t>Se NIC transmitir quadro inteiro sem detectar outra transmissão, o NIC finaliza a transmissão do quadro;</a:t>
            </a:r>
            <a:endParaRPr sz="1600"/>
          </a:p>
          <a:p>
            <a:pPr indent="-330200" lvl="0" marL="457200" rtl="0" algn="l">
              <a:lnSpc>
                <a:spcPct val="150000"/>
              </a:lnSpc>
              <a:spcBef>
                <a:spcPts val="0"/>
              </a:spcBef>
              <a:spcAft>
                <a:spcPts val="0"/>
              </a:spcAft>
              <a:buSzPts val="1600"/>
              <a:buAutoNum type="arabicPeriod"/>
            </a:pPr>
            <a:r>
              <a:rPr lang="en" sz="1600"/>
              <a:t>Se NIC detectar outra transmissão enquanto transmite, aborta e envia sinal de congestionamento;</a:t>
            </a:r>
            <a:endParaRPr sz="1600"/>
          </a:p>
          <a:p>
            <a:pPr indent="-330200" lvl="0" marL="457200" rtl="0" algn="l">
              <a:lnSpc>
                <a:spcPct val="150000"/>
              </a:lnSpc>
              <a:spcBef>
                <a:spcPts val="0"/>
              </a:spcBef>
              <a:spcAft>
                <a:spcPts val="0"/>
              </a:spcAft>
              <a:buSzPts val="1600"/>
              <a:buAutoNum type="arabicPeriod"/>
            </a:pPr>
            <a:r>
              <a:rPr lang="en" sz="1600"/>
              <a:t>Depois de abortar, NIC entra em “backoff” exponencial: após m colisões, NIC escolhe K aleatoriamente dentre {0,1,2,...,2*m-1}. NIC espera “K” · 512 tempos de bit e retorna à Etapa 2.</a:t>
            </a:r>
            <a:endParaRPr sz="1600"/>
          </a:p>
        </p:txBody>
      </p:sp>
      <p:sp>
        <p:nvSpPr>
          <p:cNvPr id="307" name="Google Shape;307;p4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8" name="Google Shape;308;p41"/>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685800" y="2726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Endereçamento</a:t>
            </a:r>
            <a:endParaRPr/>
          </a:p>
        </p:txBody>
      </p:sp>
      <p:sp>
        <p:nvSpPr>
          <p:cNvPr id="81" name="Google Shape;81;p15"/>
          <p:cNvSpPr txBox="1"/>
          <p:nvPr>
            <p:ph idx="1" type="subTitle"/>
          </p:nvPr>
        </p:nvSpPr>
        <p:spPr>
          <a:xfrm>
            <a:off x="685800" y="3830653"/>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 Access Control (MAC), Address Reso</a:t>
            </a:r>
            <a:r>
              <a:rPr lang="en"/>
              <a:t>lution Protocol (ARP)</a:t>
            </a:r>
            <a:endParaRPr/>
          </a:p>
        </p:txBody>
      </p:sp>
      <p:sp>
        <p:nvSpPr>
          <p:cNvPr id="82" name="Google Shape;82;p15"/>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434343"/>
                </a:solidFill>
                <a:latin typeface="Raleway ExtraBold"/>
                <a:ea typeface="Raleway ExtraBold"/>
                <a:cs typeface="Raleway ExtraBold"/>
                <a:sym typeface="Raleway ExtraBold"/>
              </a:rPr>
              <a:t>1</a:t>
            </a:r>
            <a:endParaRPr sz="9600">
              <a:solidFill>
                <a:srgbClr val="434343"/>
              </a:solidFill>
              <a:latin typeface="Raleway ExtraBold"/>
              <a:ea typeface="Raleway ExtraBold"/>
              <a:cs typeface="Raleway ExtraBold"/>
              <a:sym typeface="Raleway Extra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922000" y="891775"/>
            <a:ext cx="7133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Protocolo de Acesso Múltiplo</a:t>
            </a:r>
            <a:r>
              <a:rPr lang="en" sz="2800">
                <a:solidFill>
                  <a:srgbClr val="4A86E8"/>
                </a:solidFill>
              </a:rPr>
              <a:t> CSMA/CD</a:t>
            </a:r>
            <a:endParaRPr sz="2800">
              <a:solidFill>
                <a:srgbClr val="4A86E8"/>
              </a:solidFill>
            </a:endParaRPr>
          </a:p>
        </p:txBody>
      </p:sp>
      <p:sp>
        <p:nvSpPr>
          <p:cNvPr id="314" name="Google Shape;314;p42"/>
          <p:cNvSpPr txBox="1"/>
          <p:nvPr>
            <p:ph idx="1" type="body"/>
          </p:nvPr>
        </p:nvSpPr>
        <p:spPr>
          <a:xfrm>
            <a:off x="922000" y="1504950"/>
            <a:ext cx="7612200" cy="2366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Sinal de congestionamento - cuida para que todos os outros transmissores saibam da colisão; 48 bits</a:t>
            </a:r>
            <a:endParaRPr/>
          </a:p>
          <a:p>
            <a:pPr indent="-342900" lvl="0" marL="457200" rtl="0" algn="l">
              <a:lnSpc>
                <a:spcPct val="150000"/>
              </a:lnSpc>
              <a:spcBef>
                <a:spcPts val="0"/>
              </a:spcBef>
              <a:spcAft>
                <a:spcPts val="0"/>
              </a:spcAft>
              <a:buSzPts val="1800"/>
              <a:buChar char="●"/>
            </a:pPr>
            <a:r>
              <a:rPr lang="en"/>
              <a:t>Tempo de bit: 0,1 μs para Ethernet de 10 Mbps; para K = 1023, tempo de espera é de cerca de 50 ms</a:t>
            </a:r>
            <a:endParaRPr/>
          </a:p>
        </p:txBody>
      </p:sp>
      <p:sp>
        <p:nvSpPr>
          <p:cNvPr id="315" name="Google Shape;315;p4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6" name="Google Shape;316;p42"/>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type="title"/>
          </p:nvPr>
        </p:nvSpPr>
        <p:spPr>
          <a:xfrm>
            <a:off x="922000" y="891775"/>
            <a:ext cx="7133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Protocolo de Acesso Múltiplo</a:t>
            </a:r>
            <a:r>
              <a:rPr lang="en" sz="2800">
                <a:solidFill>
                  <a:srgbClr val="4A86E8"/>
                </a:solidFill>
              </a:rPr>
              <a:t> CSMA/CD</a:t>
            </a:r>
            <a:endParaRPr sz="2800">
              <a:solidFill>
                <a:srgbClr val="4A86E8"/>
              </a:solidFill>
            </a:endParaRPr>
          </a:p>
        </p:txBody>
      </p:sp>
      <p:sp>
        <p:nvSpPr>
          <p:cNvPr id="322" name="Google Shape;322;p43"/>
          <p:cNvSpPr txBox="1"/>
          <p:nvPr>
            <p:ph idx="1" type="body"/>
          </p:nvPr>
        </p:nvSpPr>
        <p:spPr>
          <a:xfrm>
            <a:off x="922000" y="1504950"/>
            <a:ext cx="7612200" cy="23661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Backoff Exponencial - adaptar tentativas de retransmissão à carga estimada, assim, se carga é pesada: espera aleatória será maior</a:t>
            </a:r>
            <a:endParaRPr sz="1700"/>
          </a:p>
          <a:p>
            <a:pPr indent="-336550" lvl="1" marL="914400" rtl="0" algn="l">
              <a:lnSpc>
                <a:spcPct val="150000"/>
              </a:lnSpc>
              <a:spcBef>
                <a:spcPts val="0"/>
              </a:spcBef>
              <a:spcAft>
                <a:spcPts val="0"/>
              </a:spcAft>
              <a:buSzPts val="1700"/>
              <a:buChar char="○"/>
            </a:pPr>
            <a:r>
              <a:rPr lang="en" sz="1700"/>
              <a:t>Primeira colisão: escolha “K” a partir de {0,1}; atraso é K · 512 tempos de transmissão de bit, ou “K” * 0,1 μs</a:t>
            </a:r>
            <a:endParaRPr sz="1700"/>
          </a:p>
          <a:p>
            <a:pPr indent="-336550" lvl="1" marL="914400" rtl="0" algn="l">
              <a:lnSpc>
                <a:spcPct val="150000"/>
              </a:lnSpc>
              <a:spcBef>
                <a:spcPts val="0"/>
              </a:spcBef>
              <a:spcAft>
                <a:spcPts val="0"/>
              </a:spcAft>
              <a:buSzPts val="1700"/>
              <a:buChar char="○"/>
            </a:pPr>
            <a:r>
              <a:rPr lang="en" sz="1700"/>
              <a:t>Após a segunda colisão: escolha K dentre {0,1,2,3}...</a:t>
            </a:r>
            <a:endParaRPr sz="1700"/>
          </a:p>
          <a:p>
            <a:pPr indent="-336550" lvl="1" marL="914400" rtl="0" algn="l">
              <a:lnSpc>
                <a:spcPct val="150000"/>
              </a:lnSpc>
              <a:spcBef>
                <a:spcPts val="0"/>
              </a:spcBef>
              <a:spcAft>
                <a:spcPts val="0"/>
              </a:spcAft>
              <a:buSzPts val="1700"/>
              <a:buChar char="○"/>
            </a:pPr>
            <a:r>
              <a:rPr lang="en" sz="1700"/>
              <a:t>Após dez colisões, escolha K dentre {0,1,2,3,4,...,1023}, ou seja, após “x” colisões escolha “K” dentre {0, 1, 2, 3, …, 2x - 1}</a:t>
            </a:r>
            <a:endParaRPr sz="1700"/>
          </a:p>
        </p:txBody>
      </p:sp>
      <p:sp>
        <p:nvSpPr>
          <p:cNvPr id="323" name="Google Shape;323;p4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4" name="Google Shape;324;p43"/>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922000" y="891775"/>
            <a:ext cx="7133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Protocolo de Acesso Múltiplo</a:t>
            </a:r>
            <a:r>
              <a:rPr lang="en" sz="2800">
                <a:solidFill>
                  <a:srgbClr val="4A86E8"/>
                </a:solidFill>
              </a:rPr>
              <a:t> CSMA/CD</a:t>
            </a:r>
            <a:endParaRPr sz="2800">
              <a:solidFill>
                <a:srgbClr val="4A86E8"/>
              </a:solidFill>
            </a:endParaRPr>
          </a:p>
        </p:txBody>
      </p:sp>
      <p:sp>
        <p:nvSpPr>
          <p:cNvPr id="330" name="Google Shape;330;p44"/>
          <p:cNvSpPr txBox="1"/>
          <p:nvPr>
            <p:ph idx="1" type="body"/>
          </p:nvPr>
        </p:nvSpPr>
        <p:spPr>
          <a:xfrm>
            <a:off x="922000" y="1504950"/>
            <a:ext cx="7612200" cy="2366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Eficiência do CSMA/CD</a:t>
            </a:r>
            <a:endParaRPr/>
          </a:p>
          <a:p>
            <a:pPr indent="-342900" lvl="1" marL="914400" rtl="0" algn="l">
              <a:lnSpc>
                <a:spcPct val="150000"/>
              </a:lnSpc>
              <a:spcBef>
                <a:spcPts val="0"/>
              </a:spcBef>
              <a:spcAft>
                <a:spcPts val="0"/>
              </a:spcAft>
              <a:buSzPts val="1800"/>
              <a:buChar char="○"/>
            </a:pPr>
            <a:r>
              <a:rPr lang="en"/>
              <a:t>t</a:t>
            </a:r>
            <a:r>
              <a:rPr baseline="-25000" lang="en"/>
              <a:t>prop</a:t>
            </a:r>
            <a:r>
              <a:rPr lang="en"/>
              <a:t> = atraso máx. propagação entre 2 nós na rede local</a:t>
            </a:r>
            <a:endParaRPr/>
          </a:p>
          <a:p>
            <a:pPr indent="-342900" lvl="1" marL="914400" rtl="0" algn="l">
              <a:lnSpc>
                <a:spcPct val="150000"/>
              </a:lnSpc>
              <a:spcBef>
                <a:spcPts val="0"/>
              </a:spcBef>
              <a:spcAft>
                <a:spcPts val="0"/>
              </a:spcAft>
              <a:buSzPts val="1800"/>
              <a:buChar char="○"/>
            </a:pPr>
            <a:r>
              <a:rPr lang="en"/>
              <a:t>t</a:t>
            </a:r>
            <a:r>
              <a:rPr baseline="-25000" lang="en"/>
              <a:t>trans</a:t>
            </a:r>
            <a:r>
              <a:rPr lang="en"/>
              <a:t> = tempo para transmitir quadro de tamanho máximo</a:t>
            </a:r>
            <a:endParaRPr/>
          </a:p>
          <a:p>
            <a:pPr indent="-342900" lvl="0" marL="457200" rtl="0" algn="l">
              <a:lnSpc>
                <a:spcPct val="150000"/>
              </a:lnSpc>
              <a:spcBef>
                <a:spcPts val="0"/>
              </a:spcBef>
              <a:spcAft>
                <a:spcPts val="0"/>
              </a:spcAft>
              <a:buSzPts val="1800"/>
              <a:buChar char="●"/>
            </a:pPr>
            <a:r>
              <a:rPr lang="en"/>
              <a:t>Eficiência = 1 / ( 1 + 5*</a:t>
            </a:r>
            <a:r>
              <a:rPr lang="en"/>
              <a:t>t</a:t>
            </a:r>
            <a:r>
              <a:rPr baseline="-25000" lang="en"/>
              <a:t>prop</a:t>
            </a:r>
            <a:r>
              <a:rPr lang="en"/>
              <a:t> / </a:t>
            </a:r>
            <a:r>
              <a:rPr lang="en"/>
              <a:t>t</a:t>
            </a:r>
            <a:r>
              <a:rPr baseline="-25000" lang="en"/>
              <a:t>trans</a:t>
            </a:r>
            <a:r>
              <a:rPr lang="en"/>
              <a:t>)</a:t>
            </a:r>
            <a:endParaRPr/>
          </a:p>
          <a:p>
            <a:pPr indent="-342900" lvl="1" marL="914400" rtl="0" algn="l">
              <a:lnSpc>
                <a:spcPct val="150000"/>
              </a:lnSpc>
              <a:spcBef>
                <a:spcPts val="0"/>
              </a:spcBef>
              <a:spcAft>
                <a:spcPts val="0"/>
              </a:spcAft>
              <a:buSzPts val="1800"/>
              <a:buChar char="○"/>
            </a:pPr>
            <a:r>
              <a:rPr lang="en"/>
              <a:t>A eficiência vai para 1 quando </a:t>
            </a:r>
            <a:r>
              <a:rPr lang="en"/>
              <a:t>t</a:t>
            </a:r>
            <a:r>
              <a:rPr baseline="-25000" lang="en"/>
              <a:t>prop</a:t>
            </a:r>
            <a:r>
              <a:rPr lang="en"/>
              <a:t>-&gt; 0 ou </a:t>
            </a:r>
            <a:r>
              <a:rPr lang="en"/>
              <a:t>t</a:t>
            </a:r>
            <a:r>
              <a:rPr baseline="-25000" lang="en"/>
              <a:t>trans</a:t>
            </a:r>
            <a:r>
              <a:rPr lang="en"/>
              <a:t>-&gt; infinito.</a:t>
            </a:r>
            <a:endParaRPr/>
          </a:p>
          <a:p>
            <a:pPr indent="-342900" lvl="0" marL="457200" rtl="0" algn="l">
              <a:lnSpc>
                <a:spcPct val="150000"/>
              </a:lnSpc>
              <a:spcBef>
                <a:spcPts val="0"/>
              </a:spcBef>
              <a:spcAft>
                <a:spcPts val="0"/>
              </a:spcAft>
              <a:buSzPts val="1800"/>
              <a:buChar char="●"/>
            </a:pPr>
            <a:r>
              <a:rPr lang="en"/>
              <a:t>Melhor desempenho que ALOHA e “Slotted” ALOHA</a:t>
            </a:r>
            <a:endParaRPr/>
          </a:p>
          <a:p>
            <a:pPr indent="-342900" lvl="1" marL="914400" rtl="0" algn="l">
              <a:lnSpc>
                <a:spcPct val="150000"/>
              </a:lnSpc>
              <a:spcBef>
                <a:spcPts val="0"/>
              </a:spcBef>
              <a:spcAft>
                <a:spcPts val="0"/>
              </a:spcAft>
              <a:buSzPts val="1800"/>
              <a:buChar char="○"/>
            </a:pPr>
            <a:r>
              <a:rPr lang="en"/>
              <a:t>P</a:t>
            </a:r>
            <a:r>
              <a:rPr lang="en"/>
              <a:t>r</a:t>
            </a:r>
            <a:r>
              <a:rPr lang="en"/>
              <a:t>otocolo simples, barato, descentralizado</a:t>
            </a:r>
            <a:endParaRPr/>
          </a:p>
        </p:txBody>
      </p:sp>
      <p:sp>
        <p:nvSpPr>
          <p:cNvPr id="331" name="Google Shape;331;p4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2" name="Google Shape;332;p44"/>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type="title"/>
          </p:nvPr>
        </p:nvSpPr>
        <p:spPr>
          <a:xfrm>
            <a:off x="922000" y="891775"/>
            <a:ext cx="7133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Protocolo de Acesso Múltiplo</a:t>
            </a:r>
            <a:r>
              <a:rPr lang="en" sz="2800">
                <a:solidFill>
                  <a:srgbClr val="4A86E8"/>
                </a:solidFill>
              </a:rPr>
              <a:t> CSMA/CD</a:t>
            </a:r>
            <a:endParaRPr sz="2800">
              <a:solidFill>
                <a:srgbClr val="4A86E8"/>
              </a:solidFill>
            </a:endParaRPr>
          </a:p>
        </p:txBody>
      </p:sp>
      <p:sp>
        <p:nvSpPr>
          <p:cNvPr id="338" name="Google Shape;338;p45"/>
          <p:cNvSpPr txBox="1"/>
          <p:nvPr>
            <p:ph idx="1" type="body"/>
          </p:nvPr>
        </p:nvSpPr>
        <p:spPr>
          <a:xfrm>
            <a:off x="922000" y="1504950"/>
            <a:ext cx="7612200" cy="2366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Muitos Padrões Ethernet:</a:t>
            </a:r>
            <a:endParaRPr/>
          </a:p>
          <a:p>
            <a:pPr indent="-342900" lvl="1" marL="914400" rtl="0" algn="l">
              <a:lnSpc>
                <a:spcPct val="150000"/>
              </a:lnSpc>
              <a:spcBef>
                <a:spcPts val="0"/>
              </a:spcBef>
              <a:spcAft>
                <a:spcPts val="0"/>
              </a:spcAft>
              <a:buSzPts val="1800"/>
              <a:buChar char="○"/>
            </a:pPr>
            <a:r>
              <a:rPr lang="en"/>
              <a:t>Protocolo MAC e formato de quadros são comuns</a:t>
            </a:r>
            <a:endParaRPr/>
          </a:p>
          <a:p>
            <a:pPr indent="-342900" lvl="1" marL="914400" rtl="0" algn="l">
              <a:lnSpc>
                <a:spcPct val="150000"/>
              </a:lnSpc>
              <a:spcBef>
                <a:spcPts val="0"/>
              </a:spcBef>
              <a:spcAft>
                <a:spcPts val="0"/>
              </a:spcAft>
              <a:buSzPts val="1800"/>
              <a:buChar char="○"/>
            </a:pPr>
            <a:r>
              <a:rPr lang="en"/>
              <a:t>Operam em diferentes velocidades: 2 Mbps, 10 Mbps, 100 Mbps, 1Gbps, 10G bps</a:t>
            </a:r>
            <a:endParaRPr/>
          </a:p>
          <a:p>
            <a:pPr indent="-342900" lvl="1" marL="914400" rtl="0" algn="l">
              <a:lnSpc>
                <a:spcPct val="150000"/>
              </a:lnSpc>
              <a:spcBef>
                <a:spcPts val="0"/>
              </a:spcBef>
              <a:spcAft>
                <a:spcPts val="0"/>
              </a:spcAft>
              <a:buSzPts val="1800"/>
              <a:buChar char="○"/>
            </a:pPr>
            <a:r>
              <a:rPr lang="en"/>
              <a:t>Operam em diferentes meios da camada física: cabo coaxial, par trançado ou fibra</a:t>
            </a:r>
            <a:endParaRPr/>
          </a:p>
        </p:txBody>
      </p:sp>
      <p:sp>
        <p:nvSpPr>
          <p:cNvPr id="339" name="Google Shape;339;p4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0" name="Google Shape;340;p45"/>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922000" y="891775"/>
            <a:ext cx="7133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Protocolo de Acesso Múltiplo</a:t>
            </a:r>
            <a:r>
              <a:rPr lang="en" sz="2800">
                <a:solidFill>
                  <a:srgbClr val="4A86E8"/>
                </a:solidFill>
              </a:rPr>
              <a:t> CSMA/CD</a:t>
            </a:r>
            <a:endParaRPr sz="2800">
              <a:solidFill>
                <a:srgbClr val="4A86E8"/>
              </a:solidFill>
            </a:endParaRPr>
          </a:p>
        </p:txBody>
      </p:sp>
      <p:sp>
        <p:nvSpPr>
          <p:cNvPr id="346" name="Google Shape;346;p4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47" name="Google Shape;347;p46"/>
          <p:cNvPicPr preferRelativeResize="0"/>
          <p:nvPr/>
        </p:nvPicPr>
        <p:blipFill>
          <a:blip r:embed="rId3">
            <a:alphaModFix/>
          </a:blip>
          <a:stretch>
            <a:fillRect/>
          </a:stretch>
        </p:blipFill>
        <p:spPr>
          <a:xfrm>
            <a:off x="1351850" y="1705450"/>
            <a:ext cx="6440301" cy="2680175"/>
          </a:xfrm>
          <a:prstGeom prst="rect">
            <a:avLst/>
          </a:prstGeom>
          <a:noFill/>
          <a:ln>
            <a:noFill/>
          </a:ln>
        </p:spPr>
      </p:pic>
      <p:grpSp>
        <p:nvGrpSpPr>
          <p:cNvPr id="348" name="Google Shape;348;p46"/>
          <p:cNvGrpSpPr/>
          <p:nvPr/>
        </p:nvGrpSpPr>
        <p:grpSpPr>
          <a:xfrm>
            <a:off x="8120067" y="370812"/>
            <a:ext cx="729938" cy="641867"/>
            <a:chOff x="1928175" y="312600"/>
            <a:chExt cx="425000" cy="373700"/>
          </a:xfrm>
        </p:grpSpPr>
        <p:sp>
          <p:nvSpPr>
            <p:cNvPr id="349" name="Google Shape;349;p46"/>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6"/>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idx="1" type="body"/>
          </p:nvPr>
        </p:nvSpPr>
        <p:spPr>
          <a:xfrm>
            <a:off x="922000" y="16573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Codificação Manchester - usada no Padrão 10BaseT:</a:t>
            </a:r>
            <a:endParaRPr sz="1600"/>
          </a:p>
          <a:p>
            <a:pPr indent="-330200" lvl="1" marL="914400" rtl="0" algn="l">
              <a:lnSpc>
                <a:spcPct val="150000"/>
              </a:lnSpc>
              <a:spcBef>
                <a:spcPts val="0"/>
              </a:spcBef>
              <a:spcAft>
                <a:spcPts val="0"/>
              </a:spcAft>
              <a:buSzPts val="1600"/>
              <a:buChar char="○"/>
            </a:pPr>
            <a:r>
              <a:rPr lang="en" sz="1600"/>
              <a:t>Cada bit tem uma transição no meio do intervalo do bit</a:t>
            </a:r>
            <a:endParaRPr sz="1600"/>
          </a:p>
          <a:p>
            <a:pPr indent="-330200" lvl="1" marL="914400" rtl="0" algn="l">
              <a:lnSpc>
                <a:spcPct val="150000"/>
              </a:lnSpc>
              <a:spcBef>
                <a:spcPts val="0"/>
              </a:spcBef>
              <a:spcAft>
                <a:spcPts val="0"/>
              </a:spcAft>
              <a:buSzPts val="1600"/>
              <a:buChar char="○"/>
            </a:pPr>
            <a:r>
              <a:rPr lang="en" sz="1600"/>
              <a:t>Permite que clocks no emissor e receptor estejam sincronizados</a:t>
            </a:r>
            <a:endParaRPr sz="1600"/>
          </a:p>
          <a:p>
            <a:pPr indent="-330200" lvl="1" marL="914400" rtl="0" algn="l">
              <a:lnSpc>
                <a:spcPct val="150000"/>
              </a:lnSpc>
              <a:spcBef>
                <a:spcPts val="0"/>
              </a:spcBef>
              <a:spcAft>
                <a:spcPts val="0"/>
              </a:spcAft>
              <a:buSzPts val="1600"/>
              <a:buChar char="○"/>
            </a:pPr>
            <a:r>
              <a:rPr lang="en" sz="1600"/>
              <a:t>Não é necessário um clock centralizado ou global entre os nós</a:t>
            </a:r>
            <a:endParaRPr sz="1600"/>
          </a:p>
        </p:txBody>
      </p:sp>
      <p:sp>
        <p:nvSpPr>
          <p:cNvPr id="356" name="Google Shape;356;p4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7" name="Google Shape;357;p47"/>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
          <p:cNvSpPr txBox="1"/>
          <p:nvPr>
            <p:ph type="title"/>
          </p:nvPr>
        </p:nvSpPr>
        <p:spPr>
          <a:xfrm>
            <a:off x="922000" y="891775"/>
            <a:ext cx="7133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Protocolo de Acesso Múltiplo</a:t>
            </a:r>
            <a:r>
              <a:rPr lang="en" sz="2800">
                <a:solidFill>
                  <a:srgbClr val="4A86E8"/>
                </a:solidFill>
              </a:rPr>
              <a:t> CSMA/CD</a:t>
            </a:r>
            <a:endParaRPr sz="2800">
              <a:solidFill>
                <a:srgbClr val="4A86E8"/>
              </a:solidFill>
            </a:endParaRPr>
          </a:p>
        </p:txBody>
      </p:sp>
      <p:pic>
        <p:nvPicPr>
          <p:cNvPr id="359" name="Google Shape;359;p47"/>
          <p:cNvPicPr preferRelativeResize="0"/>
          <p:nvPr/>
        </p:nvPicPr>
        <p:blipFill>
          <a:blip r:embed="rId3">
            <a:alphaModFix/>
          </a:blip>
          <a:stretch>
            <a:fillRect/>
          </a:stretch>
        </p:blipFill>
        <p:spPr>
          <a:xfrm>
            <a:off x="2809400" y="3154575"/>
            <a:ext cx="3525200" cy="1538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type="ctrTitle"/>
          </p:nvPr>
        </p:nvSpPr>
        <p:spPr>
          <a:xfrm>
            <a:off x="685800" y="2726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Comutadores</a:t>
            </a:r>
            <a:endParaRPr sz="4400"/>
          </a:p>
        </p:txBody>
      </p:sp>
      <p:sp>
        <p:nvSpPr>
          <p:cNvPr id="365" name="Google Shape;365;p48"/>
          <p:cNvSpPr txBox="1"/>
          <p:nvPr>
            <p:ph idx="1" type="subTitle"/>
          </p:nvPr>
        </p:nvSpPr>
        <p:spPr>
          <a:xfrm>
            <a:off x="685800" y="3830653"/>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Repasse e Filtragem, Aprendizagem Automática, Switches, Roteadores, VLANs</a:t>
            </a:r>
            <a:endParaRPr/>
          </a:p>
        </p:txBody>
      </p:sp>
      <p:sp>
        <p:nvSpPr>
          <p:cNvPr id="366" name="Google Shape;366;p48"/>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434343"/>
                </a:solidFill>
                <a:latin typeface="Raleway ExtraBold"/>
                <a:ea typeface="Raleway ExtraBold"/>
                <a:cs typeface="Raleway ExtraBold"/>
                <a:sym typeface="Raleway ExtraBold"/>
              </a:rPr>
              <a:t>3</a:t>
            </a:r>
            <a:endParaRPr sz="9600">
              <a:solidFill>
                <a:srgbClr val="434343"/>
              </a:solidFill>
              <a:latin typeface="Raleway ExtraBold"/>
              <a:ea typeface="Raleway ExtraBold"/>
              <a:cs typeface="Raleway ExtraBold"/>
              <a:sym typeface="Raleway Extra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Comutadores</a:t>
            </a:r>
            <a:endParaRPr sz="4200">
              <a:solidFill>
                <a:srgbClr val="4A86E8"/>
              </a:solidFill>
            </a:endParaRPr>
          </a:p>
        </p:txBody>
      </p:sp>
      <p:sp>
        <p:nvSpPr>
          <p:cNvPr id="372" name="Google Shape;372;p49"/>
          <p:cNvSpPr txBox="1"/>
          <p:nvPr>
            <p:ph idx="1" type="body"/>
          </p:nvPr>
        </p:nvSpPr>
        <p:spPr>
          <a:xfrm>
            <a:off x="922000" y="16573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U</a:t>
            </a:r>
            <a:r>
              <a:rPr lang="en" sz="1600"/>
              <a:t>tiliza topologia em estrela, ou seja, cada nó está conectado ao comutador (elemento central)</a:t>
            </a:r>
            <a:endParaRPr sz="1600"/>
          </a:p>
          <a:p>
            <a:pPr indent="-330200" lvl="0" marL="457200" rtl="0" algn="l">
              <a:lnSpc>
                <a:spcPct val="150000"/>
              </a:lnSpc>
              <a:spcBef>
                <a:spcPts val="0"/>
              </a:spcBef>
              <a:spcAft>
                <a:spcPts val="0"/>
              </a:spcAft>
              <a:buSzPts val="1600"/>
              <a:buChar char="●"/>
            </a:pPr>
            <a:r>
              <a:rPr lang="en" sz="1600"/>
              <a:t>Recebe quadros da camada de enlace e encaminha-os para enlaces de saída de forma transparente aos nós</a:t>
            </a:r>
            <a:endParaRPr sz="1600"/>
          </a:p>
          <a:p>
            <a:pPr indent="-330200" lvl="0" marL="457200" rtl="0" algn="l">
              <a:lnSpc>
                <a:spcPct val="150000"/>
              </a:lnSpc>
              <a:spcBef>
                <a:spcPts val="0"/>
              </a:spcBef>
              <a:spcAft>
                <a:spcPts val="0"/>
              </a:spcAft>
              <a:buSzPts val="1600"/>
              <a:buChar char="●"/>
            </a:pPr>
            <a:r>
              <a:rPr lang="en" sz="1600"/>
              <a:t>A velocidade com que quadros chegam a qualquer interface de saída do comutador pode temporariamente exceder a capacidade do enlace daquela interface</a:t>
            </a:r>
            <a:endParaRPr sz="1600"/>
          </a:p>
          <a:p>
            <a:pPr indent="-330200" lvl="1" marL="914400" rtl="0" algn="l">
              <a:lnSpc>
                <a:spcPct val="150000"/>
              </a:lnSpc>
              <a:spcBef>
                <a:spcPts val="0"/>
              </a:spcBef>
              <a:spcAft>
                <a:spcPts val="0"/>
              </a:spcAft>
              <a:buSzPts val="1600"/>
              <a:buChar char="○"/>
            </a:pPr>
            <a:r>
              <a:rPr lang="en" sz="1600"/>
              <a:t>Necessidade de buffers</a:t>
            </a:r>
            <a:endParaRPr sz="1600"/>
          </a:p>
          <a:p>
            <a:pPr indent="0" lvl="0" marL="457200" rtl="0" algn="l">
              <a:lnSpc>
                <a:spcPct val="150000"/>
              </a:lnSpc>
              <a:spcBef>
                <a:spcPts val="0"/>
              </a:spcBef>
              <a:spcAft>
                <a:spcPts val="0"/>
              </a:spcAft>
              <a:buNone/>
            </a:pPr>
            <a:r>
              <a:t/>
            </a:r>
            <a:endParaRPr sz="1600"/>
          </a:p>
        </p:txBody>
      </p:sp>
      <p:sp>
        <p:nvSpPr>
          <p:cNvPr id="373" name="Google Shape;373;p4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74" name="Google Shape;374;p49"/>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4A86E8"/>
                </a:solidFill>
              </a:rPr>
              <a:t>Repasse </a:t>
            </a:r>
            <a:r>
              <a:rPr lang="en" sz="4400"/>
              <a:t>e </a:t>
            </a:r>
            <a:r>
              <a:rPr lang="en" sz="4400">
                <a:solidFill>
                  <a:srgbClr val="4A86E8"/>
                </a:solidFill>
              </a:rPr>
              <a:t>Filtragem</a:t>
            </a:r>
            <a:endParaRPr sz="4400">
              <a:solidFill>
                <a:srgbClr val="4A86E8"/>
              </a:solidFill>
            </a:endParaRPr>
          </a:p>
        </p:txBody>
      </p:sp>
      <p:sp>
        <p:nvSpPr>
          <p:cNvPr id="380" name="Google Shape;380;p50"/>
          <p:cNvSpPr txBox="1"/>
          <p:nvPr>
            <p:ph idx="1" type="body"/>
          </p:nvPr>
        </p:nvSpPr>
        <p:spPr>
          <a:xfrm>
            <a:off x="922000" y="17335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Filtragem - capacidade do comutador quanto ao repasse ou não (descarte) de um quadro para alguma outra interface</a:t>
            </a:r>
            <a:endParaRPr sz="1600"/>
          </a:p>
          <a:p>
            <a:pPr indent="-330200" lvl="0" marL="457200" rtl="0" algn="l">
              <a:lnSpc>
                <a:spcPct val="150000"/>
              </a:lnSpc>
              <a:spcBef>
                <a:spcPts val="1000"/>
              </a:spcBef>
              <a:spcAft>
                <a:spcPts val="0"/>
              </a:spcAft>
              <a:buSzPts val="1600"/>
              <a:buChar char="●"/>
            </a:pPr>
            <a:r>
              <a:rPr lang="en" sz="1600"/>
              <a:t>Repasse - capacidade do comutador que determina as interfaces para as quais um quadro deve ser replicado</a:t>
            </a:r>
            <a:endParaRPr sz="1600"/>
          </a:p>
          <a:p>
            <a:pPr indent="-330200" lvl="0" marL="457200" rtl="0" algn="l">
              <a:lnSpc>
                <a:spcPct val="150000"/>
              </a:lnSpc>
              <a:spcBef>
                <a:spcPts val="1000"/>
              </a:spcBef>
              <a:spcAft>
                <a:spcPts val="1000"/>
              </a:spcAft>
              <a:buSzPts val="1600"/>
              <a:buChar char="●"/>
            </a:pPr>
            <a:r>
              <a:rPr lang="en" sz="1600"/>
              <a:t>Tabela de Comutação - contém registros para alguns nós da rede local, mas não necessariamente para todos</a:t>
            </a:r>
            <a:endParaRPr sz="1600"/>
          </a:p>
        </p:txBody>
      </p:sp>
      <p:sp>
        <p:nvSpPr>
          <p:cNvPr id="381" name="Google Shape;381;p5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82" name="Google Shape;382;p50"/>
          <p:cNvGrpSpPr/>
          <p:nvPr/>
        </p:nvGrpSpPr>
        <p:grpSpPr>
          <a:xfrm>
            <a:off x="7964730" y="329098"/>
            <a:ext cx="977040" cy="722851"/>
            <a:chOff x="5255200" y="3006475"/>
            <a:chExt cx="511700" cy="378575"/>
          </a:xfrm>
        </p:grpSpPr>
        <p:sp>
          <p:nvSpPr>
            <p:cNvPr id="383" name="Google Shape;383;p50"/>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0"/>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90" name="Google Shape;390;p51"/>
          <p:cNvGrpSpPr/>
          <p:nvPr/>
        </p:nvGrpSpPr>
        <p:grpSpPr>
          <a:xfrm>
            <a:off x="8120067" y="370812"/>
            <a:ext cx="729938" cy="641867"/>
            <a:chOff x="1928175" y="312600"/>
            <a:chExt cx="425000" cy="373700"/>
          </a:xfrm>
        </p:grpSpPr>
        <p:sp>
          <p:nvSpPr>
            <p:cNvPr id="391" name="Google Shape;391;p51"/>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1"/>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3" name="Google Shape;393;p51"/>
          <p:cNvPicPr preferRelativeResize="0"/>
          <p:nvPr/>
        </p:nvPicPr>
        <p:blipFill>
          <a:blip r:embed="rId3">
            <a:alphaModFix/>
          </a:blip>
          <a:stretch>
            <a:fillRect/>
          </a:stretch>
        </p:blipFill>
        <p:spPr>
          <a:xfrm>
            <a:off x="1333438" y="541800"/>
            <a:ext cx="6477129" cy="405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4A86E8"/>
                </a:solidFill>
              </a:rPr>
              <a:t>Endereçamento</a:t>
            </a:r>
            <a:endParaRPr sz="4400">
              <a:solidFill>
                <a:srgbClr val="4A86E8"/>
              </a:solidFill>
            </a:endParaRPr>
          </a:p>
        </p:txBody>
      </p:sp>
      <p:sp>
        <p:nvSpPr>
          <p:cNvPr id="88" name="Google Shape;88;p16"/>
          <p:cNvSpPr txBox="1"/>
          <p:nvPr>
            <p:ph idx="1" type="body"/>
          </p:nvPr>
        </p:nvSpPr>
        <p:spPr>
          <a:xfrm>
            <a:off x="922000" y="16573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Por que hosts e comutadores de camada de enlace e de rede têm endereços de camada de enlace?</a:t>
            </a:r>
            <a:endParaRPr sz="1600"/>
          </a:p>
          <a:p>
            <a:pPr indent="-330200" lvl="1" marL="914400" rtl="0" algn="l">
              <a:lnSpc>
                <a:spcPct val="150000"/>
              </a:lnSpc>
              <a:spcBef>
                <a:spcPts val="0"/>
              </a:spcBef>
              <a:spcAft>
                <a:spcPts val="0"/>
              </a:spcAft>
              <a:buSzPts val="1600"/>
              <a:buChar char="○"/>
            </a:pPr>
            <a:r>
              <a:rPr lang="en" sz="1600"/>
              <a:t>A necessidade advém do fato de que é imprescindível localizar a entidade para que se possa encaminhar a informação</a:t>
            </a:r>
            <a:endParaRPr sz="1600"/>
          </a:p>
          <a:p>
            <a:pPr indent="-330200" lvl="1" marL="914400" rtl="0" algn="l">
              <a:lnSpc>
                <a:spcPct val="150000"/>
              </a:lnSpc>
              <a:spcBef>
                <a:spcPts val="0"/>
              </a:spcBef>
              <a:spcAft>
                <a:spcPts val="0"/>
              </a:spcAft>
              <a:buSzPts val="1600"/>
              <a:buChar char="○"/>
            </a:pPr>
            <a:r>
              <a:rPr lang="en" sz="1600"/>
              <a:t>Por outro lado, é melhor afirmar que os adaptadores ou as interfaces de rede é que possuem endereço de enlace e não os hosts ou comutadores de rede e de enlace</a:t>
            </a:r>
            <a:endParaRPr sz="1600"/>
          </a:p>
          <a:p>
            <a:pPr indent="-330200" lvl="2" marL="1371600" rtl="0" algn="l">
              <a:lnSpc>
                <a:spcPct val="150000"/>
              </a:lnSpc>
              <a:spcBef>
                <a:spcPts val="0"/>
              </a:spcBef>
              <a:spcAft>
                <a:spcPts val="0"/>
              </a:spcAft>
              <a:buSzPts val="1600"/>
              <a:buChar char="■"/>
            </a:pPr>
            <a:r>
              <a:rPr lang="en" sz="1600"/>
              <a:t>Ou seja, um endereço de camada de enlace para cada NIC</a:t>
            </a:r>
            <a:endParaRPr sz="1600"/>
          </a:p>
        </p:txBody>
      </p:sp>
      <p:sp>
        <p:nvSpPr>
          <p:cNvPr id="89" name="Google Shape;89;p1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0" name="Google Shape;90;p16"/>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2"/>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4A86E8"/>
                </a:solidFill>
              </a:rPr>
              <a:t>Repasse </a:t>
            </a:r>
            <a:r>
              <a:rPr lang="en" sz="4400"/>
              <a:t>e </a:t>
            </a:r>
            <a:r>
              <a:rPr lang="en" sz="4400">
                <a:solidFill>
                  <a:srgbClr val="4A86E8"/>
                </a:solidFill>
              </a:rPr>
              <a:t>Filtragem</a:t>
            </a:r>
            <a:endParaRPr sz="4400">
              <a:solidFill>
                <a:srgbClr val="4A86E8"/>
              </a:solidFill>
            </a:endParaRPr>
          </a:p>
        </p:txBody>
      </p:sp>
      <p:sp>
        <p:nvSpPr>
          <p:cNvPr id="399" name="Google Shape;399;p52"/>
          <p:cNvSpPr txBox="1"/>
          <p:nvPr>
            <p:ph idx="1" type="body"/>
          </p:nvPr>
        </p:nvSpPr>
        <p:spPr>
          <a:xfrm>
            <a:off x="922000" y="17335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Algoritmo:</a:t>
            </a:r>
            <a:endParaRPr sz="1600"/>
          </a:p>
          <a:p>
            <a:pPr indent="0" lvl="0" marL="0" rtl="0" algn="l">
              <a:lnSpc>
                <a:spcPct val="150000"/>
              </a:lnSpc>
              <a:spcBef>
                <a:spcPts val="0"/>
              </a:spcBef>
              <a:spcAft>
                <a:spcPts val="0"/>
              </a:spcAft>
              <a:buNone/>
            </a:pPr>
            <a:r>
              <a:rPr lang="en" sz="1600"/>
              <a:t>// registra enlace associado ao host emissor</a:t>
            </a:r>
            <a:endParaRPr sz="1600"/>
          </a:p>
          <a:p>
            <a:pPr indent="0" lvl="0" marL="0" rtl="0" algn="l">
              <a:lnSpc>
                <a:spcPct val="150000"/>
              </a:lnSpc>
              <a:spcBef>
                <a:spcPts val="0"/>
              </a:spcBef>
              <a:spcAft>
                <a:spcPts val="0"/>
              </a:spcAft>
              <a:buNone/>
            </a:pPr>
            <a:r>
              <a:rPr lang="en" sz="1600"/>
              <a:t>// index tabela de comutação usando endereço MAC de destino</a:t>
            </a:r>
            <a:endParaRPr sz="1600"/>
          </a:p>
          <a:p>
            <a:pPr indent="0" lvl="0" marL="0" rtl="0" algn="l">
              <a:lnSpc>
                <a:spcPct val="150000"/>
              </a:lnSpc>
              <a:spcBef>
                <a:spcPts val="0"/>
              </a:spcBef>
              <a:spcAft>
                <a:spcPts val="0"/>
              </a:spcAft>
              <a:buNone/>
            </a:pPr>
            <a:r>
              <a:rPr lang="en" sz="1600"/>
              <a:t>if entrada encontrada para o destino then </a:t>
            </a:r>
            <a:endParaRPr sz="1600"/>
          </a:p>
          <a:p>
            <a:pPr indent="457200" lvl="0" marL="0" rtl="0" algn="l">
              <a:lnSpc>
                <a:spcPct val="150000"/>
              </a:lnSpc>
              <a:spcBef>
                <a:spcPts val="0"/>
              </a:spcBef>
              <a:spcAft>
                <a:spcPts val="0"/>
              </a:spcAft>
              <a:buNone/>
            </a:pPr>
            <a:r>
              <a:rPr lang="en" sz="1600"/>
              <a:t>if dest no segmento do qual o quadro chegou then </a:t>
            </a:r>
            <a:endParaRPr sz="1600"/>
          </a:p>
          <a:p>
            <a:pPr indent="457200" lvl="0" marL="457200" rtl="0" algn="l">
              <a:lnSpc>
                <a:spcPct val="150000"/>
              </a:lnSpc>
              <a:spcBef>
                <a:spcPts val="0"/>
              </a:spcBef>
              <a:spcAft>
                <a:spcPts val="0"/>
              </a:spcAft>
              <a:buNone/>
            </a:pPr>
            <a:r>
              <a:rPr lang="en" sz="1600"/>
              <a:t>remove o quadro</a:t>
            </a:r>
            <a:endParaRPr sz="1600"/>
          </a:p>
          <a:p>
            <a:pPr indent="457200" lvl="0" marL="0" rtl="0" algn="l">
              <a:lnSpc>
                <a:spcPct val="150000"/>
              </a:lnSpc>
              <a:spcBef>
                <a:spcPts val="0"/>
              </a:spcBef>
              <a:spcAft>
                <a:spcPts val="0"/>
              </a:spcAft>
              <a:buNone/>
            </a:pPr>
            <a:r>
              <a:rPr lang="en" sz="1600"/>
              <a:t>else repassa o quadro na interface indicada</a:t>
            </a:r>
            <a:endParaRPr sz="1600"/>
          </a:p>
          <a:p>
            <a:pPr indent="0" lvl="0" marL="0" rtl="0" algn="l">
              <a:lnSpc>
                <a:spcPct val="150000"/>
              </a:lnSpc>
              <a:spcBef>
                <a:spcPts val="0"/>
              </a:spcBef>
              <a:spcAft>
                <a:spcPts val="0"/>
              </a:spcAft>
              <a:buNone/>
            </a:pPr>
            <a:r>
              <a:rPr lang="en" sz="1600"/>
              <a:t>else inunda</a:t>
            </a:r>
            <a:endParaRPr sz="1600"/>
          </a:p>
        </p:txBody>
      </p:sp>
      <p:sp>
        <p:nvSpPr>
          <p:cNvPr id="400" name="Google Shape;400;p5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01" name="Google Shape;401;p52"/>
          <p:cNvGrpSpPr/>
          <p:nvPr/>
        </p:nvGrpSpPr>
        <p:grpSpPr>
          <a:xfrm>
            <a:off x="7964730" y="329098"/>
            <a:ext cx="977040" cy="722851"/>
            <a:chOff x="5255200" y="3006475"/>
            <a:chExt cx="511700" cy="378575"/>
          </a:xfrm>
        </p:grpSpPr>
        <p:sp>
          <p:nvSpPr>
            <p:cNvPr id="402" name="Google Shape;402;p52"/>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52"/>
          <p:cNvSpPr/>
          <p:nvPr/>
        </p:nvSpPr>
        <p:spPr>
          <a:xfrm>
            <a:off x="6379475" y="3276650"/>
            <a:ext cx="2224800" cy="997800"/>
          </a:xfrm>
          <a:prstGeom prst="wedgeRoundRectCallout">
            <a:avLst>
              <a:gd fmla="val -83564" name="adj1"/>
              <a:gd fmla="val 39031" name="adj2"/>
              <a:gd fmla="val 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Raleway"/>
                <a:ea typeface="Raleway"/>
                <a:cs typeface="Raleway"/>
                <a:sym typeface="Raleway"/>
              </a:rPr>
              <a:t>R</a:t>
            </a:r>
            <a:r>
              <a:rPr lang="en" sz="1100">
                <a:latin typeface="Raleway"/>
                <a:ea typeface="Raleway"/>
                <a:cs typeface="Raleway"/>
                <a:sym typeface="Raleway"/>
              </a:rPr>
              <a:t>epassa para todas as interfaces, exceto a interface através da qual o quadro foi entregue ao switch</a:t>
            </a:r>
            <a:endParaRPr sz="1100">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4A86E8"/>
                </a:solidFill>
              </a:rPr>
              <a:t>Repasse </a:t>
            </a:r>
            <a:r>
              <a:rPr lang="en" sz="4400"/>
              <a:t>e </a:t>
            </a:r>
            <a:r>
              <a:rPr lang="en" sz="4400">
                <a:solidFill>
                  <a:srgbClr val="4A86E8"/>
                </a:solidFill>
              </a:rPr>
              <a:t>Filtragem</a:t>
            </a:r>
            <a:endParaRPr sz="4400">
              <a:solidFill>
                <a:srgbClr val="4A86E8"/>
              </a:solidFill>
            </a:endParaRPr>
          </a:p>
        </p:txBody>
      </p:sp>
      <p:sp>
        <p:nvSpPr>
          <p:cNvPr id="410" name="Google Shape;410;p53"/>
          <p:cNvSpPr txBox="1"/>
          <p:nvPr>
            <p:ph idx="1" type="body"/>
          </p:nvPr>
        </p:nvSpPr>
        <p:spPr>
          <a:xfrm>
            <a:off x="922000" y="17335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Tabela de Comutação - contém registros para alguns nós da rede local, mas não necessariamente para todos</a:t>
            </a:r>
            <a:endParaRPr sz="1600"/>
          </a:p>
          <a:p>
            <a:pPr indent="-330200" lvl="1" marL="914400" rtl="0" algn="l">
              <a:lnSpc>
                <a:spcPct val="150000"/>
              </a:lnSpc>
              <a:spcBef>
                <a:spcPts val="0"/>
              </a:spcBef>
              <a:spcAft>
                <a:spcPts val="0"/>
              </a:spcAft>
              <a:buSzPts val="1600"/>
              <a:buChar char="○"/>
            </a:pPr>
            <a:r>
              <a:rPr lang="en" sz="1600"/>
              <a:t>E</a:t>
            </a:r>
            <a:r>
              <a:rPr lang="en" sz="1600"/>
              <a:t>ndereço MAC do nós que estão conectados</a:t>
            </a:r>
            <a:endParaRPr sz="1600"/>
          </a:p>
          <a:p>
            <a:pPr indent="-330200" lvl="1" marL="914400" rtl="0" algn="l">
              <a:lnSpc>
                <a:spcPct val="150000"/>
              </a:lnSpc>
              <a:spcBef>
                <a:spcPts val="0"/>
              </a:spcBef>
              <a:spcAft>
                <a:spcPts val="0"/>
              </a:spcAft>
              <a:buSzPts val="1600"/>
              <a:buChar char="○"/>
            </a:pPr>
            <a:r>
              <a:rPr lang="en" sz="1600"/>
              <a:t>Número das interfaces do comutador que leva aos nós</a:t>
            </a:r>
            <a:endParaRPr sz="1600"/>
          </a:p>
          <a:p>
            <a:pPr indent="-330200" lvl="1" marL="914400" rtl="0" algn="l">
              <a:lnSpc>
                <a:spcPct val="150000"/>
              </a:lnSpc>
              <a:spcBef>
                <a:spcPts val="0"/>
              </a:spcBef>
              <a:spcAft>
                <a:spcPts val="0"/>
              </a:spcAft>
              <a:buSzPts val="1600"/>
              <a:buChar char="○"/>
            </a:pPr>
            <a:r>
              <a:rPr lang="en" sz="1600"/>
              <a:t>O horário em que o registro foi inserido na tabela de comutação</a:t>
            </a:r>
            <a:br>
              <a:rPr lang="en" sz="1600"/>
            </a:br>
            <a:endParaRPr sz="1600"/>
          </a:p>
          <a:p>
            <a:pPr indent="-330200" lvl="0" marL="457200" rtl="0" algn="l">
              <a:lnSpc>
                <a:spcPct val="150000"/>
              </a:lnSpc>
              <a:spcBef>
                <a:spcPts val="0"/>
              </a:spcBef>
              <a:spcAft>
                <a:spcPts val="0"/>
              </a:spcAft>
              <a:buSzPts val="1600"/>
              <a:buChar char="●"/>
            </a:pPr>
            <a:r>
              <a:rPr lang="en" sz="1600"/>
              <a:t>Obs.: tabela de comutação de camada de enlace encaminha quadros baseados em endereços MAC em vez de endereços IP</a:t>
            </a:r>
            <a:endParaRPr sz="1600"/>
          </a:p>
        </p:txBody>
      </p:sp>
      <p:sp>
        <p:nvSpPr>
          <p:cNvPr id="411" name="Google Shape;411;p5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12" name="Google Shape;412;p53"/>
          <p:cNvGrpSpPr/>
          <p:nvPr/>
        </p:nvGrpSpPr>
        <p:grpSpPr>
          <a:xfrm>
            <a:off x="7964730" y="329098"/>
            <a:ext cx="977040" cy="722851"/>
            <a:chOff x="5255200" y="3006475"/>
            <a:chExt cx="511700" cy="378575"/>
          </a:xfrm>
        </p:grpSpPr>
        <p:sp>
          <p:nvSpPr>
            <p:cNvPr id="413" name="Google Shape;413;p53"/>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3"/>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20" name="Google Shape;420;p54"/>
          <p:cNvGrpSpPr/>
          <p:nvPr/>
        </p:nvGrpSpPr>
        <p:grpSpPr>
          <a:xfrm>
            <a:off x="8120067" y="370812"/>
            <a:ext cx="729938" cy="641867"/>
            <a:chOff x="1928175" y="312600"/>
            <a:chExt cx="425000" cy="373700"/>
          </a:xfrm>
        </p:grpSpPr>
        <p:sp>
          <p:nvSpPr>
            <p:cNvPr id="421" name="Google Shape;421;p54"/>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4"/>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3" name="Google Shape;423;p54"/>
          <p:cNvPicPr preferRelativeResize="0"/>
          <p:nvPr/>
        </p:nvPicPr>
        <p:blipFill>
          <a:blip r:embed="rId3">
            <a:alphaModFix/>
          </a:blip>
          <a:stretch>
            <a:fillRect/>
          </a:stretch>
        </p:blipFill>
        <p:spPr>
          <a:xfrm>
            <a:off x="1333438" y="541800"/>
            <a:ext cx="6477129" cy="4059900"/>
          </a:xfrm>
          <a:prstGeom prst="rect">
            <a:avLst/>
          </a:prstGeom>
          <a:noFill/>
          <a:ln>
            <a:noFill/>
          </a:ln>
        </p:spPr>
      </p:pic>
      <p:sp>
        <p:nvSpPr>
          <p:cNvPr id="424" name="Google Shape;424;p54"/>
          <p:cNvSpPr/>
          <p:nvPr/>
        </p:nvSpPr>
        <p:spPr>
          <a:xfrm>
            <a:off x="1480600" y="2439775"/>
            <a:ext cx="6269700" cy="207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4"/>
          <p:cNvSpPr/>
          <p:nvPr/>
        </p:nvSpPr>
        <p:spPr>
          <a:xfrm>
            <a:off x="3804913" y="2263850"/>
            <a:ext cx="1534200" cy="55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4"/>
          <p:cNvSpPr/>
          <p:nvPr/>
        </p:nvSpPr>
        <p:spPr>
          <a:xfrm>
            <a:off x="4139239" y="2036425"/>
            <a:ext cx="245100" cy="55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4"/>
          <p:cNvSpPr/>
          <p:nvPr/>
        </p:nvSpPr>
        <p:spPr>
          <a:xfrm>
            <a:off x="4742264" y="2163075"/>
            <a:ext cx="245100" cy="55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8" name="Google Shape;428;p54"/>
          <p:cNvPicPr preferRelativeResize="0"/>
          <p:nvPr/>
        </p:nvPicPr>
        <p:blipFill>
          <a:blip r:embed="rId4">
            <a:alphaModFix/>
          </a:blip>
          <a:stretch>
            <a:fillRect/>
          </a:stretch>
        </p:blipFill>
        <p:spPr>
          <a:xfrm>
            <a:off x="1168412" y="2676623"/>
            <a:ext cx="6807224" cy="1131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4A86E8"/>
                </a:solidFill>
              </a:rPr>
              <a:t>Repasse </a:t>
            </a:r>
            <a:r>
              <a:rPr lang="en" sz="4400"/>
              <a:t>e </a:t>
            </a:r>
            <a:r>
              <a:rPr lang="en" sz="4400">
                <a:solidFill>
                  <a:srgbClr val="4A86E8"/>
                </a:solidFill>
              </a:rPr>
              <a:t>Filtragem</a:t>
            </a:r>
            <a:endParaRPr sz="4400">
              <a:solidFill>
                <a:srgbClr val="4A86E8"/>
              </a:solidFill>
            </a:endParaRPr>
          </a:p>
        </p:txBody>
      </p:sp>
      <p:sp>
        <p:nvSpPr>
          <p:cNvPr id="434" name="Google Shape;434;p55"/>
          <p:cNvSpPr txBox="1"/>
          <p:nvPr>
            <p:ph idx="1" type="body"/>
          </p:nvPr>
        </p:nvSpPr>
        <p:spPr>
          <a:xfrm>
            <a:off x="922000" y="1733550"/>
            <a:ext cx="761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Exemplo: considere um quadro com endereço de destino DD:DD:DD: DD:DD:DD chegue a um computador na interface X</a:t>
            </a:r>
            <a:endParaRPr sz="1600"/>
          </a:p>
          <a:p>
            <a:pPr indent="-330200" lvl="1" marL="914400" rtl="0" algn="l">
              <a:lnSpc>
                <a:spcPct val="150000"/>
              </a:lnSpc>
              <a:spcBef>
                <a:spcPts val="0"/>
              </a:spcBef>
              <a:spcAft>
                <a:spcPts val="0"/>
              </a:spcAft>
              <a:buSzPts val="1600"/>
              <a:buChar char="○"/>
            </a:pPr>
            <a:r>
              <a:rPr lang="en" sz="1600"/>
              <a:t>Como o comutador indexa este endereço na tabela?</a:t>
            </a:r>
            <a:endParaRPr sz="1600"/>
          </a:p>
          <a:p>
            <a:pPr indent="-330200" lvl="2" marL="1371600" rtl="0" algn="l">
              <a:lnSpc>
                <a:spcPct val="150000"/>
              </a:lnSpc>
              <a:spcBef>
                <a:spcPts val="0"/>
              </a:spcBef>
              <a:spcAft>
                <a:spcPts val="0"/>
              </a:spcAft>
              <a:buSzPts val="1600"/>
              <a:buChar char="■"/>
            </a:pPr>
            <a:r>
              <a:rPr lang="en" sz="1600"/>
              <a:t>Se não existir entrada na tabela de comutação, o comutador encaminha cópias do quadro para os buffers de saída de todas as interfaces, exceto a interface X (transmissão em broadcast)</a:t>
            </a:r>
            <a:endParaRPr sz="1600"/>
          </a:p>
        </p:txBody>
      </p:sp>
      <p:sp>
        <p:nvSpPr>
          <p:cNvPr id="435" name="Google Shape;435;p5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36" name="Google Shape;436;p55"/>
          <p:cNvGrpSpPr/>
          <p:nvPr/>
        </p:nvGrpSpPr>
        <p:grpSpPr>
          <a:xfrm>
            <a:off x="7964730" y="329098"/>
            <a:ext cx="977040" cy="722851"/>
            <a:chOff x="5255200" y="3006475"/>
            <a:chExt cx="511700" cy="378575"/>
          </a:xfrm>
        </p:grpSpPr>
        <p:sp>
          <p:nvSpPr>
            <p:cNvPr id="437" name="Google Shape;437;p55"/>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5"/>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4A86E8"/>
                </a:solidFill>
              </a:rPr>
              <a:t>Repasse </a:t>
            </a:r>
            <a:r>
              <a:rPr lang="en" sz="4400"/>
              <a:t>e </a:t>
            </a:r>
            <a:r>
              <a:rPr lang="en" sz="4400">
                <a:solidFill>
                  <a:srgbClr val="4A86E8"/>
                </a:solidFill>
              </a:rPr>
              <a:t>Filtragem</a:t>
            </a:r>
            <a:endParaRPr sz="4400">
              <a:solidFill>
                <a:srgbClr val="4A86E8"/>
              </a:solidFill>
            </a:endParaRPr>
          </a:p>
        </p:txBody>
      </p:sp>
      <p:sp>
        <p:nvSpPr>
          <p:cNvPr id="444" name="Google Shape;444;p56"/>
          <p:cNvSpPr txBox="1"/>
          <p:nvPr>
            <p:ph idx="1" type="body"/>
          </p:nvPr>
        </p:nvSpPr>
        <p:spPr>
          <a:xfrm>
            <a:off x="922000" y="18097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Exemplo: considere um quadro com endereço de destino DD:DD:DD: DD:DD:DD chegue a um computador na interface X</a:t>
            </a:r>
            <a:endParaRPr sz="1600"/>
          </a:p>
          <a:p>
            <a:pPr indent="-330200" lvl="1" marL="914400" rtl="0" algn="l">
              <a:lnSpc>
                <a:spcPct val="150000"/>
              </a:lnSpc>
              <a:spcBef>
                <a:spcPts val="0"/>
              </a:spcBef>
              <a:spcAft>
                <a:spcPts val="0"/>
              </a:spcAft>
              <a:buSzPts val="1600"/>
              <a:buChar char="○"/>
            </a:pPr>
            <a:r>
              <a:rPr lang="en" sz="1600"/>
              <a:t>Como o comutador indexa este endereço na tabela?</a:t>
            </a:r>
            <a:endParaRPr sz="1600"/>
          </a:p>
          <a:p>
            <a:pPr indent="-330200" lvl="2" marL="1371600" rtl="0" algn="l">
              <a:lnSpc>
                <a:spcPct val="150000"/>
              </a:lnSpc>
              <a:spcBef>
                <a:spcPts val="0"/>
              </a:spcBef>
              <a:spcAft>
                <a:spcPts val="0"/>
              </a:spcAft>
              <a:buSzPts val="1600"/>
              <a:buChar char="■"/>
            </a:pPr>
            <a:r>
              <a:rPr lang="en" sz="1600"/>
              <a:t>S</a:t>
            </a:r>
            <a:r>
              <a:rPr lang="en" sz="1600"/>
              <a:t>e existir uma entrada associando o endereço DD:DD:DD: DD:DD:DD à interface X, o comutador irá realizar apenas a função de filtragem</a:t>
            </a:r>
            <a:endParaRPr sz="1600"/>
          </a:p>
          <a:p>
            <a:pPr indent="-330200" lvl="2" marL="1371600" rtl="0" algn="l">
              <a:lnSpc>
                <a:spcPct val="150000"/>
              </a:lnSpc>
              <a:spcBef>
                <a:spcPts val="0"/>
              </a:spcBef>
              <a:spcAft>
                <a:spcPts val="0"/>
              </a:spcAft>
              <a:buSzPts val="1600"/>
              <a:buChar char="■"/>
            </a:pPr>
            <a:r>
              <a:rPr lang="en" sz="1600"/>
              <a:t>Se existir uma entrada associando o endereço DD:DD:DD: DD:DD:DD a uma interface Y diferente de X, o quadro será encaminhado pelo enlace da rede local associado a interface Y</a:t>
            </a:r>
            <a:endParaRPr sz="1600"/>
          </a:p>
        </p:txBody>
      </p:sp>
      <p:sp>
        <p:nvSpPr>
          <p:cNvPr id="445" name="Google Shape;445;p5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46" name="Google Shape;446;p56"/>
          <p:cNvGrpSpPr/>
          <p:nvPr/>
        </p:nvGrpSpPr>
        <p:grpSpPr>
          <a:xfrm>
            <a:off x="7964730" y="329098"/>
            <a:ext cx="977040" cy="722851"/>
            <a:chOff x="5255200" y="3006475"/>
            <a:chExt cx="511700" cy="378575"/>
          </a:xfrm>
        </p:grpSpPr>
        <p:sp>
          <p:nvSpPr>
            <p:cNvPr id="447" name="Google Shape;447;p56"/>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6"/>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4A86E8"/>
                </a:solidFill>
              </a:rPr>
              <a:t>Repasse </a:t>
            </a:r>
            <a:r>
              <a:rPr lang="en" sz="4400"/>
              <a:t>e </a:t>
            </a:r>
            <a:r>
              <a:rPr lang="en" sz="4400">
                <a:solidFill>
                  <a:srgbClr val="4A86E8"/>
                </a:solidFill>
              </a:rPr>
              <a:t>Filtragem</a:t>
            </a:r>
            <a:endParaRPr sz="4400">
              <a:solidFill>
                <a:srgbClr val="4A86E8"/>
              </a:solidFill>
            </a:endParaRPr>
          </a:p>
        </p:txBody>
      </p:sp>
      <p:sp>
        <p:nvSpPr>
          <p:cNvPr id="454" name="Google Shape;454;p57"/>
          <p:cNvSpPr txBox="1"/>
          <p:nvPr>
            <p:ph idx="1" type="body"/>
          </p:nvPr>
        </p:nvSpPr>
        <p:spPr>
          <a:xfrm>
            <a:off x="922000" y="18097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Exemplo: </a:t>
            </a:r>
            <a:r>
              <a:rPr lang="en" sz="1600"/>
              <a:t>considere um quadro com endereço de destino 62:FE:F7: 11:89:A3 chegando ao comutador vindo da interface 1</a:t>
            </a:r>
            <a:endParaRPr sz="1600"/>
          </a:p>
          <a:p>
            <a:pPr indent="-330200" lvl="1" marL="914400" rtl="0" algn="l">
              <a:lnSpc>
                <a:spcPct val="150000"/>
              </a:lnSpc>
              <a:spcBef>
                <a:spcPts val="0"/>
              </a:spcBef>
              <a:spcAft>
                <a:spcPts val="0"/>
              </a:spcAft>
              <a:buSzPts val="1600"/>
              <a:buChar char="○"/>
            </a:pPr>
            <a:r>
              <a:rPr lang="en" sz="1600"/>
              <a:t>O comutador, ao buscar a informação na tabela, identifica que o destino está no segmento da rede local conectado a interface 1</a:t>
            </a:r>
            <a:endParaRPr sz="1600"/>
          </a:p>
          <a:p>
            <a:pPr indent="-330200" lvl="2" marL="1371600" rtl="0" algn="l">
              <a:lnSpc>
                <a:spcPct val="150000"/>
              </a:lnSpc>
              <a:spcBef>
                <a:spcPts val="0"/>
              </a:spcBef>
              <a:spcAft>
                <a:spcPts val="0"/>
              </a:spcAft>
              <a:buSzPts val="1600"/>
              <a:buChar char="■"/>
            </a:pPr>
            <a:r>
              <a:rPr lang="en" sz="1600"/>
              <a:t>O que o comutador deve fazer?</a:t>
            </a:r>
            <a:endParaRPr sz="1600"/>
          </a:p>
        </p:txBody>
      </p:sp>
      <p:sp>
        <p:nvSpPr>
          <p:cNvPr id="455" name="Google Shape;455;p5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56" name="Google Shape;456;p57"/>
          <p:cNvGrpSpPr/>
          <p:nvPr/>
        </p:nvGrpSpPr>
        <p:grpSpPr>
          <a:xfrm>
            <a:off x="7964730" y="329098"/>
            <a:ext cx="977040" cy="722851"/>
            <a:chOff x="5255200" y="3006475"/>
            <a:chExt cx="511700" cy="378575"/>
          </a:xfrm>
        </p:grpSpPr>
        <p:sp>
          <p:nvSpPr>
            <p:cNvPr id="457" name="Google Shape;457;p57"/>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7"/>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64" name="Google Shape;464;p58"/>
          <p:cNvGrpSpPr/>
          <p:nvPr/>
        </p:nvGrpSpPr>
        <p:grpSpPr>
          <a:xfrm>
            <a:off x="8120067" y="370812"/>
            <a:ext cx="729938" cy="641867"/>
            <a:chOff x="1928175" y="312600"/>
            <a:chExt cx="425000" cy="373700"/>
          </a:xfrm>
        </p:grpSpPr>
        <p:sp>
          <p:nvSpPr>
            <p:cNvPr id="465" name="Google Shape;465;p58"/>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8"/>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7" name="Google Shape;467;p58"/>
          <p:cNvPicPr preferRelativeResize="0"/>
          <p:nvPr/>
        </p:nvPicPr>
        <p:blipFill>
          <a:blip r:embed="rId3">
            <a:alphaModFix/>
          </a:blip>
          <a:stretch>
            <a:fillRect/>
          </a:stretch>
        </p:blipFill>
        <p:spPr>
          <a:xfrm>
            <a:off x="1333438" y="541800"/>
            <a:ext cx="6477129" cy="4059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9"/>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4A86E8"/>
                </a:solidFill>
              </a:rPr>
              <a:t>Aprendizagem </a:t>
            </a:r>
            <a:r>
              <a:rPr lang="en" sz="4000"/>
              <a:t>Automática</a:t>
            </a:r>
            <a:endParaRPr sz="4000">
              <a:solidFill>
                <a:srgbClr val="4A86E8"/>
              </a:solidFill>
            </a:endParaRPr>
          </a:p>
        </p:txBody>
      </p:sp>
      <p:sp>
        <p:nvSpPr>
          <p:cNvPr id="473" name="Google Shape;473;p59"/>
          <p:cNvSpPr txBox="1"/>
          <p:nvPr>
            <p:ph idx="1" type="body"/>
          </p:nvPr>
        </p:nvSpPr>
        <p:spPr>
          <a:xfrm>
            <a:off x="922000" y="18097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Um comutador é capaz de montar a tabela de comutação de forma automática e dinâmica, sem intervenção de um </a:t>
            </a:r>
            <a:r>
              <a:rPr lang="en" sz="1600"/>
              <a:t>administrador</a:t>
            </a:r>
            <a:r>
              <a:rPr lang="en" sz="1600"/>
              <a:t> de rede</a:t>
            </a:r>
            <a:endParaRPr sz="1600"/>
          </a:p>
          <a:p>
            <a:pPr indent="-330200" lvl="1" marL="914400" rtl="0" algn="l">
              <a:lnSpc>
                <a:spcPct val="150000"/>
              </a:lnSpc>
              <a:spcBef>
                <a:spcPts val="0"/>
              </a:spcBef>
              <a:spcAft>
                <a:spcPts val="0"/>
              </a:spcAft>
              <a:buSzPts val="1600"/>
              <a:buChar char="○"/>
            </a:pPr>
            <a:r>
              <a:rPr lang="en" sz="1600"/>
              <a:t>Considere um cenário onde a tabela de comutação está vazia</a:t>
            </a:r>
            <a:endParaRPr sz="1600"/>
          </a:p>
          <a:p>
            <a:pPr indent="-330200" lvl="1" marL="914400" rtl="0" algn="l">
              <a:lnSpc>
                <a:spcPct val="150000"/>
              </a:lnSpc>
              <a:spcBef>
                <a:spcPts val="0"/>
              </a:spcBef>
              <a:spcAft>
                <a:spcPts val="0"/>
              </a:spcAft>
              <a:buSzPts val="1600"/>
              <a:buChar char="○"/>
            </a:pPr>
            <a:r>
              <a:rPr lang="en" sz="1600"/>
              <a:t>Para cada quadro recebido em uma interface, o comutador armazena em sua tabela: (1) endereço MAC do campo fonte do quadro; (2) interface da qual veio o quadro; e (3) horário corrente</a:t>
            </a:r>
            <a:endParaRPr sz="1600"/>
          </a:p>
          <a:p>
            <a:pPr indent="-330200" lvl="1" marL="914400" rtl="0" algn="l">
              <a:lnSpc>
                <a:spcPct val="150000"/>
              </a:lnSpc>
              <a:spcBef>
                <a:spcPts val="0"/>
              </a:spcBef>
              <a:spcAft>
                <a:spcPts val="0"/>
              </a:spcAft>
              <a:buSzPts val="1600"/>
              <a:buChar char="○"/>
            </a:pPr>
            <a:r>
              <a:rPr lang="en" sz="1600"/>
              <a:t>O comutador apaga de tempo em tempo entradas na tabela das quais não recebeu quadros cujos endereços fontes contém os endereços MAC referentes aquelas entradas da tabela de comutação</a:t>
            </a:r>
            <a:endParaRPr sz="1600"/>
          </a:p>
        </p:txBody>
      </p:sp>
      <p:sp>
        <p:nvSpPr>
          <p:cNvPr id="474" name="Google Shape;474;p5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75" name="Google Shape;475;p59"/>
          <p:cNvGrpSpPr/>
          <p:nvPr/>
        </p:nvGrpSpPr>
        <p:grpSpPr>
          <a:xfrm>
            <a:off x="7964730" y="329098"/>
            <a:ext cx="977040" cy="722851"/>
            <a:chOff x="5255200" y="3006475"/>
            <a:chExt cx="511700" cy="378575"/>
          </a:xfrm>
        </p:grpSpPr>
        <p:sp>
          <p:nvSpPr>
            <p:cNvPr id="476" name="Google Shape;476;p59"/>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9"/>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4A86E8"/>
                </a:solidFill>
              </a:rPr>
              <a:t>Aprendizagem </a:t>
            </a:r>
            <a:r>
              <a:rPr lang="en" sz="4000"/>
              <a:t>Automática</a:t>
            </a:r>
            <a:endParaRPr sz="4000">
              <a:solidFill>
                <a:srgbClr val="4A86E8"/>
              </a:solidFill>
            </a:endParaRPr>
          </a:p>
        </p:txBody>
      </p:sp>
      <p:sp>
        <p:nvSpPr>
          <p:cNvPr id="483" name="Google Shape;483;p60"/>
          <p:cNvSpPr txBox="1"/>
          <p:nvPr>
            <p:ph idx="1" type="body"/>
          </p:nvPr>
        </p:nvSpPr>
        <p:spPr>
          <a:xfrm>
            <a:off x="922000" y="18097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Os </a:t>
            </a:r>
            <a:r>
              <a:rPr lang="en" sz="1600"/>
              <a:t>comutadores </a:t>
            </a:r>
            <a:r>
              <a:rPr lang="en" sz="1600"/>
              <a:t>são dispositivos do tipo “plug-and-play” - ao se instalar um comutador de camada de enlace será necessário apenas conectar os enlaces da rede local às suas interfaces</a:t>
            </a:r>
            <a:endParaRPr sz="1600"/>
          </a:p>
        </p:txBody>
      </p:sp>
      <p:sp>
        <p:nvSpPr>
          <p:cNvPr id="484" name="Google Shape;484;p6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85" name="Google Shape;485;p60"/>
          <p:cNvGrpSpPr/>
          <p:nvPr/>
        </p:nvGrpSpPr>
        <p:grpSpPr>
          <a:xfrm>
            <a:off x="7964730" y="329098"/>
            <a:ext cx="977040" cy="722851"/>
            <a:chOff x="5255200" y="3006475"/>
            <a:chExt cx="511700" cy="378575"/>
          </a:xfrm>
        </p:grpSpPr>
        <p:sp>
          <p:nvSpPr>
            <p:cNvPr id="486" name="Google Shape;486;p60"/>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0"/>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4A86E8"/>
                </a:solidFill>
              </a:rPr>
              <a:t>Aprendizagem </a:t>
            </a:r>
            <a:r>
              <a:rPr lang="en" sz="4000"/>
              <a:t>Automática</a:t>
            </a:r>
            <a:endParaRPr sz="4000">
              <a:solidFill>
                <a:srgbClr val="4A86E8"/>
              </a:solidFill>
            </a:endParaRPr>
          </a:p>
        </p:txBody>
      </p:sp>
      <p:sp>
        <p:nvSpPr>
          <p:cNvPr id="493" name="Google Shape;493;p61"/>
          <p:cNvSpPr txBox="1"/>
          <p:nvPr>
            <p:ph idx="1" type="body"/>
          </p:nvPr>
        </p:nvSpPr>
        <p:spPr>
          <a:xfrm>
            <a:off x="922000" y="16573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Exemplo: considere um quadro com endereço fonte 01:12:23:34:45:56 que chega ao comutador pela interface 2 às 9h39</a:t>
            </a:r>
            <a:endParaRPr sz="1600"/>
          </a:p>
          <a:p>
            <a:pPr indent="-330200" lvl="1" marL="914400" rtl="0" algn="l">
              <a:lnSpc>
                <a:spcPct val="150000"/>
              </a:lnSpc>
              <a:spcBef>
                <a:spcPts val="0"/>
              </a:spcBef>
              <a:spcAft>
                <a:spcPts val="0"/>
              </a:spcAft>
              <a:buSzPts val="1600"/>
              <a:buChar char="○"/>
            </a:pPr>
            <a:r>
              <a:rPr lang="en" sz="1600"/>
              <a:t>Suponha que este endereço não está na tabela de comutação, então o comutador insere este registro na tabela</a:t>
            </a:r>
            <a:endParaRPr sz="1600"/>
          </a:p>
        </p:txBody>
      </p:sp>
      <p:sp>
        <p:nvSpPr>
          <p:cNvPr id="494" name="Google Shape;494;p6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95" name="Google Shape;495;p61"/>
          <p:cNvGrpSpPr/>
          <p:nvPr/>
        </p:nvGrpSpPr>
        <p:grpSpPr>
          <a:xfrm>
            <a:off x="7964730" y="329098"/>
            <a:ext cx="977040" cy="722851"/>
            <a:chOff x="5255200" y="3006475"/>
            <a:chExt cx="511700" cy="378575"/>
          </a:xfrm>
        </p:grpSpPr>
        <p:sp>
          <p:nvSpPr>
            <p:cNvPr id="496" name="Google Shape;496;p61"/>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1"/>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8" name="Google Shape;498;p61"/>
          <p:cNvPicPr preferRelativeResize="0"/>
          <p:nvPr/>
        </p:nvPicPr>
        <p:blipFill>
          <a:blip r:embed="rId3">
            <a:alphaModFix/>
          </a:blip>
          <a:stretch>
            <a:fillRect/>
          </a:stretch>
        </p:blipFill>
        <p:spPr>
          <a:xfrm>
            <a:off x="1286763" y="3123178"/>
            <a:ext cx="7038974" cy="143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Endereço</a:t>
            </a:r>
            <a:r>
              <a:rPr lang="en" sz="4400"/>
              <a:t> </a:t>
            </a:r>
            <a:r>
              <a:rPr lang="en" sz="4400">
                <a:solidFill>
                  <a:srgbClr val="4A86E8"/>
                </a:solidFill>
              </a:rPr>
              <a:t>MAC</a:t>
            </a:r>
            <a:endParaRPr sz="4400">
              <a:solidFill>
                <a:srgbClr val="4A86E8"/>
              </a:solidFill>
            </a:endParaRPr>
          </a:p>
        </p:txBody>
      </p:sp>
      <p:sp>
        <p:nvSpPr>
          <p:cNvPr id="96" name="Google Shape;96;p17"/>
          <p:cNvSpPr txBox="1"/>
          <p:nvPr>
            <p:ph idx="1" type="body"/>
          </p:nvPr>
        </p:nvSpPr>
        <p:spPr>
          <a:xfrm>
            <a:off x="922000" y="165735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Endereço na camada de enlace = Endereço de rede local = Endereço físico</a:t>
            </a:r>
            <a:endParaRPr sz="1600"/>
          </a:p>
          <a:p>
            <a:pPr indent="-330200" lvl="0" marL="457200" rtl="0" algn="l">
              <a:lnSpc>
                <a:spcPct val="150000"/>
              </a:lnSpc>
              <a:spcBef>
                <a:spcPts val="0"/>
              </a:spcBef>
              <a:spcAft>
                <a:spcPts val="0"/>
              </a:spcAft>
              <a:buSzPts val="1600"/>
              <a:buChar char="●"/>
            </a:pPr>
            <a:r>
              <a:rPr lang="en" sz="1600"/>
              <a:t>Tem por função levar o quadro de uma NIC para outra NIC conectada fisicamente na mesma sub-rede</a:t>
            </a:r>
            <a:endParaRPr sz="1600"/>
          </a:p>
          <a:p>
            <a:pPr indent="-330200" lvl="0" marL="457200" rtl="0" algn="l">
              <a:lnSpc>
                <a:spcPct val="150000"/>
              </a:lnSpc>
              <a:spcBef>
                <a:spcPts val="0"/>
              </a:spcBef>
              <a:spcAft>
                <a:spcPts val="0"/>
              </a:spcAft>
              <a:buSzPts val="1600"/>
              <a:buChar char="●"/>
            </a:pPr>
            <a:r>
              <a:rPr lang="en" sz="1600"/>
              <a:t>Contém 48 bits para a maioria das redes locais, gravado na memória ROM da interface de rede, podendo às vezes ser configurado por software</a:t>
            </a:r>
            <a:endParaRPr sz="1600"/>
          </a:p>
          <a:p>
            <a:pPr indent="-330200" lvl="1" marL="914400" rtl="0" algn="l">
              <a:lnSpc>
                <a:spcPct val="150000"/>
              </a:lnSpc>
              <a:spcBef>
                <a:spcPts val="0"/>
              </a:spcBef>
              <a:spcAft>
                <a:spcPts val="0"/>
              </a:spcAft>
              <a:buSzPts val="1600"/>
              <a:buChar char="○"/>
            </a:pPr>
            <a:r>
              <a:rPr lang="en" sz="1600"/>
              <a:t>Já o endereço IP de 32 bits é o endereço da camada de rede usado para obter datagrama até sub-rede IP de destino</a:t>
            </a:r>
            <a:endParaRPr sz="1600"/>
          </a:p>
        </p:txBody>
      </p:sp>
      <p:sp>
        <p:nvSpPr>
          <p:cNvPr id="97" name="Google Shape;97;p1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8" name="Google Shape;98;p17"/>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2"/>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4A86E8"/>
                </a:solidFill>
              </a:rPr>
              <a:t>Aprendizagem </a:t>
            </a:r>
            <a:r>
              <a:rPr lang="en" sz="4000"/>
              <a:t>Automática</a:t>
            </a:r>
            <a:endParaRPr sz="4000">
              <a:solidFill>
                <a:srgbClr val="4A86E8"/>
              </a:solidFill>
            </a:endParaRPr>
          </a:p>
        </p:txBody>
      </p:sp>
      <p:sp>
        <p:nvSpPr>
          <p:cNvPr id="504" name="Google Shape;504;p62"/>
          <p:cNvSpPr txBox="1"/>
          <p:nvPr>
            <p:ph idx="1" type="body"/>
          </p:nvPr>
        </p:nvSpPr>
        <p:spPr>
          <a:xfrm>
            <a:off x="922000" y="16573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Exemplo: considere um quadro com endereço fonte 01:12:23:34:45:56 que chega ao comutador pela interface 2 às 9h39</a:t>
            </a:r>
            <a:endParaRPr sz="1600"/>
          </a:p>
          <a:p>
            <a:pPr indent="-330200" lvl="1" marL="914400" rtl="0" algn="l">
              <a:lnSpc>
                <a:spcPct val="150000"/>
              </a:lnSpc>
              <a:spcBef>
                <a:spcPts val="0"/>
              </a:spcBef>
              <a:spcAft>
                <a:spcPts val="0"/>
              </a:spcAft>
              <a:buSzPts val="1600"/>
              <a:buChar char="○"/>
            </a:pPr>
            <a:r>
              <a:rPr lang="en" sz="1600"/>
              <a:t>C</a:t>
            </a:r>
            <a:r>
              <a:rPr lang="en" sz="1600"/>
              <a:t>onsidere que nenhum quadro com endereço fonte 62:FE: F7:11:89:A3 chegue ao computador entre 9h32 e 10h32 e que o tempo de envelhecimento seja de 60 min</a:t>
            </a:r>
            <a:endParaRPr sz="1600"/>
          </a:p>
          <a:p>
            <a:pPr indent="-330200" lvl="2" marL="1371600" rtl="0" algn="l">
              <a:lnSpc>
                <a:spcPct val="150000"/>
              </a:lnSpc>
              <a:spcBef>
                <a:spcPts val="0"/>
              </a:spcBef>
              <a:spcAft>
                <a:spcPts val="0"/>
              </a:spcAft>
              <a:buSzPts val="1600"/>
              <a:buChar char="■"/>
            </a:pPr>
            <a:r>
              <a:rPr lang="en" sz="1600"/>
              <a:t>Então o comutador remove este endereço da sua tabela de comutação</a:t>
            </a:r>
            <a:endParaRPr sz="1600"/>
          </a:p>
        </p:txBody>
      </p:sp>
      <p:sp>
        <p:nvSpPr>
          <p:cNvPr id="505" name="Google Shape;505;p6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06" name="Google Shape;506;p62"/>
          <p:cNvGrpSpPr/>
          <p:nvPr/>
        </p:nvGrpSpPr>
        <p:grpSpPr>
          <a:xfrm>
            <a:off x="7964730" y="329098"/>
            <a:ext cx="977040" cy="722851"/>
            <a:chOff x="5255200" y="3006475"/>
            <a:chExt cx="511700" cy="378575"/>
          </a:xfrm>
        </p:grpSpPr>
        <p:sp>
          <p:nvSpPr>
            <p:cNvPr id="507" name="Google Shape;507;p62"/>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2"/>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4A86E8"/>
                </a:solidFill>
              </a:rPr>
              <a:t>Propriedades </a:t>
            </a:r>
            <a:r>
              <a:rPr lang="en" sz="3400"/>
              <a:t>dos Comutadores</a:t>
            </a:r>
            <a:endParaRPr sz="3400">
              <a:solidFill>
                <a:srgbClr val="4A86E8"/>
              </a:solidFill>
            </a:endParaRPr>
          </a:p>
        </p:txBody>
      </p:sp>
      <p:sp>
        <p:nvSpPr>
          <p:cNvPr id="514" name="Google Shape;514;p63"/>
          <p:cNvSpPr txBox="1"/>
          <p:nvPr>
            <p:ph idx="1" type="body"/>
          </p:nvPr>
        </p:nvSpPr>
        <p:spPr>
          <a:xfrm>
            <a:off x="922000" y="15811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Comutador/switch X Hubs</a:t>
            </a:r>
            <a:endParaRPr sz="1600"/>
          </a:p>
          <a:p>
            <a:pPr indent="-330200" lvl="1" marL="914400" rtl="0" algn="l">
              <a:lnSpc>
                <a:spcPct val="150000"/>
              </a:lnSpc>
              <a:spcBef>
                <a:spcPts val="0"/>
              </a:spcBef>
              <a:spcAft>
                <a:spcPts val="0"/>
              </a:spcAft>
              <a:buSzPts val="1600"/>
              <a:buChar char="○"/>
            </a:pPr>
            <a:r>
              <a:rPr lang="en" sz="1600"/>
              <a:t>Várias são as vantagens de se utilizar switches em vez de se usar enlaces broadcast ou hubs com topologia em estrela</a:t>
            </a:r>
            <a:endParaRPr sz="1600"/>
          </a:p>
          <a:p>
            <a:pPr indent="-330200" lvl="2" marL="1371600" rtl="0" algn="l">
              <a:lnSpc>
                <a:spcPct val="150000"/>
              </a:lnSpc>
              <a:spcBef>
                <a:spcPts val="0"/>
              </a:spcBef>
              <a:spcAft>
                <a:spcPts val="0"/>
              </a:spcAft>
              <a:buSzPts val="1600"/>
              <a:buChar char="■"/>
            </a:pPr>
            <a:r>
              <a:rPr lang="en" sz="1600"/>
              <a:t>Eliminação de colisões - comutadores armazenam quadros e não transmitem mais de um quadro em um enlace ao mesmo tempo, assim, não há desperdício devido </a:t>
            </a:r>
            <a:r>
              <a:rPr lang="en" sz="1600"/>
              <a:t>às colisões</a:t>
            </a:r>
            <a:endParaRPr sz="1600"/>
          </a:p>
        </p:txBody>
      </p:sp>
      <p:sp>
        <p:nvSpPr>
          <p:cNvPr id="515" name="Google Shape;515;p6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16" name="Google Shape;516;p63"/>
          <p:cNvGrpSpPr/>
          <p:nvPr/>
        </p:nvGrpSpPr>
        <p:grpSpPr>
          <a:xfrm>
            <a:off x="7964730" y="329098"/>
            <a:ext cx="977040" cy="722851"/>
            <a:chOff x="5255200" y="3006475"/>
            <a:chExt cx="511700" cy="378575"/>
          </a:xfrm>
        </p:grpSpPr>
        <p:sp>
          <p:nvSpPr>
            <p:cNvPr id="517" name="Google Shape;517;p63"/>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3"/>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4"/>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4A86E8"/>
                </a:solidFill>
              </a:rPr>
              <a:t>Propriedades </a:t>
            </a:r>
            <a:r>
              <a:rPr lang="en" sz="3400"/>
              <a:t>dos Comutadores</a:t>
            </a:r>
            <a:endParaRPr sz="3400">
              <a:solidFill>
                <a:srgbClr val="4A86E8"/>
              </a:solidFill>
            </a:endParaRPr>
          </a:p>
        </p:txBody>
      </p:sp>
      <p:sp>
        <p:nvSpPr>
          <p:cNvPr id="524" name="Google Shape;524;p64"/>
          <p:cNvSpPr txBox="1"/>
          <p:nvPr>
            <p:ph idx="1" type="body"/>
          </p:nvPr>
        </p:nvSpPr>
        <p:spPr>
          <a:xfrm>
            <a:off x="922000" y="15811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Comutador/switch X Hubs</a:t>
            </a:r>
            <a:endParaRPr sz="1600"/>
          </a:p>
          <a:p>
            <a:pPr indent="-330200" lvl="1" marL="914400" rtl="0" algn="l">
              <a:lnSpc>
                <a:spcPct val="150000"/>
              </a:lnSpc>
              <a:spcBef>
                <a:spcPts val="0"/>
              </a:spcBef>
              <a:spcAft>
                <a:spcPts val="0"/>
              </a:spcAft>
              <a:buSzPts val="1600"/>
              <a:buChar char="○"/>
            </a:pPr>
            <a:r>
              <a:rPr lang="en" sz="1600"/>
              <a:t>Várias são as vantagens de se utilizar switches em vez de se usar enlaces broadcast ou hubs com topologia em estrela</a:t>
            </a:r>
            <a:endParaRPr sz="1600"/>
          </a:p>
          <a:p>
            <a:pPr indent="-330200" lvl="2" marL="1371600" rtl="0" algn="l">
              <a:lnSpc>
                <a:spcPct val="150000"/>
              </a:lnSpc>
              <a:spcBef>
                <a:spcPts val="0"/>
              </a:spcBef>
              <a:spcAft>
                <a:spcPts val="0"/>
              </a:spcAft>
              <a:buSzPts val="1600"/>
              <a:buChar char="■"/>
            </a:pPr>
            <a:r>
              <a:rPr lang="en" sz="1600"/>
              <a:t>Enlaces heterogêneos - ao isolar os enlaces uns dos outros, os diferentes enlaces da rede local podem operar em diferentes velocidades bem como operar sobre diferentes tipos de meio </a:t>
            </a:r>
            <a:endParaRPr sz="1600"/>
          </a:p>
          <a:p>
            <a:pPr indent="-330200" lvl="3" marL="1828800" rtl="0" algn="l">
              <a:lnSpc>
                <a:spcPct val="150000"/>
              </a:lnSpc>
              <a:spcBef>
                <a:spcPts val="0"/>
              </a:spcBef>
              <a:spcAft>
                <a:spcPts val="0"/>
              </a:spcAft>
              <a:buSzPts val="1600"/>
              <a:buChar char="●"/>
            </a:pPr>
            <a:r>
              <a:rPr lang="en" sz="1600"/>
              <a:t>Ex.: par trançado, fibra ótica, etc</a:t>
            </a:r>
            <a:endParaRPr sz="1600"/>
          </a:p>
        </p:txBody>
      </p:sp>
      <p:sp>
        <p:nvSpPr>
          <p:cNvPr id="525" name="Google Shape;525;p6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26" name="Google Shape;526;p64"/>
          <p:cNvGrpSpPr/>
          <p:nvPr/>
        </p:nvGrpSpPr>
        <p:grpSpPr>
          <a:xfrm>
            <a:off x="7964730" y="329098"/>
            <a:ext cx="977040" cy="722851"/>
            <a:chOff x="5255200" y="3006475"/>
            <a:chExt cx="511700" cy="378575"/>
          </a:xfrm>
        </p:grpSpPr>
        <p:sp>
          <p:nvSpPr>
            <p:cNvPr id="527" name="Google Shape;527;p64"/>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4"/>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34" name="Google Shape;534;p65"/>
          <p:cNvGrpSpPr/>
          <p:nvPr/>
        </p:nvGrpSpPr>
        <p:grpSpPr>
          <a:xfrm>
            <a:off x="8120067" y="370812"/>
            <a:ext cx="729938" cy="641867"/>
            <a:chOff x="1928175" y="312600"/>
            <a:chExt cx="425000" cy="373700"/>
          </a:xfrm>
        </p:grpSpPr>
        <p:sp>
          <p:nvSpPr>
            <p:cNvPr id="535" name="Google Shape;535;p65"/>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5"/>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7" name="Google Shape;537;p65"/>
          <p:cNvPicPr preferRelativeResize="0"/>
          <p:nvPr/>
        </p:nvPicPr>
        <p:blipFill>
          <a:blip r:embed="rId3">
            <a:alphaModFix/>
          </a:blip>
          <a:stretch>
            <a:fillRect/>
          </a:stretch>
        </p:blipFill>
        <p:spPr>
          <a:xfrm>
            <a:off x="1333438" y="541800"/>
            <a:ext cx="6477129" cy="4059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4A86E8"/>
                </a:solidFill>
              </a:rPr>
              <a:t>Propriedades </a:t>
            </a:r>
            <a:r>
              <a:rPr lang="en" sz="3400"/>
              <a:t>dos Comutadores</a:t>
            </a:r>
            <a:endParaRPr sz="3400">
              <a:solidFill>
                <a:srgbClr val="4A86E8"/>
              </a:solidFill>
            </a:endParaRPr>
          </a:p>
        </p:txBody>
      </p:sp>
      <p:sp>
        <p:nvSpPr>
          <p:cNvPr id="543" name="Google Shape;543;p66"/>
          <p:cNvSpPr txBox="1"/>
          <p:nvPr>
            <p:ph idx="1" type="body"/>
          </p:nvPr>
        </p:nvSpPr>
        <p:spPr>
          <a:xfrm>
            <a:off x="922000" y="15049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Comutador/switch X Hubs</a:t>
            </a:r>
            <a:endParaRPr sz="1600"/>
          </a:p>
          <a:p>
            <a:pPr indent="-330200" lvl="1" marL="914400" rtl="0" algn="l">
              <a:lnSpc>
                <a:spcPct val="150000"/>
              </a:lnSpc>
              <a:spcBef>
                <a:spcPts val="0"/>
              </a:spcBef>
              <a:spcAft>
                <a:spcPts val="0"/>
              </a:spcAft>
              <a:buSzPts val="1600"/>
              <a:buChar char="○"/>
            </a:pPr>
            <a:r>
              <a:rPr lang="en" sz="1600"/>
              <a:t>G</a:t>
            </a:r>
            <a:r>
              <a:rPr lang="en" sz="1600"/>
              <a:t>erenciamento - provê melhores características de segurança bem como simplifica a manutenção/gerenciamento da rede</a:t>
            </a:r>
            <a:endParaRPr sz="1600"/>
          </a:p>
          <a:p>
            <a:pPr indent="-330200" lvl="2" marL="1371600" rtl="0" algn="l">
              <a:lnSpc>
                <a:spcPct val="150000"/>
              </a:lnSpc>
              <a:spcBef>
                <a:spcPts val="0"/>
              </a:spcBef>
              <a:spcAft>
                <a:spcPts val="0"/>
              </a:spcAft>
              <a:buSzPts val="1600"/>
              <a:buChar char="■"/>
            </a:pPr>
            <a:r>
              <a:rPr lang="en" sz="1600"/>
              <a:t>Por exemplo: considere um adaptador com falha que continuamente envia quadros ethernet (situação conhecida como “jabbering”)</a:t>
            </a:r>
            <a:endParaRPr sz="1600"/>
          </a:p>
          <a:p>
            <a:pPr indent="-330200" lvl="2" marL="1371600" rtl="0" algn="l">
              <a:lnSpc>
                <a:spcPct val="150000"/>
              </a:lnSpc>
              <a:spcBef>
                <a:spcPts val="0"/>
              </a:spcBef>
              <a:spcAft>
                <a:spcPts val="0"/>
              </a:spcAft>
              <a:buSzPts val="1600"/>
              <a:buChar char="■"/>
            </a:pPr>
            <a:r>
              <a:rPr lang="en" sz="1600"/>
              <a:t>O comutador pode detectar o problema e internamente desconectar o adaptador com defeito isolando a interface correspondente</a:t>
            </a:r>
            <a:endParaRPr sz="1600"/>
          </a:p>
        </p:txBody>
      </p:sp>
      <p:sp>
        <p:nvSpPr>
          <p:cNvPr id="544" name="Google Shape;544;p6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45" name="Google Shape;545;p66"/>
          <p:cNvGrpSpPr/>
          <p:nvPr/>
        </p:nvGrpSpPr>
        <p:grpSpPr>
          <a:xfrm>
            <a:off x="7964730" y="329098"/>
            <a:ext cx="977040" cy="722851"/>
            <a:chOff x="5255200" y="3006475"/>
            <a:chExt cx="511700" cy="378575"/>
          </a:xfrm>
        </p:grpSpPr>
        <p:sp>
          <p:nvSpPr>
            <p:cNvPr id="546" name="Google Shape;546;p66"/>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6"/>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Comutadores </a:t>
            </a:r>
            <a:r>
              <a:rPr lang="en" sz="3900">
                <a:solidFill>
                  <a:srgbClr val="4A86E8"/>
                </a:solidFill>
              </a:rPr>
              <a:t>X </a:t>
            </a:r>
            <a:r>
              <a:rPr lang="en" sz="3900"/>
              <a:t>Roteadores</a:t>
            </a:r>
            <a:endParaRPr sz="3900">
              <a:solidFill>
                <a:srgbClr val="4A86E8"/>
              </a:solidFill>
            </a:endParaRPr>
          </a:p>
        </p:txBody>
      </p:sp>
      <p:sp>
        <p:nvSpPr>
          <p:cNvPr id="553" name="Google Shape;553;p67"/>
          <p:cNvSpPr txBox="1"/>
          <p:nvPr>
            <p:ph idx="1" type="body"/>
          </p:nvPr>
        </p:nvSpPr>
        <p:spPr>
          <a:xfrm>
            <a:off x="922000" y="16573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S</a:t>
            </a:r>
            <a:r>
              <a:rPr lang="en" sz="1600"/>
              <a:t>witch: comutador da camada de enlace do tipo “store and forward” que transmite quadros usando endereços MAC</a:t>
            </a:r>
            <a:endParaRPr sz="1600"/>
          </a:p>
          <a:p>
            <a:pPr indent="-330200" lvl="0" marL="457200" rtl="0" algn="l">
              <a:lnSpc>
                <a:spcPct val="150000"/>
              </a:lnSpc>
              <a:spcBef>
                <a:spcPts val="0"/>
              </a:spcBef>
              <a:spcAft>
                <a:spcPts val="0"/>
              </a:spcAft>
              <a:buSzPts val="1600"/>
              <a:buChar char="●"/>
            </a:pPr>
            <a:r>
              <a:rPr lang="en" sz="1600"/>
              <a:t>Roteador: comutador da camada de rede do tipo “store and forward” que transmite pacotes usando endereços IP</a:t>
            </a:r>
            <a:endParaRPr sz="1600"/>
          </a:p>
        </p:txBody>
      </p:sp>
      <p:sp>
        <p:nvSpPr>
          <p:cNvPr id="554" name="Google Shape;554;p6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55" name="Google Shape;555;p67"/>
          <p:cNvGrpSpPr/>
          <p:nvPr/>
        </p:nvGrpSpPr>
        <p:grpSpPr>
          <a:xfrm>
            <a:off x="7964730" y="329098"/>
            <a:ext cx="977040" cy="722851"/>
            <a:chOff x="5255200" y="3006475"/>
            <a:chExt cx="511700" cy="378575"/>
          </a:xfrm>
        </p:grpSpPr>
        <p:sp>
          <p:nvSpPr>
            <p:cNvPr id="556" name="Google Shape;556;p67"/>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7"/>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Comutadores </a:t>
            </a:r>
            <a:r>
              <a:rPr lang="en" sz="3900">
                <a:solidFill>
                  <a:srgbClr val="4A86E8"/>
                </a:solidFill>
              </a:rPr>
              <a:t>X </a:t>
            </a:r>
            <a:r>
              <a:rPr lang="en" sz="3900"/>
              <a:t>Roteadores</a:t>
            </a:r>
            <a:endParaRPr sz="3900">
              <a:solidFill>
                <a:srgbClr val="4A86E8"/>
              </a:solidFill>
            </a:endParaRPr>
          </a:p>
        </p:txBody>
      </p:sp>
      <p:sp>
        <p:nvSpPr>
          <p:cNvPr id="563" name="Google Shape;563;p68"/>
          <p:cNvSpPr txBox="1"/>
          <p:nvPr>
            <p:ph idx="1" type="body"/>
          </p:nvPr>
        </p:nvSpPr>
        <p:spPr>
          <a:xfrm>
            <a:off x="922000" y="16573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Observação: mesmo sendo fundamentalmente diferentes, é comum administradores de rede terem que optar entre switches e roteadores como elementos de interconexão de redes</a:t>
            </a:r>
            <a:endParaRPr sz="1600"/>
          </a:p>
          <a:p>
            <a:pPr indent="-330200" lvl="1" marL="914400" rtl="0" algn="l">
              <a:lnSpc>
                <a:spcPct val="150000"/>
              </a:lnSpc>
              <a:spcBef>
                <a:spcPts val="0"/>
              </a:spcBef>
              <a:spcAft>
                <a:spcPts val="0"/>
              </a:spcAft>
              <a:buSzPts val="1600"/>
              <a:buChar char="○"/>
            </a:pPr>
            <a:r>
              <a:rPr lang="en" sz="1600"/>
              <a:t>Daí a importância de se conhecer os prós e contras de ambas abordagens para interconexão de redes</a:t>
            </a:r>
            <a:endParaRPr sz="1600"/>
          </a:p>
        </p:txBody>
      </p:sp>
      <p:sp>
        <p:nvSpPr>
          <p:cNvPr id="564" name="Google Shape;564;p6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65" name="Google Shape;565;p68"/>
          <p:cNvGrpSpPr/>
          <p:nvPr/>
        </p:nvGrpSpPr>
        <p:grpSpPr>
          <a:xfrm>
            <a:off x="7964730" y="329098"/>
            <a:ext cx="977040" cy="722851"/>
            <a:chOff x="5255200" y="3006475"/>
            <a:chExt cx="511700" cy="378575"/>
          </a:xfrm>
        </p:grpSpPr>
        <p:sp>
          <p:nvSpPr>
            <p:cNvPr id="566" name="Google Shape;566;p68"/>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8"/>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9"/>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Comutadores </a:t>
            </a:r>
            <a:r>
              <a:rPr lang="en" sz="3900">
                <a:solidFill>
                  <a:srgbClr val="4A86E8"/>
                </a:solidFill>
              </a:rPr>
              <a:t>X </a:t>
            </a:r>
            <a:r>
              <a:rPr lang="en" sz="3900"/>
              <a:t>Roteadores</a:t>
            </a:r>
            <a:endParaRPr sz="3900">
              <a:solidFill>
                <a:srgbClr val="4A86E8"/>
              </a:solidFill>
            </a:endParaRPr>
          </a:p>
        </p:txBody>
      </p:sp>
      <p:sp>
        <p:nvSpPr>
          <p:cNvPr id="573" name="Google Shape;573;p69"/>
          <p:cNvSpPr txBox="1"/>
          <p:nvPr>
            <p:ph idx="1" type="body"/>
          </p:nvPr>
        </p:nvSpPr>
        <p:spPr>
          <a:xfrm>
            <a:off x="922000" y="16573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Switches: </a:t>
            </a:r>
            <a:r>
              <a:rPr lang="en" sz="1600"/>
              <a:t>mantêm tabelas de comutação; implementam filtragem e repasse bem como algoritmos de aprendizagem</a:t>
            </a:r>
            <a:endParaRPr sz="1600"/>
          </a:p>
          <a:p>
            <a:pPr indent="-330200" lvl="0" marL="457200" rtl="0" algn="l">
              <a:lnSpc>
                <a:spcPct val="150000"/>
              </a:lnSpc>
              <a:spcBef>
                <a:spcPts val="0"/>
              </a:spcBef>
              <a:spcAft>
                <a:spcPts val="0"/>
              </a:spcAft>
              <a:buSzPts val="1600"/>
              <a:buChar char="●"/>
            </a:pPr>
            <a:r>
              <a:rPr lang="en" sz="1600"/>
              <a:t>Roteadores: </a:t>
            </a:r>
            <a:r>
              <a:rPr lang="en" sz="1600"/>
              <a:t>mantêm tabelas de roteamento e implementam algoritmos de roteamento de datagramas</a:t>
            </a:r>
            <a:endParaRPr sz="1600"/>
          </a:p>
        </p:txBody>
      </p:sp>
      <p:sp>
        <p:nvSpPr>
          <p:cNvPr id="574" name="Google Shape;574;p6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75" name="Google Shape;575;p69"/>
          <p:cNvGrpSpPr/>
          <p:nvPr/>
        </p:nvGrpSpPr>
        <p:grpSpPr>
          <a:xfrm>
            <a:off x="7964730" y="329098"/>
            <a:ext cx="977040" cy="722851"/>
            <a:chOff x="5255200" y="3006475"/>
            <a:chExt cx="511700" cy="378575"/>
          </a:xfrm>
        </p:grpSpPr>
        <p:sp>
          <p:nvSpPr>
            <p:cNvPr id="576" name="Google Shape;576;p69"/>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9"/>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8" name="Google Shape;578;p69"/>
          <p:cNvPicPr preferRelativeResize="0"/>
          <p:nvPr/>
        </p:nvPicPr>
        <p:blipFill>
          <a:blip r:embed="rId3">
            <a:alphaModFix/>
          </a:blip>
          <a:stretch>
            <a:fillRect/>
          </a:stretch>
        </p:blipFill>
        <p:spPr>
          <a:xfrm>
            <a:off x="2800275" y="3115125"/>
            <a:ext cx="4011951" cy="16227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Comutadores </a:t>
            </a:r>
            <a:r>
              <a:rPr lang="en" sz="3900">
                <a:solidFill>
                  <a:srgbClr val="4A86E8"/>
                </a:solidFill>
              </a:rPr>
              <a:t>X </a:t>
            </a:r>
            <a:r>
              <a:rPr lang="en" sz="3900"/>
              <a:t>Roteadores</a:t>
            </a:r>
            <a:endParaRPr sz="3900">
              <a:solidFill>
                <a:srgbClr val="4A86E8"/>
              </a:solidFill>
            </a:endParaRPr>
          </a:p>
        </p:txBody>
      </p:sp>
      <p:sp>
        <p:nvSpPr>
          <p:cNvPr id="584" name="Google Shape;584;p70"/>
          <p:cNvSpPr txBox="1"/>
          <p:nvPr>
            <p:ph idx="1" type="body"/>
          </p:nvPr>
        </p:nvSpPr>
        <p:spPr>
          <a:xfrm>
            <a:off x="922000" y="16573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O endereçamento na camada de rede é hierárquico e não linear como o endereçamento na camada de enlace, por isso, os pacotes normalmente não ficam circulando nos roteadores</a:t>
            </a:r>
            <a:endParaRPr sz="1600"/>
          </a:p>
          <a:p>
            <a:pPr indent="-330200" lvl="1" marL="914400" rtl="0" algn="l">
              <a:lnSpc>
                <a:spcPct val="150000"/>
              </a:lnSpc>
              <a:spcBef>
                <a:spcPts val="0"/>
              </a:spcBef>
              <a:spcAft>
                <a:spcPts val="0"/>
              </a:spcAft>
              <a:buSzPts val="1600"/>
              <a:buChar char="○"/>
            </a:pPr>
            <a:r>
              <a:rPr lang="en" sz="1600"/>
              <a:t>Somente acontece se as tabelas estiverem mal configuradas, ainda assim, um campo no cabeçalho limita o tempo de circulação do pacote</a:t>
            </a:r>
            <a:endParaRPr sz="1600"/>
          </a:p>
        </p:txBody>
      </p:sp>
      <p:sp>
        <p:nvSpPr>
          <p:cNvPr id="585" name="Google Shape;585;p7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86" name="Google Shape;586;p70"/>
          <p:cNvGrpSpPr/>
          <p:nvPr/>
        </p:nvGrpSpPr>
        <p:grpSpPr>
          <a:xfrm>
            <a:off x="7964730" y="329098"/>
            <a:ext cx="977040" cy="722851"/>
            <a:chOff x="5255200" y="3006475"/>
            <a:chExt cx="511700" cy="378575"/>
          </a:xfrm>
        </p:grpSpPr>
        <p:sp>
          <p:nvSpPr>
            <p:cNvPr id="587" name="Google Shape;587;p70"/>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0"/>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1"/>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Comutadores </a:t>
            </a:r>
            <a:r>
              <a:rPr lang="en" sz="3900">
                <a:solidFill>
                  <a:srgbClr val="4A86E8"/>
                </a:solidFill>
              </a:rPr>
              <a:t>X </a:t>
            </a:r>
            <a:r>
              <a:rPr lang="en" sz="3900"/>
              <a:t>Roteadores</a:t>
            </a:r>
            <a:endParaRPr sz="3900">
              <a:solidFill>
                <a:srgbClr val="4A86E8"/>
              </a:solidFill>
            </a:endParaRPr>
          </a:p>
        </p:txBody>
      </p:sp>
      <p:sp>
        <p:nvSpPr>
          <p:cNvPr id="594" name="Google Shape;594;p71"/>
          <p:cNvSpPr txBox="1"/>
          <p:nvPr>
            <p:ph idx="1" type="body"/>
          </p:nvPr>
        </p:nvSpPr>
        <p:spPr>
          <a:xfrm>
            <a:off x="922000" y="16573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Na camada de rede, pacotes não ficam restritos a topologia de “spanning tree” e podem usar o melhor trajeto entre fonte e o destinatário </a:t>
            </a:r>
            <a:br>
              <a:rPr lang="en" sz="1600"/>
            </a:br>
            <a:endParaRPr sz="1600"/>
          </a:p>
          <a:p>
            <a:pPr indent="-330200" lvl="0" marL="457200" rtl="0" algn="l">
              <a:lnSpc>
                <a:spcPct val="150000"/>
              </a:lnSpc>
              <a:spcBef>
                <a:spcPts val="0"/>
              </a:spcBef>
              <a:spcAft>
                <a:spcPts val="0"/>
              </a:spcAft>
              <a:buSzPts val="1600"/>
              <a:buChar char="●"/>
            </a:pPr>
            <a:r>
              <a:rPr lang="en" sz="1600"/>
              <a:t>Na camada de enlace, quadros estão restritos a topologia de “spanning tree”, logo, podem sofrer contenção nos enlaces</a:t>
            </a:r>
            <a:endParaRPr sz="1600"/>
          </a:p>
        </p:txBody>
      </p:sp>
      <p:sp>
        <p:nvSpPr>
          <p:cNvPr id="595" name="Google Shape;595;p7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96" name="Google Shape;596;p71"/>
          <p:cNvGrpSpPr/>
          <p:nvPr/>
        </p:nvGrpSpPr>
        <p:grpSpPr>
          <a:xfrm>
            <a:off x="7964730" y="329098"/>
            <a:ext cx="977040" cy="722851"/>
            <a:chOff x="5255200" y="3006475"/>
            <a:chExt cx="511700" cy="378575"/>
          </a:xfrm>
        </p:grpSpPr>
        <p:sp>
          <p:nvSpPr>
            <p:cNvPr id="597" name="Google Shape;597;p71"/>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1"/>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Endereço </a:t>
            </a:r>
            <a:r>
              <a:rPr lang="en" sz="4400">
                <a:solidFill>
                  <a:srgbClr val="4A86E8"/>
                </a:solidFill>
              </a:rPr>
              <a:t>MAC</a:t>
            </a:r>
            <a:endParaRPr sz="4400">
              <a:solidFill>
                <a:srgbClr val="4A86E8"/>
              </a:solidFill>
            </a:endParaRPr>
          </a:p>
        </p:txBody>
      </p:sp>
      <p:sp>
        <p:nvSpPr>
          <p:cNvPr id="104" name="Google Shape;104;p18"/>
          <p:cNvSpPr txBox="1"/>
          <p:nvPr>
            <p:ph idx="1" type="body"/>
          </p:nvPr>
        </p:nvSpPr>
        <p:spPr>
          <a:xfrm>
            <a:off x="922000" y="165735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Cada adaptador de rede local tem um endereço exclusivo, ou seja, não se repete em nenhuma outra interface de rede</a:t>
            </a:r>
            <a:endParaRPr sz="1600"/>
          </a:p>
        </p:txBody>
      </p:sp>
      <p:sp>
        <p:nvSpPr>
          <p:cNvPr id="105" name="Google Shape;105;p1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6" name="Google Shape;106;p18"/>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8"/>
          <p:cNvPicPr preferRelativeResize="0"/>
          <p:nvPr/>
        </p:nvPicPr>
        <p:blipFill>
          <a:blip r:embed="rId3">
            <a:alphaModFix/>
          </a:blip>
          <a:stretch>
            <a:fillRect/>
          </a:stretch>
        </p:blipFill>
        <p:spPr>
          <a:xfrm>
            <a:off x="3112925" y="2420475"/>
            <a:ext cx="2484250" cy="226504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2"/>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Comutadores </a:t>
            </a:r>
            <a:r>
              <a:rPr lang="en" sz="3900">
                <a:solidFill>
                  <a:srgbClr val="4A86E8"/>
                </a:solidFill>
              </a:rPr>
              <a:t>X </a:t>
            </a:r>
            <a:r>
              <a:rPr lang="en" sz="3900"/>
              <a:t>Roteadores</a:t>
            </a:r>
            <a:endParaRPr sz="3900">
              <a:solidFill>
                <a:srgbClr val="4A86E8"/>
              </a:solidFill>
            </a:endParaRPr>
          </a:p>
        </p:txBody>
      </p:sp>
      <p:sp>
        <p:nvSpPr>
          <p:cNvPr id="604" name="Google Shape;604;p72"/>
          <p:cNvSpPr txBox="1"/>
          <p:nvPr>
            <p:ph idx="1" type="body"/>
          </p:nvPr>
        </p:nvSpPr>
        <p:spPr>
          <a:xfrm>
            <a:off x="922000" y="18097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Os roteadores fornecem proteção de firewall contra as tempestades de broadcast de camada de enlace</a:t>
            </a:r>
            <a:endParaRPr sz="1600"/>
          </a:p>
          <a:p>
            <a:pPr indent="-330200" lvl="1" marL="914400" rtl="0" algn="l">
              <a:lnSpc>
                <a:spcPct val="150000"/>
              </a:lnSpc>
              <a:spcBef>
                <a:spcPts val="0"/>
              </a:spcBef>
              <a:spcAft>
                <a:spcPts val="0"/>
              </a:spcAft>
              <a:buSzPts val="1600"/>
              <a:buChar char="○"/>
            </a:pPr>
            <a:r>
              <a:rPr lang="en" sz="1600"/>
              <a:t>No entanto, roteadores não são “plug and play” e, assim, necessitam da intervenção de um administrador de rede</a:t>
            </a:r>
            <a:endParaRPr sz="1600"/>
          </a:p>
          <a:p>
            <a:pPr indent="-330200" lvl="0" marL="457200" rtl="0" algn="l">
              <a:lnSpc>
                <a:spcPct val="150000"/>
              </a:lnSpc>
              <a:spcBef>
                <a:spcPts val="0"/>
              </a:spcBef>
              <a:spcAft>
                <a:spcPts val="0"/>
              </a:spcAft>
              <a:buSzPts val="1600"/>
              <a:buChar char="●"/>
            </a:pPr>
            <a:r>
              <a:rPr lang="en" sz="1600"/>
              <a:t>Os roteadores apresentam tempo de processamento por pacote maior do que nos comutadores de camada de enlace uma vez que é implementada inteiramente em software</a:t>
            </a:r>
            <a:endParaRPr sz="1600"/>
          </a:p>
          <a:p>
            <a:pPr indent="-330200" lvl="1" marL="914400" rtl="0" algn="l">
              <a:lnSpc>
                <a:spcPct val="150000"/>
              </a:lnSpc>
              <a:spcBef>
                <a:spcPts val="0"/>
              </a:spcBef>
              <a:spcAft>
                <a:spcPts val="0"/>
              </a:spcAft>
              <a:buSzPts val="1600"/>
              <a:buChar char="○"/>
            </a:pPr>
            <a:r>
              <a:rPr lang="en" sz="1600"/>
              <a:t>Como já mencionado anteriormente, a camada de enlace é uma combinação de hardware, software e firmware</a:t>
            </a:r>
            <a:endParaRPr sz="1600"/>
          </a:p>
        </p:txBody>
      </p:sp>
      <p:sp>
        <p:nvSpPr>
          <p:cNvPr id="605" name="Google Shape;605;p7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06" name="Google Shape;606;p72"/>
          <p:cNvGrpSpPr/>
          <p:nvPr/>
        </p:nvGrpSpPr>
        <p:grpSpPr>
          <a:xfrm>
            <a:off x="7964730" y="329098"/>
            <a:ext cx="977040" cy="722851"/>
            <a:chOff x="5255200" y="3006475"/>
            <a:chExt cx="511700" cy="378575"/>
          </a:xfrm>
        </p:grpSpPr>
        <p:sp>
          <p:nvSpPr>
            <p:cNvPr id="607" name="Google Shape;607;p72"/>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2"/>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3"/>
          <p:cNvSpPr txBox="1"/>
          <p:nvPr>
            <p:ph idx="1" type="body"/>
          </p:nvPr>
        </p:nvSpPr>
        <p:spPr>
          <a:xfrm>
            <a:off x="922000" y="17335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Quando em uma rede institucional deve-se usar roteadores e quando deve-se usar comutadores?</a:t>
            </a:r>
            <a:endParaRPr sz="1600"/>
          </a:p>
          <a:p>
            <a:pPr indent="-330200" lvl="1" marL="914400" rtl="0" algn="l">
              <a:lnSpc>
                <a:spcPct val="150000"/>
              </a:lnSpc>
              <a:spcBef>
                <a:spcPts val="0"/>
              </a:spcBef>
              <a:spcAft>
                <a:spcPts val="0"/>
              </a:spcAft>
              <a:buSzPts val="1600"/>
              <a:buChar char="○"/>
            </a:pPr>
            <a:r>
              <a:rPr lang="en" sz="1600"/>
              <a:t>Em redes institucionais pequenas o uso de comutadores é satisfatório pois localizam o tráfego e aumentam a vazão agregada sem exigir configuração de endereço de rede</a:t>
            </a:r>
            <a:endParaRPr sz="1600"/>
          </a:p>
          <a:p>
            <a:pPr indent="-330200" lvl="1" marL="914400" rtl="0" algn="l">
              <a:lnSpc>
                <a:spcPct val="150000"/>
              </a:lnSpc>
              <a:spcBef>
                <a:spcPts val="0"/>
              </a:spcBef>
              <a:spcAft>
                <a:spcPts val="0"/>
              </a:spcAft>
              <a:buSzPts val="1600"/>
              <a:buChar char="○"/>
            </a:pPr>
            <a:r>
              <a:rPr lang="en" sz="1600"/>
              <a:t>Em redes institucionais com 1000s de hosts o uso do roteador é típico por fornecerem isolamento robusto do tráfego, controlam rajadas de broadcast e usam rotas mais inteligentes</a:t>
            </a:r>
            <a:endParaRPr sz="1600"/>
          </a:p>
        </p:txBody>
      </p:sp>
      <p:sp>
        <p:nvSpPr>
          <p:cNvPr id="614" name="Google Shape;614;p7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Comutadores </a:t>
            </a:r>
            <a:r>
              <a:rPr lang="en" sz="3900">
                <a:solidFill>
                  <a:srgbClr val="4A86E8"/>
                </a:solidFill>
              </a:rPr>
              <a:t>X </a:t>
            </a:r>
            <a:r>
              <a:rPr lang="en" sz="3900"/>
              <a:t>Roteadores</a:t>
            </a:r>
            <a:endParaRPr sz="3900">
              <a:solidFill>
                <a:srgbClr val="4A86E8"/>
              </a:solidFill>
            </a:endParaRPr>
          </a:p>
        </p:txBody>
      </p:sp>
      <p:sp>
        <p:nvSpPr>
          <p:cNvPr id="615" name="Google Shape;615;p7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16" name="Google Shape;616;p73"/>
          <p:cNvGrpSpPr/>
          <p:nvPr/>
        </p:nvGrpSpPr>
        <p:grpSpPr>
          <a:xfrm>
            <a:off x="7964730" y="329098"/>
            <a:ext cx="977040" cy="722851"/>
            <a:chOff x="5255200" y="3006475"/>
            <a:chExt cx="511700" cy="378575"/>
          </a:xfrm>
        </p:grpSpPr>
        <p:sp>
          <p:nvSpPr>
            <p:cNvPr id="617" name="Google Shape;617;p73"/>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3"/>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4"/>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Comutadores </a:t>
            </a:r>
            <a:r>
              <a:rPr lang="en" sz="3900">
                <a:solidFill>
                  <a:srgbClr val="4A86E8"/>
                </a:solidFill>
              </a:rPr>
              <a:t>X </a:t>
            </a:r>
            <a:r>
              <a:rPr lang="en" sz="3900"/>
              <a:t>Roteadores</a:t>
            </a:r>
            <a:endParaRPr sz="3900">
              <a:solidFill>
                <a:srgbClr val="4A86E8"/>
              </a:solidFill>
            </a:endParaRPr>
          </a:p>
        </p:txBody>
      </p:sp>
      <p:sp>
        <p:nvSpPr>
          <p:cNvPr id="624" name="Google Shape;624;p7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25" name="Google Shape;625;p74"/>
          <p:cNvGrpSpPr/>
          <p:nvPr/>
        </p:nvGrpSpPr>
        <p:grpSpPr>
          <a:xfrm>
            <a:off x="8120067" y="370812"/>
            <a:ext cx="729938" cy="641867"/>
            <a:chOff x="1928175" y="312600"/>
            <a:chExt cx="425000" cy="373700"/>
          </a:xfrm>
        </p:grpSpPr>
        <p:sp>
          <p:nvSpPr>
            <p:cNvPr id="626" name="Google Shape;626;p74"/>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4"/>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8" name="Google Shape;628;p74"/>
          <p:cNvPicPr preferRelativeResize="0"/>
          <p:nvPr/>
        </p:nvPicPr>
        <p:blipFill>
          <a:blip r:embed="rId3">
            <a:alphaModFix/>
          </a:blip>
          <a:stretch>
            <a:fillRect/>
          </a:stretch>
        </p:blipFill>
        <p:spPr>
          <a:xfrm>
            <a:off x="489250" y="1953600"/>
            <a:ext cx="8165501" cy="12363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5"/>
          <p:cNvSpPr txBox="1"/>
          <p:nvPr>
            <p:ph idx="1" type="body"/>
          </p:nvPr>
        </p:nvSpPr>
        <p:spPr>
          <a:xfrm>
            <a:off x="922000" y="1733550"/>
            <a:ext cx="70428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O que acontece se um usuário da CC muda para EE, mas quiser se conectar ao comutador CC?</a:t>
            </a:r>
            <a:endParaRPr sz="1600"/>
          </a:p>
          <a:p>
            <a:pPr indent="-330200" lvl="1" marL="914400" rtl="0" algn="l">
              <a:lnSpc>
                <a:spcPct val="150000"/>
              </a:lnSpc>
              <a:spcBef>
                <a:spcPts val="0"/>
              </a:spcBef>
              <a:spcAft>
                <a:spcPts val="0"/>
              </a:spcAft>
              <a:buSzPts val="1600"/>
              <a:buChar char="○"/>
            </a:pPr>
            <a:r>
              <a:rPr lang="en" sz="1600"/>
              <a:t>Há um único domínio de broadcast, assim, todo tráfego de broadcast da camada 2 (ARP, DHCP) cruza a LAN inteira </a:t>
            </a:r>
            <a:endParaRPr sz="1600"/>
          </a:p>
          <a:p>
            <a:pPr indent="-330200" lvl="2" marL="1371600" rtl="0" algn="l">
              <a:lnSpc>
                <a:spcPct val="150000"/>
              </a:lnSpc>
              <a:spcBef>
                <a:spcPts val="0"/>
              </a:spcBef>
              <a:spcAft>
                <a:spcPts val="0"/>
              </a:spcAft>
              <a:buSzPts val="1600"/>
              <a:buChar char="■"/>
            </a:pPr>
            <a:r>
              <a:rPr lang="en" sz="1600"/>
              <a:t>Pesa em questões de eficiência, segurança e de privacidade</a:t>
            </a:r>
            <a:endParaRPr sz="1600"/>
          </a:p>
          <a:p>
            <a:pPr indent="-330200" lvl="1" marL="914400" rtl="0" algn="l">
              <a:lnSpc>
                <a:spcPct val="150000"/>
              </a:lnSpc>
              <a:spcBef>
                <a:spcPts val="0"/>
              </a:spcBef>
              <a:spcAft>
                <a:spcPts val="0"/>
              </a:spcAft>
              <a:buSzPts val="1600"/>
              <a:buChar char="○"/>
            </a:pPr>
            <a:r>
              <a:rPr lang="en" sz="1600"/>
              <a:t>Cada comutador de nível mais baixo tem apenas algumas portas em uso</a:t>
            </a:r>
            <a:endParaRPr sz="1600"/>
          </a:p>
        </p:txBody>
      </p:sp>
      <p:sp>
        <p:nvSpPr>
          <p:cNvPr id="634" name="Google Shape;634;p7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Rede Local Virtual </a:t>
            </a:r>
            <a:r>
              <a:rPr lang="en" sz="3900">
                <a:solidFill>
                  <a:srgbClr val="4A86E8"/>
                </a:solidFill>
              </a:rPr>
              <a:t>(VLANs)</a:t>
            </a:r>
            <a:endParaRPr sz="3900">
              <a:solidFill>
                <a:srgbClr val="4A86E8"/>
              </a:solidFill>
            </a:endParaRPr>
          </a:p>
        </p:txBody>
      </p:sp>
      <p:sp>
        <p:nvSpPr>
          <p:cNvPr id="635" name="Google Shape;635;p7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36" name="Google Shape;636;p75"/>
          <p:cNvGrpSpPr/>
          <p:nvPr/>
        </p:nvGrpSpPr>
        <p:grpSpPr>
          <a:xfrm>
            <a:off x="7964730" y="329098"/>
            <a:ext cx="977040" cy="722851"/>
            <a:chOff x="5255200" y="3006475"/>
            <a:chExt cx="511700" cy="378575"/>
          </a:xfrm>
        </p:grpSpPr>
        <p:sp>
          <p:nvSpPr>
            <p:cNvPr id="637" name="Google Shape;637;p75"/>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5"/>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44" name="Google Shape;644;p76"/>
          <p:cNvGrpSpPr/>
          <p:nvPr/>
        </p:nvGrpSpPr>
        <p:grpSpPr>
          <a:xfrm>
            <a:off x="8120067" y="370812"/>
            <a:ext cx="729938" cy="641867"/>
            <a:chOff x="1928175" y="312600"/>
            <a:chExt cx="425000" cy="373700"/>
          </a:xfrm>
        </p:grpSpPr>
        <p:sp>
          <p:nvSpPr>
            <p:cNvPr id="645" name="Google Shape;645;p76"/>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6"/>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7" name="Google Shape;647;p76"/>
          <p:cNvPicPr preferRelativeResize="0"/>
          <p:nvPr/>
        </p:nvPicPr>
        <p:blipFill>
          <a:blip r:embed="rId3">
            <a:alphaModFix/>
          </a:blip>
          <a:stretch>
            <a:fillRect/>
          </a:stretch>
        </p:blipFill>
        <p:spPr>
          <a:xfrm>
            <a:off x="1333438" y="541800"/>
            <a:ext cx="6477129" cy="4059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7"/>
          <p:cNvSpPr txBox="1"/>
          <p:nvPr>
            <p:ph idx="1" type="body"/>
          </p:nvPr>
        </p:nvSpPr>
        <p:spPr>
          <a:xfrm>
            <a:off x="922000" y="17335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Um comutador que oferece suporte as VLANs pode ser configurado para definir múltiplas redes locais virtuais sobre uma única infraestrutura física de rede local</a:t>
            </a:r>
            <a:endParaRPr sz="1600"/>
          </a:p>
          <a:p>
            <a:pPr indent="-330200" lvl="0" marL="457200" rtl="0" algn="l">
              <a:lnSpc>
                <a:spcPct val="150000"/>
              </a:lnSpc>
              <a:spcBef>
                <a:spcPts val="0"/>
              </a:spcBef>
              <a:spcAft>
                <a:spcPts val="0"/>
              </a:spcAft>
              <a:buSzPts val="1600"/>
              <a:buChar char="●"/>
            </a:pPr>
            <a:r>
              <a:rPr lang="en" sz="1600"/>
              <a:t>VLAN baseada em porta: portas do comutador são agrupadas (por software de gerenciamento de comutador) para que único comutador físico opera como múltiplos comutadores virtuais</a:t>
            </a:r>
            <a:endParaRPr sz="1600"/>
          </a:p>
        </p:txBody>
      </p:sp>
      <p:sp>
        <p:nvSpPr>
          <p:cNvPr id="653" name="Google Shape;653;p7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Rede Local Virtual </a:t>
            </a:r>
            <a:r>
              <a:rPr lang="en" sz="3900">
                <a:solidFill>
                  <a:srgbClr val="4A86E8"/>
                </a:solidFill>
              </a:rPr>
              <a:t>(VLANs)</a:t>
            </a:r>
            <a:endParaRPr sz="3900">
              <a:solidFill>
                <a:srgbClr val="4A86E8"/>
              </a:solidFill>
            </a:endParaRPr>
          </a:p>
        </p:txBody>
      </p:sp>
      <p:sp>
        <p:nvSpPr>
          <p:cNvPr id="654" name="Google Shape;654;p7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55" name="Google Shape;655;p77"/>
          <p:cNvGrpSpPr/>
          <p:nvPr/>
        </p:nvGrpSpPr>
        <p:grpSpPr>
          <a:xfrm>
            <a:off x="7964730" y="329098"/>
            <a:ext cx="977040" cy="722851"/>
            <a:chOff x="5255200" y="3006475"/>
            <a:chExt cx="511700" cy="378575"/>
          </a:xfrm>
        </p:grpSpPr>
        <p:sp>
          <p:nvSpPr>
            <p:cNvPr id="656" name="Google Shape;656;p77"/>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7"/>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8"/>
          <p:cNvSpPr txBox="1"/>
          <p:nvPr>
            <p:ph idx="1" type="body"/>
          </p:nvPr>
        </p:nvSpPr>
        <p:spPr>
          <a:xfrm>
            <a:off x="922000" y="17335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VLAN baseada em Porta:</a:t>
            </a:r>
            <a:endParaRPr sz="1600"/>
          </a:p>
          <a:p>
            <a:pPr indent="-330200" lvl="1" marL="914400" rtl="0" algn="l">
              <a:lnSpc>
                <a:spcPct val="150000"/>
              </a:lnSpc>
              <a:spcBef>
                <a:spcPts val="0"/>
              </a:spcBef>
              <a:spcAft>
                <a:spcPts val="0"/>
              </a:spcAft>
              <a:buSzPts val="1600"/>
              <a:buChar char="○"/>
            </a:pPr>
            <a:r>
              <a:rPr lang="en" sz="1600"/>
              <a:t>Isolamento de tráfego - quadros de/para portas 1-8 só podem alcançar portas 1-8</a:t>
            </a:r>
            <a:endParaRPr sz="1600"/>
          </a:p>
          <a:p>
            <a:pPr indent="-330200" lvl="2" marL="1371600" rtl="0" algn="l">
              <a:lnSpc>
                <a:spcPct val="150000"/>
              </a:lnSpc>
              <a:spcBef>
                <a:spcPts val="0"/>
              </a:spcBef>
              <a:spcAft>
                <a:spcPts val="0"/>
              </a:spcAft>
              <a:buSzPts val="1600"/>
              <a:buChar char="■"/>
            </a:pPr>
            <a:r>
              <a:rPr lang="en" sz="1600"/>
              <a:t>Também é possível definir VLAN com base nos endereços MAC das </a:t>
            </a:r>
            <a:r>
              <a:rPr lang="en" sz="1600"/>
              <a:t>e</a:t>
            </a:r>
            <a:r>
              <a:rPr lang="en" sz="1600"/>
              <a:t>xtremidades, em vez de porta do comutador</a:t>
            </a:r>
            <a:endParaRPr sz="1600"/>
          </a:p>
          <a:p>
            <a:pPr indent="-330200" lvl="1" marL="914400" rtl="0" algn="l">
              <a:lnSpc>
                <a:spcPct val="150000"/>
              </a:lnSpc>
              <a:spcBef>
                <a:spcPts val="0"/>
              </a:spcBef>
              <a:spcAft>
                <a:spcPts val="0"/>
              </a:spcAft>
              <a:buSzPts val="1600"/>
              <a:buChar char="○"/>
            </a:pPr>
            <a:r>
              <a:rPr lang="en" sz="1600"/>
              <a:t>Inclusão dinâmica - portas podem ser atribuídas dinamicamente entre redes locais (VLANs)</a:t>
            </a:r>
            <a:endParaRPr sz="1600"/>
          </a:p>
        </p:txBody>
      </p:sp>
      <p:sp>
        <p:nvSpPr>
          <p:cNvPr id="663" name="Google Shape;663;p7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Rede Local Virtual </a:t>
            </a:r>
            <a:r>
              <a:rPr lang="en" sz="3900">
                <a:solidFill>
                  <a:srgbClr val="4A86E8"/>
                </a:solidFill>
              </a:rPr>
              <a:t>(VLANs)</a:t>
            </a:r>
            <a:endParaRPr sz="3900">
              <a:solidFill>
                <a:srgbClr val="4A86E8"/>
              </a:solidFill>
            </a:endParaRPr>
          </a:p>
        </p:txBody>
      </p:sp>
      <p:sp>
        <p:nvSpPr>
          <p:cNvPr id="664" name="Google Shape;664;p7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65" name="Google Shape;665;p78"/>
          <p:cNvGrpSpPr/>
          <p:nvPr/>
        </p:nvGrpSpPr>
        <p:grpSpPr>
          <a:xfrm>
            <a:off x="7964730" y="329098"/>
            <a:ext cx="977040" cy="722851"/>
            <a:chOff x="5255200" y="3006475"/>
            <a:chExt cx="511700" cy="378575"/>
          </a:xfrm>
        </p:grpSpPr>
        <p:sp>
          <p:nvSpPr>
            <p:cNvPr id="666" name="Google Shape;666;p78"/>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8"/>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Rede Local Virtual </a:t>
            </a:r>
            <a:r>
              <a:rPr lang="en" sz="3900">
                <a:solidFill>
                  <a:srgbClr val="4A86E8"/>
                </a:solidFill>
              </a:rPr>
              <a:t>(VLANs)</a:t>
            </a:r>
            <a:endParaRPr sz="3900">
              <a:solidFill>
                <a:srgbClr val="4A86E8"/>
              </a:solidFill>
            </a:endParaRPr>
          </a:p>
        </p:txBody>
      </p:sp>
      <p:sp>
        <p:nvSpPr>
          <p:cNvPr id="673" name="Google Shape;673;p7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74" name="Google Shape;674;p79"/>
          <p:cNvPicPr preferRelativeResize="0"/>
          <p:nvPr/>
        </p:nvPicPr>
        <p:blipFill>
          <a:blip r:embed="rId3">
            <a:alphaModFix/>
          </a:blip>
          <a:stretch>
            <a:fillRect/>
          </a:stretch>
        </p:blipFill>
        <p:spPr>
          <a:xfrm>
            <a:off x="2116400" y="1573275"/>
            <a:ext cx="4911210" cy="3089525"/>
          </a:xfrm>
          <a:prstGeom prst="rect">
            <a:avLst/>
          </a:prstGeom>
          <a:noFill/>
          <a:ln>
            <a:noFill/>
          </a:ln>
        </p:spPr>
      </p:pic>
      <p:grpSp>
        <p:nvGrpSpPr>
          <p:cNvPr id="675" name="Google Shape;675;p79"/>
          <p:cNvGrpSpPr/>
          <p:nvPr/>
        </p:nvGrpSpPr>
        <p:grpSpPr>
          <a:xfrm>
            <a:off x="8120067" y="370812"/>
            <a:ext cx="729938" cy="641867"/>
            <a:chOff x="1928175" y="312600"/>
            <a:chExt cx="425000" cy="373700"/>
          </a:xfrm>
        </p:grpSpPr>
        <p:sp>
          <p:nvSpPr>
            <p:cNvPr id="676" name="Google Shape;676;p79"/>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9"/>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0"/>
          <p:cNvSpPr txBox="1"/>
          <p:nvPr>
            <p:ph idx="1" type="body"/>
          </p:nvPr>
        </p:nvSpPr>
        <p:spPr>
          <a:xfrm>
            <a:off x="922000" y="17335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VLAN baseada em Porta:</a:t>
            </a:r>
            <a:endParaRPr sz="1600"/>
          </a:p>
          <a:p>
            <a:pPr indent="-330200" lvl="1" marL="914400" rtl="0" algn="l">
              <a:lnSpc>
                <a:spcPct val="150000"/>
              </a:lnSpc>
              <a:spcBef>
                <a:spcPts val="0"/>
              </a:spcBef>
              <a:spcAft>
                <a:spcPts val="0"/>
              </a:spcAft>
              <a:buSzPts val="1600"/>
              <a:buChar char="○"/>
            </a:pPr>
            <a:r>
              <a:rPr lang="en" sz="1600"/>
              <a:t>Repasse entre VLANs - </a:t>
            </a:r>
            <a:r>
              <a:rPr lang="en" sz="1600"/>
              <a:t>feito por roteamento (assim como em comutadores separados), ou seja, camada de rede</a:t>
            </a:r>
            <a:endParaRPr sz="1600"/>
          </a:p>
          <a:p>
            <a:pPr indent="-330200" lvl="2" marL="1371600" rtl="0" algn="l">
              <a:lnSpc>
                <a:spcPct val="150000"/>
              </a:lnSpc>
              <a:spcBef>
                <a:spcPts val="0"/>
              </a:spcBef>
              <a:spcAft>
                <a:spcPts val="0"/>
              </a:spcAft>
              <a:buSzPts val="1600"/>
              <a:buChar char="■"/>
            </a:pPr>
            <a:r>
              <a:rPr lang="en" sz="1600"/>
              <a:t>Na prática, vende-se uma combinação de comutador e roteador</a:t>
            </a:r>
            <a:endParaRPr sz="1600"/>
          </a:p>
        </p:txBody>
      </p:sp>
      <p:sp>
        <p:nvSpPr>
          <p:cNvPr id="683" name="Google Shape;683;p8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Rede Local Virtual </a:t>
            </a:r>
            <a:r>
              <a:rPr lang="en" sz="3900">
                <a:solidFill>
                  <a:srgbClr val="4A86E8"/>
                </a:solidFill>
              </a:rPr>
              <a:t>(VLANs)</a:t>
            </a:r>
            <a:endParaRPr sz="3900">
              <a:solidFill>
                <a:srgbClr val="4A86E8"/>
              </a:solidFill>
            </a:endParaRPr>
          </a:p>
        </p:txBody>
      </p:sp>
      <p:sp>
        <p:nvSpPr>
          <p:cNvPr id="684" name="Google Shape;684;p8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85" name="Google Shape;685;p80"/>
          <p:cNvGrpSpPr/>
          <p:nvPr/>
        </p:nvGrpSpPr>
        <p:grpSpPr>
          <a:xfrm>
            <a:off x="7964730" y="329098"/>
            <a:ext cx="977040" cy="722851"/>
            <a:chOff x="5255200" y="3006475"/>
            <a:chExt cx="511700" cy="378575"/>
          </a:xfrm>
        </p:grpSpPr>
        <p:sp>
          <p:nvSpPr>
            <p:cNvPr id="686" name="Google Shape;686;p80"/>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80"/>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81"/>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Rede Local Virtual </a:t>
            </a:r>
            <a:r>
              <a:rPr lang="en" sz="3900">
                <a:solidFill>
                  <a:srgbClr val="4A86E8"/>
                </a:solidFill>
              </a:rPr>
              <a:t>(VLANs)</a:t>
            </a:r>
            <a:endParaRPr sz="3900">
              <a:solidFill>
                <a:srgbClr val="4A86E8"/>
              </a:solidFill>
            </a:endParaRPr>
          </a:p>
        </p:txBody>
      </p:sp>
      <p:sp>
        <p:nvSpPr>
          <p:cNvPr id="693" name="Google Shape;693;p8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94" name="Google Shape;694;p81"/>
          <p:cNvGrpSpPr/>
          <p:nvPr/>
        </p:nvGrpSpPr>
        <p:grpSpPr>
          <a:xfrm>
            <a:off x="8120067" y="370812"/>
            <a:ext cx="729938" cy="641867"/>
            <a:chOff x="1928175" y="312600"/>
            <a:chExt cx="425000" cy="373700"/>
          </a:xfrm>
        </p:grpSpPr>
        <p:sp>
          <p:nvSpPr>
            <p:cNvPr id="695" name="Google Shape;695;p81"/>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81"/>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7" name="Google Shape;697;p81"/>
          <p:cNvPicPr preferRelativeResize="0"/>
          <p:nvPr/>
        </p:nvPicPr>
        <p:blipFill>
          <a:blip r:embed="rId3">
            <a:alphaModFix/>
          </a:blip>
          <a:stretch>
            <a:fillRect/>
          </a:stretch>
        </p:blipFill>
        <p:spPr>
          <a:xfrm>
            <a:off x="1904938" y="1618350"/>
            <a:ext cx="5334125" cy="308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Endereço </a:t>
            </a:r>
            <a:r>
              <a:rPr lang="en" sz="4400">
                <a:solidFill>
                  <a:srgbClr val="4A86E8"/>
                </a:solidFill>
              </a:rPr>
              <a:t>MAC</a:t>
            </a:r>
            <a:endParaRPr sz="4400">
              <a:solidFill>
                <a:srgbClr val="4A86E8"/>
              </a:solidFill>
            </a:endParaRPr>
          </a:p>
        </p:txBody>
      </p:sp>
      <p:sp>
        <p:nvSpPr>
          <p:cNvPr id="113" name="Google Shape;113;p19"/>
          <p:cNvSpPr txBox="1"/>
          <p:nvPr>
            <p:ph idx="1" type="body"/>
          </p:nvPr>
        </p:nvSpPr>
        <p:spPr>
          <a:xfrm>
            <a:off x="922000" y="165735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IEEE administra a alocação de endereços MAC</a:t>
            </a:r>
            <a:endParaRPr sz="1600"/>
          </a:p>
          <a:p>
            <a:pPr indent="-330200" lvl="1" marL="914400" rtl="0" algn="l">
              <a:lnSpc>
                <a:spcPct val="150000"/>
              </a:lnSpc>
              <a:spcBef>
                <a:spcPts val="0"/>
              </a:spcBef>
              <a:spcAft>
                <a:spcPts val="0"/>
              </a:spcAft>
              <a:buSzPts val="1600"/>
              <a:buChar char="○"/>
            </a:pPr>
            <a:r>
              <a:rPr lang="en" sz="1600"/>
              <a:t>Fabricantes de NICs compram parcela do espaço de endereços MAC</a:t>
            </a:r>
            <a:endParaRPr sz="1600"/>
          </a:p>
          <a:p>
            <a:pPr indent="-330200" lvl="1" marL="914400" rtl="0" algn="l">
              <a:lnSpc>
                <a:spcPct val="150000"/>
              </a:lnSpc>
              <a:spcBef>
                <a:spcPts val="0"/>
              </a:spcBef>
              <a:spcAft>
                <a:spcPts val="0"/>
              </a:spcAft>
              <a:buSzPts val="1600"/>
              <a:buChar char="○"/>
            </a:pPr>
            <a:r>
              <a:rPr lang="en" sz="1600"/>
              <a:t>Fixação dos primeiros 24 bits de um endereço MAC e, assim, permite que a empresa crie combinações exclusivas com os últimos 24 bits</a:t>
            </a:r>
            <a:endParaRPr sz="1600"/>
          </a:p>
        </p:txBody>
      </p:sp>
      <p:sp>
        <p:nvSpPr>
          <p:cNvPr id="114" name="Google Shape;114;p1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5" name="Google Shape;115;p19"/>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82"/>
          <p:cNvSpPr txBox="1"/>
          <p:nvPr>
            <p:ph idx="1" type="body"/>
          </p:nvPr>
        </p:nvSpPr>
        <p:spPr>
          <a:xfrm>
            <a:off x="922000" y="17335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VLANs </a:t>
            </a:r>
            <a:r>
              <a:rPr lang="en" sz="1600"/>
              <a:t>spanning multiple Switches</a:t>
            </a:r>
            <a:endParaRPr sz="1600"/>
          </a:p>
          <a:p>
            <a:pPr indent="-330200" lvl="1" marL="914400" rtl="0" algn="l">
              <a:lnSpc>
                <a:spcPct val="150000"/>
              </a:lnSpc>
              <a:spcBef>
                <a:spcPts val="0"/>
              </a:spcBef>
              <a:spcAft>
                <a:spcPts val="0"/>
              </a:spcAft>
              <a:buSzPts val="1600"/>
              <a:buChar char="○"/>
            </a:pPr>
            <a:r>
              <a:rPr lang="en" sz="1600"/>
              <a:t>Enlace de tronco: carrega quadros entre VLANS definidas sobre vários comutadores físicos</a:t>
            </a:r>
            <a:endParaRPr sz="1600"/>
          </a:p>
          <a:p>
            <a:pPr indent="-330200" lvl="2" marL="1371600" rtl="0" algn="l">
              <a:lnSpc>
                <a:spcPct val="150000"/>
              </a:lnSpc>
              <a:spcBef>
                <a:spcPts val="0"/>
              </a:spcBef>
              <a:spcAft>
                <a:spcPts val="0"/>
              </a:spcAft>
              <a:buSzPts val="1600"/>
              <a:buChar char="■"/>
            </a:pPr>
            <a:r>
              <a:rPr lang="en" sz="1600"/>
              <a:t>Os quadros repassados dentro da VLAN entre comutadores não podem ser quadros 802.1 comuns (devem ter informação de VLAN ID)</a:t>
            </a:r>
            <a:endParaRPr sz="1600"/>
          </a:p>
          <a:p>
            <a:pPr indent="-330200" lvl="2" marL="1371600" rtl="0" algn="l">
              <a:lnSpc>
                <a:spcPct val="150000"/>
              </a:lnSpc>
              <a:spcBef>
                <a:spcPts val="0"/>
              </a:spcBef>
              <a:spcAft>
                <a:spcPts val="0"/>
              </a:spcAft>
              <a:buSzPts val="1600"/>
              <a:buChar char="■"/>
            </a:pPr>
            <a:r>
              <a:rPr lang="en" sz="1600"/>
              <a:t>O protocolo 802.1q inclui campos de cabeçalho adicionais para quadros repassados entre enlaces de tronco</a:t>
            </a:r>
            <a:endParaRPr sz="1600"/>
          </a:p>
        </p:txBody>
      </p:sp>
      <p:sp>
        <p:nvSpPr>
          <p:cNvPr id="703" name="Google Shape;703;p82"/>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Rede Local Virtual </a:t>
            </a:r>
            <a:r>
              <a:rPr lang="en" sz="3900">
                <a:solidFill>
                  <a:srgbClr val="4A86E8"/>
                </a:solidFill>
              </a:rPr>
              <a:t>(VLANs)</a:t>
            </a:r>
            <a:endParaRPr sz="3900">
              <a:solidFill>
                <a:srgbClr val="4A86E8"/>
              </a:solidFill>
            </a:endParaRPr>
          </a:p>
        </p:txBody>
      </p:sp>
      <p:sp>
        <p:nvSpPr>
          <p:cNvPr id="704" name="Google Shape;704;p8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705" name="Google Shape;705;p82"/>
          <p:cNvGrpSpPr/>
          <p:nvPr/>
        </p:nvGrpSpPr>
        <p:grpSpPr>
          <a:xfrm>
            <a:off x="7964730" y="329098"/>
            <a:ext cx="977040" cy="722851"/>
            <a:chOff x="5255200" y="3006475"/>
            <a:chExt cx="511700" cy="378575"/>
          </a:xfrm>
        </p:grpSpPr>
        <p:sp>
          <p:nvSpPr>
            <p:cNvPr id="706" name="Google Shape;706;p82"/>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82"/>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Rede Local Virtual </a:t>
            </a:r>
            <a:r>
              <a:rPr lang="en" sz="3900">
                <a:solidFill>
                  <a:srgbClr val="4A86E8"/>
                </a:solidFill>
              </a:rPr>
              <a:t>(VLANs)</a:t>
            </a:r>
            <a:endParaRPr sz="3900">
              <a:solidFill>
                <a:srgbClr val="4A86E8"/>
              </a:solidFill>
            </a:endParaRPr>
          </a:p>
        </p:txBody>
      </p:sp>
      <p:sp>
        <p:nvSpPr>
          <p:cNvPr id="713" name="Google Shape;713;p8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714" name="Google Shape;714;p83"/>
          <p:cNvGrpSpPr/>
          <p:nvPr/>
        </p:nvGrpSpPr>
        <p:grpSpPr>
          <a:xfrm>
            <a:off x="8120067" y="370812"/>
            <a:ext cx="729938" cy="641867"/>
            <a:chOff x="1928175" y="312600"/>
            <a:chExt cx="425000" cy="373700"/>
          </a:xfrm>
        </p:grpSpPr>
        <p:sp>
          <p:nvSpPr>
            <p:cNvPr id="715" name="Google Shape;715;p83"/>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83"/>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17" name="Google Shape;717;p83"/>
          <p:cNvPicPr preferRelativeResize="0"/>
          <p:nvPr/>
        </p:nvPicPr>
        <p:blipFill>
          <a:blip r:embed="rId3">
            <a:alphaModFix/>
          </a:blip>
          <a:stretch>
            <a:fillRect/>
          </a:stretch>
        </p:blipFill>
        <p:spPr>
          <a:xfrm>
            <a:off x="2089812" y="1749175"/>
            <a:ext cx="4530476" cy="1085350"/>
          </a:xfrm>
          <a:prstGeom prst="rect">
            <a:avLst/>
          </a:prstGeom>
          <a:noFill/>
          <a:ln>
            <a:noFill/>
          </a:ln>
        </p:spPr>
      </p:pic>
      <p:pic>
        <p:nvPicPr>
          <p:cNvPr id="718" name="Google Shape;718;p83"/>
          <p:cNvPicPr preferRelativeResize="0"/>
          <p:nvPr/>
        </p:nvPicPr>
        <p:blipFill>
          <a:blip r:embed="rId4">
            <a:alphaModFix/>
          </a:blip>
          <a:stretch>
            <a:fillRect/>
          </a:stretch>
        </p:blipFill>
        <p:spPr>
          <a:xfrm>
            <a:off x="1989175" y="2898525"/>
            <a:ext cx="5287449" cy="17557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4"/>
          <p:cNvSpPr txBox="1"/>
          <p:nvPr>
            <p:ph idx="1" type="body"/>
          </p:nvPr>
        </p:nvSpPr>
        <p:spPr>
          <a:xfrm>
            <a:off x="922000" y="1733550"/>
            <a:ext cx="77685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Quadros 802.1 e 802.1Q VLAN:</a:t>
            </a:r>
            <a:endParaRPr sz="1600"/>
          </a:p>
          <a:p>
            <a:pPr indent="-330200" lvl="1" marL="914400" rtl="0" algn="l">
              <a:lnSpc>
                <a:spcPct val="150000"/>
              </a:lnSpc>
              <a:spcBef>
                <a:spcPts val="0"/>
              </a:spcBef>
              <a:spcAft>
                <a:spcPts val="0"/>
              </a:spcAft>
              <a:buSzPts val="1600"/>
              <a:buChar char="○"/>
            </a:pPr>
            <a:r>
              <a:rPr lang="en" sz="1600"/>
              <a:t>Destination/Source MAC – 6 bytes; 802.1Q Header – 4 bytes</a:t>
            </a:r>
            <a:endParaRPr sz="1600"/>
          </a:p>
          <a:p>
            <a:pPr indent="-330200" lvl="1" marL="914400" rtl="0" algn="l">
              <a:lnSpc>
                <a:spcPct val="150000"/>
              </a:lnSpc>
              <a:spcBef>
                <a:spcPts val="0"/>
              </a:spcBef>
              <a:spcAft>
                <a:spcPts val="0"/>
              </a:spcAft>
              <a:buSzPts val="1600"/>
              <a:buChar char="○"/>
            </a:pPr>
            <a:r>
              <a:rPr lang="en" sz="1600"/>
              <a:t>Ether Type – 2 bytes; Payload – 42 a 1500 bytes</a:t>
            </a:r>
            <a:endParaRPr sz="1600"/>
          </a:p>
          <a:p>
            <a:pPr indent="-330200" lvl="1" marL="914400" rtl="0" algn="l">
              <a:lnSpc>
                <a:spcPct val="150000"/>
              </a:lnSpc>
              <a:spcBef>
                <a:spcPts val="0"/>
              </a:spcBef>
              <a:spcAft>
                <a:spcPts val="0"/>
              </a:spcAft>
              <a:buSzPts val="1600"/>
              <a:buChar char="○"/>
            </a:pPr>
            <a:r>
              <a:rPr lang="en" sz="1600"/>
              <a:t>CRC/Frame Check Sequence – 4 bytes</a:t>
            </a:r>
            <a:endParaRPr sz="1600"/>
          </a:p>
        </p:txBody>
      </p:sp>
      <p:sp>
        <p:nvSpPr>
          <p:cNvPr id="724" name="Google Shape;724;p84"/>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Rede Local Virtual </a:t>
            </a:r>
            <a:r>
              <a:rPr lang="en" sz="3900">
                <a:solidFill>
                  <a:srgbClr val="4A86E8"/>
                </a:solidFill>
              </a:rPr>
              <a:t>(VLANs)</a:t>
            </a:r>
            <a:endParaRPr sz="3900">
              <a:solidFill>
                <a:srgbClr val="4A86E8"/>
              </a:solidFill>
            </a:endParaRPr>
          </a:p>
        </p:txBody>
      </p:sp>
      <p:sp>
        <p:nvSpPr>
          <p:cNvPr id="725" name="Google Shape;725;p8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726" name="Google Shape;726;p84"/>
          <p:cNvGrpSpPr/>
          <p:nvPr/>
        </p:nvGrpSpPr>
        <p:grpSpPr>
          <a:xfrm>
            <a:off x="7964730" y="329098"/>
            <a:ext cx="977040" cy="722851"/>
            <a:chOff x="5255200" y="3006475"/>
            <a:chExt cx="511700" cy="378575"/>
          </a:xfrm>
        </p:grpSpPr>
        <p:sp>
          <p:nvSpPr>
            <p:cNvPr id="727" name="Google Shape;727;p84"/>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4"/>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29" name="Google Shape;729;p84"/>
          <p:cNvPicPr preferRelativeResize="0"/>
          <p:nvPr/>
        </p:nvPicPr>
        <p:blipFill>
          <a:blip r:embed="rId3">
            <a:alphaModFix/>
          </a:blip>
          <a:stretch>
            <a:fillRect/>
          </a:stretch>
        </p:blipFill>
        <p:spPr>
          <a:xfrm>
            <a:off x="1982725" y="3232150"/>
            <a:ext cx="5178550" cy="14519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35" name="Google Shape;735;p85"/>
          <p:cNvSpPr txBox="1"/>
          <p:nvPr>
            <p:ph idx="4294967295" type="ctrTitle"/>
          </p:nvPr>
        </p:nvSpPr>
        <p:spPr>
          <a:xfrm>
            <a:off x="685800" y="1507150"/>
            <a:ext cx="6593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4A86E8"/>
                </a:solidFill>
              </a:rPr>
              <a:t>Obrigado!</a:t>
            </a:r>
            <a:endParaRPr sz="9600">
              <a:solidFill>
                <a:srgbClr val="4A86E8"/>
              </a:solidFill>
            </a:endParaRPr>
          </a:p>
        </p:txBody>
      </p:sp>
      <p:sp>
        <p:nvSpPr>
          <p:cNvPr id="736" name="Google Shape;736;p85"/>
          <p:cNvSpPr txBox="1"/>
          <p:nvPr>
            <p:ph idx="4294967295" type="subTitle"/>
          </p:nvPr>
        </p:nvSpPr>
        <p:spPr>
          <a:xfrm>
            <a:off x="685800" y="2860000"/>
            <a:ext cx="6593700" cy="193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Dúvidas?</a:t>
            </a:r>
            <a:endParaRPr b="1" sz="3600"/>
          </a:p>
          <a:p>
            <a:pPr indent="0" lvl="0" marL="0" rtl="0" algn="l">
              <a:spcBef>
                <a:spcPts val="600"/>
              </a:spcBef>
              <a:spcAft>
                <a:spcPts val="0"/>
              </a:spcAft>
              <a:buClr>
                <a:schemeClr val="dk1"/>
              </a:buClr>
              <a:buSzPts val="1100"/>
              <a:buFont typeface="Arial"/>
              <a:buNone/>
            </a:pPr>
            <a:r>
              <a:t/>
            </a:r>
            <a:endParaRPr b="1" sz="3600"/>
          </a:p>
        </p:txBody>
      </p:sp>
      <p:sp>
        <p:nvSpPr>
          <p:cNvPr id="737" name="Google Shape;737;p85"/>
          <p:cNvSpPr/>
          <p:nvPr/>
        </p:nvSpPr>
        <p:spPr>
          <a:xfrm>
            <a:off x="8054234" y="327815"/>
            <a:ext cx="798007" cy="72583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Endereço </a:t>
            </a:r>
            <a:r>
              <a:rPr lang="en" sz="4400">
                <a:solidFill>
                  <a:srgbClr val="4A86E8"/>
                </a:solidFill>
              </a:rPr>
              <a:t>MAC</a:t>
            </a:r>
            <a:endParaRPr sz="4400">
              <a:solidFill>
                <a:srgbClr val="4A86E8"/>
              </a:solidFill>
            </a:endParaRPr>
          </a:p>
        </p:txBody>
      </p:sp>
      <p:sp>
        <p:nvSpPr>
          <p:cNvPr id="121" name="Google Shape;121;p20"/>
          <p:cNvSpPr txBox="1"/>
          <p:nvPr>
            <p:ph idx="1" type="body"/>
          </p:nvPr>
        </p:nvSpPr>
        <p:spPr>
          <a:xfrm>
            <a:off x="922000" y="165735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Estrutura linear (plano</a:t>
            </a:r>
            <a:r>
              <a:rPr lang="en" sz="1600"/>
              <a:t>):</a:t>
            </a:r>
            <a:endParaRPr sz="1600"/>
          </a:p>
          <a:p>
            <a:pPr indent="-330200" lvl="1" marL="914400" rtl="0" algn="l">
              <a:lnSpc>
                <a:spcPct val="150000"/>
              </a:lnSpc>
              <a:spcBef>
                <a:spcPts val="0"/>
              </a:spcBef>
              <a:spcAft>
                <a:spcPts val="0"/>
              </a:spcAft>
              <a:buSzPts val="1600"/>
              <a:buChar char="○"/>
            </a:pPr>
            <a:r>
              <a:rPr lang="en" sz="1600"/>
              <a:t>Uma interface de rede pode ser retirada de um host e instalada em um outro host de uma outra sub-rede, já o endereço IP é hierárquico</a:t>
            </a:r>
            <a:endParaRPr sz="1600"/>
          </a:p>
          <a:p>
            <a:pPr indent="-330200" lvl="1" marL="914400" rtl="0" algn="l">
              <a:lnSpc>
                <a:spcPct val="150000"/>
              </a:lnSpc>
              <a:spcBef>
                <a:spcPts val="0"/>
              </a:spcBef>
              <a:spcAft>
                <a:spcPts val="0"/>
              </a:spcAft>
              <a:buSzPts val="1600"/>
              <a:buChar char="○"/>
            </a:pPr>
            <a:r>
              <a:rPr lang="en" sz="1600"/>
              <a:t>Cada adaptador que recebe um quadro, verifica se o endereço MAC de destino combina com o seu endereço MAC</a:t>
            </a:r>
            <a:endParaRPr sz="1600"/>
          </a:p>
          <a:p>
            <a:pPr indent="-330200" lvl="1" marL="914400" rtl="0" algn="l">
              <a:lnSpc>
                <a:spcPct val="150000"/>
              </a:lnSpc>
              <a:spcBef>
                <a:spcPts val="0"/>
              </a:spcBef>
              <a:spcAft>
                <a:spcPts val="0"/>
              </a:spcAft>
              <a:buSzPts val="1600"/>
              <a:buChar char="○"/>
            </a:pPr>
            <a:r>
              <a:rPr lang="en" sz="1600"/>
              <a:t>Se combinarem, o adaptador extrai o datagrama do quadro e o repassa para a camada de rede da pilha de protocolos</a:t>
            </a:r>
            <a:endParaRPr sz="1600"/>
          </a:p>
        </p:txBody>
      </p:sp>
      <p:sp>
        <p:nvSpPr>
          <p:cNvPr id="122" name="Google Shape;122;p2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3" name="Google Shape;123;p20"/>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Endereço </a:t>
            </a:r>
            <a:r>
              <a:rPr lang="en" sz="4400">
                <a:solidFill>
                  <a:srgbClr val="4A86E8"/>
                </a:solidFill>
              </a:rPr>
              <a:t>MAC</a:t>
            </a:r>
            <a:endParaRPr sz="4400">
              <a:solidFill>
                <a:srgbClr val="4A86E8"/>
              </a:solidFill>
            </a:endParaRPr>
          </a:p>
        </p:txBody>
      </p:sp>
      <p:sp>
        <p:nvSpPr>
          <p:cNvPr id="129" name="Google Shape;129;p21"/>
          <p:cNvSpPr txBox="1"/>
          <p:nvPr>
            <p:ph idx="1" type="body"/>
          </p:nvPr>
        </p:nvSpPr>
        <p:spPr>
          <a:xfrm>
            <a:off x="922000" y="1657350"/>
            <a:ext cx="7762200" cy="236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Brodacast - às vezes um adaptador remetente quer que todos os outros adaptadores na rede local recebam e processem o quadro que ele está prestes a enviar</a:t>
            </a:r>
            <a:endParaRPr sz="1600"/>
          </a:p>
          <a:p>
            <a:pPr indent="-330200" lvl="1" marL="914400" rtl="0" algn="l">
              <a:lnSpc>
                <a:spcPct val="150000"/>
              </a:lnSpc>
              <a:spcBef>
                <a:spcPts val="0"/>
              </a:spcBef>
              <a:spcAft>
                <a:spcPts val="0"/>
              </a:spcAft>
              <a:buSzPts val="1600"/>
              <a:buChar char="○"/>
            </a:pPr>
            <a:r>
              <a:rPr lang="en" sz="1600"/>
              <a:t>Endereço especial: é um cadeia de 48 bits de 1 consecutivos, isto é, FF:FF:FF:FF:FF:FF</a:t>
            </a:r>
            <a:r>
              <a:rPr baseline="-25000" lang="en" sz="1600"/>
              <a:t>16</a:t>
            </a:r>
            <a:r>
              <a:rPr lang="en" sz="1600"/>
              <a:t> </a:t>
            </a:r>
            <a:endParaRPr sz="1600"/>
          </a:p>
        </p:txBody>
      </p:sp>
      <p:sp>
        <p:nvSpPr>
          <p:cNvPr id="130" name="Google Shape;130;p2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1" name="Google Shape;131;p21"/>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livia template">
  <a:themeElements>
    <a:clrScheme name="Custom 347">
      <a:dk1>
        <a:srgbClr val="434343"/>
      </a:dk1>
      <a:lt1>
        <a:srgbClr val="FFFFFF"/>
      </a:lt1>
      <a:dk2>
        <a:srgbClr val="666666"/>
      </a:dk2>
      <a:lt2>
        <a:srgbClr val="CCCCCC"/>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