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300" r:id="rId47"/>
    <p:sldId id="298" r:id="rId48"/>
    <p:sldId id="299" r:id="rId49"/>
    <p:sldId id="301" r:id="rId50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Imagem 47"/>
          <p:cNvPicPr/>
          <p:nvPr/>
        </p:nvPicPr>
        <p:blipFill>
          <a:blip r:embed="rId2"/>
          <a:stretch/>
        </p:blipFill>
        <p:spPr>
          <a:xfrm>
            <a:off x="1961280" y="1600200"/>
            <a:ext cx="5677920" cy="4530240"/>
          </a:xfrm>
          <a:prstGeom prst="rect">
            <a:avLst/>
          </a:prstGeom>
          <a:ln>
            <a:noFill/>
          </a:ln>
        </p:spPr>
      </p:pic>
      <p:pic>
        <p:nvPicPr>
          <p:cNvPr id="49" name="Imagem 48"/>
          <p:cNvPicPr/>
          <p:nvPr/>
        </p:nvPicPr>
        <p:blipFill>
          <a:blip r:embed="rId2"/>
          <a:stretch/>
        </p:blipFill>
        <p:spPr>
          <a:xfrm>
            <a:off x="1961280" y="1600200"/>
            <a:ext cx="5677920" cy="453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914400" y="27792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Imagem 90"/>
          <p:cNvPicPr/>
          <p:nvPr/>
        </p:nvPicPr>
        <p:blipFill>
          <a:blip r:embed="rId2"/>
          <a:stretch/>
        </p:blipFill>
        <p:spPr>
          <a:xfrm>
            <a:off x="1961280" y="1600200"/>
            <a:ext cx="5677920" cy="4530240"/>
          </a:xfrm>
          <a:prstGeom prst="rect">
            <a:avLst/>
          </a:prstGeom>
          <a:ln>
            <a:noFill/>
          </a:ln>
        </p:spPr>
      </p:pic>
      <p:pic>
        <p:nvPicPr>
          <p:cNvPr id="92" name="Imagem 91"/>
          <p:cNvPicPr/>
          <p:nvPr/>
        </p:nvPicPr>
        <p:blipFill>
          <a:blip r:embed="rId2"/>
          <a:stretch/>
        </p:blipFill>
        <p:spPr>
          <a:xfrm>
            <a:off x="1961280" y="1600200"/>
            <a:ext cx="5677920" cy="453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914400" y="27792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Imagem 133"/>
          <p:cNvPicPr/>
          <p:nvPr/>
        </p:nvPicPr>
        <p:blipFill>
          <a:blip r:embed="rId2"/>
          <a:stretch/>
        </p:blipFill>
        <p:spPr>
          <a:xfrm>
            <a:off x="1961280" y="1600200"/>
            <a:ext cx="5677920" cy="4530240"/>
          </a:xfrm>
          <a:prstGeom prst="rect">
            <a:avLst/>
          </a:prstGeom>
          <a:ln>
            <a:noFill/>
          </a:ln>
        </p:spPr>
      </p:pic>
      <p:pic>
        <p:nvPicPr>
          <p:cNvPr id="135" name="Imagem 134"/>
          <p:cNvPicPr/>
          <p:nvPr/>
        </p:nvPicPr>
        <p:blipFill>
          <a:blip r:embed="rId2"/>
          <a:stretch/>
        </p:blipFill>
        <p:spPr>
          <a:xfrm>
            <a:off x="1961280" y="1600200"/>
            <a:ext cx="5677920" cy="453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914400" y="27792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Imagem 177"/>
          <p:cNvPicPr/>
          <p:nvPr/>
        </p:nvPicPr>
        <p:blipFill>
          <a:blip r:embed="rId2"/>
          <a:stretch/>
        </p:blipFill>
        <p:spPr>
          <a:xfrm>
            <a:off x="1961280" y="1600200"/>
            <a:ext cx="5677920" cy="4530240"/>
          </a:xfrm>
          <a:prstGeom prst="rect">
            <a:avLst/>
          </a:prstGeom>
          <a:ln>
            <a:noFill/>
          </a:ln>
        </p:spPr>
      </p:pic>
      <p:pic>
        <p:nvPicPr>
          <p:cNvPr id="179" name="Imagem 178"/>
          <p:cNvPicPr/>
          <p:nvPr/>
        </p:nvPicPr>
        <p:blipFill>
          <a:blip r:embed="rId2"/>
          <a:stretch/>
        </p:blipFill>
        <p:spPr>
          <a:xfrm>
            <a:off x="1961280" y="1600200"/>
            <a:ext cx="5677920" cy="453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914400" y="27792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1440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4530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897080" y="396648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897080" y="1600200"/>
            <a:ext cx="379260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14400" y="3966480"/>
            <a:ext cx="7772040" cy="2160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8A43-9CA9-4D35-A1BC-81EA12A27D5B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15BB-AFD5-4C8D-A399-98049300BB0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609120" cy="487656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6858000" y="1417680"/>
            <a:ext cx="1828440" cy="18216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3"/>
          <p:cNvSpPr/>
          <p:nvPr/>
        </p:nvSpPr>
        <p:spPr>
          <a:xfrm>
            <a:off x="380880" y="1493640"/>
            <a:ext cx="8305920" cy="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4"/>
          <p:cNvSpPr/>
          <p:nvPr/>
        </p:nvSpPr>
        <p:spPr>
          <a:xfrm>
            <a:off x="0" y="4876560"/>
            <a:ext cx="609480" cy="0"/>
          </a:xfrm>
          <a:prstGeom prst="line">
            <a:avLst/>
          </a:prstGeom>
          <a:ln w="4428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Clique para editar o estilo do título mestre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914400" y="1600200"/>
            <a:ext cx="7772040" cy="45302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tópicosClique para editar os estilos do texto mestre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5A84D8"/>
              </a:buClr>
              <a:buSzPct val="65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94141A"/>
              </a:buClr>
              <a:buFont typeface="Wingdings" charset="2"/>
              <a:buChar char="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94141A"/>
              </a:buClr>
              <a:buFont typeface="Wingdings" charset="2"/>
              <a:buChar char="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dt"/>
          </p:nvPr>
        </p:nvSpPr>
        <p:spPr>
          <a:xfrm>
            <a:off x="914400" y="6251400"/>
            <a:ext cx="1980720" cy="456840"/>
          </a:xfrm>
          <a:prstGeom prst="rect">
            <a:avLst/>
          </a:prstGeom>
        </p:spPr>
        <p:txBody>
          <a:bodyPr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ftr"/>
          </p:nvPr>
        </p:nvSpPr>
        <p:spPr>
          <a:xfrm>
            <a:off x="3352680" y="6248520"/>
            <a:ext cx="2971440" cy="456840"/>
          </a:xfrm>
          <a:prstGeom prst="rect">
            <a:avLst/>
          </a:prstGeom>
        </p:spPr>
        <p:txBody>
          <a:bodyPr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sldNum"/>
          </p:nvPr>
        </p:nvSpPr>
        <p:spPr>
          <a:xfrm>
            <a:off x="6781680" y="6248520"/>
            <a:ext cx="1904760" cy="4568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3B7C82E3-B412-4530-8AE4-BCF547AF03C7}" type="slidenum">
              <a:rPr lang="pt-BR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609120" cy="487656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6858000" y="1417680"/>
            <a:ext cx="1828440" cy="18216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3"/>
          <p:cNvSpPr/>
          <p:nvPr/>
        </p:nvSpPr>
        <p:spPr>
          <a:xfrm>
            <a:off x="380880" y="1493640"/>
            <a:ext cx="8305920" cy="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4"/>
          <p:cNvSpPr/>
          <p:nvPr/>
        </p:nvSpPr>
        <p:spPr>
          <a:xfrm>
            <a:off x="0" y="4876560"/>
            <a:ext cx="609480" cy="0"/>
          </a:xfrm>
          <a:prstGeom prst="line">
            <a:avLst/>
          </a:prstGeom>
          <a:ln w="4428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PlaceHolder 5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Clique para editar o estilo do título mestre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dt"/>
          </p:nvPr>
        </p:nvSpPr>
        <p:spPr>
          <a:xfrm>
            <a:off x="914400" y="6251400"/>
            <a:ext cx="1980720" cy="456840"/>
          </a:xfrm>
          <a:prstGeom prst="rect">
            <a:avLst/>
          </a:prstGeom>
        </p:spPr>
        <p:txBody>
          <a:bodyPr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ftr"/>
          </p:nvPr>
        </p:nvSpPr>
        <p:spPr>
          <a:xfrm>
            <a:off x="3352680" y="6248520"/>
            <a:ext cx="2971440" cy="456840"/>
          </a:xfrm>
          <a:prstGeom prst="rect">
            <a:avLst/>
          </a:prstGeom>
        </p:spPr>
        <p:txBody>
          <a:bodyPr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sldNum"/>
          </p:nvPr>
        </p:nvSpPr>
        <p:spPr>
          <a:xfrm>
            <a:off x="6781680" y="6248520"/>
            <a:ext cx="1904760" cy="4568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2844733B-4F67-4FC3-88B6-2482E6540357}" type="slidenum">
              <a:rPr lang="pt-BR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609120" cy="487656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6858000" y="1417680"/>
            <a:ext cx="1828440" cy="18216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3"/>
          <p:cNvSpPr/>
          <p:nvPr/>
        </p:nvSpPr>
        <p:spPr>
          <a:xfrm>
            <a:off x="380880" y="1493640"/>
            <a:ext cx="8305920" cy="0"/>
          </a:xfrm>
          <a:prstGeom prst="line">
            <a:avLst/>
          </a:prstGeom>
          <a:ln w="1908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Line 4"/>
          <p:cNvSpPr/>
          <p:nvPr/>
        </p:nvSpPr>
        <p:spPr>
          <a:xfrm>
            <a:off x="0" y="4876560"/>
            <a:ext cx="609480" cy="0"/>
          </a:xfrm>
          <a:prstGeom prst="line">
            <a:avLst/>
          </a:prstGeom>
          <a:ln w="4428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PlaceHolder 5"/>
          <p:cNvSpPr>
            <a:spLocks noGrp="1"/>
          </p:cNvSpPr>
          <p:nvPr>
            <p:ph type="title"/>
          </p:nvPr>
        </p:nvSpPr>
        <p:spPr>
          <a:xfrm>
            <a:off x="914400" y="27792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Clique para editar o estilo do título mestre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914400" y="1600200"/>
            <a:ext cx="3809520" cy="45302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tópicosClique para editar os estilos do texto mestre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5A84D8"/>
              </a:buClr>
              <a:buSzPct val="65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94141A"/>
              </a:buClr>
              <a:buFont typeface="Wingdings" charset="2"/>
              <a:buChar char="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94141A"/>
              </a:buClr>
              <a:buFont typeface="Wingdings" charset="2"/>
              <a:buChar char="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4876920" y="1600200"/>
            <a:ext cx="3809520" cy="45302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tópicosClique para editar os estilos do texto mestre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5A84D8"/>
              </a:buClr>
              <a:buSzPct val="65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94141A"/>
              </a:buClr>
              <a:buFont typeface="Wingdings" charset="2"/>
              <a:buChar char="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94141A"/>
              </a:buClr>
              <a:buFont typeface="Wingdings" charset="2"/>
              <a:buChar char="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8"/>
          <p:cNvSpPr>
            <a:spLocks noGrp="1"/>
          </p:cNvSpPr>
          <p:nvPr>
            <p:ph type="dt"/>
          </p:nvPr>
        </p:nvSpPr>
        <p:spPr>
          <a:xfrm>
            <a:off x="914400" y="6251400"/>
            <a:ext cx="1980720" cy="456840"/>
          </a:xfrm>
          <a:prstGeom prst="rect">
            <a:avLst/>
          </a:prstGeom>
        </p:spPr>
        <p:txBody>
          <a:bodyPr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PlaceHolder 9"/>
          <p:cNvSpPr>
            <a:spLocks noGrp="1"/>
          </p:cNvSpPr>
          <p:nvPr>
            <p:ph type="ftr"/>
          </p:nvPr>
        </p:nvSpPr>
        <p:spPr>
          <a:xfrm>
            <a:off x="3352680" y="6248520"/>
            <a:ext cx="2971440" cy="456840"/>
          </a:xfrm>
          <a:prstGeom prst="rect">
            <a:avLst/>
          </a:prstGeom>
        </p:spPr>
        <p:txBody>
          <a:bodyPr/>
          <a:lstStyle/>
          <a:p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PlaceHolder 10"/>
          <p:cNvSpPr>
            <a:spLocks noGrp="1"/>
          </p:cNvSpPr>
          <p:nvPr>
            <p:ph type="sldNum"/>
          </p:nvPr>
        </p:nvSpPr>
        <p:spPr>
          <a:xfrm>
            <a:off x="6781680" y="6248520"/>
            <a:ext cx="1904760" cy="4568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DB428008-0DE4-4B81-946F-84E8D3B0C4EB}" type="slidenum">
              <a:rPr lang="pt-BR" sz="1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981080" y="2035080"/>
            <a:ext cx="5409720" cy="13618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 anchor="ctr"/>
          <a:lstStyle/>
          <a:p>
            <a:pPr algn="just">
              <a:lnSpc>
                <a:spcPct val="100000"/>
              </a:lnSpc>
            </a:pPr>
            <a:r>
              <a:rPr lang="pt-BR" sz="4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Transformações Geométricas  2D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914400" y="277920"/>
            <a:ext cx="74401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Transformações como Matrizes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609480" y="1600200"/>
            <a:ext cx="830556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Translação:</a:t>
            </a:r>
          </a:p>
          <a:p>
            <a:pPr marL="343080" indent="-342720"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x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old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t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old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t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Escala:</a:t>
            </a:r>
          </a:p>
          <a:p>
            <a:pPr marL="343080" indent="-342720"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old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old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Imagem 245"/>
          <p:cNvPicPr/>
          <p:nvPr/>
        </p:nvPicPr>
        <p:blipFill>
          <a:blip r:embed="rId2"/>
          <a:stretch/>
        </p:blipFill>
        <p:spPr>
          <a:xfrm>
            <a:off x="1905120" y="2895480"/>
            <a:ext cx="5626080" cy="1473120"/>
          </a:xfrm>
          <a:prstGeom prst="rect">
            <a:avLst/>
          </a:prstGeom>
          <a:ln>
            <a:noFill/>
          </a:ln>
        </p:spPr>
      </p:pic>
      <p:pic>
        <p:nvPicPr>
          <p:cNvPr id="247" name="Imagem 246"/>
          <p:cNvPicPr/>
          <p:nvPr/>
        </p:nvPicPr>
        <p:blipFill>
          <a:blip r:embed="rId3"/>
          <a:stretch/>
        </p:blipFill>
        <p:spPr>
          <a:xfrm>
            <a:off x="2743200" y="5486400"/>
            <a:ext cx="2895480" cy="10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Transformações como Matrizes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914400" y="1600200"/>
            <a:ext cx="7772040" cy="4530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Rotação: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pt-BR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=     x</a:t>
            </a:r>
            <a:r>
              <a:rPr lang="pt-BR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- y</a:t>
            </a:r>
            <a:r>
              <a:rPr lang="pt-BR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 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pt-BR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=     x</a:t>
            </a:r>
            <a:r>
              <a:rPr lang="pt-BR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 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y</a:t>
            </a:r>
            <a:r>
              <a:rPr lang="pt-BR" sz="24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 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Imagem 249"/>
          <p:cNvPicPr/>
          <p:nvPr/>
        </p:nvPicPr>
        <p:blipFill>
          <a:blip r:embed="rId2"/>
          <a:stretch/>
        </p:blipFill>
        <p:spPr>
          <a:xfrm>
            <a:off x="1981080" y="4495680"/>
            <a:ext cx="5587920" cy="95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Coordenadas Homogêneas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125360" y="1874880"/>
            <a:ext cx="7829280" cy="47718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Infelizmente, a translação é tratada de forma diferente (como uma soma) das outras - Rotação e Escala  são tratadas através de multiplicações.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9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Ø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    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P' = T + P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9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Ø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    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P' = S · P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9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Ø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    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P' = R · P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que possamos combinar facilmente essas transformações, devemos  tratar do mesmo modo todas as 3 transformações de uma forma consistente.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os pontos são expressos em Coordenadas Homogêneas, todas as 3 transformações podem ser tratadas como multiplicações.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85800" y="1905120"/>
            <a:ext cx="7086240" cy="121896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Coordenadas Homogêneas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coordenada que usa três valores para representar um ponto 2D.  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762120" y="0"/>
            <a:ext cx="8229240" cy="1420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Coordenadas Homogêneas e Representação Matricial de Transf. 2D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5" name="Imagem 254"/>
          <p:cNvPicPr/>
          <p:nvPr/>
        </p:nvPicPr>
        <p:blipFill>
          <a:blip r:embed="rId2"/>
          <a:stretch/>
        </p:blipFill>
        <p:spPr>
          <a:xfrm>
            <a:off x="5867280" y="3505320"/>
            <a:ext cx="1295280" cy="1295280"/>
          </a:xfrm>
          <a:prstGeom prst="rect">
            <a:avLst/>
          </a:prstGeom>
          <a:ln>
            <a:noFill/>
          </a:ln>
        </p:spPr>
      </p:pic>
      <p:pic>
        <p:nvPicPr>
          <p:cNvPr id="256" name="Imagem 255"/>
          <p:cNvPicPr/>
          <p:nvPr/>
        </p:nvPicPr>
        <p:blipFill>
          <a:blip r:embed="rId3"/>
          <a:stretch/>
        </p:blipFill>
        <p:spPr>
          <a:xfrm>
            <a:off x="990720" y="3429000"/>
            <a:ext cx="3162240" cy="161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Coordenadas Homogêneas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85800" y="1523880"/>
            <a:ext cx="8071920" cy="4638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CC9900"/>
              </a:buClr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Em coordenadas homogêneas, adicionamos uma terceira coordenada ao ponto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CC9900"/>
              </a:buClr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Um ponto de dimensão 2 é representado por um ponto de dimensão 3.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CC9900"/>
              </a:buClr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O ponto (x,y) é representado pela tripla (x,y,W).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CC9900"/>
              </a:buClr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Dizemos que 2 conjuntos de coordenadas homogêneas (x,y,W) e (x',y',W') representam o mesmo ponto se e somente se um é múltiplo do outro.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Ex.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(2,3,6) e (4,6,12)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Coordenadas Homogêneas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685800" y="1523880"/>
            <a:ext cx="845784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W 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é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coordenada não zero, podemos dividir (x,y,W) por ela, obtendo o mesmo ponto (x/W, y/W, 1).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n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ú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meros x/W e y/W são chamados de Coordenadas Cartesianas do ponto homogêneo.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Picture 4"/>
          <p:cNvPicPr/>
          <p:nvPr/>
        </p:nvPicPr>
        <p:blipFill>
          <a:blip r:embed="rId2"/>
          <a:stretch/>
        </p:blipFill>
        <p:spPr>
          <a:xfrm>
            <a:off x="3124080" y="3733920"/>
            <a:ext cx="3153960" cy="2528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Coordenadas Homogêneas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762120" y="1600200"/>
            <a:ext cx="8152920" cy="50288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tomarmos todas as triplas que representam o mesmo ponto, isto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é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todas as triplas da forma (tx,ty,tW) com t diferente de 0, obtemos uma linha no espa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ç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3D.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homogeneizamos o ponto (dividimos por W), obtemos um ponto da forma (x,y,1). Logo, os pontos homogeneizados formam o plano definido pela equa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ç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ão W=1 no espa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ç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(x,y,W).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4" name="Picture 1028"/>
          <p:cNvPicPr/>
          <p:nvPr/>
        </p:nvPicPr>
        <p:blipFill>
          <a:blip r:embed="rId2"/>
          <a:stretch/>
        </p:blipFill>
        <p:spPr>
          <a:xfrm>
            <a:off x="3124080" y="4114800"/>
            <a:ext cx="3153960" cy="2528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Representação Matricial de Transf. Em Coord. Homogênea 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Imagem 265"/>
          <p:cNvPicPr/>
          <p:nvPr/>
        </p:nvPicPr>
        <p:blipFill>
          <a:blip r:embed="rId2"/>
          <a:stretch/>
        </p:blipFill>
        <p:spPr>
          <a:xfrm>
            <a:off x="762120" y="1828800"/>
            <a:ext cx="4191120" cy="1917720"/>
          </a:xfrm>
          <a:prstGeom prst="rect">
            <a:avLst/>
          </a:prstGeom>
          <a:ln>
            <a:noFill/>
          </a:ln>
        </p:spPr>
      </p:pic>
      <p:pic>
        <p:nvPicPr>
          <p:cNvPr id="267" name="Imagem 266"/>
          <p:cNvPicPr/>
          <p:nvPr/>
        </p:nvPicPr>
        <p:blipFill>
          <a:blip r:embed="rId3"/>
          <a:stretch/>
        </p:blipFill>
        <p:spPr>
          <a:xfrm>
            <a:off x="5105520" y="1828800"/>
            <a:ext cx="3505320" cy="2095560"/>
          </a:xfrm>
          <a:prstGeom prst="rect">
            <a:avLst/>
          </a:prstGeom>
          <a:ln>
            <a:noFill/>
          </a:ln>
        </p:spPr>
      </p:pic>
      <p:pic>
        <p:nvPicPr>
          <p:cNvPr id="268" name="Imagem 267"/>
          <p:cNvPicPr/>
          <p:nvPr/>
        </p:nvPicPr>
        <p:blipFill>
          <a:blip r:embed="rId4"/>
          <a:stretch/>
        </p:blipFill>
        <p:spPr>
          <a:xfrm>
            <a:off x="2438280" y="4191120"/>
            <a:ext cx="3200400" cy="207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982800" y="650880"/>
            <a:ext cx="5511600" cy="11962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Reflexão - espelhamento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143000" y="2057400"/>
            <a:ext cx="7314840" cy="198072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Reflexão em torno do eixo x</a:t>
            </a: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Reflexão em torno do eixo y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Picture 4"/>
          <p:cNvPicPr/>
          <p:nvPr/>
        </p:nvPicPr>
        <p:blipFill>
          <a:blip r:embed="rId2"/>
          <a:stretch/>
        </p:blipFill>
        <p:spPr>
          <a:xfrm>
            <a:off x="5181480" y="4191120"/>
            <a:ext cx="2242800" cy="2242800"/>
          </a:xfrm>
          <a:prstGeom prst="rect">
            <a:avLst/>
          </a:prstGeom>
          <a:ln w="12600">
            <a:noFill/>
          </a:ln>
        </p:spPr>
      </p:pic>
      <p:pic>
        <p:nvPicPr>
          <p:cNvPr id="272" name="Picture 5"/>
          <p:cNvPicPr/>
          <p:nvPr/>
        </p:nvPicPr>
        <p:blipFill>
          <a:blip r:embed="rId3"/>
          <a:stretch/>
        </p:blipFill>
        <p:spPr>
          <a:xfrm>
            <a:off x="990720" y="4267080"/>
            <a:ext cx="2242800" cy="2242800"/>
          </a:xfrm>
          <a:prstGeom prst="rect">
            <a:avLst/>
          </a:prstGeom>
          <a:ln w="12600">
            <a:noFill/>
          </a:ln>
        </p:spPr>
      </p:pic>
      <p:pic>
        <p:nvPicPr>
          <p:cNvPr id="273" name="Imagem 272"/>
          <p:cNvPicPr/>
          <p:nvPr/>
        </p:nvPicPr>
        <p:blipFill>
          <a:blip r:embed="rId4"/>
          <a:stretch/>
        </p:blipFill>
        <p:spPr>
          <a:xfrm>
            <a:off x="5562720" y="2590920"/>
            <a:ext cx="1422360" cy="1295280"/>
          </a:xfrm>
          <a:prstGeom prst="rect">
            <a:avLst/>
          </a:prstGeom>
          <a:ln>
            <a:noFill/>
          </a:ln>
        </p:spPr>
      </p:pic>
      <p:pic>
        <p:nvPicPr>
          <p:cNvPr id="274" name="Imagem 273"/>
          <p:cNvPicPr/>
          <p:nvPr/>
        </p:nvPicPr>
        <p:blipFill>
          <a:blip r:embed="rId5"/>
          <a:stretch/>
        </p:blipFill>
        <p:spPr>
          <a:xfrm>
            <a:off x="1447920" y="2514600"/>
            <a:ext cx="1422360" cy="12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058760" y="650880"/>
            <a:ext cx="3428640" cy="11962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Mais Reflexões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219320" y="1917089"/>
            <a:ext cx="7238520" cy="198072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i) Reflexão em torno da origem</a:t>
            </a: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</a:t>
            </a: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Reflexão em torno da linha y=x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Picture 4"/>
          <p:cNvPicPr/>
          <p:nvPr/>
        </p:nvPicPr>
        <p:blipFill>
          <a:blip r:embed="rId2"/>
          <a:stretch/>
        </p:blipFill>
        <p:spPr>
          <a:xfrm>
            <a:off x="1447920" y="4038480"/>
            <a:ext cx="2242800" cy="2242800"/>
          </a:xfrm>
          <a:prstGeom prst="rect">
            <a:avLst/>
          </a:prstGeom>
          <a:ln w="12600">
            <a:noFill/>
          </a:ln>
        </p:spPr>
      </p:pic>
      <p:sp>
        <p:nvSpPr>
          <p:cNvPr id="278" name="CustomShape 3"/>
          <p:cNvSpPr/>
          <p:nvPr/>
        </p:nvSpPr>
        <p:spPr>
          <a:xfrm>
            <a:off x="6019920" y="2590920"/>
            <a:ext cx="1066320" cy="82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6019920" y="4724280"/>
            <a:ext cx="1066320" cy="82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Imagem 279"/>
          <p:cNvPicPr/>
          <p:nvPr/>
        </p:nvPicPr>
        <p:blipFill>
          <a:blip r:embed="rId3"/>
          <a:stretch/>
        </p:blipFill>
        <p:spPr>
          <a:xfrm>
            <a:off x="1701720" y="2425680"/>
            <a:ext cx="1549440" cy="12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057400" y="1143000"/>
            <a:ext cx="6705360" cy="2209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Transformações Geométricas - 2D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371600" y="3962520"/>
            <a:ext cx="6857640" cy="159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Prof. Robson Pequeno de Sousa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Computação Gráfica</a:t>
            </a:r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179360" y="387037"/>
            <a:ext cx="4258853" cy="11962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Cisalhamento</a:t>
            </a:r>
            <a:endParaRPr lang="pt-BR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1179360" y="3992400"/>
            <a:ext cx="7238520" cy="63144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Dado original		y cisalh.		x cisalh.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Picture 4"/>
          <p:cNvPicPr/>
          <p:nvPr/>
        </p:nvPicPr>
        <p:blipFill>
          <a:blip r:embed="rId2"/>
          <a:stretch/>
        </p:blipFill>
        <p:spPr>
          <a:xfrm>
            <a:off x="1357200" y="4500720"/>
            <a:ext cx="6006600" cy="1891800"/>
          </a:xfrm>
          <a:prstGeom prst="rect">
            <a:avLst/>
          </a:prstGeom>
          <a:ln w="1260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4941109" y="1812240"/>
            <a:ext cx="33523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Matriz de cisalhamento em x</a:t>
            </a:r>
          </a:p>
        </p:txBody>
      </p:sp>
      <p:sp>
        <p:nvSpPr>
          <p:cNvPr id="285" name="CustomShape 4"/>
          <p:cNvSpPr/>
          <p:nvPr/>
        </p:nvSpPr>
        <p:spPr>
          <a:xfrm>
            <a:off x="750293" y="1796040"/>
            <a:ext cx="30826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Matriz de cisalhamento em y</a:t>
            </a:r>
          </a:p>
        </p:txBody>
      </p:sp>
      <p:pic>
        <p:nvPicPr>
          <p:cNvPr id="286" name="Imagem 285"/>
          <p:cNvPicPr/>
          <p:nvPr/>
        </p:nvPicPr>
        <p:blipFill>
          <a:blip r:embed="rId3"/>
          <a:stretch/>
        </p:blipFill>
        <p:spPr>
          <a:xfrm>
            <a:off x="1439460" y="2217960"/>
            <a:ext cx="1257480" cy="1295280"/>
          </a:xfrm>
          <a:prstGeom prst="rect">
            <a:avLst/>
          </a:prstGeom>
          <a:ln>
            <a:noFill/>
          </a:ln>
        </p:spPr>
      </p:pic>
      <p:pic>
        <p:nvPicPr>
          <p:cNvPr id="287" name="Imagem 286"/>
          <p:cNvPicPr/>
          <p:nvPr/>
        </p:nvPicPr>
        <p:blipFill>
          <a:blip r:embed="rId4"/>
          <a:stretch/>
        </p:blipFill>
        <p:spPr>
          <a:xfrm>
            <a:off x="5634647" y="2271673"/>
            <a:ext cx="1270080" cy="12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914400" y="277920"/>
            <a:ext cx="6805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Transformações Compostas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762120" y="1600200"/>
            <a:ext cx="7924320" cy="821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Suponha que queremos realizar multíplas transformações sobre um ponto: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Line 3"/>
          <p:cNvSpPr/>
          <p:nvPr/>
        </p:nvSpPr>
        <p:spPr>
          <a:xfrm>
            <a:off x="914400" y="3946320"/>
            <a:ext cx="7086600" cy="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990720" y="5013360"/>
            <a:ext cx="7467120" cy="1614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94141A"/>
              </a:buClr>
              <a:buSzPct val="85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Lembrando: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5A84D8"/>
              </a:buClr>
              <a:buSzPct val="75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Multiplicação de matrizes é associativa, não comutativa!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5A84D8"/>
              </a:buClr>
              <a:buSzPct val="75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Matrizes de transformação podem ser pre-multiplicadas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Imagem 291"/>
          <p:cNvPicPr/>
          <p:nvPr/>
        </p:nvPicPr>
        <p:blipFill>
          <a:blip r:embed="rId2"/>
          <a:stretch/>
        </p:blipFill>
        <p:spPr>
          <a:xfrm>
            <a:off x="3733920" y="2565360"/>
            <a:ext cx="1219320" cy="1244520"/>
          </a:xfrm>
          <a:prstGeom prst="rect">
            <a:avLst/>
          </a:prstGeom>
          <a:ln>
            <a:noFill/>
          </a:ln>
        </p:spPr>
      </p:pic>
      <p:pic>
        <p:nvPicPr>
          <p:cNvPr id="293" name="Imagem 292"/>
          <p:cNvPicPr/>
          <p:nvPr/>
        </p:nvPicPr>
        <p:blipFill>
          <a:blip r:embed="rId3"/>
          <a:stretch/>
        </p:blipFill>
        <p:spPr>
          <a:xfrm>
            <a:off x="3581280" y="4203720"/>
            <a:ext cx="1663560" cy="80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219320" y="380880"/>
            <a:ext cx="7410240" cy="11962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Transformações Compostas - Mudança de Escala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1143000" y="1905120"/>
            <a:ext cx="7238520" cy="243792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Dada três transformações básicas podemos criar outras transformações.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Mudança de escala com ponto fixo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 problema com a mudança de escala é que ela move o objeto que teve a escala alterada.  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Mudança de escala na linha (2, 1) e (4,1) para duas vezes seu comprimento.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Line 3"/>
          <p:cNvSpPr/>
          <p:nvPr/>
        </p:nvSpPr>
        <p:spPr>
          <a:xfrm>
            <a:off x="5030640" y="6403680"/>
            <a:ext cx="364500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4"/>
          <p:cNvSpPr/>
          <p:nvPr/>
        </p:nvSpPr>
        <p:spPr>
          <a:xfrm>
            <a:off x="503064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5"/>
          <p:cNvSpPr/>
          <p:nvPr/>
        </p:nvSpPr>
        <p:spPr>
          <a:xfrm>
            <a:off x="5395680" y="631332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6"/>
          <p:cNvSpPr/>
          <p:nvPr/>
        </p:nvSpPr>
        <p:spPr>
          <a:xfrm>
            <a:off x="575928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Line 7"/>
          <p:cNvSpPr/>
          <p:nvPr/>
        </p:nvSpPr>
        <p:spPr>
          <a:xfrm>
            <a:off x="6124320" y="631332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Line 8"/>
          <p:cNvSpPr/>
          <p:nvPr/>
        </p:nvSpPr>
        <p:spPr>
          <a:xfrm>
            <a:off x="648792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9"/>
          <p:cNvSpPr/>
          <p:nvPr/>
        </p:nvSpPr>
        <p:spPr>
          <a:xfrm>
            <a:off x="6852960" y="631332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Line 10"/>
          <p:cNvSpPr/>
          <p:nvPr/>
        </p:nvSpPr>
        <p:spPr>
          <a:xfrm>
            <a:off x="721836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Line 11"/>
          <p:cNvSpPr/>
          <p:nvPr/>
        </p:nvSpPr>
        <p:spPr>
          <a:xfrm>
            <a:off x="7581600" y="631332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Line 12"/>
          <p:cNvSpPr/>
          <p:nvPr/>
        </p:nvSpPr>
        <p:spPr>
          <a:xfrm>
            <a:off x="794700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Line 13"/>
          <p:cNvSpPr/>
          <p:nvPr/>
        </p:nvSpPr>
        <p:spPr>
          <a:xfrm>
            <a:off x="831204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Line 14"/>
          <p:cNvSpPr/>
          <p:nvPr/>
        </p:nvSpPr>
        <p:spPr>
          <a:xfrm>
            <a:off x="867564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15"/>
          <p:cNvSpPr/>
          <p:nvPr/>
        </p:nvSpPr>
        <p:spPr>
          <a:xfrm>
            <a:off x="498924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6"/>
          <p:cNvSpPr/>
          <p:nvPr/>
        </p:nvSpPr>
        <p:spPr>
          <a:xfrm>
            <a:off x="535428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7"/>
          <p:cNvSpPr/>
          <p:nvPr/>
        </p:nvSpPr>
        <p:spPr>
          <a:xfrm>
            <a:off x="571932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2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8"/>
          <p:cNvSpPr/>
          <p:nvPr/>
        </p:nvSpPr>
        <p:spPr>
          <a:xfrm>
            <a:off x="608292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3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9"/>
          <p:cNvSpPr/>
          <p:nvPr/>
        </p:nvSpPr>
        <p:spPr>
          <a:xfrm>
            <a:off x="644796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4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0"/>
          <p:cNvSpPr/>
          <p:nvPr/>
        </p:nvSpPr>
        <p:spPr>
          <a:xfrm>
            <a:off x="681336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5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1"/>
          <p:cNvSpPr/>
          <p:nvPr/>
        </p:nvSpPr>
        <p:spPr>
          <a:xfrm>
            <a:off x="717660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6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2"/>
          <p:cNvSpPr/>
          <p:nvPr/>
        </p:nvSpPr>
        <p:spPr>
          <a:xfrm>
            <a:off x="754200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7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3"/>
          <p:cNvSpPr/>
          <p:nvPr/>
        </p:nvSpPr>
        <p:spPr>
          <a:xfrm>
            <a:off x="790704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8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4"/>
          <p:cNvSpPr/>
          <p:nvPr/>
        </p:nvSpPr>
        <p:spPr>
          <a:xfrm>
            <a:off x="827064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9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5"/>
          <p:cNvSpPr/>
          <p:nvPr/>
        </p:nvSpPr>
        <p:spPr>
          <a:xfrm>
            <a:off x="8584200" y="6675480"/>
            <a:ext cx="17028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Line 26"/>
          <p:cNvSpPr/>
          <p:nvPr/>
        </p:nvSpPr>
        <p:spPr>
          <a:xfrm>
            <a:off x="1481040" y="6084720"/>
            <a:ext cx="728640" cy="1440"/>
          </a:xfrm>
          <a:prstGeom prst="line">
            <a:avLst/>
          </a:prstGeom>
          <a:ln w="205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27"/>
          <p:cNvSpPr/>
          <p:nvPr/>
        </p:nvSpPr>
        <p:spPr>
          <a:xfrm>
            <a:off x="6502320" y="6041880"/>
            <a:ext cx="1458720" cy="1440"/>
          </a:xfrm>
          <a:prstGeom prst="line">
            <a:avLst/>
          </a:prstGeom>
          <a:ln w="205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28"/>
          <p:cNvSpPr/>
          <p:nvPr/>
        </p:nvSpPr>
        <p:spPr>
          <a:xfrm>
            <a:off x="1611360" y="5823000"/>
            <a:ext cx="39132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Antes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9"/>
          <p:cNvSpPr/>
          <p:nvPr/>
        </p:nvSpPr>
        <p:spPr>
          <a:xfrm>
            <a:off x="7037640" y="5780160"/>
            <a:ext cx="34848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Apos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Line 30"/>
          <p:cNvSpPr/>
          <p:nvPr/>
        </p:nvSpPr>
        <p:spPr>
          <a:xfrm>
            <a:off x="760320" y="6403680"/>
            <a:ext cx="364464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31"/>
          <p:cNvSpPr/>
          <p:nvPr/>
        </p:nvSpPr>
        <p:spPr>
          <a:xfrm>
            <a:off x="76032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32"/>
          <p:cNvSpPr/>
          <p:nvPr/>
        </p:nvSpPr>
        <p:spPr>
          <a:xfrm>
            <a:off x="112536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33"/>
          <p:cNvSpPr/>
          <p:nvPr/>
        </p:nvSpPr>
        <p:spPr>
          <a:xfrm>
            <a:off x="148896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Line 34"/>
          <p:cNvSpPr/>
          <p:nvPr/>
        </p:nvSpPr>
        <p:spPr>
          <a:xfrm>
            <a:off x="185400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Line 35"/>
          <p:cNvSpPr/>
          <p:nvPr/>
        </p:nvSpPr>
        <p:spPr>
          <a:xfrm>
            <a:off x="221760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Line 36"/>
          <p:cNvSpPr/>
          <p:nvPr/>
        </p:nvSpPr>
        <p:spPr>
          <a:xfrm>
            <a:off x="2582640" y="631332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Line 37"/>
          <p:cNvSpPr/>
          <p:nvPr/>
        </p:nvSpPr>
        <p:spPr>
          <a:xfrm>
            <a:off x="2947680" y="631332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Line 38"/>
          <p:cNvSpPr/>
          <p:nvPr/>
        </p:nvSpPr>
        <p:spPr>
          <a:xfrm>
            <a:off x="3311280" y="631332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Line 39"/>
          <p:cNvSpPr/>
          <p:nvPr/>
        </p:nvSpPr>
        <p:spPr>
          <a:xfrm>
            <a:off x="3676320" y="631332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Line 40"/>
          <p:cNvSpPr/>
          <p:nvPr/>
        </p:nvSpPr>
        <p:spPr>
          <a:xfrm>
            <a:off x="4041720" y="631332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Line 41"/>
          <p:cNvSpPr/>
          <p:nvPr/>
        </p:nvSpPr>
        <p:spPr>
          <a:xfrm>
            <a:off x="4404960" y="631332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42"/>
          <p:cNvSpPr/>
          <p:nvPr/>
        </p:nvSpPr>
        <p:spPr>
          <a:xfrm>
            <a:off x="71892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3"/>
          <p:cNvSpPr/>
          <p:nvPr/>
        </p:nvSpPr>
        <p:spPr>
          <a:xfrm>
            <a:off x="108396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44"/>
          <p:cNvSpPr/>
          <p:nvPr/>
        </p:nvSpPr>
        <p:spPr>
          <a:xfrm>
            <a:off x="144900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2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45"/>
          <p:cNvSpPr/>
          <p:nvPr/>
        </p:nvSpPr>
        <p:spPr>
          <a:xfrm>
            <a:off x="181260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3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46"/>
          <p:cNvSpPr/>
          <p:nvPr/>
        </p:nvSpPr>
        <p:spPr>
          <a:xfrm>
            <a:off x="217764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4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47"/>
          <p:cNvSpPr/>
          <p:nvPr/>
        </p:nvSpPr>
        <p:spPr>
          <a:xfrm>
            <a:off x="254268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5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48"/>
          <p:cNvSpPr/>
          <p:nvPr/>
        </p:nvSpPr>
        <p:spPr>
          <a:xfrm>
            <a:off x="290628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6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49"/>
          <p:cNvSpPr/>
          <p:nvPr/>
        </p:nvSpPr>
        <p:spPr>
          <a:xfrm>
            <a:off x="327132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7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50"/>
          <p:cNvSpPr/>
          <p:nvPr/>
        </p:nvSpPr>
        <p:spPr>
          <a:xfrm>
            <a:off x="363672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8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51"/>
          <p:cNvSpPr/>
          <p:nvPr/>
        </p:nvSpPr>
        <p:spPr>
          <a:xfrm>
            <a:off x="4000320" y="667548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9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52"/>
          <p:cNvSpPr/>
          <p:nvPr/>
        </p:nvSpPr>
        <p:spPr>
          <a:xfrm>
            <a:off x="4313880" y="6675480"/>
            <a:ext cx="17028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Line 53"/>
          <p:cNvSpPr/>
          <p:nvPr/>
        </p:nvSpPr>
        <p:spPr>
          <a:xfrm flipV="1">
            <a:off x="761760" y="4408200"/>
            <a:ext cx="0" cy="1981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Line 54"/>
          <p:cNvSpPr/>
          <p:nvPr/>
        </p:nvSpPr>
        <p:spPr>
          <a:xfrm flipV="1">
            <a:off x="5029200" y="4430520"/>
            <a:ext cx="0" cy="1981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685800" y="152280"/>
            <a:ext cx="8076960" cy="11962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Transformações compostas - Escala (cont.)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685800" y="1523880"/>
            <a:ext cx="7238520" cy="91404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mudamos a escala da linha entre (0,0) e (2,0) por duas vezes, o ponto (0,0) não move.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609480" y="5486400"/>
            <a:ext cx="8076960" cy="1218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(0,0) é denominado ponto fixo</a:t>
            </a: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para a transformação mudança de escala básica. Podemos utilizar transf. Composta para criar transf. mudança de escala com pontos fixos diferentes da origem.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Line 4"/>
          <p:cNvSpPr/>
          <p:nvPr/>
        </p:nvSpPr>
        <p:spPr>
          <a:xfrm>
            <a:off x="5146560" y="4890960"/>
            <a:ext cx="364500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Line 5"/>
          <p:cNvSpPr/>
          <p:nvPr/>
        </p:nvSpPr>
        <p:spPr>
          <a:xfrm>
            <a:off x="5146560" y="4800600"/>
            <a:ext cx="144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6"/>
          <p:cNvSpPr/>
          <p:nvPr/>
        </p:nvSpPr>
        <p:spPr>
          <a:xfrm>
            <a:off x="5511600" y="4800600"/>
            <a:ext cx="144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Line 7"/>
          <p:cNvSpPr/>
          <p:nvPr/>
        </p:nvSpPr>
        <p:spPr>
          <a:xfrm>
            <a:off x="5875200" y="4800600"/>
            <a:ext cx="144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Line 8"/>
          <p:cNvSpPr/>
          <p:nvPr/>
        </p:nvSpPr>
        <p:spPr>
          <a:xfrm>
            <a:off x="6240240" y="4800600"/>
            <a:ext cx="180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Line 9"/>
          <p:cNvSpPr/>
          <p:nvPr/>
        </p:nvSpPr>
        <p:spPr>
          <a:xfrm>
            <a:off x="6603840" y="4800600"/>
            <a:ext cx="144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Line 10"/>
          <p:cNvSpPr/>
          <p:nvPr/>
        </p:nvSpPr>
        <p:spPr>
          <a:xfrm>
            <a:off x="6968880" y="4800600"/>
            <a:ext cx="180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11"/>
          <p:cNvSpPr/>
          <p:nvPr/>
        </p:nvSpPr>
        <p:spPr>
          <a:xfrm>
            <a:off x="7333920" y="4800600"/>
            <a:ext cx="180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Line 12"/>
          <p:cNvSpPr/>
          <p:nvPr/>
        </p:nvSpPr>
        <p:spPr>
          <a:xfrm>
            <a:off x="7697520" y="4800600"/>
            <a:ext cx="180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Line 13"/>
          <p:cNvSpPr/>
          <p:nvPr/>
        </p:nvSpPr>
        <p:spPr>
          <a:xfrm>
            <a:off x="8062560" y="4800600"/>
            <a:ext cx="180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Line 14"/>
          <p:cNvSpPr/>
          <p:nvPr/>
        </p:nvSpPr>
        <p:spPr>
          <a:xfrm>
            <a:off x="8427960" y="4800600"/>
            <a:ext cx="144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Line 15"/>
          <p:cNvSpPr/>
          <p:nvPr/>
        </p:nvSpPr>
        <p:spPr>
          <a:xfrm>
            <a:off x="8791560" y="4800600"/>
            <a:ext cx="1440" cy="180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6"/>
          <p:cNvSpPr/>
          <p:nvPr/>
        </p:nvSpPr>
        <p:spPr>
          <a:xfrm>
            <a:off x="5105160" y="516240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17"/>
          <p:cNvSpPr/>
          <p:nvPr/>
        </p:nvSpPr>
        <p:spPr>
          <a:xfrm>
            <a:off x="5470200" y="516240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8"/>
          <p:cNvSpPr/>
          <p:nvPr/>
        </p:nvSpPr>
        <p:spPr>
          <a:xfrm>
            <a:off x="5835240" y="516240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2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9"/>
          <p:cNvSpPr/>
          <p:nvPr/>
        </p:nvSpPr>
        <p:spPr>
          <a:xfrm>
            <a:off x="6198840" y="516240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3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0"/>
          <p:cNvSpPr/>
          <p:nvPr/>
        </p:nvSpPr>
        <p:spPr>
          <a:xfrm>
            <a:off x="6563880" y="516240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4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1"/>
          <p:cNvSpPr/>
          <p:nvPr/>
        </p:nvSpPr>
        <p:spPr>
          <a:xfrm>
            <a:off x="6928920" y="516240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5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2"/>
          <p:cNvSpPr/>
          <p:nvPr/>
        </p:nvSpPr>
        <p:spPr>
          <a:xfrm>
            <a:off x="7292520" y="516240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6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3"/>
          <p:cNvSpPr/>
          <p:nvPr/>
        </p:nvSpPr>
        <p:spPr>
          <a:xfrm>
            <a:off x="7657920" y="516240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7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4"/>
          <p:cNvSpPr/>
          <p:nvPr/>
        </p:nvSpPr>
        <p:spPr>
          <a:xfrm>
            <a:off x="8022960" y="516240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8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5"/>
          <p:cNvSpPr/>
          <p:nvPr/>
        </p:nvSpPr>
        <p:spPr>
          <a:xfrm>
            <a:off x="8386560" y="516240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9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6"/>
          <p:cNvSpPr/>
          <p:nvPr/>
        </p:nvSpPr>
        <p:spPr>
          <a:xfrm>
            <a:off x="8700120" y="5162400"/>
            <a:ext cx="17028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Line 27"/>
          <p:cNvSpPr/>
          <p:nvPr/>
        </p:nvSpPr>
        <p:spPr>
          <a:xfrm>
            <a:off x="990360" y="4952880"/>
            <a:ext cx="728640" cy="144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28"/>
          <p:cNvSpPr/>
          <p:nvPr/>
        </p:nvSpPr>
        <p:spPr>
          <a:xfrm>
            <a:off x="5105160" y="4876560"/>
            <a:ext cx="1490760" cy="46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29"/>
          <p:cNvSpPr/>
          <p:nvPr/>
        </p:nvSpPr>
        <p:spPr>
          <a:xfrm>
            <a:off x="1217880" y="4343400"/>
            <a:ext cx="37440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antes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0"/>
          <p:cNvSpPr/>
          <p:nvPr/>
        </p:nvSpPr>
        <p:spPr>
          <a:xfrm>
            <a:off x="5291640" y="4354560"/>
            <a:ext cx="45072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depois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Line 31"/>
          <p:cNvSpPr/>
          <p:nvPr/>
        </p:nvSpPr>
        <p:spPr>
          <a:xfrm>
            <a:off x="1031760" y="4967280"/>
            <a:ext cx="364500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32"/>
          <p:cNvSpPr/>
          <p:nvPr/>
        </p:nvSpPr>
        <p:spPr>
          <a:xfrm>
            <a:off x="1031760" y="487656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33"/>
          <p:cNvSpPr/>
          <p:nvPr/>
        </p:nvSpPr>
        <p:spPr>
          <a:xfrm>
            <a:off x="1396800" y="487656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Line 34"/>
          <p:cNvSpPr/>
          <p:nvPr/>
        </p:nvSpPr>
        <p:spPr>
          <a:xfrm>
            <a:off x="1760400" y="487656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35"/>
          <p:cNvSpPr/>
          <p:nvPr/>
        </p:nvSpPr>
        <p:spPr>
          <a:xfrm>
            <a:off x="2125440" y="487656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Line 36"/>
          <p:cNvSpPr/>
          <p:nvPr/>
        </p:nvSpPr>
        <p:spPr>
          <a:xfrm>
            <a:off x="2489040" y="487656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Line 37"/>
          <p:cNvSpPr/>
          <p:nvPr/>
        </p:nvSpPr>
        <p:spPr>
          <a:xfrm>
            <a:off x="2854080" y="487656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Line 38"/>
          <p:cNvSpPr/>
          <p:nvPr/>
        </p:nvSpPr>
        <p:spPr>
          <a:xfrm>
            <a:off x="3219120" y="487656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Line 39"/>
          <p:cNvSpPr/>
          <p:nvPr/>
        </p:nvSpPr>
        <p:spPr>
          <a:xfrm>
            <a:off x="3582720" y="487656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40"/>
          <p:cNvSpPr/>
          <p:nvPr/>
        </p:nvSpPr>
        <p:spPr>
          <a:xfrm>
            <a:off x="3947760" y="4876560"/>
            <a:ext cx="180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Line 41"/>
          <p:cNvSpPr/>
          <p:nvPr/>
        </p:nvSpPr>
        <p:spPr>
          <a:xfrm>
            <a:off x="4313160" y="487656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Line 42"/>
          <p:cNvSpPr/>
          <p:nvPr/>
        </p:nvSpPr>
        <p:spPr>
          <a:xfrm>
            <a:off x="4676760" y="4876560"/>
            <a:ext cx="1440" cy="181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3"/>
          <p:cNvSpPr/>
          <p:nvPr/>
        </p:nvSpPr>
        <p:spPr>
          <a:xfrm>
            <a:off x="990360" y="523872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44"/>
          <p:cNvSpPr/>
          <p:nvPr/>
        </p:nvSpPr>
        <p:spPr>
          <a:xfrm>
            <a:off x="1355400" y="523872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45"/>
          <p:cNvSpPr/>
          <p:nvPr/>
        </p:nvSpPr>
        <p:spPr>
          <a:xfrm>
            <a:off x="1720440" y="523872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2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46"/>
          <p:cNvSpPr/>
          <p:nvPr/>
        </p:nvSpPr>
        <p:spPr>
          <a:xfrm>
            <a:off x="2084040" y="523872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3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47"/>
          <p:cNvSpPr/>
          <p:nvPr/>
        </p:nvSpPr>
        <p:spPr>
          <a:xfrm>
            <a:off x="2449080" y="523872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4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48"/>
          <p:cNvSpPr/>
          <p:nvPr/>
        </p:nvSpPr>
        <p:spPr>
          <a:xfrm>
            <a:off x="2814120" y="523872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5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49"/>
          <p:cNvSpPr/>
          <p:nvPr/>
        </p:nvSpPr>
        <p:spPr>
          <a:xfrm>
            <a:off x="3177720" y="523872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6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50"/>
          <p:cNvSpPr/>
          <p:nvPr/>
        </p:nvSpPr>
        <p:spPr>
          <a:xfrm>
            <a:off x="3543120" y="523872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7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51"/>
          <p:cNvSpPr/>
          <p:nvPr/>
        </p:nvSpPr>
        <p:spPr>
          <a:xfrm>
            <a:off x="3908160" y="523872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8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52"/>
          <p:cNvSpPr/>
          <p:nvPr/>
        </p:nvSpPr>
        <p:spPr>
          <a:xfrm>
            <a:off x="4271760" y="5238720"/>
            <a:ext cx="8496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9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53"/>
          <p:cNvSpPr/>
          <p:nvPr/>
        </p:nvSpPr>
        <p:spPr>
          <a:xfrm>
            <a:off x="4585320" y="5238720"/>
            <a:ext cx="17028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Line 54"/>
          <p:cNvSpPr/>
          <p:nvPr/>
        </p:nvSpPr>
        <p:spPr>
          <a:xfrm flipV="1">
            <a:off x="990360" y="2971800"/>
            <a:ext cx="0" cy="1981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Line 55"/>
          <p:cNvSpPr/>
          <p:nvPr/>
        </p:nvSpPr>
        <p:spPr>
          <a:xfrm flipV="1">
            <a:off x="5105160" y="2895480"/>
            <a:ext cx="0" cy="1981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609480" y="685800"/>
            <a:ext cx="7956360" cy="11962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Mudança de Escala -  Ponto Fixo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533520" y="1523880"/>
            <a:ext cx="8381520" cy="495252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Escala por 2 com ponto fixo = (2,1)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Translade o ponto (2,1) para a origem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Escale por 2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Translade a origem para  (2,1)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Line 3"/>
          <p:cNvSpPr/>
          <p:nvPr/>
        </p:nvSpPr>
        <p:spPr>
          <a:xfrm>
            <a:off x="3738960" y="5430600"/>
            <a:ext cx="2278080" cy="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Line 4"/>
          <p:cNvSpPr/>
          <p:nvPr/>
        </p:nvSpPr>
        <p:spPr>
          <a:xfrm>
            <a:off x="3738960" y="53830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Line 5"/>
          <p:cNvSpPr/>
          <p:nvPr/>
        </p:nvSpPr>
        <p:spPr>
          <a:xfrm>
            <a:off x="3966840" y="53830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Line 6"/>
          <p:cNvSpPr/>
          <p:nvPr/>
        </p:nvSpPr>
        <p:spPr>
          <a:xfrm>
            <a:off x="4194360" y="53830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Line 7"/>
          <p:cNvSpPr/>
          <p:nvPr/>
        </p:nvSpPr>
        <p:spPr>
          <a:xfrm>
            <a:off x="4422600" y="53830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8"/>
          <p:cNvSpPr/>
          <p:nvPr/>
        </p:nvSpPr>
        <p:spPr>
          <a:xfrm>
            <a:off x="4649760" y="53830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Line 9"/>
          <p:cNvSpPr/>
          <p:nvPr/>
        </p:nvSpPr>
        <p:spPr>
          <a:xfrm>
            <a:off x="4878000" y="53830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Line 10"/>
          <p:cNvSpPr/>
          <p:nvPr/>
        </p:nvSpPr>
        <p:spPr>
          <a:xfrm>
            <a:off x="5106240" y="53830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Line 11"/>
          <p:cNvSpPr/>
          <p:nvPr/>
        </p:nvSpPr>
        <p:spPr>
          <a:xfrm>
            <a:off x="5333400" y="53830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Line 12"/>
          <p:cNvSpPr/>
          <p:nvPr/>
        </p:nvSpPr>
        <p:spPr>
          <a:xfrm>
            <a:off x="5561640" y="53830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Line 13"/>
          <p:cNvSpPr/>
          <p:nvPr/>
        </p:nvSpPr>
        <p:spPr>
          <a:xfrm>
            <a:off x="5789880" y="53830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Line 14"/>
          <p:cNvSpPr/>
          <p:nvPr/>
        </p:nvSpPr>
        <p:spPr>
          <a:xfrm>
            <a:off x="6017040" y="53830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5"/>
          <p:cNvSpPr/>
          <p:nvPr/>
        </p:nvSpPr>
        <p:spPr>
          <a:xfrm>
            <a:off x="3712680" y="55735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16"/>
          <p:cNvSpPr/>
          <p:nvPr/>
        </p:nvSpPr>
        <p:spPr>
          <a:xfrm>
            <a:off x="3940920" y="55735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7"/>
          <p:cNvSpPr/>
          <p:nvPr/>
        </p:nvSpPr>
        <p:spPr>
          <a:xfrm>
            <a:off x="4170240" y="55735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2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18"/>
          <p:cNvSpPr/>
          <p:nvPr/>
        </p:nvSpPr>
        <p:spPr>
          <a:xfrm>
            <a:off x="4397040" y="55735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3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9"/>
          <p:cNvSpPr/>
          <p:nvPr/>
        </p:nvSpPr>
        <p:spPr>
          <a:xfrm>
            <a:off x="4625640" y="55735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4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0"/>
          <p:cNvSpPr/>
          <p:nvPr/>
        </p:nvSpPr>
        <p:spPr>
          <a:xfrm>
            <a:off x="4852440" y="55735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5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21"/>
          <p:cNvSpPr/>
          <p:nvPr/>
        </p:nvSpPr>
        <p:spPr>
          <a:xfrm>
            <a:off x="5079240" y="55735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6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22"/>
          <p:cNvSpPr/>
          <p:nvPr/>
        </p:nvSpPr>
        <p:spPr>
          <a:xfrm>
            <a:off x="5308200" y="55735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7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23"/>
          <p:cNvSpPr/>
          <p:nvPr/>
        </p:nvSpPr>
        <p:spPr>
          <a:xfrm>
            <a:off x="5536440" y="55735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8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24"/>
          <p:cNvSpPr/>
          <p:nvPr/>
        </p:nvSpPr>
        <p:spPr>
          <a:xfrm>
            <a:off x="5763960" y="55735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9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25"/>
          <p:cNvSpPr/>
          <p:nvPr/>
        </p:nvSpPr>
        <p:spPr>
          <a:xfrm>
            <a:off x="5959800" y="5573520"/>
            <a:ext cx="17028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Line 26"/>
          <p:cNvSpPr/>
          <p:nvPr/>
        </p:nvSpPr>
        <p:spPr>
          <a:xfrm flipV="1">
            <a:off x="3733560" y="3809880"/>
            <a:ext cx="0" cy="1627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27"/>
          <p:cNvSpPr/>
          <p:nvPr/>
        </p:nvSpPr>
        <p:spPr>
          <a:xfrm>
            <a:off x="4146480" y="5176800"/>
            <a:ext cx="492120" cy="1440"/>
          </a:xfrm>
          <a:prstGeom prst="line">
            <a:avLst/>
          </a:prstGeom>
          <a:ln w="205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28"/>
          <p:cNvSpPr/>
          <p:nvPr/>
        </p:nvSpPr>
        <p:spPr>
          <a:xfrm>
            <a:off x="4154760" y="4903920"/>
            <a:ext cx="37440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antes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Mudança de Escala -  Ponto Fixo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Line 2"/>
          <p:cNvSpPr/>
          <p:nvPr/>
        </p:nvSpPr>
        <p:spPr>
          <a:xfrm>
            <a:off x="5664240" y="6143400"/>
            <a:ext cx="2278440" cy="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Line 3"/>
          <p:cNvSpPr/>
          <p:nvPr/>
        </p:nvSpPr>
        <p:spPr>
          <a:xfrm>
            <a:off x="5664240" y="6095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Line 4"/>
          <p:cNvSpPr/>
          <p:nvPr/>
        </p:nvSpPr>
        <p:spPr>
          <a:xfrm>
            <a:off x="5892480" y="6095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5"/>
          <p:cNvSpPr/>
          <p:nvPr/>
        </p:nvSpPr>
        <p:spPr>
          <a:xfrm>
            <a:off x="6120000" y="60958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Line 6"/>
          <p:cNvSpPr/>
          <p:nvPr/>
        </p:nvSpPr>
        <p:spPr>
          <a:xfrm>
            <a:off x="6348240" y="60958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7"/>
          <p:cNvSpPr/>
          <p:nvPr/>
        </p:nvSpPr>
        <p:spPr>
          <a:xfrm>
            <a:off x="6575400" y="6095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Line 8"/>
          <p:cNvSpPr/>
          <p:nvPr/>
        </p:nvSpPr>
        <p:spPr>
          <a:xfrm>
            <a:off x="6803640" y="60958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Line 9"/>
          <p:cNvSpPr/>
          <p:nvPr/>
        </p:nvSpPr>
        <p:spPr>
          <a:xfrm>
            <a:off x="7031880" y="60958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Line 10"/>
          <p:cNvSpPr/>
          <p:nvPr/>
        </p:nvSpPr>
        <p:spPr>
          <a:xfrm>
            <a:off x="7259040" y="6095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Line 11"/>
          <p:cNvSpPr/>
          <p:nvPr/>
        </p:nvSpPr>
        <p:spPr>
          <a:xfrm>
            <a:off x="7487280" y="6095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Line 12"/>
          <p:cNvSpPr/>
          <p:nvPr/>
        </p:nvSpPr>
        <p:spPr>
          <a:xfrm>
            <a:off x="7715520" y="6095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Line 13"/>
          <p:cNvSpPr/>
          <p:nvPr/>
        </p:nvSpPr>
        <p:spPr>
          <a:xfrm>
            <a:off x="7942680" y="6095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14"/>
          <p:cNvSpPr/>
          <p:nvPr/>
        </p:nvSpPr>
        <p:spPr>
          <a:xfrm>
            <a:off x="5638320" y="6286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15"/>
          <p:cNvSpPr/>
          <p:nvPr/>
        </p:nvSpPr>
        <p:spPr>
          <a:xfrm>
            <a:off x="5866560" y="6286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16"/>
          <p:cNvSpPr/>
          <p:nvPr/>
        </p:nvSpPr>
        <p:spPr>
          <a:xfrm>
            <a:off x="6095880" y="6286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2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17"/>
          <p:cNvSpPr/>
          <p:nvPr/>
        </p:nvSpPr>
        <p:spPr>
          <a:xfrm>
            <a:off x="6322680" y="6286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3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18"/>
          <p:cNvSpPr/>
          <p:nvPr/>
        </p:nvSpPr>
        <p:spPr>
          <a:xfrm>
            <a:off x="6551280" y="6286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4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19"/>
          <p:cNvSpPr/>
          <p:nvPr/>
        </p:nvSpPr>
        <p:spPr>
          <a:xfrm>
            <a:off x="6778080" y="6286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5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20"/>
          <p:cNvSpPr/>
          <p:nvPr/>
        </p:nvSpPr>
        <p:spPr>
          <a:xfrm>
            <a:off x="7004880" y="6286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6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21"/>
          <p:cNvSpPr/>
          <p:nvPr/>
        </p:nvSpPr>
        <p:spPr>
          <a:xfrm>
            <a:off x="7233840" y="6286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7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22"/>
          <p:cNvSpPr/>
          <p:nvPr/>
        </p:nvSpPr>
        <p:spPr>
          <a:xfrm>
            <a:off x="7462080" y="6286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8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23"/>
          <p:cNvSpPr/>
          <p:nvPr/>
        </p:nvSpPr>
        <p:spPr>
          <a:xfrm>
            <a:off x="7689600" y="6286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9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24"/>
          <p:cNvSpPr/>
          <p:nvPr/>
        </p:nvSpPr>
        <p:spPr>
          <a:xfrm>
            <a:off x="7885440" y="6286320"/>
            <a:ext cx="17028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Line 25"/>
          <p:cNvSpPr/>
          <p:nvPr/>
        </p:nvSpPr>
        <p:spPr>
          <a:xfrm flipV="1">
            <a:off x="5638680" y="4495680"/>
            <a:ext cx="0" cy="1627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Line 26"/>
          <p:cNvSpPr/>
          <p:nvPr/>
        </p:nvSpPr>
        <p:spPr>
          <a:xfrm>
            <a:off x="6105240" y="5875200"/>
            <a:ext cx="895320" cy="1440"/>
          </a:xfrm>
          <a:prstGeom prst="line">
            <a:avLst/>
          </a:prstGeom>
          <a:ln w="205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27"/>
          <p:cNvSpPr/>
          <p:nvPr/>
        </p:nvSpPr>
        <p:spPr>
          <a:xfrm>
            <a:off x="6235560" y="5613480"/>
            <a:ext cx="33192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apos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Line 28"/>
          <p:cNvSpPr/>
          <p:nvPr/>
        </p:nvSpPr>
        <p:spPr>
          <a:xfrm>
            <a:off x="995760" y="6116400"/>
            <a:ext cx="2278080" cy="7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Line 29"/>
          <p:cNvSpPr/>
          <p:nvPr/>
        </p:nvSpPr>
        <p:spPr>
          <a:xfrm>
            <a:off x="995760" y="60688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Line 30"/>
          <p:cNvSpPr/>
          <p:nvPr/>
        </p:nvSpPr>
        <p:spPr>
          <a:xfrm>
            <a:off x="1223640" y="6068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Line 31"/>
          <p:cNvSpPr/>
          <p:nvPr/>
        </p:nvSpPr>
        <p:spPr>
          <a:xfrm>
            <a:off x="1451160" y="60688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Line 32"/>
          <p:cNvSpPr/>
          <p:nvPr/>
        </p:nvSpPr>
        <p:spPr>
          <a:xfrm>
            <a:off x="1679400" y="60688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Line 33"/>
          <p:cNvSpPr/>
          <p:nvPr/>
        </p:nvSpPr>
        <p:spPr>
          <a:xfrm>
            <a:off x="1906560" y="6068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Line 34"/>
          <p:cNvSpPr/>
          <p:nvPr/>
        </p:nvSpPr>
        <p:spPr>
          <a:xfrm>
            <a:off x="2134800" y="60688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35"/>
          <p:cNvSpPr/>
          <p:nvPr/>
        </p:nvSpPr>
        <p:spPr>
          <a:xfrm>
            <a:off x="2363040" y="6068880"/>
            <a:ext cx="72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Line 36"/>
          <p:cNvSpPr/>
          <p:nvPr/>
        </p:nvSpPr>
        <p:spPr>
          <a:xfrm>
            <a:off x="2590200" y="6068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Line 37"/>
          <p:cNvSpPr/>
          <p:nvPr/>
        </p:nvSpPr>
        <p:spPr>
          <a:xfrm>
            <a:off x="2818440" y="6068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Line 38"/>
          <p:cNvSpPr/>
          <p:nvPr/>
        </p:nvSpPr>
        <p:spPr>
          <a:xfrm>
            <a:off x="3046680" y="6068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Line 39"/>
          <p:cNvSpPr/>
          <p:nvPr/>
        </p:nvSpPr>
        <p:spPr>
          <a:xfrm>
            <a:off x="3273840" y="6068880"/>
            <a:ext cx="1080" cy="95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40"/>
          <p:cNvSpPr/>
          <p:nvPr/>
        </p:nvSpPr>
        <p:spPr>
          <a:xfrm>
            <a:off x="969480" y="6259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41"/>
          <p:cNvSpPr/>
          <p:nvPr/>
        </p:nvSpPr>
        <p:spPr>
          <a:xfrm>
            <a:off x="1197720" y="6259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42"/>
          <p:cNvSpPr/>
          <p:nvPr/>
        </p:nvSpPr>
        <p:spPr>
          <a:xfrm>
            <a:off x="1427040" y="6259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2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43"/>
          <p:cNvSpPr/>
          <p:nvPr/>
        </p:nvSpPr>
        <p:spPr>
          <a:xfrm>
            <a:off x="1653840" y="6259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3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44"/>
          <p:cNvSpPr/>
          <p:nvPr/>
        </p:nvSpPr>
        <p:spPr>
          <a:xfrm>
            <a:off x="1882440" y="6259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4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45"/>
          <p:cNvSpPr/>
          <p:nvPr/>
        </p:nvSpPr>
        <p:spPr>
          <a:xfrm>
            <a:off x="2109240" y="6259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5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46"/>
          <p:cNvSpPr/>
          <p:nvPr/>
        </p:nvSpPr>
        <p:spPr>
          <a:xfrm>
            <a:off x="2336040" y="6259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6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47"/>
          <p:cNvSpPr/>
          <p:nvPr/>
        </p:nvSpPr>
        <p:spPr>
          <a:xfrm>
            <a:off x="2565000" y="6259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7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48"/>
          <p:cNvSpPr/>
          <p:nvPr/>
        </p:nvSpPr>
        <p:spPr>
          <a:xfrm>
            <a:off x="2793240" y="6259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8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49"/>
          <p:cNvSpPr/>
          <p:nvPr/>
        </p:nvSpPr>
        <p:spPr>
          <a:xfrm>
            <a:off x="3020760" y="6259320"/>
            <a:ext cx="8496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9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50"/>
          <p:cNvSpPr/>
          <p:nvPr/>
        </p:nvSpPr>
        <p:spPr>
          <a:xfrm>
            <a:off x="3216600" y="6259320"/>
            <a:ext cx="170280" cy="18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10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Line 51"/>
          <p:cNvSpPr/>
          <p:nvPr/>
        </p:nvSpPr>
        <p:spPr>
          <a:xfrm flipV="1">
            <a:off x="990360" y="4495680"/>
            <a:ext cx="0" cy="1627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Line 52"/>
          <p:cNvSpPr/>
          <p:nvPr/>
        </p:nvSpPr>
        <p:spPr>
          <a:xfrm>
            <a:off x="1403280" y="5862600"/>
            <a:ext cx="492120" cy="1440"/>
          </a:xfrm>
          <a:prstGeom prst="line">
            <a:avLst/>
          </a:prstGeom>
          <a:ln w="205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53"/>
          <p:cNvSpPr/>
          <p:nvPr/>
        </p:nvSpPr>
        <p:spPr>
          <a:xfrm>
            <a:off x="1411560" y="5589720"/>
            <a:ext cx="374400" cy="182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antes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54"/>
          <p:cNvSpPr/>
          <p:nvPr/>
        </p:nvSpPr>
        <p:spPr>
          <a:xfrm>
            <a:off x="2895480" y="3200400"/>
            <a:ext cx="1447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 (2,1) </a:t>
            </a:r>
          </a:p>
        </p:txBody>
      </p:sp>
      <p:sp>
        <p:nvSpPr>
          <p:cNvPr id="485" name="CustomShape 55"/>
          <p:cNvSpPr/>
          <p:nvPr/>
        </p:nvSpPr>
        <p:spPr>
          <a:xfrm>
            <a:off x="7010280" y="3276720"/>
            <a:ext cx="16761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 (6,1)</a:t>
            </a:r>
          </a:p>
        </p:txBody>
      </p:sp>
      <p:pic>
        <p:nvPicPr>
          <p:cNvPr id="486" name="Imagem 485"/>
          <p:cNvPicPr/>
          <p:nvPr/>
        </p:nvPicPr>
        <p:blipFill>
          <a:blip r:embed="rId2"/>
          <a:stretch/>
        </p:blipFill>
        <p:spPr>
          <a:xfrm>
            <a:off x="1143000" y="1523880"/>
            <a:ext cx="4724280" cy="1422360"/>
          </a:xfrm>
          <a:prstGeom prst="rect">
            <a:avLst/>
          </a:prstGeom>
          <a:ln>
            <a:noFill/>
          </a:ln>
        </p:spPr>
      </p:pic>
      <p:pic>
        <p:nvPicPr>
          <p:cNvPr id="487" name="Imagem 486"/>
          <p:cNvPicPr/>
          <p:nvPr/>
        </p:nvPicPr>
        <p:blipFill>
          <a:blip r:embed="rId3"/>
          <a:stretch/>
        </p:blipFill>
        <p:spPr>
          <a:xfrm>
            <a:off x="914400" y="3048120"/>
            <a:ext cx="1854360" cy="1104840"/>
          </a:xfrm>
          <a:prstGeom prst="rect">
            <a:avLst/>
          </a:prstGeom>
          <a:ln>
            <a:noFill/>
          </a:ln>
        </p:spPr>
      </p:pic>
      <p:pic>
        <p:nvPicPr>
          <p:cNvPr id="488" name="Imagem 487"/>
          <p:cNvPicPr/>
          <p:nvPr/>
        </p:nvPicPr>
        <p:blipFill>
          <a:blip r:embed="rId4"/>
          <a:stretch/>
        </p:blipFill>
        <p:spPr>
          <a:xfrm>
            <a:off x="4952880" y="2971800"/>
            <a:ext cx="1879560" cy="116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685800" y="228600"/>
            <a:ext cx="7695720" cy="11962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Rotação em torno de um ponto fixo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685800" y="1600200"/>
            <a:ext cx="8152920" cy="251424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Rotação de </a:t>
            </a: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graus em torno de  (x,y)</a:t>
            </a: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Translade  (x,y) para origem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Faça a Rotação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Translade a origem para (x,y)</a:t>
            </a:r>
          </a:p>
        </p:txBody>
      </p:sp>
      <p:sp>
        <p:nvSpPr>
          <p:cNvPr id="491" name="CustomShape 3"/>
          <p:cNvSpPr/>
          <p:nvPr/>
        </p:nvSpPr>
        <p:spPr>
          <a:xfrm>
            <a:off x="1143000" y="4800600"/>
            <a:ext cx="7238520" cy="1447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2" name="Imagem 491"/>
          <p:cNvPicPr/>
          <p:nvPr/>
        </p:nvPicPr>
        <p:blipFill>
          <a:blip r:embed="rId2"/>
          <a:stretch/>
        </p:blipFill>
        <p:spPr>
          <a:xfrm>
            <a:off x="1447920" y="4191120"/>
            <a:ext cx="4724280" cy="134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Rotação em torno de um ponto fixo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4" name="Picture 4"/>
          <p:cNvPicPr/>
          <p:nvPr/>
        </p:nvPicPr>
        <p:blipFill>
          <a:blip r:embed="rId2"/>
          <a:stretch/>
        </p:blipFill>
        <p:spPr>
          <a:xfrm>
            <a:off x="914400" y="2362320"/>
            <a:ext cx="7772040" cy="3792240"/>
          </a:xfrm>
          <a:prstGeom prst="rect">
            <a:avLst/>
          </a:prstGeom>
          <a:ln>
            <a:noFill/>
          </a:ln>
        </p:spPr>
      </p:pic>
      <p:sp>
        <p:nvSpPr>
          <p:cNvPr id="495" name="CustomShape 2"/>
          <p:cNvSpPr/>
          <p:nvPr/>
        </p:nvSpPr>
        <p:spPr>
          <a:xfrm>
            <a:off x="762120" y="1828800"/>
            <a:ext cx="548604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Posição inicial e final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Transformações Compostas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914400" y="1600200"/>
            <a:ext cx="7772040" cy="4530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Casos especiais em que a comutatividade de composição de transformações são validas. </a:t>
            </a:r>
          </a:p>
        </p:txBody>
      </p:sp>
      <p:pic>
        <p:nvPicPr>
          <p:cNvPr id="498" name="Picture 4"/>
          <p:cNvPicPr/>
          <p:nvPr/>
        </p:nvPicPr>
        <p:blipFill>
          <a:blip r:embed="rId2"/>
          <a:stretch/>
        </p:blipFill>
        <p:spPr>
          <a:xfrm>
            <a:off x="990720" y="3048120"/>
            <a:ext cx="7238520" cy="1888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Transformação Janela
 Windows to Viewport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914400" y="1600200"/>
            <a:ext cx="7772040" cy="4530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as primitivas são especificadas em coordenadas do mundo, o pacote gráfico precisa mapear as coordenadas do mundo em coordenadas de tela.</a:t>
            </a:r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forma de se efetuar esta transformação é especificando uma região retangular em coordenadas do mundo e uma região retangular correspondente em coordenadas de tela, chamada de Porta de Visão (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Viewport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</a:t>
            </a:r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Transformações 2D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85800" y="1600200"/>
            <a:ext cx="8000640" cy="495252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Transformações Geométricas  são a base de inúmeras aplicações gráficas.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que são elas?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São usadas para mostrar ou representar objetos gráficos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Matemática: Mapeamento entre valores (função/relação)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Geométrica: translação, rotação, escala, cisalhamento e reflexão</a:t>
            </a: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Porque são importantes em computação gráfica?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 o objeto na tela / no espaço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Mapeamento do modelo no espaço para a tela.</a:t>
            </a: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Transformação Janela
 Windows to Viewport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914400" y="1600200"/>
            <a:ext cx="7772040" cy="4530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Alguns sistemas gráficos permitem ao programador especificar primitivas de saída em um sistema de coordenadas em ponto-flutuante.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Chamado de sistema de coordenadas do Mundo Real.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termo Mundo (</a:t>
            </a:r>
            <a:r>
              <a:rPr lang="pt-BR" sz="24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é usado para representar o ambiente interativamente criado ou apresentado para o usuário.  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Transformação Janela
 </a:t>
            </a:r>
            <a:r>
              <a:rPr lang="pt-BR" sz="3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Windows to Viewport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4" name="Picture 3"/>
          <p:cNvPicPr/>
          <p:nvPr/>
        </p:nvPicPr>
        <p:blipFill>
          <a:blip r:embed="rId2"/>
          <a:stretch/>
        </p:blipFill>
        <p:spPr>
          <a:xfrm>
            <a:off x="762120" y="3505320"/>
            <a:ext cx="3712680" cy="2203200"/>
          </a:xfrm>
          <a:prstGeom prst="rect">
            <a:avLst/>
          </a:prstGeom>
          <a:ln>
            <a:noFill/>
          </a:ln>
        </p:spPr>
      </p:pic>
      <p:pic>
        <p:nvPicPr>
          <p:cNvPr id="505" name="Picture 4"/>
          <p:cNvPicPr/>
          <p:nvPr/>
        </p:nvPicPr>
        <p:blipFill>
          <a:blip r:embed="rId3"/>
          <a:stretch/>
        </p:blipFill>
        <p:spPr>
          <a:xfrm>
            <a:off x="5105520" y="3124080"/>
            <a:ext cx="3598560" cy="2638080"/>
          </a:xfrm>
          <a:prstGeom prst="rect">
            <a:avLst/>
          </a:prstGeom>
          <a:ln w="9360">
            <a:noFill/>
          </a:ln>
        </p:spPr>
      </p:pic>
      <p:sp>
        <p:nvSpPr>
          <p:cNvPr id="506" name="CustomShape 2"/>
          <p:cNvSpPr/>
          <p:nvPr/>
        </p:nvSpPr>
        <p:spPr>
          <a:xfrm>
            <a:off x="838080" y="1600200"/>
            <a:ext cx="7719480" cy="1186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CC9900"/>
              </a:buClr>
              <a:buFont typeface="Wingdings" charset="2"/>
              <a:buChar char=""/>
            </a:pP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transformação que mapeia a janela na porta de visão é aplicada a todas as primitivas de saída em coordenadas do mundo, mapeando-as na tela.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990720" y="5943600"/>
            <a:ext cx="2590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5181480" y="5943600"/>
            <a:ext cx="3123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Duas Portas de visão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Transformação Janela
 Windows-to Viewport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914400" y="1600200"/>
            <a:ext cx="7772040" cy="4530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Dada uma janela e uma porta de visão, qual é a matriz de transformação que mapeia a janela em coordenadas do mundo real, na porta de visão em coordenadas de tela?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1" name="Picture 4"/>
          <p:cNvPicPr/>
          <p:nvPr/>
        </p:nvPicPr>
        <p:blipFill>
          <a:blip r:embed="rId2"/>
          <a:stretch/>
        </p:blipFill>
        <p:spPr>
          <a:xfrm>
            <a:off x="1447920" y="3124080"/>
            <a:ext cx="6399000" cy="29030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Transformação Janela
 Windows-to-Viewport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3005280" y="31050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3"/>
          <p:cNvSpPr/>
          <p:nvPr/>
        </p:nvSpPr>
        <p:spPr>
          <a:xfrm>
            <a:off x="1014480" y="5400720"/>
            <a:ext cx="7772040" cy="1065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Alguns pacotes gráficos combinam a transformação janela - porta de visão com recorte </a:t>
            </a:r>
            <a:r>
              <a:rPr lang="pt-BR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(clipping)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primitivas gráficas de saída.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5" name="Imagem 514"/>
          <p:cNvPicPr/>
          <p:nvPr/>
        </p:nvPicPr>
        <p:blipFill>
          <a:blip r:embed="rId2"/>
          <a:stretch/>
        </p:blipFill>
        <p:spPr>
          <a:xfrm>
            <a:off x="685800" y="2133720"/>
            <a:ext cx="8458200" cy="660240"/>
          </a:xfrm>
          <a:prstGeom prst="rect">
            <a:avLst/>
          </a:prstGeom>
          <a:ln>
            <a:noFill/>
          </a:ln>
        </p:spPr>
      </p:pic>
      <p:pic>
        <p:nvPicPr>
          <p:cNvPr id="516" name="Imagem 515"/>
          <p:cNvPicPr/>
          <p:nvPr/>
        </p:nvPicPr>
        <p:blipFill>
          <a:blip r:embed="rId3"/>
          <a:stretch/>
        </p:blipFill>
        <p:spPr>
          <a:xfrm>
            <a:off x="609480" y="3124080"/>
            <a:ext cx="853452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Exemplo de Aplicação: Transformação do Gato de Arnold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611640" y="1484640"/>
            <a:ext cx="8532000" cy="5373000"/>
          </a:xfrm>
          <a:prstGeom prst="rect">
            <a:avLst/>
          </a:prstGeom>
          <a:noFill/>
          <a:ln w="9360">
            <a:noFill/>
          </a:ln>
        </p:spPr>
        <p:txBody>
          <a:bodyPr anchor="t"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Aritmética modular</a:t>
            </a: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1: denota o único número no intervalo [0 , 1) que difere de X por um inteiro. Em geral</a:t>
            </a:r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Ex. 2,3mod1 = 0,3; 0,9mod1 = 0,9; 4mod1=0; -3,7 mod1 = 0,3</a:t>
            </a:r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(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x,y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é um par ordenado de reais, então a notação (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x,y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)mod1 denota o par (x 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1, y 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1). 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x,y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)mod1 é um ponto no quadrado unitário</a:t>
            </a:r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= {(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x,y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0 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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 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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 1, 0 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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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1}</a:t>
            </a:r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9" name="Imagem 518"/>
          <p:cNvPicPr/>
          <p:nvPr/>
        </p:nvPicPr>
        <p:blipFill>
          <a:blip r:embed="rId2"/>
          <a:stretch/>
        </p:blipFill>
        <p:spPr>
          <a:xfrm>
            <a:off x="3124080" y="2984400"/>
            <a:ext cx="2933640" cy="73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Transformação do Gato de Arnold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914400" y="1600200"/>
            <a:ext cx="7772040" cy="4530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transformação do Gato de Arnold é a aplicação.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 notação matricial e na forma fatorada é dada por: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2" name="Imagem 521"/>
          <p:cNvPicPr/>
          <p:nvPr/>
        </p:nvPicPr>
        <p:blipFill>
          <a:blip r:embed="rId2"/>
          <a:stretch/>
        </p:blipFill>
        <p:spPr>
          <a:xfrm>
            <a:off x="2921040" y="3886200"/>
            <a:ext cx="3454560" cy="1625760"/>
          </a:xfrm>
          <a:prstGeom prst="rect">
            <a:avLst/>
          </a:prstGeom>
          <a:ln>
            <a:noFill/>
          </a:ln>
        </p:spPr>
      </p:pic>
      <p:pic>
        <p:nvPicPr>
          <p:cNvPr id="523" name="Imagem 522"/>
          <p:cNvPicPr/>
          <p:nvPr/>
        </p:nvPicPr>
        <p:blipFill>
          <a:blip r:embed="rId3"/>
          <a:stretch/>
        </p:blipFill>
        <p:spPr>
          <a:xfrm>
            <a:off x="360" y="0"/>
            <a:ext cx="914400" cy="266760"/>
          </a:xfrm>
          <a:prstGeom prst="rect">
            <a:avLst/>
          </a:prstGeom>
          <a:ln>
            <a:noFill/>
          </a:ln>
        </p:spPr>
      </p:pic>
      <p:pic>
        <p:nvPicPr>
          <p:cNvPr id="524" name="Imagem 523"/>
          <p:cNvPicPr/>
          <p:nvPr/>
        </p:nvPicPr>
        <p:blipFill>
          <a:blip r:embed="rId4"/>
          <a:stretch/>
        </p:blipFill>
        <p:spPr>
          <a:xfrm>
            <a:off x="2514600" y="2209680"/>
            <a:ext cx="3238560" cy="30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Exemplo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914400" y="1600200"/>
            <a:ext cx="7772040" cy="4530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7" name="Picture 4"/>
          <p:cNvPicPr/>
          <p:nvPr/>
        </p:nvPicPr>
        <p:blipFill>
          <a:blip r:embed="rId2"/>
          <a:stretch/>
        </p:blipFill>
        <p:spPr>
          <a:xfrm>
            <a:off x="5192640" y="2009880"/>
            <a:ext cx="3771720" cy="4103280"/>
          </a:xfrm>
          <a:prstGeom prst="rect">
            <a:avLst/>
          </a:prstGeom>
          <a:ln w="9360">
            <a:noFill/>
          </a:ln>
        </p:spPr>
      </p:pic>
      <p:pic>
        <p:nvPicPr>
          <p:cNvPr id="528" name="Picture 5"/>
          <p:cNvPicPr/>
          <p:nvPr/>
        </p:nvPicPr>
        <p:blipFill>
          <a:blip r:embed="rId3"/>
          <a:stretch/>
        </p:blipFill>
        <p:spPr>
          <a:xfrm>
            <a:off x="1181160" y="2016000"/>
            <a:ext cx="3990600" cy="40809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714240" y="357120"/>
            <a:ext cx="73926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Recorte de linhas para janela do mundo ou viewport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571320" y="1571760"/>
            <a:ext cx="8257680" cy="5043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3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Combinando trivial aceitação ou rejeição </a:t>
            </a:r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Linhas trivialmente </a:t>
            </a:r>
            <a:r>
              <a:rPr lang="pt-BR" sz="2000" strike="noStrike" spc="-1" dirty="0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aceitas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com ambos os pontos extremos </a:t>
            </a:r>
            <a:r>
              <a:rPr lang="pt-BR" sz="2000" strike="noStrike" spc="-1" dirty="0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dentro  da janela de visão.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Linhas trivialmente </a:t>
            </a:r>
            <a:r>
              <a:rPr lang="pt-BR" sz="20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rejeitadas 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 ambos os pontos extremos  </a:t>
            </a:r>
            <a:r>
              <a:rPr lang="pt-BR" sz="200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fora  da janela de visão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Outros casos, reduz aos casos triviais </a:t>
            </a:r>
            <a:r>
              <a:rPr lang="pt-BR" sz="200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Pelo recorte de dois segmentos.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Line 3"/>
          <p:cNvSpPr/>
          <p:nvPr/>
        </p:nvSpPr>
        <p:spPr>
          <a:xfrm>
            <a:off x="3429000" y="4190760"/>
            <a:ext cx="388620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Line 4"/>
          <p:cNvSpPr/>
          <p:nvPr/>
        </p:nvSpPr>
        <p:spPr>
          <a:xfrm>
            <a:off x="3429000" y="6095880"/>
            <a:ext cx="388620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Line 5"/>
          <p:cNvSpPr/>
          <p:nvPr/>
        </p:nvSpPr>
        <p:spPr>
          <a:xfrm flipV="1">
            <a:off x="3886200" y="3962160"/>
            <a:ext cx="8280" cy="251460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Line 6"/>
          <p:cNvSpPr/>
          <p:nvPr/>
        </p:nvSpPr>
        <p:spPr>
          <a:xfrm flipV="1">
            <a:off x="6933960" y="3962160"/>
            <a:ext cx="8640" cy="251460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Line 7"/>
          <p:cNvSpPr/>
          <p:nvPr/>
        </p:nvSpPr>
        <p:spPr>
          <a:xfrm>
            <a:off x="2590560" y="4724280"/>
            <a:ext cx="457200" cy="1066680"/>
          </a:xfrm>
          <a:prstGeom prst="line">
            <a:avLst/>
          </a:prstGeom>
          <a:ln w="38160">
            <a:solidFill>
              <a:srgbClr val="00FF00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Line 8"/>
          <p:cNvSpPr/>
          <p:nvPr/>
        </p:nvSpPr>
        <p:spPr>
          <a:xfrm>
            <a:off x="3047760" y="4724280"/>
            <a:ext cx="1981440" cy="380880"/>
          </a:xfrm>
          <a:prstGeom prst="line">
            <a:avLst/>
          </a:prstGeom>
          <a:ln w="38160">
            <a:solidFill>
              <a:schemeClr val="tx2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Line 9"/>
          <p:cNvSpPr/>
          <p:nvPr/>
        </p:nvSpPr>
        <p:spPr>
          <a:xfrm flipV="1">
            <a:off x="5790960" y="4572000"/>
            <a:ext cx="228600" cy="838080"/>
          </a:xfrm>
          <a:prstGeom prst="line">
            <a:avLst/>
          </a:prstGeom>
          <a:ln w="3816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Line 10"/>
          <p:cNvSpPr/>
          <p:nvPr/>
        </p:nvSpPr>
        <p:spPr>
          <a:xfrm>
            <a:off x="3047760" y="4724280"/>
            <a:ext cx="838440" cy="162000"/>
          </a:xfrm>
          <a:prstGeom prst="line">
            <a:avLst/>
          </a:prstGeom>
          <a:ln w="38160">
            <a:solidFill>
              <a:schemeClr val="tx2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Line 11"/>
          <p:cNvSpPr/>
          <p:nvPr/>
        </p:nvSpPr>
        <p:spPr>
          <a:xfrm>
            <a:off x="6172200" y="5562360"/>
            <a:ext cx="1066680" cy="990720"/>
          </a:xfrm>
          <a:prstGeom prst="line">
            <a:avLst/>
          </a:prstGeom>
          <a:ln w="38160">
            <a:solidFill>
              <a:srgbClr val="FF0000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Line 12"/>
          <p:cNvSpPr/>
          <p:nvPr/>
        </p:nvSpPr>
        <p:spPr>
          <a:xfrm>
            <a:off x="3894480" y="4892400"/>
            <a:ext cx="1151640" cy="212760"/>
          </a:xfrm>
          <a:prstGeom prst="line">
            <a:avLst/>
          </a:prstGeom>
          <a:ln w="3816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Line 13"/>
          <p:cNvSpPr/>
          <p:nvPr/>
        </p:nvSpPr>
        <p:spPr>
          <a:xfrm>
            <a:off x="6169320" y="5562360"/>
            <a:ext cx="569880" cy="533520"/>
          </a:xfrm>
          <a:prstGeom prst="line">
            <a:avLst/>
          </a:prstGeom>
          <a:ln w="3816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714240" y="285840"/>
            <a:ext cx="73926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Recorte de Linha Cohen-Sutherland 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642960" y="1500120"/>
            <a:ext cx="7786440" cy="10713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Divida a janela de visão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Atribua a cada região um código de 4-bit: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Line 3"/>
          <p:cNvSpPr/>
          <p:nvPr/>
        </p:nvSpPr>
        <p:spPr>
          <a:xfrm>
            <a:off x="2438280" y="4038480"/>
            <a:ext cx="426708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Line 4"/>
          <p:cNvSpPr/>
          <p:nvPr/>
        </p:nvSpPr>
        <p:spPr>
          <a:xfrm>
            <a:off x="2438280" y="5867280"/>
            <a:ext cx="426708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Line 5"/>
          <p:cNvSpPr/>
          <p:nvPr/>
        </p:nvSpPr>
        <p:spPr>
          <a:xfrm flipV="1">
            <a:off x="3200400" y="3276360"/>
            <a:ext cx="0" cy="335304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Line 6"/>
          <p:cNvSpPr/>
          <p:nvPr/>
        </p:nvSpPr>
        <p:spPr>
          <a:xfrm flipV="1">
            <a:off x="5867280" y="3276360"/>
            <a:ext cx="0" cy="335304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CustomShape 7"/>
          <p:cNvSpPr/>
          <p:nvPr/>
        </p:nvSpPr>
        <p:spPr>
          <a:xfrm>
            <a:off x="4180680" y="4802400"/>
            <a:ext cx="68688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</a:p>
        </p:txBody>
      </p:sp>
      <p:sp>
        <p:nvSpPr>
          <p:cNvPr id="549" name="CustomShape 8"/>
          <p:cNvSpPr/>
          <p:nvPr/>
        </p:nvSpPr>
        <p:spPr>
          <a:xfrm>
            <a:off x="6146280" y="4802400"/>
            <a:ext cx="68688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0010</a:t>
            </a:r>
          </a:p>
        </p:txBody>
      </p:sp>
      <p:sp>
        <p:nvSpPr>
          <p:cNvPr id="550" name="CustomShape 9"/>
          <p:cNvSpPr/>
          <p:nvPr/>
        </p:nvSpPr>
        <p:spPr>
          <a:xfrm>
            <a:off x="2107440" y="4802400"/>
            <a:ext cx="68688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0001</a:t>
            </a:r>
          </a:p>
        </p:txBody>
      </p:sp>
      <p:sp>
        <p:nvSpPr>
          <p:cNvPr id="551" name="CustomShape 10"/>
          <p:cNvSpPr/>
          <p:nvPr/>
        </p:nvSpPr>
        <p:spPr>
          <a:xfrm>
            <a:off x="2107440" y="3354480"/>
            <a:ext cx="68688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1001</a:t>
            </a:r>
          </a:p>
        </p:txBody>
      </p:sp>
      <p:sp>
        <p:nvSpPr>
          <p:cNvPr id="552" name="CustomShape 11"/>
          <p:cNvSpPr/>
          <p:nvPr/>
        </p:nvSpPr>
        <p:spPr>
          <a:xfrm>
            <a:off x="2107440" y="6021720"/>
            <a:ext cx="68688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0101</a:t>
            </a:r>
          </a:p>
        </p:txBody>
      </p:sp>
      <p:sp>
        <p:nvSpPr>
          <p:cNvPr id="553" name="CustomShape 12"/>
          <p:cNvSpPr/>
          <p:nvPr/>
        </p:nvSpPr>
        <p:spPr>
          <a:xfrm>
            <a:off x="4164840" y="6021720"/>
            <a:ext cx="68688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0100</a:t>
            </a:r>
          </a:p>
        </p:txBody>
      </p:sp>
      <p:sp>
        <p:nvSpPr>
          <p:cNvPr id="554" name="CustomShape 13"/>
          <p:cNvSpPr/>
          <p:nvPr/>
        </p:nvSpPr>
        <p:spPr>
          <a:xfrm>
            <a:off x="4196160" y="3354480"/>
            <a:ext cx="68688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</a:t>
            </a:r>
          </a:p>
        </p:txBody>
      </p:sp>
      <p:sp>
        <p:nvSpPr>
          <p:cNvPr id="555" name="CustomShape 14"/>
          <p:cNvSpPr/>
          <p:nvPr/>
        </p:nvSpPr>
        <p:spPr>
          <a:xfrm>
            <a:off x="6146280" y="3354480"/>
            <a:ext cx="68688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1010</a:t>
            </a:r>
          </a:p>
        </p:txBody>
      </p:sp>
      <p:sp>
        <p:nvSpPr>
          <p:cNvPr id="556" name="CustomShape 15"/>
          <p:cNvSpPr/>
          <p:nvPr/>
        </p:nvSpPr>
        <p:spPr>
          <a:xfrm>
            <a:off x="6145920" y="6021720"/>
            <a:ext cx="67032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0110</a:t>
            </a:r>
          </a:p>
        </p:txBody>
      </p:sp>
      <p:sp>
        <p:nvSpPr>
          <p:cNvPr id="557" name="CustomShape 16"/>
          <p:cNvSpPr/>
          <p:nvPr/>
        </p:nvSpPr>
        <p:spPr>
          <a:xfrm>
            <a:off x="6129720" y="3276720"/>
            <a:ext cx="1625400" cy="1218960"/>
          </a:xfrm>
          <a:custGeom>
            <a:avLst/>
            <a:gdLst/>
            <a:ahLst/>
            <a:cxnLst/>
            <a:rect l="l" t="t" r="r" b="b"/>
            <a:pathLst>
              <a:path w="1152" h="768">
                <a:moveTo>
                  <a:pt x="1152" y="0"/>
                </a:moveTo>
                <a:cubicBezTo>
                  <a:pt x="1040" y="156"/>
                  <a:pt x="928" y="312"/>
                  <a:pt x="816" y="432"/>
                </a:cubicBezTo>
                <a:cubicBezTo>
                  <a:pt x="704" y="552"/>
                  <a:pt x="600" y="672"/>
                  <a:pt x="480" y="720"/>
                </a:cubicBezTo>
                <a:cubicBezTo>
                  <a:pt x="360" y="768"/>
                  <a:pt x="176" y="752"/>
                  <a:pt x="96" y="720"/>
                </a:cubicBezTo>
                <a:cubicBezTo>
                  <a:pt x="16" y="688"/>
                  <a:pt x="8" y="608"/>
                  <a:pt x="0" y="528"/>
                </a:cubicBezTo>
              </a:path>
            </a:pathLst>
          </a:custGeom>
          <a:noFill/>
          <a:ln w="572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CustomShape 17"/>
          <p:cNvSpPr/>
          <p:nvPr/>
        </p:nvSpPr>
        <p:spPr>
          <a:xfrm>
            <a:off x="7518960" y="2743200"/>
            <a:ext cx="543960" cy="401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pt-BR" sz="1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18"/>
          <p:cNvSpPr/>
          <p:nvPr/>
        </p:nvSpPr>
        <p:spPr>
          <a:xfrm>
            <a:off x="7980840" y="4648320"/>
            <a:ext cx="545400" cy="401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pt-BR" sz="1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19"/>
          <p:cNvSpPr/>
          <p:nvPr/>
        </p:nvSpPr>
        <p:spPr>
          <a:xfrm>
            <a:off x="5994360" y="5105520"/>
            <a:ext cx="2246040" cy="456840"/>
          </a:xfrm>
          <a:custGeom>
            <a:avLst/>
            <a:gdLst/>
            <a:ahLst/>
            <a:cxnLst/>
            <a:rect l="l" t="t" r="r" b="b"/>
            <a:pathLst>
              <a:path w="1592" h="288">
                <a:moveTo>
                  <a:pt x="1488" y="0"/>
                </a:moveTo>
                <a:cubicBezTo>
                  <a:pt x="1540" y="72"/>
                  <a:pt x="1592" y="144"/>
                  <a:pt x="1344" y="192"/>
                </a:cubicBezTo>
                <a:cubicBezTo>
                  <a:pt x="1096" y="240"/>
                  <a:pt x="548" y="264"/>
                  <a:pt x="0" y="288"/>
                </a:cubicBezTo>
              </a:path>
            </a:pathLst>
          </a:custGeom>
          <a:noFill/>
          <a:ln w="572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61" name="Table 20"/>
          <p:cNvGraphicFramePr/>
          <p:nvPr/>
        </p:nvGraphicFramePr>
        <p:xfrm>
          <a:off x="1285920" y="2428920"/>
          <a:ext cx="6095520" cy="64008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Bit 1</a:t>
                      </a:r>
                      <a:endParaRPr lang="pt-BR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acima</a:t>
                      </a:r>
                      <a:endParaRPr lang="pt-BR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14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Bit 2</a:t>
                      </a:r>
                      <a:endParaRPr lang="pt-BR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abaixo</a:t>
                      </a:r>
                      <a:endParaRPr lang="pt-BR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14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Bit3 </a:t>
                      </a:r>
                      <a:endParaRPr lang="pt-BR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direita</a:t>
                      </a:r>
                      <a:endParaRPr lang="pt-BR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14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Bit 4</a:t>
                      </a:r>
                      <a:endParaRPr lang="pt-BR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esquerda</a:t>
                      </a:r>
                      <a:endParaRPr lang="pt-BR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414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Recorte de Linha Cohen-Sutherland </a:t>
            </a:r>
            <a:endParaRPr lang="pt-BR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TextShape 2"/>
          <p:cNvSpPr txBox="1"/>
          <p:nvPr/>
        </p:nvSpPr>
        <p:spPr>
          <a:xfrm>
            <a:off x="914400" y="1600200"/>
            <a:ext cx="7772040" cy="453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4" name="Imagem 563"/>
          <p:cNvPicPr/>
          <p:nvPr/>
        </p:nvPicPr>
        <p:blipFill>
          <a:blip r:embed="rId2"/>
          <a:stretch/>
        </p:blipFill>
        <p:spPr>
          <a:xfrm>
            <a:off x="609480" y="1765440"/>
            <a:ext cx="8267760" cy="349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Transformações 2D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914400" y="1600200"/>
            <a:ext cx="8000640" cy="4876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Exemplos de aplicações de transformações geométricas: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 para representar layouts de circuitos eletrônicos.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Programas de planejamento de cidades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5A84D8"/>
              </a:buClr>
              <a:buSzPct val="65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Movimentos de translação para colocar os símbolos que definem edifícios e árvores em seus devidos lugares, rotações para orientar corretamente esses símbolos, e alteração de escala para adequar o tamanho desses símbolos, etc.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de software sofisticados que permitem a construção de cenas realistas.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857160" y="285840"/>
            <a:ext cx="73926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Recorte de linha Cohen-Sutherland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TextShape 2"/>
          <p:cNvSpPr txBox="1"/>
          <p:nvPr/>
        </p:nvSpPr>
        <p:spPr>
          <a:xfrm>
            <a:off x="914400" y="1600200"/>
            <a:ext cx="7772040" cy="4530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cada segmento de linha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Atribua um auto-código para cada vértice 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o código dos dois pontos extremos forem 0000 ; aceitação trivial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não; faça: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5A84D8"/>
              </a:buClr>
              <a:buSzPct val="65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o </a:t>
            </a:r>
            <a:r>
              <a:rPr lang="pt-BR" sz="20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lógico dos dois pontos extremos forem:</a:t>
            </a: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7" name="Imagem 566"/>
          <p:cNvPicPr/>
          <p:nvPr/>
        </p:nvPicPr>
        <p:blipFill>
          <a:blip r:embed="rId2"/>
          <a:stretch/>
        </p:blipFill>
        <p:spPr>
          <a:xfrm>
            <a:off x="2565360" y="4635360"/>
            <a:ext cx="4216320" cy="106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642960" y="142920"/>
            <a:ext cx="73926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Recorte de linha Cohen-Sutherland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33840" y="1600200"/>
            <a:ext cx="8669520" cy="493992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a linha não pode ser trivialmente aceita ou rejeitada, subdivide, só que, um ou ambos os segmentos podem ser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discartados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como proceder: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5A84D8"/>
              </a:buClr>
              <a:buSzPct val="65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Escolha uma borda da janela de exibição que a linha  cruza (</a:t>
            </a:r>
            <a:r>
              <a:rPr lang="pt-BR" sz="2000" i="1" strike="noStrike" spc="-1" dirty="0">
                <a:solidFill>
                  <a:srgbClr val="9414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como?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5A84D8"/>
              </a:buClr>
              <a:buSzPct val="65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Intercepte   a linha com a borda (</a:t>
            </a:r>
            <a:r>
              <a:rPr lang="pt-BR" sz="2000" i="1" strike="noStrike" spc="-1" dirty="0">
                <a:solidFill>
                  <a:srgbClr val="94141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como?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</a:p>
          <a:p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5A84D8"/>
              </a:buClr>
              <a:buSzPct val="65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Descarte uma parte do lado de fora da  borda e atribua novo código ao novo vértice; </a:t>
            </a:r>
          </a:p>
          <a:p>
            <a:endParaRPr lang="pt-B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5A84D8"/>
              </a:buClr>
              <a:buSzPct val="65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Aplique o teste  de trivial  aceitação /rejeição ; repita o teste  se necessário.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642960" y="214200"/>
            <a:ext cx="73926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Recorte de linha Cohen-Sutherland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TextShape 2"/>
          <p:cNvSpPr txBox="1"/>
          <p:nvPr/>
        </p:nvSpPr>
        <p:spPr>
          <a:xfrm>
            <a:off x="577080" y="1643040"/>
            <a:ext cx="8352360" cy="4996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Escolha uma borda da janela de visão que a linha cruza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Line 3"/>
          <p:cNvSpPr/>
          <p:nvPr/>
        </p:nvSpPr>
        <p:spPr>
          <a:xfrm>
            <a:off x="1153800" y="3267000"/>
            <a:ext cx="426708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Line 4"/>
          <p:cNvSpPr/>
          <p:nvPr/>
        </p:nvSpPr>
        <p:spPr>
          <a:xfrm>
            <a:off x="1153800" y="5095800"/>
            <a:ext cx="426708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Line 5"/>
          <p:cNvSpPr/>
          <p:nvPr/>
        </p:nvSpPr>
        <p:spPr>
          <a:xfrm flipV="1">
            <a:off x="1915920" y="2504880"/>
            <a:ext cx="0" cy="335268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Line 6"/>
          <p:cNvSpPr/>
          <p:nvPr/>
        </p:nvSpPr>
        <p:spPr>
          <a:xfrm flipV="1">
            <a:off x="4582440" y="2504880"/>
            <a:ext cx="0" cy="335268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Line 7"/>
          <p:cNvSpPr/>
          <p:nvPr/>
        </p:nvSpPr>
        <p:spPr>
          <a:xfrm flipH="1">
            <a:off x="1077840" y="2809800"/>
            <a:ext cx="3809520" cy="1752480"/>
          </a:xfrm>
          <a:prstGeom prst="line">
            <a:avLst/>
          </a:prstGeom>
          <a:ln>
            <a:solidFill>
              <a:srgbClr val="931016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8"/>
          <p:cNvSpPr/>
          <p:nvPr/>
        </p:nvSpPr>
        <p:spPr>
          <a:xfrm>
            <a:off x="645120" y="4107600"/>
            <a:ext cx="33336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9"/>
          <p:cNvSpPr/>
          <p:nvPr/>
        </p:nvSpPr>
        <p:spPr>
          <a:xfrm>
            <a:off x="1948320" y="3574080"/>
            <a:ext cx="33336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10"/>
          <p:cNvSpPr/>
          <p:nvPr/>
        </p:nvSpPr>
        <p:spPr>
          <a:xfrm>
            <a:off x="4226040" y="2583360"/>
            <a:ext cx="34560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11"/>
          <p:cNvSpPr/>
          <p:nvPr/>
        </p:nvSpPr>
        <p:spPr>
          <a:xfrm>
            <a:off x="4908600" y="2431080"/>
            <a:ext cx="33336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12"/>
          <p:cNvSpPr/>
          <p:nvPr/>
        </p:nvSpPr>
        <p:spPr>
          <a:xfrm>
            <a:off x="3624480" y="2888280"/>
            <a:ext cx="34560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13"/>
          <p:cNvSpPr/>
          <p:nvPr/>
        </p:nvSpPr>
        <p:spPr>
          <a:xfrm>
            <a:off x="5786280" y="2786040"/>
            <a:ext cx="3214440" cy="30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 bit 1 é 1, interseção com a linha y</a:t>
            </a: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bit 2 é 1, interseção com linha y</a:t>
            </a: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mim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bit 3 é 1, interseção com a linha x</a:t>
            </a: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</a:t>
            </a: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bit 4 é 1, interseção com a linha x</a:t>
            </a:r>
            <a:r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mim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Shape 1"/>
          <p:cNvSpPr txBox="1"/>
          <p:nvPr/>
        </p:nvSpPr>
        <p:spPr>
          <a:xfrm>
            <a:off x="714240" y="214200"/>
            <a:ext cx="73926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Derminando a Interseção com a janela de visão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TextShape 2"/>
          <p:cNvSpPr txBox="1"/>
          <p:nvPr/>
        </p:nvSpPr>
        <p:spPr>
          <a:xfrm>
            <a:off x="642960" y="1571760"/>
            <a:ext cx="8203320" cy="48240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P1(x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P2(x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interseção com a linha  vertical em X = a.</a:t>
            </a: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P1(X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), P2(x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y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interseção com a borda horizontal em y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</a:t>
            </a: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6" name="Imagem 605"/>
          <p:cNvPicPr/>
          <p:nvPr/>
        </p:nvPicPr>
        <p:blipFill>
          <a:blip r:embed="rId2"/>
          <a:stretch/>
        </p:blipFill>
        <p:spPr>
          <a:xfrm>
            <a:off x="2997360" y="2070000"/>
            <a:ext cx="3505320" cy="1650960"/>
          </a:xfrm>
          <a:prstGeom prst="rect">
            <a:avLst/>
          </a:prstGeom>
          <a:ln>
            <a:noFill/>
          </a:ln>
        </p:spPr>
      </p:pic>
      <p:pic>
        <p:nvPicPr>
          <p:cNvPr id="607" name="Imagem 606"/>
          <p:cNvPicPr/>
          <p:nvPr/>
        </p:nvPicPr>
        <p:blipFill>
          <a:blip r:embed="rId3"/>
          <a:stretch/>
        </p:blipFill>
        <p:spPr>
          <a:xfrm>
            <a:off x="2425680" y="4495680"/>
            <a:ext cx="3924360" cy="190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642960" y="1571760"/>
            <a:ext cx="8000640" cy="14284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Discarte a porção do lado de fora da borda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Aplique  o teste de trivial aceitação/rejeição e repita se necessário.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714240" y="285840"/>
            <a:ext cx="73926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Recorte de linha Cohen-Sutherland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Line 3"/>
          <p:cNvSpPr/>
          <p:nvPr/>
        </p:nvSpPr>
        <p:spPr>
          <a:xfrm>
            <a:off x="2441160" y="3809880"/>
            <a:ext cx="426708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Line 4"/>
          <p:cNvSpPr/>
          <p:nvPr/>
        </p:nvSpPr>
        <p:spPr>
          <a:xfrm>
            <a:off x="2441160" y="5638680"/>
            <a:ext cx="426708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Line 5"/>
          <p:cNvSpPr/>
          <p:nvPr/>
        </p:nvSpPr>
        <p:spPr>
          <a:xfrm flipV="1">
            <a:off x="3202920" y="3047760"/>
            <a:ext cx="0" cy="335304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Line 6"/>
          <p:cNvSpPr/>
          <p:nvPr/>
        </p:nvSpPr>
        <p:spPr>
          <a:xfrm flipV="1">
            <a:off x="5870160" y="3047760"/>
            <a:ext cx="0" cy="335304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Line 7"/>
          <p:cNvSpPr/>
          <p:nvPr/>
        </p:nvSpPr>
        <p:spPr>
          <a:xfrm flipH="1">
            <a:off x="2364840" y="3504960"/>
            <a:ext cx="3493800" cy="1600200"/>
          </a:xfrm>
          <a:prstGeom prst="line">
            <a:avLst/>
          </a:prstGeom>
          <a:ln w="38160">
            <a:solidFill>
              <a:srgbClr val="FFFF00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8"/>
          <p:cNvSpPr/>
          <p:nvPr/>
        </p:nvSpPr>
        <p:spPr>
          <a:xfrm>
            <a:off x="1932480" y="4650120"/>
            <a:ext cx="33336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9"/>
          <p:cNvSpPr/>
          <p:nvPr/>
        </p:nvSpPr>
        <p:spPr>
          <a:xfrm>
            <a:off x="3236400" y="4116600"/>
            <a:ext cx="33336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10"/>
          <p:cNvSpPr/>
          <p:nvPr/>
        </p:nvSpPr>
        <p:spPr>
          <a:xfrm>
            <a:off x="5514480" y="3125880"/>
            <a:ext cx="34560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11"/>
          <p:cNvSpPr/>
          <p:nvPr/>
        </p:nvSpPr>
        <p:spPr>
          <a:xfrm>
            <a:off x="4911840" y="3430800"/>
            <a:ext cx="34560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577080" y="1571760"/>
            <a:ext cx="8209440" cy="1285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Discarte a porção do lado de fora da borda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Aplique  o teste de trivial aceitação/rejeição e repita se necessário. 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TextShape 2"/>
          <p:cNvSpPr txBox="1"/>
          <p:nvPr/>
        </p:nvSpPr>
        <p:spPr>
          <a:xfrm>
            <a:off x="683640" y="188640"/>
            <a:ext cx="73926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Recorte de linha Cohen-Sutherland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Line 3"/>
          <p:cNvSpPr/>
          <p:nvPr/>
        </p:nvSpPr>
        <p:spPr>
          <a:xfrm>
            <a:off x="2441160" y="3809880"/>
            <a:ext cx="426708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Line 4"/>
          <p:cNvSpPr/>
          <p:nvPr/>
        </p:nvSpPr>
        <p:spPr>
          <a:xfrm>
            <a:off x="2441160" y="5638680"/>
            <a:ext cx="4267080" cy="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Line 5"/>
          <p:cNvSpPr/>
          <p:nvPr/>
        </p:nvSpPr>
        <p:spPr>
          <a:xfrm flipV="1">
            <a:off x="3202920" y="3047760"/>
            <a:ext cx="0" cy="335304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Line 6"/>
          <p:cNvSpPr/>
          <p:nvPr/>
        </p:nvSpPr>
        <p:spPr>
          <a:xfrm flipV="1">
            <a:off x="5870160" y="3047760"/>
            <a:ext cx="0" cy="3353040"/>
          </a:xfrm>
          <a:prstGeom prst="line">
            <a:avLst/>
          </a:prstGeom>
          <a:ln w="381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Line 7"/>
          <p:cNvSpPr/>
          <p:nvPr/>
        </p:nvSpPr>
        <p:spPr>
          <a:xfrm flipH="1">
            <a:off x="2364840" y="3809880"/>
            <a:ext cx="2884320" cy="1295280"/>
          </a:xfrm>
          <a:prstGeom prst="line">
            <a:avLst/>
          </a:prstGeom>
          <a:ln w="38160">
            <a:solidFill>
              <a:srgbClr val="FFFF00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8"/>
          <p:cNvSpPr/>
          <p:nvPr/>
        </p:nvSpPr>
        <p:spPr>
          <a:xfrm>
            <a:off x="1932480" y="4650120"/>
            <a:ext cx="33336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9"/>
          <p:cNvSpPr/>
          <p:nvPr/>
        </p:nvSpPr>
        <p:spPr>
          <a:xfrm>
            <a:off x="3236400" y="4116600"/>
            <a:ext cx="33336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10"/>
          <p:cNvSpPr/>
          <p:nvPr/>
        </p:nvSpPr>
        <p:spPr>
          <a:xfrm>
            <a:off x="4911840" y="3430800"/>
            <a:ext cx="345600" cy="36504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Exemplo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9" name="Espaço Reservado para Conteúdo 3"/>
          <p:cNvPicPr/>
          <p:nvPr/>
        </p:nvPicPr>
        <p:blipFill>
          <a:blip r:embed="rId2"/>
          <a:stretch/>
        </p:blipFill>
        <p:spPr>
          <a:xfrm>
            <a:off x="714240" y="1553569"/>
            <a:ext cx="5227200" cy="4643280"/>
          </a:xfrm>
          <a:prstGeom prst="rect">
            <a:avLst/>
          </a:prstGeom>
          <a:ln>
            <a:noFill/>
          </a:ln>
        </p:spPr>
      </p:pic>
      <p:sp>
        <p:nvSpPr>
          <p:cNvPr id="610" name="CustomShape 2"/>
          <p:cNvSpPr/>
          <p:nvPr/>
        </p:nvSpPr>
        <p:spPr>
          <a:xfrm>
            <a:off x="6215040" y="1785960"/>
            <a:ext cx="2214360" cy="301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Seja R uma janela retangular cujo canto inferior esquerdo é L(-3,1) e o canto superior direito é R(2,6).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Quais são os códigos dos pontos extremos?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Recorte a figura ao lado.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3"/>
          <p:cNvSpPr/>
          <p:nvPr/>
        </p:nvSpPr>
        <p:spPr>
          <a:xfrm>
            <a:off x="714240" y="6357960"/>
            <a:ext cx="51433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PLASTOCK, R.A.; KALLEY, G</a:t>
            </a:r>
            <a:r>
              <a:rPr lang="pt-BR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Computer Graphics</a:t>
            </a:r>
            <a:r>
              <a:rPr lang="pt-BR" sz="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Second Edition,  Mc Graw-Hill, 2000 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Transformações Geométricas 2D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914400" y="1600200"/>
            <a:ext cx="8000640" cy="48002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Transformações básicas</a:t>
            </a: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Translação (</a:t>
            </a:r>
            <a:r>
              <a:rPr lang="pt-BR" sz="24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(T)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Escala (</a:t>
            </a:r>
            <a:r>
              <a:rPr lang="pt-BR" sz="24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scaling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(S)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Rotação (</a:t>
            </a:r>
            <a:r>
              <a:rPr lang="pt-BR" sz="24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rotatation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(R)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Outras Transformações</a:t>
            </a:r>
          </a:p>
          <a:p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Reflexão (</a:t>
            </a:r>
            <a:r>
              <a:rPr lang="pt-BR" sz="24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reflection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Cisalhamento (</a:t>
            </a:r>
            <a:r>
              <a:rPr lang="pt-BR" sz="24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shear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982800" y="727200"/>
            <a:ext cx="2539800" cy="11962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Translação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762120" y="1828800"/>
            <a:ext cx="7238520" cy="99036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Deslocamento do objeto no espaço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219320" y="5867280"/>
            <a:ext cx="6705360" cy="591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 marL="343080" indent="-342720"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new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= x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old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+ t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            y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new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= y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old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+ t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1371600" y="2362320"/>
            <a:ext cx="5943240" cy="3428640"/>
          </a:xfrm>
          <a:prstGeom prst="roundRect">
            <a:avLst>
              <a:gd name="adj" fmla="val 6787"/>
            </a:avLst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3135240" y="4691160"/>
            <a:ext cx="923400" cy="568080"/>
          </a:xfrm>
          <a:prstGeom prst="rect">
            <a:avLst/>
          </a:prstGeom>
          <a:blipFill>
            <a:blip r:embed="rId2"/>
            <a:tile/>
          </a:blip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3021120" y="4336920"/>
            <a:ext cx="1139400" cy="353520"/>
          </a:xfrm>
          <a:custGeom>
            <a:avLst/>
            <a:gdLst/>
            <a:ahLst/>
            <a:cxnLst/>
            <a:rect l="l" t="t" r="r" b="b"/>
            <a:pathLst>
              <a:path w="718" h="223">
                <a:moveTo>
                  <a:pt x="0" y="223"/>
                </a:moveTo>
                <a:lnTo>
                  <a:pt x="718" y="223"/>
                </a:lnTo>
                <a:lnTo>
                  <a:pt x="359" y="0"/>
                </a:lnTo>
                <a:lnTo>
                  <a:pt x="0" y="223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"/>
          <p:cNvSpPr/>
          <p:nvPr/>
        </p:nvSpPr>
        <p:spPr>
          <a:xfrm>
            <a:off x="3705120" y="4830840"/>
            <a:ext cx="239400" cy="290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8"/>
          <p:cNvSpPr/>
          <p:nvPr/>
        </p:nvSpPr>
        <p:spPr>
          <a:xfrm>
            <a:off x="3249720" y="4830840"/>
            <a:ext cx="239400" cy="428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4915080" y="3859200"/>
            <a:ext cx="923400" cy="568080"/>
          </a:xfrm>
          <a:prstGeom prst="rect">
            <a:avLst/>
          </a:prstGeom>
          <a:blipFill>
            <a:blip r:embed="rId2"/>
            <a:tile/>
          </a:blip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4800600" y="3505320"/>
            <a:ext cx="1139400" cy="353520"/>
          </a:xfrm>
          <a:custGeom>
            <a:avLst/>
            <a:gdLst/>
            <a:ahLst/>
            <a:cxnLst/>
            <a:rect l="l" t="t" r="r" b="b"/>
            <a:pathLst>
              <a:path w="718" h="223">
                <a:moveTo>
                  <a:pt x="0" y="223"/>
                </a:moveTo>
                <a:lnTo>
                  <a:pt x="718" y="223"/>
                </a:lnTo>
                <a:lnTo>
                  <a:pt x="359" y="0"/>
                </a:lnTo>
                <a:lnTo>
                  <a:pt x="0" y="223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5484960" y="3997440"/>
            <a:ext cx="239400" cy="290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2"/>
          <p:cNvSpPr/>
          <p:nvPr/>
        </p:nvSpPr>
        <p:spPr>
          <a:xfrm>
            <a:off x="5029200" y="3997440"/>
            <a:ext cx="239400" cy="429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3"/>
          <p:cNvSpPr/>
          <p:nvPr/>
        </p:nvSpPr>
        <p:spPr>
          <a:xfrm>
            <a:off x="3552840" y="3541680"/>
            <a:ext cx="102960" cy="126720"/>
          </a:xfrm>
          <a:custGeom>
            <a:avLst/>
            <a:gdLst/>
            <a:ahLst/>
            <a:cxnLst/>
            <a:rect l="l" t="t" r="r" b="b"/>
            <a:pathLst>
              <a:path w="17452" h="21600">
                <a:moveTo>
                  <a:pt x="17452" y="19758"/>
                </a:moveTo>
                <a:cubicBezTo>
                  <a:pt x="14703" y="20972"/>
                  <a:pt x="11731" y="21599"/>
                  <a:pt x="8726" y="21600"/>
                </a:cubicBezTo>
                <a:cubicBezTo>
                  <a:pt x="5720" y="21600"/>
                  <a:pt x="2748" y="20972"/>
                  <a:pt x="-1" y="19758"/>
                </a:cubicBezTo>
                <a:moveTo>
                  <a:pt x="17452" y="19758"/>
                </a:moveTo>
                <a:cubicBezTo>
                  <a:pt x="14703" y="20972"/>
                  <a:pt x="11731" y="21599"/>
                  <a:pt x="8726" y="21600"/>
                </a:cubicBezTo>
                <a:cubicBezTo>
                  <a:pt x="5720" y="21600"/>
                  <a:pt x="2748" y="20972"/>
                  <a:pt x="-1" y="19758"/>
                </a:cubicBezTo>
                <a:lnTo>
                  <a:pt x="8726" y="0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14"/>
          <p:cNvSpPr/>
          <p:nvPr/>
        </p:nvSpPr>
        <p:spPr>
          <a:xfrm>
            <a:off x="3552840" y="4211640"/>
            <a:ext cx="99720" cy="126720"/>
          </a:xfrm>
          <a:custGeom>
            <a:avLst/>
            <a:gdLst/>
            <a:ahLst/>
            <a:cxnLst/>
            <a:rect l="l" t="t" r="r" b="b"/>
            <a:pathLst>
              <a:path w="17056" h="21600">
                <a:moveTo>
                  <a:pt x="-1" y="1754"/>
                </a:moveTo>
                <a:cubicBezTo>
                  <a:pt x="2694" y="597"/>
                  <a:pt x="5595" y="-1"/>
                  <a:pt x="8528" y="0"/>
                </a:cubicBezTo>
                <a:cubicBezTo>
                  <a:pt x="11460" y="0"/>
                  <a:pt x="14361" y="597"/>
                  <a:pt x="17056" y="1754"/>
                </a:cubicBezTo>
                <a:moveTo>
                  <a:pt x="-1" y="1754"/>
                </a:moveTo>
                <a:cubicBezTo>
                  <a:pt x="2694" y="597"/>
                  <a:pt x="5595" y="-1"/>
                  <a:pt x="8528" y="0"/>
                </a:cubicBezTo>
                <a:cubicBezTo>
                  <a:pt x="11460" y="0"/>
                  <a:pt x="14361" y="597"/>
                  <a:pt x="17056" y="1754"/>
                </a:cubicBezTo>
                <a:lnTo>
                  <a:pt x="8528" y="21600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15"/>
          <p:cNvSpPr/>
          <p:nvPr/>
        </p:nvSpPr>
        <p:spPr>
          <a:xfrm flipV="1">
            <a:off x="3590640" y="3643200"/>
            <a:ext cx="1800" cy="593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6"/>
          <p:cNvSpPr/>
          <p:nvPr/>
        </p:nvSpPr>
        <p:spPr>
          <a:xfrm>
            <a:off x="3264120" y="3770280"/>
            <a:ext cx="101880" cy="2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t</a:t>
            </a:r>
            <a:r>
              <a:rPr lang="pt-BR" sz="14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y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7"/>
          <p:cNvSpPr/>
          <p:nvPr/>
        </p:nvSpPr>
        <p:spPr>
          <a:xfrm>
            <a:off x="5754600" y="5195880"/>
            <a:ext cx="126720" cy="101160"/>
          </a:xfrm>
          <a:custGeom>
            <a:avLst/>
            <a:gdLst/>
            <a:ahLst/>
            <a:cxnLst/>
            <a:rect l="l" t="t" r="r" b="b"/>
            <a:pathLst>
              <a:path w="21600" h="17430">
                <a:moveTo>
                  <a:pt x="1737" y="17430"/>
                </a:moveTo>
                <a:cubicBezTo>
                  <a:pt x="590" y="14747"/>
                  <a:pt x="0" y="11860"/>
                  <a:pt x="0" y="8943"/>
                </a:cubicBezTo>
                <a:cubicBezTo>
                  <a:pt x="-1" y="5857"/>
                  <a:pt x="660" y="2808"/>
                  <a:pt x="1938" y="-1"/>
                </a:cubicBezTo>
                <a:moveTo>
                  <a:pt x="1737" y="17430"/>
                </a:moveTo>
                <a:cubicBezTo>
                  <a:pt x="590" y="14747"/>
                  <a:pt x="0" y="11860"/>
                  <a:pt x="0" y="8943"/>
                </a:cubicBezTo>
                <a:cubicBezTo>
                  <a:pt x="-1" y="5857"/>
                  <a:pt x="660" y="2808"/>
                  <a:pt x="1938" y="-1"/>
                </a:cubicBezTo>
                <a:lnTo>
                  <a:pt x="21600" y="8943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8"/>
          <p:cNvSpPr/>
          <p:nvPr/>
        </p:nvSpPr>
        <p:spPr>
          <a:xfrm>
            <a:off x="4059360" y="5195880"/>
            <a:ext cx="126720" cy="101160"/>
          </a:xfrm>
          <a:custGeom>
            <a:avLst/>
            <a:gdLst/>
            <a:ahLst/>
            <a:cxnLst/>
            <a:rect l="l" t="t" r="r" b="b"/>
            <a:pathLst>
              <a:path w="21600" h="17430">
                <a:moveTo>
                  <a:pt x="19661" y="-1"/>
                </a:moveTo>
                <a:cubicBezTo>
                  <a:pt x="20939" y="2808"/>
                  <a:pt x="21600" y="5857"/>
                  <a:pt x="21600" y="8943"/>
                </a:cubicBezTo>
                <a:cubicBezTo>
                  <a:pt x="21600" y="11860"/>
                  <a:pt x="21009" y="14747"/>
                  <a:pt x="19862" y="17430"/>
                </a:cubicBezTo>
                <a:moveTo>
                  <a:pt x="19661" y="-1"/>
                </a:moveTo>
                <a:cubicBezTo>
                  <a:pt x="20939" y="2808"/>
                  <a:pt x="21600" y="5857"/>
                  <a:pt x="21600" y="8943"/>
                </a:cubicBezTo>
                <a:cubicBezTo>
                  <a:pt x="21600" y="11860"/>
                  <a:pt x="21009" y="14747"/>
                  <a:pt x="19862" y="17430"/>
                </a:cubicBezTo>
                <a:lnTo>
                  <a:pt x="0" y="8943"/>
                </a:ln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19"/>
          <p:cNvSpPr/>
          <p:nvPr/>
        </p:nvSpPr>
        <p:spPr>
          <a:xfrm>
            <a:off x="4147920" y="5248080"/>
            <a:ext cx="1619280" cy="1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0"/>
          <p:cNvSpPr/>
          <p:nvPr/>
        </p:nvSpPr>
        <p:spPr>
          <a:xfrm>
            <a:off x="4972320" y="4906800"/>
            <a:ext cx="101880" cy="2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t</a:t>
            </a:r>
            <a:r>
              <a:rPr lang="pt-BR" sz="14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x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77099" y="249851"/>
            <a:ext cx="3431047" cy="11962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Escala</a:t>
            </a:r>
            <a:endParaRPr lang="pt-BR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686160" y="1829902"/>
            <a:ext cx="7314840" cy="130932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Mudança de Escala</a:t>
            </a:r>
          </a:p>
          <a:p>
            <a:pPr marL="743040" lvl="1" indent="-285480">
              <a:lnSpc>
                <a:spcPct val="100000"/>
              </a:lnSpc>
              <a:buClr>
                <a:srgbClr val="94141A"/>
              </a:buClr>
              <a:buSzPct val="80000"/>
              <a:buFont typeface="Wingdings" charset="2"/>
              <a:buChar char="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uso clássico desta operação em computação gráfica é a função </a:t>
            </a:r>
            <a:r>
              <a:rPr lang="pt-BR" sz="20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zoom in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(ampliação) ou </a:t>
            </a:r>
            <a:r>
              <a:rPr lang="pt-BR" sz="20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zoom out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(redução) </a:t>
            </a:r>
          </a:p>
        </p:txBody>
      </p:sp>
      <p:sp>
        <p:nvSpPr>
          <p:cNvPr id="211" name="CustomShape 3"/>
          <p:cNvSpPr/>
          <p:nvPr/>
        </p:nvSpPr>
        <p:spPr>
          <a:xfrm>
            <a:off x="1066680" y="5334120"/>
            <a:ext cx="7314840" cy="1066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 marL="343080" indent="-342720"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new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= s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old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y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new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= s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</a:t>
            </a:r>
            <a:r>
              <a:rPr lang="pt-BR" sz="18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old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Picture 5"/>
          <p:cNvPicPr/>
          <p:nvPr/>
        </p:nvPicPr>
        <p:blipFill>
          <a:blip r:embed="rId2"/>
          <a:stretch/>
        </p:blipFill>
        <p:spPr>
          <a:xfrm>
            <a:off x="2743200" y="3141720"/>
            <a:ext cx="3949200" cy="1434600"/>
          </a:xfrm>
          <a:prstGeom prst="rect">
            <a:avLst/>
          </a:prstGeom>
          <a:ln w="12600">
            <a:noFill/>
          </a:ln>
        </p:spPr>
      </p:pic>
      <p:sp>
        <p:nvSpPr>
          <p:cNvPr id="213" name="Line 4"/>
          <p:cNvSpPr/>
          <p:nvPr/>
        </p:nvSpPr>
        <p:spPr>
          <a:xfrm>
            <a:off x="2438280" y="3581280"/>
            <a:ext cx="0" cy="91440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Line 5"/>
          <p:cNvSpPr/>
          <p:nvPr/>
        </p:nvSpPr>
        <p:spPr>
          <a:xfrm>
            <a:off x="2895480" y="4800600"/>
            <a:ext cx="914400" cy="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6"/>
          <p:cNvSpPr/>
          <p:nvPr/>
        </p:nvSpPr>
        <p:spPr>
          <a:xfrm>
            <a:off x="5181480" y="4800600"/>
            <a:ext cx="1371600" cy="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7"/>
          <p:cNvSpPr/>
          <p:nvPr/>
        </p:nvSpPr>
        <p:spPr>
          <a:xfrm flipV="1">
            <a:off x="6933960" y="3124080"/>
            <a:ext cx="0" cy="1371600"/>
          </a:xfrm>
          <a:prstGeom prst="line">
            <a:avLst/>
          </a:prstGeom>
          <a:ln w="126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8"/>
          <p:cNvSpPr/>
          <p:nvPr/>
        </p:nvSpPr>
        <p:spPr>
          <a:xfrm>
            <a:off x="3048120" y="4800600"/>
            <a:ext cx="544320" cy="401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lang="pt-BR" sz="1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old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5562720" y="4800600"/>
            <a:ext cx="609120" cy="401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lang="pt-BR" sz="1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1752480" y="3886200"/>
            <a:ext cx="544320" cy="401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lang="pt-BR" sz="1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old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7086600" y="3581280"/>
            <a:ext cx="685440" cy="401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lang="pt-BR" sz="1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new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Line 12"/>
          <p:cNvSpPr/>
          <p:nvPr/>
        </p:nvSpPr>
        <p:spPr>
          <a:xfrm>
            <a:off x="1447560" y="5333760"/>
            <a:ext cx="6553440" cy="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982800" y="650880"/>
            <a:ext cx="7067160" cy="1196280"/>
          </a:xfrm>
          <a:prstGeom prst="rect">
            <a:avLst/>
          </a:prstGeom>
          <a:noFill/>
          <a:ln>
            <a:noFill/>
          </a:ln>
        </p:spPr>
        <p:txBody>
          <a:bodyPr lIns="63360" tIns="25560" rIns="63360" bIns="25560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Rotação em Torno da Origem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762120" y="1676520"/>
            <a:ext cx="4876560" cy="3962160"/>
          </a:xfrm>
          <a:prstGeom prst="rect">
            <a:avLst/>
          </a:prstGeom>
          <a:noFill/>
          <a:ln w="9360">
            <a:noFill/>
          </a:ln>
        </p:spPr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rotação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é o giro de um determinado ângulo de um ponto em torno de um ponto de referência, sem alteração da distância entre eles .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Queremos girar (x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,y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para o ponto (x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,y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pelo ângulo 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 figura temos: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 (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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+ 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) = y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/r    cos (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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+ 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) = x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/r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 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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= y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/r	    cos 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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x</a:t>
            </a:r>
            <a:r>
              <a:rPr lang="pt-BR" sz="20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/r</a:t>
            </a:r>
            <a:endParaRPr lang="pt-BR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3"/>
          <p:cNvSpPr/>
          <p:nvPr/>
        </p:nvSpPr>
        <p:spPr>
          <a:xfrm flipV="1">
            <a:off x="5992560" y="4295520"/>
            <a:ext cx="1025640" cy="17240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6516360" y="6058080"/>
            <a:ext cx="567360" cy="256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pt-BR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Eixo-x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5934240" y="3946680"/>
            <a:ext cx="110880" cy="136080"/>
          </a:xfrm>
          <a:custGeom>
            <a:avLst/>
            <a:gdLst/>
            <a:ahLst/>
            <a:cxnLst/>
            <a:rect l="l" t="t" r="r" b="b"/>
            <a:pathLst>
              <a:path w="17473" h="21600">
                <a:moveTo>
                  <a:pt x="17473" y="19800"/>
                </a:moveTo>
                <a:cubicBezTo>
                  <a:pt x="14750" y="20987"/>
                  <a:pt x="11812" y="21599"/>
                  <a:pt x="8842" y="21600"/>
                </a:cubicBezTo>
                <a:cubicBezTo>
                  <a:pt x="5793" y="21600"/>
                  <a:pt x="2780" y="20954"/>
                  <a:pt x="-1" y="19707"/>
                </a:cubicBezTo>
                <a:moveTo>
                  <a:pt x="17473" y="19800"/>
                </a:moveTo>
                <a:cubicBezTo>
                  <a:pt x="14750" y="20987"/>
                  <a:pt x="11812" y="21599"/>
                  <a:pt x="8842" y="21600"/>
                </a:cubicBezTo>
                <a:cubicBezTo>
                  <a:pt x="5793" y="21600"/>
                  <a:pt x="2780" y="20954"/>
                  <a:pt x="-1" y="19707"/>
                </a:cubicBezTo>
                <a:lnTo>
                  <a:pt x="8842" y="0"/>
                </a:lnTo>
                <a:close/>
              </a:path>
            </a:pathLst>
          </a:custGeom>
          <a:solidFill>
            <a:srgbClr val="000000"/>
          </a:solidFill>
          <a:ln w="127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6"/>
          <p:cNvSpPr/>
          <p:nvPr/>
        </p:nvSpPr>
        <p:spPr>
          <a:xfrm>
            <a:off x="5989320" y="4079520"/>
            <a:ext cx="0" cy="19148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7"/>
          <p:cNvSpPr/>
          <p:nvPr/>
        </p:nvSpPr>
        <p:spPr>
          <a:xfrm>
            <a:off x="7912080" y="5950080"/>
            <a:ext cx="136080" cy="109080"/>
          </a:xfrm>
          <a:custGeom>
            <a:avLst/>
            <a:gdLst/>
            <a:ahLst/>
            <a:cxnLst/>
            <a:rect l="l" t="t" r="r" b="b"/>
            <a:pathLst>
              <a:path w="21600" h="17287">
                <a:moveTo>
                  <a:pt x="1759" y="17287"/>
                </a:moveTo>
                <a:cubicBezTo>
                  <a:pt x="598" y="14590"/>
                  <a:pt x="0" y="11685"/>
                  <a:pt x="0" y="8749"/>
                </a:cubicBezTo>
                <a:cubicBezTo>
                  <a:pt x="-1" y="5735"/>
                  <a:pt x="630" y="2755"/>
                  <a:pt x="1851" y="-1"/>
                </a:cubicBezTo>
                <a:moveTo>
                  <a:pt x="1759" y="17287"/>
                </a:moveTo>
                <a:cubicBezTo>
                  <a:pt x="598" y="14590"/>
                  <a:pt x="0" y="11685"/>
                  <a:pt x="0" y="8749"/>
                </a:cubicBezTo>
                <a:cubicBezTo>
                  <a:pt x="-1" y="5735"/>
                  <a:pt x="630" y="2755"/>
                  <a:pt x="1851" y="-1"/>
                </a:cubicBezTo>
                <a:lnTo>
                  <a:pt x="21600" y="8749"/>
                </a:lnTo>
                <a:close/>
              </a:path>
            </a:pathLst>
          </a:custGeom>
          <a:solidFill>
            <a:srgbClr val="000000"/>
          </a:solidFill>
          <a:ln w="127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Line 8"/>
          <p:cNvSpPr/>
          <p:nvPr/>
        </p:nvSpPr>
        <p:spPr>
          <a:xfrm flipH="1">
            <a:off x="5976720" y="6013440"/>
            <a:ext cx="1940040" cy="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9"/>
          <p:cNvSpPr/>
          <p:nvPr/>
        </p:nvSpPr>
        <p:spPr>
          <a:xfrm>
            <a:off x="7650000" y="4940280"/>
            <a:ext cx="69480" cy="6948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Line 10"/>
          <p:cNvSpPr/>
          <p:nvPr/>
        </p:nvSpPr>
        <p:spPr>
          <a:xfrm flipH="1">
            <a:off x="5986440" y="4987800"/>
            <a:ext cx="1724040" cy="1025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11"/>
          <p:cNvSpPr/>
          <p:nvPr/>
        </p:nvSpPr>
        <p:spPr>
          <a:xfrm>
            <a:off x="6964200" y="4254480"/>
            <a:ext cx="69480" cy="69480"/>
          </a:xfrm>
          <a:prstGeom prst="ellipse">
            <a:avLst/>
          </a:prstGeom>
          <a:pattFill prst="openDmnd">
            <a:fgClr>
              <a:srgbClr val="000000"/>
            </a:fgClr>
            <a:bgClr>
              <a:srgbClr val="FFFFFF"/>
            </a:bgClr>
          </a:patt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12"/>
          <p:cNvSpPr/>
          <p:nvPr/>
        </p:nvSpPr>
        <p:spPr>
          <a:xfrm>
            <a:off x="7791120" y="4867200"/>
            <a:ext cx="606960" cy="256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pt-BR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(x1,y1)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3"/>
          <p:cNvSpPr/>
          <p:nvPr/>
        </p:nvSpPr>
        <p:spPr>
          <a:xfrm>
            <a:off x="7019640" y="4095720"/>
            <a:ext cx="606960" cy="256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pt-BR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(x2,y2)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4"/>
          <p:cNvSpPr/>
          <p:nvPr/>
        </p:nvSpPr>
        <p:spPr>
          <a:xfrm>
            <a:off x="6591240" y="5724360"/>
            <a:ext cx="253800" cy="256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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5"/>
          <p:cNvSpPr/>
          <p:nvPr/>
        </p:nvSpPr>
        <p:spPr>
          <a:xfrm>
            <a:off x="6333840" y="5295960"/>
            <a:ext cx="254880" cy="256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pt-BR" sz="1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6"/>
          <p:cNvSpPr/>
          <p:nvPr/>
        </p:nvSpPr>
        <p:spPr>
          <a:xfrm>
            <a:off x="6848640" y="5214960"/>
            <a:ext cx="225000" cy="225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r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7"/>
          <p:cNvSpPr/>
          <p:nvPr/>
        </p:nvSpPr>
        <p:spPr>
          <a:xfrm>
            <a:off x="5560920" y="5972040"/>
            <a:ext cx="469800" cy="256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pt-BR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(0,0)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8"/>
          <p:cNvSpPr/>
          <p:nvPr/>
        </p:nvSpPr>
        <p:spPr>
          <a:xfrm>
            <a:off x="5906520" y="3657600"/>
            <a:ext cx="567360" cy="256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360" tIns="44280" rIns="90360" bIns="44280"/>
          <a:lstStyle/>
          <a:p>
            <a:pPr>
              <a:lnSpc>
                <a:spcPct val="100000"/>
              </a:lnSpc>
            </a:pPr>
            <a:r>
              <a:rPr lang="pt-BR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neva"/>
              </a:rPr>
              <a:t>Eixo-y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9"/>
          <p:cNvSpPr/>
          <p:nvPr/>
        </p:nvSpPr>
        <p:spPr>
          <a:xfrm>
            <a:off x="6280200" y="5540400"/>
            <a:ext cx="221760" cy="14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0"/>
          <p:cNvSpPr/>
          <p:nvPr/>
        </p:nvSpPr>
        <p:spPr>
          <a:xfrm>
            <a:off x="6432480" y="5769000"/>
            <a:ext cx="14580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914400" y="277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Rotação em Torno da Origem (cont.)</a:t>
            </a:r>
            <a:endParaRPr lang="pt-BR" sz="3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85800" y="1600200"/>
            <a:ext cx="8076960" cy="5028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 marL="343080" indent="-342720">
              <a:lnSpc>
                <a:spcPct val="100000"/>
              </a:lnSpc>
              <a:buClr>
                <a:srgbClr val="CC9900"/>
              </a:buClr>
              <a:buSzPct val="90000"/>
              <a:buFont typeface="Wingdings" charset="2"/>
              <a:buChar char="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acordo com a figura temos: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marL="343080" indent="-342720"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 (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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+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= sin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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cos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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Substituindo,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</a:p>
          <a:p>
            <a:pPr marL="343080" indent="-342720"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/r = (y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/r)cos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(x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/r)sin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Por outro lado</a:t>
            </a: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</a:p>
          <a:p>
            <a:pPr marL="343080" indent="-342720"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x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fim: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                                </a:t>
            </a:r>
          </a:p>
          <a:p>
            <a:pPr marL="343080" indent="-342720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x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             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x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 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y</a:t>
            </a:r>
            <a:r>
              <a:rPr lang="pt-BR" sz="2000" b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 </a:t>
            </a:r>
            <a:r>
              <a:rPr lang="pt-BR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</a:t>
            </a: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</Template>
  <TotalTime>3260</TotalTime>
  <Words>2112</Words>
  <Application>Microsoft Office PowerPoint</Application>
  <PresentationFormat>Apresentação na tela (4:3)</PresentationFormat>
  <Paragraphs>379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46</vt:i4>
      </vt:variant>
    </vt:vector>
  </HeadingPairs>
  <TitlesOfParts>
    <vt:vector size="59" baseType="lpstr">
      <vt:lpstr>Arial</vt:lpstr>
      <vt:lpstr>Calibri</vt:lpstr>
      <vt:lpstr>Calibri Light</vt:lpstr>
      <vt:lpstr>Geneva</vt:lpstr>
      <vt:lpstr>StarSymbol</vt:lpstr>
      <vt:lpstr>Symbol</vt:lpstr>
      <vt:lpstr>Tahoma</vt:lpstr>
      <vt:lpstr>Times New Roman</vt:lpstr>
      <vt:lpstr>Wingdings</vt:lpstr>
      <vt:lpstr>Tema do Office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Staner</dc:creator>
  <cp:lastModifiedBy>Robson Sousa</cp:lastModifiedBy>
  <cp:revision>230</cp:revision>
  <dcterms:created xsi:type="dcterms:W3CDTF">2002-08-14T13:51:42Z</dcterms:created>
  <dcterms:modified xsi:type="dcterms:W3CDTF">2020-08-25T11:43:59Z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</Properties>
</file>