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95"/>
  </p:notesMasterIdLst>
  <p:handoutMasterIdLst>
    <p:handoutMasterId r:id="rId96"/>
  </p:handoutMasterIdLst>
  <p:sldIdLst>
    <p:sldId id="271" r:id="rId2"/>
    <p:sldId id="311" r:id="rId3"/>
    <p:sldId id="272" r:id="rId4"/>
    <p:sldId id="294" r:id="rId5"/>
    <p:sldId id="312" r:id="rId6"/>
    <p:sldId id="293" r:id="rId7"/>
    <p:sldId id="290" r:id="rId8"/>
    <p:sldId id="273" r:id="rId9"/>
    <p:sldId id="291" r:id="rId10"/>
    <p:sldId id="274" r:id="rId11"/>
    <p:sldId id="292" r:id="rId12"/>
    <p:sldId id="275" r:id="rId13"/>
    <p:sldId id="276" r:id="rId14"/>
    <p:sldId id="277" r:id="rId15"/>
    <p:sldId id="278" r:id="rId16"/>
    <p:sldId id="315" r:id="rId17"/>
    <p:sldId id="280" r:id="rId18"/>
    <p:sldId id="316" r:id="rId19"/>
    <p:sldId id="317" r:id="rId20"/>
    <p:sldId id="318" r:id="rId21"/>
    <p:sldId id="319" r:id="rId22"/>
    <p:sldId id="320" r:id="rId23"/>
    <p:sldId id="321" r:id="rId24"/>
    <p:sldId id="418" r:id="rId25"/>
    <p:sldId id="419" r:id="rId26"/>
    <p:sldId id="417" r:id="rId27"/>
    <p:sldId id="322" r:id="rId28"/>
    <p:sldId id="323" r:id="rId29"/>
    <p:sldId id="383" r:id="rId30"/>
    <p:sldId id="324" r:id="rId31"/>
    <p:sldId id="384" r:id="rId32"/>
    <p:sldId id="325" r:id="rId33"/>
    <p:sldId id="326" r:id="rId34"/>
    <p:sldId id="415" r:id="rId35"/>
    <p:sldId id="327" r:id="rId36"/>
    <p:sldId id="416" r:id="rId37"/>
    <p:sldId id="328" r:id="rId38"/>
    <p:sldId id="329" r:id="rId39"/>
    <p:sldId id="395" r:id="rId40"/>
    <p:sldId id="410" r:id="rId41"/>
    <p:sldId id="408" r:id="rId42"/>
    <p:sldId id="409" r:id="rId43"/>
    <p:sldId id="398" r:id="rId44"/>
    <p:sldId id="404" r:id="rId45"/>
    <p:sldId id="405" r:id="rId46"/>
    <p:sldId id="411" r:id="rId47"/>
    <p:sldId id="406" r:id="rId48"/>
    <p:sldId id="407" r:id="rId49"/>
    <p:sldId id="412" r:id="rId50"/>
    <p:sldId id="357" r:id="rId51"/>
    <p:sldId id="330" r:id="rId52"/>
    <p:sldId id="414" r:id="rId53"/>
    <p:sldId id="413" r:id="rId54"/>
    <p:sldId id="359" r:id="rId55"/>
    <p:sldId id="360" r:id="rId56"/>
    <p:sldId id="363" r:id="rId57"/>
    <p:sldId id="366" r:id="rId58"/>
    <p:sldId id="367" r:id="rId59"/>
    <p:sldId id="368" r:id="rId60"/>
    <p:sldId id="370" r:id="rId61"/>
    <p:sldId id="371" r:id="rId62"/>
    <p:sldId id="372" r:id="rId63"/>
    <p:sldId id="373" r:id="rId64"/>
    <p:sldId id="374" r:id="rId65"/>
    <p:sldId id="375" r:id="rId66"/>
    <p:sldId id="376" r:id="rId67"/>
    <p:sldId id="377" r:id="rId68"/>
    <p:sldId id="378" r:id="rId69"/>
    <p:sldId id="379" r:id="rId70"/>
    <p:sldId id="356" r:id="rId71"/>
    <p:sldId id="331" r:id="rId72"/>
    <p:sldId id="333" r:id="rId73"/>
    <p:sldId id="334" r:id="rId74"/>
    <p:sldId id="335" r:id="rId75"/>
    <p:sldId id="336" r:id="rId76"/>
    <p:sldId id="393" r:id="rId77"/>
    <p:sldId id="394" r:id="rId78"/>
    <p:sldId id="332" r:id="rId79"/>
    <p:sldId id="337" r:id="rId80"/>
    <p:sldId id="381" r:id="rId81"/>
    <p:sldId id="380" r:id="rId82"/>
    <p:sldId id="342" r:id="rId83"/>
    <p:sldId id="343" r:id="rId84"/>
    <p:sldId id="344" r:id="rId85"/>
    <p:sldId id="346" r:id="rId86"/>
    <p:sldId id="345" r:id="rId87"/>
    <p:sldId id="347" r:id="rId88"/>
    <p:sldId id="348" r:id="rId89"/>
    <p:sldId id="349" r:id="rId90"/>
    <p:sldId id="350" r:id="rId91"/>
    <p:sldId id="351" r:id="rId92"/>
    <p:sldId id="352" r:id="rId93"/>
    <p:sldId id="353" r:id="rId9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7" autoAdjust="0"/>
  </p:normalViewPr>
  <p:slideViewPr>
    <p:cSldViewPr>
      <p:cViewPr varScale="1">
        <p:scale>
          <a:sx n="96" d="100"/>
          <a:sy n="96" d="100"/>
        </p:scale>
        <p:origin x="16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2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notesViewPr>
    <p:cSldViewPr>
      <p:cViewPr varScale="1">
        <p:scale>
          <a:sx n="41" d="100"/>
          <a:sy n="41" d="100"/>
        </p:scale>
        <p:origin x="-90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8.xml"/><Relationship Id="rId1" Type="http://schemas.openxmlformats.org/officeDocument/2006/relationships/slide" Target="slides/slide2.xml"/><Relationship Id="rId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7990760-04B5-4806-BA97-B2A9F5D66E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469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BFB7156-7463-4567-82FA-DDC0B24AA3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946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FB7156-7463-4567-82FA-DDC0B24AA307}" type="slidenum">
              <a:rPr lang="pt-BR" smtClean="0"/>
              <a:pPr>
                <a:defRPr/>
              </a:pPr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62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sp>
        <p:nvSpPr>
          <p:cNvPr id="2151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3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2151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6B867-0A5A-42DA-8C5E-3CB6CDADA9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929AA-48C6-46FC-B496-92B52155F6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8C4EF-F580-48C7-B211-04F438FF0C5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C3D63-5C22-4D7D-A505-D31D816F2E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14D0A-964F-40FD-A559-B0B14B26A4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C90AE-EA80-48AB-A2E2-7656BEBF97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EB71E-48FB-40CA-8678-908635E612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85509-78BD-4702-A1D6-9099CE6CA8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AD78D-CB99-405E-B38C-CAF7E8D9AB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96AD6-6418-47BA-A9E2-AF94D89A4A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D04D0-0FC0-4E65-9FD9-38AC856911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2048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2048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pt-BR"/>
              </a:p>
            </p:txBody>
          </p:sp>
        </p:grpSp>
      </p:grpSp>
      <p:sp>
        <p:nvSpPr>
          <p:cNvPr id="2048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49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C0871755-9C8B-4738-AB2C-2CA97DD819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/>
  <p:txStyles>
    <p:titleStyle>
      <a:lvl1pPr algn="just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Times New Roman" pitchFamily="18" charset="0"/>
          <a:cs typeface="Arial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Times New Roman" pitchFamily="18" charset="0"/>
          <a:cs typeface="Arial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Times New Roman" pitchFamily="18" charset="0"/>
          <a:cs typeface="Arial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Times New Roman" pitchFamily="18" charset="0"/>
          <a:cs typeface="Arial" charset="0"/>
        </a:defRPr>
      </a:lvl5pPr>
      <a:lvl6pPr marL="457200" algn="just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Times New Roman" pitchFamily="18" charset="0"/>
          <a:cs typeface="Arial" charset="0"/>
        </a:defRPr>
      </a:lvl6pPr>
      <a:lvl7pPr marL="914400" algn="just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Times New Roman" pitchFamily="18" charset="0"/>
          <a:cs typeface="Arial" charset="0"/>
        </a:defRPr>
      </a:lvl7pPr>
      <a:lvl8pPr marL="1371600" algn="just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Times New Roman" pitchFamily="18" charset="0"/>
          <a:cs typeface="Arial" charset="0"/>
        </a:defRPr>
      </a:lvl8pPr>
      <a:lvl9pPr marL="1828800" algn="just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0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24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64.wmf"/><Relationship Id="rId7" Type="http://schemas.openxmlformats.org/officeDocument/2006/relationships/image" Target="../media/image6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67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71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7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jpeg"/><Relationship Id="rId5" Type="http://schemas.openxmlformats.org/officeDocument/2006/relationships/image" Target="../media/image83.jpeg"/><Relationship Id="rId4" Type="http://schemas.openxmlformats.org/officeDocument/2006/relationships/image" Target="../media/image82.jpe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e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4.jpeg"/><Relationship Id="rId4" Type="http://schemas.openxmlformats.org/officeDocument/2006/relationships/image" Target="../media/image9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25600" y="1066800"/>
            <a:ext cx="7213600" cy="1450975"/>
          </a:xfrm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>
              <a:lnSpc>
                <a:spcPct val="85000"/>
              </a:lnSpc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Matemática Básica 3D,</a:t>
            </a:r>
            <a:b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Transformações 3D, Projeções e</a:t>
            </a:r>
            <a:b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Representação de objetos 3D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Prof. Robson Pequeno de Sousa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29550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pPr algn="ctr" eaLnBrk="1" hangingPunct="1"/>
            <a:r>
              <a:rPr lang="en-US" b="1"/>
              <a:t>Equação do plano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175125"/>
          </a:xfrm>
          <a:noFill/>
        </p:spPr>
        <p:txBody>
          <a:bodyPr lIns="63500" tIns="25400" rIns="63500" bIns="25400">
            <a:spAutoFit/>
          </a:bodyPr>
          <a:lstStyle/>
          <a:p>
            <a:pPr marL="228600" indent="-228600" eaLnBrk="1" hangingPunct="1">
              <a:lnSpc>
                <a:spcPct val="92000"/>
              </a:lnSpc>
              <a:spcBef>
                <a:spcPct val="46000"/>
              </a:spcBef>
              <a:buFont typeface="Wingdings" pitchFamily="2" charset="2"/>
              <a:buChar char="q"/>
              <a:tabLst>
                <a:tab pos="2514600" algn="l"/>
                <a:tab pos="3683000" algn="l"/>
                <a:tab pos="4559300" algn="l"/>
              </a:tabLst>
            </a:pPr>
            <a:r>
              <a:rPr lang="en-US" sz="2400"/>
              <a:t> </a:t>
            </a:r>
            <a:r>
              <a:rPr lang="pt-BR" sz="2000"/>
              <a:t>Um plano é definido especificando um ponto P</a:t>
            </a:r>
            <a:r>
              <a:rPr lang="pt-BR" sz="2000" baseline="-25000"/>
              <a:t>0</a:t>
            </a:r>
            <a:r>
              <a:rPr lang="pt-BR" sz="2000"/>
              <a:t>(x</a:t>
            </a:r>
            <a:r>
              <a:rPr lang="pt-BR" sz="2000" baseline="-25000"/>
              <a:t>0</a:t>
            </a:r>
            <a:r>
              <a:rPr lang="pt-BR" sz="2000"/>
              <a:t>,y</a:t>
            </a:r>
            <a:r>
              <a:rPr lang="pt-BR" sz="2000" baseline="-25000"/>
              <a:t>0</a:t>
            </a:r>
            <a:r>
              <a:rPr lang="pt-BR" sz="2000"/>
              <a:t>,z</a:t>
            </a:r>
            <a:r>
              <a:rPr lang="pt-BR" sz="2000" baseline="-25000"/>
              <a:t>0</a:t>
            </a:r>
            <a:r>
              <a:rPr lang="pt-BR" sz="2000"/>
              <a:t>) do plano e um vetor normal </a:t>
            </a:r>
            <a:r>
              <a:rPr lang="pt-BR" sz="2000" b="1"/>
              <a:t>N = </a:t>
            </a:r>
            <a:r>
              <a:rPr lang="pt-BR" sz="2000"/>
              <a:t>n</a:t>
            </a:r>
            <a:r>
              <a:rPr lang="pt-BR" sz="2000" baseline="-25000"/>
              <a:t>1</a:t>
            </a:r>
            <a:r>
              <a:rPr lang="pt-BR" sz="2000" b="1"/>
              <a:t>i </a:t>
            </a:r>
            <a:r>
              <a:rPr lang="pt-BR" sz="2000"/>
              <a:t>+ n</a:t>
            </a:r>
            <a:r>
              <a:rPr lang="pt-BR" sz="2000" baseline="-25000"/>
              <a:t>2</a:t>
            </a:r>
            <a:r>
              <a:rPr lang="pt-BR" sz="2000" b="1"/>
              <a:t>j </a:t>
            </a:r>
            <a:r>
              <a:rPr lang="pt-BR" sz="2000"/>
              <a:t>+ n</a:t>
            </a:r>
            <a:r>
              <a:rPr lang="pt-BR" sz="2000" baseline="-25000"/>
              <a:t>3</a:t>
            </a:r>
            <a:r>
              <a:rPr lang="pt-BR" sz="2000" b="1"/>
              <a:t>z. </a:t>
            </a:r>
            <a:r>
              <a:rPr lang="pt-BR" sz="2000"/>
              <a:t>Seja P(x,y,z) um ponto qualquer do plano, então o vetor            é um vetor do plano, por conseguinte </a:t>
            </a:r>
            <a:r>
              <a:rPr lang="pt-BR" sz="2000" b="1"/>
              <a:t>N </a:t>
            </a:r>
            <a:r>
              <a:rPr lang="pt-BR" sz="2000"/>
              <a:t> lhe é perpendicular</a:t>
            </a:r>
            <a:r>
              <a:rPr lang="pt-BR" sz="2000" b="1"/>
              <a:t>, </a:t>
            </a:r>
            <a:r>
              <a:rPr lang="pt-BR" sz="2000"/>
              <a:t>então</a:t>
            </a:r>
            <a:r>
              <a:rPr lang="pt-BR" sz="2000" b="1"/>
              <a:t>:</a:t>
            </a:r>
            <a:r>
              <a:rPr lang="pt-BR" sz="2000"/>
              <a:t>   </a:t>
            </a:r>
            <a:endParaRPr lang="pt-BR" sz="2000" b="1"/>
          </a:p>
          <a:p>
            <a:pPr marL="228600" indent="-228600" eaLnBrk="1" hangingPunct="1">
              <a:lnSpc>
                <a:spcPct val="92000"/>
              </a:lnSpc>
              <a:spcBef>
                <a:spcPct val="46000"/>
              </a:spcBef>
              <a:buFont typeface="Wingdings" pitchFamily="2" charset="2"/>
              <a:buNone/>
              <a:tabLst>
                <a:tab pos="2514600" algn="l"/>
                <a:tab pos="3683000" algn="l"/>
                <a:tab pos="4559300" algn="l"/>
              </a:tabLst>
            </a:pPr>
            <a:r>
              <a:rPr lang="pt-BR" sz="2000"/>
              <a:t>	(n</a:t>
            </a:r>
            <a:r>
              <a:rPr lang="pt-BR" sz="2000" baseline="-25000"/>
              <a:t>1</a:t>
            </a:r>
            <a:r>
              <a:rPr lang="pt-BR" sz="2000" b="1"/>
              <a:t>i </a:t>
            </a:r>
            <a:r>
              <a:rPr lang="pt-BR" sz="2000"/>
              <a:t>+ n</a:t>
            </a:r>
            <a:r>
              <a:rPr lang="pt-BR" sz="2000" baseline="-25000"/>
              <a:t>2</a:t>
            </a:r>
            <a:r>
              <a:rPr lang="pt-BR" sz="2000" b="1"/>
              <a:t>j </a:t>
            </a:r>
            <a:r>
              <a:rPr lang="pt-BR" sz="2000"/>
              <a:t>+ n</a:t>
            </a:r>
            <a:r>
              <a:rPr lang="pt-BR" sz="2000" baseline="-25000"/>
              <a:t>3</a:t>
            </a:r>
            <a:r>
              <a:rPr lang="pt-BR" sz="2000" b="1"/>
              <a:t>z).</a:t>
            </a:r>
            <a:r>
              <a:rPr lang="pt-BR" sz="2000"/>
              <a:t>((x-x</a:t>
            </a:r>
            <a:r>
              <a:rPr lang="pt-BR" sz="2000" baseline="-25000"/>
              <a:t>0</a:t>
            </a:r>
            <a:r>
              <a:rPr lang="pt-BR" sz="2000"/>
              <a:t>)</a:t>
            </a:r>
            <a:r>
              <a:rPr lang="pt-BR" sz="2000" b="1"/>
              <a:t>I</a:t>
            </a:r>
            <a:r>
              <a:rPr lang="pt-BR" sz="2000"/>
              <a:t>+(y-y</a:t>
            </a:r>
            <a:r>
              <a:rPr lang="pt-BR" sz="2000" baseline="-25000"/>
              <a:t>0</a:t>
            </a:r>
            <a:r>
              <a:rPr lang="pt-BR" sz="2000"/>
              <a:t>)</a:t>
            </a:r>
            <a:r>
              <a:rPr lang="pt-BR" sz="2000" b="1"/>
              <a:t>j</a:t>
            </a:r>
            <a:r>
              <a:rPr lang="pt-BR" sz="2000"/>
              <a:t>+(z-z</a:t>
            </a:r>
            <a:r>
              <a:rPr lang="pt-BR" sz="2000" baseline="-25000"/>
              <a:t>0</a:t>
            </a:r>
            <a:r>
              <a:rPr lang="pt-BR" sz="2000"/>
              <a:t>)</a:t>
            </a:r>
            <a:r>
              <a:rPr lang="pt-BR" sz="2000" b="1"/>
              <a:t>k</a:t>
            </a:r>
            <a:r>
              <a:rPr lang="pt-BR" sz="2000"/>
              <a:t>) = 0</a:t>
            </a:r>
          </a:p>
          <a:p>
            <a:pPr marL="228600" indent="-228600" eaLnBrk="1" hangingPunct="1">
              <a:lnSpc>
                <a:spcPct val="92000"/>
              </a:lnSpc>
              <a:spcBef>
                <a:spcPct val="46000"/>
              </a:spcBef>
              <a:buFont typeface="Wingdings" pitchFamily="2" charset="2"/>
              <a:buNone/>
              <a:tabLst>
                <a:tab pos="2514600" algn="l"/>
                <a:tab pos="3683000" algn="l"/>
                <a:tab pos="4559300" algn="l"/>
              </a:tabLst>
            </a:pPr>
            <a:r>
              <a:rPr lang="pt-BR" sz="2000"/>
              <a:t>	Fazendo, </a:t>
            </a:r>
          </a:p>
          <a:p>
            <a:pPr marL="685800" lvl="1" indent="-228600" eaLnBrk="1" hangingPunct="1">
              <a:lnSpc>
                <a:spcPct val="92000"/>
              </a:lnSpc>
              <a:spcBef>
                <a:spcPct val="46000"/>
              </a:spcBef>
              <a:buFont typeface="Wingdings" pitchFamily="2" charset="2"/>
              <a:buNone/>
              <a:tabLst>
                <a:tab pos="2514600" algn="l"/>
                <a:tab pos="3683000" algn="l"/>
                <a:tab pos="4559300" algn="l"/>
              </a:tabLst>
            </a:pPr>
            <a:r>
              <a:rPr lang="pt-BR" sz="2000"/>
              <a:t>n</a:t>
            </a:r>
            <a:r>
              <a:rPr lang="pt-BR" sz="2000" baseline="-25000"/>
              <a:t>1</a:t>
            </a:r>
            <a:r>
              <a:rPr lang="pt-BR" sz="2000"/>
              <a:t> = A, n</a:t>
            </a:r>
            <a:r>
              <a:rPr lang="pt-BR" sz="2000" baseline="-25000"/>
              <a:t>2</a:t>
            </a:r>
            <a:r>
              <a:rPr lang="pt-BR" sz="2000"/>
              <a:t> = B e n</a:t>
            </a:r>
            <a:r>
              <a:rPr lang="pt-BR" sz="2000" baseline="-25000"/>
              <a:t>3</a:t>
            </a:r>
            <a:r>
              <a:rPr lang="pt-BR" sz="2000"/>
              <a:t> = C , temos </a:t>
            </a:r>
          </a:p>
          <a:p>
            <a:pPr marL="228600" indent="-228600" eaLnBrk="1" hangingPunct="1">
              <a:lnSpc>
                <a:spcPct val="92000"/>
              </a:lnSpc>
              <a:spcBef>
                <a:spcPct val="46000"/>
              </a:spcBef>
              <a:buFont typeface="Wingdings" pitchFamily="2" charset="2"/>
              <a:buNone/>
              <a:tabLst>
                <a:tab pos="2514600" algn="l"/>
                <a:tab pos="3683000" algn="l"/>
                <a:tab pos="4559300" algn="l"/>
              </a:tabLst>
            </a:pPr>
            <a:r>
              <a:rPr lang="pt-BR" sz="2000"/>
              <a:t>      Ax + By + Cz + D = 0;   eq. do plano</a:t>
            </a:r>
          </a:p>
          <a:p>
            <a:pPr marL="228600" indent="-228600" eaLnBrk="1" hangingPunct="1">
              <a:lnSpc>
                <a:spcPct val="92000"/>
              </a:lnSpc>
              <a:spcBef>
                <a:spcPct val="46000"/>
              </a:spcBef>
              <a:buFont typeface="Wingdings" pitchFamily="2" charset="2"/>
              <a:buNone/>
              <a:tabLst>
                <a:tab pos="2514600" algn="l"/>
                <a:tab pos="3683000" algn="l"/>
                <a:tab pos="4559300" algn="l"/>
              </a:tabLst>
            </a:pPr>
            <a:r>
              <a:rPr lang="pt-BR" sz="2000"/>
              <a:t>	 (A, B, C) = são as componentes do vetor </a:t>
            </a:r>
            <a:r>
              <a:rPr lang="pt-BR" sz="2000" b="1"/>
              <a:t>N</a:t>
            </a:r>
            <a:r>
              <a:rPr lang="pt-BR" sz="2000"/>
              <a:t>  normal  ao plano</a:t>
            </a:r>
          </a:p>
          <a:p>
            <a:pPr marL="228600" indent="-228600" eaLnBrk="1" hangingPunct="1">
              <a:lnSpc>
                <a:spcPct val="92000"/>
              </a:lnSpc>
              <a:spcBef>
                <a:spcPct val="46000"/>
              </a:spcBef>
              <a:buFont typeface="Wingdings" pitchFamily="2" charset="2"/>
              <a:buNone/>
              <a:tabLst>
                <a:tab pos="2514600" algn="l"/>
                <a:tab pos="3683000" algn="l"/>
                <a:tab pos="4559300" algn="l"/>
              </a:tabLst>
            </a:pPr>
            <a:r>
              <a:rPr lang="pt-BR" sz="2000"/>
              <a:t>	  D = (-Ax</a:t>
            </a:r>
            <a:r>
              <a:rPr lang="pt-BR" sz="2000" baseline="-25000"/>
              <a:t>0</a:t>
            </a:r>
            <a:r>
              <a:rPr lang="pt-BR" sz="2000"/>
              <a:t> – By</a:t>
            </a:r>
            <a:r>
              <a:rPr lang="pt-BR" sz="2000" baseline="-25000"/>
              <a:t>0</a:t>
            </a:r>
            <a:r>
              <a:rPr lang="pt-BR" sz="2000"/>
              <a:t> – Cz</a:t>
            </a:r>
            <a:r>
              <a:rPr lang="pt-BR" sz="2000" baseline="-25000"/>
              <a:t>0</a:t>
            </a:r>
            <a:r>
              <a:rPr lang="pt-BR" sz="2000"/>
              <a:t>)</a:t>
            </a:r>
          </a:p>
          <a:p>
            <a:pPr marL="228600" indent="-228600" eaLnBrk="1" hangingPunct="1">
              <a:lnSpc>
                <a:spcPct val="92000"/>
              </a:lnSpc>
              <a:spcBef>
                <a:spcPct val="46000"/>
              </a:spcBef>
              <a:buFont typeface="Wingdings" pitchFamily="2" charset="2"/>
              <a:buNone/>
              <a:tabLst>
                <a:tab pos="2514600" algn="l"/>
                <a:tab pos="3683000" algn="l"/>
                <a:tab pos="4559300" algn="l"/>
              </a:tabLst>
            </a:pPr>
            <a:endParaRPr lang="pt-BR" sz="2000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3721100" y="2101850"/>
          <a:ext cx="406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342720" progId="Equation.DSMT4">
                  <p:embed/>
                </p:oleObj>
              </mc:Choice>
              <mc:Fallback>
                <p:oleObj name="Equation" r:id="rId2" imgW="406080" imgH="342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2101850"/>
                        <a:ext cx="406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b="1"/>
              <a:t>Equação do plano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572000"/>
          </a:xfrm>
        </p:spPr>
        <p:txBody>
          <a:bodyPr/>
          <a:lstStyle/>
          <a:p>
            <a:pPr eaLnBrk="1" hangingPunct="1">
              <a:lnSpc>
                <a:spcPct val="92000"/>
              </a:lnSpc>
              <a:spcBef>
                <a:spcPct val="46000"/>
              </a:spcBef>
              <a:buFont typeface="Wingdings" pitchFamily="2" charset="2"/>
              <a:buNone/>
            </a:pPr>
            <a:endParaRPr lang="en-US" sz="2400"/>
          </a:p>
          <a:p>
            <a:pPr eaLnBrk="1" hangingPunct="1">
              <a:lnSpc>
                <a:spcPct val="92000"/>
              </a:lnSpc>
              <a:spcBef>
                <a:spcPct val="46000"/>
              </a:spcBef>
            </a:pPr>
            <a:r>
              <a:rPr lang="pt-BR" sz="2400"/>
              <a:t>Forma alternativa:	</a:t>
            </a:r>
          </a:p>
          <a:p>
            <a:pPr lvl="1" eaLnBrk="1" hangingPunct="1">
              <a:lnSpc>
                <a:spcPct val="92000"/>
              </a:lnSpc>
              <a:spcBef>
                <a:spcPct val="46000"/>
              </a:spcBef>
            </a:pPr>
            <a:r>
              <a:rPr lang="pt-BR" sz="2200"/>
              <a:t>A'x + B'y + C'z +D' = 0  </a:t>
            </a:r>
          </a:p>
          <a:p>
            <a:pPr eaLnBrk="1" hangingPunct="1">
              <a:lnSpc>
                <a:spcPct val="92000"/>
              </a:lnSpc>
              <a:spcBef>
                <a:spcPct val="46000"/>
              </a:spcBef>
              <a:buFont typeface="Wingdings" pitchFamily="2" charset="2"/>
              <a:buNone/>
            </a:pPr>
            <a:r>
              <a:rPr lang="pt-BR" sz="2400" b="1"/>
              <a:t>	</a:t>
            </a:r>
            <a:r>
              <a:rPr lang="pt-BR" sz="2400"/>
              <a:t>em que</a:t>
            </a:r>
            <a:r>
              <a:rPr lang="pt-BR" sz="2400" b="1"/>
              <a:t>, </a:t>
            </a:r>
            <a:r>
              <a:rPr lang="pt-BR" sz="2400"/>
              <a:t>    </a:t>
            </a:r>
          </a:p>
          <a:p>
            <a:pPr eaLnBrk="1" hangingPunct="1">
              <a:lnSpc>
                <a:spcPct val="92000"/>
              </a:lnSpc>
              <a:spcBef>
                <a:spcPct val="46000"/>
              </a:spcBef>
              <a:buFont typeface="Wingdings" pitchFamily="2" charset="2"/>
              <a:buNone/>
            </a:pPr>
            <a:r>
              <a:rPr lang="pt-BR" sz="2400"/>
              <a:t>              A' = A/d,   B' = B/d,   C' = C/d,   D' = D/d</a:t>
            </a:r>
          </a:p>
          <a:p>
            <a:pPr eaLnBrk="1" hangingPunct="1">
              <a:lnSpc>
                <a:spcPct val="92000"/>
              </a:lnSpc>
              <a:spcBef>
                <a:spcPct val="46000"/>
              </a:spcBef>
              <a:buFont typeface="Wingdings" pitchFamily="2" charset="2"/>
              <a:buNone/>
            </a:pPr>
            <a:r>
              <a:rPr lang="pt-BR" sz="2400"/>
              <a:t>		   d =</a:t>
            </a:r>
            <a:r>
              <a:rPr lang="pt-BR" sz="2400" b="1"/>
              <a:t> </a:t>
            </a:r>
          </a:p>
          <a:p>
            <a:pPr eaLnBrk="1" hangingPunct="1">
              <a:lnSpc>
                <a:spcPct val="92000"/>
              </a:lnSpc>
              <a:spcBef>
                <a:spcPct val="46000"/>
              </a:spcBef>
              <a:buFont typeface="Wingdings" pitchFamily="2" charset="2"/>
              <a:buChar char="§"/>
            </a:pPr>
            <a:endParaRPr lang="pt-BR" sz="2400"/>
          </a:p>
          <a:p>
            <a:pPr eaLnBrk="1" hangingPunct="1">
              <a:lnSpc>
                <a:spcPct val="92000"/>
              </a:lnSpc>
              <a:spcBef>
                <a:spcPct val="46000"/>
              </a:spcBef>
              <a:buFont typeface="Wingdings" pitchFamily="2" charset="2"/>
              <a:buNone/>
            </a:pPr>
            <a:r>
              <a:rPr lang="pt-BR" sz="2400"/>
              <a:t>Distância entre o plano e um ponto é dada por:</a:t>
            </a:r>
          </a:p>
          <a:p>
            <a:pPr lvl="1" eaLnBrk="1" hangingPunct="1">
              <a:lnSpc>
                <a:spcPct val="92000"/>
              </a:lnSpc>
              <a:spcBef>
                <a:spcPct val="46000"/>
              </a:spcBef>
              <a:buFont typeface="Wingdings" pitchFamily="2" charset="2"/>
              <a:buNone/>
            </a:pPr>
            <a:r>
              <a:rPr lang="pt-BR" sz="2200"/>
              <a:t> A'x + B'y + C'z + D'</a:t>
            </a:r>
            <a:endParaRPr lang="pt-BR" sz="2200" b="1"/>
          </a:p>
          <a:p>
            <a:pPr eaLnBrk="1" hangingPunct="1"/>
            <a:endParaRPr lang="pt-BR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971800" y="4114800"/>
          <a:ext cx="2286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800" imgH="215900" progId="Equation.3">
                  <p:embed/>
                </p:oleObj>
              </mc:Choice>
              <mc:Fallback>
                <p:oleObj name="Equation" r:id="rId2" imgW="9398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14800"/>
                        <a:ext cx="22860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Equação do plano</a:t>
            </a:r>
            <a:endParaRPr lang="pt-BR" b="1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713" y="1924050"/>
            <a:ext cx="6872287" cy="3867150"/>
          </a:xfrm>
        </p:spPr>
        <p:txBody>
          <a:bodyPr/>
          <a:lstStyle/>
          <a:p>
            <a:pPr eaLnBrk="1" hangingPunct="1"/>
            <a:r>
              <a:rPr lang="pt-BR"/>
              <a:t>Exemplo</a:t>
            </a:r>
          </a:p>
        </p:txBody>
      </p:sp>
      <p:pic>
        <p:nvPicPr>
          <p:cNvPr id="27652" name="Picture 4" descr="D:\Temp\plano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124200"/>
            <a:ext cx="5403850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11200"/>
            <a:ext cx="6832600" cy="60007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b="1"/>
              <a:t>Derivando a Equação do Plano</a:t>
            </a:r>
          </a:p>
        </p:txBody>
      </p:sp>
      <p:pic>
        <p:nvPicPr>
          <p:cNvPr id="2867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981200"/>
            <a:ext cx="3733800" cy="365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4714875" cy="4251325"/>
          </a:xfrm>
          <a:noFill/>
        </p:spPr>
        <p:txBody>
          <a:bodyPr lIns="63500" tIns="25400" rIns="63500" bIns="25400">
            <a:spAutoFit/>
          </a:bodyPr>
          <a:lstStyle/>
          <a:p>
            <a:pPr marL="228600" indent="-228600" eaLnBrk="1" hangingPunct="1">
              <a:lnSpc>
                <a:spcPct val="102000"/>
              </a:lnSpc>
              <a:spcBef>
                <a:spcPct val="51000"/>
              </a:spcBef>
            </a:pPr>
            <a:r>
              <a:rPr lang="pt-BR" sz="2000"/>
              <a:t>Derivando a equação do plano dado três pontos:  P</a:t>
            </a:r>
            <a:r>
              <a:rPr lang="pt-BR" sz="2000" baseline="-25000"/>
              <a:t>1</a:t>
            </a:r>
            <a:r>
              <a:rPr lang="pt-BR" sz="2000"/>
              <a:t>, P</a:t>
            </a:r>
            <a:r>
              <a:rPr lang="pt-BR" sz="2000" baseline="-25000"/>
              <a:t>2</a:t>
            </a:r>
            <a:r>
              <a:rPr lang="pt-BR" sz="2000"/>
              <a:t>, P</a:t>
            </a:r>
            <a:r>
              <a:rPr lang="pt-BR" sz="2000" baseline="-25000"/>
              <a:t>3</a:t>
            </a:r>
            <a:endParaRPr lang="pt-BR" sz="2000"/>
          </a:p>
          <a:p>
            <a:pPr marL="228600" indent="-228600" eaLnBrk="1" hangingPunct="1">
              <a:lnSpc>
                <a:spcPct val="102000"/>
              </a:lnSpc>
              <a:spcBef>
                <a:spcPct val="51000"/>
              </a:spcBef>
              <a:buFont typeface="Wingdings" pitchFamily="2" charset="2"/>
              <a:buNone/>
            </a:pPr>
            <a:r>
              <a:rPr lang="pt-BR" sz="2000"/>
              <a:t>[ P2 - P</a:t>
            </a:r>
            <a:r>
              <a:rPr lang="pt-BR" sz="2000" baseline="-25000"/>
              <a:t>1</a:t>
            </a:r>
            <a:r>
              <a:rPr lang="pt-BR" sz="2000"/>
              <a:t>] x [ P3 - P</a:t>
            </a:r>
            <a:r>
              <a:rPr lang="pt-BR" sz="2000" baseline="-25000"/>
              <a:t>1</a:t>
            </a:r>
            <a:r>
              <a:rPr lang="pt-BR" sz="2000"/>
              <a:t>] =</a:t>
            </a:r>
            <a:r>
              <a:rPr lang="pt-BR" sz="2000" b="1"/>
              <a:t> N</a:t>
            </a:r>
            <a:r>
              <a:rPr lang="pt-BR" sz="2000"/>
              <a:t>, vetor ortogonal</a:t>
            </a:r>
          </a:p>
          <a:p>
            <a:pPr marL="228600" indent="-228600" eaLnBrk="1" hangingPunct="1">
              <a:lnSpc>
                <a:spcPct val="102000"/>
              </a:lnSpc>
              <a:spcBef>
                <a:spcPct val="51000"/>
              </a:spcBef>
              <a:buFont typeface="Wingdings" pitchFamily="2" charset="2"/>
              <a:buNone/>
            </a:pPr>
            <a:endParaRPr lang="pt-BR" sz="2000"/>
          </a:p>
          <a:p>
            <a:pPr marL="228600" indent="-228600" eaLnBrk="1" hangingPunct="1">
              <a:lnSpc>
                <a:spcPct val="102000"/>
              </a:lnSpc>
              <a:spcBef>
                <a:spcPct val="51000"/>
              </a:spcBef>
            </a:pPr>
            <a:r>
              <a:rPr lang="pt-BR" sz="2000"/>
              <a:t>Dado ponto geral P = (x,y,z):</a:t>
            </a:r>
          </a:p>
          <a:p>
            <a:pPr marL="228600" indent="-228600" eaLnBrk="1" hangingPunct="1">
              <a:lnSpc>
                <a:spcPct val="102000"/>
              </a:lnSpc>
              <a:spcBef>
                <a:spcPct val="51000"/>
              </a:spcBef>
              <a:buFont typeface="Wingdings" pitchFamily="2" charset="2"/>
              <a:buNone/>
            </a:pPr>
            <a:r>
              <a:rPr lang="pt-BR" sz="2000"/>
              <a:t>N • [P - P</a:t>
            </a:r>
            <a:r>
              <a:rPr lang="pt-BR" sz="2000" baseline="-25000"/>
              <a:t>1</a:t>
            </a:r>
            <a:r>
              <a:rPr lang="pt-BR" sz="2000"/>
              <a:t>] = 0 se P pertence ao plano.</a:t>
            </a:r>
          </a:p>
          <a:p>
            <a:pPr marL="228600" indent="-228600" eaLnBrk="1" hangingPunct="1">
              <a:lnSpc>
                <a:spcPct val="102000"/>
              </a:lnSpc>
              <a:spcBef>
                <a:spcPct val="51000"/>
              </a:spcBef>
            </a:pPr>
            <a:endParaRPr lang="pt-BR" sz="2000"/>
          </a:p>
          <a:p>
            <a:pPr marL="228600" indent="-228600" eaLnBrk="1" hangingPunct="1">
              <a:lnSpc>
                <a:spcPct val="102000"/>
              </a:lnSpc>
              <a:spcBef>
                <a:spcPct val="51000"/>
              </a:spcBef>
            </a:pPr>
            <a:endParaRPr lang="pt-BR" sz="2000"/>
          </a:p>
          <a:p>
            <a:pPr marL="228600" indent="-228600" eaLnBrk="1" hangingPunct="1">
              <a:lnSpc>
                <a:spcPct val="102000"/>
              </a:lnSpc>
              <a:spcBef>
                <a:spcPct val="51000"/>
              </a:spcBef>
            </a:pPr>
            <a:r>
              <a:rPr lang="pt-BR" sz="2000"/>
              <a:t>Ou dando um ponto (x,y,z) no plano e o vetor normal N então N • [x,y,z] = -D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Exemplo da Equação do Plano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400"/>
              <a:t>Determine a equação do plano dado pelos pontos (0,0,0), (1,2,3), e (4,5,6).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400"/>
              <a:t>[1,2,3] x [4,5,6] = [-3,6,-3]	vetor normal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400"/>
              <a:t>-3x + 6y - 3z + D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400"/>
              <a:t>Substitua o ponto conhecido (0,0,0):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400"/>
              <a:t>	0+0+0+D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400"/>
              <a:t>	D=0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pt-BR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pt-BR" sz="2400">
                <a:sym typeface="Monotype Sorts" charset="2"/>
              </a:rPr>
              <a:t>Equaçao do plano: -3x + 6y - 3z = 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b="1"/>
              <a:t>Exercício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6858000" cy="4343400"/>
          </a:xfrm>
        </p:spPr>
        <p:txBody>
          <a:bodyPr/>
          <a:lstStyle/>
          <a:p>
            <a:pPr eaLnBrk="1" hangingPunct="1"/>
            <a:r>
              <a:rPr lang="pt-BR" sz="2000" dirty="0"/>
              <a:t>Determine a equação da reta que passa pelo ponto P0(x0,y0,z0)  e P1(x1,y1,z1). Suponha que (x0,y0,z0) = (1, -5, 2) e (x1,y1,z1)=(6,7,-3).</a:t>
            </a:r>
          </a:p>
          <a:p>
            <a:pPr eaLnBrk="1" hangingPunct="1"/>
            <a:r>
              <a:rPr lang="pt-BR" sz="2000" dirty="0"/>
              <a:t>Mostre que a equação do plano tem a forma implícita </a:t>
            </a:r>
            <a:r>
              <a:rPr lang="pt-BR" sz="2000" dirty="0" err="1"/>
              <a:t>Ax</a:t>
            </a:r>
            <a:r>
              <a:rPr lang="pt-BR" sz="2000" dirty="0"/>
              <a:t>+</a:t>
            </a:r>
            <a:r>
              <a:rPr lang="pt-BR" sz="2000" dirty="0" err="1"/>
              <a:t>By</a:t>
            </a:r>
            <a:r>
              <a:rPr lang="pt-BR" sz="2000" dirty="0"/>
              <a:t>+</a:t>
            </a:r>
            <a:r>
              <a:rPr lang="pt-BR" sz="2000" dirty="0" err="1"/>
              <a:t>Cz</a:t>
            </a:r>
            <a:r>
              <a:rPr lang="pt-BR" sz="2000" dirty="0"/>
              <a:t>+D=0, em que A,B e C são as componentes do vetor normal ao plano.</a:t>
            </a:r>
          </a:p>
          <a:p>
            <a:pPr eaLnBrk="1" hangingPunct="1"/>
            <a:r>
              <a:rPr lang="pt-BR" sz="2000" dirty="0"/>
              <a:t>Determine a equação de um plano que passa pelo ponto P0(1,-1,1) e que contém os vetores V1 = </a:t>
            </a:r>
            <a:r>
              <a:rPr lang="pt-BR" sz="2000" b="1" dirty="0"/>
              <a:t>i - j + k</a:t>
            </a:r>
            <a:r>
              <a:rPr lang="pt-BR" sz="2000" dirty="0"/>
              <a:t> e V2 = </a:t>
            </a:r>
            <a:r>
              <a:rPr lang="pt-BR" sz="2000" b="1" dirty="0"/>
              <a:t>-i + j – k</a:t>
            </a:r>
            <a:r>
              <a:rPr lang="pt-BR" sz="2000" dirty="0"/>
              <a:t>.</a:t>
            </a:r>
          </a:p>
          <a:p>
            <a:pPr eaLnBrk="1" hangingPunct="1"/>
            <a:r>
              <a:rPr lang="pt-BR" sz="2000" dirty="0"/>
              <a:t>Determine a equação do plano definido pelos pontos P0(1,5,-7), P1(2,6,1) e P2(0,1,2).</a:t>
            </a:r>
          </a:p>
          <a:p>
            <a:pPr eaLnBrk="1" hangingPunct="1"/>
            <a:endParaRPr lang="pt-BR" sz="2000" dirty="0"/>
          </a:p>
          <a:p>
            <a:pPr eaLnBrk="1" hangingPunct="1"/>
            <a:endParaRPr lang="pt-BR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>
                <a:solidFill>
                  <a:schemeClr val="tx1"/>
                </a:solidFill>
              </a:rPr>
              <a:t>TRANSFORMAÇÕES 3D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953000"/>
          </a:xfrm>
        </p:spPr>
        <p:txBody>
          <a:bodyPr/>
          <a:lstStyle/>
          <a:p>
            <a:pPr eaLnBrk="1" hangingPunct="1"/>
            <a:r>
              <a:rPr lang="pt-BR" dirty="0"/>
              <a:t>Transformações básicas 3D</a:t>
            </a:r>
          </a:p>
          <a:p>
            <a:pPr lvl="1" eaLnBrk="1" hangingPunct="1"/>
            <a:r>
              <a:rPr lang="pt-BR" dirty="0"/>
              <a:t>Translação</a:t>
            </a:r>
          </a:p>
          <a:p>
            <a:pPr lvl="1" eaLnBrk="1" hangingPunct="1"/>
            <a:r>
              <a:rPr lang="pt-BR" dirty="0"/>
              <a:t>Mudança de Escala</a:t>
            </a:r>
          </a:p>
          <a:p>
            <a:pPr lvl="1" eaLnBrk="1" hangingPunct="1"/>
            <a:r>
              <a:rPr lang="pt-BR" dirty="0"/>
              <a:t>Rotação</a:t>
            </a:r>
          </a:p>
          <a:p>
            <a:pPr lvl="1" eaLnBrk="1" hangingPunct="1"/>
            <a:r>
              <a:rPr lang="pt-BR" dirty="0"/>
              <a:t>Cisalhamento</a:t>
            </a:r>
          </a:p>
          <a:p>
            <a:pPr lvl="1" eaLnBrk="1" hangingPunct="1"/>
            <a:r>
              <a:rPr lang="pt-BR" dirty="0"/>
              <a:t>Reflexão</a:t>
            </a:r>
          </a:p>
          <a:p>
            <a:pPr eaLnBrk="1" hangingPunct="1"/>
            <a:r>
              <a:rPr lang="pt-BR" dirty="0"/>
              <a:t>Como no caso 2D, utilizam-se coordenadas homogêneas (</a:t>
            </a:r>
            <a:r>
              <a:rPr lang="pt-BR" dirty="0" err="1"/>
              <a:t>x,y,z,w</a:t>
            </a:r>
            <a:r>
              <a:rPr lang="pt-BR" dirty="0"/>
              <a:t>)</a:t>
            </a:r>
          </a:p>
          <a:p>
            <a:pPr eaLnBrk="1" hangingPunct="1"/>
            <a:r>
              <a:rPr lang="pt-BR" dirty="0"/>
              <a:t>As transformações são compostas via multiplicações de matrizes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07363" cy="1143000"/>
          </a:xfrm>
        </p:spPr>
        <p:txBody>
          <a:bodyPr/>
          <a:lstStyle/>
          <a:p>
            <a:pPr algn="ctr" eaLnBrk="1" hangingPunct="1"/>
            <a:r>
              <a:rPr lang="pt-BR" b="1"/>
              <a:t>Matriz de Transformação 4X4</a:t>
            </a:r>
          </a:p>
        </p:txBody>
      </p:sp>
      <p:graphicFrame>
        <p:nvGraphicFramePr>
          <p:cNvPr id="7170" name="Object 1027"/>
          <p:cNvGraphicFramePr>
            <a:graphicFrameLocks noChangeAspect="1"/>
          </p:cNvGraphicFramePr>
          <p:nvPr/>
        </p:nvGraphicFramePr>
        <p:xfrm>
          <a:off x="3448050" y="2870200"/>
          <a:ext cx="31242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4080" imgH="2692080" progId="Equation.DSMT4">
                  <p:embed/>
                </p:oleObj>
              </mc:Choice>
              <mc:Fallback>
                <p:oleObj name="Equation" r:id="rId2" imgW="3124080" imgH="269208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2870200"/>
                        <a:ext cx="3124200" cy="269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1029"/>
          <p:cNvSpPr txBox="1">
            <a:spLocks noChangeArrowheads="1"/>
          </p:cNvSpPr>
          <p:nvPr/>
        </p:nvSpPr>
        <p:spPr bwMode="auto">
          <a:xfrm>
            <a:off x="685800" y="3048000"/>
            <a:ext cx="26431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>
                <a:latin typeface="Tahoma" pitchFamily="34" charset="0"/>
              </a:rPr>
              <a:t>Matriz (3X3) representa as Transformações lineares: escala,rotação, cisalhamento e reflexão </a:t>
            </a:r>
          </a:p>
        </p:txBody>
      </p:sp>
      <p:sp>
        <p:nvSpPr>
          <p:cNvPr id="7173" name="Text Box 1030"/>
          <p:cNvSpPr txBox="1">
            <a:spLocks noChangeArrowheads="1"/>
          </p:cNvSpPr>
          <p:nvPr/>
        </p:nvSpPr>
        <p:spPr bwMode="auto">
          <a:xfrm>
            <a:off x="6729413" y="3352800"/>
            <a:ext cx="24145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>
                <a:latin typeface="Tahoma" pitchFamily="34" charset="0"/>
              </a:rPr>
              <a:t>Translação, matriz 3x1</a:t>
            </a:r>
          </a:p>
        </p:txBody>
      </p:sp>
      <p:sp>
        <p:nvSpPr>
          <p:cNvPr id="7174" name="Text Box 1031"/>
          <p:cNvSpPr txBox="1">
            <a:spLocks noChangeArrowheads="1"/>
          </p:cNvSpPr>
          <p:nvPr/>
        </p:nvSpPr>
        <p:spPr bwMode="auto">
          <a:xfrm>
            <a:off x="3203848" y="5589240"/>
            <a:ext cx="28956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dirty="0"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pt-BR" dirty="0">
                <a:latin typeface="Tahoma" pitchFamily="34" charset="0"/>
              </a:rPr>
              <a:t>Transformação em perspectiva, matriz 1x3</a:t>
            </a:r>
          </a:p>
        </p:txBody>
      </p:sp>
      <p:sp>
        <p:nvSpPr>
          <p:cNvPr id="7175" name="Text Box 1032"/>
          <p:cNvSpPr txBox="1">
            <a:spLocks noChangeArrowheads="1"/>
          </p:cNvSpPr>
          <p:nvPr/>
        </p:nvSpPr>
        <p:spPr bwMode="auto">
          <a:xfrm>
            <a:off x="6705600" y="4724400"/>
            <a:ext cx="2170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Tahoma" pitchFamily="34" charset="0"/>
              </a:rPr>
              <a:t>Escala geral</a:t>
            </a:r>
          </a:p>
        </p:txBody>
      </p:sp>
      <p:sp>
        <p:nvSpPr>
          <p:cNvPr id="8" name="Seta para a direita 7"/>
          <p:cNvSpPr/>
          <p:nvPr/>
        </p:nvSpPr>
        <p:spPr>
          <a:xfrm rot="16200000">
            <a:off x="4139952" y="5517232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635000"/>
            <a:ext cx="7740650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pPr algn="l" eaLnBrk="1" hangingPunct="1"/>
            <a:r>
              <a:rPr lang="pt-BR" dirty="0">
                <a:solidFill>
                  <a:schemeClr val="tx1"/>
                </a:solidFill>
              </a:rPr>
              <a:t>TRANSLAÇÃO 3D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213" y="1797050"/>
            <a:ext cx="5534025" cy="385763"/>
          </a:xfrm>
          <a:noFill/>
        </p:spPr>
        <p:txBody>
          <a:bodyPr lIns="63500" tIns="25400" rIns="63500" bIns="25400">
            <a:spAutoFit/>
          </a:bodyPr>
          <a:lstStyle/>
          <a:p>
            <a:pPr marL="228600" indent="-228600" eaLnBrk="1" hangingPunct="1">
              <a:spcBef>
                <a:spcPct val="50000"/>
              </a:spcBef>
              <a:buFont typeface="Wingdings" pitchFamily="2" charset="2"/>
              <a:buNone/>
              <a:tabLst>
                <a:tab pos="901700" algn="l"/>
                <a:tab pos="1854200" algn="l"/>
                <a:tab pos="2730500" algn="l"/>
                <a:tab pos="3657600" algn="l"/>
                <a:tab pos="4559300" algn="l"/>
              </a:tabLst>
            </a:pPr>
            <a:r>
              <a:rPr lang="en-US" sz="2200" dirty="0"/>
              <a:t>TP = (x + </a:t>
            </a:r>
            <a:r>
              <a:rPr lang="en-US" sz="2200" dirty="0" err="1"/>
              <a:t>t</a:t>
            </a:r>
            <a:r>
              <a:rPr lang="en-US" sz="2200" baseline="-25000" dirty="0" err="1"/>
              <a:t>x</a:t>
            </a:r>
            <a:r>
              <a:rPr lang="en-US" sz="2200" dirty="0"/>
              <a:t>,  y + t</a:t>
            </a:r>
            <a:r>
              <a:rPr lang="en-US" sz="2200" baseline="-25000" dirty="0"/>
              <a:t>y</a:t>
            </a:r>
            <a:r>
              <a:rPr lang="en-US" sz="2200" dirty="0"/>
              <a:t>,  z + </a:t>
            </a:r>
            <a:r>
              <a:rPr lang="en-US" sz="2200" dirty="0" err="1"/>
              <a:t>t</a:t>
            </a:r>
            <a:r>
              <a:rPr lang="en-US" sz="2200" baseline="-25000" dirty="0" err="1"/>
              <a:t>z</a:t>
            </a:r>
            <a:r>
              <a:rPr lang="en-US" sz="2200" dirty="0"/>
              <a:t>)</a:t>
            </a:r>
            <a:endParaRPr lang="en-US" sz="1600" dirty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584450" y="2474913"/>
          <a:ext cx="3017838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914400" progId="Equation.3">
                  <p:embed/>
                </p:oleObj>
              </mc:Choice>
              <mc:Fallback>
                <p:oleObj name="Equation" r:id="rId2" imgW="9396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2474913"/>
                        <a:ext cx="3017838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5611813" y="2474913"/>
          <a:ext cx="854075" cy="292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914400" progId="Equation.3">
                  <p:embed/>
                </p:oleObj>
              </mc:Choice>
              <mc:Fallback>
                <p:oleObj name="Equation" r:id="rId4" imgW="2664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2474913"/>
                        <a:ext cx="854075" cy="292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pPr eaLnBrk="1" hangingPunct="1"/>
            <a:r>
              <a:rPr lang="pt-BR" dirty="0">
                <a:solidFill>
                  <a:schemeClr val="tx1"/>
                </a:solidFill>
              </a:rPr>
              <a:t>EXEMPLO DE TRANSLAÇÃO 3D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5600"/>
            <a:ext cx="7772400" cy="622300"/>
          </a:xfrm>
        </p:spPr>
        <p:txBody>
          <a:bodyPr/>
          <a:lstStyle/>
          <a:p>
            <a:pPr eaLnBrk="1" hangingPunct="1"/>
            <a:r>
              <a:rPr lang="pt-BR"/>
              <a:t>Translação do ponto (x,y,z) para (x’,y’,z’)</a:t>
            </a:r>
          </a:p>
        </p:txBody>
      </p:sp>
      <p:pic>
        <p:nvPicPr>
          <p:cNvPr id="5" name="AADGHLI0.jpg" descr="AADGHLI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348880"/>
            <a:ext cx="414899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b="1"/>
              <a:t>Vetores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5105400"/>
          </a:xfrm>
        </p:spPr>
        <p:txBody>
          <a:bodyPr/>
          <a:lstStyle/>
          <a:p>
            <a:pPr eaLnBrk="1" hangingPunct="1">
              <a:lnSpc>
                <a:spcPct val="124000"/>
              </a:lnSpc>
              <a:spcBef>
                <a:spcPct val="62000"/>
              </a:spcBef>
            </a:pPr>
            <a:r>
              <a:rPr lang="pt-BR"/>
              <a:t>É uma quantidade física que tem magnitude  direção e sentido.</a:t>
            </a:r>
            <a:endParaRPr lang="pt-BR" sz="2000"/>
          </a:p>
          <a:p>
            <a:pPr lvl="1" eaLnBrk="1" hangingPunct="1">
              <a:lnSpc>
                <a:spcPct val="124000"/>
              </a:lnSpc>
              <a:spcBef>
                <a:spcPct val="62000"/>
              </a:spcBef>
            </a:pPr>
            <a:r>
              <a:rPr lang="pt-BR" sz="2000"/>
              <a:t>Ponto: Denota posição no plano</a:t>
            </a:r>
          </a:p>
          <a:p>
            <a:pPr lvl="1" eaLnBrk="1" hangingPunct="1">
              <a:lnSpc>
                <a:spcPct val="124000"/>
              </a:lnSpc>
              <a:spcBef>
                <a:spcPct val="62000"/>
              </a:spcBef>
            </a:pPr>
            <a:r>
              <a:rPr lang="pt-BR" sz="2000"/>
              <a:t>Vector: Denota deslocamento, isto é, inclui a noção de direção e magnitude</a:t>
            </a:r>
          </a:p>
          <a:p>
            <a:pPr lvl="1" eaLnBrk="1" hangingPunct="1">
              <a:lnSpc>
                <a:spcPct val="124000"/>
              </a:lnSpc>
              <a:spcBef>
                <a:spcPct val="62000"/>
              </a:spcBef>
            </a:pPr>
            <a:r>
              <a:rPr lang="pt-BR" sz="2000"/>
              <a:t>Ambos são normalmente expressos por pares de coordenadas (em 2D) mas </a:t>
            </a:r>
            <a:r>
              <a:rPr lang="pt-BR" sz="2000" u="sng"/>
              <a:t>não são a “mesma coisa”</a:t>
            </a:r>
          </a:p>
          <a:p>
            <a:pPr eaLnBrk="1" hangingPunct="1"/>
            <a:endParaRPr lang="pt-BR" sz="200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514600" y="5410200"/>
          <a:ext cx="22098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457200" progId="Equation.DSMT4">
                  <p:embed/>
                </p:oleObj>
              </mc:Choice>
              <mc:Fallback>
                <p:oleObj name="Equation" r:id="rId2" imgW="77436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10200"/>
                        <a:ext cx="2209800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6553200" y="4876800"/>
            <a:ext cx="1751013" cy="1752600"/>
            <a:chOff x="4080" y="2640"/>
            <a:chExt cx="1103" cy="1104"/>
          </a:xfrm>
        </p:grpSpPr>
        <p:sp>
          <p:nvSpPr>
            <p:cNvPr id="1030" name="Line 6"/>
            <p:cNvSpPr>
              <a:spLocks noChangeShapeType="1"/>
            </p:cNvSpPr>
            <p:nvPr/>
          </p:nvSpPr>
          <p:spPr bwMode="auto">
            <a:xfrm>
              <a:off x="4080" y="374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1" name="Line 7"/>
            <p:cNvSpPr>
              <a:spLocks noChangeShapeType="1"/>
            </p:cNvSpPr>
            <p:nvPr/>
          </p:nvSpPr>
          <p:spPr bwMode="auto">
            <a:xfrm flipV="1">
              <a:off x="4080" y="2784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4982" y="3456"/>
              <a:ext cx="20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4080" y="2640"/>
              <a:ext cx="20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4560" y="302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4577" y="2832"/>
              <a:ext cx="23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 b="1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4224" y="3360"/>
              <a:ext cx="20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 b="1" i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 flipV="1">
              <a:off x="4080" y="3456"/>
              <a:ext cx="62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635000"/>
            <a:ext cx="7550150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pPr algn="l" eaLnBrk="1" hangingPunct="1"/>
            <a:r>
              <a:rPr lang="pt-BR">
                <a:solidFill>
                  <a:schemeClr val="tx1"/>
                </a:solidFill>
              </a:rPr>
              <a:t>ESCALA 3D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2463800" y="2527300"/>
          <a:ext cx="3425825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914400" progId="Equation.3">
                  <p:embed/>
                </p:oleObj>
              </mc:Choice>
              <mc:Fallback>
                <p:oleObj name="Equation" r:id="rId2" imgW="106668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527300"/>
                        <a:ext cx="3425825" cy="293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5772150" y="2493963"/>
          <a:ext cx="855663" cy="292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914400" progId="Equation.3">
                  <p:embed/>
                </p:oleObj>
              </mc:Choice>
              <mc:Fallback>
                <p:oleObj name="Equation" r:id="rId4" imgW="2664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2493963"/>
                        <a:ext cx="855663" cy="292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914400" y="1625600"/>
            <a:ext cx="7772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600"/>
              <a:t>SP =  (s</a:t>
            </a:r>
            <a:r>
              <a:rPr lang="en-US" sz="2600" baseline="-25000"/>
              <a:t>x</a:t>
            </a:r>
            <a:r>
              <a:rPr lang="en-US" sz="2600"/>
              <a:t>x,  s</a:t>
            </a:r>
            <a:r>
              <a:rPr lang="en-US" sz="2600" baseline="-25000"/>
              <a:t>y</a:t>
            </a:r>
            <a:r>
              <a:rPr lang="en-US" sz="2600"/>
              <a:t>y,  s</a:t>
            </a:r>
            <a:r>
              <a:rPr lang="en-US" sz="2600" baseline="-25000"/>
              <a:t>z</a:t>
            </a:r>
            <a:r>
              <a:rPr lang="en-US" sz="2600"/>
              <a:t>z)</a:t>
            </a:r>
            <a:endParaRPr lang="pt-BR" sz="260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>
                <a:solidFill>
                  <a:schemeClr val="tx1"/>
                </a:solidFill>
              </a:rPr>
              <a:t>EXEMPLO DE ESCALA 3D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400"/>
              <a:t>Considere  o paralelepípedo mostrado na figura abaixo, com vetores de posição homogêneos. Escale por fatores de 1/2, 1/3 e 1.  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1800"/>
              <a:t>  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857250" y="3357563"/>
          <a:ext cx="42545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54480" imgH="1777680" progId="Equation.DSMT4">
                  <p:embed/>
                </p:oleObj>
              </mc:Choice>
              <mc:Fallback>
                <p:oleObj name="Equation" r:id="rId2" imgW="4254480" imgH="1777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357563"/>
                        <a:ext cx="42545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5" name="Picture 5" descr="C:\Temp\ScreenHunter_07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429000"/>
            <a:ext cx="35052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>
                <a:solidFill>
                  <a:schemeClr val="tx1"/>
                </a:solidFill>
              </a:rPr>
              <a:t>ESCALA 3D GERAL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000" dirty="0"/>
              <a:t>Mudança de escala em relação a um ponto fixo fora da origem</a:t>
            </a:r>
          </a:p>
          <a:p>
            <a:pPr lvl="1" eaLnBrk="1" hangingPunct="1"/>
            <a:r>
              <a:rPr lang="pt-BR" sz="2000" dirty="0"/>
              <a:t>Transladar o ponto fixo para a origem</a:t>
            </a:r>
          </a:p>
          <a:p>
            <a:pPr lvl="1" eaLnBrk="1" hangingPunct="1"/>
            <a:r>
              <a:rPr lang="pt-BR" sz="2000" dirty="0"/>
              <a:t>Aplicar a mudança de escala</a:t>
            </a:r>
          </a:p>
          <a:p>
            <a:pPr lvl="1" eaLnBrk="1" hangingPunct="1"/>
            <a:r>
              <a:rPr lang="pt-BR" sz="2000" dirty="0"/>
              <a:t>Aplicar a translação inversa para levar o ponto fixo à sua posição original</a:t>
            </a:r>
          </a:p>
        </p:txBody>
      </p:sp>
      <p:pic>
        <p:nvPicPr>
          <p:cNvPr id="4" name="Imagem 3" descr="ScreenHunter_04 Sep. 29 14.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31840" y="3429000"/>
            <a:ext cx="3024336" cy="2711963"/>
          </a:xfrm>
          <a:prstGeom prst="rect">
            <a:avLst/>
          </a:prstGeom>
        </p:spPr>
      </p:pic>
      <p:pic>
        <p:nvPicPr>
          <p:cNvPr id="5" name="Picture 5" descr="C:\JOBS\Hearn Baker\Hearn-Baker-cright-new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175" y="6324600"/>
            <a:ext cx="7105650" cy="41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771525"/>
            <a:ext cx="7308850" cy="517525"/>
          </a:xfrm>
          <a:noFill/>
        </p:spPr>
        <p:txBody>
          <a:bodyPr lIns="63500" tIns="25400" rIns="63500" bIns="25400" anchor="t">
            <a:spAutoFit/>
          </a:bodyPr>
          <a:lstStyle/>
          <a:p>
            <a:pPr algn="l" eaLnBrk="1" hangingPunct="1">
              <a:lnSpc>
                <a:spcPct val="85000"/>
              </a:lnSpc>
            </a:pPr>
            <a:r>
              <a:rPr lang="pt-BR">
                <a:solidFill>
                  <a:schemeClr val="tx1"/>
                </a:solidFill>
              </a:rPr>
              <a:t>ROTAÇÃO 3D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1"/>
            <a:ext cx="6258272" cy="626838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228600" indent="-228600"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  <a:tabLst>
                <a:tab pos="1828800" algn="l"/>
                <a:tab pos="2743200" algn="l"/>
                <a:tab pos="3657600" algn="l"/>
                <a:tab pos="4572000" algn="l"/>
              </a:tabLst>
            </a:pPr>
            <a:r>
              <a:rPr lang="pt-BR" sz="2200" b="1" dirty="0"/>
              <a:t>Rotações positivas são definidas de acordo com a regra da mão direita, como:</a:t>
            </a:r>
          </a:p>
        </p:txBody>
      </p:sp>
      <p:pic>
        <p:nvPicPr>
          <p:cNvPr id="27" name="Imagem 26" descr="ScreenHunter_05 Sep. 29 14.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492896"/>
            <a:ext cx="6096000" cy="2628900"/>
          </a:xfrm>
          <a:prstGeom prst="rect">
            <a:avLst/>
          </a:prstGeom>
        </p:spPr>
      </p:pic>
      <p:pic>
        <p:nvPicPr>
          <p:cNvPr id="28" name="Picture 5" descr="C:\JOBS\Hearn Baker\Hearn-Baker-cright-new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175" y="6324600"/>
            <a:ext cx="7105650" cy="415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em torno do eixo z</a:t>
            </a:r>
          </a:p>
        </p:txBody>
      </p:sp>
      <p:pic>
        <p:nvPicPr>
          <p:cNvPr id="4" name="AADGHLK0.jpg" descr="AADGHLK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6043033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 em torno do eixo x e do eixo y</a:t>
            </a:r>
          </a:p>
        </p:txBody>
      </p:sp>
      <p:pic>
        <p:nvPicPr>
          <p:cNvPr id="4" name="AADGHLM0.jpg" descr="AADGHLM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3796821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AADGHLN0.jpg" descr="AADGHLN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420888"/>
            <a:ext cx="3249848" cy="257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Permutação Cíclica </a:t>
            </a:r>
          </a:p>
        </p:txBody>
      </p:sp>
      <p:pic>
        <p:nvPicPr>
          <p:cNvPr id="4" name="AADGHLL0.jpg" descr="AADGHLL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08516"/>
            <a:ext cx="7772400" cy="2114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1187624" y="18448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X-&gt;Y-&gt;Z-&gt;X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9338" y="673100"/>
            <a:ext cx="3098800" cy="60007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pt-BR">
                <a:solidFill>
                  <a:schemeClr val="tx1"/>
                </a:solidFill>
              </a:rPr>
              <a:t>ROTAÇÃO 3D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269" name="Group 3"/>
          <p:cNvGrpSpPr>
            <a:grpSpLocks/>
          </p:cNvGrpSpPr>
          <p:nvPr/>
        </p:nvGrpSpPr>
        <p:grpSpPr bwMode="auto">
          <a:xfrm>
            <a:off x="2754313" y="3371850"/>
            <a:ext cx="3881437" cy="2036763"/>
            <a:chOff x="1608" y="2456"/>
            <a:chExt cx="2445" cy="1283"/>
          </a:xfrm>
        </p:grpSpPr>
        <p:graphicFrame>
          <p:nvGraphicFramePr>
            <p:cNvPr id="11266" name="Object 4"/>
            <p:cNvGraphicFramePr>
              <a:graphicFrameLocks noChangeAspect="1"/>
            </p:cNvGraphicFramePr>
            <p:nvPr/>
          </p:nvGraphicFramePr>
          <p:xfrm>
            <a:off x="1608" y="2456"/>
            <a:ext cx="2112" cy="1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11280" imgH="914400" progId="Equation.3">
                    <p:embed/>
                  </p:oleObj>
                </mc:Choice>
                <mc:Fallback>
                  <p:oleObj name="Equation" r:id="rId2" imgW="1511280" imgH="914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" y="2456"/>
                          <a:ext cx="2112" cy="1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" name="Object 5"/>
            <p:cNvGraphicFramePr>
              <a:graphicFrameLocks noChangeAspect="1"/>
            </p:cNvGraphicFramePr>
            <p:nvPr/>
          </p:nvGraphicFramePr>
          <p:xfrm>
            <a:off x="3672" y="2456"/>
            <a:ext cx="381" cy="1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6400" imgH="914400" progId="Equation.3">
                    <p:embed/>
                  </p:oleObj>
                </mc:Choice>
                <mc:Fallback>
                  <p:oleObj name="Equation" r:id="rId4" imgW="266400" imgH="914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2" y="2456"/>
                          <a:ext cx="381" cy="1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914400" y="1625600"/>
            <a:ext cx="7772400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pt-BR" sz="2600" dirty="0"/>
              <a:t>Note que a rotação em 2D é justamente uma rotação em torno do eixo z em 3D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600" dirty="0" err="1"/>
              <a:t>Matriz</a:t>
            </a:r>
            <a:r>
              <a:rPr lang="en-US" sz="2600" dirty="0"/>
              <a:t> de </a:t>
            </a:r>
            <a:r>
              <a:rPr lang="en-US" sz="2600" dirty="0" err="1"/>
              <a:t>rotação</a:t>
            </a:r>
            <a:r>
              <a:rPr lang="en-US" sz="2600" dirty="0"/>
              <a:t> </a:t>
            </a:r>
            <a:r>
              <a:rPr lang="en-US" sz="2600" dirty="0" err="1"/>
              <a:t>em</a:t>
            </a:r>
            <a:r>
              <a:rPr lang="en-US" sz="2600" dirty="0"/>
              <a:t> </a:t>
            </a:r>
            <a:r>
              <a:rPr lang="en-US" sz="2600" dirty="0" err="1"/>
              <a:t>torno</a:t>
            </a:r>
            <a:r>
              <a:rPr lang="en-US" sz="2600" dirty="0"/>
              <a:t> do </a:t>
            </a:r>
            <a:r>
              <a:rPr lang="en-US" sz="2600" dirty="0" err="1"/>
              <a:t>eixo</a:t>
            </a:r>
            <a:r>
              <a:rPr lang="en-US" sz="2600" dirty="0"/>
              <a:t>-z: </a:t>
            </a:r>
            <a:r>
              <a:rPr lang="en-US" sz="2600" dirty="0" err="1"/>
              <a:t>R</a:t>
            </a:r>
            <a:r>
              <a:rPr lang="en-US" sz="2600" baseline="-25000" dirty="0" err="1"/>
              <a:t>z</a:t>
            </a:r>
            <a:r>
              <a:rPr lang="en-US" sz="2600" dirty="0"/>
              <a:t>(ß)P</a:t>
            </a:r>
            <a:endParaRPr lang="pt-BR" sz="26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solidFill>
                  <a:schemeClr val="tx1"/>
                </a:solidFill>
              </a:rPr>
              <a:t>ROTAÇÃO 3D</a:t>
            </a:r>
          </a:p>
        </p:txBody>
      </p:sp>
      <p:grpSp>
        <p:nvGrpSpPr>
          <p:cNvPr id="12295" name="Group 3"/>
          <p:cNvGrpSpPr>
            <a:grpSpLocks/>
          </p:cNvGrpSpPr>
          <p:nvPr/>
        </p:nvGrpSpPr>
        <p:grpSpPr bwMode="auto">
          <a:xfrm>
            <a:off x="2135188" y="4268788"/>
            <a:ext cx="3690937" cy="1905000"/>
            <a:chOff x="3024" y="1008"/>
            <a:chExt cx="2325" cy="1200"/>
          </a:xfrm>
        </p:grpSpPr>
        <p:graphicFrame>
          <p:nvGraphicFramePr>
            <p:cNvPr id="12292" name="Object 4"/>
            <p:cNvGraphicFramePr>
              <a:graphicFrameLocks noChangeAspect="1"/>
            </p:cNvGraphicFramePr>
            <p:nvPr/>
          </p:nvGraphicFramePr>
          <p:xfrm>
            <a:off x="3024" y="1008"/>
            <a:ext cx="1981" cy="1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11280" imgH="914400" progId="Equation.3">
                    <p:embed/>
                  </p:oleObj>
                </mc:Choice>
                <mc:Fallback>
                  <p:oleObj name="Equation" r:id="rId2" imgW="1511280" imgH="914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008"/>
                          <a:ext cx="1981" cy="1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4992" y="1008"/>
            <a:ext cx="357" cy="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6400" imgH="914400" progId="Equation.3">
                    <p:embed/>
                  </p:oleObj>
                </mc:Choice>
                <mc:Fallback>
                  <p:oleObj name="Equation" r:id="rId4" imgW="266400" imgH="914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008"/>
                          <a:ext cx="357" cy="1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830263" y="1516063"/>
            <a:ext cx="7515225" cy="488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28600" indent="-228600" eaLnBrk="0" hangingPunct="0">
              <a:lnSpc>
                <a:spcPct val="120000"/>
              </a:lnSpc>
              <a:spcBef>
                <a:spcPct val="100000"/>
              </a:spcBef>
              <a:tabLst>
                <a:tab pos="914400" algn="l"/>
                <a:tab pos="1828800" algn="l"/>
                <a:tab pos="2768600" algn="l"/>
                <a:tab pos="3657600" algn="l"/>
                <a:tab pos="4572000" algn="l"/>
                <a:tab pos="5486400" algn="l"/>
                <a:tab pos="6400800" algn="l"/>
              </a:tabLst>
            </a:pPr>
            <a:r>
              <a:rPr lang="en-US" sz="2400"/>
              <a:t>Matrizes de rotação em torno dos eixos x e y</a:t>
            </a:r>
          </a:p>
        </p:txBody>
      </p:sp>
      <p:grpSp>
        <p:nvGrpSpPr>
          <p:cNvPr id="12297" name="Group 7"/>
          <p:cNvGrpSpPr>
            <a:grpSpLocks/>
          </p:cNvGrpSpPr>
          <p:nvPr/>
        </p:nvGrpSpPr>
        <p:grpSpPr bwMode="auto">
          <a:xfrm>
            <a:off x="2093913" y="2079625"/>
            <a:ext cx="3881437" cy="2039938"/>
            <a:chOff x="3043" y="2739"/>
            <a:chExt cx="2445" cy="1285"/>
          </a:xfrm>
        </p:grpSpPr>
        <p:graphicFrame>
          <p:nvGraphicFramePr>
            <p:cNvPr id="12290" name="Object 8"/>
            <p:cNvGraphicFramePr>
              <a:graphicFrameLocks noChangeAspect="1"/>
            </p:cNvGraphicFramePr>
            <p:nvPr/>
          </p:nvGraphicFramePr>
          <p:xfrm>
            <a:off x="3043" y="2739"/>
            <a:ext cx="2125" cy="1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11280" imgH="914400" progId="Equation.3">
                    <p:embed/>
                  </p:oleObj>
                </mc:Choice>
                <mc:Fallback>
                  <p:oleObj name="Equation" r:id="rId6" imgW="1511280" imgH="914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3" y="2739"/>
                          <a:ext cx="2125" cy="1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" name="Object 9"/>
            <p:cNvGraphicFramePr>
              <a:graphicFrameLocks noChangeAspect="1"/>
            </p:cNvGraphicFramePr>
            <p:nvPr/>
          </p:nvGraphicFramePr>
          <p:xfrm>
            <a:off x="5106" y="2739"/>
            <a:ext cx="382" cy="1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6400" imgH="914400" progId="Equation.3">
                    <p:embed/>
                  </p:oleObj>
                </mc:Choice>
                <mc:Fallback>
                  <p:oleObj name="Equation" r:id="rId8" imgW="266400" imgH="914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6" y="2739"/>
                          <a:ext cx="382" cy="1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ROTAÇÃO 3D GERAL</a:t>
            </a:r>
            <a:endParaRPr lang="pt-BR" dirty="0"/>
          </a:p>
        </p:txBody>
      </p:sp>
      <p:pic>
        <p:nvPicPr>
          <p:cNvPr id="4" name="Espaço Reservado para Conteúdo 3" descr="ScreenHunter_02 Sep. 29 14.1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5670376" cy="4489048"/>
          </a:xfrm>
        </p:spPr>
      </p:pic>
      <p:pic>
        <p:nvPicPr>
          <p:cNvPr id="5" name="Picture 5" descr="C:\JOBS\Hearn Baker\Hearn-Baker-cright-new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175" y="6324600"/>
            <a:ext cx="7105650" cy="415925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444208" y="2132856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Eixo de rotação  paralelo a um dos eixos coordenados.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38" y="661988"/>
            <a:ext cx="1930400" cy="60007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b="1"/>
              <a:t>Vetores</a:t>
            </a:r>
            <a:r>
              <a:rPr lang="en-US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534400" cy="4694238"/>
          </a:xfrm>
          <a:noFill/>
        </p:spPr>
        <p:txBody>
          <a:bodyPr lIns="63500" tIns="25400" rIns="63500" bIns="25400">
            <a:spAutoFit/>
          </a:bodyPr>
          <a:lstStyle/>
          <a:p>
            <a:pPr marL="228600" indent="-228600" eaLnBrk="1" hangingPunct="1">
              <a:lnSpc>
                <a:spcPct val="124000"/>
              </a:lnSpc>
              <a:spcBef>
                <a:spcPct val="62000"/>
              </a:spcBef>
              <a:tabLst>
                <a:tab pos="1828800" algn="l"/>
                <a:tab pos="2743200" algn="l"/>
                <a:tab pos="3657600" algn="l"/>
                <a:tab pos="4572000" algn="l"/>
                <a:tab pos="5473700" algn="l"/>
              </a:tabLst>
            </a:pPr>
            <a:r>
              <a:rPr lang="pt-BR"/>
              <a:t>Vetores coordenados e componentes</a:t>
            </a:r>
          </a:p>
          <a:p>
            <a:pPr marL="685800" lvl="1" indent="-228600" eaLnBrk="1" hangingPunct="1">
              <a:lnSpc>
                <a:spcPct val="124000"/>
              </a:lnSpc>
              <a:spcBef>
                <a:spcPct val="62000"/>
              </a:spcBef>
              <a:tabLst>
                <a:tab pos="1828800" algn="l"/>
                <a:tab pos="2743200" algn="l"/>
                <a:tab pos="3657600" algn="l"/>
                <a:tab pos="4572000" algn="l"/>
                <a:tab pos="5473700" algn="l"/>
              </a:tabLst>
            </a:pPr>
            <a:r>
              <a:rPr lang="pt-BR" sz="2400"/>
              <a:t>Num sistema coordenado cartesiano, vetores que tenham comprimento igual a 1 e que tenham direção e sentido da parte positiva dos eixos ox, oy e oz chamam-se vetores coordenados unitários e se designam por </a:t>
            </a:r>
            <a:r>
              <a:rPr lang="pt-BR" sz="2400" b="1"/>
              <a:t>i</a:t>
            </a:r>
            <a:r>
              <a:rPr lang="pt-BR" sz="2400"/>
              <a:t>, </a:t>
            </a:r>
            <a:r>
              <a:rPr lang="pt-BR" sz="2400" b="1"/>
              <a:t>j</a:t>
            </a:r>
            <a:r>
              <a:rPr lang="pt-BR" sz="2400"/>
              <a:t> e </a:t>
            </a:r>
            <a:r>
              <a:rPr lang="pt-BR" sz="2400" b="1"/>
              <a:t>k.</a:t>
            </a:r>
          </a:p>
          <a:p>
            <a:pPr marL="685800" lvl="1" indent="-228600" eaLnBrk="1" hangingPunct="1">
              <a:lnSpc>
                <a:spcPct val="124000"/>
              </a:lnSpc>
              <a:spcBef>
                <a:spcPct val="62000"/>
              </a:spcBef>
              <a:tabLst>
                <a:tab pos="1828800" algn="l"/>
                <a:tab pos="2743200" algn="l"/>
                <a:tab pos="3657600" algn="l"/>
                <a:tab pos="4572000" algn="l"/>
                <a:tab pos="5473700" algn="l"/>
              </a:tabLst>
            </a:pPr>
            <a:r>
              <a:rPr lang="pt-BR" sz="2400"/>
              <a:t>Qualquer vetor </a:t>
            </a:r>
            <a:r>
              <a:rPr lang="pt-BR" sz="2400" b="1"/>
              <a:t>V</a:t>
            </a:r>
            <a:r>
              <a:rPr lang="pt-BR" sz="2400"/>
              <a:t> pode ser escrito como combinação linear dos vetores coordenados unitários: </a:t>
            </a:r>
            <a:r>
              <a:rPr lang="en-US" sz="2400"/>
              <a:t>V = a</a:t>
            </a:r>
            <a:r>
              <a:rPr lang="en-US" sz="2400" b="1"/>
              <a:t>i</a:t>
            </a:r>
            <a:r>
              <a:rPr lang="en-US" sz="2400"/>
              <a:t>+b</a:t>
            </a:r>
            <a:r>
              <a:rPr lang="en-US" sz="2400" b="1"/>
              <a:t>j</a:t>
            </a:r>
            <a:r>
              <a:rPr lang="en-US" sz="2400"/>
              <a:t>+c</a:t>
            </a:r>
            <a:r>
              <a:rPr lang="en-US" sz="2400" b="1"/>
              <a:t>k, </a:t>
            </a:r>
            <a:r>
              <a:rPr lang="en-US" sz="2400"/>
              <a:t>em que (a,b,c) são as componentes de </a:t>
            </a:r>
            <a:r>
              <a:rPr lang="en-US" sz="2400" b="1"/>
              <a:t>V.</a:t>
            </a:r>
            <a:r>
              <a:rPr lang="en-US" b="1"/>
              <a:t> </a:t>
            </a: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3557588" y="272415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solidFill>
                  <a:schemeClr val="tx1"/>
                </a:solidFill>
              </a:rPr>
              <a:t>ROTAÇÃO 3D GERAL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Quando o eixo de rotação for paralelo a um dos eixos coordenados</a:t>
            </a:r>
          </a:p>
          <a:p>
            <a:pPr lvl="1" eaLnBrk="1" hangingPunct="1"/>
            <a:r>
              <a:rPr lang="pt-BR" dirty="0"/>
              <a:t>Transladar o objeto para que o eixo de rotação coincida com o eixo coordenado</a:t>
            </a:r>
          </a:p>
          <a:p>
            <a:pPr lvl="1" eaLnBrk="1" hangingPunct="1"/>
            <a:r>
              <a:rPr lang="pt-BR" dirty="0"/>
              <a:t>Realizar a rotação em torno desse eixo</a:t>
            </a:r>
          </a:p>
          <a:p>
            <a:pPr lvl="1" eaLnBrk="1" hangingPunct="1"/>
            <a:r>
              <a:rPr lang="pt-BR" dirty="0"/>
              <a:t>Aplicar a translação inversa para levar o eixo de rotação à sua posição original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ROTAÇÃO 3D GERAL</a:t>
            </a:r>
            <a:endParaRPr lang="pt-BR" dirty="0"/>
          </a:p>
        </p:txBody>
      </p:sp>
      <p:pic>
        <p:nvPicPr>
          <p:cNvPr id="4" name="Espaço Reservado para Conteúdo 3" descr="ScreenHunter_03 Sep. 29 14.1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2492896"/>
            <a:ext cx="4886325" cy="3448050"/>
          </a:xfrm>
        </p:spPr>
      </p:pic>
      <p:pic>
        <p:nvPicPr>
          <p:cNvPr id="5" name="Picture 5" descr="C:\JOBS\Hearn Baker\Hearn-Baker-cright-new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175" y="6324600"/>
            <a:ext cx="7105650" cy="415925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1043608" y="184482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Eixo de rotação não  paralelo a um dos eixos coordenados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solidFill>
                  <a:schemeClr val="tx1"/>
                </a:solidFill>
              </a:rPr>
              <a:t>ROTAÇÃO 3D GERAL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00200"/>
            <a:ext cx="8003232" cy="4853136"/>
          </a:xfrm>
        </p:spPr>
        <p:txBody>
          <a:bodyPr/>
          <a:lstStyle/>
          <a:p>
            <a:pPr eaLnBrk="1" hangingPunct="1"/>
            <a:r>
              <a:rPr lang="pt-BR" sz="2400" dirty="0"/>
              <a:t>Quando o eixo de rotação não for paralelo a um dos eixos coordenados</a:t>
            </a:r>
          </a:p>
          <a:p>
            <a:pPr lvl="1" eaLnBrk="1" hangingPunct="1"/>
            <a:endParaRPr lang="pt-BR" sz="2200" dirty="0"/>
          </a:p>
          <a:p>
            <a:pPr lvl="1" eaLnBrk="1" hangingPunct="1"/>
            <a:r>
              <a:rPr lang="pt-BR" sz="2200" dirty="0"/>
              <a:t>Transladar o objeto para que o eixo de rotação passe na origem do sistema de coordenadas</a:t>
            </a:r>
          </a:p>
          <a:p>
            <a:pPr lvl="1" eaLnBrk="1" hangingPunct="1"/>
            <a:r>
              <a:rPr lang="pt-BR" sz="2200" dirty="0"/>
              <a:t>Rodar o objeto para que o eixo de rotação coincida com um dos eixos coordenados</a:t>
            </a:r>
          </a:p>
          <a:p>
            <a:pPr lvl="1" eaLnBrk="1" hangingPunct="1"/>
            <a:r>
              <a:rPr lang="pt-BR" sz="2200" dirty="0"/>
              <a:t>Realizar a rotação em torno desse eixo</a:t>
            </a:r>
          </a:p>
          <a:p>
            <a:pPr lvl="1" eaLnBrk="1" hangingPunct="1"/>
            <a:r>
              <a:rPr lang="pt-BR" sz="2200" dirty="0"/>
              <a:t>Aplicar a rotação inversa para levar o eixo de rotação a sua orientação original</a:t>
            </a:r>
          </a:p>
          <a:p>
            <a:pPr lvl="1" eaLnBrk="1" hangingPunct="1"/>
            <a:r>
              <a:rPr lang="pt-BR" sz="2200" dirty="0"/>
              <a:t>Aplicar a translação inversa para levar o eixo de rotação à sua posição original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647700"/>
            <a:ext cx="6330950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pPr eaLnBrk="1" hangingPunct="1"/>
            <a:r>
              <a:rPr lang="pt-BR">
                <a:solidFill>
                  <a:schemeClr val="tx1"/>
                </a:solidFill>
              </a:rPr>
              <a:t>CISALHAMENTO 3D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304088" cy="804707"/>
          </a:xfrm>
          <a:noFill/>
        </p:spPr>
        <p:txBody>
          <a:bodyPr lIns="63500" tIns="25400" rIns="63500" bIns="25400">
            <a:spAutoFit/>
          </a:bodyPr>
          <a:lstStyle/>
          <a:p>
            <a:pPr marL="228600" indent="-228600" eaLnBrk="1" hangingPunct="1">
              <a:lnSpc>
                <a:spcPct val="102000"/>
              </a:lnSpc>
              <a:spcBef>
                <a:spcPct val="51000"/>
              </a:spcBef>
              <a:buNone/>
              <a:tabLst>
                <a:tab pos="914400" algn="l"/>
                <a:tab pos="1854200" algn="l"/>
                <a:tab pos="2768600" algn="l"/>
                <a:tab pos="3657600" algn="l"/>
                <a:tab pos="4597400" algn="l"/>
                <a:tab pos="5486400" algn="l"/>
              </a:tabLst>
            </a:pPr>
            <a:r>
              <a:rPr lang="en-US" sz="2400" dirty="0"/>
              <a:t>	</a:t>
            </a:r>
            <a:r>
              <a:rPr lang="en-US" sz="2400" dirty="0" err="1"/>
              <a:t>Transformação</a:t>
            </a:r>
            <a:r>
              <a:rPr lang="en-US" sz="2400" dirty="0"/>
              <a:t>  de </a:t>
            </a:r>
            <a:r>
              <a:rPr lang="en-US" sz="2400" dirty="0" err="1"/>
              <a:t>cisalhamento</a:t>
            </a:r>
            <a:r>
              <a:rPr lang="en-US" sz="2400" dirty="0"/>
              <a:t>  no </a:t>
            </a:r>
            <a:r>
              <a:rPr lang="en-US" sz="2400" dirty="0" err="1"/>
              <a:t>eixo</a:t>
            </a:r>
            <a:r>
              <a:rPr lang="en-US" sz="2400" dirty="0"/>
              <a:t>  z </a:t>
            </a:r>
            <a:r>
              <a:rPr lang="en-US" sz="2400" dirty="0" err="1"/>
              <a:t>tomando</a:t>
            </a:r>
            <a:r>
              <a:rPr lang="en-US" sz="2400" dirty="0"/>
              <a:t> a </a:t>
            </a:r>
            <a:r>
              <a:rPr lang="en-US" sz="2400" dirty="0" err="1"/>
              <a:t>posição</a:t>
            </a:r>
            <a:r>
              <a:rPr lang="en-US" sz="2400" dirty="0"/>
              <a:t> de </a:t>
            </a:r>
            <a:r>
              <a:rPr lang="en-US" sz="2400" dirty="0" err="1"/>
              <a:t>referência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origem</a:t>
            </a:r>
            <a:r>
              <a:rPr lang="en-US" sz="2400" dirty="0"/>
              <a:t>. </a:t>
            </a:r>
            <a:endParaRPr lang="en-US" sz="2400" dirty="0">
              <a:latin typeface="New York" charset="0"/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794000" y="2349500"/>
          <a:ext cx="3752850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880" imgH="1358640" progId="Equation.DSMT4">
                  <p:embed/>
                </p:oleObj>
              </mc:Choice>
              <mc:Fallback>
                <p:oleObj name="Equation" r:id="rId2" imgW="1523880" imgH="1358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349500"/>
                        <a:ext cx="3752850" cy="334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6616700" y="2401888"/>
          <a:ext cx="854075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914400" progId="Equation.3">
                  <p:embed/>
                </p:oleObj>
              </mc:Choice>
              <mc:Fallback>
                <p:oleObj name="Equation" r:id="rId4" imgW="2664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2401888"/>
                        <a:ext cx="854075" cy="324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346200" y="3721100"/>
            <a:ext cx="1160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SH</a:t>
            </a:r>
            <a:r>
              <a:rPr lang="en-US" sz="2000" baseline="-25000"/>
              <a:t>xy</a:t>
            </a:r>
            <a:r>
              <a:rPr lang="en-US" sz="2000"/>
              <a:t>P = </a:t>
            </a:r>
            <a:endParaRPr lang="pt-BR" sz="2000"/>
          </a:p>
        </p:txBody>
      </p:sp>
      <p:sp>
        <p:nvSpPr>
          <p:cNvPr id="7" name="CaixaDeTexto 6"/>
          <p:cNvSpPr txBox="1"/>
          <p:nvPr/>
        </p:nvSpPr>
        <p:spPr>
          <a:xfrm>
            <a:off x="1763688" y="609329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: </a:t>
            </a:r>
            <a:r>
              <a:rPr lang="en-US" dirty="0" err="1"/>
              <a:t>cisalhamento</a:t>
            </a:r>
            <a:r>
              <a:rPr lang="en-US" dirty="0"/>
              <a:t>  no </a:t>
            </a:r>
            <a:r>
              <a:rPr lang="en-US" dirty="0" err="1"/>
              <a:t>eixos</a:t>
            </a:r>
            <a:r>
              <a:rPr lang="en-US" dirty="0"/>
              <a:t>  x  e  y    </a:t>
            </a:r>
            <a:endParaRPr lang="pt-BR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Cisalhamento</a:t>
            </a:r>
          </a:p>
        </p:txBody>
      </p:sp>
      <p:pic>
        <p:nvPicPr>
          <p:cNvPr id="4" name="AADGHMA0.jpg" descr="AADGHMA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1628800"/>
            <a:ext cx="2476094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899592" y="1844824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Transformação</a:t>
            </a:r>
            <a:r>
              <a:rPr lang="en-US" dirty="0"/>
              <a:t>  de </a:t>
            </a:r>
            <a:r>
              <a:rPr lang="en-US" dirty="0" err="1"/>
              <a:t>cisalhamento</a:t>
            </a:r>
            <a:r>
              <a:rPr lang="en-US" dirty="0"/>
              <a:t>  no </a:t>
            </a:r>
            <a:r>
              <a:rPr lang="en-US" dirty="0" err="1"/>
              <a:t>eixo</a:t>
            </a:r>
            <a:r>
              <a:rPr lang="en-US" dirty="0"/>
              <a:t>  z </a:t>
            </a:r>
            <a:r>
              <a:rPr lang="en-US" dirty="0" err="1"/>
              <a:t>tomando</a:t>
            </a:r>
            <a:r>
              <a:rPr lang="en-US" dirty="0"/>
              <a:t> a </a:t>
            </a:r>
            <a:r>
              <a:rPr lang="en-US" dirty="0" err="1"/>
              <a:t>posição</a:t>
            </a:r>
            <a:r>
              <a:rPr lang="en-US" dirty="0"/>
              <a:t> de </a:t>
            </a:r>
            <a:r>
              <a:rPr lang="en-US" dirty="0" err="1"/>
              <a:t>referência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origem</a:t>
            </a:r>
            <a:r>
              <a:rPr lang="en-US" dirty="0"/>
              <a:t>. </a:t>
            </a:r>
            <a:endParaRPr lang="en-US" dirty="0">
              <a:latin typeface="New York" charset="0"/>
            </a:endParaRPr>
          </a:p>
          <a:p>
            <a:endParaRPr lang="pt-BR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solidFill>
                  <a:schemeClr val="tx1"/>
                </a:solidFill>
              </a:rPr>
              <a:t>REFLEXÃO 3D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/>
              <a:t>Reflexão em torno dos planos xy, yz e xz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1219200" y="2743200"/>
          <a:ext cx="6781800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89160" imgH="1358640" progId="Equation.DSMT4">
                  <p:embed/>
                </p:oleObj>
              </mc:Choice>
              <mc:Fallback>
                <p:oleObj name="Equation" r:id="rId2" imgW="4889160" imgH="1358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43200"/>
                        <a:ext cx="6781800" cy="188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295400" y="49530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Plano xy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581400" y="50292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Plano yz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172200" y="49530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Plano xz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Reflexão</a:t>
            </a:r>
          </a:p>
        </p:txBody>
      </p:sp>
      <p:pic>
        <p:nvPicPr>
          <p:cNvPr id="4" name="AADGHLZ0.jpg" descr="AADGHLZ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36912"/>
            <a:ext cx="7772400" cy="320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/>
              <a:t>COMPOSIÇÃO DE TRANSFORMAÇÃO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/>
              <a:t>Composição em 3D</a:t>
            </a:r>
          </a:p>
          <a:p>
            <a:pPr eaLnBrk="1" hangingPunct="1"/>
            <a:endParaRPr lang="pt-BR"/>
          </a:p>
        </p:txBody>
      </p:sp>
      <p:pic>
        <p:nvPicPr>
          <p:cNvPr id="37892" name="Picture 4" descr="E:\compgrafica\Transformações Geométricas_arquivos\Apo05-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209800"/>
            <a:ext cx="5715000" cy="316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85800" y="5638800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/>
              <a:t>Transformando P1, P2 e P3 da posição inicial em (a) para a posição final em (b).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SOLUÇÃO</a:t>
            </a:r>
          </a:p>
        </p:txBody>
      </p:sp>
      <p:pic>
        <p:nvPicPr>
          <p:cNvPr id="38915" name="Picture 3" descr="E:\compgrafica\Transformações Geométricas_arquivos\Apo05-14.jpg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11213" y="2752725"/>
            <a:ext cx="4724400" cy="2616200"/>
          </a:xfrm>
          <a:noFill/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85800" y="1676400"/>
            <a:ext cx="49323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pt-BR"/>
              <a:t>Para resolver utilize a composição das   primitivas de transformação </a:t>
            </a:r>
            <a:r>
              <a:rPr lang="pt-BR" i="1"/>
              <a:t>T, R</a:t>
            </a:r>
            <a:r>
              <a:rPr lang="pt-BR" i="1" baseline="-30000"/>
              <a:t>x</a:t>
            </a:r>
            <a:r>
              <a:rPr lang="pt-BR" i="1"/>
              <a:t>, R</a:t>
            </a:r>
            <a:r>
              <a:rPr lang="pt-BR" i="1" baseline="-30000"/>
              <a:t>y</a:t>
            </a:r>
            <a:r>
              <a:rPr lang="pt-BR"/>
              <a:t> e </a:t>
            </a:r>
            <a:r>
              <a:rPr lang="pt-BR" i="1"/>
              <a:t>R</a:t>
            </a:r>
            <a:r>
              <a:rPr lang="pt-BR" i="1" baseline="-30000"/>
              <a:t>z</a:t>
            </a:r>
            <a:r>
              <a:rPr lang="pt-BR"/>
              <a:t>.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791200" y="1943100"/>
            <a:ext cx="32004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dirty="0"/>
              <a:t>i)Transladar </a:t>
            </a:r>
            <a:r>
              <a:rPr lang="pt-BR" i="1" dirty="0"/>
              <a:t>P</a:t>
            </a:r>
            <a:r>
              <a:rPr lang="pt-BR" i="1" baseline="-30000" dirty="0"/>
              <a:t>1</a:t>
            </a:r>
            <a:r>
              <a:rPr lang="pt-BR" dirty="0"/>
              <a:t> para a origem. </a:t>
            </a:r>
          </a:p>
          <a:p>
            <a:pPr>
              <a:spcBef>
                <a:spcPct val="50000"/>
              </a:spcBef>
            </a:pPr>
            <a:r>
              <a:rPr lang="pt-BR" dirty="0"/>
              <a:t>ii) </a:t>
            </a:r>
            <a:r>
              <a:rPr lang="pt-BR" dirty="0" err="1"/>
              <a:t>Rotacionar</a:t>
            </a:r>
            <a:r>
              <a:rPr lang="pt-BR" dirty="0"/>
              <a:t> o segmento </a:t>
            </a:r>
            <a:r>
              <a:rPr lang="pt-BR" i="1" dirty="0"/>
              <a:t>P</a:t>
            </a:r>
            <a:r>
              <a:rPr lang="pt-BR" i="1" baseline="-30000" dirty="0"/>
              <a:t>1</a:t>
            </a:r>
            <a:r>
              <a:rPr lang="pt-BR" i="1" dirty="0"/>
              <a:t>P</a:t>
            </a:r>
            <a:r>
              <a:rPr lang="pt-BR" i="1" baseline="-30000" dirty="0"/>
              <a:t>2</a:t>
            </a:r>
            <a:r>
              <a:rPr lang="pt-BR" dirty="0"/>
              <a:t> em relação ao eixo </a:t>
            </a:r>
            <a:r>
              <a:rPr lang="pt-BR" b="1" dirty="0"/>
              <a:t>y</a:t>
            </a:r>
            <a:r>
              <a:rPr lang="pt-BR" dirty="0"/>
              <a:t>, de forma que ele (</a:t>
            </a:r>
            <a:r>
              <a:rPr lang="pt-BR" i="1" dirty="0"/>
              <a:t>P</a:t>
            </a:r>
            <a:r>
              <a:rPr lang="pt-BR" i="1" baseline="-30000" dirty="0"/>
              <a:t>1</a:t>
            </a:r>
            <a:r>
              <a:rPr lang="pt-BR" i="1" dirty="0"/>
              <a:t>P</a:t>
            </a:r>
            <a:r>
              <a:rPr lang="pt-BR" i="1" baseline="-30000" dirty="0"/>
              <a:t>2</a:t>
            </a:r>
            <a:r>
              <a:rPr lang="pt-BR" dirty="0"/>
              <a:t>) fique no plano </a:t>
            </a:r>
            <a:r>
              <a:rPr lang="pt-BR" b="1" dirty="0"/>
              <a:t>y-z</a:t>
            </a:r>
            <a:r>
              <a:rPr lang="pt-BR" dirty="0"/>
              <a:t>.</a:t>
            </a:r>
          </a:p>
          <a:p>
            <a:pPr>
              <a:spcBef>
                <a:spcPct val="50000"/>
              </a:spcBef>
            </a:pPr>
            <a:r>
              <a:rPr lang="pt-BR" dirty="0"/>
              <a:t>iii) </a:t>
            </a:r>
            <a:r>
              <a:rPr lang="pt-BR" dirty="0" err="1"/>
              <a:t>Rotacionar</a:t>
            </a:r>
            <a:r>
              <a:rPr lang="pt-BR" dirty="0"/>
              <a:t> o segmento </a:t>
            </a:r>
            <a:r>
              <a:rPr lang="pt-BR" i="1" dirty="0"/>
              <a:t>P</a:t>
            </a:r>
            <a:r>
              <a:rPr lang="pt-BR" i="1" baseline="-30000" dirty="0"/>
              <a:t>1</a:t>
            </a:r>
            <a:r>
              <a:rPr lang="pt-BR" i="1" dirty="0"/>
              <a:t>P</a:t>
            </a:r>
            <a:r>
              <a:rPr lang="pt-BR" i="1" baseline="-30000" dirty="0"/>
              <a:t>2</a:t>
            </a:r>
            <a:r>
              <a:rPr lang="pt-BR" dirty="0"/>
              <a:t> em relação ao eixo </a:t>
            </a:r>
            <a:r>
              <a:rPr lang="pt-BR" b="1" dirty="0"/>
              <a:t>x</a:t>
            </a:r>
            <a:r>
              <a:rPr lang="pt-BR" dirty="0"/>
              <a:t>, de forma que ele (</a:t>
            </a:r>
            <a:r>
              <a:rPr lang="pt-BR" i="1" dirty="0"/>
              <a:t>P</a:t>
            </a:r>
            <a:r>
              <a:rPr lang="pt-BR" i="1" baseline="-30000" dirty="0"/>
              <a:t>1</a:t>
            </a:r>
            <a:r>
              <a:rPr lang="pt-BR" i="1" dirty="0"/>
              <a:t>P</a:t>
            </a:r>
            <a:r>
              <a:rPr lang="pt-BR" i="1" baseline="-30000" dirty="0"/>
              <a:t>2</a:t>
            </a:r>
            <a:r>
              <a:rPr lang="pt-BR" dirty="0"/>
              <a:t>) fique sobre o eixo </a:t>
            </a:r>
            <a:r>
              <a:rPr lang="pt-BR" b="1" dirty="0"/>
              <a:t>z</a:t>
            </a:r>
            <a:r>
              <a:rPr lang="pt-BR" dirty="0"/>
              <a:t>.</a:t>
            </a:r>
          </a:p>
          <a:p>
            <a:pPr>
              <a:spcBef>
                <a:spcPct val="50000"/>
              </a:spcBef>
            </a:pPr>
            <a:r>
              <a:rPr lang="pt-BR" dirty="0"/>
              <a:t>iv) </a:t>
            </a:r>
            <a:r>
              <a:rPr lang="pt-BR" dirty="0" err="1"/>
              <a:t>Rotacionar</a:t>
            </a:r>
            <a:r>
              <a:rPr lang="pt-BR" dirty="0"/>
              <a:t> o segmento </a:t>
            </a:r>
            <a:r>
              <a:rPr lang="pt-BR" i="1" dirty="0"/>
              <a:t>P</a:t>
            </a:r>
            <a:r>
              <a:rPr lang="pt-BR" i="1" baseline="-30000" dirty="0"/>
              <a:t>1</a:t>
            </a:r>
            <a:r>
              <a:rPr lang="pt-BR" i="1" dirty="0"/>
              <a:t>P</a:t>
            </a:r>
            <a:r>
              <a:rPr lang="pt-BR" i="1" baseline="-30000" dirty="0"/>
              <a:t>3</a:t>
            </a:r>
            <a:r>
              <a:rPr lang="pt-BR" dirty="0"/>
              <a:t> em relação ao eixo </a:t>
            </a:r>
            <a:r>
              <a:rPr lang="pt-BR" b="1" dirty="0"/>
              <a:t>z</a:t>
            </a:r>
            <a:r>
              <a:rPr lang="pt-BR" dirty="0"/>
              <a:t>, de forma que ele (</a:t>
            </a:r>
            <a:r>
              <a:rPr lang="pt-BR" i="1" dirty="0"/>
              <a:t>P</a:t>
            </a:r>
            <a:r>
              <a:rPr lang="pt-BR" i="1" baseline="-30000" dirty="0"/>
              <a:t>1</a:t>
            </a:r>
            <a:r>
              <a:rPr lang="pt-BR" i="1" dirty="0"/>
              <a:t>P</a:t>
            </a:r>
            <a:r>
              <a:rPr lang="pt-BR" i="1" baseline="-30000" dirty="0"/>
              <a:t>3</a:t>
            </a:r>
            <a:r>
              <a:rPr lang="pt-BR" dirty="0"/>
              <a:t>) fique no plano </a:t>
            </a:r>
            <a:r>
              <a:rPr lang="pt-BR" b="1" dirty="0"/>
              <a:t>y-z</a:t>
            </a:r>
            <a:r>
              <a:rPr lang="pt-BR" dirty="0"/>
              <a:t>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dirty="0"/>
              <a:t>A VISUALIZAÇÃO 3D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63600" y="1828800"/>
            <a:ext cx="7683500" cy="3484563"/>
            <a:chOff x="480" y="1192"/>
            <a:chExt cx="4840" cy="219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678" y="1896"/>
              <a:ext cx="1100" cy="411"/>
              <a:chOff x="1694" y="2040"/>
              <a:chExt cx="1100" cy="411"/>
            </a:xfrm>
          </p:grpSpPr>
          <p:sp>
            <p:nvSpPr>
              <p:cNvPr id="46102" name="Text Box 5"/>
              <p:cNvSpPr txBox="1">
                <a:spLocks noChangeArrowheads="1"/>
              </p:cNvSpPr>
              <p:nvPr/>
            </p:nvSpPr>
            <p:spPr bwMode="auto">
              <a:xfrm>
                <a:off x="1694" y="2047"/>
                <a:ext cx="1100" cy="404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/>
                  <a:t>Transformação de visualização</a:t>
                </a:r>
              </a:p>
            </p:txBody>
          </p:sp>
          <p:sp>
            <p:nvSpPr>
              <p:cNvPr id="46103" name="Rectangle 6"/>
              <p:cNvSpPr>
                <a:spLocks noChangeArrowheads="1"/>
              </p:cNvSpPr>
              <p:nvPr/>
            </p:nvSpPr>
            <p:spPr bwMode="auto">
              <a:xfrm>
                <a:off x="1696" y="2040"/>
                <a:ext cx="1096" cy="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086" name="Text Box 7"/>
            <p:cNvSpPr txBox="1">
              <a:spLocks noChangeArrowheads="1"/>
            </p:cNvSpPr>
            <p:nvPr/>
          </p:nvSpPr>
          <p:spPr bwMode="auto">
            <a:xfrm>
              <a:off x="480" y="1856"/>
              <a:ext cx="103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Coordenadas do mundo</a:t>
              </a: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358" y="1896"/>
              <a:ext cx="1100" cy="411"/>
              <a:chOff x="3318" y="2048"/>
              <a:chExt cx="1100" cy="411"/>
            </a:xfrm>
          </p:grpSpPr>
          <p:sp>
            <p:nvSpPr>
              <p:cNvPr id="46100" name="Text Box 9"/>
              <p:cNvSpPr txBox="1">
                <a:spLocks noChangeArrowheads="1"/>
              </p:cNvSpPr>
              <p:nvPr/>
            </p:nvSpPr>
            <p:spPr bwMode="auto">
              <a:xfrm>
                <a:off x="3318" y="2055"/>
                <a:ext cx="1100" cy="404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/>
                  <a:t>Aplicação da Projeção           </a:t>
                </a:r>
              </a:p>
            </p:txBody>
          </p:sp>
          <p:sp>
            <p:nvSpPr>
              <p:cNvPr id="46101" name="Rectangle 10"/>
              <p:cNvSpPr>
                <a:spLocks noChangeArrowheads="1"/>
              </p:cNvSpPr>
              <p:nvPr/>
            </p:nvSpPr>
            <p:spPr bwMode="auto">
              <a:xfrm>
                <a:off x="3320" y="2048"/>
                <a:ext cx="1096" cy="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3358" y="2976"/>
              <a:ext cx="1100" cy="411"/>
              <a:chOff x="1694" y="2040"/>
              <a:chExt cx="1100" cy="411"/>
            </a:xfrm>
          </p:grpSpPr>
          <p:sp>
            <p:nvSpPr>
              <p:cNvPr id="46098" name="Text Box 12"/>
              <p:cNvSpPr txBox="1">
                <a:spLocks noChangeArrowheads="1"/>
              </p:cNvSpPr>
              <p:nvPr/>
            </p:nvSpPr>
            <p:spPr bwMode="auto">
              <a:xfrm>
                <a:off x="1694" y="2047"/>
                <a:ext cx="1100" cy="404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/>
                  <a:t>Transformação para viewport</a:t>
                </a:r>
              </a:p>
            </p:txBody>
          </p:sp>
          <p:sp>
            <p:nvSpPr>
              <p:cNvPr id="46099" name="Rectangle 13"/>
              <p:cNvSpPr>
                <a:spLocks noChangeArrowheads="1"/>
              </p:cNvSpPr>
              <p:nvPr/>
            </p:nvSpPr>
            <p:spPr bwMode="auto">
              <a:xfrm>
                <a:off x="1696" y="2040"/>
                <a:ext cx="1096" cy="4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089" name="Line 14"/>
            <p:cNvSpPr>
              <a:spLocks noChangeShapeType="1"/>
            </p:cNvSpPr>
            <p:nvPr/>
          </p:nvSpPr>
          <p:spPr bwMode="auto">
            <a:xfrm>
              <a:off x="1152" y="2080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Line 15"/>
            <p:cNvSpPr>
              <a:spLocks noChangeShapeType="1"/>
            </p:cNvSpPr>
            <p:nvPr/>
          </p:nvSpPr>
          <p:spPr bwMode="auto">
            <a:xfrm>
              <a:off x="2832" y="2088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Line 16"/>
            <p:cNvSpPr>
              <a:spLocks noChangeShapeType="1"/>
            </p:cNvSpPr>
            <p:nvPr/>
          </p:nvSpPr>
          <p:spPr bwMode="auto">
            <a:xfrm>
              <a:off x="3888" y="2304"/>
              <a:ext cx="0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Text Box 17"/>
            <p:cNvSpPr txBox="1">
              <a:spLocks noChangeArrowheads="1"/>
            </p:cNvSpPr>
            <p:nvPr/>
          </p:nvSpPr>
          <p:spPr bwMode="auto">
            <a:xfrm>
              <a:off x="2576" y="1192"/>
              <a:ext cx="112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Coordenadas de visualização</a:t>
              </a:r>
            </a:p>
          </p:txBody>
        </p:sp>
        <p:sp>
          <p:nvSpPr>
            <p:cNvPr id="46093" name="Line 18"/>
            <p:cNvSpPr>
              <a:spLocks noChangeShapeType="1"/>
            </p:cNvSpPr>
            <p:nvPr/>
          </p:nvSpPr>
          <p:spPr bwMode="auto">
            <a:xfrm>
              <a:off x="3032" y="1616"/>
              <a:ext cx="0" cy="4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Text Box 19"/>
            <p:cNvSpPr txBox="1">
              <a:spLocks noChangeArrowheads="1"/>
            </p:cNvSpPr>
            <p:nvPr/>
          </p:nvSpPr>
          <p:spPr bwMode="auto">
            <a:xfrm>
              <a:off x="4200" y="2432"/>
              <a:ext cx="112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Coordenadas de projeção</a:t>
              </a:r>
            </a:p>
          </p:txBody>
        </p:sp>
        <p:sp>
          <p:nvSpPr>
            <p:cNvPr id="46095" name="Line 20"/>
            <p:cNvSpPr>
              <a:spLocks noChangeShapeType="1"/>
            </p:cNvSpPr>
            <p:nvPr/>
          </p:nvSpPr>
          <p:spPr bwMode="auto">
            <a:xfrm>
              <a:off x="3912" y="2632"/>
              <a:ext cx="3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Line 21"/>
            <p:cNvSpPr>
              <a:spLocks noChangeShapeType="1"/>
            </p:cNvSpPr>
            <p:nvPr/>
          </p:nvSpPr>
          <p:spPr bwMode="auto">
            <a:xfrm flipH="1">
              <a:off x="2920" y="31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Text Box 22"/>
            <p:cNvSpPr txBox="1">
              <a:spLocks noChangeArrowheads="1"/>
            </p:cNvSpPr>
            <p:nvPr/>
          </p:nvSpPr>
          <p:spPr bwMode="auto">
            <a:xfrm>
              <a:off x="2048" y="2960"/>
              <a:ext cx="112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Coordenadas de tela</a:t>
              </a:r>
            </a:p>
          </p:txBody>
        </p:sp>
      </p:grpSp>
      <p:sp>
        <p:nvSpPr>
          <p:cNvPr id="46084" name="Rectangle 23"/>
          <p:cNvSpPr>
            <a:spLocks noChangeArrowheads="1"/>
          </p:cNvSpPr>
          <p:nvPr/>
        </p:nvSpPr>
        <p:spPr bwMode="auto">
          <a:xfrm>
            <a:off x="889000" y="1816100"/>
            <a:ext cx="7416800" cy="411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b="1"/>
              <a:t>Exemplo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000"/>
              <a:t>Determine as componentes do vetor </a:t>
            </a:r>
            <a:r>
              <a:rPr lang="pt-BR" sz="2000" b="1"/>
              <a:t>V</a:t>
            </a:r>
            <a:r>
              <a:rPr lang="pt-BR" sz="2000"/>
              <a:t> dos pontos P</a:t>
            </a:r>
            <a:r>
              <a:rPr lang="pt-BR" sz="2000" baseline="-25000"/>
              <a:t>1</a:t>
            </a:r>
            <a:r>
              <a:rPr lang="pt-BR" sz="2000"/>
              <a:t>(1,-4,7) e      P</a:t>
            </a:r>
            <a:r>
              <a:rPr lang="pt-BR" sz="2000" baseline="-25000"/>
              <a:t>2</a:t>
            </a:r>
            <a:r>
              <a:rPr lang="pt-BR" sz="2000"/>
              <a:t>(-3,6,9) que definem um segmento de reta orientado.</a:t>
            </a:r>
          </a:p>
          <a:p>
            <a:pPr lvl="1" eaLnBrk="1" hangingPunct="1"/>
            <a:r>
              <a:rPr lang="pt-BR" sz="2000"/>
              <a:t>Como P</a:t>
            </a:r>
            <a:r>
              <a:rPr lang="pt-BR" sz="2000" baseline="-25000"/>
              <a:t>1</a:t>
            </a:r>
            <a:r>
              <a:rPr lang="pt-BR" sz="2000"/>
              <a:t> e P</a:t>
            </a:r>
            <a:r>
              <a:rPr lang="pt-BR" sz="2000" baseline="-25000"/>
              <a:t>2</a:t>
            </a:r>
            <a:r>
              <a:rPr lang="pt-BR" sz="2000"/>
              <a:t> são a origem e o extremo do vetor V as componentes de V são dadas por:</a:t>
            </a:r>
          </a:p>
          <a:p>
            <a:pPr lvl="1" eaLnBrk="1" hangingPunct="1"/>
            <a:endParaRPr lang="pt-BR" sz="2000"/>
          </a:p>
          <a:p>
            <a:pPr lvl="1" eaLnBrk="1" hangingPunct="1"/>
            <a:endParaRPr lang="pt-BR" sz="2000"/>
          </a:p>
          <a:p>
            <a:pPr lvl="1" eaLnBrk="1" hangingPunct="1"/>
            <a:endParaRPr lang="pt-BR" sz="2000"/>
          </a:p>
          <a:p>
            <a:pPr lvl="1" eaLnBrk="1" hangingPunct="1"/>
            <a:endParaRPr lang="pt-BR" sz="2000"/>
          </a:p>
          <a:p>
            <a:pPr lvl="1" eaLnBrk="1" hangingPunct="1"/>
            <a:endParaRPr lang="pt-BR" sz="2000"/>
          </a:p>
          <a:p>
            <a:pPr lvl="1" eaLnBrk="1" hangingPunct="1"/>
            <a:endParaRPr lang="pt-BR" sz="2000"/>
          </a:p>
          <a:p>
            <a:pPr lvl="1" eaLnBrk="1" hangingPunct="1"/>
            <a:r>
              <a:rPr lang="pt-BR" sz="2000"/>
              <a:t>Logo as componentes são</a:t>
            </a:r>
          </a:p>
          <a:p>
            <a:pPr lvl="1" eaLnBrk="1" hangingPunct="1"/>
            <a:r>
              <a:rPr lang="pt-BR" sz="2000"/>
              <a:t>(-4,10,2)</a:t>
            </a:r>
            <a:endParaRPr lang="pt-BR" sz="2000" b="1" baseline="-2500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286125" y="241935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3824288" y="257175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1155700" y="3200400"/>
          <a:ext cx="59817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81400" imgH="1333440" progId="Equation.DSMT4">
                  <p:embed/>
                </p:oleObj>
              </mc:Choice>
              <mc:Fallback>
                <p:oleObj name="Equation" r:id="rId2" imgW="5981400" imgH="133344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3200400"/>
                        <a:ext cx="59817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VISUALIZAÇÃO 3D</a:t>
            </a:r>
          </a:p>
        </p:txBody>
      </p:sp>
      <p:pic>
        <p:nvPicPr>
          <p:cNvPr id="4" name="Picture 2" descr="M:\JOBS\Hearn Baker\FINAL\ch07\tiff\AADGHMJ0.t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3" y="1600201"/>
            <a:ext cx="6912768" cy="4798012"/>
          </a:xfrm>
          <a:prstGeom prst="rect">
            <a:avLst/>
          </a:prstGeom>
          <a:noFill/>
        </p:spPr>
      </p:pic>
      <p:pic>
        <p:nvPicPr>
          <p:cNvPr id="5" name="Picture 3" descr="C:\JOBS\Hearn Baker\Hearn-Baker-cright-new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175" y="6324600"/>
            <a:ext cx="7105650" cy="415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VISUALIZAÇÃO 3D</a:t>
            </a:r>
          </a:p>
        </p:txBody>
      </p:sp>
      <p:pic>
        <p:nvPicPr>
          <p:cNvPr id="4" name="Picture 2" descr="M:\JOBS\Hearn Baker\FINAL\ch07\tiff\AADGHES0.t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6031905" cy="4530725"/>
          </a:xfrm>
          <a:prstGeom prst="rect">
            <a:avLst/>
          </a:prstGeom>
          <a:noFill/>
        </p:spPr>
      </p:pic>
      <p:pic>
        <p:nvPicPr>
          <p:cNvPr id="5" name="Picture 3" descr="C:\JOBS\Hearn Baker\Hearn-Baker-cright-new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175" y="6324600"/>
            <a:ext cx="7105650" cy="415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VISUALIZAÇÃO 3D</a:t>
            </a:r>
          </a:p>
        </p:txBody>
      </p:sp>
      <p:pic>
        <p:nvPicPr>
          <p:cNvPr id="4" name="Picture 2" descr="M:\JOBS\Hearn Baker\FINAL\ch07\tiff\AADGHEV0.t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6891809" cy="5176622"/>
          </a:xfrm>
          <a:prstGeom prst="rect">
            <a:avLst/>
          </a:prstGeom>
          <a:noFill/>
        </p:spPr>
      </p:pic>
      <p:pic>
        <p:nvPicPr>
          <p:cNvPr id="5" name="Picture 3" descr="C:\JOBS\Hearn Baker\Hearn-Baker-cright-new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175" y="6324600"/>
            <a:ext cx="7105650" cy="415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:\JOBS\Hearn Baker\FINAL\ch07\tiff\AADGHMI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" y="0"/>
            <a:ext cx="9129713" cy="6858000"/>
          </a:xfrm>
          <a:prstGeom prst="rect">
            <a:avLst/>
          </a:prstGeom>
          <a:noFill/>
        </p:spPr>
      </p:pic>
      <p:pic>
        <p:nvPicPr>
          <p:cNvPr id="4099" name="Picture 3" descr="C:\JOBS\Hearn Baker\Hearn-Baker-cright-new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175" y="6324600"/>
            <a:ext cx="7105650" cy="41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Comparativo câmera e computador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Imagem 3" descr="fig3-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1714488"/>
            <a:ext cx="2714644" cy="432460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/>
              <a:t>TRANSFORMAÇÃO DE VISUALIZAÇÃO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1812925"/>
          </a:xfrm>
        </p:spPr>
        <p:txBody>
          <a:bodyPr/>
          <a:lstStyle/>
          <a:p>
            <a:pPr eaLnBrk="1" hangingPunct="1"/>
            <a:r>
              <a:rPr lang="pt-BR" sz="2600"/>
              <a:t>Coordenadas de visualização</a:t>
            </a:r>
          </a:p>
          <a:p>
            <a:pPr lvl="1" eaLnBrk="1" hangingPunct="1"/>
            <a:r>
              <a:rPr lang="pt-BR" sz="2400"/>
              <a:t>Sistema de coordenadas de visualização UVN</a:t>
            </a:r>
          </a:p>
          <a:p>
            <a:pPr lvl="1" eaLnBrk="1" hangingPunct="1"/>
            <a:r>
              <a:rPr lang="pt-BR" sz="2400"/>
              <a:t>Sistema de coordenadas do mundo XYZ</a:t>
            </a:r>
          </a:p>
          <a:p>
            <a:pPr lvl="1" eaLnBrk="1" hangingPunct="1"/>
            <a:r>
              <a:rPr lang="pt-BR" sz="2400"/>
              <a:t>Ponto de referência de visualização P(x</a:t>
            </a:r>
            <a:r>
              <a:rPr lang="pt-BR" sz="2400" baseline="-25000"/>
              <a:t>0</a:t>
            </a:r>
            <a:r>
              <a:rPr lang="pt-BR" sz="2400"/>
              <a:t>,y</a:t>
            </a:r>
            <a:r>
              <a:rPr lang="pt-BR" sz="2400" baseline="-25000"/>
              <a:t>0</a:t>
            </a:r>
            <a:r>
              <a:rPr lang="pt-BR" sz="2400"/>
              <a:t>,z</a:t>
            </a:r>
            <a:r>
              <a:rPr lang="pt-BR" sz="2400" baseline="-25000"/>
              <a:t>0</a:t>
            </a:r>
            <a:r>
              <a:rPr lang="pt-BR" sz="2400"/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7100" y="3403600"/>
            <a:ext cx="4572000" cy="2809875"/>
            <a:chOff x="1272" y="1912"/>
            <a:chExt cx="2880" cy="1770"/>
          </a:xfrm>
        </p:grpSpPr>
        <p:sp>
          <p:nvSpPr>
            <p:cNvPr id="47109" name="Text Box 5"/>
            <p:cNvSpPr txBox="1">
              <a:spLocks noChangeArrowheads="1"/>
            </p:cNvSpPr>
            <p:nvPr/>
          </p:nvSpPr>
          <p:spPr bwMode="auto">
            <a:xfrm>
              <a:off x="3456" y="3000"/>
              <a:ext cx="3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Z</a:t>
              </a:r>
            </a:p>
          </p:txBody>
        </p:sp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 flipH="1" flipV="1">
              <a:off x="2247" y="2038"/>
              <a:ext cx="0" cy="10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1" name="Line 7"/>
            <p:cNvSpPr>
              <a:spLocks noChangeShapeType="1"/>
            </p:cNvSpPr>
            <p:nvPr/>
          </p:nvSpPr>
          <p:spPr bwMode="auto">
            <a:xfrm flipH="1">
              <a:off x="1430" y="3106"/>
              <a:ext cx="82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 flipH="1">
              <a:off x="2232" y="3104"/>
              <a:ext cx="11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Text Box 9"/>
            <p:cNvSpPr txBox="1">
              <a:spLocks noChangeArrowheads="1"/>
            </p:cNvSpPr>
            <p:nvPr/>
          </p:nvSpPr>
          <p:spPr bwMode="auto">
            <a:xfrm>
              <a:off x="1272" y="3440"/>
              <a:ext cx="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X</a:t>
              </a:r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 flipV="1">
              <a:off x="2024" y="2864"/>
              <a:ext cx="0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 flipV="1">
              <a:off x="2024" y="2696"/>
              <a:ext cx="224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 flipV="1">
              <a:off x="2416" y="2712"/>
              <a:ext cx="204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>
              <a:off x="2248" y="2704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 flipV="1">
              <a:off x="2040" y="2860"/>
              <a:ext cx="3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flipH="1">
              <a:off x="2624" y="270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0" name="Line 16"/>
            <p:cNvSpPr>
              <a:spLocks noChangeShapeType="1"/>
            </p:cNvSpPr>
            <p:nvPr/>
          </p:nvSpPr>
          <p:spPr bwMode="auto">
            <a:xfrm flipH="1">
              <a:off x="2424" y="3104"/>
              <a:ext cx="20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1" name="Line 17"/>
            <p:cNvSpPr>
              <a:spLocks noChangeShapeType="1"/>
            </p:cNvSpPr>
            <p:nvPr/>
          </p:nvSpPr>
          <p:spPr bwMode="auto">
            <a:xfrm>
              <a:off x="2024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2420" y="2864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Text Box 19"/>
            <p:cNvSpPr txBox="1">
              <a:spLocks noChangeArrowheads="1"/>
            </p:cNvSpPr>
            <p:nvPr/>
          </p:nvSpPr>
          <p:spPr bwMode="auto">
            <a:xfrm>
              <a:off x="2304" y="1992"/>
              <a:ext cx="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Y</a:t>
              </a:r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2752" y="1912"/>
              <a:ext cx="1400" cy="944"/>
              <a:chOff x="4008" y="1584"/>
              <a:chExt cx="1400" cy="944"/>
            </a:xfrm>
          </p:grpSpPr>
          <p:sp>
            <p:nvSpPr>
              <p:cNvPr id="47125" name="Text Box 21"/>
              <p:cNvSpPr txBox="1">
                <a:spLocks noChangeArrowheads="1"/>
              </p:cNvSpPr>
              <p:nvPr/>
            </p:nvSpPr>
            <p:spPr bwMode="auto">
              <a:xfrm>
                <a:off x="4008" y="2160"/>
                <a:ext cx="80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 sz="1600"/>
                  <a:t>P(x</a:t>
                </a:r>
                <a:r>
                  <a:rPr lang="pt-BR" sz="1600" baseline="-25000"/>
                  <a:t>0</a:t>
                </a:r>
                <a:r>
                  <a:rPr lang="pt-BR" sz="1600"/>
                  <a:t>,y</a:t>
                </a:r>
                <a:r>
                  <a:rPr lang="pt-BR" sz="1600" baseline="-25000"/>
                  <a:t>0</a:t>
                </a:r>
                <a:r>
                  <a:rPr lang="pt-BR" sz="1600"/>
                  <a:t>,z</a:t>
                </a:r>
                <a:r>
                  <a:rPr lang="pt-BR" sz="1600" baseline="-25000"/>
                  <a:t>0</a:t>
                </a:r>
                <a:r>
                  <a:rPr lang="pt-BR" sz="1600"/>
                  <a:t>)</a:t>
                </a:r>
              </a:p>
            </p:txBody>
          </p:sp>
          <p:sp>
            <p:nvSpPr>
              <p:cNvPr id="47126" name="Text Box 22"/>
              <p:cNvSpPr txBox="1">
                <a:spLocks noChangeArrowheads="1"/>
              </p:cNvSpPr>
              <p:nvPr/>
            </p:nvSpPr>
            <p:spPr bwMode="auto">
              <a:xfrm>
                <a:off x="4704" y="1584"/>
                <a:ext cx="40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V</a:t>
                </a:r>
              </a:p>
            </p:txBody>
          </p:sp>
          <p:sp>
            <p:nvSpPr>
              <p:cNvPr id="47127" name="Line 23"/>
              <p:cNvSpPr>
                <a:spLocks noChangeShapeType="1"/>
              </p:cNvSpPr>
              <p:nvPr/>
            </p:nvSpPr>
            <p:spPr bwMode="auto">
              <a:xfrm flipV="1">
                <a:off x="4664" y="1664"/>
                <a:ext cx="0" cy="5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8" name="Line 24"/>
              <p:cNvSpPr>
                <a:spLocks noChangeShapeType="1"/>
              </p:cNvSpPr>
              <p:nvPr/>
            </p:nvSpPr>
            <p:spPr bwMode="auto">
              <a:xfrm flipV="1">
                <a:off x="4664" y="2000"/>
                <a:ext cx="368" cy="2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29" name="Line 25"/>
              <p:cNvSpPr>
                <a:spLocks noChangeShapeType="1"/>
              </p:cNvSpPr>
              <p:nvPr/>
            </p:nvSpPr>
            <p:spPr bwMode="auto">
              <a:xfrm>
                <a:off x="4664" y="2240"/>
                <a:ext cx="42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0" name="Text Box 26"/>
              <p:cNvSpPr txBox="1">
                <a:spLocks noChangeArrowheads="1"/>
              </p:cNvSpPr>
              <p:nvPr/>
            </p:nvSpPr>
            <p:spPr bwMode="auto">
              <a:xfrm>
                <a:off x="5080" y="1808"/>
                <a:ext cx="3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U</a:t>
                </a:r>
              </a:p>
            </p:txBody>
          </p:sp>
          <p:sp>
            <p:nvSpPr>
              <p:cNvPr id="47131" name="Text Box 27"/>
              <p:cNvSpPr txBox="1">
                <a:spLocks noChangeArrowheads="1"/>
              </p:cNvSpPr>
              <p:nvPr/>
            </p:nvSpPr>
            <p:spPr bwMode="auto">
              <a:xfrm>
                <a:off x="5040" y="2272"/>
                <a:ext cx="3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pt-BR"/>
                  <a:t>N</a:t>
                </a:r>
              </a:p>
            </p:txBody>
          </p:sp>
        </p:grpSp>
      </p:grp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VISUALIZAÇÃO 3D</a:t>
            </a:r>
          </a:p>
        </p:txBody>
      </p:sp>
      <p:pic>
        <p:nvPicPr>
          <p:cNvPr id="4" name="Picture 2" descr="M:\JOBS\Hearn Baker\FINAL\ch07\tiff\AADGHXN0.t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6752324" cy="5064243"/>
          </a:xfrm>
          <a:prstGeom prst="rect">
            <a:avLst/>
          </a:prstGeom>
          <a:noFill/>
        </p:spPr>
      </p:pic>
      <p:pic>
        <p:nvPicPr>
          <p:cNvPr id="5" name="Picture 3" descr="C:\JOBS\Hearn Baker\Hearn-Baker-cright-new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175" y="6324600"/>
            <a:ext cx="7105650" cy="415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/>
              <a:t>TRANSFORMAÇÃO DE VISUALIZAÇÃO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2701925"/>
          </a:xfrm>
        </p:spPr>
        <p:txBody>
          <a:bodyPr/>
          <a:lstStyle/>
          <a:p>
            <a:pPr eaLnBrk="1" hangingPunct="1"/>
            <a:r>
              <a:rPr lang="pt-BR"/>
              <a:t>Transformação de coordenadas do mundo para coordenadas de visualização</a:t>
            </a:r>
          </a:p>
          <a:p>
            <a:pPr lvl="1" eaLnBrk="1" hangingPunct="1"/>
            <a:r>
              <a:rPr lang="pt-BR"/>
              <a:t>Transladar o ponto de referência de visualização para a origem do sistema XYZ</a:t>
            </a:r>
          </a:p>
          <a:p>
            <a:pPr lvl="1" eaLnBrk="1" hangingPunct="1"/>
            <a:r>
              <a:rPr lang="pt-BR"/>
              <a:t>Aplicar rotações para alinhar os eixos U,V e N com os eixos X, Y e Z, respectivamente 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/>
              <a:t>O VOLUME DE VISUALIZAÇÃO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92263" y="2108200"/>
            <a:ext cx="5329237" cy="3525838"/>
            <a:chOff x="1003" y="1328"/>
            <a:chExt cx="3357" cy="222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03" y="1328"/>
              <a:ext cx="3357" cy="2221"/>
              <a:chOff x="1003" y="1328"/>
              <a:chExt cx="3357" cy="2221"/>
            </a:xfrm>
          </p:grpSpPr>
          <p:sp>
            <p:nvSpPr>
              <p:cNvPr id="49199" name="Rectangle 5"/>
              <p:cNvSpPr>
                <a:spLocks noChangeArrowheads="1"/>
              </p:cNvSpPr>
              <p:nvPr/>
            </p:nvSpPr>
            <p:spPr bwMode="auto">
              <a:xfrm>
                <a:off x="2496" y="1785"/>
                <a:ext cx="931" cy="576"/>
              </a:xfrm>
              <a:prstGeom prst="rect">
                <a:avLst/>
              </a:prstGeom>
              <a:solidFill>
                <a:srgbClr val="E5E5E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0" name="Freeform 6"/>
              <p:cNvSpPr>
                <a:spLocks/>
              </p:cNvSpPr>
              <p:nvPr/>
            </p:nvSpPr>
            <p:spPr bwMode="auto">
              <a:xfrm>
                <a:off x="2496" y="1781"/>
                <a:ext cx="935" cy="8"/>
              </a:xfrm>
              <a:custGeom>
                <a:avLst/>
                <a:gdLst>
                  <a:gd name="T0" fmla="*/ 935 w 935"/>
                  <a:gd name="T1" fmla="*/ 4 h 8"/>
                  <a:gd name="T2" fmla="*/ 931 w 935"/>
                  <a:gd name="T3" fmla="*/ 0 h 8"/>
                  <a:gd name="T4" fmla="*/ 0 w 935"/>
                  <a:gd name="T5" fmla="*/ 0 h 8"/>
                  <a:gd name="T6" fmla="*/ 0 w 935"/>
                  <a:gd name="T7" fmla="*/ 8 h 8"/>
                  <a:gd name="T8" fmla="*/ 931 w 935"/>
                  <a:gd name="T9" fmla="*/ 8 h 8"/>
                  <a:gd name="T10" fmla="*/ 928 w 935"/>
                  <a:gd name="T11" fmla="*/ 4 h 8"/>
                  <a:gd name="T12" fmla="*/ 935 w 935"/>
                  <a:gd name="T13" fmla="*/ 4 h 8"/>
                  <a:gd name="T14" fmla="*/ 935 w 935"/>
                  <a:gd name="T15" fmla="*/ 0 h 8"/>
                  <a:gd name="T16" fmla="*/ 931 w 935"/>
                  <a:gd name="T17" fmla="*/ 0 h 8"/>
                  <a:gd name="T18" fmla="*/ 935 w 935"/>
                  <a:gd name="T19" fmla="*/ 4 h 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35"/>
                  <a:gd name="T31" fmla="*/ 0 h 8"/>
                  <a:gd name="T32" fmla="*/ 935 w 935"/>
                  <a:gd name="T33" fmla="*/ 8 h 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35" h="8">
                    <a:moveTo>
                      <a:pt x="935" y="4"/>
                    </a:moveTo>
                    <a:lnTo>
                      <a:pt x="93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931" y="8"/>
                    </a:lnTo>
                    <a:lnTo>
                      <a:pt x="928" y="4"/>
                    </a:lnTo>
                    <a:lnTo>
                      <a:pt x="935" y="4"/>
                    </a:lnTo>
                    <a:lnTo>
                      <a:pt x="935" y="0"/>
                    </a:lnTo>
                    <a:lnTo>
                      <a:pt x="931" y="0"/>
                    </a:lnTo>
                    <a:lnTo>
                      <a:pt x="935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1" name="Freeform 7"/>
              <p:cNvSpPr>
                <a:spLocks/>
              </p:cNvSpPr>
              <p:nvPr/>
            </p:nvSpPr>
            <p:spPr bwMode="auto">
              <a:xfrm>
                <a:off x="3424" y="1785"/>
                <a:ext cx="7" cy="579"/>
              </a:xfrm>
              <a:custGeom>
                <a:avLst/>
                <a:gdLst>
                  <a:gd name="T0" fmla="*/ 3 w 7"/>
                  <a:gd name="T1" fmla="*/ 579 h 579"/>
                  <a:gd name="T2" fmla="*/ 7 w 7"/>
                  <a:gd name="T3" fmla="*/ 576 h 579"/>
                  <a:gd name="T4" fmla="*/ 7 w 7"/>
                  <a:gd name="T5" fmla="*/ 0 h 579"/>
                  <a:gd name="T6" fmla="*/ 0 w 7"/>
                  <a:gd name="T7" fmla="*/ 0 h 579"/>
                  <a:gd name="T8" fmla="*/ 0 w 7"/>
                  <a:gd name="T9" fmla="*/ 576 h 579"/>
                  <a:gd name="T10" fmla="*/ 3 w 7"/>
                  <a:gd name="T11" fmla="*/ 572 h 579"/>
                  <a:gd name="T12" fmla="*/ 3 w 7"/>
                  <a:gd name="T13" fmla="*/ 579 h 579"/>
                  <a:gd name="T14" fmla="*/ 7 w 7"/>
                  <a:gd name="T15" fmla="*/ 579 h 579"/>
                  <a:gd name="T16" fmla="*/ 7 w 7"/>
                  <a:gd name="T17" fmla="*/ 576 h 579"/>
                  <a:gd name="T18" fmla="*/ 3 w 7"/>
                  <a:gd name="T19" fmla="*/ 579 h 5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"/>
                  <a:gd name="T31" fmla="*/ 0 h 579"/>
                  <a:gd name="T32" fmla="*/ 7 w 7"/>
                  <a:gd name="T33" fmla="*/ 579 h 57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" h="579">
                    <a:moveTo>
                      <a:pt x="3" y="579"/>
                    </a:moveTo>
                    <a:lnTo>
                      <a:pt x="7" y="576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576"/>
                    </a:lnTo>
                    <a:lnTo>
                      <a:pt x="3" y="572"/>
                    </a:lnTo>
                    <a:lnTo>
                      <a:pt x="3" y="579"/>
                    </a:lnTo>
                    <a:lnTo>
                      <a:pt x="7" y="579"/>
                    </a:lnTo>
                    <a:lnTo>
                      <a:pt x="7" y="576"/>
                    </a:lnTo>
                    <a:lnTo>
                      <a:pt x="3" y="5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2" name="Freeform 8"/>
              <p:cNvSpPr>
                <a:spLocks/>
              </p:cNvSpPr>
              <p:nvPr/>
            </p:nvSpPr>
            <p:spPr bwMode="auto">
              <a:xfrm>
                <a:off x="2492" y="2357"/>
                <a:ext cx="935" cy="7"/>
              </a:xfrm>
              <a:custGeom>
                <a:avLst/>
                <a:gdLst>
                  <a:gd name="T0" fmla="*/ 0 w 935"/>
                  <a:gd name="T1" fmla="*/ 4 h 7"/>
                  <a:gd name="T2" fmla="*/ 4 w 935"/>
                  <a:gd name="T3" fmla="*/ 7 h 7"/>
                  <a:gd name="T4" fmla="*/ 935 w 935"/>
                  <a:gd name="T5" fmla="*/ 7 h 7"/>
                  <a:gd name="T6" fmla="*/ 935 w 935"/>
                  <a:gd name="T7" fmla="*/ 0 h 7"/>
                  <a:gd name="T8" fmla="*/ 4 w 935"/>
                  <a:gd name="T9" fmla="*/ 0 h 7"/>
                  <a:gd name="T10" fmla="*/ 7 w 935"/>
                  <a:gd name="T11" fmla="*/ 4 h 7"/>
                  <a:gd name="T12" fmla="*/ 0 w 935"/>
                  <a:gd name="T13" fmla="*/ 4 h 7"/>
                  <a:gd name="T14" fmla="*/ 0 w 935"/>
                  <a:gd name="T15" fmla="*/ 7 h 7"/>
                  <a:gd name="T16" fmla="*/ 4 w 935"/>
                  <a:gd name="T17" fmla="*/ 7 h 7"/>
                  <a:gd name="T18" fmla="*/ 0 w 935"/>
                  <a:gd name="T19" fmla="*/ 4 h 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35"/>
                  <a:gd name="T31" fmla="*/ 0 h 7"/>
                  <a:gd name="T32" fmla="*/ 935 w 935"/>
                  <a:gd name="T33" fmla="*/ 7 h 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35" h="7">
                    <a:moveTo>
                      <a:pt x="0" y="4"/>
                    </a:moveTo>
                    <a:lnTo>
                      <a:pt x="4" y="7"/>
                    </a:lnTo>
                    <a:lnTo>
                      <a:pt x="935" y="7"/>
                    </a:lnTo>
                    <a:lnTo>
                      <a:pt x="935" y="0"/>
                    </a:lnTo>
                    <a:lnTo>
                      <a:pt x="4" y="0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3" name="Freeform 9"/>
              <p:cNvSpPr>
                <a:spLocks/>
              </p:cNvSpPr>
              <p:nvPr/>
            </p:nvSpPr>
            <p:spPr bwMode="auto">
              <a:xfrm>
                <a:off x="2492" y="1781"/>
                <a:ext cx="7" cy="580"/>
              </a:xfrm>
              <a:custGeom>
                <a:avLst/>
                <a:gdLst>
                  <a:gd name="T0" fmla="*/ 4 w 7"/>
                  <a:gd name="T1" fmla="*/ 0 h 580"/>
                  <a:gd name="T2" fmla="*/ 0 w 7"/>
                  <a:gd name="T3" fmla="*/ 4 h 580"/>
                  <a:gd name="T4" fmla="*/ 0 w 7"/>
                  <a:gd name="T5" fmla="*/ 580 h 580"/>
                  <a:gd name="T6" fmla="*/ 7 w 7"/>
                  <a:gd name="T7" fmla="*/ 580 h 580"/>
                  <a:gd name="T8" fmla="*/ 7 w 7"/>
                  <a:gd name="T9" fmla="*/ 4 h 580"/>
                  <a:gd name="T10" fmla="*/ 4 w 7"/>
                  <a:gd name="T11" fmla="*/ 8 h 580"/>
                  <a:gd name="T12" fmla="*/ 4 w 7"/>
                  <a:gd name="T13" fmla="*/ 0 h 580"/>
                  <a:gd name="T14" fmla="*/ 0 w 7"/>
                  <a:gd name="T15" fmla="*/ 0 h 580"/>
                  <a:gd name="T16" fmla="*/ 0 w 7"/>
                  <a:gd name="T17" fmla="*/ 4 h 580"/>
                  <a:gd name="T18" fmla="*/ 4 w 7"/>
                  <a:gd name="T19" fmla="*/ 0 h 5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"/>
                  <a:gd name="T31" fmla="*/ 0 h 580"/>
                  <a:gd name="T32" fmla="*/ 7 w 7"/>
                  <a:gd name="T33" fmla="*/ 580 h 5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" h="580">
                    <a:moveTo>
                      <a:pt x="4" y="0"/>
                    </a:moveTo>
                    <a:lnTo>
                      <a:pt x="0" y="4"/>
                    </a:lnTo>
                    <a:lnTo>
                      <a:pt x="0" y="580"/>
                    </a:lnTo>
                    <a:lnTo>
                      <a:pt x="7" y="580"/>
                    </a:lnTo>
                    <a:lnTo>
                      <a:pt x="7" y="4"/>
                    </a:ln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4" name="Freeform 10"/>
              <p:cNvSpPr>
                <a:spLocks/>
              </p:cNvSpPr>
              <p:nvPr/>
            </p:nvSpPr>
            <p:spPr bwMode="auto">
              <a:xfrm>
                <a:off x="2697" y="1398"/>
                <a:ext cx="1190" cy="9"/>
              </a:xfrm>
              <a:custGeom>
                <a:avLst/>
                <a:gdLst>
                  <a:gd name="T0" fmla="*/ 1190 w 1190"/>
                  <a:gd name="T1" fmla="*/ 5 h 9"/>
                  <a:gd name="T2" fmla="*/ 1185 w 1190"/>
                  <a:gd name="T3" fmla="*/ 0 h 9"/>
                  <a:gd name="T4" fmla="*/ 0 w 1190"/>
                  <a:gd name="T5" fmla="*/ 0 h 9"/>
                  <a:gd name="T6" fmla="*/ 0 w 1190"/>
                  <a:gd name="T7" fmla="*/ 9 h 9"/>
                  <a:gd name="T8" fmla="*/ 1185 w 1190"/>
                  <a:gd name="T9" fmla="*/ 9 h 9"/>
                  <a:gd name="T10" fmla="*/ 1181 w 1190"/>
                  <a:gd name="T11" fmla="*/ 5 h 9"/>
                  <a:gd name="T12" fmla="*/ 1190 w 1190"/>
                  <a:gd name="T13" fmla="*/ 5 h 9"/>
                  <a:gd name="T14" fmla="*/ 1190 w 1190"/>
                  <a:gd name="T15" fmla="*/ 0 h 9"/>
                  <a:gd name="T16" fmla="*/ 1185 w 1190"/>
                  <a:gd name="T17" fmla="*/ 0 h 9"/>
                  <a:gd name="T18" fmla="*/ 1190 w 1190"/>
                  <a:gd name="T19" fmla="*/ 5 h 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90"/>
                  <a:gd name="T31" fmla="*/ 0 h 9"/>
                  <a:gd name="T32" fmla="*/ 1190 w 1190"/>
                  <a:gd name="T33" fmla="*/ 9 h 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90" h="9">
                    <a:moveTo>
                      <a:pt x="1190" y="5"/>
                    </a:moveTo>
                    <a:lnTo>
                      <a:pt x="1185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1185" y="9"/>
                    </a:lnTo>
                    <a:lnTo>
                      <a:pt x="1181" y="5"/>
                    </a:lnTo>
                    <a:lnTo>
                      <a:pt x="1190" y="5"/>
                    </a:lnTo>
                    <a:lnTo>
                      <a:pt x="1190" y="0"/>
                    </a:lnTo>
                    <a:lnTo>
                      <a:pt x="1185" y="0"/>
                    </a:lnTo>
                    <a:lnTo>
                      <a:pt x="119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5" name="Freeform 11"/>
              <p:cNvSpPr>
                <a:spLocks/>
              </p:cNvSpPr>
              <p:nvPr/>
            </p:nvSpPr>
            <p:spPr bwMode="auto">
              <a:xfrm>
                <a:off x="3878" y="1403"/>
                <a:ext cx="9" cy="737"/>
              </a:xfrm>
              <a:custGeom>
                <a:avLst/>
                <a:gdLst>
                  <a:gd name="T0" fmla="*/ 4 w 9"/>
                  <a:gd name="T1" fmla="*/ 737 h 737"/>
                  <a:gd name="T2" fmla="*/ 9 w 9"/>
                  <a:gd name="T3" fmla="*/ 732 h 737"/>
                  <a:gd name="T4" fmla="*/ 9 w 9"/>
                  <a:gd name="T5" fmla="*/ 0 h 737"/>
                  <a:gd name="T6" fmla="*/ 0 w 9"/>
                  <a:gd name="T7" fmla="*/ 0 h 737"/>
                  <a:gd name="T8" fmla="*/ 0 w 9"/>
                  <a:gd name="T9" fmla="*/ 732 h 737"/>
                  <a:gd name="T10" fmla="*/ 4 w 9"/>
                  <a:gd name="T11" fmla="*/ 727 h 737"/>
                  <a:gd name="T12" fmla="*/ 4 w 9"/>
                  <a:gd name="T13" fmla="*/ 737 h 737"/>
                  <a:gd name="T14" fmla="*/ 9 w 9"/>
                  <a:gd name="T15" fmla="*/ 737 h 737"/>
                  <a:gd name="T16" fmla="*/ 9 w 9"/>
                  <a:gd name="T17" fmla="*/ 732 h 737"/>
                  <a:gd name="T18" fmla="*/ 4 w 9"/>
                  <a:gd name="T19" fmla="*/ 737 h 73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9"/>
                  <a:gd name="T31" fmla="*/ 0 h 737"/>
                  <a:gd name="T32" fmla="*/ 9 w 9"/>
                  <a:gd name="T33" fmla="*/ 737 h 73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9" h="737">
                    <a:moveTo>
                      <a:pt x="4" y="737"/>
                    </a:moveTo>
                    <a:lnTo>
                      <a:pt x="9" y="732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732"/>
                    </a:lnTo>
                    <a:lnTo>
                      <a:pt x="4" y="727"/>
                    </a:lnTo>
                    <a:lnTo>
                      <a:pt x="4" y="737"/>
                    </a:lnTo>
                    <a:lnTo>
                      <a:pt x="9" y="737"/>
                    </a:lnTo>
                    <a:lnTo>
                      <a:pt x="9" y="732"/>
                    </a:lnTo>
                    <a:lnTo>
                      <a:pt x="4" y="7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6" name="Freeform 12"/>
              <p:cNvSpPr>
                <a:spLocks/>
              </p:cNvSpPr>
              <p:nvPr/>
            </p:nvSpPr>
            <p:spPr bwMode="auto">
              <a:xfrm>
                <a:off x="2692" y="2130"/>
                <a:ext cx="1190" cy="10"/>
              </a:xfrm>
              <a:custGeom>
                <a:avLst/>
                <a:gdLst>
                  <a:gd name="T0" fmla="*/ 0 w 1190"/>
                  <a:gd name="T1" fmla="*/ 5 h 10"/>
                  <a:gd name="T2" fmla="*/ 5 w 1190"/>
                  <a:gd name="T3" fmla="*/ 10 h 10"/>
                  <a:gd name="T4" fmla="*/ 1190 w 1190"/>
                  <a:gd name="T5" fmla="*/ 10 h 10"/>
                  <a:gd name="T6" fmla="*/ 1190 w 1190"/>
                  <a:gd name="T7" fmla="*/ 0 h 10"/>
                  <a:gd name="T8" fmla="*/ 5 w 1190"/>
                  <a:gd name="T9" fmla="*/ 0 h 10"/>
                  <a:gd name="T10" fmla="*/ 10 w 1190"/>
                  <a:gd name="T11" fmla="*/ 5 h 10"/>
                  <a:gd name="T12" fmla="*/ 0 w 1190"/>
                  <a:gd name="T13" fmla="*/ 5 h 10"/>
                  <a:gd name="T14" fmla="*/ 0 w 1190"/>
                  <a:gd name="T15" fmla="*/ 10 h 10"/>
                  <a:gd name="T16" fmla="*/ 5 w 1190"/>
                  <a:gd name="T17" fmla="*/ 10 h 10"/>
                  <a:gd name="T18" fmla="*/ 0 w 1190"/>
                  <a:gd name="T19" fmla="*/ 5 h 1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90"/>
                  <a:gd name="T31" fmla="*/ 0 h 10"/>
                  <a:gd name="T32" fmla="*/ 1190 w 1190"/>
                  <a:gd name="T33" fmla="*/ 10 h 1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90" h="10">
                    <a:moveTo>
                      <a:pt x="0" y="5"/>
                    </a:moveTo>
                    <a:lnTo>
                      <a:pt x="5" y="10"/>
                    </a:lnTo>
                    <a:lnTo>
                      <a:pt x="1190" y="10"/>
                    </a:lnTo>
                    <a:lnTo>
                      <a:pt x="1190" y="0"/>
                    </a:lnTo>
                    <a:lnTo>
                      <a:pt x="5" y="0"/>
                    </a:lnTo>
                    <a:lnTo>
                      <a:pt x="10" y="5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7" name="Freeform 13"/>
              <p:cNvSpPr>
                <a:spLocks/>
              </p:cNvSpPr>
              <p:nvPr/>
            </p:nvSpPr>
            <p:spPr bwMode="auto">
              <a:xfrm>
                <a:off x="2692" y="1398"/>
                <a:ext cx="10" cy="737"/>
              </a:xfrm>
              <a:custGeom>
                <a:avLst/>
                <a:gdLst>
                  <a:gd name="T0" fmla="*/ 5 w 10"/>
                  <a:gd name="T1" fmla="*/ 0 h 737"/>
                  <a:gd name="T2" fmla="*/ 0 w 10"/>
                  <a:gd name="T3" fmla="*/ 5 h 737"/>
                  <a:gd name="T4" fmla="*/ 0 w 10"/>
                  <a:gd name="T5" fmla="*/ 737 h 737"/>
                  <a:gd name="T6" fmla="*/ 10 w 10"/>
                  <a:gd name="T7" fmla="*/ 737 h 737"/>
                  <a:gd name="T8" fmla="*/ 10 w 10"/>
                  <a:gd name="T9" fmla="*/ 5 h 737"/>
                  <a:gd name="T10" fmla="*/ 5 w 10"/>
                  <a:gd name="T11" fmla="*/ 9 h 737"/>
                  <a:gd name="T12" fmla="*/ 5 w 10"/>
                  <a:gd name="T13" fmla="*/ 0 h 737"/>
                  <a:gd name="T14" fmla="*/ 0 w 10"/>
                  <a:gd name="T15" fmla="*/ 0 h 737"/>
                  <a:gd name="T16" fmla="*/ 0 w 10"/>
                  <a:gd name="T17" fmla="*/ 5 h 737"/>
                  <a:gd name="T18" fmla="*/ 5 w 10"/>
                  <a:gd name="T19" fmla="*/ 0 h 73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"/>
                  <a:gd name="T31" fmla="*/ 0 h 737"/>
                  <a:gd name="T32" fmla="*/ 10 w 10"/>
                  <a:gd name="T33" fmla="*/ 737 h 73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" h="737">
                    <a:moveTo>
                      <a:pt x="5" y="0"/>
                    </a:moveTo>
                    <a:lnTo>
                      <a:pt x="0" y="5"/>
                    </a:lnTo>
                    <a:lnTo>
                      <a:pt x="0" y="737"/>
                    </a:lnTo>
                    <a:lnTo>
                      <a:pt x="10" y="737"/>
                    </a:lnTo>
                    <a:lnTo>
                      <a:pt x="10" y="5"/>
                    </a:lnTo>
                    <a:lnTo>
                      <a:pt x="5" y="9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8" name="Freeform 14"/>
              <p:cNvSpPr>
                <a:spLocks/>
              </p:cNvSpPr>
              <p:nvPr/>
            </p:nvSpPr>
            <p:spPr bwMode="auto">
              <a:xfrm>
                <a:off x="2270" y="2177"/>
                <a:ext cx="685" cy="5"/>
              </a:xfrm>
              <a:custGeom>
                <a:avLst/>
                <a:gdLst>
                  <a:gd name="T0" fmla="*/ 685 w 685"/>
                  <a:gd name="T1" fmla="*/ 3 h 5"/>
                  <a:gd name="T2" fmla="*/ 682 w 685"/>
                  <a:gd name="T3" fmla="*/ 0 h 5"/>
                  <a:gd name="T4" fmla="*/ 0 w 685"/>
                  <a:gd name="T5" fmla="*/ 0 h 5"/>
                  <a:gd name="T6" fmla="*/ 0 w 685"/>
                  <a:gd name="T7" fmla="*/ 5 h 5"/>
                  <a:gd name="T8" fmla="*/ 682 w 685"/>
                  <a:gd name="T9" fmla="*/ 5 h 5"/>
                  <a:gd name="T10" fmla="*/ 680 w 685"/>
                  <a:gd name="T11" fmla="*/ 3 h 5"/>
                  <a:gd name="T12" fmla="*/ 685 w 685"/>
                  <a:gd name="T13" fmla="*/ 3 h 5"/>
                  <a:gd name="T14" fmla="*/ 685 w 685"/>
                  <a:gd name="T15" fmla="*/ 0 h 5"/>
                  <a:gd name="T16" fmla="*/ 682 w 685"/>
                  <a:gd name="T17" fmla="*/ 0 h 5"/>
                  <a:gd name="T18" fmla="*/ 685 w 685"/>
                  <a:gd name="T19" fmla="*/ 3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85"/>
                  <a:gd name="T31" fmla="*/ 0 h 5"/>
                  <a:gd name="T32" fmla="*/ 685 w 685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85" h="5">
                    <a:moveTo>
                      <a:pt x="685" y="3"/>
                    </a:moveTo>
                    <a:lnTo>
                      <a:pt x="682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82" y="5"/>
                    </a:lnTo>
                    <a:lnTo>
                      <a:pt x="680" y="3"/>
                    </a:lnTo>
                    <a:lnTo>
                      <a:pt x="685" y="3"/>
                    </a:lnTo>
                    <a:lnTo>
                      <a:pt x="685" y="0"/>
                    </a:lnTo>
                    <a:lnTo>
                      <a:pt x="682" y="0"/>
                    </a:lnTo>
                    <a:lnTo>
                      <a:pt x="685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09" name="Freeform 15"/>
              <p:cNvSpPr>
                <a:spLocks/>
              </p:cNvSpPr>
              <p:nvPr/>
            </p:nvSpPr>
            <p:spPr bwMode="auto">
              <a:xfrm>
                <a:off x="2950" y="2180"/>
                <a:ext cx="5" cy="424"/>
              </a:xfrm>
              <a:custGeom>
                <a:avLst/>
                <a:gdLst>
                  <a:gd name="T0" fmla="*/ 2 w 5"/>
                  <a:gd name="T1" fmla="*/ 424 h 424"/>
                  <a:gd name="T2" fmla="*/ 5 w 5"/>
                  <a:gd name="T3" fmla="*/ 421 h 424"/>
                  <a:gd name="T4" fmla="*/ 5 w 5"/>
                  <a:gd name="T5" fmla="*/ 0 h 424"/>
                  <a:gd name="T6" fmla="*/ 0 w 5"/>
                  <a:gd name="T7" fmla="*/ 0 h 424"/>
                  <a:gd name="T8" fmla="*/ 0 w 5"/>
                  <a:gd name="T9" fmla="*/ 421 h 424"/>
                  <a:gd name="T10" fmla="*/ 2 w 5"/>
                  <a:gd name="T11" fmla="*/ 419 h 424"/>
                  <a:gd name="T12" fmla="*/ 2 w 5"/>
                  <a:gd name="T13" fmla="*/ 424 h 424"/>
                  <a:gd name="T14" fmla="*/ 5 w 5"/>
                  <a:gd name="T15" fmla="*/ 424 h 424"/>
                  <a:gd name="T16" fmla="*/ 5 w 5"/>
                  <a:gd name="T17" fmla="*/ 421 h 424"/>
                  <a:gd name="T18" fmla="*/ 2 w 5"/>
                  <a:gd name="T19" fmla="*/ 424 h 4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424"/>
                  <a:gd name="T32" fmla="*/ 5 w 5"/>
                  <a:gd name="T33" fmla="*/ 424 h 4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424">
                    <a:moveTo>
                      <a:pt x="2" y="424"/>
                    </a:moveTo>
                    <a:lnTo>
                      <a:pt x="5" y="421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421"/>
                    </a:lnTo>
                    <a:lnTo>
                      <a:pt x="2" y="419"/>
                    </a:lnTo>
                    <a:lnTo>
                      <a:pt x="2" y="424"/>
                    </a:lnTo>
                    <a:lnTo>
                      <a:pt x="5" y="424"/>
                    </a:lnTo>
                    <a:lnTo>
                      <a:pt x="5" y="421"/>
                    </a:lnTo>
                    <a:lnTo>
                      <a:pt x="2" y="4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0" name="Freeform 16"/>
              <p:cNvSpPr>
                <a:spLocks/>
              </p:cNvSpPr>
              <p:nvPr/>
            </p:nvSpPr>
            <p:spPr bwMode="auto">
              <a:xfrm>
                <a:off x="2268" y="2599"/>
                <a:ext cx="684" cy="5"/>
              </a:xfrm>
              <a:custGeom>
                <a:avLst/>
                <a:gdLst>
                  <a:gd name="T0" fmla="*/ 0 w 684"/>
                  <a:gd name="T1" fmla="*/ 2 h 5"/>
                  <a:gd name="T2" fmla="*/ 2 w 684"/>
                  <a:gd name="T3" fmla="*/ 5 h 5"/>
                  <a:gd name="T4" fmla="*/ 684 w 684"/>
                  <a:gd name="T5" fmla="*/ 5 h 5"/>
                  <a:gd name="T6" fmla="*/ 684 w 684"/>
                  <a:gd name="T7" fmla="*/ 0 h 5"/>
                  <a:gd name="T8" fmla="*/ 2 w 684"/>
                  <a:gd name="T9" fmla="*/ 0 h 5"/>
                  <a:gd name="T10" fmla="*/ 5 w 684"/>
                  <a:gd name="T11" fmla="*/ 2 h 5"/>
                  <a:gd name="T12" fmla="*/ 0 w 684"/>
                  <a:gd name="T13" fmla="*/ 2 h 5"/>
                  <a:gd name="T14" fmla="*/ 0 w 684"/>
                  <a:gd name="T15" fmla="*/ 5 h 5"/>
                  <a:gd name="T16" fmla="*/ 2 w 684"/>
                  <a:gd name="T17" fmla="*/ 5 h 5"/>
                  <a:gd name="T18" fmla="*/ 0 w 684"/>
                  <a:gd name="T19" fmla="*/ 2 h 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84"/>
                  <a:gd name="T31" fmla="*/ 0 h 5"/>
                  <a:gd name="T32" fmla="*/ 684 w 684"/>
                  <a:gd name="T33" fmla="*/ 5 h 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84" h="5">
                    <a:moveTo>
                      <a:pt x="0" y="2"/>
                    </a:moveTo>
                    <a:lnTo>
                      <a:pt x="2" y="5"/>
                    </a:lnTo>
                    <a:lnTo>
                      <a:pt x="684" y="5"/>
                    </a:lnTo>
                    <a:lnTo>
                      <a:pt x="684" y="0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1" name="Freeform 17"/>
              <p:cNvSpPr>
                <a:spLocks/>
              </p:cNvSpPr>
              <p:nvPr/>
            </p:nvSpPr>
            <p:spPr bwMode="auto">
              <a:xfrm>
                <a:off x="2268" y="2177"/>
                <a:ext cx="5" cy="424"/>
              </a:xfrm>
              <a:custGeom>
                <a:avLst/>
                <a:gdLst>
                  <a:gd name="T0" fmla="*/ 2 w 5"/>
                  <a:gd name="T1" fmla="*/ 0 h 424"/>
                  <a:gd name="T2" fmla="*/ 0 w 5"/>
                  <a:gd name="T3" fmla="*/ 3 h 424"/>
                  <a:gd name="T4" fmla="*/ 0 w 5"/>
                  <a:gd name="T5" fmla="*/ 424 h 424"/>
                  <a:gd name="T6" fmla="*/ 5 w 5"/>
                  <a:gd name="T7" fmla="*/ 424 h 424"/>
                  <a:gd name="T8" fmla="*/ 5 w 5"/>
                  <a:gd name="T9" fmla="*/ 3 h 424"/>
                  <a:gd name="T10" fmla="*/ 2 w 5"/>
                  <a:gd name="T11" fmla="*/ 5 h 424"/>
                  <a:gd name="T12" fmla="*/ 2 w 5"/>
                  <a:gd name="T13" fmla="*/ 0 h 424"/>
                  <a:gd name="T14" fmla="*/ 0 w 5"/>
                  <a:gd name="T15" fmla="*/ 0 h 424"/>
                  <a:gd name="T16" fmla="*/ 0 w 5"/>
                  <a:gd name="T17" fmla="*/ 3 h 424"/>
                  <a:gd name="T18" fmla="*/ 2 w 5"/>
                  <a:gd name="T19" fmla="*/ 0 h 42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"/>
                  <a:gd name="T31" fmla="*/ 0 h 424"/>
                  <a:gd name="T32" fmla="*/ 5 w 5"/>
                  <a:gd name="T33" fmla="*/ 424 h 42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" h="424">
                    <a:moveTo>
                      <a:pt x="2" y="0"/>
                    </a:moveTo>
                    <a:lnTo>
                      <a:pt x="0" y="3"/>
                    </a:lnTo>
                    <a:lnTo>
                      <a:pt x="0" y="424"/>
                    </a:lnTo>
                    <a:lnTo>
                      <a:pt x="5" y="424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2" name="Freeform 18"/>
              <p:cNvSpPr>
                <a:spLocks noEditPoints="1"/>
              </p:cNvSpPr>
              <p:nvPr/>
            </p:nvSpPr>
            <p:spPr bwMode="auto">
              <a:xfrm>
                <a:off x="1003" y="3451"/>
                <a:ext cx="65" cy="76"/>
              </a:xfrm>
              <a:custGeom>
                <a:avLst/>
                <a:gdLst>
                  <a:gd name="T0" fmla="*/ 28 w 65"/>
                  <a:gd name="T1" fmla="*/ 63 h 76"/>
                  <a:gd name="T2" fmla="*/ 28 w 65"/>
                  <a:gd name="T3" fmla="*/ 68 h 76"/>
                  <a:gd name="T4" fmla="*/ 29 w 65"/>
                  <a:gd name="T5" fmla="*/ 71 h 76"/>
                  <a:gd name="T6" fmla="*/ 30 w 65"/>
                  <a:gd name="T7" fmla="*/ 72 h 76"/>
                  <a:gd name="T8" fmla="*/ 31 w 65"/>
                  <a:gd name="T9" fmla="*/ 73 h 76"/>
                  <a:gd name="T10" fmla="*/ 34 w 65"/>
                  <a:gd name="T11" fmla="*/ 74 h 76"/>
                  <a:gd name="T12" fmla="*/ 39 w 65"/>
                  <a:gd name="T13" fmla="*/ 74 h 76"/>
                  <a:gd name="T14" fmla="*/ 0 w 65"/>
                  <a:gd name="T15" fmla="*/ 76 h 76"/>
                  <a:gd name="T16" fmla="*/ 2 w 65"/>
                  <a:gd name="T17" fmla="*/ 74 h 76"/>
                  <a:gd name="T18" fmla="*/ 6 w 65"/>
                  <a:gd name="T19" fmla="*/ 74 h 76"/>
                  <a:gd name="T20" fmla="*/ 8 w 65"/>
                  <a:gd name="T21" fmla="*/ 72 h 76"/>
                  <a:gd name="T22" fmla="*/ 10 w 65"/>
                  <a:gd name="T23" fmla="*/ 71 h 76"/>
                  <a:gd name="T24" fmla="*/ 10 w 65"/>
                  <a:gd name="T25" fmla="*/ 70 h 76"/>
                  <a:gd name="T26" fmla="*/ 11 w 65"/>
                  <a:gd name="T27" fmla="*/ 66 h 76"/>
                  <a:gd name="T28" fmla="*/ 11 w 65"/>
                  <a:gd name="T29" fmla="*/ 13 h 76"/>
                  <a:gd name="T30" fmla="*/ 10 w 65"/>
                  <a:gd name="T31" fmla="*/ 8 h 76"/>
                  <a:gd name="T32" fmla="*/ 10 w 65"/>
                  <a:gd name="T33" fmla="*/ 6 h 76"/>
                  <a:gd name="T34" fmla="*/ 9 w 65"/>
                  <a:gd name="T35" fmla="*/ 4 h 76"/>
                  <a:gd name="T36" fmla="*/ 8 w 65"/>
                  <a:gd name="T37" fmla="*/ 3 h 76"/>
                  <a:gd name="T38" fmla="*/ 5 w 65"/>
                  <a:gd name="T39" fmla="*/ 3 h 76"/>
                  <a:gd name="T40" fmla="*/ 0 w 65"/>
                  <a:gd name="T41" fmla="*/ 2 h 76"/>
                  <a:gd name="T42" fmla="*/ 33 w 65"/>
                  <a:gd name="T43" fmla="*/ 0 h 76"/>
                  <a:gd name="T44" fmla="*/ 41 w 65"/>
                  <a:gd name="T45" fmla="*/ 0 h 76"/>
                  <a:gd name="T46" fmla="*/ 48 w 65"/>
                  <a:gd name="T47" fmla="*/ 1 h 76"/>
                  <a:gd name="T48" fmla="*/ 53 w 65"/>
                  <a:gd name="T49" fmla="*/ 3 h 76"/>
                  <a:gd name="T50" fmla="*/ 57 w 65"/>
                  <a:gd name="T51" fmla="*/ 6 h 76"/>
                  <a:gd name="T52" fmla="*/ 61 w 65"/>
                  <a:gd name="T53" fmla="*/ 9 h 76"/>
                  <a:gd name="T54" fmla="*/ 63 w 65"/>
                  <a:gd name="T55" fmla="*/ 12 h 76"/>
                  <a:gd name="T56" fmla="*/ 65 w 65"/>
                  <a:gd name="T57" fmla="*/ 15 h 76"/>
                  <a:gd name="T58" fmla="*/ 65 w 65"/>
                  <a:gd name="T59" fmla="*/ 20 h 76"/>
                  <a:gd name="T60" fmla="*/ 65 w 65"/>
                  <a:gd name="T61" fmla="*/ 24 h 76"/>
                  <a:gd name="T62" fmla="*/ 64 w 65"/>
                  <a:gd name="T63" fmla="*/ 27 h 76"/>
                  <a:gd name="T64" fmla="*/ 62 w 65"/>
                  <a:gd name="T65" fmla="*/ 30 h 76"/>
                  <a:gd name="T66" fmla="*/ 60 w 65"/>
                  <a:gd name="T67" fmla="*/ 33 h 76"/>
                  <a:gd name="T68" fmla="*/ 58 w 65"/>
                  <a:gd name="T69" fmla="*/ 35 h 76"/>
                  <a:gd name="T70" fmla="*/ 54 w 65"/>
                  <a:gd name="T71" fmla="*/ 37 h 76"/>
                  <a:gd name="T72" fmla="*/ 51 w 65"/>
                  <a:gd name="T73" fmla="*/ 39 h 76"/>
                  <a:gd name="T74" fmla="*/ 47 w 65"/>
                  <a:gd name="T75" fmla="*/ 40 h 76"/>
                  <a:gd name="T76" fmla="*/ 44 w 65"/>
                  <a:gd name="T77" fmla="*/ 40 h 76"/>
                  <a:gd name="T78" fmla="*/ 39 w 65"/>
                  <a:gd name="T79" fmla="*/ 41 h 76"/>
                  <a:gd name="T80" fmla="*/ 34 w 65"/>
                  <a:gd name="T81" fmla="*/ 41 h 76"/>
                  <a:gd name="T82" fmla="*/ 28 w 65"/>
                  <a:gd name="T83" fmla="*/ 41 h 76"/>
                  <a:gd name="T84" fmla="*/ 28 w 65"/>
                  <a:gd name="T85" fmla="*/ 37 h 76"/>
                  <a:gd name="T86" fmla="*/ 30 w 65"/>
                  <a:gd name="T87" fmla="*/ 37 h 76"/>
                  <a:gd name="T88" fmla="*/ 31 w 65"/>
                  <a:gd name="T89" fmla="*/ 38 h 76"/>
                  <a:gd name="T90" fmla="*/ 35 w 65"/>
                  <a:gd name="T91" fmla="*/ 37 h 76"/>
                  <a:gd name="T92" fmla="*/ 38 w 65"/>
                  <a:gd name="T93" fmla="*/ 37 h 76"/>
                  <a:gd name="T94" fmla="*/ 40 w 65"/>
                  <a:gd name="T95" fmla="*/ 36 h 76"/>
                  <a:gd name="T96" fmla="*/ 43 w 65"/>
                  <a:gd name="T97" fmla="*/ 34 h 76"/>
                  <a:gd name="T98" fmla="*/ 44 w 65"/>
                  <a:gd name="T99" fmla="*/ 31 h 76"/>
                  <a:gd name="T100" fmla="*/ 46 w 65"/>
                  <a:gd name="T101" fmla="*/ 28 h 76"/>
                  <a:gd name="T102" fmla="*/ 46 w 65"/>
                  <a:gd name="T103" fmla="*/ 25 h 76"/>
                  <a:gd name="T104" fmla="*/ 47 w 65"/>
                  <a:gd name="T105" fmla="*/ 21 h 76"/>
                  <a:gd name="T106" fmla="*/ 46 w 65"/>
                  <a:gd name="T107" fmla="*/ 17 h 76"/>
                  <a:gd name="T108" fmla="*/ 46 w 65"/>
                  <a:gd name="T109" fmla="*/ 13 h 76"/>
                  <a:gd name="T110" fmla="*/ 45 w 65"/>
                  <a:gd name="T111" fmla="*/ 10 h 76"/>
                  <a:gd name="T112" fmla="*/ 43 w 65"/>
                  <a:gd name="T113" fmla="*/ 8 h 76"/>
                  <a:gd name="T114" fmla="*/ 40 w 65"/>
                  <a:gd name="T115" fmla="*/ 6 h 76"/>
                  <a:gd name="T116" fmla="*/ 37 w 65"/>
                  <a:gd name="T117" fmla="*/ 4 h 76"/>
                  <a:gd name="T118" fmla="*/ 34 w 65"/>
                  <a:gd name="T119" fmla="*/ 4 h 76"/>
                  <a:gd name="T120" fmla="*/ 31 w 65"/>
                  <a:gd name="T121" fmla="*/ 3 h 7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65"/>
                  <a:gd name="T184" fmla="*/ 0 h 76"/>
                  <a:gd name="T185" fmla="*/ 65 w 65"/>
                  <a:gd name="T186" fmla="*/ 76 h 7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65" h="76">
                    <a:moveTo>
                      <a:pt x="28" y="41"/>
                    </a:moveTo>
                    <a:lnTo>
                      <a:pt x="28" y="63"/>
                    </a:lnTo>
                    <a:lnTo>
                      <a:pt x="28" y="66"/>
                    </a:lnTo>
                    <a:lnTo>
                      <a:pt x="28" y="68"/>
                    </a:lnTo>
                    <a:lnTo>
                      <a:pt x="28" y="70"/>
                    </a:lnTo>
                    <a:lnTo>
                      <a:pt x="29" y="71"/>
                    </a:lnTo>
                    <a:lnTo>
                      <a:pt x="30" y="72"/>
                    </a:lnTo>
                    <a:lnTo>
                      <a:pt x="31" y="72"/>
                    </a:lnTo>
                    <a:lnTo>
                      <a:pt x="31" y="73"/>
                    </a:lnTo>
                    <a:lnTo>
                      <a:pt x="33" y="74"/>
                    </a:lnTo>
                    <a:lnTo>
                      <a:pt x="34" y="74"/>
                    </a:lnTo>
                    <a:lnTo>
                      <a:pt x="36" y="74"/>
                    </a:lnTo>
                    <a:lnTo>
                      <a:pt x="39" y="74"/>
                    </a:lnTo>
                    <a:lnTo>
                      <a:pt x="39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2" y="74"/>
                    </a:lnTo>
                    <a:lnTo>
                      <a:pt x="5" y="74"/>
                    </a:lnTo>
                    <a:lnTo>
                      <a:pt x="6" y="74"/>
                    </a:lnTo>
                    <a:lnTo>
                      <a:pt x="7" y="73"/>
                    </a:lnTo>
                    <a:lnTo>
                      <a:pt x="8" y="72"/>
                    </a:lnTo>
                    <a:lnTo>
                      <a:pt x="9" y="72"/>
                    </a:lnTo>
                    <a:lnTo>
                      <a:pt x="10" y="71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11" y="66"/>
                    </a:lnTo>
                    <a:lnTo>
                      <a:pt x="11" y="63"/>
                    </a:lnTo>
                    <a:lnTo>
                      <a:pt x="11" y="13"/>
                    </a:lnTo>
                    <a:lnTo>
                      <a:pt x="11" y="10"/>
                    </a:lnTo>
                    <a:lnTo>
                      <a:pt x="10" y="8"/>
                    </a:lnTo>
                    <a:lnTo>
                      <a:pt x="10" y="6"/>
                    </a:lnTo>
                    <a:lnTo>
                      <a:pt x="10" y="5"/>
                    </a:lnTo>
                    <a:lnTo>
                      <a:pt x="9" y="4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6" y="3"/>
                    </a:lnTo>
                    <a:lnTo>
                      <a:pt x="5" y="3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41" y="0"/>
                    </a:lnTo>
                    <a:lnTo>
                      <a:pt x="45" y="1"/>
                    </a:lnTo>
                    <a:lnTo>
                      <a:pt x="48" y="1"/>
                    </a:lnTo>
                    <a:lnTo>
                      <a:pt x="50" y="3"/>
                    </a:lnTo>
                    <a:lnTo>
                      <a:pt x="53" y="3"/>
                    </a:lnTo>
                    <a:lnTo>
                      <a:pt x="55" y="4"/>
                    </a:lnTo>
                    <a:lnTo>
                      <a:pt x="57" y="6"/>
                    </a:lnTo>
                    <a:lnTo>
                      <a:pt x="59" y="7"/>
                    </a:lnTo>
                    <a:lnTo>
                      <a:pt x="61" y="9"/>
                    </a:lnTo>
                    <a:lnTo>
                      <a:pt x="62" y="10"/>
                    </a:lnTo>
                    <a:lnTo>
                      <a:pt x="63" y="12"/>
                    </a:lnTo>
                    <a:lnTo>
                      <a:pt x="64" y="14"/>
                    </a:lnTo>
                    <a:lnTo>
                      <a:pt x="65" y="15"/>
                    </a:lnTo>
                    <a:lnTo>
                      <a:pt x="65" y="18"/>
                    </a:lnTo>
                    <a:lnTo>
                      <a:pt x="65" y="20"/>
                    </a:lnTo>
                    <a:lnTo>
                      <a:pt x="65" y="22"/>
                    </a:lnTo>
                    <a:lnTo>
                      <a:pt x="65" y="24"/>
                    </a:lnTo>
                    <a:lnTo>
                      <a:pt x="64" y="26"/>
                    </a:lnTo>
                    <a:lnTo>
                      <a:pt x="64" y="27"/>
                    </a:lnTo>
                    <a:lnTo>
                      <a:pt x="63" y="29"/>
                    </a:lnTo>
                    <a:lnTo>
                      <a:pt x="62" y="30"/>
                    </a:lnTo>
                    <a:lnTo>
                      <a:pt x="61" y="31"/>
                    </a:lnTo>
                    <a:lnTo>
                      <a:pt x="60" y="33"/>
                    </a:lnTo>
                    <a:lnTo>
                      <a:pt x="59" y="34"/>
                    </a:lnTo>
                    <a:lnTo>
                      <a:pt x="58" y="35"/>
                    </a:lnTo>
                    <a:lnTo>
                      <a:pt x="56" y="36"/>
                    </a:lnTo>
                    <a:lnTo>
                      <a:pt x="54" y="37"/>
                    </a:lnTo>
                    <a:lnTo>
                      <a:pt x="53" y="38"/>
                    </a:lnTo>
                    <a:lnTo>
                      <a:pt x="51" y="39"/>
                    </a:lnTo>
                    <a:lnTo>
                      <a:pt x="49" y="39"/>
                    </a:lnTo>
                    <a:lnTo>
                      <a:pt x="47" y="40"/>
                    </a:lnTo>
                    <a:lnTo>
                      <a:pt x="45" y="40"/>
                    </a:lnTo>
                    <a:lnTo>
                      <a:pt x="44" y="40"/>
                    </a:lnTo>
                    <a:lnTo>
                      <a:pt x="41" y="40"/>
                    </a:lnTo>
                    <a:lnTo>
                      <a:pt x="39" y="41"/>
                    </a:lnTo>
                    <a:lnTo>
                      <a:pt x="37" y="41"/>
                    </a:lnTo>
                    <a:lnTo>
                      <a:pt x="34" y="41"/>
                    </a:lnTo>
                    <a:lnTo>
                      <a:pt x="31" y="41"/>
                    </a:lnTo>
                    <a:lnTo>
                      <a:pt x="28" y="41"/>
                    </a:lnTo>
                    <a:close/>
                    <a:moveTo>
                      <a:pt x="28" y="3"/>
                    </a:moveTo>
                    <a:lnTo>
                      <a:pt x="28" y="37"/>
                    </a:lnTo>
                    <a:lnTo>
                      <a:pt x="29" y="37"/>
                    </a:lnTo>
                    <a:lnTo>
                      <a:pt x="30" y="37"/>
                    </a:lnTo>
                    <a:lnTo>
                      <a:pt x="31" y="38"/>
                    </a:lnTo>
                    <a:lnTo>
                      <a:pt x="33" y="38"/>
                    </a:lnTo>
                    <a:lnTo>
                      <a:pt x="35" y="37"/>
                    </a:lnTo>
                    <a:lnTo>
                      <a:pt x="36" y="37"/>
                    </a:lnTo>
                    <a:lnTo>
                      <a:pt x="38" y="37"/>
                    </a:lnTo>
                    <a:lnTo>
                      <a:pt x="39" y="36"/>
                    </a:lnTo>
                    <a:lnTo>
                      <a:pt x="40" y="36"/>
                    </a:lnTo>
                    <a:lnTo>
                      <a:pt x="41" y="35"/>
                    </a:lnTo>
                    <a:lnTo>
                      <a:pt x="43" y="34"/>
                    </a:lnTo>
                    <a:lnTo>
                      <a:pt x="44" y="33"/>
                    </a:lnTo>
                    <a:lnTo>
                      <a:pt x="44" y="31"/>
                    </a:lnTo>
                    <a:lnTo>
                      <a:pt x="45" y="30"/>
                    </a:lnTo>
                    <a:lnTo>
                      <a:pt x="46" y="28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7" y="23"/>
                    </a:lnTo>
                    <a:lnTo>
                      <a:pt x="47" y="21"/>
                    </a:lnTo>
                    <a:lnTo>
                      <a:pt x="47" y="18"/>
                    </a:lnTo>
                    <a:lnTo>
                      <a:pt x="46" y="17"/>
                    </a:lnTo>
                    <a:lnTo>
                      <a:pt x="46" y="15"/>
                    </a:lnTo>
                    <a:lnTo>
                      <a:pt x="46" y="13"/>
                    </a:lnTo>
                    <a:lnTo>
                      <a:pt x="45" y="12"/>
                    </a:lnTo>
                    <a:lnTo>
                      <a:pt x="45" y="10"/>
                    </a:lnTo>
                    <a:lnTo>
                      <a:pt x="44" y="9"/>
                    </a:lnTo>
                    <a:lnTo>
                      <a:pt x="43" y="8"/>
                    </a:lnTo>
                    <a:lnTo>
                      <a:pt x="42" y="7"/>
                    </a:lnTo>
                    <a:lnTo>
                      <a:pt x="40" y="6"/>
                    </a:lnTo>
                    <a:lnTo>
                      <a:pt x="39" y="5"/>
                    </a:lnTo>
                    <a:lnTo>
                      <a:pt x="37" y="4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32" y="3"/>
                    </a:lnTo>
                    <a:lnTo>
                      <a:pt x="31" y="3"/>
                    </a:lnTo>
                    <a:lnTo>
                      <a:pt x="28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3" name="Freeform 19"/>
              <p:cNvSpPr>
                <a:spLocks noEditPoints="1"/>
              </p:cNvSpPr>
              <p:nvPr/>
            </p:nvSpPr>
            <p:spPr bwMode="auto">
              <a:xfrm>
                <a:off x="1075" y="3474"/>
                <a:ext cx="49" cy="55"/>
              </a:xfrm>
              <a:custGeom>
                <a:avLst/>
                <a:gdLst>
                  <a:gd name="T0" fmla="*/ 27 w 49"/>
                  <a:gd name="T1" fmla="*/ 0 h 55"/>
                  <a:gd name="T2" fmla="*/ 32 w 49"/>
                  <a:gd name="T3" fmla="*/ 2 h 55"/>
                  <a:gd name="T4" fmla="*/ 37 w 49"/>
                  <a:gd name="T5" fmla="*/ 3 h 55"/>
                  <a:gd name="T6" fmla="*/ 44 w 49"/>
                  <a:gd name="T7" fmla="*/ 11 h 55"/>
                  <a:gd name="T8" fmla="*/ 47 w 49"/>
                  <a:gd name="T9" fmla="*/ 17 h 55"/>
                  <a:gd name="T10" fmla="*/ 48 w 49"/>
                  <a:gd name="T11" fmla="*/ 22 h 55"/>
                  <a:gd name="T12" fmla="*/ 49 w 49"/>
                  <a:gd name="T13" fmla="*/ 28 h 55"/>
                  <a:gd name="T14" fmla="*/ 48 w 49"/>
                  <a:gd name="T15" fmla="*/ 35 h 55"/>
                  <a:gd name="T16" fmla="*/ 46 w 49"/>
                  <a:gd name="T17" fmla="*/ 42 h 55"/>
                  <a:gd name="T18" fmla="*/ 41 w 49"/>
                  <a:gd name="T19" fmla="*/ 48 h 55"/>
                  <a:gd name="T20" fmla="*/ 35 w 49"/>
                  <a:gd name="T21" fmla="*/ 52 h 55"/>
                  <a:gd name="T22" fmla="*/ 27 w 49"/>
                  <a:gd name="T23" fmla="*/ 55 h 55"/>
                  <a:gd name="T24" fmla="*/ 18 w 49"/>
                  <a:gd name="T25" fmla="*/ 54 h 55"/>
                  <a:gd name="T26" fmla="*/ 12 w 49"/>
                  <a:gd name="T27" fmla="*/ 52 h 55"/>
                  <a:gd name="T28" fmla="*/ 6 w 49"/>
                  <a:gd name="T29" fmla="*/ 47 h 55"/>
                  <a:gd name="T30" fmla="*/ 2 w 49"/>
                  <a:gd name="T31" fmla="*/ 40 h 55"/>
                  <a:gd name="T32" fmla="*/ 0 w 49"/>
                  <a:gd name="T33" fmla="*/ 33 h 55"/>
                  <a:gd name="T34" fmla="*/ 0 w 49"/>
                  <a:gd name="T35" fmla="*/ 25 h 55"/>
                  <a:gd name="T36" fmla="*/ 2 w 49"/>
                  <a:gd name="T37" fmla="*/ 17 h 55"/>
                  <a:gd name="T38" fmla="*/ 5 w 49"/>
                  <a:gd name="T39" fmla="*/ 11 h 55"/>
                  <a:gd name="T40" fmla="*/ 10 w 49"/>
                  <a:gd name="T41" fmla="*/ 5 h 55"/>
                  <a:gd name="T42" fmla="*/ 16 w 49"/>
                  <a:gd name="T43" fmla="*/ 1 h 55"/>
                  <a:gd name="T44" fmla="*/ 24 w 49"/>
                  <a:gd name="T45" fmla="*/ 0 h 55"/>
                  <a:gd name="T46" fmla="*/ 23 w 49"/>
                  <a:gd name="T47" fmla="*/ 3 h 55"/>
                  <a:gd name="T48" fmla="*/ 20 w 49"/>
                  <a:gd name="T49" fmla="*/ 6 h 55"/>
                  <a:gd name="T50" fmla="*/ 17 w 49"/>
                  <a:gd name="T51" fmla="*/ 11 h 55"/>
                  <a:gd name="T52" fmla="*/ 17 w 49"/>
                  <a:gd name="T53" fmla="*/ 18 h 55"/>
                  <a:gd name="T54" fmla="*/ 16 w 49"/>
                  <a:gd name="T55" fmla="*/ 25 h 55"/>
                  <a:gd name="T56" fmla="*/ 16 w 49"/>
                  <a:gd name="T57" fmla="*/ 32 h 55"/>
                  <a:gd name="T58" fmla="*/ 16 w 49"/>
                  <a:gd name="T59" fmla="*/ 36 h 55"/>
                  <a:gd name="T60" fmla="*/ 17 w 49"/>
                  <a:gd name="T61" fmla="*/ 40 h 55"/>
                  <a:gd name="T62" fmla="*/ 17 w 49"/>
                  <a:gd name="T63" fmla="*/ 45 h 55"/>
                  <a:gd name="T64" fmla="*/ 19 w 49"/>
                  <a:gd name="T65" fmla="*/ 49 h 55"/>
                  <a:gd name="T66" fmla="*/ 23 w 49"/>
                  <a:gd name="T67" fmla="*/ 51 h 55"/>
                  <a:gd name="T68" fmla="*/ 26 w 49"/>
                  <a:gd name="T69" fmla="*/ 51 h 55"/>
                  <a:gd name="T70" fmla="*/ 29 w 49"/>
                  <a:gd name="T71" fmla="*/ 49 h 55"/>
                  <a:gd name="T72" fmla="*/ 31 w 49"/>
                  <a:gd name="T73" fmla="*/ 44 h 55"/>
                  <a:gd name="T74" fmla="*/ 31 w 49"/>
                  <a:gd name="T75" fmla="*/ 39 h 55"/>
                  <a:gd name="T76" fmla="*/ 32 w 49"/>
                  <a:gd name="T77" fmla="*/ 31 h 55"/>
                  <a:gd name="T78" fmla="*/ 32 w 49"/>
                  <a:gd name="T79" fmla="*/ 21 h 55"/>
                  <a:gd name="T80" fmla="*/ 32 w 49"/>
                  <a:gd name="T81" fmla="*/ 15 h 55"/>
                  <a:gd name="T82" fmla="*/ 31 w 49"/>
                  <a:gd name="T83" fmla="*/ 11 h 55"/>
                  <a:gd name="T84" fmla="*/ 30 w 49"/>
                  <a:gd name="T85" fmla="*/ 7 h 55"/>
                  <a:gd name="T86" fmla="*/ 27 w 49"/>
                  <a:gd name="T87" fmla="*/ 4 h 55"/>
                  <a:gd name="T88" fmla="*/ 24 w 49"/>
                  <a:gd name="T89" fmla="*/ 3 h 5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9"/>
                  <a:gd name="T136" fmla="*/ 0 h 55"/>
                  <a:gd name="T137" fmla="*/ 49 w 49"/>
                  <a:gd name="T138" fmla="*/ 55 h 5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9" h="55">
                    <a:moveTo>
                      <a:pt x="24" y="0"/>
                    </a:moveTo>
                    <a:lnTo>
                      <a:pt x="26" y="0"/>
                    </a:lnTo>
                    <a:lnTo>
                      <a:pt x="27" y="0"/>
                    </a:lnTo>
                    <a:lnTo>
                      <a:pt x="29" y="1"/>
                    </a:lnTo>
                    <a:lnTo>
                      <a:pt x="31" y="1"/>
                    </a:lnTo>
                    <a:lnTo>
                      <a:pt x="32" y="2"/>
                    </a:lnTo>
                    <a:lnTo>
                      <a:pt x="34" y="2"/>
                    </a:lnTo>
                    <a:lnTo>
                      <a:pt x="35" y="3"/>
                    </a:lnTo>
                    <a:lnTo>
                      <a:pt x="37" y="3"/>
                    </a:lnTo>
                    <a:lnTo>
                      <a:pt x="39" y="5"/>
                    </a:lnTo>
                    <a:lnTo>
                      <a:pt x="42" y="8"/>
                    </a:lnTo>
                    <a:lnTo>
                      <a:pt x="44" y="11"/>
                    </a:lnTo>
                    <a:lnTo>
                      <a:pt x="46" y="13"/>
                    </a:lnTo>
                    <a:lnTo>
                      <a:pt x="46" y="15"/>
                    </a:lnTo>
                    <a:lnTo>
                      <a:pt x="47" y="17"/>
                    </a:lnTo>
                    <a:lnTo>
                      <a:pt x="47" y="18"/>
                    </a:lnTo>
                    <a:lnTo>
                      <a:pt x="48" y="20"/>
                    </a:lnTo>
                    <a:lnTo>
                      <a:pt x="48" y="22"/>
                    </a:lnTo>
                    <a:lnTo>
                      <a:pt x="48" y="24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9" y="30"/>
                    </a:lnTo>
                    <a:lnTo>
                      <a:pt x="48" y="33"/>
                    </a:lnTo>
                    <a:lnTo>
                      <a:pt x="48" y="35"/>
                    </a:lnTo>
                    <a:lnTo>
                      <a:pt x="47" y="38"/>
                    </a:lnTo>
                    <a:lnTo>
                      <a:pt x="46" y="40"/>
                    </a:lnTo>
                    <a:lnTo>
                      <a:pt x="46" y="42"/>
                    </a:lnTo>
                    <a:lnTo>
                      <a:pt x="44" y="44"/>
                    </a:lnTo>
                    <a:lnTo>
                      <a:pt x="43" y="46"/>
                    </a:lnTo>
                    <a:lnTo>
                      <a:pt x="41" y="48"/>
                    </a:lnTo>
                    <a:lnTo>
                      <a:pt x="39" y="50"/>
                    </a:lnTo>
                    <a:lnTo>
                      <a:pt x="37" y="51"/>
                    </a:lnTo>
                    <a:lnTo>
                      <a:pt x="35" y="52"/>
                    </a:lnTo>
                    <a:lnTo>
                      <a:pt x="33" y="53"/>
                    </a:lnTo>
                    <a:lnTo>
                      <a:pt x="30" y="54"/>
                    </a:lnTo>
                    <a:lnTo>
                      <a:pt x="27" y="55"/>
                    </a:lnTo>
                    <a:lnTo>
                      <a:pt x="24" y="55"/>
                    </a:lnTo>
                    <a:lnTo>
                      <a:pt x="21" y="55"/>
                    </a:lnTo>
                    <a:lnTo>
                      <a:pt x="18" y="54"/>
                    </a:lnTo>
                    <a:lnTo>
                      <a:pt x="16" y="53"/>
                    </a:lnTo>
                    <a:lnTo>
                      <a:pt x="14" y="53"/>
                    </a:lnTo>
                    <a:lnTo>
                      <a:pt x="12" y="52"/>
                    </a:lnTo>
                    <a:lnTo>
                      <a:pt x="9" y="50"/>
                    </a:lnTo>
                    <a:lnTo>
                      <a:pt x="8" y="49"/>
                    </a:lnTo>
                    <a:lnTo>
                      <a:pt x="6" y="47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2" y="40"/>
                    </a:lnTo>
                    <a:lnTo>
                      <a:pt x="2" y="38"/>
                    </a:lnTo>
                    <a:lnTo>
                      <a:pt x="1" y="35"/>
                    </a:lnTo>
                    <a:lnTo>
                      <a:pt x="0" y="33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1" y="20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3" y="13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12" y="3"/>
                    </a:lnTo>
                    <a:lnTo>
                      <a:pt x="14" y="2"/>
                    </a:lnTo>
                    <a:lnTo>
                      <a:pt x="16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4" y="0"/>
                    </a:lnTo>
                    <a:close/>
                    <a:moveTo>
                      <a:pt x="24" y="3"/>
                    </a:moveTo>
                    <a:lnTo>
                      <a:pt x="23" y="3"/>
                    </a:lnTo>
                    <a:lnTo>
                      <a:pt x="22" y="4"/>
                    </a:lnTo>
                    <a:lnTo>
                      <a:pt x="21" y="5"/>
                    </a:lnTo>
                    <a:lnTo>
                      <a:pt x="20" y="6"/>
                    </a:lnTo>
                    <a:lnTo>
                      <a:pt x="18" y="7"/>
                    </a:lnTo>
                    <a:lnTo>
                      <a:pt x="18" y="9"/>
                    </a:lnTo>
                    <a:lnTo>
                      <a:pt x="17" y="11"/>
                    </a:lnTo>
                    <a:lnTo>
                      <a:pt x="17" y="14"/>
                    </a:lnTo>
                    <a:lnTo>
                      <a:pt x="17" y="16"/>
                    </a:lnTo>
                    <a:lnTo>
                      <a:pt x="17" y="18"/>
                    </a:lnTo>
                    <a:lnTo>
                      <a:pt x="17" y="20"/>
                    </a:lnTo>
                    <a:lnTo>
                      <a:pt x="17" y="22"/>
                    </a:lnTo>
                    <a:lnTo>
                      <a:pt x="16" y="25"/>
                    </a:lnTo>
                    <a:lnTo>
                      <a:pt x="16" y="27"/>
                    </a:lnTo>
                    <a:lnTo>
                      <a:pt x="16" y="30"/>
                    </a:lnTo>
                    <a:lnTo>
                      <a:pt x="16" y="32"/>
                    </a:lnTo>
                    <a:lnTo>
                      <a:pt x="16" y="34"/>
                    </a:lnTo>
                    <a:lnTo>
                      <a:pt x="16" y="35"/>
                    </a:lnTo>
                    <a:lnTo>
                      <a:pt x="16" y="36"/>
                    </a:lnTo>
                    <a:lnTo>
                      <a:pt x="17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7" y="45"/>
                    </a:lnTo>
                    <a:lnTo>
                      <a:pt x="18" y="47"/>
                    </a:lnTo>
                    <a:lnTo>
                      <a:pt x="18" y="48"/>
                    </a:lnTo>
                    <a:lnTo>
                      <a:pt x="19" y="49"/>
                    </a:lnTo>
                    <a:lnTo>
                      <a:pt x="20" y="50"/>
                    </a:lnTo>
                    <a:lnTo>
                      <a:pt x="22" y="51"/>
                    </a:lnTo>
                    <a:lnTo>
                      <a:pt x="23" y="51"/>
                    </a:lnTo>
                    <a:lnTo>
                      <a:pt x="24" y="51"/>
                    </a:lnTo>
                    <a:lnTo>
                      <a:pt x="25" y="51"/>
                    </a:lnTo>
                    <a:lnTo>
                      <a:pt x="26" y="51"/>
                    </a:lnTo>
                    <a:lnTo>
                      <a:pt x="27" y="51"/>
                    </a:lnTo>
                    <a:lnTo>
                      <a:pt x="28" y="50"/>
                    </a:lnTo>
                    <a:lnTo>
                      <a:pt x="29" y="49"/>
                    </a:lnTo>
                    <a:lnTo>
                      <a:pt x="30" y="48"/>
                    </a:lnTo>
                    <a:lnTo>
                      <a:pt x="30" y="46"/>
                    </a:lnTo>
                    <a:lnTo>
                      <a:pt x="31" y="44"/>
                    </a:lnTo>
                    <a:lnTo>
                      <a:pt x="31" y="43"/>
                    </a:lnTo>
                    <a:lnTo>
                      <a:pt x="31" y="41"/>
                    </a:lnTo>
                    <a:lnTo>
                      <a:pt x="31" y="39"/>
                    </a:lnTo>
                    <a:lnTo>
                      <a:pt x="32" y="36"/>
                    </a:lnTo>
                    <a:lnTo>
                      <a:pt x="32" y="34"/>
                    </a:lnTo>
                    <a:lnTo>
                      <a:pt x="32" y="31"/>
                    </a:lnTo>
                    <a:lnTo>
                      <a:pt x="32" y="27"/>
                    </a:lnTo>
                    <a:lnTo>
                      <a:pt x="32" y="23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17"/>
                    </a:lnTo>
                    <a:lnTo>
                      <a:pt x="32" y="15"/>
                    </a:lnTo>
                    <a:lnTo>
                      <a:pt x="32" y="13"/>
                    </a:lnTo>
                    <a:lnTo>
                      <a:pt x="31" y="12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30" y="7"/>
                    </a:lnTo>
                    <a:lnTo>
                      <a:pt x="29" y="6"/>
                    </a:lnTo>
                    <a:lnTo>
                      <a:pt x="28" y="5"/>
                    </a:lnTo>
                    <a:lnTo>
                      <a:pt x="27" y="4"/>
                    </a:lnTo>
                    <a:lnTo>
                      <a:pt x="26" y="4"/>
                    </a:lnTo>
                    <a:lnTo>
                      <a:pt x="25" y="3"/>
                    </a:lnTo>
                    <a:lnTo>
                      <a:pt x="24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4" name="Freeform 20"/>
              <p:cNvSpPr>
                <a:spLocks/>
              </p:cNvSpPr>
              <p:nvPr/>
            </p:nvSpPr>
            <p:spPr bwMode="auto">
              <a:xfrm>
                <a:off x="1132" y="3474"/>
                <a:ext cx="36" cy="55"/>
              </a:xfrm>
              <a:custGeom>
                <a:avLst/>
                <a:gdLst>
                  <a:gd name="T0" fmla="*/ 31 w 36"/>
                  <a:gd name="T1" fmla="*/ 18 h 55"/>
                  <a:gd name="T2" fmla="*/ 28 w 36"/>
                  <a:gd name="T3" fmla="*/ 12 h 55"/>
                  <a:gd name="T4" fmla="*/ 25 w 36"/>
                  <a:gd name="T5" fmla="*/ 8 h 55"/>
                  <a:gd name="T6" fmla="*/ 22 w 36"/>
                  <a:gd name="T7" fmla="*/ 5 h 55"/>
                  <a:gd name="T8" fmla="*/ 17 w 36"/>
                  <a:gd name="T9" fmla="*/ 3 h 55"/>
                  <a:gd name="T10" fmla="*/ 13 w 36"/>
                  <a:gd name="T11" fmla="*/ 4 h 55"/>
                  <a:gd name="T12" fmla="*/ 12 w 36"/>
                  <a:gd name="T13" fmla="*/ 7 h 55"/>
                  <a:gd name="T14" fmla="*/ 11 w 36"/>
                  <a:gd name="T15" fmla="*/ 10 h 55"/>
                  <a:gd name="T16" fmla="*/ 12 w 36"/>
                  <a:gd name="T17" fmla="*/ 12 h 55"/>
                  <a:gd name="T18" fmla="*/ 19 w 36"/>
                  <a:gd name="T19" fmla="*/ 17 h 55"/>
                  <a:gd name="T20" fmla="*/ 26 w 36"/>
                  <a:gd name="T21" fmla="*/ 22 h 55"/>
                  <a:gd name="T22" fmla="*/ 31 w 36"/>
                  <a:gd name="T23" fmla="*/ 26 h 55"/>
                  <a:gd name="T24" fmla="*/ 34 w 36"/>
                  <a:gd name="T25" fmla="*/ 29 h 55"/>
                  <a:gd name="T26" fmla="*/ 36 w 36"/>
                  <a:gd name="T27" fmla="*/ 35 h 55"/>
                  <a:gd name="T28" fmla="*/ 36 w 36"/>
                  <a:gd name="T29" fmla="*/ 42 h 55"/>
                  <a:gd name="T30" fmla="*/ 33 w 36"/>
                  <a:gd name="T31" fmla="*/ 48 h 55"/>
                  <a:gd name="T32" fmla="*/ 28 w 36"/>
                  <a:gd name="T33" fmla="*/ 53 h 55"/>
                  <a:gd name="T34" fmla="*/ 21 w 36"/>
                  <a:gd name="T35" fmla="*/ 55 h 55"/>
                  <a:gd name="T36" fmla="*/ 14 w 36"/>
                  <a:gd name="T37" fmla="*/ 54 h 55"/>
                  <a:gd name="T38" fmla="*/ 7 w 36"/>
                  <a:gd name="T39" fmla="*/ 52 h 55"/>
                  <a:gd name="T40" fmla="*/ 5 w 36"/>
                  <a:gd name="T41" fmla="*/ 52 h 55"/>
                  <a:gd name="T42" fmla="*/ 3 w 36"/>
                  <a:gd name="T43" fmla="*/ 53 h 55"/>
                  <a:gd name="T44" fmla="*/ 0 w 36"/>
                  <a:gd name="T45" fmla="*/ 36 h 55"/>
                  <a:gd name="T46" fmla="*/ 4 w 36"/>
                  <a:gd name="T47" fmla="*/ 40 h 55"/>
                  <a:gd name="T48" fmla="*/ 7 w 36"/>
                  <a:gd name="T49" fmla="*/ 44 h 55"/>
                  <a:gd name="T50" fmla="*/ 9 w 36"/>
                  <a:gd name="T51" fmla="*/ 48 h 55"/>
                  <a:gd name="T52" fmla="*/ 16 w 36"/>
                  <a:gd name="T53" fmla="*/ 51 h 55"/>
                  <a:gd name="T54" fmla="*/ 20 w 36"/>
                  <a:gd name="T55" fmla="*/ 51 h 55"/>
                  <a:gd name="T56" fmla="*/ 23 w 36"/>
                  <a:gd name="T57" fmla="*/ 49 h 55"/>
                  <a:gd name="T58" fmla="*/ 24 w 36"/>
                  <a:gd name="T59" fmla="*/ 46 h 55"/>
                  <a:gd name="T60" fmla="*/ 23 w 36"/>
                  <a:gd name="T61" fmla="*/ 42 h 55"/>
                  <a:gd name="T62" fmla="*/ 20 w 36"/>
                  <a:gd name="T63" fmla="*/ 39 h 55"/>
                  <a:gd name="T64" fmla="*/ 13 w 36"/>
                  <a:gd name="T65" fmla="*/ 34 h 55"/>
                  <a:gd name="T66" fmla="*/ 8 w 36"/>
                  <a:gd name="T67" fmla="*/ 30 h 55"/>
                  <a:gd name="T68" fmla="*/ 5 w 36"/>
                  <a:gd name="T69" fmla="*/ 27 h 55"/>
                  <a:gd name="T70" fmla="*/ 2 w 36"/>
                  <a:gd name="T71" fmla="*/ 21 h 55"/>
                  <a:gd name="T72" fmla="*/ 1 w 36"/>
                  <a:gd name="T73" fmla="*/ 13 h 55"/>
                  <a:gd name="T74" fmla="*/ 4 w 36"/>
                  <a:gd name="T75" fmla="*/ 5 h 55"/>
                  <a:gd name="T76" fmla="*/ 8 w 36"/>
                  <a:gd name="T77" fmla="*/ 2 h 55"/>
                  <a:gd name="T78" fmla="*/ 13 w 36"/>
                  <a:gd name="T79" fmla="*/ 0 h 55"/>
                  <a:gd name="T80" fmla="*/ 18 w 36"/>
                  <a:gd name="T81" fmla="*/ 0 h 55"/>
                  <a:gd name="T82" fmla="*/ 25 w 36"/>
                  <a:gd name="T83" fmla="*/ 2 h 55"/>
                  <a:gd name="T84" fmla="*/ 26 w 36"/>
                  <a:gd name="T85" fmla="*/ 3 h 55"/>
                  <a:gd name="T86" fmla="*/ 28 w 36"/>
                  <a:gd name="T87" fmla="*/ 3 h 55"/>
                  <a:gd name="T88" fmla="*/ 29 w 36"/>
                  <a:gd name="T89" fmla="*/ 2 h 55"/>
                  <a:gd name="T90" fmla="*/ 31 w 36"/>
                  <a:gd name="T91" fmla="*/ 0 h 5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"/>
                  <a:gd name="T139" fmla="*/ 0 h 55"/>
                  <a:gd name="T140" fmla="*/ 36 w 36"/>
                  <a:gd name="T141" fmla="*/ 55 h 5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" h="55">
                    <a:moveTo>
                      <a:pt x="33" y="0"/>
                    </a:moveTo>
                    <a:lnTo>
                      <a:pt x="33" y="18"/>
                    </a:lnTo>
                    <a:lnTo>
                      <a:pt x="31" y="18"/>
                    </a:lnTo>
                    <a:lnTo>
                      <a:pt x="30" y="16"/>
                    </a:lnTo>
                    <a:lnTo>
                      <a:pt x="29" y="14"/>
                    </a:lnTo>
                    <a:lnTo>
                      <a:pt x="28" y="12"/>
                    </a:lnTo>
                    <a:lnTo>
                      <a:pt x="27" y="11"/>
                    </a:lnTo>
                    <a:lnTo>
                      <a:pt x="26" y="9"/>
                    </a:lnTo>
                    <a:lnTo>
                      <a:pt x="25" y="8"/>
                    </a:lnTo>
                    <a:lnTo>
                      <a:pt x="24" y="7"/>
                    </a:lnTo>
                    <a:lnTo>
                      <a:pt x="22" y="5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7" y="3"/>
                    </a:lnTo>
                    <a:lnTo>
                      <a:pt x="16" y="3"/>
                    </a:lnTo>
                    <a:lnTo>
                      <a:pt x="14" y="4"/>
                    </a:lnTo>
                    <a:lnTo>
                      <a:pt x="13" y="4"/>
                    </a:lnTo>
                    <a:lnTo>
                      <a:pt x="13" y="5"/>
                    </a:lnTo>
                    <a:lnTo>
                      <a:pt x="12" y="6"/>
                    </a:lnTo>
                    <a:lnTo>
                      <a:pt x="12" y="7"/>
                    </a:lnTo>
                    <a:lnTo>
                      <a:pt x="11" y="8"/>
                    </a:lnTo>
                    <a:lnTo>
                      <a:pt x="11" y="9"/>
                    </a:lnTo>
                    <a:lnTo>
                      <a:pt x="11" y="10"/>
                    </a:lnTo>
                    <a:lnTo>
                      <a:pt x="12" y="10"/>
                    </a:lnTo>
                    <a:lnTo>
                      <a:pt x="12" y="11"/>
                    </a:lnTo>
                    <a:lnTo>
                      <a:pt x="12" y="12"/>
                    </a:lnTo>
                    <a:lnTo>
                      <a:pt x="14" y="13"/>
                    </a:lnTo>
                    <a:lnTo>
                      <a:pt x="16" y="15"/>
                    </a:lnTo>
                    <a:lnTo>
                      <a:pt x="19" y="17"/>
                    </a:lnTo>
                    <a:lnTo>
                      <a:pt x="22" y="20"/>
                    </a:lnTo>
                    <a:lnTo>
                      <a:pt x="25" y="21"/>
                    </a:lnTo>
                    <a:lnTo>
                      <a:pt x="26" y="22"/>
                    </a:lnTo>
                    <a:lnTo>
                      <a:pt x="28" y="24"/>
                    </a:lnTo>
                    <a:lnTo>
                      <a:pt x="30" y="25"/>
                    </a:lnTo>
                    <a:lnTo>
                      <a:pt x="31" y="26"/>
                    </a:lnTo>
                    <a:lnTo>
                      <a:pt x="32" y="27"/>
                    </a:lnTo>
                    <a:lnTo>
                      <a:pt x="33" y="28"/>
                    </a:lnTo>
                    <a:lnTo>
                      <a:pt x="34" y="29"/>
                    </a:lnTo>
                    <a:lnTo>
                      <a:pt x="35" y="31"/>
                    </a:lnTo>
                    <a:lnTo>
                      <a:pt x="36" y="33"/>
                    </a:lnTo>
                    <a:lnTo>
                      <a:pt x="36" y="35"/>
                    </a:lnTo>
                    <a:lnTo>
                      <a:pt x="36" y="38"/>
                    </a:lnTo>
                    <a:lnTo>
                      <a:pt x="36" y="40"/>
                    </a:lnTo>
                    <a:lnTo>
                      <a:pt x="36" y="42"/>
                    </a:lnTo>
                    <a:lnTo>
                      <a:pt x="35" y="44"/>
                    </a:lnTo>
                    <a:lnTo>
                      <a:pt x="34" y="46"/>
                    </a:lnTo>
                    <a:lnTo>
                      <a:pt x="33" y="48"/>
                    </a:lnTo>
                    <a:lnTo>
                      <a:pt x="31" y="50"/>
                    </a:lnTo>
                    <a:lnTo>
                      <a:pt x="30" y="51"/>
                    </a:lnTo>
                    <a:lnTo>
                      <a:pt x="28" y="53"/>
                    </a:lnTo>
                    <a:lnTo>
                      <a:pt x="26" y="53"/>
                    </a:lnTo>
                    <a:lnTo>
                      <a:pt x="23" y="54"/>
                    </a:lnTo>
                    <a:lnTo>
                      <a:pt x="21" y="55"/>
                    </a:lnTo>
                    <a:lnTo>
                      <a:pt x="18" y="55"/>
                    </a:lnTo>
                    <a:lnTo>
                      <a:pt x="16" y="55"/>
                    </a:lnTo>
                    <a:lnTo>
                      <a:pt x="14" y="54"/>
                    </a:lnTo>
                    <a:lnTo>
                      <a:pt x="11" y="53"/>
                    </a:lnTo>
                    <a:lnTo>
                      <a:pt x="8" y="53"/>
                    </a:lnTo>
                    <a:lnTo>
                      <a:pt x="7" y="52"/>
                    </a:lnTo>
                    <a:lnTo>
                      <a:pt x="6" y="52"/>
                    </a:lnTo>
                    <a:lnTo>
                      <a:pt x="5" y="52"/>
                    </a:lnTo>
                    <a:lnTo>
                      <a:pt x="4" y="53"/>
                    </a:lnTo>
                    <a:lnTo>
                      <a:pt x="3" y="53"/>
                    </a:lnTo>
                    <a:lnTo>
                      <a:pt x="3" y="55"/>
                    </a:lnTo>
                    <a:lnTo>
                      <a:pt x="0" y="55"/>
                    </a:lnTo>
                    <a:lnTo>
                      <a:pt x="0" y="36"/>
                    </a:lnTo>
                    <a:lnTo>
                      <a:pt x="3" y="36"/>
                    </a:lnTo>
                    <a:lnTo>
                      <a:pt x="3" y="38"/>
                    </a:lnTo>
                    <a:lnTo>
                      <a:pt x="4" y="40"/>
                    </a:lnTo>
                    <a:lnTo>
                      <a:pt x="5" y="42"/>
                    </a:lnTo>
                    <a:lnTo>
                      <a:pt x="5" y="43"/>
                    </a:lnTo>
                    <a:lnTo>
                      <a:pt x="7" y="44"/>
                    </a:lnTo>
                    <a:lnTo>
                      <a:pt x="7" y="46"/>
                    </a:lnTo>
                    <a:lnTo>
                      <a:pt x="8" y="47"/>
                    </a:lnTo>
                    <a:lnTo>
                      <a:pt x="9" y="48"/>
                    </a:lnTo>
                    <a:lnTo>
                      <a:pt x="12" y="49"/>
                    </a:lnTo>
                    <a:lnTo>
                      <a:pt x="14" y="50"/>
                    </a:lnTo>
                    <a:lnTo>
                      <a:pt x="16" y="51"/>
                    </a:lnTo>
                    <a:lnTo>
                      <a:pt x="18" y="51"/>
                    </a:lnTo>
                    <a:lnTo>
                      <a:pt x="19" y="51"/>
                    </a:lnTo>
                    <a:lnTo>
                      <a:pt x="20" y="51"/>
                    </a:lnTo>
                    <a:lnTo>
                      <a:pt x="21" y="50"/>
                    </a:lnTo>
                    <a:lnTo>
                      <a:pt x="22" y="49"/>
                    </a:lnTo>
                    <a:lnTo>
                      <a:pt x="23" y="49"/>
                    </a:lnTo>
                    <a:lnTo>
                      <a:pt x="24" y="48"/>
                    </a:lnTo>
                    <a:lnTo>
                      <a:pt x="24" y="47"/>
                    </a:lnTo>
                    <a:lnTo>
                      <a:pt x="24" y="46"/>
                    </a:lnTo>
                    <a:lnTo>
                      <a:pt x="24" y="44"/>
                    </a:lnTo>
                    <a:lnTo>
                      <a:pt x="24" y="43"/>
                    </a:lnTo>
                    <a:lnTo>
                      <a:pt x="23" y="42"/>
                    </a:lnTo>
                    <a:lnTo>
                      <a:pt x="22" y="41"/>
                    </a:lnTo>
                    <a:lnTo>
                      <a:pt x="21" y="40"/>
                    </a:lnTo>
                    <a:lnTo>
                      <a:pt x="20" y="39"/>
                    </a:lnTo>
                    <a:lnTo>
                      <a:pt x="17" y="37"/>
                    </a:lnTo>
                    <a:lnTo>
                      <a:pt x="15" y="35"/>
                    </a:lnTo>
                    <a:lnTo>
                      <a:pt x="13" y="34"/>
                    </a:lnTo>
                    <a:lnTo>
                      <a:pt x="11" y="33"/>
                    </a:lnTo>
                    <a:lnTo>
                      <a:pt x="9" y="31"/>
                    </a:lnTo>
                    <a:lnTo>
                      <a:pt x="8" y="30"/>
                    </a:lnTo>
                    <a:lnTo>
                      <a:pt x="7" y="29"/>
                    </a:lnTo>
                    <a:lnTo>
                      <a:pt x="5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3" y="24"/>
                    </a:lnTo>
                    <a:lnTo>
                      <a:pt x="2" y="21"/>
                    </a:lnTo>
                    <a:lnTo>
                      <a:pt x="1" y="18"/>
                    </a:lnTo>
                    <a:lnTo>
                      <a:pt x="0" y="16"/>
                    </a:lnTo>
                    <a:lnTo>
                      <a:pt x="1" y="13"/>
                    </a:lnTo>
                    <a:lnTo>
                      <a:pt x="2" y="10"/>
                    </a:lnTo>
                    <a:lnTo>
                      <a:pt x="3" y="8"/>
                    </a:lnTo>
                    <a:lnTo>
                      <a:pt x="4" y="5"/>
                    </a:lnTo>
                    <a:lnTo>
                      <a:pt x="5" y="4"/>
                    </a:lnTo>
                    <a:lnTo>
                      <a:pt x="7" y="3"/>
                    </a:lnTo>
                    <a:lnTo>
                      <a:pt x="8" y="2"/>
                    </a:lnTo>
                    <a:lnTo>
                      <a:pt x="9" y="2"/>
                    </a:lnTo>
                    <a:lnTo>
                      <a:pt x="11" y="1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3" y="1"/>
                    </a:lnTo>
                    <a:lnTo>
                      <a:pt x="25" y="2"/>
                    </a:lnTo>
                    <a:lnTo>
                      <a:pt x="25" y="3"/>
                    </a:lnTo>
                    <a:lnTo>
                      <a:pt x="26" y="3"/>
                    </a:lnTo>
                    <a:lnTo>
                      <a:pt x="27" y="3"/>
                    </a:lnTo>
                    <a:lnTo>
                      <a:pt x="28" y="3"/>
                    </a:lnTo>
                    <a:lnTo>
                      <a:pt x="29" y="3"/>
                    </a:lnTo>
                    <a:lnTo>
                      <a:pt x="29" y="2"/>
                    </a:lnTo>
                    <a:lnTo>
                      <a:pt x="30" y="2"/>
                    </a:lnTo>
                    <a:lnTo>
                      <a:pt x="30" y="1"/>
                    </a:lnTo>
                    <a:lnTo>
                      <a:pt x="31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5" name="Freeform 21"/>
              <p:cNvSpPr>
                <a:spLocks noEditPoints="1"/>
              </p:cNvSpPr>
              <p:nvPr/>
            </p:nvSpPr>
            <p:spPr bwMode="auto">
              <a:xfrm>
                <a:off x="1176" y="3449"/>
                <a:ext cx="29" cy="78"/>
              </a:xfrm>
              <a:custGeom>
                <a:avLst/>
                <a:gdLst>
                  <a:gd name="T0" fmla="*/ 16 w 29"/>
                  <a:gd name="T1" fmla="*/ 1 h 78"/>
                  <a:gd name="T2" fmla="*/ 19 w 29"/>
                  <a:gd name="T3" fmla="*/ 2 h 78"/>
                  <a:gd name="T4" fmla="*/ 21 w 29"/>
                  <a:gd name="T5" fmla="*/ 4 h 78"/>
                  <a:gd name="T6" fmla="*/ 22 w 29"/>
                  <a:gd name="T7" fmla="*/ 7 h 78"/>
                  <a:gd name="T8" fmla="*/ 22 w 29"/>
                  <a:gd name="T9" fmla="*/ 11 h 78"/>
                  <a:gd name="T10" fmla="*/ 21 w 29"/>
                  <a:gd name="T11" fmla="*/ 13 h 78"/>
                  <a:gd name="T12" fmla="*/ 19 w 29"/>
                  <a:gd name="T13" fmla="*/ 15 h 78"/>
                  <a:gd name="T14" fmla="*/ 16 w 29"/>
                  <a:gd name="T15" fmla="*/ 17 h 78"/>
                  <a:gd name="T16" fmla="*/ 12 w 29"/>
                  <a:gd name="T17" fmla="*/ 17 h 78"/>
                  <a:gd name="T18" fmla="*/ 9 w 29"/>
                  <a:gd name="T19" fmla="*/ 16 h 78"/>
                  <a:gd name="T20" fmla="*/ 7 w 29"/>
                  <a:gd name="T21" fmla="*/ 14 h 78"/>
                  <a:gd name="T22" fmla="*/ 6 w 29"/>
                  <a:gd name="T23" fmla="*/ 11 h 78"/>
                  <a:gd name="T24" fmla="*/ 6 w 29"/>
                  <a:gd name="T25" fmla="*/ 7 h 78"/>
                  <a:gd name="T26" fmla="*/ 7 w 29"/>
                  <a:gd name="T27" fmla="*/ 4 h 78"/>
                  <a:gd name="T28" fmla="*/ 9 w 29"/>
                  <a:gd name="T29" fmla="*/ 2 h 78"/>
                  <a:gd name="T30" fmla="*/ 12 w 29"/>
                  <a:gd name="T31" fmla="*/ 1 h 78"/>
                  <a:gd name="T32" fmla="*/ 14 w 29"/>
                  <a:gd name="T33" fmla="*/ 0 h 78"/>
                  <a:gd name="T34" fmla="*/ 22 w 29"/>
                  <a:gd name="T35" fmla="*/ 67 h 78"/>
                  <a:gd name="T36" fmla="*/ 23 w 29"/>
                  <a:gd name="T37" fmla="*/ 72 h 78"/>
                  <a:gd name="T38" fmla="*/ 24 w 29"/>
                  <a:gd name="T39" fmla="*/ 74 h 78"/>
                  <a:gd name="T40" fmla="*/ 26 w 29"/>
                  <a:gd name="T41" fmla="*/ 76 h 78"/>
                  <a:gd name="T42" fmla="*/ 29 w 29"/>
                  <a:gd name="T43" fmla="*/ 76 h 78"/>
                  <a:gd name="T44" fmla="*/ 0 w 29"/>
                  <a:gd name="T45" fmla="*/ 78 h 78"/>
                  <a:gd name="T46" fmla="*/ 2 w 29"/>
                  <a:gd name="T47" fmla="*/ 76 h 78"/>
                  <a:gd name="T48" fmla="*/ 4 w 29"/>
                  <a:gd name="T49" fmla="*/ 75 h 78"/>
                  <a:gd name="T50" fmla="*/ 5 w 29"/>
                  <a:gd name="T51" fmla="*/ 73 h 78"/>
                  <a:gd name="T52" fmla="*/ 7 w 29"/>
                  <a:gd name="T53" fmla="*/ 69 h 78"/>
                  <a:gd name="T54" fmla="*/ 7 w 29"/>
                  <a:gd name="T55" fmla="*/ 38 h 78"/>
                  <a:gd name="T56" fmla="*/ 6 w 29"/>
                  <a:gd name="T57" fmla="*/ 33 h 78"/>
                  <a:gd name="T58" fmla="*/ 5 w 29"/>
                  <a:gd name="T59" fmla="*/ 31 h 78"/>
                  <a:gd name="T60" fmla="*/ 3 w 29"/>
                  <a:gd name="T61" fmla="*/ 29 h 78"/>
                  <a:gd name="T62" fmla="*/ 0 w 29"/>
                  <a:gd name="T63" fmla="*/ 28 h 78"/>
                  <a:gd name="T64" fmla="*/ 22 w 29"/>
                  <a:gd name="T65" fmla="*/ 27 h 7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78"/>
                  <a:gd name="T101" fmla="*/ 29 w 29"/>
                  <a:gd name="T102" fmla="*/ 78 h 7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78">
                    <a:moveTo>
                      <a:pt x="14" y="0"/>
                    </a:moveTo>
                    <a:lnTo>
                      <a:pt x="16" y="1"/>
                    </a:lnTo>
                    <a:lnTo>
                      <a:pt x="17" y="1"/>
                    </a:lnTo>
                    <a:lnTo>
                      <a:pt x="19" y="2"/>
                    </a:lnTo>
                    <a:lnTo>
                      <a:pt x="20" y="3"/>
                    </a:lnTo>
                    <a:lnTo>
                      <a:pt x="21" y="4"/>
                    </a:lnTo>
                    <a:lnTo>
                      <a:pt x="22" y="6"/>
                    </a:lnTo>
                    <a:lnTo>
                      <a:pt x="22" y="7"/>
                    </a:lnTo>
                    <a:lnTo>
                      <a:pt x="22" y="9"/>
                    </a:lnTo>
                    <a:lnTo>
                      <a:pt x="22" y="11"/>
                    </a:lnTo>
                    <a:lnTo>
                      <a:pt x="22" y="12"/>
                    </a:lnTo>
                    <a:lnTo>
                      <a:pt x="21" y="13"/>
                    </a:lnTo>
                    <a:lnTo>
                      <a:pt x="20" y="14"/>
                    </a:lnTo>
                    <a:lnTo>
                      <a:pt x="19" y="15"/>
                    </a:lnTo>
                    <a:lnTo>
                      <a:pt x="17" y="16"/>
                    </a:lnTo>
                    <a:lnTo>
                      <a:pt x="16" y="17"/>
                    </a:lnTo>
                    <a:lnTo>
                      <a:pt x="14" y="17"/>
                    </a:lnTo>
                    <a:lnTo>
                      <a:pt x="12" y="17"/>
                    </a:lnTo>
                    <a:lnTo>
                      <a:pt x="11" y="16"/>
                    </a:lnTo>
                    <a:lnTo>
                      <a:pt x="9" y="16"/>
                    </a:lnTo>
                    <a:lnTo>
                      <a:pt x="8" y="15"/>
                    </a:lnTo>
                    <a:lnTo>
                      <a:pt x="7" y="14"/>
                    </a:lnTo>
                    <a:lnTo>
                      <a:pt x="7" y="12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8" y="3"/>
                    </a:lnTo>
                    <a:lnTo>
                      <a:pt x="9" y="2"/>
                    </a:lnTo>
                    <a:lnTo>
                      <a:pt x="11" y="1"/>
                    </a:lnTo>
                    <a:lnTo>
                      <a:pt x="12" y="1"/>
                    </a:lnTo>
                    <a:lnTo>
                      <a:pt x="14" y="0"/>
                    </a:lnTo>
                    <a:close/>
                    <a:moveTo>
                      <a:pt x="22" y="27"/>
                    </a:moveTo>
                    <a:lnTo>
                      <a:pt x="22" y="67"/>
                    </a:lnTo>
                    <a:lnTo>
                      <a:pt x="22" y="69"/>
                    </a:lnTo>
                    <a:lnTo>
                      <a:pt x="23" y="72"/>
                    </a:lnTo>
                    <a:lnTo>
                      <a:pt x="23" y="73"/>
                    </a:lnTo>
                    <a:lnTo>
                      <a:pt x="24" y="74"/>
                    </a:lnTo>
                    <a:lnTo>
                      <a:pt x="24" y="75"/>
                    </a:lnTo>
                    <a:lnTo>
                      <a:pt x="26" y="76"/>
                    </a:lnTo>
                    <a:lnTo>
                      <a:pt x="27" y="76"/>
                    </a:lnTo>
                    <a:lnTo>
                      <a:pt x="29" y="76"/>
                    </a:lnTo>
                    <a:lnTo>
                      <a:pt x="29" y="78"/>
                    </a:lnTo>
                    <a:lnTo>
                      <a:pt x="0" y="78"/>
                    </a:lnTo>
                    <a:lnTo>
                      <a:pt x="0" y="76"/>
                    </a:lnTo>
                    <a:lnTo>
                      <a:pt x="2" y="76"/>
                    </a:lnTo>
                    <a:lnTo>
                      <a:pt x="3" y="76"/>
                    </a:lnTo>
                    <a:lnTo>
                      <a:pt x="4" y="75"/>
                    </a:lnTo>
                    <a:lnTo>
                      <a:pt x="5" y="74"/>
                    </a:lnTo>
                    <a:lnTo>
                      <a:pt x="5" y="73"/>
                    </a:lnTo>
                    <a:lnTo>
                      <a:pt x="6" y="72"/>
                    </a:lnTo>
                    <a:lnTo>
                      <a:pt x="7" y="69"/>
                    </a:lnTo>
                    <a:lnTo>
                      <a:pt x="7" y="67"/>
                    </a:lnTo>
                    <a:lnTo>
                      <a:pt x="7" y="38"/>
                    </a:lnTo>
                    <a:lnTo>
                      <a:pt x="7" y="36"/>
                    </a:lnTo>
                    <a:lnTo>
                      <a:pt x="6" y="33"/>
                    </a:lnTo>
                    <a:lnTo>
                      <a:pt x="5" y="32"/>
                    </a:lnTo>
                    <a:lnTo>
                      <a:pt x="5" y="31"/>
                    </a:lnTo>
                    <a:lnTo>
                      <a:pt x="4" y="30"/>
                    </a:lnTo>
                    <a:lnTo>
                      <a:pt x="3" y="29"/>
                    </a:lnTo>
                    <a:lnTo>
                      <a:pt x="2" y="29"/>
                    </a:lnTo>
                    <a:lnTo>
                      <a:pt x="0" y="28"/>
                    </a:lnTo>
                    <a:lnTo>
                      <a:pt x="0" y="27"/>
                    </a:lnTo>
                    <a:lnTo>
                      <a:pt x="22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6" name="Freeform 22"/>
              <p:cNvSpPr>
                <a:spLocks noEditPoints="1"/>
              </p:cNvSpPr>
              <p:nvPr/>
            </p:nvSpPr>
            <p:spPr bwMode="auto">
              <a:xfrm>
                <a:off x="1210" y="3474"/>
                <a:ext cx="44" cy="75"/>
              </a:xfrm>
              <a:custGeom>
                <a:avLst/>
                <a:gdLst>
                  <a:gd name="T0" fmla="*/ 41 w 44"/>
                  <a:gd name="T1" fmla="*/ 44 h 75"/>
                  <a:gd name="T2" fmla="*/ 34 w 44"/>
                  <a:gd name="T3" fmla="*/ 51 h 75"/>
                  <a:gd name="T4" fmla="*/ 30 w 44"/>
                  <a:gd name="T5" fmla="*/ 53 h 75"/>
                  <a:gd name="T6" fmla="*/ 26 w 44"/>
                  <a:gd name="T7" fmla="*/ 54 h 75"/>
                  <a:gd name="T8" fmla="*/ 20 w 44"/>
                  <a:gd name="T9" fmla="*/ 55 h 75"/>
                  <a:gd name="T10" fmla="*/ 13 w 44"/>
                  <a:gd name="T11" fmla="*/ 53 h 75"/>
                  <a:gd name="T12" fmla="*/ 7 w 44"/>
                  <a:gd name="T13" fmla="*/ 49 h 75"/>
                  <a:gd name="T14" fmla="*/ 3 w 44"/>
                  <a:gd name="T15" fmla="*/ 43 h 75"/>
                  <a:gd name="T16" fmla="*/ 0 w 44"/>
                  <a:gd name="T17" fmla="*/ 36 h 75"/>
                  <a:gd name="T18" fmla="*/ 0 w 44"/>
                  <a:gd name="T19" fmla="*/ 28 h 75"/>
                  <a:gd name="T20" fmla="*/ 0 w 44"/>
                  <a:gd name="T21" fmla="*/ 21 h 75"/>
                  <a:gd name="T22" fmla="*/ 3 w 44"/>
                  <a:gd name="T23" fmla="*/ 14 h 75"/>
                  <a:gd name="T24" fmla="*/ 7 w 44"/>
                  <a:gd name="T25" fmla="*/ 8 h 75"/>
                  <a:gd name="T26" fmla="*/ 13 w 44"/>
                  <a:gd name="T27" fmla="*/ 3 h 75"/>
                  <a:gd name="T28" fmla="*/ 21 w 44"/>
                  <a:gd name="T29" fmla="*/ 0 h 75"/>
                  <a:gd name="T30" fmla="*/ 28 w 44"/>
                  <a:gd name="T31" fmla="*/ 0 h 75"/>
                  <a:gd name="T32" fmla="*/ 33 w 44"/>
                  <a:gd name="T33" fmla="*/ 2 h 75"/>
                  <a:gd name="T34" fmla="*/ 37 w 44"/>
                  <a:gd name="T35" fmla="*/ 4 h 75"/>
                  <a:gd name="T36" fmla="*/ 42 w 44"/>
                  <a:gd name="T37" fmla="*/ 11 h 75"/>
                  <a:gd name="T38" fmla="*/ 42 w 44"/>
                  <a:gd name="T39" fmla="*/ 16 h 75"/>
                  <a:gd name="T40" fmla="*/ 39 w 44"/>
                  <a:gd name="T41" fmla="*/ 19 h 75"/>
                  <a:gd name="T42" fmla="*/ 35 w 44"/>
                  <a:gd name="T43" fmla="*/ 20 h 75"/>
                  <a:gd name="T44" fmla="*/ 31 w 44"/>
                  <a:gd name="T45" fmla="*/ 19 h 75"/>
                  <a:gd name="T46" fmla="*/ 28 w 44"/>
                  <a:gd name="T47" fmla="*/ 15 h 75"/>
                  <a:gd name="T48" fmla="*/ 27 w 44"/>
                  <a:gd name="T49" fmla="*/ 8 h 75"/>
                  <a:gd name="T50" fmla="*/ 25 w 44"/>
                  <a:gd name="T51" fmla="*/ 5 h 75"/>
                  <a:gd name="T52" fmla="*/ 23 w 44"/>
                  <a:gd name="T53" fmla="*/ 3 h 75"/>
                  <a:gd name="T54" fmla="*/ 20 w 44"/>
                  <a:gd name="T55" fmla="*/ 4 h 75"/>
                  <a:gd name="T56" fmla="*/ 17 w 44"/>
                  <a:gd name="T57" fmla="*/ 8 h 75"/>
                  <a:gd name="T58" fmla="*/ 15 w 44"/>
                  <a:gd name="T59" fmla="*/ 12 h 75"/>
                  <a:gd name="T60" fmla="*/ 15 w 44"/>
                  <a:gd name="T61" fmla="*/ 17 h 75"/>
                  <a:gd name="T62" fmla="*/ 15 w 44"/>
                  <a:gd name="T63" fmla="*/ 23 h 75"/>
                  <a:gd name="T64" fmla="*/ 15 w 44"/>
                  <a:gd name="T65" fmla="*/ 28 h 75"/>
                  <a:gd name="T66" fmla="*/ 17 w 44"/>
                  <a:gd name="T67" fmla="*/ 33 h 75"/>
                  <a:gd name="T68" fmla="*/ 22 w 44"/>
                  <a:gd name="T69" fmla="*/ 41 h 75"/>
                  <a:gd name="T70" fmla="*/ 27 w 44"/>
                  <a:gd name="T71" fmla="*/ 45 h 75"/>
                  <a:gd name="T72" fmla="*/ 32 w 44"/>
                  <a:gd name="T73" fmla="*/ 46 h 75"/>
                  <a:gd name="T74" fmla="*/ 36 w 44"/>
                  <a:gd name="T75" fmla="*/ 44 h 75"/>
                  <a:gd name="T76" fmla="*/ 40 w 44"/>
                  <a:gd name="T77" fmla="*/ 41 h 75"/>
                  <a:gd name="T78" fmla="*/ 26 w 44"/>
                  <a:gd name="T79" fmla="*/ 53 h 75"/>
                  <a:gd name="T80" fmla="*/ 26 w 44"/>
                  <a:gd name="T81" fmla="*/ 58 h 75"/>
                  <a:gd name="T82" fmla="*/ 30 w 44"/>
                  <a:gd name="T83" fmla="*/ 61 h 75"/>
                  <a:gd name="T84" fmla="*/ 31 w 44"/>
                  <a:gd name="T85" fmla="*/ 65 h 75"/>
                  <a:gd name="T86" fmla="*/ 30 w 44"/>
                  <a:gd name="T87" fmla="*/ 69 h 75"/>
                  <a:gd name="T88" fmla="*/ 27 w 44"/>
                  <a:gd name="T89" fmla="*/ 73 h 75"/>
                  <a:gd name="T90" fmla="*/ 23 w 44"/>
                  <a:gd name="T91" fmla="*/ 74 h 75"/>
                  <a:gd name="T92" fmla="*/ 19 w 44"/>
                  <a:gd name="T93" fmla="*/ 75 h 75"/>
                  <a:gd name="T94" fmla="*/ 13 w 44"/>
                  <a:gd name="T95" fmla="*/ 75 h 75"/>
                  <a:gd name="T96" fmla="*/ 14 w 44"/>
                  <a:gd name="T97" fmla="*/ 72 h 75"/>
                  <a:gd name="T98" fmla="*/ 19 w 44"/>
                  <a:gd name="T99" fmla="*/ 71 h 75"/>
                  <a:gd name="T100" fmla="*/ 21 w 44"/>
                  <a:gd name="T101" fmla="*/ 68 h 75"/>
                  <a:gd name="T102" fmla="*/ 21 w 44"/>
                  <a:gd name="T103" fmla="*/ 65 h 75"/>
                  <a:gd name="T104" fmla="*/ 19 w 44"/>
                  <a:gd name="T105" fmla="*/ 63 h 75"/>
                  <a:gd name="T106" fmla="*/ 16 w 44"/>
                  <a:gd name="T107" fmla="*/ 63 h 7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44"/>
                  <a:gd name="T163" fmla="*/ 0 h 75"/>
                  <a:gd name="T164" fmla="*/ 44 w 44"/>
                  <a:gd name="T165" fmla="*/ 75 h 7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44" h="75">
                    <a:moveTo>
                      <a:pt x="42" y="40"/>
                    </a:moveTo>
                    <a:lnTo>
                      <a:pt x="44" y="41"/>
                    </a:lnTo>
                    <a:lnTo>
                      <a:pt x="41" y="44"/>
                    </a:lnTo>
                    <a:lnTo>
                      <a:pt x="39" y="47"/>
                    </a:lnTo>
                    <a:lnTo>
                      <a:pt x="37" y="49"/>
                    </a:lnTo>
                    <a:lnTo>
                      <a:pt x="34" y="51"/>
                    </a:lnTo>
                    <a:lnTo>
                      <a:pt x="33" y="52"/>
                    </a:lnTo>
                    <a:lnTo>
                      <a:pt x="31" y="53"/>
                    </a:lnTo>
                    <a:lnTo>
                      <a:pt x="30" y="53"/>
                    </a:lnTo>
                    <a:lnTo>
                      <a:pt x="28" y="54"/>
                    </a:lnTo>
                    <a:lnTo>
                      <a:pt x="27" y="54"/>
                    </a:lnTo>
                    <a:lnTo>
                      <a:pt x="26" y="54"/>
                    </a:lnTo>
                    <a:lnTo>
                      <a:pt x="24" y="55"/>
                    </a:lnTo>
                    <a:lnTo>
                      <a:pt x="22" y="55"/>
                    </a:lnTo>
                    <a:lnTo>
                      <a:pt x="20" y="55"/>
                    </a:lnTo>
                    <a:lnTo>
                      <a:pt x="17" y="54"/>
                    </a:lnTo>
                    <a:lnTo>
                      <a:pt x="15" y="53"/>
                    </a:lnTo>
                    <a:lnTo>
                      <a:pt x="13" y="53"/>
                    </a:lnTo>
                    <a:lnTo>
                      <a:pt x="11" y="52"/>
                    </a:lnTo>
                    <a:lnTo>
                      <a:pt x="9" y="50"/>
                    </a:lnTo>
                    <a:lnTo>
                      <a:pt x="7" y="49"/>
                    </a:lnTo>
                    <a:lnTo>
                      <a:pt x="6" y="47"/>
                    </a:lnTo>
                    <a:lnTo>
                      <a:pt x="4" y="45"/>
                    </a:lnTo>
                    <a:lnTo>
                      <a:pt x="3" y="43"/>
                    </a:lnTo>
                    <a:lnTo>
                      <a:pt x="2" y="41"/>
                    </a:lnTo>
                    <a:lnTo>
                      <a:pt x="1" y="39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1" y="18"/>
                    </a:lnTo>
                    <a:lnTo>
                      <a:pt x="2" y="16"/>
                    </a:lnTo>
                    <a:lnTo>
                      <a:pt x="3" y="14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11" y="4"/>
                    </a:lnTo>
                    <a:lnTo>
                      <a:pt x="13" y="3"/>
                    </a:lnTo>
                    <a:lnTo>
                      <a:pt x="16" y="2"/>
                    </a:lnTo>
                    <a:lnTo>
                      <a:pt x="18" y="1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2" y="1"/>
                    </a:lnTo>
                    <a:lnTo>
                      <a:pt x="33" y="2"/>
                    </a:lnTo>
                    <a:lnTo>
                      <a:pt x="35" y="2"/>
                    </a:lnTo>
                    <a:lnTo>
                      <a:pt x="36" y="3"/>
                    </a:lnTo>
                    <a:lnTo>
                      <a:pt x="37" y="4"/>
                    </a:lnTo>
                    <a:lnTo>
                      <a:pt x="39" y="6"/>
                    </a:lnTo>
                    <a:lnTo>
                      <a:pt x="41" y="8"/>
                    </a:lnTo>
                    <a:lnTo>
                      <a:pt x="42" y="11"/>
                    </a:lnTo>
                    <a:lnTo>
                      <a:pt x="42" y="13"/>
                    </a:lnTo>
                    <a:lnTo>
                      <a:pt x="42" y="15"/>
                    </a:lnTo>
                    <a:lnTo>
                      <a:pt x="42" y="16"/>
                    </a:lnTo>
                    <a:lnTo>
                      <a:pt x="41" y="17"/>
                    </a:lnTo>
                    <a:lnTo>
                      <a:pt x="40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6" y="20"/>
                    </a:lnTo>
                    <a:lnTo>
                      <a:pt x="35" y="20"/>
                    </a:lnTo>
                    <a:lnTo>
                      <a:pt x="34" y="20"/>
                    </a:lnTo>
                    <a:lnTo>
                      <a:pt x="32" y="20"/>
                    </a:lnTo>
                    <a:lnTo>
                      <a:pt x="31" y="19"/>
                    </a:lnTo>
                    <a:lnTo>
                      <a:pt x="30" y="18"/>
                    </a:lnTo>
                    <a:lnTo>
                      <a:pt x="28" y="17"/>
                    </a:lnTo>
                    <a:lnTo>
                      <a:pt x="28" y="15"/>
                    </a:lnTo>
                    <a:lnTo>
                      <a:pt x="27" y="13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5" y="4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2" y="3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9" y="5"/>
                    </a:lnTo>
                    <a:lnTo>
                      <a:pt x="18" y="7"/>
                    </a:lnTo>
                    <a:lnTo>
                      <a:pt x="17" y="8"/>
                    </a:lnTo>
                    <a:lnTo>
                      <a:pt x="17" y="9"/>
                    </a:lnTo>
                    <a:lnTo>
                      <a:pt x="16" y="10"/>
                    </a:lnTo>
                    <a:lnTo>
                      <a:pt x="15" y="12"/>
                    </a:lnTo>
                    <a:lnTo>
                      <a:pt x="15" y="13"/>
                    </a:lnTo>
                    <a:lnTo>
                      <a:pt x="15" y="16"/>
                    </a:lnTo>
                    <a:lnTo>
                      <a:pt x="15" y="17"/>
                    </a:lnTo>
                    <a:lnTo>
                      <a:pt x="15" y="20"/>
                    </a:lnTo>
                    <a:lnTo>
                      <a:pt x="15" y="21"/>
                    </a:lnTo>
                    <a:lnTo>
                      <a:pt x="15" y="23"/>
                    </a:lnTo>
                    <a:lnTo>
                      <a:pt x="15" y="25"/>
                    </a:lnTo>
                    <a:lnTo>
                      <a:pt x="15" y="26"/>
                    </a:lnTo>
                    <a:lnTo>
                      <a:pt x="15" y="28"/>
                    </a:lnTo>
                    <a:lnTo>
                      <a:pt x="16" y="30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8" y="36"/>
                    </a:lnTo>
                    <a:lnTo>
                      <a:pt x="20" y="39"/>
                    </a:lnTo>
                    <a:lnTo>
                      <a:pt x="22" y="41"/>
                    </a:lnTo>
                    <a:lnTo>
                      <a:pt x="23" y="43"/>
                    </a:lnTo>
                    <a:lnTo>
                      <a:pt x="25" y="44"/>
                    </a:lnTo>
                    <a:lnTo>
                      <a:pt x="27" y="45"/>
                    </a:lnTo>
                    <a:lnTo>
                      <a:pt x="28" y="45"/>
                    </a:lnTo>
                    <a:lnTo>
                      <a:pt x="31" y="46"/>
                    </a:lnTo>
                    <a:lnTo>
                      <a:pt x="32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6" y="44"/>
                    </a:lnTo>
                    <a:lnTo>
                      <a:pt x="37" y="44"/>
                    </a:lnTo>
                    <a:lnTo>
                      <a:pt x="39" y="43"/>
                    </a:lnTo>
                    <a:lnTo>
                      <a:pt x="40" y="41"/>
                    </a:lnTo>
                    <a:lnTo>
                      <a:pt x="42" y="40"/>
                    </a:lnTo>
                    <a:close/>
                    <a:moveTo>
                      <a:pt x="23" y="53"/>
                    </a:moveTo>
                    <a:lnTo>
                      <a:pt x="26" y="53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6" y="58"/>
                    </a:lnTo>
                    <a:lnTo>
                      <a:pt x="27" y="59"/>
                    </a:lnTo>
                    <a:lnTo>
                      <a:pt x="28" y="60"/>
                    </a:lnTo>
                    <a:lnTo>
                      <a:pt x="30" y="61"/>
                    </a:lnTo>
                    <a:lnTo>
                      <a:pt x="30" y="62"/>
                    </a:lnTo>
                    <a:lnTo>
                      <a:pt x="31" y="64"/>
                    </a:lnTo>
                    <a:lnTo>
                      <a:pt x="31" y="65"/>
                    </a:lnTo>
                    <a:lnTo>
                      <a:pt x="31" y="66"/>
                    </a:lnTo>
                    <a:lnTo>
                      <a:pt x="30" y="68"/>
                    </a:lnTo>
                    <a:lnTo>
                      <a:pt x="30" y="69"/>
                    </a:lnTo>
                    <a:lnTo>
                      <a:pt x="29" y="70"/>
                    </a:lnTo>
                    <a:lnTo>
                      <a:pt x="28" y="71"/>
                    </a:lnTo>
                    <a:lnTo>
                      <a:pt x="27" y="73"/>
                    </a:lnTo>
                    <a:lnTo>
                      <a:pt x="26" y="73"/>
                    </a:lnTo>
                    <a:lnTo>
                      <a:pt x="24" y="74"/>
                    </a:lnTo>
                    <a:lnTo>
                      <a:pt x="23" y="74"/>
                    </a:lnTo>
                    <a:lnTo>
                      <a:pt x="22" y="74"/>
                    </a:lnTo>
                    <a:lnTo>
                      <a:pt x="20" y="74"/>
                    </a:lnTo>
                    <a:lnTo>
                      <a:pt x="19" y="75"/>
                    </a:lnTo>
                    <a:lnTo>
                      <a:pt x="17" y="75"/>
                    </a:lnTo>
                    <a:lnTo>
                      <a:pt x="15" y="75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2"/>
                    </a:lnTo>
                    <a:lnTo>
                      <a:pt x="14" y="72"/>
                    </a:lnTo>
                    <a:lnTo>
                      <a:pt x="16" y="71"/>
                    </a:lnTo>
                    <a:lnTo>
                      <a:pt x="18" y="71"/>
                    </a:lnTo>
                    <a:lnTo>
                      <a:pt x="19" y="71"/>
                    </a:lnTo>
                    <a:lnTo>
                      <a:pt x="20" y="70"/>
                    </a:lnTo>
                    <a:lnTo>
                      <a:pt x="21" y="69"/>
                    </a:lnTo>
                    <a:lnTo>
                      <a:pt x="21" y="68"/>
                    </a:lnTo>
                    <a:lnTo>
                      <a:pt x="21" y="66"/>
                    </a:lnTo>
                    <a:lnTo>
                      <a:pt x="21" y="65"/>
                    </a:lnTo>
                    <a:lnTo>
                      <a:pt x="20" y="64"/>
                    </a:lnTo>
                    <a:lnTo>
                      <a:pt x="19" y="63"/>
                    </a:lnTo>
                    <a:lnTo>
                      <a:pt x="18" y="63"/>
                    </a:lnTo>
                    <a:lnTo>
                      <a:pt x="17" y="63"/>
                    </a:lnTo>
                    <a:lnTo>
                      <a:pt x="16" y="63"/>
                    </a:lnTo>
                    <a:lnTo>
                      <a:pt x="2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7" name="Freeform 23"/>
              <p:cNvSpPr>
                <a:spLocks noEditPoints="1"/>
              </p:cNvSpPr>
              <p:nvPr/>
            </p:nvSpPr>
            <p:spPr bwMode="auto">
              <a:xfrm>
                <a:off x="1261" y="3454"/>
                <a:ext cx="51" cy="75"/>
              </a:xfrm>
              <a:custGeom>
                <a:avLst/>
                <a:gdLst>
                  <a:gd name="T0" fmla="*/ 21 w 51"/>
                  <a:gd name="T1" fmla="*/ 71 h 75"/>
                  <a:gd name="T2" fmla="*/ 12 w 51"/>
                  <a:gd name="T3" fmla="*/ 75 h 75"/>
                  <a:gd name="T4" fmla="*/ 4 w 51"/>
                  <a:gd name="T5" fmla="*/ 73 h 75"/>
                  <a:gd name="T6" fmla="*/ 0 w 51"/>
                  <a:gd name="T7" fmla="*/ 67 h 75"/>
                  <a:gd name="T8" fmla="*/ 3 w 51"/>
                  <a:gd name="T9" fmla="*/ 56 h 75"/>
                  <a:gd name="T10" fmla="*/ 11 w 51"/>
                  <a:gd name="T11" fmla="*/ 50 h 75"/>
                  <a:gd name="T12" fmla="*/ 24 w 51"/>
                  <a:gd name="T13" fmla="*/ 43 h 75"/>
                  <a:gd name="T14" fmla="*/ 28 w 51"/>
                  <a:gd name="T15" fmla="*/ 31 h 75"/>
                  <a:gd name="T16" fmla="*/ 26 w 51"/>
                  <a:gd name="T17" fmla="*/ 26 h 75"/>
                  <a:gd name="T18" fmla="*/ 23 w 51"/>
                  <a:gd name="T19" fmla="*/ 24 h 75"/>
                  <a:gd name="T20" fmla="*/ 18 w 51"/>
                  <a:gd name="T21" fmla="*/ 24 h 75"/>
                  <a:gd name="T22" fmla="*/ 14 w 51"/>
                  <a:gd name="T23" fmla="*/ 27 h 75"/>
                  <a:gd name="T24" fmla="*/ 14 w 51"/>
                  <a:gd name="T25" fmla="*/ 29 h 75"/>
                  <a:gd name="T26" fmla="*/ 16 w 51"/>
                  <a:gd name="T27" fmla="*/ 33 h 75"/>
                  <a:gd name="T28" fmla="*/ 16 w 51"/>
                  <a:gd name="T29" fmla="*/ 38 h 75"/>
                  <a:gd name="T30" fmla="*/ 12 w 51"/>
                  <a:gd name="T31" fmla="*/ 42 h 75"/>
                  <a:gd name="T32" fmla="*/ 6 w 51"/>
                  <a:gd name="T33" fmla="*/ 42 h 75"/>
                  <a:gd name="T34" fmla="*/ 2 w 51"/>
                  <a:gd name="T35" fmla="*/ 38 h 75"/>
                  <a:gd name="T36" fmla="*/ 2 w 51"/>
                  <a:gd name="T37" fmla="*/ 32 h 75"/>
                  <a:gd name="T38" fmla="*/ 8 w 51"/>
                  <a:gd name="T39" fmla="*/ 24 h 75"/>
                  <a:gd name="T40" fmla="*/ 16 w 51"/>
                  <a:gd name="T41" fmla="*/ 21 h 75"/>
                  <a:gd name="T42" fmla="*/ 23 w 51"/>
                  <a:gd name="T43" fmla="*/ 20 h 75"/>
                  <a:gd name="T44" fmla="*/ 29 w 51"/>
                  <a:gd name="T45" fmla="*/ 20 h 75"/>
                  <a:gd name="T46" fmla="*/ 35 w 51"/>
                  <a:gd name="T47" fmla="*/ 22 h 75"/>
                  <a:gd name="T48" fmla="*/ 41 w 51"/>
                  <a:gd name="T49" fmla="*/ 27 h 75"/>
                  <a:gd name="T50" fmla="*/ 44 w 51"/>
                  <a:gd name="T51" fmla="*/ 32 h 75"/>
                  <a:gd name="T52" fmla="*/ 45 w 51"/>
                  <a:gd name="T53" fmla="*/ 37 h 75"/>
                  <a:gd name="T54" fmla="*/ 45 w 51"/>
                  <a:gd name="T55" fmla="*/ 62 h 75"/>
                  <a:gd name="T56" fmla="*/ 45 w 51"/>
                  <a:gd name="T57" fmla="*/ 66 h 75"/>
                  <a:gd name="T58" fmla="*/ 46 w 51"/>
                  <a:gd name="T59" fmla="*/ 66 h 75"/>
                  <a:gd name="T60" fmla="*/ 47 w 51"/>
                  <a:gd name="T61" fmla="*/ 67 h 75"/>
                  <a:gd name="T62" fmla="*/ 51 w 51"/>
                  <a:gd name="T63" fmla="*/ 66 h 75"/>
                  <a:gd name="T64" fmla="*/ 45 w 51"/>
                  <a:gd name="T65" fmla="*/ 73 h 75"/>
                  <a:gd name="T66" fmla="*/ 38 w 51"/>
                  <a:gd name="T67" fmla="*/ 75 h 75"/>
                  <a:gd name="T68" fmla="*/ 31 w 51"/>
                  <a:gd name="T69" fmla="*/ 73 h 75"/>
                  <a:gd name="T70" fmla="*/ 28 w 51"/>
                  <a:gd name="T71" fmla="*/ 66 h 75"/>
                  <a:gd name="T72" fmla="*/ 25 w 51"/>
                  <a:gd name="T73" fmla="*/ 47 h 75"/>
                  <a:gd name="T74" fmla="*/ 19 w 51"/>
                  <a:gd name="T75" fmla="*/ 51 h 75"/>
                  <a:gd name="T76" fmla="*/ 16 w 51"/>
                  <a:gd name="T77" fmla="*/ 56 h 75"/>
                  <a:gd name="T78" fmla="*/ 15 w 51"/>
                  <a:gd name="T79" fmla="*/ 62 h 75"/>
                  <a:gd name="T80" fmla="*/ 19 w 51"/>
                  <a:gd name="T81" fmla="*/ 65 h 75"/>
                  <a:gd name="T82" fmla="*/ 24 w 51"/>
                  <a:gd name="T83" fmla="*/ 65 h 75"/>
                  <a:gd name="T84" fmla="*/ 42 w 51"/>
                  <a:gd name="T85" fmla="*/ 0 h 75"/>
                  <a:gd name="T86" fmla="*/ 42 w 51"/>
                  <a:gd name="T87" fmla="*/ 2 h 75"/>
                  <a:gd name="T88" fmla="*/ 38 w 51"/>
                  <a:gd name="T89" fmla="*/ 11 h 75"/>
                  <a:gd name="T90" fmla="*/ 30 w 51"/>
                  <a:gd name="T91" fmla="*/ 14 h 75"/>
                  <a:gd name="T92" fmla="*/ 21 w 51"/>
                  <a:gd name="T93" fmla="*/ 12 h 75"/>
                  <a:gd name="T94" fmla="*/ 14 w 51"/>
                  <a:gd name="T95" fmla="*/ 10 h 75"/>
                  <a:gd name="T96" fmla="*/ 11 w 51"/>
                  <a:gd name="T97" fmla="*/ 11 h 75"/>
                  <a:gd name="T98" fmla="*/ 10 w 51"/>
                  <a:gd name="T99" fmla="*/ 14 h 75"/>
                  <a:gd name="T100" fmla="*/ 7 w 51"/>
                  <a:gd name="T101" fmla="*/ 10 h 75"/>
                  <a:gd name="T102" fmla="*/ 9 w 51"/>
                  <a:gd name="T103" fmla="*/ 5 h 75"/>
                  <a:gd name="T104" fmla="*/ 16 w 51"/>
                  <a:gd name="T105" fmla="*/ 0 h 75"/>
                  <a:gd name="T106" fmla="*/ 20 w 51"/>
                  <a:gd name="T107" fmla="*/ 0 h 75"/>
                  <a:gd name="T108" fmla="*/ 25 w 51"/>
                  <a:gd name="T109" fmla="*/ 1 h 75"/>
                  <a:gd name="T110" fmla="*/ 33 w 51"/>
                  <a:gd name="T111" fmla="*/ 3 h 75"/>
                  <a:gd name="T112" fmla="*/ 37 w 51"/>
                  <a:gd name="T113" fmla="*/ 3 h 75"/>
                  <a:gd name="T114" fmla="*/ 39 w 51"/>
                  <a:gd name="T115" fmla="*/ 1 h 7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1"/>
                  <a:gd name="T175" fmla="*/ 0 h 75"/>
                  <a:gd name="T176" fmla="*/ 51 w 51"/>
                  <a:gd name="T177" fmla="*/ 75 h 7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1" h="75">
                    <a:moveTo>
                      <a:pt x="28" y="66"/>
                    </a:moveTo>
                    <a:lnTo>
                      <a:pt x="25" y="68"/>
                    </a:lnTo>
                    <a:lnTo>
                      <a:pt x="23" y="70"/>
                    </a:lnTo>
                    <a:lnTo>
                      <a:pt x="21" y="71"/>
                    </a:lnTo>
                    <a:lnTo>
                      <a:pt x="19" y="72"/>
                    </a:lnTo>
                    <a:lnTo>
                      <a:pt x="16" y="73"/>
                    </a:lnTo>
                    <a:lnTo>
                      <a:pt x="14" y="74"/>
                    </a:lnTo>
                    <a:lnTo>
                      <a:pt x="12" y="75"/>
                    </a:lnTo>
                    <a:lnTo>
                      <a:pt x="10" y="75"/>
                    </a:lnTo>
                    <a:lnTo>
                      <a:pt x="8" y="75"/>
                    </a:lnTo>
                    <a:lnTo>
                      <a:pt x="6" y="74"/>
                    </a:lnTo>
                    <a:lnTo>
                      <a:pt x="4" y="73"/>
                    </a:lnTo>
                    <a:lnTo>
                      <a:pt x="3" y="72"/>
                    </a:lnTo>
                    <a:lnTo>
                      <a:pt x="2" y="71"/>
                    </a:lnTo>
                    <a:lnTo>
                      <a:pt x="1" y="69"/>
                    </a:lnTo>
                    <a:lnTo>
                      <a:pt x="0" y="67"/>
                    </a:lnTo>
                    <a:lnTo>
                      <a:pt x="0" y="64"/>
                    </a:lnTo>
                    <a:lnTo>
                      <a:pt x="0" y="62"/>
                    </a:lnTo>
                    <a:lnTo>
                      <a:pt x="1" y="59"/>
                    </a:lnTo>
                    <a:lnTo>
                      <a:pt x="3" y="56"/>
                    </a:lnTo>
                    <a:lnTo>
                      <a:pt x="5" y="54"/>
                    </a:lnTo>
                    <a:lnTo>
                      <a:pt x="6" y="53"/>
                    </a:lnTo>
                    <a:lnTo>
                      <a:pt x="8" y="51"/>
                    </a:lnTo>
                    <a:lnTo>
                      <a:pt x="11" y="50"/>
                    </a:lnTo>
                    <a:lnTo>
                      <a:pt x="14" y="48"/>
                    </a:lnTo>
                    <a:lnTo>
                      <a:pt x="16" y="47"/>
                    </a:lnTo>
                    <a:lnTo>
                      <a:pt x="20" y="45"/>
                    </a:lnTo>
                    <a:lnTo>
                      <a:pt x="24" y="43"/>
                    </a:lnTo>
                    <a:lnTo>
                      <a:pt x="28" y="41"/>
                    </a:lnTo>
                    <a:lnTo>
                      <a:pt x="28" y="36"/>
                    </a:lnTo>
                    <a:lnTo>
                      <a:pt x="28" y="33"/>
                    </a:lnTo>
                    <a:lnTo>
                      <a:pt x="28" y="31"/>
                    </a:lnTo>
                    <a:lnTo>
                      <a:pt x="28" y="29"/>
                    </a:lnTo>
                    <a:lnTo>
                      <a:pt x="27" y="28"/>
                    </a:lnTo>
                    <a:lnTo>
                      <a:pt x="27" y="27"/>
                    </a:lnTo>
                    <a:lnTo>
                      <a:pt x="26" y="26"/>
                    </a:lnTo>
                    <a:lnTo>
                      <a:pt x="25" y="26"/>
                    </a:lnTo>
                    <a:lnTo>
                      <a:pt x="25" y="25"/>
                    </a:lnTo>
                    <a:lnTo>
                      <a:pt x="24" y="24"/>
                    </a:lnTo>
                    <a:lnTo>
                      <a:pt x="23" y="24"/>
                    </a:lnTo>
                    <a:lnTo>
                      <a:pt x="22" y="23"/>
                    </a:lnTo>
                    <a:lnTo>
                      <a:pt x="21" y="23"/>
                    </a:lnTo>
                    <a:lnTo>
                      <a:pt x="19" y="23"/>
                    </a:lnTo>
                    <a:lnTo>
                      <a:pt x="18" y="24"/>
                    </a:lnTo>
                    <a:lnTo>
                      <a:pt x="16" y="24"/>
                    </a:lnTo>
                    <a:lnTo>
                      <a:pt x="15" y="25"/>
                    </a:lnTo>
                    <a:lnTo>
                      <a:pt x="14" y="26"/>
                    </a:lnTo>
                    <a:lnTo>
                      <a:pt x="14" y="27"/>
                    </a:lnTo>
                    <a:lnTo>
                      <a:pt x="13" y="27"/>
                    </a:lnTo>
                    <a:lnTo>
                      <a:pt x="13" y="28"/>
                    </a:lnTo>
                    <a:lnTo>
                      <a:pt x="14" y="29"/>
                    </a:lnTo>
                    <a:lnTo>
                      <a:pt x="14" y="30"/>
                    </a:lnTo>
                    <a:lnTo>
                      <a:pt x="15" y="31"/>
                    </a:lnTo>
                    <a:lnTo>
                      <a:pt x="16" y="32"/>
                    </a:lnTo>
                    <a:lnTo>
                      <a:pt x="16" y="33"/>
                    </a:lnTo>
                    <a:lnTo>
                      <a:pt x="17" y="34"/>
                    </a:lnTo>
                    <a:lnTo>
                      <a:pt x="17" y="36"/>
                    </a:lnTo>
                    <a:lnTo>
                      <a:pt x="17" y="37"/>
                    </a:lnTo>
                    <a:lnTo>
                      <a:pt x="16" y="38"/>
                    </a:lnTo>
                    <a:lnTo>
                      <a:pt x="16" y="39"/>
                    </a:lnTo>
                    <a:lnTo>
                      <a:pt x="15" y="40"/>
                    </a:lnTo>
                    <a:lnTo>
                      <a:pt x="14" y="41"/>
                    </a:lnTo>
                    <a:lnTo>
                      <a:pt x="12" y="42"/>
                    </a:lnTo>
                    <a:lnTo>
                      <a:pt x="11" y="42"/>
                    </a:lnTo>
                    <a:lnTo>
                      <a:pt x="10" y="42"/>
                    </a:lnTo>
                    <a:lnTo>
                      <a:pt x="8" y="42"/>
                    </a:lnTo>
                    <a:lnTo>
                      <a:pt x="6" y="42"/>
                    </a:lnTo>
                    <a:lnTo>
                      <a:pt x="5" y="41"/>
                    </a:lnTo>
                    <a:lnTo>
                      <a:pt x="4" y="41"/>
                    </a:lnTo>
                    <a:lnTo>
                      <a:pt x="3" y="40"/>
                    </a:lnTo>
                    <a:lnTo>
                      <a:pt x="2" y="38"/>
                    </a:lnTo>
                    <a:lnTo>
                      <a:pt x="2" y="37"/>
                    </a:lnTo>
                    <a:lnTo>
                      <a:pt x="1" y="36"/>
                    </a:lnTo>
                    <a:lnTo>
                      <a:pt x="2" y="33"/>
                    </a:lnTo>
                    <a:lnTo>
                      <a:pt x="2" y="32"/>
                    </a:lnTo>
                    <a:lnTo>
                      <a:pt x="3" y="29"/>
                    </a:lnTo>
                    <a:lnTo>
                      <a:pt x="5" y="28"/>
                    </a:lnTo>
                    <a:lnTo>
                      <a:pt x="6" y="26"/>
                    </a:lnTo>
                    <a:lnTo>
                      <a:pt x="8" y="24"/>
                    </a:lnTo>
                    <a:lnTo>
                      <a:pt x="11" y="23"/>
                    </a:lnTo>
                    <a:lnTo>
                      <a:pt x="14" y="22"/>
                    </a:lnTo>
                    <a:lnTo>
                      <a:pt x="15" y="22"/>
                    </a:lnTo>
                    <a:lnTo>
                      <a:pt x="16" y="21"/>
                    </a:lnTo>
                    <a:lnTo>
                      <a:pt x="18" y="21"/>
                    </a:lnTo>
                    <a:lnTo>
                      <a:pt x="19" y="20"/>
                    </a:lnTo>
                    <a:lnTo>
                      <a:pt x="21" y="20"/>
                    </a:lnTo>
                    <a:lnTo>
                      <a:pt x="23" y="20"/>
                    </a:lnTo>
                    <a:lnTo>
                      <a:pt x="24" y="20"/>
                    </a:lnTo>
                    <a:lnTo>
                      <a:pt x="26" y="20"/>
                    </a:lnTo>
                    <a:lnTo>
                      <a:pt x="28" y="20"/>
                    </a:lnTo>
                    <a:lnTo>
                      <a:pt x="29" y="20"/>
                    </a:lnTo>
                    <a:lnTo>
                      <a:pt x="31" y="20"/>
                    </a:lnTo>
                    <a:lnTo>
                      <a:pt x="33" y="21"/>
                    </a:lnTo>
                    <a:lnTo>
                      <a:pt x="34" y="21"/>
                    </a:lnTo>
                    <a:lnTo>
                      <a:pt x="35" y="22"/>
                    </a:lnTo>
                    <a:lnTo>
                      <a:pt x="37" y="23"/>
                    </a:lnTo>
                    <a:lnTo>
                      <a:pt x="38" y="23"/>
                    </a:lnTo>
                    <a:lnTo>
                      <a:pt x="40" y="25"/>
                    </a:lnTo>
                    <a:lnTo>
                      <a:pt x="41" y="27"/>
                    </a:lnTo>
                    <a:lnTo>
                      <a:pt x="43" y="28"/>
                    </a:lnTo>
                    <a:lnTo>
                      <a:pt x="43" y="30"/>
                    </a:lnTo>
                    <a:lnTo>
                      <a:pt x="44" y="31"/>
                    </a:lnTo>
                    <a:lnTo>
                      <a:pt x="44" y="32"/>
                    </a:lnTo>
                    <a:lnTo>
                      <a:pt x="44" y="34"/>
                    </a:lnTo>
                    <a:lnTo>
                      <a:pt x="45" y="35"/>
                    </a:lnTo>
                    <a:lnTo>
                      <a:pt x="45" y="37"/>
                    </a:lnTo>
                    <a:lnTo>
                      <a:pt x="45" y="38"/>
                    </a:lnTo>
                    <a:lnTo>
                      <a:pt x="45" y="41"/>
                    </a:lnTo>
                    <a:lnTo>
                      <a:pt x="45" y="60"/>
                    </a:lnTo>
                    <a:lnTo>
                      <a:pt x="45" y="62"/>
                    </a:lnTo>
                    <a:lnTo>
                      <a:pt x="45" y="63"/>
                    </a:lnTo>
                    <a:lnTo>
                      <a:pt x="45" y="64"/>
                    </a:lnTo>
                    <a:lnTo>
                      <a:pt x="45" y="65"/>
                    </a:lnTo>
                    <a:lnTo>
                      <a:pt x="45" y="66"/>
                    </a:lnTo>
                    <a:lnTo>
                      <a:pt x="46" y="66"/>
                    </a:lnTo>
                    <a:lnTo>
                      <a:pt x="46" y="67"/>
                    </a:lnTo>
                    <a:lnTo>
                      <a:pt x="47" y="67"/>
                    </a:lnTo>
                    <a:lnTo>
                      <a:pt x="48" y="67"/>
                    </a:lnTo>
                    <a:lnTo>
                      <a:pt x="49" y="66"/>
                    </a:lnTo>
                    <a:lnTo>
                      <a:pt x="51" y="66"/>
                    </a:lnTo>
                    <a:lnTo>
                      <a:pt x="50" y="68"/>
                    </a:lnTo>
                    <a:lnTo>
                      <a:pt x="48" y="70"/>
                    </a:lnTo>
                    <a:lnTo>
                      <a:pt x="47" y="72"/>
                    </a:lnTo>
                    <a:lnTo>
                      <a:pt x="45" y="73"/>
                    </a:lnTo>
                    <a:lnTo>
                      <a:pt x="43" y="73"/>
                    </a:lnTo>
                    <a:lnTo>
                      <a:pt x="42" y="74"/>
                    </a:lnTo>
                    <a:lnTo>
                      <a:pt x="40" y="75"/>
                    </a:lnTo>
                    <a:lnTo>
                      <a:pt x="38" y="75"/>
                    </a:lnTo>
                    <a:lnTo>
                      <a:pt x="36" y="75"/>
                    </a:lnTo>
                    <a:lnTo>
                      <a:pt x="34" y="74"/>
                    </a:lnTo>
                    <a:lnTo>
                      <a:pt x="32" y="73"/>
                    </a:lnTo>
                    <a:lnTo>
                      <a:pt x="31" y="73"/>
                    </a:lnTo>
                    <a:lnTo>
                      <a:pt x="30" y="71"/>
                    </a:lnTo>
                    <a:lnTo>
                      <a:pt x="29" y="70"/>
                    </a:lnTo>
                    <a:lnTo>
                      <a:pt x="28" y="68"/>
                    </a:lnTo>
                    <a:lnTo>
                      <a:pt x="28" y="66"/>
                    </a:lnTo>
                    <a:close/>
                    <a:moveTo>
                      <a:pt x="28" y="62"/>
                    </a:moveTo>
                    <a:lnTo>
                      <a:pt x="28" y="45"/>
                    </a:lnTo>
                    <a:lnTo>
                      <a:pt x="26" y="46"/>
                    </a:lnTo>
                    <a:lnTo>
                      <a:pt x="25" y="47"/>
                    </a:lnTo>
                    <a:lnTo>
                      <a:pt x="23" y="48"/>
                    </a:lnTo>
                    <a:lnTo>
                      <a:pt x="21" y="49"/>
                    </a:lnTo>
                    <a:lnTo>
                      <a:pt x="20" y="50"/>
                    </a:lnTo>
                    <a:lnTo>
                      <a:pt x="19" y="51"/>
                    </a:lnTo>
                    <a:lnTo>
                      <a:pt x="18" y="52"/>
                    </a:lnTo>
                    <a:lnTo>
                      <a:pt x="17" y="53"/>
                    </a:lnTo>
                    <a:lnTo>
                      <a:pt x="16" y="55"/>
                    </a:lnTo>
                    <a:lnTo>
                      <a:pt x="16" y="56"/>
                    </a:lnTo>
                    <a:lnTo>
                      <a:pt x="15" y="58"/>
                    </a:lnTo>
                    <a:lnTo>
                      <a:pt x="15" y="60"/>
                    </a:lnTo>
                    <a:lnTo>
                      <a:pt x="15" y="61"/>
                    </a:lnTo>
                    <a:lnTo>
                      <a:pt x="15" y="62"/>
                    </a:lnTo>
                    <a:lnTo>
                      <a:pt x="16" y="63"/>
                    </a:lnTo>
                    <a:lnTo>
                      <a:pt x="17" y="64"/>
                    </a:lnTo>
                    <a:lnTo>
                      <a:pt x="18" y="64"/>
                    </a:lnTo>
                    <a:lnTo>
                      <a:pt x="19" y="65"/>
                    </a:lnTo>
                    <a:lnTo>
                      <a:pt x="20" y="65"/>
                    </a:lnTo>
                    <a:lnTo>
                      <a:pt x="21" y="66"/>
                    </a:lnTo>
                    <a:lnTo>
                      <a:pt x="23" y="65"/>
                    </a:lnTo>
                    <a:lnTo>
                      <a:pt x="24" y="65"/>
                    </a:lnTo>
                    <a:lnTo>
                      <a:pt x="26" y="64"/>
                    </a:lnTo>
                    <a:lnTo>
                      <a:pt x="28" y="62"/>
                    </a:lnTo>
                    <a:close/>
                    <a:moveTo>
                      <a:pt x="40" y="0"/>
                    </a:moveTo>
                    <a:lnTo>
                      <a:pt x="42" y="0"/>
                    </a:lnTo>
                    <a:lnTo>
                      <a:pt x="42" y="1"/>
                    </a:lnTo>
                    <a:lnTo>
                      <a:pt x="42" y="2"/>
                    </a:lnTo>
                    <a:lnTo>
                      <a:pt x="41" y="4"/>
                    </a:lnTo>
                    <a:lnTo>
                      <a:pt x="41" y="7"/>
                    </a:lnTo>
                    <a:lnTo>
                      <a:pt x="40" y="9"/>
                    </a:lnTo>
                    <a:lnTo>
                      <a:pt x="38" y="11"/>
                    </a:lnTo>
                    <a:lnTo>
                      <a:pt x="37" y="12"/>
                    </a:lnTo>
                    <a:lnTo>
                      <a:pt x="34" y="13"/>
                    </a:lnTo>
                    <a:lnTo>
                      <a:pt x="32" y="14"/>
                    </a:lnTo>
                    <a:lnTo>
                      <a:pt x="30" y="14"/>
                    </a:lnTo>
                    <a:lnTo>
                      <a:pt x="28" y="14"/>
                    </a:lnTo>
                    <a:lnTo>
                      <a:pt x="26" y="14"/>
                    </a:lnTo>
                    <a:lnTo>
                      <a:pt x="24" y="13"/>
                    </a:lnTo>
                    <a:lnTo>
                      <a:pt x="21" y="12"/>
                    </a:lnTo>
                    <a:lnTo>
                      <a:pt x="19" y="11"/>
                    </a:lnTo>
                    <a:lnTo>
                      <a:pt x="16" y="10"/>
                    </a:lnTo>
                    <a:lnTo>
                      <a:pt x="15" y="10"/>
                    </a:lnTo>
                    <a:lnTo>
                      <a:pt x="14" y="10"/>
                    </a:lnTo>
                    <a:lnTo>
                      <a:pt x="13" y="10"/>
                    </a:lnTo>
                    <a:lnTo>
                      <a:pt x="12" y="11"/>
                    </a:lnTo>
                    <a:lnTo>
                      <a:pt x="11" y="11"/>
                    </a:lnTo>
                    <a:lnTo>
                      <a:pt x="11" y="12"/>
                    </a:lnTo>
                    <a:lnTo>
                      <a:pt x="10" y="12"/>
                    </a:lnTo>
                    <a:lnTo>
                      <a:pt x="10" y="13"/>
                    </a:lnTo>
                    <a:lnTo>
                      <a:pt x="10" y="14"/>
                    </a:lnTo>
                    <a:lnTo>
                      <a:pt x="6" y="14"/>
                    </a:lnTo>
                    <a:lnTo>
                      <a:pt x="6" y="13"/>
                    </a:lnTo>
                    <a:lnTo>
                      <a:pt x="6" y="11"/>
                    </a:lnTo>
                    <a:lnTo>
                      <a:pt x="7" y="10"/>
                    </a:lnTo>
                    <a:lnTo>
                      <a:pt x="7" y="8"/>
                    </a:lnTo>
                    <a:lnTo>
                      <a:pt x="7" y="7"/>
                    </a:lnTo>
                    <a:lnTo>
                      <a:pt x="8" y="6"/>
                    </a:lnTo>
                    <a:lnTo>
                      <a:pt x="9" y="5"/>
                    </a:lnTo>
                    <a:lnTo>
                      <a:pt x="10" y="3"/>
                    </a:lnTo>
                    <a:lnTo>
                      <a:pt x="11" y="2"/>
                    </a:lnTo>
                    <a:lnTo>
                      <a:pt x="14" y="1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2" y="0"/>
                    </a:lnTo>
                    <a:lnTo>
                      <a:pt x="23" y="1"/>
                    </a:lnTo>
                    <a:lnTo>
                      <a:pt x="25" y="1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2" y="3"/>
                    </a:lnTo>
                    <a:lnTo>
                      <a:pt x="33" y="3"/>
                    </a:lnTo>
                    <a:lnTo>
                      <a:pt x="35" y="3"/>
                    </a:lnTo>
                    <a:lnTo>
                      <a:pt x="36" y="3"/>
                    </a:lnTo>
                    <a:lnTo>
                      <a:pt x="37" y="3"/>
                    </a:lnTo>
                    <a:lnTo>
                      <a:pt x="38" y="2"/>
                    </a:lnTo>
                    <a:lnTo>
                      <a:pt x="39" y="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8" name="Freeform 24"/>
              <p:cNvSpPr>
                <a:spLocks noEditPoints="1"/>
              </p:cNvSpPr>
              <p:nvPr/>
            </p:nvSpPr>
            <p:spPr bwMode="auto">
              <a:xfrm>
                <a:off x="1319" y="3474"/>
                <a:ext cx="49" cy="55"/>
              </a:xfrm>
              <a:custGeom>
                <a:avLst/>
                <a:gdLst>
                  <a:gd name="T0" fmla="*/ 27 w 49"/>
                  <a:gd name="T1" fmla="*/ 0 h 55"/>
                  <a:gd name="T2" fmla="*/ 32 w 49"/>
                  <a:gd name="T3" fmla="*/ 2 h 55"/>
                  <a:gd name="T4" fmla="*/ 36 w 49"/>
                  <a:gd name="T5" fmla="*/ 3 h 55"/>
                  <a:gd name="T6" fmla="*/ 44 w 49"/>
                  <a:gd name="T7" fmla="*/ 11 h 55"/>
                  <a:gd name="T8" fmla="*/ 47 w 49"/>
                  <a:gd name="T9" fmla="*/ 17 h 55"/>
                  <a:gd name="T10" fmla="*/ 48 w 49"/>
                  <a:gd name="T11" fmla="*/ 22 h 55"/>
                  <a:gd name="T12" fmla="*/ 49 w 49"/>
                  <a:gd name="T13" fmla="*/ 28 h 55"/>
                  <a:gd name="T14" fmla="*/ 48 w 49"/>
                  <a:gd name="T15" fmla="*/ 35 h 55"/>
                  <a:gd name="T16" fmla="*/ 45 w 49"/>
                  <a:gd name="T17" fmla="*/ 42 h 55"/>
                  <a:gd name="T18" fmla="*/ 41 w 49"/>
                  <a:gd name="T19" fmla="*/ 48 h 55"/>
                  <a:gd name="T20" fmla="*/ 35 w 49"/>
                  <a:gd name="T21" fmla="*/ 52 h 55"/>
                  <a:gd name="T22" fmla="*/ 27 w 49"/>
                  <a:gd name="T23" fmla="*/ 55 h 55"/>
                  <a:gd name="T24" fmla="*/ 18 w 49"/>
                  <a:gd name="T25" fmla="*/ 54 h 55"/>
                  <a:gd name="T26" fmla="*/ 11 w 49"/>
                  <a:gd name="T27" fmla="*/ 52 h 55"/>
                  <a:gd name="T28" fmla="*/ 6 w 49"/>
                  <a:gd name="T29" fmla="*/ 47 h 55"/>
                  <a:gd name="T30" fmla="*/ 2 w 49"/>
                  <a:gd name="T31" fmla="*/ 40 h 55"/>
                  <a:gd name="T32" fmla="*/ 0 w 49"/>
                  <a:gd name="T33" fmla="*/ 33 h 55"/>
                  <a:gd name="T34" fmla="*/ 0 w 49"/>
                  <a:gd name="T35" fmla="*/ 25 h 55"/>
                  <a:gd name="T36" fmla="*/ 1 w 49"/>
                  <a:gd name="T37" fmla="*/ 17 h 55"/>
                  <a:gd name="T38" fmla="*/ 5 w 49"/>
                  <a:gd name="T39" fmla="*/ 11 h 55"/>
                  <a:gd name="T40" fmla="*/ 10 w 49"/>
                  <a:gd name="T41" fmla="*/ 5 h 55"/>
                  <a:gd name="T42" fmla="*/ 16 w 49"/>
                  <a:gd name="T43" fmla="*/ 1 h 55"/>
                  <a:gd name="T44" fmla="*/ 24 w 49"/>
                  <a:gd name="T45" fmla="*/ 0 h 55"/>
                  <a:gd name="T46" fmla="*/ 23 w 49"/>
                  <a:gd name="T47" fmla="*/ 3 h 55"/>
                  <a:gd name="T48" fmla="*/ 19 w 49"/>
                  <a:gd name="T49" fmla="*/ 6 h 55"/>
                  <a:gd name="T50" fmla="*/ 17 w 49"/>
                  <a:gd name="T51" fmla="*/ 11 h 55"/>
                  <a:gd name="T52" fmla="*/ 16 w 49"/>
                  <a:gd name="T53" fmla="*/ 18 h 55"/>
                  <a:gd name="T54" fmla="*/ 16 w 49"/>
                  <a:gd name="T55" fmla="*/ 25 h 55"/>
                  <a:gd name="T56" fmla="*/ 16 w 49"/>
                  <a:gd name="T57" fmla="*/ 32 h 55"/>
                  <a:gd name="T58" fmla="*/ 16 w 49"/>
                  <a:gd name="T59" fmla="*/ 36 h 55"/>
                  <a:gd name="T60" fmla="*/ 16 w 49"/>
                  <a:gd name="T61" fmla="*/ 40 h 55"/>
                  <a:gd name="T62" fmla="*/ 17 w 49"/>
                  <a:gd name="T63" fmla="*/ 45 h 55"/>
                  <a:gd name="T64" fmla="*/ 19 w 49"/>
                  <a:gd name="T65" fmla="*/ 49 h 55"/>
                  <a:gd name="T66" fmla="*/ 23 w 49"/>
                  <a:gd name="T67" fmla="*/ 51 h 55"/>
                  <a:gd name="T68" fmla="*/ 26 w 49"/>
                  <a:gd name="T69" fmla="*/ 51 h 55"/>
                  <a:gd name="T70" fmla="*/ 29 w 49"/>
                  <a:gd name="T71" fmla="*/ 49 h 55"/>
                  <a:gd name="T72" fmla="*/ 31 w 49"/>
                  <a:gd name="T73" fmla="*/ 44 h 55"/>
                  <a:gd name="T74" fmla="*/ 31 w 49"/>
                  <a:gd name="T75" fmla="*/ 39 h 55"/>
                  <a:gd name="T76" fmla="*/ 32 w 49"/>
                  <a:gd name="T77" fmla="*/ 31 h 55"/>
                  <a:gd name="T78" fmla="*/ 32 w 49"/>
                  <a:gd name="T79" fmla="*/ 21 h 55"/>
                  <a:gd name="T80" fmla="*/ 32 w 49"/>
                  <a:gd name="T81" fmla="*/ 15 h 55"/>
                  <a:gd name="T82" fmla="*/ 31 w 49"/>
                  <a:gd name="T83" fmla="*/ 11 h 55"/>
                  <a:gd name="T84" fmla="*/ 29 w 49"/>
                  <a:gd name="T85" fmla="*/ 7 h 55"/>
                  <a:gd name="T86" fmla="*/ 27 w 49"/>
                  <a:gd name="T87" fmla="*/ 4 h 55"/>
                  <a:gd name="T88" fmla="*/ 24 w 49"/>
                  <a:gd name="T89" fmla="*/ 3 h 5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9"/>
                  <a:gd name="T136" fmla="*/ 0 h 55"/>
                  <a:gd name="T137" fmla="*/ 49 w 49"/>
                  <a:gd name="T138" fmla="*/ 55 h 5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9" h="55">
                    <a:moveTo>
                      <a:pt x="24" y="0"/>
                    </a:moveTo>
                    <a:lnTo>
                      <a:pt x="26" y="0"/>
                    </a:lnTo>
                    <a:lnTo>
                      <a:pt x="27" y="0"/>
                    </a:lnTo>
                    <a:lnTo>
                      <a:pt x="29" y="1"/>
                    </a:lnTo>
                    <a:lnTo>
                      <a:pt x="31" y="1"/>
                    </a:lnTo>
                    <a:lnTo>
                      <a:pt x="32" y="2"/>
                    </a:lnTo>
                    <a:lnTo>
                      <a:pt x="33" y="2"/>
                    </a:lnTo>
                    <a:lnTo>
                      <a:pt x="35" y="3"/>
                    </a:lnTo>
                    <a:lnTo>
                      <a:pt x="36" y="3"/>
                    </a:lnTo>
                    <a:lnTo>
                      <a:pt x="39" y="5"/>
                    </a:lnTo>
                    <a:lnTo>
                      <a:pt x="42" y="8"/>
                    </a:lnTo>
                    <a:lnTo>
                      <a:pt x="44" y="11"/>
                    </a:lnTo>
                    <a:lnTo>
                      <a:pt x="45" y="13"/>
                    </a:lnTo>
                    <a:lnTo>
                      <a:pt x="46" y="15"/>
                    </a:lnTo>
                    <a:lnTo>
                      <a:pt x="47" y="17"/>
                    </a:lnTo>
                    <a:lnTo>
                      <a:pt x="47" y="18"/>
                    </a:lnTo>
                    <a:lnTo>
                      <a:pt x="48" y="20"/>
                    </a:lnTo>
                    <a:lnTo>
                      <a:pt x="48" y="22"/>
                    </a:lnTo>
                    <a:lnTo>
                      <a:pt x="48" y="24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9" y="30"/>
                    </a:lnTo>
                    <a:lnTo>
                      <a:pt x="48" y="33"/>
                    </a:lnTo>
                    <a:lnTo>
                      <a:pt x="48" y="35"/>
                    </a:lnTo>
                    <a:lnTo>
                      <a:pt x="47" y="38"/>
                    </a:lnTo>
                    <a:lnTo>
                      <a:pt x="46" y="40"/>
                    </a:lnTo>
                    <a:lnTo>
                      <a:pt x="45" y="42"/>
                    </a:lnTo>
                    <a:lnTo>
                      <a:pt x="44" y="44"/>
                    </a:lnTo>
                    <a:lnTo>
                      <a:pt x="43" y="46"/>
                    </a:lnTo>
                    <a:lnTo>
                      <a:pt x="41" y="48"/>
                    </a:lnTo>
                    <a:lnTo>
                      <a:pt x="39" y="50"/>
                    </a:lnTo>
                    <a:lnTo>
                      <a:pt x="37" y="51"/>
                    </a:lnTo>
                    <a:lnTo>
                      <a:pt x="35" y="52"/>
                    </a:lnTo>
                    <a:lnTo>
                      <a:pt x="32" y="53"/>
                    </a:lnTo>
                    <a:lnTo>
                      <a:pt x="30" y="54"/>
                    </a:lnTo>
                    <a:lnTo>
                      <a:pt x="27" y="55"/>
                    </a:lnTo>
                    <a:lnTo>
                      <a:pt x="24" y="55"/>
                    </a:lnTo>
                    <a:lnTo>
                      <a:pt x="21" y="55"/>
                    </a:lnTo>
                    <a:lnTo>
                      <a:pt x="18" y="54"/>
                    </a:lnTo>
                    <a:lnTo>
                      <a:pt x="16" y="53"/>
                    </a:lnTo>
                    <a:lnTo>
                      <a:pt x="14" y="53"/>
                    </a:lnTo>
                    <a:lnTo>
                      <a:pt x="11" y="52"/>
                    </a:lnTo>
                    <a:lnTo>
                      <a:pt x="9" y="50"/>
                    </a:lnTo>
                    <a:lnTo>
                      <a:pt x="7" y="49"/>
                    </a:lnTo>
                    <a:lnTo>
                      <a:pt x="6" y="47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2" y="40"/>
                    </a:lnTo>
                    <a:lnTo>
                      <a:pt x="1" y="38"/>
                    </a:lnTo>
                    <a:lnTo>
                      <a:pt x="1" y="35"/>
                    </a:lnTo>
                    <a:lnTo>
                      <a:pt x="0" y="33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1" y="20"/>
                    </a:lnTo>
                    <a:lnTo>
                      <a:pt x="1" y="17"/>
                    </a:lnTo>
                    <a:lnTo>
                      <a:pt x="2" y="15"/>
                    </a:lnTo>
                    <a:lnTo>
                      <a:pt x="3" y="13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12" y="3"/>
                    </a:lnTo>
                    <a:lnTo>
                      <a:pt x="14" y="2"/>
                    </a:lnTo>
                    <a:lnTo>
                      <a:pt x="16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4" y="0"/>
                    </a:lnTo>
                    <a:close/>
                    <a:moveTo>
                      <a:pt x="24" y="3"/>
                    </a:moveTo>
                    <a:lnTo>
                      <a:pt x="23" y="3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19" y="6"/>
                    </a:lnTo>
                    <a:lnTo>
                      <a:pt x="18" y="7"/>
                    </a:lnTo>
                    <a:lnTo>
                      <a:pt x="18" y="9"/>
                    </a:lnTo>
                    <a:lnTo>
                      <a:pt x="17" y="11"/>
                    </a:lnTo>
                    <a:lnTo>
                      <a:pt x="17" y="14"/>
                    </a:lnTo>
                    <a:lnTo>
                      <a:pt x="17" y="16"/>
                    </a:lnTo>
                    <a:lnTo>
                      <a:pt x="16" y="18"/>
                    </a:lnTo>
                    <a:lnTo>
                      <a:pt x="16" y="20"/>
                    </a:lnTo>
                    <a:lnTo>
                      <a:pt x="16" y="22"/>
                    </a:lnTo>
                    <a:lnTo>
                      <a:pt x="16" y="25"/>
                    </a:lnTo>
                    <a:lnTo>
                      <a:pt x="16" y="27"/>
                    </a:lnTo>
                    <a:lnTo>
                      <a:pt x="16" y="30"/>
                    </a:lnTo>
                    <a:lnTo>
                      <a:pt x="16" y="32"/>
                    </a:lnTo>
                    <a:lnTo>
                      <a:pt x="16" y="34"/>
                    </a:lnTo>
                    <a:lnTo>
                      <a:pt x="16" y="35"/>
                    </a:lnTo>
                    <a:lnTo>
                      <a:pt x="16" y="36"/>
                    </a:lnTo>
                    <a:lnTo>
                      <a:pt x="16" y="38"/>
                    </a:lnTo>
                    <a:lnTo>
                      <a:pt x="16" y="39"/>
                    </a:lnTo>
                    <a:lnTo>
                      <a:pt x="16" y="40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7" y="45"/>
                    </a:lnTo>
                    <a:lnTo>
                      <a:pt x="18" y="47"/>
                    </a:lnTo>
                    <a:lnTo>
                      <a:pt x="18" y="48"/>
                    </a:lnTo>
                    <a:lnTo>
                      <a:pt x="19" y="49"/>
                    </a:lnTo>
                    <a:lnTo>
                      <a:pt x="20" y="50"/>
                    </a:lnTo>
                    <a:lnTo>
                      <a:pt x="22" y="51"/>
                    </a:lnTo>
                    <a:lnTo>
                      <a:pt x="23" y="51"/>
                    </a:lnTo>
                    <a:lnTo>
                      <a:pt x="24" y="51"/>
                    </a:lnTo>
                    <a:lnTo>
                      <a:pt x="25" y="51"/>
                    </a:lnTo>
                    <a:lnTo>
                      <a:pt x="26" y="51"/>
                    </a:lnTo>
                    <a:lnTo>
                      <a:pt x="27" y="51"/>
                    </a:lnTo>
                    <a:lnTo>
                      <a:pt x="28" y="50"/>
                    </a:lnTo>
                    <a:lnTo>
                      <a:pt x="29" y="49"/>
                    </a:lnTo>
                    <a:lnTo>
                      <a:pt x="30" y="48"/>
                    </a:lnTo>
                    <a:lnTo>
                      <a:pt x="30" y="46"/>
                    </a:lnTo>
                    <a:lnTo>
                      <a:pt x="31" y="44"/>
                    </a:lnTo>
                    <a:lnTo>
                      <a:pt x="31" y="43"/>
                    </a:lnTo>
                    <a:lnTo>
                      <a:pt x="31" y="41"/>
                    </a:lnTo>
                    <a:lnTo>
                      <a:pt x="31" y="39"/>
                    </a:lnTo>
                    <a:lnTo>
                      <a:pt x="32" y="36"/>
                    </a:lnTo>
                    <a:lnTo>
                      <a:pt x="32" y="34"/>
                    </a:lnTo>
                    <a:lnTo>
                      <a:pt x="32" y="31"/>
                    </a:lnTo>
                    <a:lnTo>
                      <a:pt x="32" y="27"/>
                    </a:lnTo>
                    <a:lnTo>
                      <a:pt x="32" y="23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17"/>
                    </a:lnTo>
                    <a:lnTo>
                      <a:pt x="32" y="15"/>
                    </a:lnTo>
                    <a:lnTo>
                      <a:pt x="32" y="13"/>
                    </a:lnTo>
                    <a:lnTo>
                      <a:pt x="31" y="12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9" y="7"/>
                    </a:lnTo>
                    <a:lnTo>
                      <a:pt x="29" y="6"/>
                    </a:lnTo>
                    <a:lnTo>
                      <a:pt x="28" y="5"/>
                    </a:lnTo>
                    <a:lnTo>
                      <a:pt x="27" y="4"/>
                    </a:lnTo>
                    <a:lnTo>
                      <a:pt x="26" y="4"/>
                    </a:lnTo>
                    <a:lnTo>
                      <a:pt x="25" y="3"/>
                    </a:lnTo>
                    <a:lnTo>
                      <a:pt x="24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19" name="Freeform 25"/>
              <p:cNvSpPr>
                <a:spLocks noEditPoints="1"/>
              </p:cNvSpPr>
              <p:nvPr/>
            </p:nvSpPr>
            <p:spPr bwMode="auto">
              <a:xfrm>
                <a:off x="1405" y="3451"/>
                <a:ext cx="57" cy="78"/>
              </a:xfrm>
              <a:custGeom>
                <a:avLst/>
                <a:gdLst>
                  <a:gd name="T0" fmla="*/ 51 w 57"/>
                  <a:gd name="T1" fmla="*/ 61 h 78"/>
                  <a:gd name="T2" fmla="*/ 51 w 57"/>
                  <a:gd name="T3" fmla="*/ 66 h 78"/>
                  <a:gd name="T4" fmla="*/ 51 w 57"/>
                  <a:gd name="T5" fmla="*/ 68 h 78"/>
                  <a:gd name="T6" fmla="*/ 51 w 57"/>
                  <a:gd name="T7" fmla="*/ 69 h 78"/>
                  <a:gd name="T8" fmla="*/ 52 w 57"/>
                  <a:gd name="T9" fmla="*/ 70 h 78"/>
                  <a:gd name="T10" fmla="*/ 54 w 57"/>
                  <a:gd name="T11" fmla="*/ 71 h 78"/>
                  <a:gd name="T12" fmla="*/ 57 w 57"/>
                  <a:gd name="T13" fmla="*/ 71 h 78"/>
                  <a:gd name="T14" fmla="*/ 35 w 57"/>
                  <a:gd name="T15" fmla="*/ 78 h 78"/>
                  <a:gd name="T16" fmla="*/ 33 w 57"/>
                  <a:gd name="T17" fmla="*/ 71 h 78"/>
                  <a:gd name="T18" fmla="*/ 29 w 57"/>
                  <a:gd name="T19" fmla="*/ 75 h 78"/>
                  <a:gd name="T20" fmla="*/ 26 w 57"/>
                  <a:gd name="T21" fmla="*/ 76 h 78"/>
                  <a:gd name="T22" fmla="*/ 22 w 57"/>
                  <a:gd name="T23" fmla="*/ 78 h 78"/>
                  <a:gd name="T24" fmla="*/ 18 w 57"/>
                  <a:gd name="T25" fmla="*/ 78 h 78"/>
                  <a:gd name="T26" fmla="*/ 13 w 57"/>
                  <a:gd name="T27" fmla="*/ 76 h 78"/>
                  <a:gd name="T28" fmla="*/ 9 w 57"/>
                  <a:gd name="T29" fmla="*/ 74 h 78"/>
                  <a:gd name="T30" fmla="*/ 6 w 57"/>
                  <a:gd name="T31" fmla="*/ 71 h 78"/>
                  <a:gd name="T32" fmla="*/ 4 w 57"/>
                  <a:gd name="T33" fmla="*/ 67 h 78"/>
                  <a:gd name="T34" fmla="*/ 2 w 57"/>
                  <a:gd name="T35" fmla="*/ 63 h 78"/>
                  <a:gd name="T36" fmla="*/ 1 w 57"/>
                  <a:gd name="T37" fmla="*/ 59 h 78"/>
                  <a:gd name="T38" fmla="*/ 0 w 57"/>
                  <a:gd name="T39" fmla="*/ 54 h 78"/>
                  <a:gd name="T40" fmla="*/ 0 w 57"/>
                  <a:gd name="T41" fmla="*/ 49 h 78"/>
                  <a:gd name="T42" fmla="*/ 0 w 57"/>
                  <a:gd name="T43" fmla="*/ 45 h 78"/>
                  <a:gd name="T44" fmla="*/ 1 w 57"/>
                  <a:gd name="T45" fmla="*/ 42 h 78"/>
                  <a:gd name="T46" fmla="*/ 2 w 57"/>
                  <a:gd name="T47" fmla="*/ 39 h 78"/>
                  <a:gd name="T48" fmla="*/ 4 w 57"/>
                  <a:gd name="T49" fmla="*/ 34 h 78"/>
                  <a:gd name="T50" fmla="*/ 8 w 57"/>
                  <a:gd name="T51" fmla="*/ 28 h 78"/>
                  <a:gd name="T52" fmla="*/ 12 w 57"/>
                  <a:gd name="T53" fmla="*/ 26 h 78"/>
                  <a:gd name="T54" fmla="*/ 15 w 57"/>
                  <a:gd name="T55" fmla="*/ 25 h 78"/>
                  <a:gd name="T56" fmla="*/ 17 w 57"/>
                  <a:gd name="T57" fmla="*/ 24 h 78"/>
                  <a:gd name="T58" fmla="*/ 20 w 57"/>
                  <a:gd name="T59" fmla="*/ 23 h 78"/>
                  <a:gd name="T60" fmla="*/ 24 w 57"/>
                  <a:gd name="T61" fmla="*/ 23 h 78"/>
                  <a:gd name="T62" fmla="*/ 27 w 57"/>
                  <a:gd name="T63" fmla="*/ 24 h 78"/>
                  <a:gd name="T64" fmla="*/ 30 w 57"/>
                  <a:gd name="T65" fmla="*/ 26 h 78"/>
                  <a:gd name="T66" fmla="*/ 33 w 57"/>
                  <a:gd name="T67" fmla="*/ 28 h 78"/>
                  <a:gd name="T68" fmla="*/ 35 w 57"/>
                  <a:gd name="T69" fmla="*/ 12 h 78"/>
                  <a:gd name="T70" fmla="*/ 34 w 57"/>
                  <a:gd name="T71" fmla="*/ 8 h 78"/>
                  <a:gd name="T72" fmla="*/ 34 w 57"/>
                  <a:gd name="T73" fmla="*/ 5 h 78"/>
                  <a:gd name="T74" fmla="*/ 33 w 57"/>
                  <a:gd name="T75" fmla="*/ 4 h 78"/>
                  <a:gd name="T76" fmla="*/ 32 w 57"/>
                  <a:gd name="T77" fmla="*/ 3 h 78"/>
                  <a:gd name="T78" fmla="*/ 30 w 57"/>
                  <a:gd name="T79" fmla="*/ 3 h 78"/>
                  <a:gd name="T80" fmla="*/ 27 w 57"/>
                  <a:gd name="T81" fmla="*/ 2 h 78"/>
                  <a:gd name="T82" fmla="*/ 51 w 57"/>
                  <a:gd name="T83" fmla="*/ 0 h 78"/>
                  <a:gd name="T84" fmla="*/ 33 w 57"/>
                  <a:gd name="T85" fmla="*/ 34 h 78"/>
                  <a:gd name="T86" fmla="*/ 27 w 57"/>
                  <a:gd name="T87" fmla="*/ 29 h 78"/>
                  <a:gd name="T88" fmla="*/ 24 w 57"/>
                  <a:gd name="T89" fmla="*/ 29 h 78"/>
                  <a:gd name="T90" fmla="*/ 22 w 57"/>
                  <a:gd name="T91" fmla="*/ 30 h 78"/>
                  <a:gd name="T92" fmla="*/ 20 w 57"/>
                  <a:gd name="T93" fmla="*/ 31 h 78"/>
                  <a:gd name="T94" fmla="*/ 19 w 57"/>
                  <a:gd name="T95" fmla="*/ 34 h 78"/>
                  <a:gd name="T96" fmla="*/ 18 w 57"/>
                  <a:gd name="T97" fmla="*/ 37 h 78"/>
                  <a:gd name="T98" fmla="*/ 17 w 57"/>
                  <a:gd name="T99" fmla="*/ 40 h 78"/>
                  <a:gd name="T100" fmla="*/ 17 w 57"/>
                  <a:gd name="T101" fmla="*/ 43 h 78"/>
                  <a:gd name="T102" fmla="*/ 17 w 57"/>
                  <a:gd name="T103" fmla="*/ 47 h 78"/>
                  <a:gd name="T104" fmla="*/ 17 w 57"/>
                  <a:gd name="T105" fmla="*/ 52 h 78"/>
                  <a:gd name="T106" fmla="*/ 17 w 57"/>
                  <a:gd name="T107" fmla="*/ 56 h 78"/>
                  <a:gd name="T108" fmla="*/ 17 w 57"/>
                  <a:gd name="T109" fmla="*/ 59 h 78"/>
                  <a:gd name="T110" fmla="*/ 17 w 57"/>
                  <a:gd name="T111" fmla="*/ 62 h 78"/>
                  <a:gd name="T112" fmla="*/ 18 w 57"/>
                  <a:gd name="T113" fmla="*/ 66 h 78"/>
                  <a:gd name="T114" fmla="*/ 21 w 57"/>
                  <a:gd name="T115" fmla="*/ 69 h 78"/>
                  <a:gd name="T116" fmla="*/ 22 w 57"/>
                  <a:gd name="T117" fmla="*/ 71 h 78"/>
                  <a:gd name="T118" fmla="*/ 24 w 57"/>
                  <a:gd name="T119" fmla="*/ 71 h 78"/>
                  <a:gd name="T120" fmla="*/ 28 w 57"/>
                  <a:gd name="T121" fmla="*/ 71 h 78"/>
                  <a:gd name="T122" fmla="*/ 33 w 57"/>
                  <a:gd name="T123" fmla="*/ 67 h 78"/>
                  <a:gd name="T124" fmla="*/ 35 w 57"/>
                  <a:gd name="T125" fmla="*/ 37 h 7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7"/>
                  <a:gd name="T190" fmla="*/ 0 h 78"/>
                  <a:gd name="T191" fmla="*/ 57 w 57"/>
                  <a:gd name="T192" fmla="*/ 78 h 7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7" h="78">
                    <a:moveTo>
                      <a:pt x="51" y="0"/>
                    </a:moveTo>
                    <a:lnTo>
                      <a:pt x="51" y="61"/>
                    </a:lnTo>
                    <a:lnTo>
                      <a:pt x="51" y="63"/>
                    </a:lnTo>
                    <a:lnTo>
                      <a:pt x="51" y="66"/>
                    </a:lnTo>
                    <a:lnTo>
                      <a:pt x="51" y="67"/>
                    </a:lnTo>
                    <a:lnTo>
                      <a:pt x="51" y="68"/>
                    </a:lnTo>
                    <a:lnTo>
                      <a:pt x="51" y="69"/>
                    </a:lnTo>
                    <a:lnTo>
                      <a:pt x="52" y="70"/>
                    </a:lnTo>
                    <a:lnTo>
                      <a:pt x="53" y="71"/>
                    </a:lnTo>
                    <a:lnTo>
                      <a:pt x="54" y="71"/>
                    </a:lnTo>
                    <a:lnTo>
                      <a:pt x="56" y="71"/>
                    </a:lnTo>
                    <a:lnTo>
                      <a:pt x="57" y="71"/>
                    </a:lnTo>
                    <a:lnTo>
                      <a:pt x="57" y="73"/>
                    </a:lnTo>
                    <a:lnTo>
                      <a:pt x="35" y="78"/>
                    </a:lnTo>
                    <a:lnTo>
                      <a:pt x="35" y="69"/>
                    </a:lnTo>
                    <a:lnTo>
                      <a:pt x="33" y="71"/>
                    </a:lnTo>
                    <a:lnTo>
                      <a:pt x="31" y="74"/>
                    </a:lnTo>
                    <a:lnTo>
                      <a:pt x="29" y="75"/>
                    </a:lnTo>
                    <a:lnTo>
                      <a:pt x="28" y="76"/>
                    </a:lnTo>
                    <a:lnTo>
                      <a:pt x="26" y="76"/>
                    </a:lnTo>
                    <a:lnTo>
                      <a:pt x="24" y="77"/>
                    </a:lnTo>
                    <a:lnTo>
                      <a:pt x="22" y="78"/>
                    </a:lnTo>
                    <a:lnTo>
                      <a:pt x="20" y="78"/>
                    </a:lnTo>
                    <a:lnTo>
                      <a:pt x="18" y="78"/>
                    </a:lnTo>
                    <a:lnTo>
                      <a:pt x="16" y="77"/>
                    </a:lnTo>
                    <a:lnTo>
                      <a:pt x="13" y="76"/>
                    </a:lnTo>
                    <a:lnTo>
                      <a:pt x="12" y="75"/>
                    </a:lnTo>
                    <a:lnTo>
                      <a:pt x="9" y="74"/>
                    </a:lnTo>
                    <a:lnTo>
                      <a:pt x="8" y="73"/>
                    </a:lnTo>
                    <a:lnTo>
                      <a:pt x="6" y="71"/>
                    </a:lnTo>
                    <a:lnTo>
                      <a:pt x="5" y="69"/>
                    </a:lnTo>
                    <a:lnTo>
                      <a:pt x="4" y="67"/>
                    </a:lnTo>
                    <a:lnTo>
                      <a:pt x="3" y="65"/>
                    </a:lnTo>
                    <a:lnTo>
                      <a:pt x="2" y="63"/>
                    </a:lnTo>
                    <a:lnTo>
                      <a:pt x="2" y="61"/>
                    </a:lnTo>
                    <a:lnTo>
                      <a:pt x="1" y="59"/>
                    </a:lnTo>
                    <a:lnTo>
                      <a:pt x="0" y="56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0" y="49"/>
                    </a:lnTo>
                    <a:lnTo>
                      <a:pt x="0" y="48"/>
                    </a:lnTo>
                    <a:lnTo>
                      <a:pt x="0" y="45"/>
                    </a:lnTo>
                    <a:lnTo>
                      <a:pt x="1" y="44"/>
                    </a:lnTo>
                    <a:lnTo>
                      <a:pt x="1" y="42"/>
                    </a:lnTo>
                    <a:lnTo>
                      <a:pt x="2" y="40"/>
                    </a:lnTo>
                    <a:lnTo>
                      <a:pt x="2" y="39"/>
                    </a:lnTo>
                    <a:lnTo>
                      <a:pt x="3" y="37"/>
                    </a:lnTo>
                    <a:lnTo>
                      <a:pt x="4" y="34"/>
                    </a:lnTo>
                    <a:lnTo>
                      <a:pt x="7" y="31"/>
                    </a:lnTo>
                    <a:lnTo>
                      <a:pt x="8" y="28"/>
                    </a:lnTo>
                    <a:lnTo>
                      <a:pt x="11" y="26"/>
                    </a:lnTo>
                    <a:lnTo>
                      <a:pt x="12" y="26"/>
                    </a:lnTo>
                    <a:lnTo>
                      <a:pt x="13" y="25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0" y="23"/>
                    </a:lnTo>
                    <a:lnTo>
                      <a:pt x="22" y="23"/>
                    </a:lnTo>
                    <a:lnTo>
                      <a:pt x="24" y="23"/>
                    </a:lnTo>
                    <a:lnTo>
                      <a:pt x="25" y="23"/>
                    </a:lnTo>
                    <a:lnTo>
                      <a:pt x="27" y="24"/>
                    </a:lnTo>
                    <a:lnTo>
                      <a:pt x="28" y="25"/>
                    </a:lnTo>
                    <a:lnTo>
                      <a:pt x="30" y="26"/>
                    </a:lnTo>
                    <a:lnTo>
                      <a:pt x="31" y="27"/>
                    </a:lnTo>
                    <a:lnTo>
                      <a:pt x="33" y="28"/>
                    </a:lnTo>
                    <a:lnTo>
                      <a:pt x="35" y="30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4" y="8"/>
                    </a:lnTo>
                    <a:lnTo>
                      <a:pt x="34" y="6"/>
                    </a:lnTo>
                    <a:lnTo>
                      <a:pt x="34" y="5"/>
                    </a:lnTo>
                    <a:lnTo>
                      <a:pt x="33" y="4"/>
                    </a:lnTo>
                    <a:lnTo>
                      <a:pt x="32" y="3"/>
                    </a:lnTo>
                    <a:lnTo>
                      <a:pt x="31" y="3"/>
                    </a:lnTo>
                    <a:lnTo>
                      <a:pt x="30" y="3"/>
                    </a:lnTo>
                    <a:lnTo>
                      <a:pt x="28" y="2"/>
                    </a:lnTo>
                    <a:lnTo>
                      <a:pt x="27" y="2"/>
                    </a:lnTo>
                    <a:lnTo>
                      <a:pt x="27" y="0"/>
                    </a:lnTo>
                    <a:lnTo>
                      <a:pt x="51" y="0"/>
                    </a:lnTo>
                    <a:close/>
                    <a:moveTo>
                      <a:pt x="35" y="37"/>
                    </a:moveTo>
                    <a:lnTo>
                      <a:pt x="33" y="34"/>
                    </a:lnTo>
                    <a:lnTo>
                      <a:pt x="30" y="31"/>
                    </a:lnTo>
                    <a:lnTo>
                      <a:pt x="27" y="29"/>
                    </a:lnTo>
                    <a:lnTo>
                      <a:pt x="25" y="29"/>
                    </a:lnTo>
                    <a:lnTo>
                      <a:pt x="24" y="29"/>
                    </a:lnTo>
                    <a:lnTo>
                      <a:pt x="22" y="29"/>
                    </a:lnTo>
                    <a:lnTo>
                      <a:pt x="22" y="30"/>
                    </a:lnTo>
                    <a:lnTo>
                      <a:pt x="21" y="30"/>
                    </a:lnTo>
                    <a:lnTo>
                      <a:pt x="20" y="31"/>
                    </a:lnTo>
                    <a:lnTo>
                      <a:pt x="20" y="32"/>
                    </a:lnTo>
                    <a:lnTo>
                      <a:pt x="19" y="34"/>
                    </a:lnTo>
                    <a:lnTo>
                      <a:pt x="18" y="36"/>
                    </a:lnTo>
                    <a:lnTo>
                      <a:pt x="18" y="37"/>
                    </a:lnTo>
                    <a:lnTo>
                      <a:pt x="18" y="38"/>
                    </a:lnTo>
                    <a:lnTo>
                      <a:pt x="17" y="40"/>
                    </a:lnTo>
                    <a:lnTo>
                      <a:pt x="17" y="41"/>
                    </a:lnTo>
                    <a:lnTo>
                      <a:pt x="17" y="43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7" y="49"/>
                    </a:lnTo>
                    <a:lnTo>
                      <a:pt x="17" y="52"/>
                    </a:lnTo>
                    <a:lnTo>
                      <a:pt x="17" y="54"/>
                    </a:lnTo>
                    <a:lnTo>
                      <a:pt x="17" y="56"/>
                    </a:lnTo>
                    <a:lnTo>
                      <a:pt x="17" y="58"/>
                    </a:lnTo>
                    <a:lnTo>
                      <a:pt x="17" y="59"/>
                    </a:lnTo>
                    <a:lnTo>
                      <a:pt x="17" y="61"/>
                    </a:lnTo>
                    <a:lnTo>
                      <a:pt x="17" y="62"/>
                    </a:lnTo>
                    <a:lnTo>
                      <a:pt x="18" y="63"/>
                    </a:lnTo>
                    <a:lnTo>
                      <a:pt x="18" y="66"/>
                    </a:lnTo>
                    <a:lnTo>
                      <a:pt x="20" y="68"/>
                    </a:lnTo>
                    <a:lnTo>
                      <a:pt x="21" y="69"/>
                    </a:lnTo>
                    <a:lnTo>
                      <a:pt x="22" y="71"/>
                    </a:lnTo>
                    <a:lnTo>
                      <a:pt x="23" y="71"/>
                    </a:lnTo>
                    <a:lnTo>
                      <a:pt x="24" y="71"/>
                    </a:lnTo>
                    <a:lnTo>
                      <a:pt x="25" y="71"/>
                    </a:lnTo>
                    <a:lnTo>
                      <a:pt x="28" y="71"/>
                    </a:lnTo>
                    <a:lnTo>
                      <a:pt x="30" y="69"/>
                    </a:lnTo>
                    <a:lnTo>
                      <a:pt x="33" y="67"/>
                    </a:lnTo>
                    <a:lnTo>
                      <a:pt x="35" y="64"/>
                    </a:lnTo>
                    <a:lnTo>
                      <a:pt x="35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0" name="Freeform 26"/>
              <p:cNvSpPr>
                <a:spLocks noEditPoints="1"/>
              </p:cNvSpPr>
              <p:nvPr/>
            </p:nvSpPr>
            <p:spPr bwMode="auto">
              <a:xfrm>
                <a:off x="1469" y="3474"/>
                <a:ext cx="52" cy="55"/>
              </a:xfrm>
              <a:custGeom>
                <a:avLst/>
                <a:gdLst>
                  <a:gd name="T0" fmla="*/ 24 w 52"/>
                  <a:gd name="T1" fmla="*/ 50 h 55"/>
                  <a:gd name="T2" fmla="*/ 17 w 52"/>
                  <a:gd name="T3" fmla="*/ 53 h 55"/>
                  <a:gd name="T4" fmla="*/ 11 w 52"/>
                  <a:gd name="T5" fmla="*/ 55 h 55"/>
                  <a:gd name="T6" fmla="*/ 5 w 52"/>
                  <a:gd name="T7" fmla="*/ 53 h 55"/>
                  <a:gd name="T8" fmla="*/ 1 w 52"/>
                  <a:gd name="T9" fmla="*/ 49 h 55"/>
                  <a:gd name="T10" fmla="*/ 1 w 52"/>
                  <a:gd name="T11" fmla="*/ 42 h 55"/>
                  <a:gd name="T12" fmla="*/ 5 w 52"/>
                  <a:gd name="T13" fmla="*/ 34 h 55"/>
                  <a:gd name="T14" fmla="*/ 11 w 52"/>
                  <a:gd name="T15" fmla="*/ 30 h 55"/>
                  <a:gd name="T16" fmla="*/ 21 w 52"/>
                  <a:gd name="T17" fmla="*/ 25 h 55"/>
                  <a:gd name="T18" fmla="*/ 28 w 52"/>
                  <a:gd name="T19" fmla="*/ 16 h 55"/>
                  <a:gd name="T20" fmla="*/ 28 w 52"/>
                  <a:gd name="T21" fmla="*/ 9 h 55"/>
                  <a:gd name="T22" fmla="*/ 27 w 52"/>
                  <a:gd name="T23" fmla="*/ 6 h 55"/>
                  <a:gd name="T24" fmla="*/ 24 w 52"/>
                  <a:gd name="T25" fmla="*/ 4 h 55"/>
                  <a:gd name="T26" fmla="*/ 21 w 52"/>
                  <a:gd name="T27" fmla="*/ 3 h 55"/>
                  <a:gd name="T28" fmla="*/ 17 w 52"/>
                  <a:gd name="T29" fmla="*/ 4 h 55"/>
                  <a:gd name="T30" fmla="*/ 14 w 52"/>
                  <a:gd name="T31" fmla="*/ 7 h 55"/>
                  <a:gd name="T32" fmla="*/ 14 w 52"/>
                  <a:gd name="T33" fmla="*/ 8 h 55"/>
                  <a:gd name="T34" fmla="*/ 15 w 52"/>
                  <a:gd name="T35" fmla="*/ 11 h 55"/>
                  <a:gd name="T36" fmla="*/ 17 w 52"/>
                  <a:gd name="T37" fmla="*/ 14 h 55"/>
                  <a:gd name="T38" fmla="*/ 17 w 52"/>
                  <a:gd name="T39" fmla="*/ 18 h 55"/>
                  <a:gd name="T40" fmla="*/ 14 w 52"/>
                  <a:gd name="T41" fmla="*/ 21 h 55"/>
                  <a:gd name="T42" fmla="*/ 10 w 52"/>
                  <a:gd name="T43" fmla="*/ 22 h 55"/>
                  <a:gd name="T44" fmla="*/ 5 w 52"/>
                  <a:gd name="T45" fmla="*/ 21 h 55"/>
                  <a:gd name="T46" fmla="*/ 2 w 52"/>
                  <a:gd name="T47" fmla="*/ 18 h 55"/>
                  <a:gd name="T48" fmla="*/ 2 w 52"/>
                  <a:gd name="T49" fmla="*/ 13 h 55"/>
                  <a:gd name="T50" fmla="*/ 5 w 52"/>
                  <a:gd name="T51" fmla="*/ 8 h 55"/>
                  <a:gd name="T52" fmla="*/ 11 w 52"/>
                  <a:gd name="T53" fmla="*/ 3 h 55"/>
                  <a:gd name="T54" fmla="*/ 17 w 52"/>
                  <a:gd name="T55" fmla="*/ 1 h 55"/>
                  <a:gd name="T56" fmla="*/ 22 w 52"/>
                  <a:gd name="T57" fmla="*/ 0 h 55"/>
                  <a:gd name="T58" fmla="*/ 26 w 52"/>
                  <a:gd name="T59" fmla="*/ 0 h 55"/>
                  <a:gd name="T60" fmla="*/ 31 w 52"/>
                  <a:gd name="T61" fmla="*/ 0 h 55"/>
                  <a:gd name="T62" fmla="*/ 36 w 52"/>
                  <a:gd name="T63" fmla="*/ 2 h 55"/>
                  <a:gd name="T64" fmla="*/ 40 w 52"/>
                  <a:gd name="T65" fmla="*/ 5 h 55"/>
                  <a:gd name="T66" fmla="*/ 44 w 52"/>
                  <a:gd name="T67" fmla="*/ 10 h 55"/>
                  <a:gd name="T68" fmla="*/ 45 w 52"/>
                  <a:gd name="T69" fmla="*/ 12 h 55"/>
                  <a:gd name="T70" fmla="*/ 45 w 52"/>
                  <a:gd name="T71" fmla="*/ 17 h 55"/>
                  <a:gd name="T72" fmla="*/ 45 w 52"/>
                  <a:gd name="T73" fmla="*/ 40 h 55"/>
                  <a:gd name="T74" fmla="*/ 45 w 52"/>
                  <a:gd name="T75" fmla="*/ 44 h 55"/>
                  <a:gd name="T76" fmla="*/ 45 w 52"/>
                  <a:gd name="T77" fmla="*/ 46 h 55"/>
                  <a:gd name="T78" fmla="*/ 46 w 52"/>
                  <a:gd name="T79" fmla="*/ 46 h 55"/>
                  <a:gd name="T80" fmla="*/ 47 w 52"/>
                  <a:gd name="T81" fmla="*/ 47 h 55"/>
                  <a:gd name="T82" fmla="*/ 49 w 52"/>
                  <a:gd name="T83" fmla="*/ 46 h 55"/>
                  <a:gd name="T84" fmla="*/ 50 w 52"/>
                  <a:gd name="T85" fmla="*/ 48 h 55"/>
                  <a:gd name="T86" fmla="*/ 46 w 52"/>
                  <a:gd name="T87" fmla="*/ 53 h 55"/>
                  <a:gd name="T88" fmla="*/ 40 w 52"/>
                  <a:gd name="T89" fmla="*/ 55 h 55"/>
                  <a:gd name="T90" fmla="*/ 35 w 52"/>
                  <a:gd name="T91" fmla="*/ 54 h 55"/>
                  <a:gd name="T92" fmla="*/ 30 w 52"/>
                  <a:gd name="T93" fmla="*/ 51 h 55"/>
                  <a:gd name="T94" fmla="*/ 28 w 52"/>
                  <a:gd name="T95" fmla="*/ 46 h 55"/>
                  <a:gd name="T96" fmla="*/ 27 w 52"/>
                  <a:gd name="T97" fmla="*/ 26 h 55"/>
                  <a:gd name="T98" fmla="*/ 22 w 52"/>
                  <a:gd name="T99" fmla="*/ 29 h 55"/>
                  <a:gd name="T100" fmla="*/ 18 w 52"/>
                  <a:gd name="T101" fmla="*/ 32 h 55"/>
                  <a:gd name="T102" fmla="*/ 16 w 52"/>
                  <a:gd name="T103" fmla="*/ 36 h 55"/>
                  <a:gd name="T104" fmla="*/ 15 w 52"/>
                  <a:gd name="T105" fmla="*/ 41 h 55"/>
                  <a:gd name="T106" fmla="*/ 17 w 52"/>
                  <a:gd name="T107" fmla="*/ 44 h 55"/>
                  <a:gd name="T108" fmla="*/ 20 w 52"/>
                  <a:gd name="T109" fmla="*/ 45 h 55"/>
                  <a:gd name="T110" fmla="*/ 25 w 52"/>
                  <a:gd name="T111" fmla="*/ 45 h 5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2"/>
                  <a:gd name="T169" fmla="*/ 0 h 55"/>
                  <a:gd name="T170" fmla="*/ 52 w 52"/>
                  <a:gd name="T171" fmla="*/ 55 h 5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2" h="55">
                    <a:moveTo>
                      <a:pt x="28" y="46"/>
                    </a:moveTo>
                    <a:lnTo>
                      <a:pt x="26" y="48"/>
                    </a:lnTo>
                    <a:lnTo>
                      <a:pt x="24" y="50"/>
                    </a:lnTo>
                    <a:lnTo>
                      <a:pt x="21" y="51"/>
                    </a:lnTo>
                    <a:lnTo>
                      <a:pt x="19" y="52"/>
                    </a:lnTo>
                    <a:lnTo>
                      <a:pt x="17" y="53"/>
                    </a:lnTo>
                    <a:lnTo>
                      <a:pt x="15" y="54"/>
                    </a:lnTo>
                    <a:lnTo>
                      <a:pt x="13" y="55"/>
                    </a:lnTo>
                    <a:lnTo>
                      <a:pt x="11" y="55"/>
                    </a:lnTo>
                    <a:lnTo>
                      <a:pt x="9" y="55"/>
                    </a:lnTo>
                    <a:lnTo>
                      <a:pt x="6" y="54"/>
                    </a:lnTo>
                    <a:lnTo>
                      <a:pt x="5" y="53"/>
                    </a:lnTo>
                    <a:lnTo>
                      <a:pt x="3" y="52"/>
                    </a:lnTo>
                    <a:lnTo>
                      <a:pt x="2" y="51"/>
                    </a:lnTo>
                    <a:lnTo>
                      <a:pt x="1" y="49"/>
                    </a:lnTo>
                    <a:lnTo>
                      <a:pt x="1" y="47"/>
                    </a:lnTo>
                    <a:lnTo>
                      <a:pt x="0" y="44"/>
                    </a:lnTo>
                    <a:lnTo>
                      <a:pt x="1" y="42"/>
                    </a:lnTo>
                    <a:lnTo>
                      <a:pt x="2" y="39"/>
                    </a:lnTo>
                    <a:lnTo>
                      <a:pt x="3" y="36"/>
                    </a:lnTo>
                    <a:lnTo>
                      <a:pt x="5" y="34"/>
                    </a:lnTo>
                    <a:lnTo>
                      <a:pt x="7" y="33"/>
                    </a:lnTo>
                    <a:lnTo>
                      <a:pt x="9" y="31"/>
                    </a:lnTo>
                    <a:lnTo>
                      <a:pt x="11" y="30"/>
                    </a:lnTo>
                    <a:lnTo>
                      <a:pt x="14" y="28"/>
                    </a:lnTo>
                    <a:lnTo>
                      <a:pt x="17" y="27"/>
                    </a:lnTo>
                    <a:lnTo>
                      <a:pt x="21" y="25"/>
                    </a:lnTo>
                    <a:lnTo>
                      <a:pt x="24" y="23"/>
                    </a:lnTo>
                    <a:lnTo>
                      <a:pt x="28" y="21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8" y="11"/>
                    </a:lnTo>
                    <a:lnTo>
                      <a:pt x="28" y="9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7" y="6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8" y="4"/>
                    </a:lnTo>
                    <a:lnTo>
                      <a:pt x="17" y="4"/>
                    </a:lnTo>
                    <a:lnTo>
                      <a:pt x="15" y="5"/>
                    </a:lnTo>
                    <a:lnTo>
                      <a:pt x="15" y="6"/>
                    </a:lnTo>
                    <a:lnTo>
                      <a:pt x="14" y="7"/>
                    </a:lnTo>
                    <a:lnTo>
                      <a:pt x="14" y="8"/>
                    </a:lnTo>
                    <a:lnTo>
                      <a:pt x="14" y="9"/>
                    </a:lnTo>
                    <a:lnTo>
                      <a:pt x="15" y="10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17" y="13"/>
                    </a:lnTo>
                    <a:lnTo>
                      <a:pt x="17" y="14"/>
                    </a:lnTo>
                    <a:lnTo>
                      <a:pt x="17" y="16"/>
                    </a:lnTo>
                    <a:lnTo>
                      <a:pt x="17" y="17"/>
                    </a:lnTo>
                    <a:lnTo>
                      <a:pt x="17" y="18"/>
                    </a:lnTo>
                    <a:lnTo>
                      <a:pt x="16" y="19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3" y="22"/>
                    </a:lnTo>
                    <a:lnTo>
                      <a:pt x="11" y="22"/>
                    </a:lnTo>
                    <a:lnTo>
                      <a:pt x="10" y="22"/>
                    </a:lnTo>
                    <a:lnTo>
                      <a:pt x="9" y="22"/>
                    </a:lnTo>
                    <a:lnTo>
                      <a:pt x="7" y="22"/>
                    </a:lnTo>
                    <a:lnTo>
                      <a:pt x="5" y="21"/>
                    </a:lnTo>
                    <a:lnTo>
                      <a:pt x="4" y="21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2" y="17"/>
                    </a:lnTo>
                    <a:lnTo>
                      <a:pt x="2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4" y="9"/>
                    </a:lnTo>
                    <a:lnTo>
                      <a:pt x="5" y="8"/>
                    </a:lnTo>
                    <a:lnTo>
                      <a:pt x="7" y="6"/>
                    </a:lnTo>
                    <a:lnTo>
                      <a:pt x="9" y="4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1"/>
                    </a:lnTo>
                    <a:lnTo>
                      <a:pt x="35" y="1"/>
                    </a:lnTo>
                    <a:lnTo>
                      <a:pt x="36" y="2"/>
                    </a:lnTo>
                    <a:lnTo>
                      <a:pt x="37" y="3"/>
                    </a:lnTo>
                    <a:lnTo>
                      <a:pt x="38" y="3"/>
                    </a:lnTo>
                    <a:lnTo>
                      <a:pt x="40" y="5"/>
                    </a:lnTo>
                    <a:lnTo>
                      <a:pt x="42" y="7"/>
                    </a:lnTo>
                    <a:lnTo>
                      <a:pt x="43" y="8"/>
                    </a:lnTo>
                    <a:lnTo>
                      <a:pt x="44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5" y="12"/>
                    </a:lnTo>
                    <a:lnTo>
                      <a:pt x="45" y="14"/>
                    </a:lnTo>
                    <a:lnTo>
                      <a:pt x="45" y="15"/>
                    </a:lnTo>
                    <a:lnTo>
                      <a:pt x="45" y="17"/>
                    </a:lnTo>
                    <a:lnTo>
                      <a:pt x="45" y="18"/>
                    </a:lnTo>
                    <a:lnTo>
                      <a:pt x="45" y="21"/>
                    </a:lnTo>
                    <a:lnTo>
                      <a:pt x="45" y="40"/>
                    </a:lnTo>
                    <a:lnTo>
                      <a:pt x="45" y="42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6"/>
                    </a:lnTo>
                    <a:lnTo>
                      <a:pt x="46" y="46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9" y="47"/>
                    </a:lnTo>
                    <a:lnTo>
                      <a:pt x="49" y="46"/>
                    </a:lnTo>
                    <a:lnTo>
                      <a:pt x="50" y="46"/>
                    </a:lnTo>
                    <a:lnTo>
                      <a:pt x="52" y="46"/>
                    </a:lnTo>
                    <a:lnTo>
                      <a:pt x="50" y="48"/>
                    </a:lnTo>
                    <a:lnTo>
                      <a:pt x="49" y="50"/>
                    </a:lnTo>
                    <a:lnTo>
                      <a:pt x="47" y="52"/>
                    </a:lnTo>
                    <a:lnTo>
                      <a:pt x="46" y="53"/>
                    </a:lnTo>
                    <a:lnTo>
                      <a:pt x="44" y="53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9" y="55"/>
                    </a:lnTo>
                    <a:lnTo>
                      <a:pt x="36" y="55"/>
                    </a:lnTo>
                    <a:lnTo>
                      <a:pt x="35" y="54"/>
                    </a:lnTo>
                    <a:lnTo>
                      <a:pt x="33" y="53"/>
                    </a:lnTo>
                    <a:lnTo>
                      <a:pt x="31" y="53"/>
                    </a:lnTo>
                    <a:lnTo>
                      <a:pt x="30" y="51"/>
                    </a:lnTo>
                    <a:lnTo>
                      <a:pt x="30" y="50"/>
                    </a:lnTo>
                    <a:lnTo>
                      <a:pt x="29" y="48"/>
                    </a:lnTo>
                    <a:lnTo>
                      <a:pt x="28" y="46"/>
                    </a:lnTo>
                    <a:close/>
                    <a:moveTo>
                      <a:pt x="28" y="42"/>
                    </a:moveTo>
                    <a:lnTo>
                      <a:pt x="28" y="25"/>
                    </a:lnTo>
                    <a:lnTo>
                      <a:pt x="27" y="26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2" y="29"/>
                    </a:lnTo>
                    <a:lnTo>
                      <a:pt x="21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8" y="33"/>
                    </a:lnTo>
                    <a:lnTo>
                      <a:pt x="17" y="35"/>
                    </a:lnTo>
                    <a:lnTo>
                      <a:pt x="16" y="36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6" y="42"/>
                    </a:lnTo>
                    <a:lnTo>
                      <a:pt x="17" y="43"/>
                    </a:lnTo>
                    <a:lnTo>
                      <a:pt x="17" y="44"/>
                    </a:lnTo>
                    <a:lnTo>
                      <a:pt x="18" y="44"/>
                    </a:lnTo>
                    <a:lnTo>
                      <a:pt x="19" y="45"/>
                    </a:lnTo>
                    <a:lnTo>
                      <a:pt x="20" y="45"/>
                    </a:lnTo>
                    <a:lnTo>
                      <a:pt x="21" y="46"/>
                    </a:lnTo>
                    <a:lnTo>
                      <a:pt x="23" y="45"/>
                    </a:lnTo>
                    <a:lnTo>
                      <a:pt x="25" y="45"/>
                    </a:lnTo>
                    <a:lnTo>
                      <a:pt x="27" y="44"/>
                    </a:lnTo>
                    <a:lnTo>
                      <a:pt x="28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1" name="Freeform 27"/>
              <p:cNvSpPr>
                <a:spLocks/>
              </p:cNvSpPr>
              <p:nvPr/>
            </p:nvSpPr>
            <p:spPr bwMode="auto">
              <a:xfrm>
                <a:off x="1556" y="3474"/>
                <a:ext cx="44" cy="55"/>
              </a:xfrm>
              <a:custGeom>
                <a:avLst/>
                <a:gdLst>
                  <a:gd name="T0" fmla="*/ 44 w 44"/>
                  <a:gd name="T1" fmla="*/ 41 h 55"/>
                  <a:gd name="T2" fmla="*/ 40 w 44"/>
                  <a:gd name="T3" fmla="*/ 47 h 55"/>
                  <a:gd name="T4" fmla="*/ 34 w 44"/>
                  <a:gd name="T5" fmla="*/ 51 h 55"/>
                  <a:gd name="T6" fmla="*/ 32 w 44"/>
                  <a:gd name="T7" fmla="*/ 53 h 55"/>
                  <a:gd name="T8" fmla="*/ 29 w 44"/>
                  <a:gd name="T9" fmla="*/ 54 h 55"/>
                  <a:gd name="T10" fmla="*/ 26 w 44"/>
                  <a:gd name="T11" fmla="*/ 54 h 55"/>
                  <a:gd name="T12" fmla="*/ 23 w 44"/>
                  <a:gd name="T13" fmla="*/ 55 h 55"/>
                  <a:gd name="T14" fmla="*/ 18 w 44"/>
                  <a:gd name="T15" fmla="*/ 54 h 55"/>
                  <a:gd name="T16" fmla="*/ 13 w 44"/>
                  <a:gd name="T17" fmla="*/ 53 h 55"/>
                  <a:gd name="T18" fmla="*/ 9 w 44"/>
                  <a:gd name="T19" fmla="*/ 50 h 55"/>
                  <a:gd name="T20" fmla="*/ 6 w 44"/>
                  <a:gd name="T21" fmla="*/ 47 h 55"/>
                  <a:gd name="T22" fmla="*/ 3 w 44"/>
                  <a:gd name="T23" fmla="*/ 43 h 55"/>
                  <a:gd name="T24" fmla="*/ 1 w 44"/>
                  <a:gd name="T25" fmla="*/ 39 h 55"/>
                  <a:gd name="T26" fmla="*/ 0 w 44"/>
                  <a:gd name="T27" fmla="*/ 34 h 55"/>
                  <a:gd name="T28" fmla="*/ 0 w 44"/>
                  <a:gd name="T29" fmla="*/ 28 h 55"/>
                  <a:gd name="T30" fmla="*/ 0 w 44"/>
                  <a:gd name="T31" fmla="*/ 23 h 55"/>
                  <a:gd name="T32" fmla="*/ 1 w 44"/>
                  <a:gd name="T33" fmla="*/ 18 h 55"/>
                  <a:gd name="T34" fmla="*/ 3 w 44"/>
                  <a:gd name="T35" fmla="*/ 14 h 55"/>
                  <a:gd name="T36" fmla="*/ 5 w 44"/>
                  <a:gd name="T37" fmla="*/ 10 h 55"/>
                  <a:gd name="T38" fmla="*/ 9 w 44"/>
                  <a:gd name="T39" fmla="*/ 5 h 55"/>
                  <a:gd name="T40" fmla="*/ 14 w 44"/>
                  <a:gd name="T41" fmla="*/ 3 h 55"/>
                  <a:gd name="T42" fmla="*/ 19 w 44"/>
                  <a:gd name="T43" fmla="*/ 1 h 55"/>
                  <a:gd name="T44" fmla="*/ 24 w 44"/>
                  <a:gd name="T45" fmla="*/ 0 h 55"/>
                  <a:gd name="T46" fmla="*/ 28 w 44"/>
                  <a:gd name="T47" fmla="*/ 0 h 55"/>
                  <a:gd name="T48" fmla="*/ 32 w 44"/>
                  <a:gd name="T49" fmla="*/ 1 h 55"/>
                  <a:gd name="T50" fmla="*/ 35 w 44"/>
                  <a:gd name="T51" fmla="*/ 2 h 55"/>
                  <a:gd name="T52" fmla="*/ 37 w 44"/>
                  <a:gd name="T53" fmla="*/ 4 h 55"/>
                  <a:gd name="T54" fmla="*/ 41 w 44"/>
                  <a:gd name="T55" fmla="*/ 8 h 55"/>
                  <a:gd name="T56" fmla="*/ 42 w 44"/>
                  <a:gd name="T57" fmla="*/ 13 h 55"/>
                  <a:gd name="T58" fmla="*/ 42 w 44"/>
                  <a:gd name="T59" fmla="*/ 16 h 55"/>
                  <a:gd name="T60" fmla="*/ 41 w 44"/>
                  <a:gd name="T61" fmla="*/ 18 h 55"/>
                  <a:gd name="T62" fmla="*/ 38 w 44"/>
                  <a:gd name="T63" fmla="*/ 20 h 55"/>
                  <a:gd name="T64" fmla="*/ 35 w 44"/>
                  <a:gd name="T65" fmla="*/ 20 h 55"/>
                  <a:gd name="T66" fmla="*/ 32 w 44"/>
                  <a:gd name="T67" fmla="*/ 20 h 55"/>
                  <a:gd name="T68" fmla="*/ 30 w 44"/>
                  <a:gd name="T69" fmla="*/ 18 h 55"/>
                  <a:gd name="T70" fmla="*/ 28 w 44"/>
                  <a:gd name="T71" fmla="*/ 15 h 55"/>
                  <a:gd name="T72" fmla="*/ 27 w 44"/>
                  <a:gd name="T73" fmla="*/ 10 h 55"/>
                  <a:gd name="T74" fmla="*/ 27 w 44"/>
                  <a:gd name="T75" fmla="*/ 7 h 55"/>
                  <a:gd name="T76" fmla="*/ 25 w 44"/>
                  <a:gd name="T77" fmla="*/ 5 h 55"/>
                  <a:gd name="T78" fmla="*/ 24 w 44"/>
                  <a:gd name="T79" fmla="*/ 4 h 55"/>
                  <a:gd name="T80" fmla="*/ 22 w 44"/>
                  <a:gd name="T81" fmla="*/ 3 h 55"/>
                  <a:gd name="T82" fmla="*/ 20 w 44"/>
                  <a:gd name="T83" fmla="*/ 4 h 55"/>
                  <a:gd name="T84" fmla="*/ 18 w 44"/>
                  <a:gd name="T85" fmla="*/ 7 h 55"/>
                  <a:gd name="T86" fmla="*/ 17 w 44"/>
                  <a:gd name="T87" fmla="*/ 9 h 55"/>
                  <a:gd name="T88" fmla="*/ 16 w 44"/>
                  <a:gd name="T89" fmla="*/ 12 h 55"/>
                  <a:gd name="T90" fmla="*/ 15 w 44"/>
                  <a:gd name="T91" fmla="*/ 16 h 55"/>
                  <a:gd name="T92" fmla="*/ 15 w 44"/>
                  <a:gd name="T93" fmla="*/ 20 h 55"/>
                  <a:gd name="T94" fmla="*/ 15 w 44"/>
                  <a:gd name="T95" fmla="*/ 23 h 55"/>
                  <a:gd name="T96" fmla="*/ 16 w 44"/>
                  <a:gd name="T97" fmla="*/ 26 h 55"/>
                  <a:gd name="T98" fmla="*/ 16 w 44"/>
                  <a:gd name="T99" fmla="*/ 30 h 55"/>
                  <a:gd name="T100" fmla="*/ 17 w 44"/>
                  <a:gd name="T101" fmla="*/ 33 h 55"/>
                  <a:gd name="T102" fmla="*/ 20 w 44"/>
                  <a:gd name="T103" fmla="*/ 39 h 55"/>
                  <a:gd name="T104" fmla="*/ 24 w 44"/>
                  <a:gd name="T105" fmla="*/ 43 h 55"/>
                  <a:gd name="T106" fmla="*/ 27 w 44"/>
                  <a:gd name="T107" fmla="*/ 45 h 55"/>
                  <a:gd name="T108" fmla="*/ 31 w 44"/>
                  <a:gd name="T109" fmla="*/ 46 h 55"/>
                  <a:gd name="T110" fmla="*/ 33 w 44"/>
                  <a:gd name="T111" fmla="*/ 45 h 55"/>
                  <a:gd name="T112" fmla="*/ 36 w 44"/>
                  <a:gd name="T113" fmla="*/ 44 h 55"/>
                  <a:gd name="T114" fmla="*/ 39 w 44"/>
                  <a:gd name="T115" fmla="*/ 43 h 55"/>
                  <a:gd name="T116" fmla="*/ 42 w 44"/>
                  <a:gd name="T117" fmla="*/ 40 h 5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"/>
                  <a:gd name="T178" fmla="*/ 0 h 55"/>
                  <a:gd name="T179" fmla="*/ 44 w 44"/>
                  <a:gd name="T180" fmla="*/ 55 h 5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" h="55">
                    <a:moveTo>
                      <a:pt x="42" y="40"/>
                    </a:moveTo>
                    <a:lnTo>
                      <a:pt x="44" y="41"/>
                    </a:lnTo>
                    <a:lnTo>
                      <a:pt x="42" y="44"/>
                    </a:lnTo>
                    <a:lnTo>
                      <a:pt x="40" y="47"/>
                    </a:lnTo>
                    <a:lnTo>
                      <a:pt x="37" y="49"/>
                    </a:lnTo>
                    <a:lnTo>
                      <a:pt x="34" y="51"/>
                    </a:lnTo>
                    <a:lnTo>
                      <a:pt x="33" y="52"/>
                    </a:lnTo>
                    <a:lnTo>
                      <a:pt x="32" y="53"/>
                    </a:lnTo>
                    <a:lnTo>
                      <a:pt x="30" y="53"/>
                    </a:lnTo>
                    <a:lnTo>
                      <a:pt x="29" y="54"/>
                    </a:lnTo>
                    <a:lnTo>
                      <a:pt x="27" y="54"/>
                    </a:lnTo>
                    <a:lnTo>
                      <a:pt x="26" y="54"/>
                    </a:lnTo>
                    <a:lnTo>
                      <a:pt x="24" y="55"/>
                    </a:lnTo>
                    <a:lnTo>
                      <a:pt x="23" y="55"/>
                    </a:lnTo>
                    <a:lnTo>
                      <a:pt x="20" y="55"/>
                    </a:lnTo>
                    <a:lnTo>
                      <a:pt x="18" y="54"/>
                    </a:lnTo>
                    <a:lnTo>
                      <a:pt x="15" y="53"/>
                    </a:lnTo>
                    <a:lnTo>
                      <a:pt x="13" y="53"/>
                    </a:lnTo>
                    <a:lnTo>
                      <a:pt x="11" y="52"/>
                    </a:lnTo>
                    <a:lnTo>
                      <a:pt x="9" y="50"/>
                    </a:lnTo>
                    <a:lnTo>
                      <a:pt x="7" y="49"/>
                    </a:lnTo>
                    <a:lnTo>
                      <a:pt x="6" y="47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2" y="41"/>
                    </a:lnTo>
                    <a:lnTo>
                      <a:pt x="1" y="39"/>
                    </a:lnTo>
                    <a:lnTo>
                      <a:pt x="1" y="36"/>
                    </a:lnTo>
                    <a:lnTo>
                      <a:pt x="0" y="34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1" y="21"/>
                    </a:lnTo>
                    <a:lnTo>
                      <a:pt x="1" y="18"/>
                    </a:lnTo>
                    <a:lnTo>
                      <a:pt x="2" y="16"/>
                    </a:lnTo>
                    <a:lnTo>
                      <a:pt x="3" y="14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5"/>
                    </a:lnTo>
                    <a:lnTo>
                      <a:pt x="11" y="4"/>
                    </a:lnTo>
                    <a:lnTo>
                      <a:pt x="14" y="3"/>
                    </a:lnTo>
                    <a:lnTo>
                      <a:pt x="16" y="2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2" y="1"/>
                    </a:lnTo>
                    <a:lnTo>
                      <a:pt x="33" y="2"/>
                    </a:lnTo>
                    <a:lnTo>
                      <a:pt x="35" y="2"/>
                    </a:lnTo>
                    <a:lnTo>
                      <a:pt x="36" y="3"/>
                    </a:lnTo>
                    <a:lnTo>
                      <a:pt x="37" y="4"/>
                    </a:lnTo>
                    <a:lnTo>
                      <a:pt x="40" y="6"/>
                    </a:lnTo>
                    <a:lnTo>
                      <a:pt x="41" y="8"/>
                    </a:lnTo>
                    <a:lnTo>
                      <a:pt x="42" y="11"/>
                    </a:lnTo>
                    <a:lnTo>
                      <a:pt x="42" y="13"/>
                    </a:lnTo>
                    <a:lnTo>
                      <a:pt x="42" y="15"/>
                    </a:lnTo>
                    <a:lnTo>
                      <a:pt x="42" y="16"/>
                    </a:lnTo>
                    <a:lnTo>
                      <a:pt x="41" y="17"/>
                    </a:lnTo>
                    <a:lnTo>
                      <a:pt x="41" y="18"/>
                    </a:lnTo>
                    <a:lnTo>
                      <a:pt x="40" y="19"/>
                    </a:lnTo>
                    <a:lnTo>
                      <a:pt x="38" y="20"/>
                    </a:lnTo>
                    <a:lnTo>
                      <a:pt x="37" y="20"/>
                    </a:lnTo>
                    <a:lnTo>
                      <a:pt x="35" y="20"/>
                    </a:lnTo>
                    <a:lnTo>
                      <a:pt x="34" y="20"/>
                    </a:lnTo>
                    <a:lnTo>
                      <a:pt x="32" y="20"/>
                    </a:lnTo>
                    <a:lnTo>
                      <a:pt x="31" y="19"/>
                    </a:lnTo>
                    <a:lnTo>
                      <a:pt x="30" y="18"/>
                    </a:lnTo>
                    <a:lnTo>
                      <a:pt x="29" y="17"/>
                    </a:lnTo>
                    <a:lnTo>
                      <a:pt x="28" y="15"/>
                    </a:lnTo>
                    <a:lnTo>
                      <a:pt x="27" y="13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5" y="4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2" y="3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9" y="5"/>
                    </a:lnTo>
                    <a:lnTo>
                      <a:pt x="18" y="7"/>
                    </a:lnTo>
                    <a:lnTo>
                      <a:pt x="17" y="8"/>
                    </a:lnTo>
                    <a:lnTo>
                      <a:pt x="17" y="9"/>
                    </a:lnTo>
                    <a:lnTo>
                      <a:pt x="16" y="10"/>
                    </a:lnTo>
                    <a:lnTo>
                      <a:pt x="16" y="12"/>
                    </a:lnTo>
                    <a:lnTo>
                      <a:pt x="15" y="13"/>
                    </a:lnTo>
                    <a:lnTo>
                      <a:pt x="15" y="16"/>
                    </a:lnTo>
                    <a:lnTo>
                      <a:pt x="15" y="17"/>
                    </a:lnTo>
                    <a:lnTo>
                      <a:pt x="15" y="20"/>
                    </a:lnTo>
                    <a:lnTo>
                      <a:pt x="15" y="21"/>
                    </a:lnTo>
                    <a:lnTo>
                      <a:pt x="15" y="23"/>
                    </a:lnTo>
                    <a:lnTo>
                      <a:pt x="15" y="25"/>
                    </a:lnTo>
                    <a:lnTo>
                      <a:pt x="16" y="26"/>
                    </a:lnTo>
                    <a:lnTo>
                      <a:pt x="16" y="28"/>
                    </a:lnTo>
                    <a:lnTo>
                      <a:pt x="16" y="30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9" y="36"/>
                    </a:lnTo>
                    <a:lnTo>
                      <a:pt x="20" y="39"/>
                    </a:lnTo>
                    <a:lnTo>
                      <a:pt x="22" y="41"/>
                    </a:lnTo>
                    <a:lnTo>
                      <a:pt x="24" y="43"/>
                    </a:lnTo>
                    <a:lnTo>
                      <a:pt x="25" y="44"/>
                    </a:lnTo>
                    <a:lnTo>
                      <a:pt x="27" y="45"/>
                    </a:lnTo>
                    <a:lnTo>
                      <a:pt x="29" y="45"/>
                    </a:lnTo>
                    <a:lnTo>
                      <a:pt x="31" y="46"/>
                    </a:lnTo>
                    <a:lnTo>
                      <a:pt x="32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6" y="44"/>
                    </a:lnTo>
                    <a:lnTo>
                      <a:pt x="37" y="44"/>
                    </a:lnTo>
                    <a:lnTo>
                      <a:pt x="39" y="43"/>
                    </a:lnTo>
                    <a:lnTo>
                      <a:pt x="40" y="41"/>
                    </a:lnTo>
                    <a:lnTo>
                      <a:pt x="42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2" name="Freeform 28"/>
              <p:cNvSpPr>
                <a:spLocks noEditPoints="1"/>
              </p:cNvSpPr>
              <p:nvPr/>
            </p:nvSpPr>
            <p:spPr bwMode="auto">
              <a:xfrm>
                <a:off x="1607" y="3447"/>
                <a:ext cx="51" cy="82"/>
              </a:xfrm>
              <a:custGeom>
                <a:avLst/>
                <a:gdLst>
                  <a:gd name="T0" fmla="*/ 24 w 51"/>
                  <a:gd name="T1" fmla="*/ 77 h 82"/>
                  <a:gd name="T2" fmla="*/ 17 w 51"/>
                  <a:gd name="T3" fmla="*/ 80 h 82"/>
                  <a:gd name="T4" fmla="*/ 11 w 51"/>
                  <a:gd name="T5" fmla="*/ 82 h 82"/>
                  <a:gd name="T6" fmla="*/ 4 w 51"/>
                  <a:gd name="T7" fmla="*/ 80 h 82"/>
                  <a:gd name="T8" fmla="*/ 1 w 51"/>
                  <a:gd name="T9" fmla="*/ 76 h 82"/>
                  <a:gd name="T10" fmla="*/ 0 w 51"/>
                  <a:gd name="T11" fmla="*/ 69 h 82"/>
                  <a:gd name="T12" fmla="*/ 5 w 51"/>
                  <a:gd name="T13" fmla="*/ 61 h 82"/>
                  <a:gd name="T14" fmla="*/ 11 w 51"/>
                  <a:gd name="T15" fmla="*/ 57 h 82"/>
                  <a:gd name="T16" fmla="*/ 20 w 51"/>
                  <a:gd name="T17" fmla="*/ 52 h 82"/>
                  <a:gd name="T18" fmla="*/ 28 w 51"/>
                  <a:gd name="T19" fmla="*/ 43 h 82"/>
                  <a:gd name="T20" fmla="*/ 28 w 51"/>
                  <a:gd name="T21" fmla="*/ 36 h 82"/>
                  <a:gd name="T22" fmla="*/ 26 w 51"/>
                  <a:gd name="T23" fmla="*/ 33 h 82"/>
                  <a:gd name="T24" fmla="*/ 24 w 51"/>
                  <a:gd name="T25" fmla="*/ 31 h 82"/>
                  <a:gd name="T26" fmla="*/ 21 w 51"/>
                  <a:gd name="T27" fmla="*/ 30 h 82"/>
                  <a:gd name="T28" fmla="*/ 16 w 51"/>
                  <a:gd name="T29" fmla="*/ 31 h 82"/>
                  <a:gd name="T30" fmla="*/ 14 w 51"/>
                  <a:gd name="T31" fmla="*/ 34 h 82"/>
                  <a:gd name="T32" fmla="*/ 13 w 51"/>
                  <a:gd name="T33" fmla="*/ 35 h 82"/>
                  <a:gd name="T34" fmla="*/ 15 w 51"/>
                  <a:gd name="T35" fmla="*/ 38 h 82"/>
                  <a:gd name="T36" fmla="*/ 17 w 51"/>
                  <a:gd name="T37" fmla="*/ 41 h 82"/>
                  <a:gd name="T38" fmla="*/ 17 w 51"/>
                  <a:gd name="T39" fmla="*/ 45 h 82"/>
                  <a:gd name="T40" fmla="*/ 14 w 51"/>
                  <a:gd name="T41" fmla="*/ 48 h 82"/>
                  <a:gd name="T42" fmla="*/ 10 w 51"/>
                  <a:gd name="T43" fmla="*/ 49 h 82"/>
                  <a:gd name="T44" fmla="*/ 5 w 51"/>
                  <a:gd name="T45" fmla="*/ 48 h 82"/>
                  <a:gd name="T46" fmla="*/ 2 w 51"/>
                  <a:gd name="T47" fmla="*/ 45 h 82"/>
                  <a:gd name="T48" fmla="*/ 2 w 51"/>
                  <a:gd name="T49" fmla="*/ 40 h 82"/>
                  <a:gd name="T50" fmla="*/ 5 w 51"/>
                  <a:gd name="T51" fmla="*/ 35 h 82"/>
                  <a:gd name="T52" fmla="*/ 11 w 51"/>
                  <a:gd name="T53" fmla="*/ 30 h 82"/>
                  <a:gd name="T54" fmla="*/ 17 w 51"/>
                  <a:gd name="T55" fmla="*/ 28 h 82"/>
                  <a:gd name="T56" fmla="*/ 21 w 51"/>
                  <a:gd name="T57" fmla="*/ 27 h 82"/>
                  <a:gd name="T58" fmla="*/ 26 w 51"/>
                  <a:gd name="T59" fmla="*/ 27 h 82"/>
                  <a:gd name="T60" fmla="*/ 31 w 51"/>
                  <a:gd name="T61" fmla="*/ 27 h 82"/>
                  <a:gd name="T62" fmla="*/ 35 w 51"/>
                  <a:gd name="T63" fmla="*/ 29 h 82"/>
                  <a:gd name="T64" fmla="*/ 40 w 51"/>
                  <a:gd name="T65" fmla="*/ 32 h 82"/>
                  <a:gd name="T66" fmla="*/ 44 w 51"/>
                  <a:gd name="T67" fmla="*/ 37 h 82"/>
                  <a:gd name="T68" fmla="*/ 44 w 51"/>
                  <a:gd name="T69" fmla="*/ 39 h 82"/>
                  <a:gd name="T70" fmla="*/ 45 w 51"/>
                  <a:gd name="T71" fmla="*/ 44 h 82"/>
                  <a:gd name="T72" fmla="*/ 45 w 51"/>
                  <a:gd name="T73" fmla="*/ 67 h 82"/>
                  <a:gd name="T74" fmla="*/ 45 w 51"/>
                  <a:gd name="T75" fmla="*/ 71 h 82"/>
                  <a:gd name="T76" fmla="*/ 45 w 51"/>
                  <a:gd name="T77" fmla="*/ 73 h 82"/>
                  <a:gd name="T78" fmla="*/ 46 w 51"/>
                  <a:gd name="T79" fmla="*/ 73 h 82"/>
                  <a:gd name="T80" fmla="*/ 47 w 51"/>
                  <a:gd name="T81" fmla="*/ 74 h 82"/>
                  <a:gd name="T82" fmla="*/ 49 w 51"/>
                  <a:gd name="T83" fmla="*/ 73 h 82"/>
                  <a:gd name="T84" fmla="*/ 50 w 51"/>
                  <a:gd name="T85" fmla="*/ 75 h 82"/>
                  <a:gd name="T86" fmla="*/ 46 w 51"/>
                  <a:gd name="T87" fmla="*/ 80 h 82"/>
                  <a:gd name="T88" fmla="*/ 40 w 51"/>
                  <a:gd name="T89" fmla="*/ 82 h 82"/>
                  <a:gd name="T90" fmla="*/ 34 w 51"/>
                  <a:gd name="T91" fmla="*/ 81 h 82"/>
                  <a:gd name="T92" fmla="*/ 30 w 51"/>
                  <a:gd name="T93" fmla="*/ 78 h 82"/>
                  <a:gd name="T94" fmla="*/ 28 w 51"/>
                  <a:gd name="T95" fmla="*/ 73 h 82"/>
                  <a:gd name="T96" fmla="*/ 26 w 51"/>
                  <a:gd name="T97" fmla="*/ 53 h 82"/>
                  <a:gd name="T98" fmla="*/ 22 w 51"/>
                  <a:gd name="T99" fmla="*/ 56 h 82"/>
                  <a:gd name="T100" fmla="*/ 18 w 51"/>
                  <a:gd name="T101" fmla="*/ 59 h 82"/>
                  <a:gd name="T102" fmla="*/ 16 w 51"/>
                  <a:gd name="T103" fmla="*/ 63 h 82"/>
                  <a:gd name="T104" fmla="*/ 15 w 51"/>
                  <a:gd name="T105" fmla="*/ 68 h 82"/>
                  <a:gd name="T106" fmla="*/ 17 w 51"/>
                  <a:gd name="T107" fmla="*/ 71 h 82"/>
                  <a:gd name="T108" fmla="*/ 20 w 51"/>
                  <a:gd name="T109" fmla="*/ 72 h 82"/>
                  <a:gd name="T110" fmla="*/ 25 w 51"/>
                  <a:gd name="T111" fmla="*/ 72 h 82"/>
                  <a:gd name="T112" fmla="*/ 32 w 51"/>
                  <a:gd name="T113" fmla="*/ 0 h 82"/>
                  <a:gd name="T114" fmla="*/ 25 w 51"/>
                  <a:gd name="T115" fmla="*/ 10 h 82"/>
                  <a:gd name="T116" fmla="*/ 18 w 51"/>
                  <a:gd name="T117" fmla="*/ 0 h 8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1"/>
                  <a:gd name="T178" fmla="*/ 0 h 82"/>
                  <a:gd name="T179" fmla="*/ 51 w 51"/>
                  <a:gd name="T180" fmla="*/ 82 h 8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1" h="82">
                    <a:moveTo>
                      <a:pt x="28" y="73"/>
                    </a:moveTo>
                    <a:lnTo>
                      <a:pt x="26" y="75"/>
                    </a:lnTo>
                    <a:lnTo>
                      <a:pt x="24" y="77"/>
                    </a:lnTo>
                    <a:lnTo>
                      <a:pt x="21" y="78"/>
                    </a:lnTo>
                    <a:lnTo>
                      <a:pt x="19" y="79"/>
                    </a:lnTo>
                    <a:lnTo>
                      <a:pt x="17" y="80"/>
                    </a:lnTo>
                    <a:lnTo>
                      <a:pt x="15" y="81"/>
                    </a:lnTo>
                    <a:lnTo>
                      <a:pt x="12" y="82"/>
                    </a:lnTo>
                    <a:lnTo>
                      <a:pt x="11" y="82"/>
                    </a:lnTo>
                    <a:lnTo>
                      <a:pt x="8" y="82"/>
                    </a:lnTo>
                    <a:lnTo>
                      <a:pt x="6" y="81"/>
                    </a:lnTo>
                    <a:lnTo>
                      <a:pt x="4" y="80"/>
                    </a:lnTo>
                    <a:lnTo>
                      <a:pt x="3" y="79"/>
                    </a:lnTo>
                    <a:lnTo>
                      <a:pt x="2" y="78"/>
                    </a:lnTo>
                    <a:lnTo>
                      <a:pt x="1" y="76"/>
                    </a:lnTo>
                    <a:lnTo>
                      <a:pt x="0" y="74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2" y="66"/>
                    </a:lnTo>
                    <a:lnTo>
                      <a:pt x="3" y="63"/>
                    </a:lnTo>
                    <a:lnTo>
                      <a:pt x="5" y="61"/>
                    </a:lnTo>
                    <a:lnTo>
                      <a:pt x="7" y="60"/>
                    </a:lnTo>
                    <a:lnTo>
                      <a:pt x="9" y="58"/>
                    </a:lnTo>
                    <a:lnTo>
                      <a:pt x="11" y="57"/>
                    </a:lnTo>
                    <a:lnTo>
                      <a:pt x="14" y="55"/>
                    </a:lnTo>
                    <a:lnTo>
                      <a:pt x="17" y="54"/>
                    </a:lnTo>
                    <a:lnTo>
                      <a:pt x="20" y="52"/>
                    </a:lnTo>
                    <a:lnTo>
                      <a:pt x="24" y="50"/>
                    </a:lnTo>
                    <a:lnTo>
                      <a:pt x="28" y="48"/>
                    </a:lnTo>
                    <a:lnTo>
                      <a:pt x="28" y="43"/>
                    </a:lnTo>
                    <a:lnTo>
                      <a:pt x="28" y="40"/>
                    </a:lnTo>
                    <a:lnTo>
                      <a:pt x="28" y="38"/>
                    </a:lnTo>
                    <a:lnTo>
                      <a:pt x="28" y="36"/>
                    </a:lnTo>
                    <a:lnTo>
                      <a:pt x="27" y="35"/>
                    </a:lnTo>
                    <a:lnTo>
                      <a:pt x="27" y="34"/>
                    </a:lnTo>
                    <a:lnTo>
                      <a:pt x="26" y="33"/>
                    </a:lnTo>
                    <a:lnTo>
                      <a:pt x="25" y="32"/>
                    </a:lnTo>
                    <a:lnTo>
                      <a:pt x="24" y="31"/>
                    </a:lnTo>
                    <a:lnTo>
                      <a:pt x="23" y="31"/>
                    </a:lnTo>
                    <a:lnTo>
                      <a:pt x="22" y="30"/>
                    </a:lnTo>
                    <a:lnTo>
                      <a:pt x="21" y="30"/>
                    </a:lnTo>
                    <a:lnTo>
                      <a:pt x="19" y="30"/>
                    </a:lnTo>
                    <a:lnTo>
                      <a:pt x="18" y="31"/>
                    </a:lnTo>
                    <a:lnTo>
                      <a:pt x="16" y="31"/>
                    </a:lnTo>
                    <a:lnTo>
                      <a:pt x="15" y="32"/>
                    </a:lnTo>
                    <a:lnTo>
                      <a:pt x="15" y="33"/>
                    </a:lnTo>
                    <a:lnTo>
                      <a:pt x="14" y="34"/>
                    </a:lnTo>
                    <a:lnTo>
                      <a:pt x="13" y="34"/>
                    </a:lnTo>
                    <a:lnTo>
                      <a:pt x="13" y="35"/>
                    </a:lnTo>
                    <a:lnTo>
                      <a:pt x="14" y="36"/>
                    </a:lnTo>
                    <a:lnTo>
                      <a:pt x="15" y="37"/>
                    </a:lnTo>
                    <a:lnTo>
                      <a:pt x="15" y="38"/>
                    </a:lnTo>
                    <a:lnTo>
                      <a:pt x="16" y="39"/>
                    </a:lnTo>
                    <a:lnTo>
                      <a:pt x="17" y="40"/>
                    </a:lnTo>
                    <a:lnTo>
                      <a:pt x="17" y="41"/>
                    </a:lnTo>
                    <a:lnTo>
                      <a:pt x="17" y="43"/>
                    </a:lnTo>
                    <a:lnTo>
                      <a:pt x="17" y="44"/>
                    </a:lnTo>
                    <a:lnTo>
                      <a:pt x="17" y="45"/>
                    </a:lnTo>
                    <a:lnTo>
                      <a:pt x="16" y="46"/>
                    </a:lnTo>
                    <a:lnTo>
                      <a:pt x="15" y="47"/>
                    </a:lnTo>
                    <a:lnTo>
                      <a:pt x="14" y="48"/>
                    </a:lnTo>
                    <a:lnTo>
                      <a:pt x="13" y="49"/>
                    </a:lnTo>
                    <a:lnTo>
                      <a:pt x="11" y="49"/>
                    </a:lnTo>
                    <a:lnTo>
                      <a:pt x="10" y="49"/>
                    </a:lnTo>
                    <a:lnTo>
                      <a:pt x="8" y="49"/>
                    </a:lnTo>
                    <a:lnTo>
                      <a:pt x="7" y="49"/>
                    </a:lnTo>
                    <a:lnTo>
                      <a:pt x="5" y="48"/>
                    </a:lnTo>
                    <a:lnTo>
                      <a:pt x="4" y="48"/>
                    </a:lnTo>
                    <a:lnTo>
                      <a:pt x="3" y="47"/>
                    </a:lnTo>
                    <a:lnTo>
                      <a:pt x="2" y="45"/>
                    </a:lnTo>
                    <a:lnTo>
                      <a:pt x="2" y="44"/>
                    </a:lnTo>
                    <a:lnTo>
                      <a:pt x="2" y="43"/>
                    </a:lnTo>
                    <a:lnTo>
                      <a:pt x="2" y="40"/>
                    </a:lnTo>
                    <a:lnTo>
                      <a:pt x="2" y="39"/>
                    </a:lnTo>
                    <a:lnTo>
                      <a:pt x="3" y="36"/>
                    </a:lnTo>
                    <a:lnTo>
                      <a:pt x="5" y="35"/>
                    </a:lnTo>
                    <a:lnTo>
                      <a:pt x="7" y="33"/>
                    </a:lnTo>
                    <a:lnTo>
                      <a:pt x="9" y="31"/>
                    </a:lnTo>
                    <a:lnTo>
                      <a:pt x="11" y="30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7" y="28"/>
                    </a:lnTo>
                    <a:lnTo>
                      <a:pt x="18" y="28"/>
                    </a:lnTo>
                    <a:lnTo>
                      <a:pt x="20" y="27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6" y="27"/>
                    </a:lnTo>
                    <a:lnTo>
                      <a:pt x="28" y="27"/>
                    </a:lnTo>
                    <a:lnTo>
                      <a:pt x="30" y="27"/>
                    </a:lnTo>
                    <a:lnTo>
                      <a:pt x="31" y="27"/>
                    </a:lnTo>
                    <a:lnTo>
                      <a:pt x="33" y="28"/>
                    </a:lnTo>
                    <a:lnTo>
                      <a:pt x="34" y="28"/>
                    </a:lnTo>
                    <a:lnTo>
                      <a:pt x="35" y="29"/>
                    </a:lnTo>
                    <a:lnTo>
                      <a:pt x="37" y="30"/>
                    </a:lnTo>
                    <a:lnTo>
                      <a:pt x="38" y="30"/>
                    </a:lnTo>
                    <a:lnTo>
                      <a:pt x="40" y="32"/>
                    </a:lnTo>
                    <a:lnTo>
                      <a:pt x="42" y="34"/>
                    </a:lnTo>
                    <a:lnTo>
                      <a:pt x="43" y="35"/>
                    </a:lnTo>
                    <a:lnTo>
                      <a:pt x="44" y="37"/>
                    </a:lnTo>
                    <a:lnTo>
                      <a:pt x="44" y="38"/>
                    </a:lnTo>
                    <a:lnTo>
                      <a:pt x="44" y="39"/>
                    </a:lnTo>
                    <a:lnTo>
                      <a:pt x="44" y="41"/>
                    </a:lnTo>
                    <a:lnTo>
                      <a:pt x="45" y="42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8"/>
                    </a:lnTo>
                    <a:lnTo>
                      <a:pt x="45" y="67"/>
                    </a:lnTo>
                    <a:lnTo>
                      <a:pt x="45" y="69"/>
                    </a:lnTo>
                    <a:lnTo>
                      <a:pt x="45" y="70"/>
                    </a:lnTo>
                    <a:lnTo>
                      <a:pt x="45" y="71"/>
                    </a:lnTo>
                    <a:lnTo>
                      <a:pt x="45" y="72"/>
                    </a:lnTo>
                    <a:lnTo>
                      <a:pt x="45" y="73"/>
                    </a:lnTo>
                    <a:lnTo>
                      <a:pt x="46" y="73"/>
                    </a:lnTo>
                    <a:lnTo>
                      <a:pt x="46" y="74"/>
                    </a:lnTo>
                    <a:lnTo>
                      <a:pt x="47" y="74"/>
                    </a:lnTo>
                    <a:lnTo>
                      <a:pt x="48" y="74"/>
                    </a:lnTo>
                    <a:lnTo>
                      <a:pt x="49" y="73"/>
                    </a:lnTo>
                    <a:lnTo>
                      <a:pt x="51" y="73"/>
                    </a:lnTo>
                    <a:lnTo>
                      <a:pt x="50" y="75"/>
                    </a:lnTo>
                    <a:lnTo>
                      <a:pt x="48" y="77"/>
                    </a:lnTo>
                    <a:lnTo>
                      <a:pt x="47" y="79"/>
                    </a:lnTo>
                    <a:lnTo>
                      <a:pt x="46" y="80"/>
                    </a:lnTo>
                    <a:lnTo>
                      <a:pt x="44" y="80"/>
                    </a:lnTo>
                    <a:lnTo>
                      <a:pt x="42" y="81"/>
                    </a:lnTo>
                    <a:lnTo>
                      <a:pt x="40" y="82"/>
                    </a:lnTo>
                    <a:lnTo>
                      <a:pt x="38" y="82"/>
                    </a:lnTo>
                    <a:lnTo>
                      <a:pt x="36" y="82"/>
                    </a:lnTo>
                    <a:lnTo>
                      <a:pt x="34" y="81"/>
                    </a:lnTo>
                    <a:lnTo>
                      <a:pt x="33" y="80"/>
                    </a:lnTo>
                    <a:lnTo>
                      <a:pt x="31" y="80"/>
                    </a:lnTo>
                    <a:lnTo>
                      <a:pt x="30" y="78"/>
                    </a:lnTo>
                    <a:lnTo>
                      <a:pt x="29" y="77"/>
                    </a:lnTo>
                    <a:lnTo>
                      <a:pt x="29" y="75"/>
                    </a:lnTo>
                    <a:lnTo>
                      <a:pt x="28" y="73"/>
                    </a:lnTo>
                    <a:close/>
                    <a:moveTo>
                      <a:pt x="28" y="69"/>
                    </a:moveTo>
                    <a:lnTo>
                      <a:pt x="28" y="52"/>
                    </a:lnTo>
                    <a:lnTo>
                      <a:pt x="26" y="53"/>
                    </a:lnTo>
                    <a:lnTo>
                      <a:pt x="25" y="54"/>
                    </a:lnTo>
                    <a:lnTo>
                      <a:pt x="23" y="55"/>
                    </a:lnTo>
                    <a:lnTo>
                      <a:pt x="22" y="56"/>
                    </a:lnTo>
                    <a:lnTo>
                      <a:pt x="21" y="57"/>
                    </a:lnTo>
                    <a:lnTo>
                      <a:pt x="19" y="58"/>
                    </a:lnTo>
                    <a:lnTo>
                      <a:pt x="18" y="59"/>
                    </a:lnTo>
                    <a:lnTo>
                      <a:pt x="17" y="60"/>
                    </a:lnTo>
                    <a:lnTo>
                      <a:pt x="16" y="62"/>
                    </a:lnTo>
                    <a:lnTo>
                      <a:pt x="16" y="63"/>
                    </a:lnTo>
                    <a:lnTo>
                      <a:pt x="15" y="65"/>
                    </a:lnTo>
                    <a:lnTo>
                      <a:pt x="15" y="67"/>
                    </a:lnTo>
                    <a:lnTo>
                      <a:pt x="15" y="68"/>
                    </a:lnTo>
                    <a:lnTo>
                      <a:pt x="16" y="69"/>
                    </a:lnTo>
                    <a:lnTo>
                      <a:pt x="16" y="70"/>
                    </a:lnTo>
                    <a:lnTo>
                      <a:pt x="17" y="71"/>
                    </a:lnTo>
                    <a:lnTo>
                      <a:pt x="18" y="71"/>
                    </a:lnTo>
                    <a:lnTo>
                      <a:pt x="19" y="72"/>
                    </a:lnTo>
                    <a:lnTo>
                      <a:pt x="20" y="72"/>
                    </a:lnTo>
                    <a:lnTo>
                      <a:pt x="21" y="73"/>
                    </a:lnTo>
                    <a:lnTo>
                      <a:pt x="23" y="72"/>
                    </a:lnTo>
                    <a:lnTo>
                      <a:pt x="25" y="72"/>
                    </a:lnTo>
                    <a:lnTo>
                      <a:pt x="26" y="71"/>
                    </a:lnTo>
                    <a:lnTo>
                      <a:pt x="28" y="69"/>
                    </a:lnTo>
                    <a:close/>
                    <a:moveTo>
                      <a:pt x="32" y="0"/>
                    </a:moveTo>
                    <a:lnTo>
                      <a:pt x="43" y="21"/>
                    </a:lnTo>
                    <a:lnTo>
                      <a:pt x="39" y="21"/>
                    </a:lnTo>
                    <a:lnTo>
                      <a:pt x="25" y="10"/>
                    </a:lnTo>
                    <a:lnTo>
                      <a:pt x="11" y="21"/>
                    </a:lnTo>
                    <a:lnTo>
                      <a:pt x="7" y="21"/>
                    </a:lnTo>
                    <a:lnTo>
                      <a:pt x="18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3" name="Freeform 29"/>
              <p:cNvSpPr>
                <a:spLocks/>
              </p:cNvSpPr>
              <p:nvPr/>
            </p:nvSpPr>
            <p:spPr bwMode="auto">
              <a:xfrm>
                <a:off x="1665" y="3474"/>
                <a:ext cx="88" cy="53"/>
              </a:xfrm>
              <a:custGeom>
                <a:avLst/>
                <a:gdLst>
                  <a:gd name="T0" fmla="*/ 23 w 88"/>
                  <a:gd name="T1" fmla="*/ 7 h 53"/>
                  <a:gd name="T2" fmla="*/ 29 w 88"/>
                  <a:gd name="T3" fmla="*/ 2 h 53"/>
                  <a:gd name="T4" fmla="*/ 35 w 88"/>
                  <a:gd name="T5" fmla="*/ 0 h 53"/>
                  <a:gd name="T6" fmla="*/ 42 w 88"/>
                  <a:gd name="T7" fmla="*/ 1 h 53"/>
                  <a:gd name="T8" fmla="*/ 47 w 88"/>
                  <a:gd name="T9" fmla="*/ 4 h 53"/>
                  <a:gd name="T10" fmla="*/ 51 w 88"/>
                  <a:gd name="T11" fmla="*/ 10 h 53"/>
                  <a:gd name="T12" fmla="*/ 57 w 88"/>
                  <a:gd name="T13" fmla="*/ 4 h 53"/>
                  <a:gd name="T14" fmla="*/ 64 w 88"/>
                  <a:gd name="T15" fmla="*/ 1 h 53"/>
                  <a:gd name="T16" fmla="*/ 71 w 88"/>
                  <a:gd name="T17" fmla="*/ 0 h 53"/>
                  <a:gd name="T18" fmla="*/ 77 w 88"/>
                  <a:gd name="T19" fmla="*/ 3 h 53"/>
                  <a:gd name="T20" fmla="*/ 81 w 88"/>
                  <a:gd name="T21" fmla="*/ 7 h 53"/>
                  <a:gd name="T22" fmla="*/ 82 w 88"/>
                  <a:gd name="T23" fmla="*/ 11 h 53"/>
                  <a:gd name="T24" fmla="*/ 83 w 88"/>
                  <a:gd name="T25" fmla="*/ 15 h 53"/>
                  <a:gd name="T26" fmla="*/ 83 w 88"/>
                  <a:gd name="T27" fmla="*/ 21 h 53"/>
                  <a:gd name="T28" fmla="*/ 83 w 88"/>
                  <a:gd name="T29" fmla="*/ 47 h 53"/>
                  <a:gd name="T30" fmla="*/ 85 w 88"/>
                  <a:gd name="T31" fmla="*/ 50 h 53"/>
                  <a:gd name="T32" fmla="*/ 88 w 88"/>
                  <a:gd name="T33" fmla="*/ 51 h 53"/>
                  <a:gd name="T34" fmla="*/ 62 w 88"/>
                  <a:gd name="T35" fmla="*/ 51 h 53"/>
                  <a:gd name="T36" fmla="*/ 65 w 88"/>
                  <a:gd name="T37" fmla="*/ 50 h 53"/>
                  <a:gd name="T38" fmla="*/ 67 w 88"/>
                  <a:gd name="T39" fmla="*/ 46 h 53"/>
                  <a:gd name="T40" fmla="*/ 67 w 88"/>
                  <a:gd name="T41" fmla="*/ 20 h 53"/>
                  <a:gd name="T42" fmla="*/ 67 w 88"/>
                  <a:gd name="T43" fmla="*/ 13 h 53"/>
                  <a:gd name="T44" fmla="*/ 66 w 88"/>
                  <a:gd name="T45" fmla="*/ 10 h 53"/>
                  <a:gd name="T46" fmla="*/ 64 w 88"/>
                  <a:gd name="T47" fmla="*/ 9 h 53"/>
                  <a:gd name="T48" fmla="*/ 62 w 88"/>
                  <a:gd name="T49" fmla="*/ 8 h 53"/>
                  <a:gd name="T50" fmla="*/ 58 w 88"/>
                  <a:gd name="T51" fmla="*/ 9 h 53"/>
                  <a:gd name="T52" fmla="*/ 55 w 88"/>
                  <a:gd name="T53" fmla="*/ 12 h 53"/>
                  <a:gd name="T54" fmla="*/ 52 w 88"/>
                  <a:gd name="T55" fmla="*/ 42 h 53"/>
                  <a:gd name="T56" fmla="*/ 52 w 88"/>
                  <a:gd name="T57" fmla="*/ 48 h 53"/>
                  <a:gd name="T58" fmla="*/ 55 w 88"/>
                  <a:gd name="T59" fmla="*/ 51 h 53"/>
                  <a:gd name="T60" fmla="*/ 57 w 88"/>
                  <a:gd name="T61" fmla="*/ 53 h 53"/>
                  <a:gd name="T62" fmla="*/ 32 w 88"/>
                  <a:gd name="T63" fmla="*/ 51 h 53"/>
                  <a:gd name="T64" fmla="*/ 34 w 88"/>
                  <a:gd name="T65" fmla="*/ 50 h 53"/>
                  <a:gd name="T66" fmla="*/ 36 w 88"/>
                  <a:gd name="T67" fmla="*/ 48 h 53"/>
                  <a:gd name="T68" fmla="*/ 36 w 88"/>
                  <a:gd name="T69" fmla="*/ 46 h 53"/>
                  <a:gd name="T70" fmla="*/ 36 w 88"/>
                  <a:gd name="T71" fmla="*/ 20 h 53"/>
                  <a:gd name="T72" fmla="*/ 36 w 88"/>
                  <a:gd name="T73" fmla="*/ 13 h 53"/>
                  <a:gd name="T74" fmla="*/ 35 w 88"/>
                  <a:gd name="T75" fmla="*/ 10 h 53"/>
                  <a:gd name="T76" fmla="*/ 33 w 88"/>
                  <a:gd name="T77" fmla="*/ 9 h 53"/>
                  <a:gd name="T78" fmla="*/ 31 w 88"/>
                  <a:gd name="T79" fmla="*/ 8 h 53"/>
                  <a:gd name="T80" fmla="*/ 28 w 88"/>
                  <a:gd name="T81" fmla="*/ 9 h 53"/>
                  <a:gd name="T82" fmla="*/ 24 w 88"/>
                  <a:gd name="T83" fmla="*/ 11 h 53"/>
                  <a:gd name="T84" fmla="*/ 21 w 88"/>
                  <a:gd name="T85" fmla="*/ 42 h 53"/>
                  <a:gd name="T86" fmla="*/ 21 w 88"/>
                  <a:gd name="T87" fmla="*/ 48 h 53"/>
                  <a:gd name="T88" fmla="*/ 24 w 88"/>
                  <a:gd name="T89" fmla="*/ 51 h 53"/>
                  <a:gd name="T90" fmla="*/ 26 w 88"/>
                  <a:gd name="T91" fmla="*/ 53 h 53"/>
                  <a:gd name="T92" fmla="*/ 2 w 88"/>
                  <a:gd name="T93" fmla="*/ 51 h 53"/>
                  <a:gd name="T94" fmla="*/ 4 w 88"/>
                  <a:gd name="T95" fmla="*/ 49 h 53"/>
                  <a:gd name="T96" fmla="*/ 5 w 88"/>
                  <a:gd name="T97" fmla="*/ 44 h 53"/>
                  <a:gd name="T98" fmla="*/ 5 w 88"/>
                  <a:gd name="T99" fmla="*/ 11 h 53"/>
                  <a:gd name="T100" fmla="*/ 4 w 88"/>
                  <a:gd name="T101" fmla="*/ 6 h 53"/>
                  <a:gd name="T102" fmla="*/ 2 w 88"/>
                  <a:gd name="T103" fmla="*/ 4 h 53"/>
                  <a:gd name="T104" fmla="*/ 21 w 88"/>
                  <a:gd name="T105" fmla="*/ 2 h 5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88"/>
                  <a:gd name="T160" fmla="*/ 0 h 53"/>
                  <a:gd name="T161" fmla="*/ 88 w 88"/>
                  <a:gd name="T162" fmla="*/ 53 h 5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88" h="53">
                    <a:moveTo>
                      <a:pt x="21" y="2"/>
                    </a:moveTo>
                    <a:lnTo>
                      <a:pt x="21" y="9"/>
                    </a:lnTo>
                    <a:lnTo>
                      <a:pt x="23" y="7"/>
                    </a:lnTo>
                    <a:lnTo>
                      <a:pt x="25" y="5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31" y="1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2" y="1"/>
                    </a:lnTo>
                    <a:lnTo>
                      <a:pt x="44" y="2"/>
                    </a:lnTo>
                    <a:lnTo>
                      <a:pt x="46" y="3"/>
                    </a:lnTo>
                    <a:lnTo>
                      <a:pt x="47" y="4"/>
                    </a:lnTo>
                    <a:lnTo>
                      <a:pt x="49" y="5"/>
                    </a:lnTo>
                    <a:lnTo>
                      <a:pt x="50" y="8"/>
                    </a:lnTo>
                    <a:lnTo>
                      <a:pt x="51" y="10"/>
                    </a:lnTo>
                    <a:lnTo>
                      <a:pt x="53" y="8"/>
                    </a:lnTo>
                    <a:lnTo>
                      <a:pt x="55" y="5"/>
                    </a:lnTo>
                    <a:lnTo>
                      <a:pt x="57" y="4"/>
                    </a:lnTo>
                    <a:lnTo>
                      <a:pt x="60" y="3"/>
                    </a:lnTo>
                    <a:lnTo>
                      <a:pt x="62" y="2"/>
                    </a:lnTo>
                    <a:lnTo>
                      <a:pt x="64" y="1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71" y="0"/>
                    </a:lnTo>
                    <a:lnTo>
                      <a:pt x="74" y="1"/>
                    </a:lnTo>
                    <a:lnTo>
                      <a:pt x="76" y="2"/>
                    </a:lnTo>
                    <a:lnTo>
                      <a:pt x="77" y="3"/>
                    </a:lnTo>
                    <a:lnTo>
                      <a:pt x="79" y="4"/>
                    </a:lnTo>
                    <a:lnTo>
                      <a:pt x="80" y="5"/>
                    </a:lnTo>
                    <a:lnTo>
                      <a:pt x="81" y="7"/>
                    </a:lnTo>
                    <a:lnTo>
                      <a:pt x="82" y="8"/>
                    </a:lnTo>
                    <a:lnTo>
                      <a:pt x="82" y="9"/>
                    </a:lnTo>
                    <a:lnTo>
                      <a:pt x="82" y="11"/>
                    </a:lnTo>
                    <a:lnTo>
                      <a:pt x="82" y="12"/>
                    </a:lnTo>
                    <a:lnTo>
                      <a:pt x="83" y="13"/>
                    </a:lnTo>
                    <a:lnTo>
                      <a:pt x="83" y="15"/>
                    </a:lnTo>
                    <a:lnTo>
                      <a:pt x="83" y="17"/>
                    </a:lnTo>
                    <a:lnTo>
                      <a:pt x="83" y="19"/>
                    </a:lnTo>
                    <a:lnTo>
                      <a:pt x="83" y="21"/>
                    </a:lnTo>
                    <a:lnTo>
                      <a:pt x="83" y="42"/>
                    </a:lnTo>
                    <a:lnTo>
                      <a:pt x="83" y="44"/>
                    </a:lnTo>
                    <a:lnTo>
                      <a:pt x="83" y="47"/>
                    </a:lnTo>
                    <a:lnTo>
                      <a:pt x="83" y="48"/>
                    </a:lnTo>
                    <a:lnTo>
                      <a:pt x="84" y="49"/>
                    </a:lnTo>
                    <a:lnTo>
                      <a:pt x="85" y="50"/>
                    </a:lnTo>
                    <a:lnTo>
                      <a:pt x="86" y="51"/>
                    </a:lnTo>
                    <a:lnTo>
                      <a:pt x="87" y="51"/>
                    </a:lnTo>
                    <a:lnTo>
                      <a:pt x="88" y="51"/>
                    </a:lnTo>
                    <a:lnTo>
                      <a:pt x="88" y="53"/>
                    </a:lnTo>
                    <a:lnTo>
                      <a:pt x="62" y="53"/>
                    </a:lnTo>
                    <a:lnTo>
                      <a:pt x="62" y="51"/>
                    </a:lnTo>
                    <a:lnTo>
                      <a:pt x="64" y="51"/>
                    </a:lnTo>
                    <a:lnTo>
                      <a:pt x="65" y="51"/>
                    </a:lnTo>
                    <a:lnTo>
                      <a:pt x="65" y="50"/>
                    </a:lnTo>
                    <a:lnTo>
                      <a:pt x="66" y="49"/>
                    </a:lnTo>
                    <a:lnTo>
                      <a:pt x="67" y="48"/>
                    </a:lnTo>
                    <a:lnTo>
                      <a:pt x="67" y="46"/>
                    </a:lnTo>
                    <a:lnTo>
                      <a:pt x="67" y="44"/>
                    </a:lnTo>
                    <a:lnTo>
                      <a:pt x="67" y="42"/>
                    </a:lnTo>
                    <a:lnTo>
                      <a:pt x="67" y="20"/>
                    </a:lnTo>
                    <a:lnTo>
                      <a:pt x="67" y="17"/>
                    </a:lnTo>
                    <a:lnTo>
                      <a:pt x="67" y="14"/>
                    </a:lnTo>
                    <a:lnTo>
                      <a:pt x="67" y="13"/>
                    </a:lnTo>
                    <a:lnTo>
                      <a:pt x="67" y="12"/>
                    </a:lnTo>
                    <a:lnTo>
                      <a:pt x="67" y="11"/>
                    </a:lnTo>
                    <a:lnTo>
                      <a:pt x="66" y="10"/>
                    </a:lnTo>
                    <a:lnTo>
                      <a:pt x="65" y="9"/>
                    </a:lnTo>
                    <a:lnTo>
                      <a:pt x="64" y="9"/>
                    </a:lnTo>
                    <a:lnTo>
                      <a:pt x="64" y="8"/>
                    </a:lnTo>
                    <a:lnTo>
                      <a:pt x="63" y="8"/>
                    </a:lnTo>
                    <a:lnTo>
                      <a:pt x="62" y="8"/>
                    </a:lnTo>
                    <a:lnTo>
                      <a:pt x="61" y="8"/>
                    </a:lnTo>
                    <a:lnTo>
                      <a:pt x="60" y="8"/>
                    </a:lnTo>
                    <a:lnTo>
                      <a:pt x="58" y="9"/>
                    </a:lnTo>
                    <a:lnTo>
                      <a:pt x="57" y="10"/>
                    </a:lnTo>
                    <a:lnTo>
                      <a:pt x="56" y="11"/>
                    </a:lnTo>
                    <a:lnTo>
                      <a:pt x="55" y="12"/>
                    </a:lnTo>
                    <a:lnTo>
                      <a:pt x="53" y="13"/>
                    </a:lnTo>
                    <a:lnTo>
                      <a:pt x="52" y="15"/>
                    </a:lnTo>
                    <a:lnTo>
                      <a:pt x="52" y="42"/>
                    </a:lnTo>
                    <a:lnTo>
                      <a:pt x="52" y="44"/>
                    </a:lnTo>
                    <a:lnTo>
                      <a:pt x="52" y="46"/>
                    </a:lnTo>
                    <a:lnTo>
                      <a:pt x="52" y="48"/>
                    </a:lnTo>
                    <a:lnTo>
                      <a:pt x="53" y="49"/>
                    </a:lnTo>
                    <a:lnTo>
                      <a:pt x="54" y="50"/>
                    </a:lnTo>
                    <a:lnTo>
                      <a:pt x="55" y="51"/>
                    </a:lnTo>
                    <a:lnTo>
                      <a:pt x="56" y="51"/>
                    </a:lnTo>
                    <a:lnTo>
                      <a:pt x="57" y="51"/>
                    </a:lnTo>
                    <a:lnTo>
                      <a:pt x="57" y="53"/>
                    </a:lnTo>
                    <a:lnTo>
                      <a:pt x="31" y="53"/>
                    </a:lnTo>
                    <a:lnTo>
                      <a:pt x="31" y="51"/>
                    </a:lnTo>
                    <a:lnTo>
                      <a:pt x="32" y="51"/>
                    </a:lnTo>
                    <a:lnTo>
                      <a:pt x="33" y="51"/>
                    </a:lnTo>
                    <a:lnTo>
                      <a:pt x="34" y="50"/>
                    </a:lnTo>
                    <a:lnTo>
                      <a:pt x="35" y="49"/>
                    </a:lnTo>
                    <a:lnTo>
                      <a:pt x="36" y="48"/>
                    </a:lnTo>
                    <a:lnTo>
                      <a:pt x="36" y="47"/>
                    </a:lnTo>
                    <a:lnTo>
                      <a:pt x="36" y="46"/>
                    </a:lnTo>
                    <a:lnTo>
                      <a:pt x="36" y="44"/>
                    </a:lnTo>
                    <a:lnTo>
                      <a:pt x="36" y="42"/>
                    </a:lnTo>
                    <a:lnTo>
                      <a:pt x="36" y="20"/>
                    </a:lnTo>
                    <a:lnTo>
                      <a:pt x="36" y="17"/>
                    </a:lnTo>
                    <a:lnTo>
                      <a:pt x="36" y="14"/>
                    </a:lnTo>
                    <a:lnTo>
                      <a:pt x="36" y="13"/>
                    </a:lnTo>
                    <a:lnTo>
                      <a:pt x="36" y="12"/>
                    </a:lnTo>
                    <a:lnTo>
                      <a:pt x="35" y="11"/>
                    </a:lnTo>
                    <a:lnTo>
                      <a:pt x="35" y="10"/>
                    </a:lnTo>
                    <a:lnTo>
                      <a:pt x="34" y="10"/>
                    </a:lnTo>
                    <a:lnTo>
                      <a:pt x="34" y="9"/>
                    </a:lnTo>
                    <a:lnTo>
                      <a:pt x="33" y="9"/>
                    </a:lnTo>
                    <a:lnTo>
                      <a:pt x="32" y="8"/>
                    </a:lnTo>
                    <a:lnTo>
                      <a:pt x="31" y="8"/>
                    </a:lnTo>
                    <a:lnTo>
                      <a:pt x="30" y="8"/>
                    </a:lnTo>
                    <a:lnTo>
                      <a:pt x="29" y="8"/>
                    </a:lnTo>
                    <a:lnTo>
                      <a:pt x="28" y="9"/>
                    </a:lnTo>
                    <a:lnTo>
                      <a:pt x="27" y="9"/>
                    </a:lnTo>
                    <a:lnTo>
                      <a:pt x="25" y="10"/>
                    </a:lnTo>
                    <a:lnTo>
                      <a:pt x="24" y="11"/>
                    </a:lnTo>
                    <a:lnTo>
                      <a:pt x="23" y="13"/>
                    </a:lnTo>
                    <a:lnTo>
                      <a:pt x="21" y="15"/>
                    </a:lnTo>
                    <a:lnTo>
                      <a:pt x="21" y="42"/>
                    </a:lnTo>
                    <a:lnTo>
                      <a:pt x="21" y="44"/>
                    </a:lnTo>
                    <a:lnTo>
                      <a:pt x="21" y="47"/>
                    </a:lnTo>
                    <a:lnTo>
                      <a:pt x="21" y="48"/>
                    </a:lnTo>
                    <a:lnTo>
                      <a:pt x="22" y="49"/>
                    </a:lnTo>
                    <a:lnTo>
                      <a:pt x="23" y="50"/>
                    </a:lnTo>
                    <a:lnTo>
                      <a:pt x="24" y="51"/>
                    </a:lnTo>
                    <a:lnTo>
                      <a:pt x="25" y="51"/>
                    </a:lnTo>
                    <a:lnTo>
                      <a:pt x="26" y="51"/>
                    </a:lnTo>
                    <a:lnTo>
                      <a:pt x="26" y="53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2" y="51"/>
                    </a:lnTo>
                    <a:lnTo>
                      <a:pt x="3" y="51"/>
                    </a:lnTo>
                    <a:lnTo>
                      <a:pt x="4" y="50"/>
                    </a:lnTo>
                    <a:lnTo>
                      <a:pt x="4" y="49"/>
                    </a:lnTo>
                    <a:lnTo>
                      <a:pt x="5" y="48"/>
                    </a:lnTo>
                    <a:lnTo>
                      <a:pt x="5" y="47"/>
                    </a:lnTo>
                    <a:lnTo>
                      <a:pt x="5" y="44"/>
                    </a:lnTo>
                    <a:lnTo>
                      <a:pt x="5" y="42"/>
                    </a:lnTo>
                    <a:lnTo>
                      <a:pt x="5" y="13"/>
                    </a:lnTo>
                    <a:lnTo>
                      <a:pt x="5" y="11"/>
                    </a:lnTo>
                    <a:lnTo>
                      <a:pt x="5" y="8"/>
                    </a:lnTo>
                    <a:lnTo>
                      <a:pt x="5" y="7"/>
                    </a:lnTo>
                    <a:lnTo>
                      <a:pt x="4" y="6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4" name="Freeform 30"/>
              <p:cNvSpPr>
                <a:spLocks noEditPoints="1"/>
              </p:cNvSpPr>
              <p:nvPr/>
            </p:nvSpPr>
            <p:spPr bwMode="auto">
              <a:xfrm>
                <a:off x="1761" y="3474"/>
                <a:ext cx="44" cy="55"/>
              </a:xfrm>
              <a:custGeom>
                <a:avLst/>
                <a:gdLst>
                  <a:gd name="T0" fmla="*/ 15 w 44"/>
                  <a:gd name="T1" fmla="*/ 26 h 55"/>
                  <a:gd name="T2" fmla="*/ 16 w 44"/>
                  <a:gd name="T3" fmla="*/ 30 h 55"/>
                  <a:gd name="T4" fmla="*/ 17 w 44"/>
                  <a:gd name="T5" fmla="*/ 35 h 55"/>
                  <a:gd name="T6" fmla="*/ 18 w 44"/>
                  <a:gd name="T7" fmla="*/ 38 h 55"/>
                  <a:gd name="T8" fmla="*/ 21 w 44"/>
                  <a:gd name="T9" fmla="*/ 41 h 55"/>
                  <a:gd name="T10" fmla="*/ 25 w 44"/>
                  <a:gd name="T11" fmla="*/ 44 h 55"/>
                  <a:gd name="T12" fmla="*/ 30 w 44"/>
                  <a:gd name="T13" fmla="*/ 46 h 55"/>
                  <a:gd name="T14" fmla="*/ 33 w 44"/>
                  <a:gd name="T15" fmla="*/ 45 h 55"/>
                  <a:gd name="T16" fmla="*/ 36 w 44"/>
                  <a:gd name="T17" fmla="*/ 44 h 55"/>
                  <a:gd name="T18" fmla="*/ 39 w 44"/>
                  <a:gd name="T19" fmla="*/ 41 h 55"/>
                  <a:gd name="T20" fmla="*/ 42 w 44"/>
                  <a:gd name="T21" fmla="*/ 36 h 55"/>
                  <a:gd name="T22" fmla="*/ 43 w 44"/>
                  <a:gd name="T23" fmla="*/ 40 h 55"/>
                  <a:gd name="T24" fmla="*/ 41 w 44"/>
                  <a:gd name="T25" fmla="*/ 44 h 55"/>
                  <a:gd name="T26" fmla="*/ 38 w 44"/>
                  <a:gd name="T27" fmla="*/ 48 h 55"/>
                  <a:gd name="T28" fmla="*/ 36 w 44"/>
                  <a:gd name="T29" fmla="*/ 50 h 55"/>
                  <a:gd name="T30" fmla="*/ 33 w 44"/>
                  <a:gd name="T31" fmla="*/ 52 h 55"/>
                  <a:gd name="T32" fmla="*/ 30 w 44"/>
                  <a:gd name="T33" fmla="*/ 53 h 55"/>
                  <a:gd name="T34" fmla="*/ 27 w 44"/>
                  <a:gd name="T35" fmla="*/ 54 h 55"/>
                  <a:gd name="T36" fmla="*/ 24 w 44"/>
                  <a:gd name="T37" fmla="*/ 55 h 55"/>
                  <a:gd name="T38" fmla="*/ 20 w 44"/>
                  <a:gd name="T39" fmla="*/ 55 h 55"/>
                  <a:gd name="T40" fmla="*/ 15 w 44"/>
                  <a:gd name="T41" fmla="*/ 53 h 55"/>
                  <a:gd name="T42" fmla="*/ 10 w 44"/>
                  <a:gd name="T43" fmla="*/ 51 h 55"/>
                  <a:gd name="T44" fmla="*/ 6 w 44"/>
                  <a:gd name="T45" fmla="*/ 48 h 55"/>
                  <a:gd name="T46" fmla="*/ 4 w 44"/>
                  <a:gd name="T47" fmla="*/ 44 h 55"/>
                  <a:gd name="T48" fmla="*/ 2 w 44"/>
                  <a:gd name="T49" fmla="*/ 40 h 55"/>
                  <a:gd name="T50" fmla="*/ 1 w 44"/>
                  <a:gd name="T51" fmla="*/ 36 h 55"/>
                  <a:gd name="T52" fmla="*/ 0 w 44"/>
                  <a:gd name="T53" fmla="*/ 31 h 55"/>
                  <a:gd name="T54" fmla="*/ 0 w 44"/>
                  <a:gd name="T55" fmla="*/ 25 h 55"/>
                  <a:gd name="T56" fmla="*/ 1 w 44"/>
                  <a:gd name="T57" fmla="*/ 20 h 55"/>
                  <a:gd name="T58" fmla="*/ 3 w 44"/>
                  <a:gd name="T59" fmla="*/ 14 h 55"/>
                  <a:gd name="T60" fmla="*/ 5 w 44"/>
                  <a:gd name="T61" fmla="*/ 10 h 55"/>
                  <a:gd name="T62" fmla="*/ 9 w 44"/>
                  <a:gd name="T63" fmla="*/ 6 h 55"/>
                  <a:gd name="T64" fmla="*/ 13 w 44"/>
                  <a:gd name="T65" fmla="*/ 3 h 55"/>
                  <a:gd name="T66" fmla="*/ 17 w 44"/>
                  <a:gd name="T67" fmla="*/ 1 h 55"/>
                  <a:gd name="T68" fmla="*/ 21 w 44"/>
                  <a:gd name="T69" fmla="*/ 0 h 55"/>
                  <a:gd name="T70" fmla="*/ 26 w 44"/>
                  <a:gd name="T71" fmla="*/ 0 h 55"/>
                  <a:gd name="T72" fmla="*/ 30 w 44"/>
                  <a:gd name="T73" fmla="*/ 1 h 55"/>
                  <a:gd name="T74" fmla="*/ 33 w 44"/>
                  <a:gd name="T75" fmla="*/ 3 h 55"/>
                  <a:gd name="T76" fmla="*/ 36 w 44"/>
                  <a:gd name="T77" fmla="*/ 5 h 55"/>
                  <a:gd name="T78" fmla="*/ 39 w 44"/>
                  <a:gd name="T79" fmla="*/ 8 h 55"/>
                  <a:gd name="T80" fmla="*/ 41 w 44"/>
                  <a:gd name="T81" fmla="*/ 12 h 55"/>
                  <a:gd name="T82" fmla="*/ 43 w 44"/>
                  <a:gd name="T83" fmla="*/ 17 h 55"/>
                  <a:gd name="T84" fmla="*/ 44 w 44"/>
                  <a:gd name="T85" fmla="*/ 23 h 55"/>
                  <a:gd name="T86" fmla="*/ 30 w 44"/>
                  <a:gd name="T87" fmla="*/ 22 h 55"/>
                  <a:gd name="T88" fmla="*/ 30 w 44"/>
                  <a:gd name="T89" fmla="*/ 18 h 55"/>
                  <a:gd name="T90" fmla="*/ 29 w 44"/>
                  <a:gd name="T91" fmla="*/ 15 h 55"/>
                  <a:gd name="T92" fmla="*/ 29 w 44"/>
                  <a:gd name="T93" fmla="*/ 12 h 55"/>
                  <a:gd name="T94" fmla="*/ 29 w 44"/>
                  <a:gd name="T95" fmla="*/ 10 h 55"/>
                  <a:gd name="T96" fmla="*/ 27 w 44"/>
                  <a:gd name="T97" fmla="*/ 7 h 55"/>
                  <a:gd name="T98" fmla="*/ 26 w 44"/>
                  <a:gd name="T99" fmla="*/ 5 h 55"/>
                  <a:gd name="T100" fmla="*/ 24 w 44"/>
                  <a:gd name="T101" fmla="*/ 4 h 55"/>
                  <a:gd name="T102" fmla="*/ 23 w 44"/>
                  <a:gd name="T103" fmla="*/ 3 h 55"/>
                  <a:gd name="T104" fmla="*/ 20 w 44"/>
                  <a:gd name="T105" fmla="*/ 4 h 55"/>
                  <a:gd name="T106" fmla="*/ 18 w 44"/>
                  <a:gd name="T107" fmla="*/ 7 h 55"/>
                  <a:gd name="T108" fmla="*/ 17 w 44"/>
                  <a:gd name="T109" fmla="*/ 9 h 55"/>
                  <a:gd name="T110" fmla="*/ 16 w 44"/>
                  <a:gd name="T111" fmla="*/ 13 h 55"/>
                  <a:gd name="T112" fmla="*/ 16 w 44"/>
                  <a:gd name="T113" fmla="*/ 16 h 55"/>
                  <a:gd name="T114" fmla="*/ 15 w 44"/>
                  <a:gd name="T115" fmla="*/ 21 h 55"/>
                  <a:gd name="T116" fmla="*/ 30 w 44"/>
                  <a:gd name="T117" fmla="*/ 22 h 5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"/>
                  <a:gd name="T178" fmla="*/ 0 h 55"/>
                  <a:gd name="T179" fmla="*/ 44 w 44"/>
                  <a:gd name="T180" fmla="*/ 55 h 5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" h="55">
                    <a:moveTo>
                      <a:pt x="44" y="26"/>
                    </a:moveTo>
                    <a:lnTo>
                      <a:pt x="15" y="26"/>
                    </a:lnTo>
                    <a:lnTo>
                      <a:pt x="15" y="28"/>
                    </a:lnTo>
                    <a:lnTo>
                      <a:pt x="16" y="30"/>
                    </a:lnTo>
                    <a:lnTo>
                      <a:pt x="16" y="33"/>
                    </a:lnTo>
                    <a:lnTo>
                      <a:pt x="17" y="35"/>
                    </a:lnTo>
                    <a:lnTo>
                      <a:pt x="17" y="36"/>
                    </a:lnTo>
                    <a:lnTo>
                      <a:pt x="18" y="38"/>
                    </a:lnTo>
                    <a:lnTo>
                      <a:pt x="20" y="40"/>
                    </a:lnTo>
                    <a:lnTo>
                      <a:pt x="21" y="41"/>
                    </a:lnTo>
                    <a:lnTo>
                      <a:pt x="23" y="43"/>
                    </a:lnTo>
                    <a:lnTo>
                      <a:pt x="25" y="44"/>
                    </a:lnTo>
                    <a:lnTo>
                      <a:pt x="28" y="45"/>
                    </a:lnTo>
                    <a:lnTo>
                      <a:pt x="30" y="46"/>
                    </a:lnTo>
                    <a:lnTo>
                      <a:pt x="31" y="45"/>
                    </a:lnTo>
                    <a:lnTo>
                      <a:pt x="33" y="45"/>
                    </a:lnTo>
                    <a:lnTo>
                      <a:pt x="35" y="44"/>
                    </a:lnTo>
                    <a:lnTo>
                      <a:pt x="36" y="44"/>
                    </a:lnTo>
                    <a:lnTo>
                      <a:pt x="37" y="42"/>
                    </a:lnTo>
                    <a:lnTo>
                      <a:pt x="39" y="41"/>
                    </a:lnTo>
                    <a:lnTo>
                      <a:pt x="40" y="39"/>
                    </a:lnTo>
                    <a:lnTo>
                      <a:pt x="42" y="36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2"/>
                    </a:lnTo>
                    <a:lnTo>
                      <a:pt x="41" y="44"/>
                    </a:lnTo>
                    <a:lnTo>
                      <a:pt x="39" y="46"/>
                    </a:lnTo>
                    <a:lnTo>
                      <a:pt x="38" y="48"/>
                    </a:lnTo>
                    <a:lnTo>
                      <a:pt x="37" y="49"/>
                    </a:lnTo>
                    <a:lnTo>
                      <a:pt x="36" y="50"/>
                    </a:lnTo>
                    <a:lnTo>
                      <a:pt x="35" y="51"/>
                    </a:lnTo>
                    <a:lnTo>
                      <a:pt x="33" y="52"/>
                    </a:lnTo>
                    <a:lnTo>
                      <a:pt x="32" y="53"/>
                    </a:lnTo>
                    <a:lnTo>
                      <a:pt x="30" y="53"/>
                    </a:lnTo>
                    <a:lnTo>
                      <a:pt x="29" y="54"/>
                    </a:lnTo>
                    <a:lnTo>
                      <a:pt x="27" y="54"/>
                    </a:lnTo>
                    <a:lnTo>
                      <a:pt x="26" y="54"/>
                    </a:lnTo>
                    <a:lnTo>
                      <a:pt x="24" y="55"/>
                    </a:lnTo>
                    <a:lnTo>
                      <a:pt x="22" y="55"/>
                    </a:lnTo>
                    <a:lnTo>
                      <a:pt x="20" y="55"/>
                    </a:lnTo>
                    <a:lnTo>
                      <a:pt x="17" y="54"/>
                    </a:lnTo>
                    <a:lnTo>
                      <a:pt x="15" y="53"/>
                    </a:lnTo>
                    <a:lnTo>
                      <a:pt x="12" y="52"/>
                    </a:lnTo>
                    <a:lnTo>
                      <a:pt x="10" y="51"/>
                    </a:lnTo>
                    <a:lnTo>
                      <a:pt x="8" y="50"/>
                    </a:lnTo>
                    <a:lnTo>
                      <a:pt x="6" y="48"/>
                    </a:lnTo>
                    <a:lnTo>
                      <a:pt x="5" y="46"/>
                    </a:lnTo>
                    <a:lnTo>
                      <a:pt x="4" y="44"/>
                    </a:lnTo>
                    <a:lnTo>
                      <a:pt x="3" y="42"/>
                    </a:lnTo>
                    <a:lnTo>
                      <a:pt x="2" y="40"/>
                    </a:lnTo>
                    <a:lnTo>
                      <a:pt x="2" y="38"/>
                    </a:lnTo>
                    <a:lnTo>
                      <a:pt x="1" y="36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1" y="20"/>
                    </a:lnTo>
                    <a:lnTo>
                      <a:pt x="2" y="17"/>
                    </a:lnTo>
                    <a:lnTo>
                      <a:pt x="3" y="14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6"/>
                    </a:lnTo>
                    <a:lnTo>
                      <a:pt x="11" y="4"/>
                    </a:lnTo>
                    <a:lnTo>
                      <a:pt x="13" y="3"/>
                    </a:lnTo>
                    <a:lnTo>
                      <a:pt x="15" y="2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1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6" y="5"/>
                    </a:lnTo>
                    <a:lnTo>
                      <a:pt x="38" y="7"/>
                    </a:lnTo>
                    <a:lnTo>
                      <a:pt x="39" y="8"/>
                    </a:lnTo>
                    <a:lnTo>
                      <a:pt x="40" y="10"/>
                    </a:lnTo>
                    <a:lnTo>
                      <a:pt x="41" y="12"/>
                    </a:lnTo>
                    <a:lnTo>
                      <a:pt x="42" y="14"/>
                    </a:lnTo>
                    <a:lnTo>
                      <a:pt x="43" y="17"/>
                    </a:lnTo>
                    <a:lnTo>
                      <a:pt x="43" y="20"/>
                    </a:lnTo>
                    <a:lnTo>
                      <a:pt x="44" y="23"/>
                    </a:lnTo>
                    <a:lnTo>
                      <a:pt x="44" y="26"/>
                    </a:lnTo>
                    <a:close/>
                    <a:moveTo>
                      <a:pt x="30" y="22"/>
                    </a:moveTo>
                    <a:lnTo>
                      <a:pt x="30" y="20"/>
                    </a:lnTo>
                    <a:lnTo>
                      <a:pt x="30" y="18"/>
                    </a:lnTo>
                    <a:lnTo>
                      <a:pt x="30" y="17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29" y="12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6" y="5"/>
                    </a:lnTo>
                    <a:lnTo>
                      <a:pt x="25" y="4"/>
                    </a:lnTo>
                    <a:lnTo>
                      <a:pt x="24" y="4"/>
                    </a:lnTo>
                    <a:lnTo>
                      <a:pt x="24" y="3"/>
                    </a:lnTo>
                    <a:lnTo>
                      <a:pt x="23" y="3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9" y="5"/>
                    </a:lnTo>
                    <a:lnTo>
                      <a:pt x="18" y="7"/>
                    </a:lnTo>
                    <a:lnTo>
                      <a:pt x="17" y="8"/>
                    </a:lnTo>
                    <a:lnTo>
                      <a:pt x="17" y="9"/>
                    </a:lnTo>
                    <a:lnTo>
                      <a:pt x="16" y="11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6" y="16"/>
                    </a:lnTo>
                    <a:lnTo>
                      <a:pt x="15" y="18"/>
                    </a:lnTo>
                    <a:lnTo>
                      <a:pt x="15" y="21"/>
                    </a:lnTo>
                    <a:lnTo>
                      <a:pt x="15" y="22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5" name="Freeform 31"/>
              <p:cNvSpPr>
                <a:spLocks/>
              </p:cNvSpPr>
              <p:nvPr/>
            </p:nvSpPr>
            <p:spPr bwMode="auto">
              <a:xfrm>
                <a:off x="1812" y="3474"/>
                <a:ext cx="46" cy="53"/>
              </a:xfrm>
              <a:custGeom>
                <a:avLst/>
                <a:gdLst>
                  <a:gd name="T0" fmla="*/ 23 w 46"/>
                  <a:gd name="T1" fmla="*/ 14 h 53"/>
                  <a:gd name="T2" fmla="*/ 25 w 46"/>
                  <a:gd name="T3" fmla="*/ 10 h 53"/>
                  <a:gd name="T4" fmla="*/ 27 w 46"/>
                  <a:gd name="T5" fmla="*/ 7 h 53"/>
                  <a:gd name="T6" fmla="*/ 30 w 46"/>
                  <a:gd name="T7" fmla="*/ 4 h 53"/>
                  <a:gd name="T8" fmla="*/ 31 w 46"/>
                  <a:gd name="T9" fmla="*/ 3 h 53"/>
                  <a:gd name="T10" fmla="*/ 35 w 46"/>
                  <a:gd name="T11" fmla="*/ 1 h 53"/>
                  <a:gd name="T12" fmla="*/ 39 w 46"/>
                  <a:gd name="T13" fmla="*/ 0 h 53"/>
                  <a:gd name="T14" fmla="*/ 42 w 46"/>
                  <a:gd name="T15" fmla="*/ 0 h 53"/>
                  <a:gd name="T16" fmla="*/ 44 w 46"/>
                  <a:gd name="T17" fmla="*/ 2 h 53"/>
                  <a:gd name="T18" fmla="*/ 46 w 46"/>
                  <a:gd name="T19" fmla="*/ 4 h 53"/>
                  <a:gd name="T20" fmla="*/ 46 w 46"/>
                  <a:gd name="T21" fmla="*/ 8 h 53"/>
                  <a:gd name="T22" fmla="*/ 46 w 46"/>
                  <a:gd name="T23" fmla="*/ 11 h 53"/>
                  <a:gd name="T24" fmla="*/ 44 w 46"/>
                  <a:gd name="T25" fmla="*/ 13 h 53"/>
                  <a:gd name="T26" fmla="*/ 42 w 46"/>
                  <a:gd name="T27" fmla="*/ 14 h 53"/>
                  <a:gd name="T28" fmla="*/ 39 w 46"/>
                  <a:gd name="T29" fmla="*/ 15 h 53"/>
                  <a:gd name="T30" fmla="*/ 37 w 46"/>
                  <a:gd name="T31" fmla="*/ 14 h 53"/>
                  <a:gd name="T32" fmla="*/ 35 w 46"/>
                  <a:gd name="T33" fmla="*/ 13 h 53"/>
                  <a:gd name="T34" fmla="*/ 33 w 46"/>
                  <a:gd name="T35" fmla="*/ 12 h 53"/>
                  <a:gd name="T36" fmla="*/ 32 w 46"/>
                  <a:gd name="T37" fmla="*/ 11 h 53"/>
                  <a:gd name="T38" fmla="*/ 32 w 46"/>
                  <a:gd name="T39" fmla="*/ 11 h 53"/>
                  <a:gd name="T40" fmla="*/ 31 w 46"/>
                  <a:gd name="T41" fmla="*/ 11 h 53"/>
                  <a:gd name="T42" fmla="*/ 30 w 46"/>
                  <a:gd name="T43" fmla="*/ 11 h 53"/>
                  <a:gd name="T44" fmla="*/ 28 w 46"/>
                  <a:gd name="T45" fmla="*/ 12 h 53"/>
                  <a:gd name="T46" fmla="*/ 26 w 46"/>
                  <a:gd name="T47" fmla="*/ 14 h 53"/>
                  <a:gd name="T48" fmla="*/ 24 w 46"/>
                  <a:gd name="T49" fmla="*/ 17 h 53"/>
                  <a:gd name="T50" fmla="*/ 24 w 46"/>
                  <a:gd name="T51" fmla="*/ 20 h 53"/>
                  <a:gd name="T52" fmla="*/ 23 w 46"/>
                  <a:gd name="T53" fmla="*/ 23 h 53"/>
                  <a:gd name="T54" fmla="*/ 23 w 46"/>
                  <a:gd name="T55" fmla="*/ 26 h 53"/>
                  <a:gd name="T56" fmla="*/ 23 w 46"/>
                  <a:gd name="T57" fmla="*/ 29 h 53"/>
                  <a:gd name="T58" fmla="*/ 23 w 46"/>
                  <a:gd name="T59" fmla="*/ 44 h 53"/>
                  <a:gd name="T60" fmla="*/ 23 w 46"/>
                  <a:gd name="T61" fmla="*/ 47 h 53"/>
                  <a:gd name="T62" fmla="*/ 23 w 46"/>
                  <a:gd name="T63" fmla="*/ 48 h 53"/>
                  <a:gd name="T64" fmla="*/ 23 w 46"/>
                  <a:gd name="T65" fmla="*/ 49 h 53"/>
                  <a:gd name="T66" fmla="*/ 24 w 46"/>
                  <a:gd name="T67" fmla="*/ 50 h 53"/>
                  <a:gd name="T68" fmla="*/ 26 w 46"/>
                  <a:gd name="T69" fmla="*/ 51 h 53"/>
                  <a:gd name="T70" fmla="*/ 29 w 46"/>
                  <a:gd name="T71" fmla="*/ 51 h 53"/>
                  <a:gd name="T72" fmla="*/ 0 w 46"/>
                  <a:gd name="T73" fmla="*/ 53 h 53"/>
                  <a:gd name="T74" fmla="*/ 2 w 46"/>
                  <a:gd name="T75" fmla="*/ 51 h 53"/>
                  <a:gd name="T76" fmla="*/ 5 w 46"/>
                  <a:gd name="T77" fmla="*/ 50 h 53"/>
                  <a:gd name="T78" fmla="*/ 6 w 46"/>
                  <a:gd name="T79" fmla="*/ 48 h 53"/>
                  <a:gd name="T80" fmla="*/ 7 w 46"/>
                  <a:gd name="T81" fmla="*/ 44 h 53"/>
                  <a:gd name="T82" fmla="*/ 7 w 46"/>
                  <a:gd name="T83" fmla="*/ 13 h 53"/>
                  <a:gd name="T84" fmla="*/ 6 w 46"/>
                  <a:gd name="T85" fmla="*/ 9 h 53"/>
                  <a:gd name="T86" fmla="*/ 6 w 46"/>
                  <a:gd name="T87" fmla="*/ 7 h 53"/>
                  <a:gd name="T88" fmla="*/ 5 w 46"/>
                  <a:gd name="T89" fmla="*/ 5 h 53"/>
                  <a:gd name="T90" fmla="*/ 4 w 46"/>
                  <a:gd name="T91" fmla="*/ 5 h 53"/>
                  <a:gd name="T92" fmla="*/ 3 w 46"/>
                  <a:gd name="T93" fmla="*/ 4 h 53"/>
                  <a:gd name="T94" fmla="*/ 0 w 46"/>
                  <a:gd name="T95" fmla="*/ 3 h 53"/>
                  <a:gd name="T96" fmla="*/ 23 w 46"/>
                  <a:gd name="T97" fmla="*/ 2 h 5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6"/>
                  <a:gd name="T148" fmla="*/ 0 h 53"/>
                  <a:gd name="T149" fmla="*/ 46 w 46"/>
                  <a:gd name="T150" fmla="*/ 53 h 5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6" h="53">
                    <a:moveTo>
                      <a:pt x="23" y="2"/>
                    </a:moveTo>
                    <a:lnTo>
                      <a:pt x="23" y="14"/>
                    </a:lnTo>
                    <a:lnTo>
                      <a:pt x="24" y="12"/>
                    </a:lnTo>
                    <a:lnTo>
                      <a:pt x="25" y="10"/>
                    </a:lnTo>
                    <a:lnTo>
                      <a:pt x="26" y="8"/>
                    </a:lnTo>
                    <a:lnTo>
                      <a:pt x="27" y="7"/>
                    </a:lnTo>
                    <a:lnTo>
                      <a:pt x="28" y="5"/>
                    </a:lnTo>
                    <a:lnTo>
                      <a:pt x="30" y="4"/>
                    </a:lnTo>
                    <a:lnTo>
                      <a:pt x="31" y="3"/>
                    </a:lnTo>
                    <a:lnTo>
                      <a:pt x="33" y="2"/>
                    </a:lnTo>
                    <a:lnTo>
                      <a:pt x="35" y="1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2" y="0"/>
                    </a:lnTo>
                    <a:lnTo>
                      <a:pt x="43" y="1"/>
                    </a:lnTo>
                    <a:lnTo>
                      <a:pt x="44" y="2"/>
                    </a:lnTo>
                    <a:lnTo>
                      <a:pt x="45" y="3"/>
                    </a:lnTo>
                    <a:lnTo>
                      <a:pt x="46" y="4"/>
                    </a:lnTo>
                    <a:lnTo>
                      <a:pt x="46" y="6"/>
                    </a:lnTo>
                    <a:lnTo>
                      <a:pt x="46" y="8"/>
                    </a:lnTo>
                    <a:lnTo>
                      <a:pt x="46" y="9"/>
                    </a:lnTo>
                    <a:lnTo>
                      <a:pt x="46" y="11"/>
                    </a:lnTo>
                    <a:lnTo>
                      <a:pt x="45" y="12"/>
                    </a:lnTo>
                    <a:lnTo>
                      <a:pt x="44" y="13"/>
                    </a:lnTo>
                    <a:lnTo>
                      <a:pt x="43" y="14"/>
                    </a:lnTo>
                    <a:lnTo>
                      <a:pt x="42" y="14"/>
                    </a:lnTo>
                    <a:lnTo>
                      <a:pt x="41" y="15"/>
                    </a:lnTo>
                    <a:lnTo>
                      <a:pt x="39" y="15"/>
                    </a:lnTo>
                    <a:lnTo>
                      <a:pt x="38" y="15"/>
                    </a:lnTo>
                    <a:lnTo>
                      <a:pt x="37" y="14"/>
                    </a:lnTo>
                    <a:lnTo>
                      <a:pt x="36" y="14"/>
                    </a:lnTo>
                    <a:lnTo>
                      <a:pt x="35" y="13"/>
                    </a:lnTo>
                    <a:lnTo>
                      <a:pt x="34" y="13"/>
                    </a:lnTo>
                    <a:lnTo>
                      <a:pt x="33" y="12"/>
                    </a:lnTo>
                    <a:lnTo>
                      <a:pt x="33" y="11"/>
                    </a:lnTo>
                    <a:lnTo>
                      <a:pt x="32" y="11"/>
                    </a:lnTo>
                    <a:lnTo>
                      <a:pt x="31" y="11"/>
                    </a:lnTo>
                    <a:lnTo>
                      <a:pt x="30" y="11"/>
                    </a:lnTo>
                    <a:lnTo>
                      <a:pt x="29" y="12"/>
                    </a:lnTo>
                    <a:lnTo>
                      <a:pt x="28" y="12"/>
                    </a:lnTo>
                    <a:lnTo>
                      <a:pt x="27" y="13"/>
                    </a:lnTo>
                    <a:lnTo>
                      <a:pt x="26" y="14"/>
                    </a:lnTo>
                    <a:lnTo>
                      <a:pt x="25" y="16"/>
                    </a:lnTo>
                    <a:lnTo>
                      <a:pt x="24" y="17"/>
                    </a:lnTo>
                    <a:lnTo>
                      <a:pt x="24" y="19"/>
                    </a:lnTo>
                    <a:lnTo>
                      <a:pt x="24" y="20"/>
                    </a:lnTo>
                    <a:lnTo>
                      <a:pt x="23" y="21"/>
                    </a:lnTo>
                    <a:lnTo>
                      <a:pt x="23" y="23"/>
                    </a:lnTo>
                    <a:lnTo>
                      <a:pt x="23" y="24"/>
                    </a:lnTo>
                    <a:lnTo>
                      <a:pt x="23" y="26"/>
                    </a:lnTo>
                    <a:lnTo>
                      <a:pt x="23" y="27"/>
                    </a:lnTo>
                    <a:lnTo>
                      <a:pt x="23" y="29"/>
                    </a:lnTo>
                    <a:lnTo>
                      <a:pt x="23" y="41"/>
                    </a:lnTo>
                    <a:lnTo>
                      <a:pt x="23" y="44"/>
                    </a:lnTo>
                    <a:lnTo>
                      <a:pt x="23" y="46"/>
                    </a:lnTo>
                    <a:lnTo>
                      <a:pt x="23" y="47"/>
                    </a:lnTo>
                    <a:lnTo>
                      <a:pt x="23" y="48"/>
                    </a:lnTo>
                    <a:lnTo>
                      <a:pt x="23" y="49"/>
                    </a:lnTo>
                    <a:lnTo>
                      <a:pt x="24" y="50"/>
                    </a:lnTo>
                    <a:lnTo>
                      <a:pt x="25" y="51"/>
                    </a:lnTo>
                    <a:lnTo>
                      <a:pt x="26" y="51"/>
                    </a:lnTo>
                    <a:lnTo>
                      <a:pt x="28" y="51"/>
                    </a:lnTo>
                    <a:lnTo>
                      <a:pt x="29" y="51"/>
                    </a:lnTo>
                    <a:lnTo>
                      <a:pt x="29" y="53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2" y="51"/>
                    </a:lnTo>
                    <a:lnTo>
                      <a:pt x="4" y="51"/>
                    </a:lnTo>
                    <a:lnTo>
                      <a:pt x="5" y="50"/>
                    </a:lnTo>
                    <a:lnTo>
                      <a:pt x="5" y="49"/>
                    </a:lnTo>
                    <a:lnTo>
                      <a:pt x="6" y="48"/>
                    </a:lnTo>
                    <a:lnTo>
                      <a:pt x="6" y="47"/>
                    </a:lnTo>
                    <a:lnTo>
                      <a:pt x="7" y="44"/>
                    </a:lnTo>
                    <a:lnTo>
                      <a:pt x="7" y="41"/>
                    </a:lnTo>
                    <a:lnTo>
                      <a:pt x="7" y="13"/>
                    </a:lnTo>
                    <a:lnTo>
                      <a:pt x="7" y="11"/>
                    </a:lnTo>
                    <a:lnTo>
                      <a:pt x="6" y="9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6" name="Freeform 32"/>
              <p:cNvSpPr>
                <a:spLocks noEditPoints="1"/>
              </p:cNvSpPr>
              <p:nvPr/>
            </p:nvSpPr>
            <p:spPr bwMode="auto">
              <a:xfrm>
                <a:off x="1864" y="3474"/>
                <a:ext cx="51" cy="55"/>
              </a:xfrm>
              <a:custGeom>
                <a:avLst/>
                <a:gdLst>
                  <a:gd name="T0" fmla="*/ 23 w 51"/>
                  <a:gd name="T1" fmla="*/ 50 h 55"/>
                  <a:gd name="T2" fmla="*/ 16 w 51"/>
                  <a:gd name="T3" fmla="*/ 53 h 55"/>
                  <a:gd name="T4" fmla="*/ 10 w 51"/>
                  <a:gd name="T5" fmla="*/ 55 h 55"/>
                  <a:gd name="T6" fmla="*/ 4 w 51"/>
                  <a:gd name="T7" fmla="*/ 53 h 55"/>
                  <a:gd name="T8" fmla="*/ 0 w 51"/>
                  <a:gd name="T9" fmla="*/ 49 h 55"/>
                  <a:gd name="T10" fmla="*/ 0 w 51"/>
                  <a:gd name="T11" fmla="*/ 42 h 55"/>
                  <a:gd name="T12" fmla="*/ 5 w 51"/>
                  <a:gd name="T13" fmla="*/ 34 h 55"/>
                  <a:gd name="T14" fmla="*/ 10 w 51"/>
                  <a:gd name="T15" fmla="*/ 30 h 55"/>
                  <a:gd name="T16" fmla="*/ 20 w 51"/>
                  <a:gd name="T17" fmla="*/ 25 h 55"/>
                  <a:gd name="T18" fmla="*/ 28 w 51"/>
                  <a:gd name="T19" fmla="*/ 16 h 55"/>
                  <a:gd name="T20" fmla="*/ 27 w 51"/>
                  <a:gd name="T21" fmla="*/ 9 h 55"/>
                  <a:gd name="T22" fmla="*/ 26 w 51"/>
                  <a:gd name="T23" fmla="*/ 6 h 55"/>
                  <a:gd name="T24" fmla="*/ 24 w 51"/>
                  <a:gd name="T25" fmla="*/ 4 h 55"/>
                  <a:gd name="T26" fmla="*/ 20 w 51"/>
                  <a:gd name="T27" fmla="*/ 3 h 55"/>
                  <a:gd name="T28" fmla="*/ 16 w 51"/>
                  <a:gd name="T29" fmla="*/ 4 h 55"/>
                  <a:gd name="T30" fmla="*/ 13 w 51"/>
                  <a:gd name="T31" fmla="*/ 7 h 55"/>
                  <a:gd name="T32" fmla="*/ 13 w 51"/>
                  <a:gd name="T33" fmla="*/ 8 h 55"/>
                  <a:gd name="T34" fmla="*/ 14 w 51"/>
                  <a:gd name="T35" fmla="*/ 11 h 55"/>
                  <a:gd name="T36" fmla="*/ 16 w 51"/>
                  <a:gd name="T37" fmla="*/ 14 h 55"/>
                  <a:gd name="T38" fmla="*/ 16 w 51"/>
                  <a:gd name="T39" fmla="*/ 18 h 55"/>
                  <a:gd name="T40" fmla="*/ 14 w 51"/>
                  <a:gd name="T41" fmla="*/ 21 h 55"/>
                  <a:gd name="T42" fmla="*/ 9 w 51"/>
                  <a:gd name="T43" fmla="*/ 22 h 55"/>
                  <a:gd name="T44" fmla="*/ 5 w 51"/>
                  <a:gd name="T45" fmla="*/ 21 h 55"/>
                  <a:gd name="T46" fmla="*/ 2 w 51"/>
                  <a:gd name="T47" fmla="*/ 18 h 55"/>
                  <a:gd name="T48" fmla="*/ 1 w 51"/>
                  <a:gd name="T49" fmla="*/ 13 h 55"/>
                  <a:gd name="T50" fmla="*/ 4 w 51"/>
                  <a:gd name="T51" fmla="*/ 8 h 55"/>
                  <a:gd name="T52" fmla="*/ 11 w 51"/>
                  <a:gd name="T53" fmla="*/ 3 h 55"/>
                  <a:gd name="T54" fmla="*/ 16 w 51"/>
                  <a:gd name="T55" fmla="*/ 1 h 55"/>
                  <a:gd name="T56" fmla="*/ 21 w 51"/>
                  <a:gd name="T57" fmla="*/ 0 h 55"/>
                  <a:gd name="T58" fmla="*/ 25 w 51"/>
                  <a:gd name="T59" fmla="*/ 0 h 55"/>
                  <a:gd name="T60" fmla="*/ 31 w 51"/>
                  <a:gd name="T61" fmla="*/ 0 h 55"/>
                  <a:gd name="T62" fmla="*/ 35 w 51"/>
                  <a:gd name="T63" fmla="*/ 2 h 55"/>
                  <a:gd name="T64" fmla="*/ 40 w 51"/>
                  <a:gd name="T65" fmla="*/ 5 h 55"/>
                  <a:gd name="T66" fmla="*/ 43 w 51"/>
                  <a:gd name="T67" fmla="*/ 10 h 55"/>
                  <a:gd name="T68" fmla="*/ 44 w 51"/>
                  <a:gd name="T69" fmla="*/ 12 h 55"/>
                  <a:gd name="T70" fmla="*/ 44 w 51"/>
                  <a:gd name="T71" fmla="*/ 17 h 55"/>
                  <a:gd name="T72" fmla="*/ 44 w 51"/>
                  <a:gd name="T73" fmla="*/ 40 h 55"/>
                  <a:gd name="T74" fmla="*/ 44 w 51"/>
                  <a:gd name="T75" fmla="*/ 44 h 55"/>
                  <a:gd name="T76" fmla="*/ 45 w 51"/>
                  <a:gd name="T77" fmla="*/ 46 h 55"/>
                  <a:gd name="T78" fmla="*/ 45 w 51"/>
                  <a:gd name="T79" fmla="*/ 46 h 55"/>
                  <a:gd name="T80" fmla="*/ 46 w 51"/>
                  <a:gd name="T81" fmla="*/ 47 h 55"/>
                  <a:gd name="T82" fmla="*/ 48 w 51"/>
                  <a:gd name="T83" fmla="*/ 46 h 55"/>
                  <a:gd name="T84" fmla="*/ 49 w 51"/>
                  <a:gd name="T85" fmla="*/ 48 h 55"/>
                  <a:gd name="T86" fmla="*/ 45 w 51"/>
                  <a:gd name="T87" fmla="*/ 53 h 55"/>
                  <a:gd name="T88" fmla="*/ 40 w 51"/>
                  <a:gd name="T89" fmla="*/ 55 h 55"/>
                  <a:gd name="T90" fmla="*/ 34 w 51"/>
                  <a:gd name="T91" fmla="*/ 54 h 55"/>
                  <a:gd name="T92" fmla="*/ 29 w 51"/>
                  <a:gd name="T93" fmla="*/ 51 h 55"/>
                  <a:gd name="T94" fmla="*/ 28 w 51"/>
                  <a:gd name="T95" fmla="*/ 46 h 55"/>
                  <a:gd name="T96" fmla="*/ 26 w 51"/>
                  <a:gd name="T97" fmla="*/ 26 h 55"/>
                  <a:gd name="T98" fmla="*/ 21 w 51"/>
                  <a:gd name="T99" fmla="*/ 29 h 55"/>
                  <a:gd name="T100" fmla="*/ 18 w 51"/>
                  <a:gd name="T101" fmla="*/ 32 h 55"/>
                  <a:gd name="T102" fmla="*/ 15 w 51"/>
                  <a:gd name="T103" fmla="*/ 36 h 55"/>
                  <a:gd name="T104" fmla="*/ 15 w 51"/>
                  <a:gd name="T105" fmla="*/ 41 h 55"/>
                  <a:gd name="T106" fmla="*/ 16 w 51"/>
                  <a:gd name="T107" fmla="*/ 44 h 55"/>
                  <a:gd name="T108" fmla="*/ 19 w 51"/>
                  <a:gd name="T109" fmla="*/ 45 h 55"/>
                  <a:gd name="T110" fmla="*/ 24 w 51"/>
                  <a:gd name="T111" fmla="*/ 45 h 5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1"/>
                  <a:gd name="T169" fmla="*/ 0 h 55"/>
                  <a:gd name="T170" fmla="*/ 51 w 51"/>
                  <a:gd name="T171" fmla="*/ 55 h 5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1" h="55">
                    <a:moveTo>
                      <a:pt x="28" y="46"/>
                    </a:moveTo>
                    <a:lnTo>
                      <a:pt x="25" y="48"/>
                    </a:lnTo>
                    <a:lnTo>
                      <a:pt x="23" y="50"/>
                    </a:lnTo>
                    <a:lnTo>
                      <a:pt x="20" y="51"/>
                    </a:lnTo>
                    <a:lnTo>
                      <a:pt x="18" y="52"/>
                    </a:lnTo>
                    <a:lnTo>
                      <a:pt x="16" y="53"/>
                    </a:lnTo>
                    <a:lnTo>
                      <a:pt x="14" y="54"/>
                    </a:lnTo>
                    <a:lnTo>
                      <a:pt x="12" y="55"/>
                    </a:lnTo>
                    <a:lnTo>
                      <a:pt x="10" y="55"/>
                    </a:lnTo>
                    <a:lnTo>
                      <a:pt x="8" y="55"/>
                    </a:lnTo>
                    <a:lnTo>
                      <a:pt x="6" y="54"/>
                    </a:lnTo>
                    <a:lnTo>
                      <a:pt x="4" y="53"/>
                    </a:lnTo>
                    <a:lnTo>
                      <a:pt x="2" y="52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0" y="47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1" y="39"/>
                    </a:lnTo>
                    <a:lnTo>
                      <a:pt x="2" y="36"/>
                    </a:lnTo>
                    <a:lnTo>
                      <a:pt x="5" y="34"/>
                    </a:lnTo>
                    <a:lnTo>
                      <a:pt x="6" y="33"/>
                    </a:lnTo>
                    <a:lnTo>
                      <a:pt x="8" y="31"/>
                    </a:lnTo>
                    <a:lnTo>
                      <a:pt x="10" y="30"/>
                    </a:lnTo>
                    <a:lnTo>
                      <a:pt x="13" y="28"/>
                    </a:lnTo>
                    <a:lnTo>
                      <a:pt x="16" y="27"/>
                    </a:lnTo>
                    <a:lnTo>
                      <a:pt x="20" y="25"/>
                    </a:lnTo>
                    <a:lnTo>
                      <a:pt x="23" y="23"/>
                    </a:lnTo>
                    <a:lnTo>
                      <a:pt x="28" y="21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7" y="9"/>
                    </a:lnTo>
                    <a:lnTo>
                      <a:pt x="27" y="8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5" y="6"/>
                    </a:lnTo>
                    <a:lnTo>
                      <a:pt x="24" y="5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0" y="3"/>
                    </a:lnTo>
                    <a:lnTo>
                      <a:pt x="19" y="3"/>
                    </a:lnTo>
                    <a:lnTo>
                      <a:pt x="17" y="4"/>
                    </a:lnTo>
                    <a:lnTo>
                      <a:pt x="16" y="4"/>
                    </a:lnTo>
                    <a:lnTo>
                      <a:pt x="14" y="5"/>
                    </a:lnTo>
                    <a:lnTo>
                      <a:pt x="14" y="6"/>
                    </a:lnTo>
                    <a:lnTo>
                      <a:pt x="13" y="7"/>
                    </a:lnTo>
                    <a:lnTo>
                      <a:pt x="13" y="8"/>
                    </a:lnTo>
                    <a:lnTo>
                      <a:pt x="13" y="9"/>
                    </a:lnTo>
                    <a:lnTo>
                      <a:pt x="14" y="10"/>
                    </a:lnTo>
                    <a:lnTo>
                      <a:pt x="14" y="11"/>
                    </a:lnTo>
                    <a:lnTo>
                      <a:pt x="15" y="12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6" y="16"/>
                    </a:lnTo>
                    <a:lnTo>
                      <a:pt x="16" y="17"/>
                    </a:lnTo>
                    <a:lnTo>
                      <a:pt x="16" y="18"/>
                    </a:lnTo>
                    <a:lnTo>
                      <a:pt x="15" y="19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2" y="22"/>
                    </a:lnTo>
                    <a:lnTo>
                      <a:pt x="11" y="22"/>
                    </a:lnTo>
                    <a:lnTo>
                      <a:pt x="9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5" y="21"/>
                    </a:lnTo>
                    <a:lnTo>
                      <a:pt x="3" y="21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1" y="17"/>
                    </a:lnTo>
                    <a:lnTo>
                      <a:pt x="1" y="16"/>
                    </a:lnTo>
                    <a:lnTo>
                      <a:pt x="1" y="13"/>
                    </a:lnTo>
                    <a:lnTo>
                      <a:pt x="2" y="12"/>
                    </a:lnTo>
                    <a:lnTo>
                      <a:pt x="3" y="9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1" y="3"/>
                    </a:lnTo>
                    <a:lnTo>
                      <a:pt x="13" y="2"/>
                    </a:lnTo>
                    <a:lnTo>
                      <a:pt x="15" y="2"/>
                    </a:lnTo>
                    <a:lnTo>
                      <a:pt x="16" y="1"/>
                    </a:lnTo>
                    <a:lnTo>
                      <a:pt x="18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1" y="0"/>
                    </a:lnTo>
                    <a:lnTo>
                      <a:pt x="32" y="1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6" y="3"/>
                    </a:lnTo>
                    <a:lnTo>
                      <a:pt x="37" y="3"/>
                    </a:lnTo>
                    <a:lnTo>
                      <a:pt x="40" y="5"/>
                    </a:lnTo>
                    <a:lnTo>
                      <a:pt x="41" y="7"/>
                    </a:lnTo>
                    <a:lnTo>
                      <a:pt x="42" y="8"/>
                    </a:lnTo>
                    <a:lnTo>
                      <a:pt x="43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4" y="14"/>
                    </a:lnTo>
                    <a:lnTo>
                      <a:pt x="44" y="15"/>
                    </a:lnTo>
                    <a:lnTo>
                      <a:pt x="44" y="17"/>
                    </a:lnTo>
                    <a:lnTo>
                      <a:pt x="44" y="18"/>
                    </a:lnTo>
                    <a:lnTo>
                      <a:pt x="44" y="21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3"/>
                    </a:lnTo>
                    <a:lnTo>
                      <a:pt x="44" y="44"/>
                    </a:lnTo>
                    <a:lnTo>
                      <a:pt x="44" y="45"/>
                    </a:lnTo>
                    <a:lnTo>
                      <a:pt x="44" y="46"/>
                    </a:lnTo>
                    <a:lnTo>
                      <a:pt x="45" y="46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8" y="46"/>
                    </a:lnTo>
                    <a:lnTo>
                      <a:pt x="49" y="46"/>
                    </a:lnTo>
                    <a:lnTo>
                      <a:pt x="51" y="46"/>
                    </a:lnTo>
                    <a:lnTo>
                      <a:pt x="49" y="48"/>
                    </a:lnTo>
                    <a:lnTo>
                      <a:pt x="48" y="50"/>
                    </a:lnTo>
                    <a:lnTo>
                      <a:pt x="46" y="52"/>
                    </a:lnTo>
                    <a:lnTo>
                      <a:pt x="45" y="53"/>
                    </a:lnTo>
                    <a:lnTo>
                      <a:pt x="43" y="53"/>
                    </a:lnTo>
                    <a:lnTo>
                      <a:pt x="41" y="54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3"/>
                    </a:lnTo>
                    <a:lnTo>
                      <a:pt x="31" y="53"/>
                    </a:lnTo>
                    <a:lnTo>
                      <a:pt x="29" y="51"/>
                    </a:lnTo>
                    <a:lnTo>
                      <a:pt x="29" y="50"/>
                    </a:lnTo>
                    <a:lnTo>
                      <a:pt x="28" y="48"/>
                    </a:lnTo>
                    <a:lnTo>
                      <a:pt x="28" y="46"/>
                    </a:lnTo>
                    <a:close/>
                    <a:moveTo>
                      <a:pt x="28" y="42"/>
                    </a:moveTo>
                    <a:lnTo>
                      <a:pt x="28" y="25"/>
                    </a:lnTo>
                    <a:lnTo>
                      <a:pt x="26" y="26"/>
                    </a:lnTo>
                    <a:lnTo>
                      <a:pt x="24" y="27"/>
                    </a:lnTo>
                    <a:lnTo>
                      <a:pt x="23" y="28"/>
                    </a:lnTo>
                    <a:lnTo>
                      <a:pt x="21" y="29"/>
                    </a:lnTo>
                    <a:lnTo>
                      <a:pt x="20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7" y="33"/>
                    </a:lnTo>
                    <a:lnTo>
                      <a:pt x="16" y="35"/>
                    </a:lnTo>
                    <a:lnTo>
                      <a:pt x="15" y="36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5" y="42"/>
                    </a:lnTo>
                    <a:lnTo>
                      <a:pt x="16" y="43"/>
                    </a:lnTo>
                    <a:lnTo>
                      <a:pt x="16" y="44"/>
                    </a:lnTo>
                    <a:lnTo>
                      <a:pt x="17" y="44"/>
                    </a:lnTo>
                    <a:lnTo>
                      <a:pt x="18" y="45"/>
                    </a:lnTo>
                    <a:lnTo>
                      <a:pt x="19" y="45"/>
                    </a:lnTo>
                    <a:lnTo>
                      <a:pt x="20" y="46"/>
                    </a:lnTo>
                    <a:lnTo>
                      <a:pt x="22" y="45"/>
                    </a:lnTo>
                    <a:lnTo>
                      <a:pt x="24" y="45"/>
                    </a:lnTo>
                    <a:lnTo>
                      <a:pt x="26" y="44"/>
                    </a:lnTo>
                    <a:lnTo>
                      <a:pt x="28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7" name="Freeform 33"/>
              <p:cNvSpPr>
                <a:spLocks noEditPoints="1"/>
              </p:cNvSpPr>
              <p:nvPr/>
            </p:nvSpPr>
            <p:spPr bwMode="auto">
              <a:xfrm>
                <a:off x="2343" y="2948"/>
                <a:ext cx="81" cy="78"/>
              </a:xfrm>
              <a:custGeom>
                <a:avLst/>
                <a:gdLst>
                  <a:gd name="T0" fmla="*/ 21 w 81"/>
                  <a:gd name="T1" fmla="*/ 56 h 78"/>
                  <a:gd name="T2" fmla="*/ 17 w 81"/>
                  <a:gd name="T3" fmla="*/ 66 h 78"/>
                  <a:gd name="T4" fmla="*/ 16 w 81"/>
                  <a:gd name="T5" fmla="*/ 69 h 78"/>
                  <a:gd name="T6" fmla="*/ 16 w 81"/>
                  <a:gd name="T7" fmla="*/ 72 h 78"/>
                  <a:gd name="T8" fmla="*/ 17 w 81"/>
                  <a:gd name="T9" fmla="*/ 74 h 78"/>
                  <a:gd name="T10" fmla="*/ 19 w 81"/>
                  <a:gd name="T11" fmla="*/ 75 h 78"/>
                  <a:gd name="T12" fmla="*/ 23 w 81"/>
                  <a:gd name="T13" fmla="*/ 76 h 78"/>
                  <a:gd name="T14" fmla="*/ 26 w 81"/>
                  <a:gd name="T15" fmla="*/ 78 h 78"/>
                  <a:gd name="T16" fmla="*/ 0 w 81"/>
                  <a:gd name="T17" fmla="*/ 76 h 78"/>
                  <a:gd name="T18" fmla="*/ 4 w 81"/>
                  <a:gd name="T19" fmla="*/ 75 h 78"/>
                  <a:gd name="T20" fmla="*/ 7 w 81"/>
                  <a:gd name="T21" fmla="*/ 73 h 78"/>
                  <a:gd name="T22" fmla="*/ 8 w 81"/>
                  <a:gd name="T23" fmla="*/ 71 h 78"/>
                  <a:gd name="T24" fmla="*/ 10 w 81"/>
                  <a:gd name="T25" fmla="*/ 69 h 78"/>
                  <a:gd name="T26" fmla="*/ 11 w 81"/>
                  <a:gd name="T27" fmla="*/ 65 h 78"/>
                  <a:gd name="T28" fmla="*/ 13 w 81"/>
                  <a:gd name="T29" fmla="*/ 62 h 78"/>
                  <a:gd name="T30" fmla="*/ 41 w 81"/>
                  <a:gd name="T31" fmla="*/ 0 h 78"/>
                  <a:gd name="T32" fmla="*/ 70 w 81"/>
                  <a:gd name="T33" fmla="*/ 65 h 78"/>
                  <a:gd name="T34" fmla="*/ 72 w 81"/>
                  <a:gd name="T35" fmla="*/ 69 h 78"/>
                  <a:gd name="T36" fmla="*/ 73 w 81"/>
                  <a:gd name="T37" fmla="*/ 72 h 78"/>
                  <a:gd name="T38" fmla="*/ 75 w 81"/>
                  <a:gd name="T39" fmla="*/ 74 h 78"/>
                  <a:gd name="T40" fmla="*/ 77 w 81"/>
                  <a:gd name="T41" fmla="*/ 75 h 78"/>
                  <a:gd name="T42" fmla="*/ 80 w 81"/>
                  <a:gd name="T43" fmla="*/ 76 h 78"/>
                  <a:gd name="T44" fmla="*/ 81 w 81"/>
                  <a:gd name="T45" fmla="*/ 78 h 78"/>
                  <a:gd name="T46" fmla="*/ 45 w 81"/>
                  <a:gd name="T47" fmla="*/ 76 h 78"/>
                  <a:gd name="T48" fmla="*/ 48 w 81"/>
                  <a:gd name="T49" fmla="*/ 76 h 78"/>
                  <a:gd name="T50" fmla="*/ 51 w 81"/>
                  <a:gd name="T51" fmla="*/ 76 h 78"/>
                  <a:gd name="T52" fmla="*/ 53 w 81"/>
                  <a:gd name="T53" fmla="*/ 74 h 78"/>
                  <a:gd name="T54" fmla="*/ 54 w 81"/>
                  <a:gd name="T55" fmla="*/ 73 h 78"/>
                  <a:gd name="T56" fmla="*/ 54 w 81"/>
                  <a:gd name="T57" fmla="*/ 72 h 78"/>
                  <a:gd name="T58" fmla="*/ 53 w 81"/>
                  <a:gd name="T59" fmla="*/ 71 h 78"/>
                  <a:gd name="T60" fmla="*/ 53 w 81"/>
                  <a:gd name="T61" fmla="*/ 70 h 78"/>
                  <a:gd name="T62" fmla="*/ 52 w 81"/>
                  <a:gd name="T63" fmla="*/ 68 h 78"/>
                  <a:gd name="T64" fmla="*/ 47 w 81"/>
                  <a:gd name="T65" fmla="*/ 56 h 78"/>
                  <a:gd name="T66" fmla="*/ 34 w 81"/>
                  <a:gd name="T67" fmla="*/ 27 h 78"/>
                  <a:gd name="T68" fmla="*/ 45 w 81"/>
                  <a:gd name="T69" fmla="*/ 51 h 7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1"/>
                  <a:gd name="T106" fmla="*/ 0 h 78"/>
                  <a:gd name="T107" fmla="*/ 81 w 81"/>
                  <a:gd name="T108" fmla="*/ 78 h 7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1" h="78">
                    <a:moveTo>
                      <a:pt x="47" y="56"/>
                    </a:moveTo>
                    <a:lnTo>
                      <a:pt x="21" y="56"/>
                    </a:lnTo>
                    <a:lnTo>
                      <a:pt x="18" y="65"/>
                    </a:lnTo>
                    <a:lnTo>
                      <a:pt x="17" y="66"/>
                    </a:lnTo>
                    <a:lnTo>
                      <a:pt x="16" y="68"/>
                    </a:lnTo>
                    <a:lnTo>
                      <a:pt x="16" y="69"/>
                    </a:lnTo>
                    <a:lnTo>
                      <a:pt x="16" y="71"/>
                    </a:lnTo>
                    <a:lnTo>
                      <a:pt x="16" y="72"/>
                    </a:lnTo>
                    <a:lnTo>
                      <a:pt x="16" y="73"/>
                    </a:lnTo>
                    <a:lnTo>
                      <a:pt x="17" y="74"/>
                    </a:lnTo>
                    <a:lnTo>
                      <a:pt x="18" y="75"/>
                    </a:lnTo>
                    <a:lnTo>
                      <a:pt x="19" y="75"/>
                    </a:lnTo>
                    <a:lnTo>
                      <a:pt x="21" y="76"/>
                    </a:lnTo>
                    <a:lnTo>
                      <a:pt x="23" y="76"/>
                    </a:lnTo>
                    <a:lnTo>
                      <a:pt x="26" y="76"/>
                    </a:lnTo>
                    <a:lnTo>
                      <a:pt x="26" y="78"/>
                    </a:lnTo>
                    <a:lnTo>
                      <a:pt x="0" y="78"/>
                    </a:lnTo>
                    <a:lnTo>
                      <a:pt x="0" y="76"/>
                    </a:lnTo>
                    <a:lnTo>
                      <a:pt x="2" y="76"/>
                    </a:lnTo>
                    <a:lnTo>
                      <a:pt x="4" y="75"/>
                    </a:lnTo>
                    <a:lnTo>
                      <a:pt x="5" y="74"/>
                    </a:lnTo>
                    <a:lnTo>
                      <a:pt x="7" y="73"/>
                    </a:lnTo>
                    <a:lnTo>
                      <a:pt x="7" y="72"/>
                    </a:lnTo>
                    <a:lnTo>
                      <a:pt x="8" y="71"/>
                    </a:lnTo>
                    <a:lnTo>
                      <a:pt x="9" y="70"/>
                    </a:lnTo>
                    <a:lnTo>
                      <a:pt x="10" y="69"/>
                    </a:lnTo>
                    <a:lnTo>
                      <a:pt x="10" y="67"/>
                    </a:lnTo>
                    <a:lnTo>
                      <a:pt x="11" y="65"/>
                    </a:lnTo>
                    <a:lnTo>
                      <a:pt x="12" y="64"/>
                    </a:lnTo>
                    <a:lnTo>
                      <a:pt x="13" y="62"/>
                    </a:lnTo>
                    <a:lnTo>
                      <a:pt x="40" y="0"/>
                    </a:lnTo>
                    <a:lnTo>
                      <a:pt x="41" y="0"/>
                    </a:lnTo>
                    <a:lnTo>
                      <a:pt x="69" y="63"/>
                    </a:lnTo>
                    <a:lnTo>
                      <a:pt x="70" y="65"/>
                    </a:lnTo>
                    <a:lnTo>
                      <a:pt x="71" y="67"/>
                    </a:lnTo>
                    <a:lnTo>
                      <a:pt x="72" y="69"/>
                    </a:lnTo>
                    <a:lnTo>
                      <a:pt x="73" y="70"/>
                    </a:lnTo>
                    <a:lnTo>
                      <a:pt x="73" y="72"/>
                    </a:lnTo>
                    <a:lnTo>
                      <a:pt x="74" y="73"/>
                    </a:lnTo>
                    <a:lnTo>
                      <a:pt x="75" y="74"/>
                    </a:lnTo>
                    <a:lnTo>
                      <a:pt x="76" y="74"/>
                    </a:lnTo>
                    <a:lnTo>
                      <a:pt x="77" y="75"/>
                    </a:lnTo>
                    <a:lnTo>
                      <a:pt x="78" y="76"/>
                    </a:lnTo>
                    <a:lnTo>
                      <a:pt x="80" y="76"/>
                    </a:lnTo>
                    <a:lnTo>
                      <a:pt x="81" y="76"/>
                    </a:lnTo>
                    <a:lnTo>
                      <a:pt x="81" y="78"/>
                    </a:lnTo>
                    <a:lnTo>
                      <a:pt x="45" y="78"/>
                    </a:lnTo>
                    <a:lnTo>
                      <a:pt x="45" y="76"/>
                    </a:lnTo>
                    <a:lnTo>
                      <a:pt x="46" y="76"/>
                    </a:lnTo>
                    <a:lnTo>
                      <a:pt x="48" y="76"/>
                    </a:lnTo>
                    <a:lnTo>
                      <a:pt x="50" y="76"/>
                    </a:lnTo>
                    <a:lnTo>
                      <a:pt x="51" y="76"/>
                    </a:lnTo>
                    <a:lnTo>
                      <a:pt x="52" y="75"/>
                    </a:lnTo>
                    <a:lnTo>
                      <a:pt x="53" y="74"/>
                    </a:lnTo>
                    <a:lnTo>
                      <a:pt x="54" y="73"/>
                    </a:lnTo>
                    <a:lnTo>
                      <a:pt x="54" y="72"/>
                    </a:lnTo>
                    <a:lnTo>
                      <a:pt x="53" y="71"/>
                    </a:lnTo>
                    <a:lnTo>
                      <a:pt x="53" y="70"/>
                    </a:lnTo>
                    <a:lnTo>
                      <a:pt x="53" y="69"/>
                    </a:lnTo>
                    <a:lnTo>
                      <a:pt x="52" y="68"/>
                    </a:lnTo>
                    <a:lnTo>
                      <a:pt x="51" y="66"/>
                    </a:lnTo>
                    <a:lnTo>
                      <a:pt x="47" y="56"/>
                    </a:lnTo>
                    <a:close/>
                    <a:moveTo>
                      <a:pt x="45" y="51"/>
                    </a:moveTo>
                    <a:lnTo>
                      <a:pt x="34" y="27"/>
                    </a:lnTo>
                    <a:lnTo>
                      <a:pt x="23" y="51"/>
                    </a:lnTo>
                    <a:lnTo>
                      <a:pt x="45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8" name="Freeform 34"/>
              <p:cNvSpPr>
                <a:spLocks noEditPoints="1"/>
              </p:cNvSpPr>
              <p:nvPr/>
            </p:nvSpPr>
            <p:spPr bwMode="auto">
              <a:xfrm>
                <a:off x="2429" y="2950"/>
                <a:ext cx="57" cy="78"/>
              </a:xfrm>
              <a:custGeom>
                <a:avLst/>
                <a:gdLst>
                  <a:gd name="T0" fmla="*/ 22 w 57"/>
                  <a:gd name="T1" fmla="*/ 30 h 78"/>
                  <a:gd name="T2" fmla="*/ 25 w 57"/>
                  <a:gd name="T3" fmla="*/ 27 h 78"/>
                  <a:gd name="T4" fmla="*/ 29 w 57"/>
                  <a:gd name="T5" fmla="*/ 25 h 78"/>
                  <a:gd name="T6" fmla="*/ 33 w 57"/>
                  <a:gd name="T7" fmla="*/ 23 h 78"/>
                  <a:gd name="T8" fmla="*/ 36 w 57"/>
                  <a:gd name="T9" fmla="*/ 23 h 78"/>
                  <a:gd name="T10" fmla="*/ 42 w 57"/>
                  <a:gd name="T11" fmla="*/ 24 h 78"/>
                  <a:gd name="T12" fmla="*/ 46 w 57"/>
                  <a:gd name="T13" fmla="*/ 26 h 78"/>
                  <a:gd name="T14" fmla="*/ 51 w 57"/>
                  <a:gd name="T15" fmla="*/ 30 h 78"/>
                  <a:gd name="T16" fmla="*/ 54 w 57"/>
                  <a:gd name="T17" fmla="*/ 35 h 78"/>
                  <a:gd name="T18" fmla="*/ 55 w 57"/>
                  <a:gd name="T19" fmla="*/ 38 h 78"/>
                  <a:gd name="T20" fmla="*/ 56 w 57"/>
                  <a:gd name="T21" fmla="*/ 41 h 78"/>
                  <a:gd name="T22" fmla="*/ 56 w 57"/>
                  <a:gd name="T23" fmla="*/ 45 h 78"/>
                  <a:gd name="T24" fmla="*/ 57 w 57"/>
                  <a:gd name="T25" fmla="*/ 49 h 78"/>
                  <a:gd name="T26" fmla="*/ 56 w 57"/>
                  <a:gd name="T27" fmla="*/ 53 h 78"/>
                  <a:gd name="T28" fmla="*/ 56 w 57"/>
                  <a:gd name="T29" fmla="*/ 57 h 78"/>
                  <a:gd name="T30" fmla="*/ 55 w 57"/>
                  <a:gd name="T31" fmla="*/ 60 h 78"/>
                  <a:gd name="T32" fmla="*/ 53 w 57"/>
                  <a:gd name="T33" fmla="*/ 63 h 78"/>
                  <a:gd name="T34" fmla="*/ 52 w 57"/>
                  <a:gd name="T35" fmla="*/ 67 h 78"/>
                  <a:gd name="T36" fmla="*/ 49 w 57"/>
                  <a:gd name="T37" fmla="*/ 70 h 78"/>
                  <a:gd name="T38" fmla="*/ 47 w 57"/>
                  <a:gd name="T39" fmla="*/ 72 h 78"/>
                  <a:gd name="T40" fmla="*/ 44 w 57"/>
                  <a:gd name="T41" fmla="*/ 74 h 78"/>
                  <a:gd name="T42" fmla="*/ 41 w 57"/>
                  <a:gd name="T43" fmla="*/ 76 h 78"/>
                  <a:gd name="T44" fmla="*/ 38 w 57"/>
                  <a:gd name="T45" fmla="*/ 77 h 78"/>
                  <a:gd name="T46" fmla="*/ 35 w 57"/>
                  <a:gd name="T47" fmla="*/ 77 h 78"/>
                  <a:gd name="T48" fmla="*/ 31 w 57"/>
                  <a:gd name="T49" fmla="*/ 78 h 78"/>
                  <a:gd name="T50" fmla="*/ 27 w 57"/>
                  <a:gd name="T51" fmla="*/ 78 h 78"/>
                  <a:gd name="T52" fmla="*/ 24 w 57"/>
                  <a:gd name="T53" fmla="*/ 77 h 78"/>
                  <a:gd name="T54" fmla="*/ 20 w 57"/>
                  <a:gd name="T55" fmla="*/ 75 h 78"/>
                  <a:gd name="T56" fmla="*/ 17 w 57"/>
                  <a:gd name="T57" fmla="*/ 72 h 78"/>
                  <a:gd name="T58" fmla="*/ 6 w 57"/>
                  <a:gd name="T59" fmla="*/ 78 h 78"/>
                  <a:gd name="T60" fmla="*/ 6 w 57"/>
                  <a:gd name="T61" fmla="*/ 9 h 78"/>
                  <a:gd name="T62" fmla="*/ 6 w 57"/>
                  <a:gd name="T63" fmla="*/ 6 h 78"/>
                  <a:gd name="T64" fmla="*/ 5 w 57"/>
                  <a:gd name="T65" fmla="*/ 5 h 78"/>
                  <a:gd name="T66" fmla="*/ 4 w 57"/>
                  <a:gd name="T67" fmla="*/ 4 h 78"/>
                  <a:gd name="T68" fmla="*/ 3 w 57"/>
                  <a:gd name="T69" fmla="*/ 3 h 78"/>
                  <a:gd name="T70" fmla="*/ 1 w 57"/>
                  <a:gd name="T71" fmla="*/ 2 h 78"/>
                  <a:gd name="T72" fmla="*/ 0 w 57"/>
                  <a:gd name="T73" fmla="*/ 0 h 78"/>
                  <a:gd name="T74" fmla="*/ 22 w 57"/>
                  <a:gd name="T75" fmla="*/ 35 h 78"/>
                  <a:gd name="T76" fmla="*/ 22 w 57"/>
                  <a:gd name="T77" fmla="*/ 61 h 78"/>
                  <a:gd name="T78" fmla="*/ 22 w 57"/>
                  <a:gd name="T79" fmla="*/ 66 h 78"/>
                  <a:gd name="T80" fmla="*/ 22 w 57"/>
                  <a:gd name="T81" fmla="*/ 69 h 78"/>
                  <a:gd name="T82" fmla="*/ 24 w 57"/>
                  <a:gd name="T83" fmla="*/ 71 h 78"/>
                  <a:gd name="T84" fmla="*/ 26 w 57"/>
                  <a:gd name="T85" fmla="*/ 73 h 78"/>
                  <a:gd name="T86" fmla="*/ 29 w 57"/>
                  <a:gd name="T87" fmla="*/ 74 h 78"/>
                  <a:gd name="T88" fmla="*/ 32 w 57"/>
                  <a:gd name="T89" fmla="*/ 74 h 78"/>
                  <a:gd name="T90" fmla="*/ 34 w 57"/>
                  <a:gd name="T91" fmla="*/ 73 h 78"/>
                  <a:gd name="T92" fmla="*/ 36 w 57"/>
                  <a:gd name="T93" fmla="*/ 72 h 78"/>
                  <a:gd name="T94" fmla="*/ 38 w 57"/>
                  <a:gd name="T95" fmla="*/ 69 h 78"/>
                  <a:gd name="T96" fmla="*/ 39 w 57"/>
                  <a:gd name="T97" fmla="*/ 65 h 78"/>
                  <a:gd name="T98" fmla="*/ 39 w 57"/>
                  <a:gd name="T99" fmla="*/ 62 h 78"/>
                  <a:gd name="T100" fmla="*/ 40 w 57"/>
                  <a:gd name="T101" fmla="*/ 57 h 78"/>
                  <a:gd name="T102" fmla="*/ 40 w 57"/>
                  <a:gd name="T103" fmla="*/ 52 h 78"/>
                  <a:gd name="T104" fmla="*/ 40 w 57"/>
                  <a:gd name="T105" fmla="*/ 47 h 78"/>
                  <a:gd name="T106" fmla="*/ 40 w 57"/>
                  <a:gd name="T107" fmla="*/ 41 h 78"/>
                  <a:gd name="T108" fmla="*/ 39 w 57"/>
                  <a:gd name="T109" fmla="*/ 37 h 78"/>
                  <a:gd name="T110" fmla="*/ 38 w 57"/>
                  <a:gd name="T111" fmla="*/ 34 h 78"/>
                  <a:gd name="T112" fmla="*/ 36 w 57"/>
                  <a:gd name="T113" fmla="*/ 31 h 78"/>
                  <a:gd name="T114" fmla="*/ 33 w 57"/>
                  <a:gd name="T115" fmla="*/ 30 h 78"/>
                  <a:gd name="T116" fmla="*/ 29 w 57"/>
                  <a:gd name="T117" fmla="*/ 30 h 78"/>
                  <a:gd name="T118" fmla="*/ 24 w 57"/>
                  <a:gd name="T119" fmla="*/ 32 h 7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7"/>
                  <a:gd name="T181" fmla="*/ 0 h 78"/>
                  <a:gd name="T182" fmla="*/ 57 w 57"/>
                  <a:gd name="T183" fmla="*/ 78 h 7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7" h="78">
                    <a:moveTo>
                      <a:pt x="22" y="0"/>
                    </a:moveTo>
                    <a:lnTo>
                      <a:pt x="22" y="30"/>
                    </a:lnTo>
                    <a:lnTo>
                      <a:pt x="24" y="28"/>
                    </a:lnTo>
                    <a:lnTo>
                      <a:pt x="25" y="27"/>
                    </a:lnTo>
                    <a:lnTo>
                      <a:pt x="27" y="26"/>
                    </a:lnTo>
                    <a:lnTo>
                      <a:pt x="29" y="25"/>
                    </a:lnTo>
                    <a:lnTo>
                      <a:pt x="31" y="24"/>
                    </a:lnTo>
                    <a:lnTo>
                      <a:pt x="33" y="23"/>
                    </a:lnTo>
                    <a:lnTo>
                      <a:pt x="34" y="23"/>
                    </a:lnTo>
                    <a:lnTo>
                      <a:pt x="36" y="23"/>
                    </a:lnTo>
                    <a:lnTo>
                      <a:pt x="39" y="23"/>
                    </a:lnTo>
                    <a:lnTo>
                      <a:pt x="42" y="24"/>
                    </a:lnTo>
                    <a:lnTo>
                      <a:pt x="44" y="25"/>
                    </a:lnTo>
                    <a:lnTo>
                      <a:pt x="46" y="26"/>
                    </a:lnTo>
                    <a:lnTo>
                      <a:pt x="49" y="28"/>
                    </a:lnTo>
                    <a:lnTo>
                      <a:pt x="51" y="30"/>
                    </a:lnTo>
                    <a:lnTo>
                      <a:pt x="52" y="32"/>
                    </a:lnTo>
                    <a:lnTo>
                      <a:pt x="54" y="35"/>
                    </a:lnTo>
                    <a:lnTo>
                      <a:pt x="55" y="37"/>
                    </a:lnTo>
                    <a:lnTo>
                      <a:pt x="55" y="38"/>
                    </a:lnTo>
                    <a:lnTo>
                      <a:pt x="56" y="40"/>
                    </a:lnTo>
                    <a:lnTo>
                      <a:pt x="56" y="41"/>
                    </a:lnTo>
                    <a:lnTo>
                      <a:pt x="56" y="43"/>
                    </a:lnTo>
                    <a:lnTo>
                      <a:pt x="56" y="45"/>
                    </a:lnTo>
                    <a:lnTo>
                      <a:pt x="57" y="47"/>
                    </a:lnTo>
                    <a:lnTo>
                      <a:pt x="57" y="49"/>
                    </a:lnTo>
                    <a:lnTo>
                      <a:pt x="57" y="50"/>
                    </a:lnTo>
                    <a:lnTo>
                      <a:pt x="56" y="53"/>
                    </a:lnTo>
                    <a:lnTo>
                      <a:pt x="56" y="54"/>
                    </a:lnTo>
                    <a:lnTo>
                      <a:pt x="56" y="57"/>
                    </a:lnTo>
                    <a:lnTo>
                      <a:pt x="55" y="58"/>
                    </a:lnTo>
                    <a:lnTo>
                      <a:pt x="55" y="60"/>
                    </a:lnTo>
                    <a:lnTo>
                      <a:pt x="54" y="62"/>
                    </a:lnTo>
                    <a:lnTo>
                      <a:pt x="53" y="63"/>
                    </a:lnTo>
                    <a:lnTo>
                      <a:pt x="53" y="65"/>
                    </a:lnTo>
                    <a:lnTo>
                      <a:pt x="52" y="67"/>
                    </a:lnTo>
                    <a:lnTo>
                      <a:pt x="51" y="68"/>
                    </a:lnTo>
                    <a:lnTo>
                      <a:pt x="49" y="70"/>
                    </a:lnTo>
                    <a:lnTo>
                      <a:pt x="48" y="71"/>
                    </a:lnTo>
                    <a:lnTo>
                      <a:pt x="47" y="72"/>
                    </a:lnTo>
                    <a:lnTo>
                      <a:pt x="46" y="73"/>
                    </a:lnTo>
                    <a:lnTo>
                      <a:pt x="44" y="74"/>
                    </a:lnTo>
                    <a:lnTo>
                      <a:pt x="43" y="75"/>
                    </a:lnTo>
                    <a:lnTo>
                      <a:pt x="41" y="76"/>
                    </a:lnTo>
                    <a:lnTo>
                      <a:pt x="40" y="76"/>
                    </a:lnTo>
                    <a:lnTo>
                      <a:pt x="38" y="77"/>
                    </a:lnTo>
                    <a:lnTo>
                      <a:pt x="36" y="77"/>
                    </a:lnTo>
                    <a:lnTo>
                      <a:pt x="35" y="77"/>
                    </a:lnTo>
                    <a:lnTo>
                      <a:pt x="33" y="78"/>
                    </a:lnTo>
                    <a:lnTo>
                      <a:pt x="31" y="78"/>
                    </a:lnTo>
                    <a:lnTo>
                      <a:pt x="29" y="78"/>
                    </a:lnTo>
                    <a:lnTo>
                      <a:pt x="27" y="78"/>
                    </a:lnTo>
                    <a:lnTo>
                      <a:pt x="25" y="77"/>
                    </a:lnTo>
                    <a:lnTo>
                      <a:pt x="24" y="77"/>
                    </a:lnTo>
                    <a:lnTo>
                      <a:pt x="22" y="76"/>
                    </a:lnTo>
                    <a:lnTo>
                      <a:pt x="20" y="75"/>
                    </a:lnTo>
                    <a:lnTo>
                      <a:pt x="18" y="74"/>
                    </a:lnTo>
                    <a:lnTo>
                      <a:pt x="17" y="72"/>
                    </a:lnTo>
                    <a:lnTo>
                      <a:pt x="8" y="78"/>
                    </a:lnTo>
                    <a:lnTo>
                      <a:pt x="6" y="78"/>
                    </a:lnTo>
                    <a:lnTo>
                      <a:pt x="6" y="12"/>
                    </a:lnTo>
                    <a:lnTo>
                      <a:pt x="6" y="9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2" y="0"/>
                    </a:lnTo>
                    <a:close/>
                    <a:moveTo>
                      <a:pt x="22" y="35"/>
                    </a:moveTo>
                    <a:lnTo>
                      <a:pt x="22" y="58"/>
                    </a:lnTo>
                    <a:lnTo>
                      <a:pt x="22" y="61"/>
                    </a:lnTo>
                    <a:lnTo>
                      <a:pt x="22" y="64"/>
                    </a:lnTo>
                    <a:lnTo>
                      <a:pt x="22" y="66"/>
                    </a:lnTo>
                    <a:lnTo>
                      <a:pt x="22" y="67"/>
                    </a:lnTo>
                    <a:lnTo>
                      <a:pt x="22" y="69"/>
                    </a:lnTo>
                    <a:lnTo>
                      <a:pt x="23" y="70"/>
                    </a:lnTo>
                    <a:lnTo>
                      <a:pt x="24" y="71"/>
                    </a:lnTo>
                    <a:lnTo>
                      <a:pt x="25" y="72"/>
                    </a:lnTo>
                    <a:lnTo>
                      <a:pt x="26" y="73"/>
                    </a:lnTo>
                    <a:lnTo>
                      <a:pt x="27" y="74"/>
                    </a:lnTo>
                    <a:lnTo>
                      <a:pt x="29" y="74"/>
                    </a:lnTo>
                    <a:lnTo>
                      <a:pt x="30" y="74"/>
                    </a:lnTo>
                    <a:lnTo>
                      <a:pt x="32" y="74"/>
                    </a:lnTo>
                    <a:lnTo>
                      <a:pt x="33" y="74"/>
                    </a:lnTo>
                    <a:lnTo>
                      <a:pt x="34" y="73"/>
                    </a:lnTo>
                    <a:lnTo>
                      <a:pt x="35" y="72"/>
                    </a:lnTo>
                    <a:lnTo>
                      <a:pt x="36" y="72"/>
                    </a:lnTo>
                    <a:lnTo>
                      <a:pt x="37" y="70"/>
                    </a:lnTo>
                    <a:lnTo>
                      <a:pt x="38" y="69"/>
                    </a:lnTo>
                    <a:lnTo>
                      <a:pt x="39" y="67"/>
                    </a:lnTo>
                    <a:lnTo>
                      <a:pt x="39" y="65"/>
                    </a:lnTo>
                    <a:lnTo>
                      <a:pt x="39" y="64"/>
                    </a:lnTo>
                    <a:lnTo>
                      <a:pt x="39" y="62"/>
                    </a:lnTo>
                    <a:lnTo>
                      <a:pt x="40" y="60"/>
                    </a:lnTo>
                    <a:lnTo>
                      <a:pt x="40" y="57"/>
                    </a:lnTo>
                    <a:lnTo>
                      <a:pt x="40" y="55"/>
                    </a:lnTo>
                    <a:lnTo>
                      <a:pt x="40" y="52"/>
                    </a:lnTo>
                    <a:lnTo>
                      <a:pt x="40" y="49"/>
                    </a:lnTo>
                    <a:lnTo>
                      <a:pt x="40" y="47"/>
                    </a:lnTo>
                    <a:lnTo>
                      <a:pt x="40" y="44"/>
                    </a:lnTo>
                    <a:lnTo>
                      <a:pt x="40" y="41"/>
                    </a:lnTo>
                    <a:lnTo>
                      <a:pt x="39" y="39"/>
                    </a:lnTo>
                    <a:lnTo>
                      <a:pt x="39" y="37"/>
                    </a:lnTo>
                    <a:lnTo>
                      <a:pt x="38" y="35"/>
                    </a:lnTo>
                    <a:lnTo>
                      <a:pt x="38" y="34"/>
                    </a:lnTo>
                    <a:lnTo>
                      <a:pt x="37" y="33"/>
                    </a:lnTo>
                    <a:lnTo>
                      <a:pt x="36" y="31"/>
                    </a:lnTo>
                    <a:lnTo>
                      <a:pt x="34" y="30"/>
                    </a:lnTo>
                    <a:lnTo>
                      <a:pt x="33" y="30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7" y="31"/>
                    </a:lnTo>
                    <a:lnTo>
                      <a:pt x="24" y="32"/>
                    </a:lnTo>
                    <a:lnTo>
                      <a:pt x="22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29" name="Freeform 35"/>
              <p:cNvSpPr>
                <a:spLocks noEditPoints="1"/>
              </p:cNvSpPr>
              <p:nvPr/>
            </p:nvSpPr>
            <p:spPr bwMode="auto">
              <a:xfrm>
                <a:off x="2494" y="2973"/>
                <a:ext cx="44" cy="55"/>
              </a:xfrm>
              <a:custGeom>
                <a:avLst/>
                <a:gdLst>
                  <a:gd name="T0" fmla="*/ 15 w 44"/>
                  <a:gd name="T1" fmla="*/ 26 h 55"/>
                  <a:gd name="T2" fmla="*/ 16 w 44"/>
                  <a:gd name="T3" fmla="*/ 30 h 55"/>
                  <a:gd name="T4" fmla="*/ 17 w 44"/>
                  <a:gd name="T5" fmla="*/ 35 h 55"/>
                  <a:gd name="T6" fmla="*/ 19 w 44"/>
                  <a:gd name="T7" fmla="*/ 38 h 55"/>
                  <a:gd name="T8" fmla="*/ 21 w 44"/>
                  <a:gd name="T9" fmla="*/ 41 h 55"/>
                  <a:gd name="T10" fmla="*/ 25 w 44"/>
                  <a:gd name="T11" fmla="*/ 44 h 55"/>
                  <a:gd name="T12" fmla="*/ 30 w 44"/>
                  <a:gd name="T13" fmla="*/ 46 h 55"/>
                  <a:gd name="T14" fmla="*/ 34 w 44"/>
                  <a:gd name="T15" fmla="*/ 45 h 55"/>
                  <a:gd name="T16" fmla="*/ 36 w 44"/>
                  <a:gd name="T17" fmla="*/ 44 h 55"/>
                  <a:gd name="T18" fmla="*/ 39 w 44"/>
                  <a:gd name="T19" fmla="*/ 41 h 55"/>
                  <a:gd name="T20" fmla="*/ 42 w 44"/>
                  <a:gd name="T21" fmla="*/ 37 h 55"/>
                  <a:gd name="T22" fmla="*/ 43 w 44"/>
                  <a:gd name="T23" fmla="*/ 40 h 55"/>
                  <a:gd name="T24" fmla="*/ 41 w 44"/>
                  <a:gd name="T25" fmla="*/ 44 h 55"/>
                  <a:gd name="T26" fmla="*/ 39 w 44"/>
                  <a:gd name="T27" fmla="*/ 48 h 55"/>
                  <a:gd name="T28" fmla="*/ 36 w 44"/>
                  <a:gd name="T29" fmla="*/ 50 h 55"/>
                  <a:gd name="T30" fmla="*/ 34 w 44"/>
                  <a:gd name="T31" fmla="*/ 52 h 55"/>
                  <a:gd name="T32" fmla="*/ 31 w 44"/>
                  <a:gd name="T33" fmla="*/ 53 h 55"/>
                  <a:gd name="T34" fmla="*/ 27 w 44"/>
                  <a:gd name="T35" fmla="*/ 54 h 55"/>
                  <a:gd name="T36" fmla="*/ 24 w 44"/>
                  <a:gd name="T37" fmla="*/ 55 h 55"/>
                  <a:gd name="T38" fmla="*/ 20 w 44"/>
                  <a:gd name="T39" fmla="*/ 55 h 55"/>
                  <a:gd name="T40" fmla="*/ 15 w 44"/>
                  <a:gd name="T41" fmla="*/ 53 h 55"/>
                  <a:gd name="T42" fmla="*/ 10 w 44"/>
                  <a:gd name="T43" fmla="*/ 51 h 55"/>
                  <a:gd name="T44" fmla="*/ 6 w 44"/>
                  <a:gd name="T45" fmla="*/ 48 h 55"/>
                  <a:gd name="T46" fmla="*/ 4 w 44"/>
                  <a:gd name="T47" fmla="*/ 44 h 55"/>
                  <a:gd name="T48" fmla="*/ 2 w 44"/>
                  <a:gd name="T49" fmla="*/ 40 h 55"/>
                  <a:gd name="T50" fmla="*/ 1 w 44"/>
                  <a:gd name="T51" fmla="*/ 36 h 55"/>
                  <a:gd name="T52" fmla="*/ 0 w 44"/>
                  <a:gd name="T53" fmla="*/ 31 h 55"/>
                  <a:gd name="T54" fmla="*/ 0 w 44"/>
                  <a:gd name="T55" fmla="*/ 25 h 55"/>
                  <a:gd name="T56" fmla="*/ 1 w 44"/>
                  <a:gd name="T57" fmla="*/ 20 h 55"/>
                  <a:gd name="T58" fmla="*/ 3 w 44"/>
                  <a:gd name="T59" fmla="*/ 15 h 55"/>
                  <a:gd name="T60" fmla="*/ 6 w 44"/>
                  <a:gd name="T61" fmla="*/ 10 h 55"/>
                  <a:gd name="T62" fmla="*/ 9 w 44"/>
                  <a:gd name="T63" fmla="*/ 6 h 55"/>
                  <a:gd name="T64" fmla="*/ 13 w 44"/>
                  <a:gd name="T65" fmla="*/ 3 h 55"/>
                  <a:gd name="T66" fmla="*/ 17 w 44"/>
                  <a:gd name="T67" fmla="*/ 1 h 55"/>
                  <a:gd name="T68" fmla="*/ 22 w 44"/>
                  <a:gd name="T69" fmla="*/ 0 h 55"/>
                  <a:gd name="T70" fmla="*/ 26 w 44"/>
                  <a:gd name="T71" fmla="*/ 0 h 55"/>
                  <a:gd name="T72" fmla="*/ 30 w 44"/>
                  <a:gd name="T73" fmla="*/ 1 h 55"/>
                  <a:gd name="T74" fmla="*/ 33 w 44"/>
                  <a:gd name="T75" fmla="*/ 3 h 55"/>
                  <a:gd name="T76" fmla="*/ 36 w 44"/>
                  <a:gd name="T77" fmla="*/ 5 h 55"/>
                  <a:gd name="T78" fmla="*/ 39 w 44"/>
                  <a:gd name="T79" fmla="*/ 8 h 55"/>
                  <a:gd name="T80" fmla="*/ 41 w 44"/>
                  <a:gd name="T81" fmla="*/ 12 h 55"/>
                  <a:gd name="T82" fmla="*/ 43 w 44"/>
                  <a:gd name="T83" fmla="*/ 17 h 55"/>
                  <a:gd name="T84" fmla="*/ 44 w 44"/>
                  <a:gd name="T85" fmla="*/ 23 h 55"/>
                  <a:gd name="T86" fmla="*/ 30 w 44"/>
                  <a:gd name="T87" fmla="*/ 22 h 55"/>
                  <a:gd name="T88" fmla="*/ 30 w 44"/>
                  <a:gd name="T89" fmla="*/ 18 h 55"/>
                  <a:gd name="T90" fmla="*/ 30 w 44"/>
                  <a:gd name="T91" fmla="*/ 15 h 55"/>
                  <a:gd name="T92" fmla="*/ 29 w 44"/>
                  <a:gd name="T93" fmla="*/ 12 h 55"/>
                  <a:gd name="T94" fmla="*/ 29 w 44"/>
                  <a:gd name="T95" fmla="*/ 10 h 55"/>
                  <a:gd name="T96" fmla="*/ 27 w 44"/>
                  <a:gd name="T97" fmla="*/ 7 h 55"/>
                  <a:gd name="T98" fmla="*/ 26 w 44"/>
                  <a:gd name="T99" fmla="*/ 5 h 55"/>
                  <a:gd name="T100" fmla="*/ 25 w 44"/>
                  <a:gd name="T101" fmla="*/ 4 h 55"/>
                  <a:gd name="T102" fmla="*/ 23 w 44"/>
                  <a:gd name="T103" fmla="*/ 3 h 55"/>
                  <a:gd name="T104" fmla="*/ 21 w 44"/>
                  <a:gd name="T105" fmla="*/ 4 h 55"/>
                  <a:gd name="T106" fmla="*/ 18 w 44"/>
                  <a:gd name="T107" fmla="*/ 7 h 55"/>
                  <a:gd name="T108" fmla="*/ 17 w 44"/>
                  <a:gd name="T109" fmla="*/ 9 h 55"/>
                  <a:gd name="T110" fmla="*/ 16 w 44"/>
                  <a:gd name="T111" fmla="*/ 13 h 55"/>
                  <a:gd name="T112" fmla="*/ 16 w 44"/>
                  <a:gd name="T113" fmla="*/ 16 h 55"/>
                  <a:gd name="T114" fmla="*/ 15 w 44"/>
                  <a:gd name="T115" fmla="*/ 21 h 55"/>
                  <a:gd name="T116" fmla="*/ 30 w 44"/>
                  <a:gd name="T117" fmla="*/ 22 h 5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"/>
                  <a:gd name="T178" fmla="*/ 0 h 55"/>
                  <a:gd name="T179" fmla="*/ 44 w 44"/>
                  <a:gd name="T180" fmla="*/ 55 h 5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" h="55">
                    <a:moveTo>
                      <a:pt x="44" y="26"/>
                    </a:moveTo>
                    <a:lnTo>
                      <a:pt x="15" y="26"/>
                    </a:lnTo>
                    <a:lnTo>
                      <a:pt x="15" y="28"/>
                    </a:lnTo>
                    <a:lnTo>
                      <a:pt x="16" y="30"/>
                    </a:lnTo>
                    <a:lnTo>
                      <a:pt x="16" y="33"/>
                    </a:lnTo>
                    <a:lnTo>
                      <a:pt x="17" y="35"/>
                    </a:lnTo>
                    <a:lnTo>
                      <a:pt x="18" y="37"/>
                    </a:lnTo>
                    <a:lnTo>
                      <a:pt x="19" y="38"/>
                    </a:lnTo>
                    <a:lnTo>
                      <a:pt x="20" y="40"/>
                    </a:lnTo>
                    <a:lnTo>
                      <a:pt x="21" y="41"/>
                    </a:lnTo>
                    <a:lnTo>
                      <a:pt x="23" y="43"/>
                    </a:lnTo>
                    <a:lnTo>
                      <a:pt x="25" y="44"/>
                    </a:lnTo>
                    <a:lnTo>
                      <a:pt x="28" y="45"/>
                    </a:lnTo>
                    <a:lnTo>
                      <a:pt x="30" y="46"/>
                    </a:lnTo>
                    <a:lnTo>
                      <a:pt x="32" y="45"/>
                    </a:lnTo>
                    <a:lnTo>
                      <a:pt x="34" y="45"/>
                    </a:lnTo>
                    <a:lnTo>
                      <a:pt x="35" y="44"/>
                    </a:lnTo>
                    <a:lnTo>
                      <a:pt x="36" y="44"/>
                    </a:lnTo>
                    <a:lnTo>
                      <a:pt x="37" y="42"/>
                    </a:lnTo>
                    <a:lnTo>
                      <a:pt x="39" y="41"/>
                    </a:lnTo>
                    <a:lnTo>
                      <a:pt x="41" y="39"/>
                    </a:lnTo>
                    <a:lnTo>
                      <a:pt x="42" y="37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2"/>
                    </a:lnTo>
                    <a:lnTo>
                      <a:pt x="41" y="44"/>
                    </a:lnTo>
                    <a:lnTo>
                      <a:pt x="40" y="46"/>
                    </a:lnTo>
                    <a:lnTo>
                      <a:pt x="39" y="48"/>
                    </a:lnTo>
                    <a:lnTo>
                      <a:pt x="37" y="49"/>
                    </a:lnTo>
                    <a:lnTo>
                      <a:pt x="36" y="50"/>
                    </a:lnTo>
                    <a:lnTo>
                      <a:pt x="35" y="51"/>
                    </a:lnTo>
                    <a:lnTo>
                      <a:pt x="34" y="52"/>
                    </a:lnTo>
                    <a:lnTo>
                      <a:pt x="32" y="53"/>
                    </a:lnTo>
                    <a:lnTo>
                      <a:pt x="31" y="53"/>
                    </a:lnTo>
                    <a:lnTo>
                      <a:pt x="29" y="54"/>
                    </a:lnTo>
                    <a:lnTo>
                      <a:pt x="27" y="54"/>
                    </a:lnTo>
                    <a:lnTo>
                      <a:pt x="26" y="54"/>
                    </a:lnTo>
                    <a:lnTo>
                      <a:pt x="24" y="55"/>
                    </a:lnTo>
                    <a:lnTo>
                      <a:pt x="23" y="55"/>
                    </a:lnTo>
                    <a:lnTo>
                      <a:pt x="20" y="55"/>
                    </a:lnTo>
                    <a:lnTo>
                      <a:pt x="17" y="54"/>
                    </a:lnTo>
                    <a:lnTo>
                      <a:pt x="15" y="53"/>
                    </a:lnTo>
                    <a:lnTo>
                      <a:pt x="13" y="52"/>
                    </a:lnTo>
                    <a:lnTo>
                      <a:pt x="10" y="51"/>
                    </a:lnTo>
                    <a:lnTo>
                      <a:pt x="8" y="50"/>
                    </a:lnTo>
                    <a:lnTo>
                      <a:pt x="6" y="48"/>
                    </a:lnTo>
                    <a:lnTo>
                      <a:pt x="5" y="46"/>
                    </a:lnTo>
                    <a:lnTo>
                      <a:pt x="4" y="44"/>
                    </a:lnTo>
                    <a:lnTo>
                      <a:pt x="3" y="42"/>
                    </a:lnTo>
                    <a:lnTo>
                      <a:pt x="2" y="40"/>
                    </a:lnTo>
                    <a:lnTo>
                      <a:pt x="2" y="38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1" y="22"/>
                    </a:lnTo>
                    <a:lnTo>
                      <a:pt x="1" y="20"/>
                    </a:lnTo>
                    <a:lnTo>
                      <a:pt x="2" y="17"/>
                    </a:lnTo>
                    <a:lnTo>
                      <a:pt x="3" y="15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9" y="6"/>
                    </a:lnTo>
                    <a:lnTo>
                      <a:pt x="11" y="4"/>
                    </a:lnTo>
                    <a:lnTo>
                      <a:pt x="13" y="3"/>
                    </a:lnTo>
                    <a:lnTo>
                      <a:pt x="15" y="2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2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6" y="5"/>
                    </a:lnTo>
                    <a:lnTo>
                      <a:pt x="38" y="7"/>
                    </a:lnTo>
                    <a:lnTo>
                      <a:pt x="39" y="8"/>
                    </a:lnTo>
                    <a:lnTo>
                      <a:pt x="40" y="10"/>
                    </a:lnTo>
                    <a:lnTo>
                      <a:pt x="41" y="12"/>
                    </a:lnTo>
                    <a:lnTo>
                      <a:pt x="42" y="15"/>
                    </a:lnTo>
                    <a:lnTo>
                      <a:pt x="43" y="17"/>
                    </a:lnTo>
                    <a:lnTo>
                      <a:pt x="44" y="20"/>
                    </a:lnTo>
                    <a:lnTo>
                      <a:pt x="44" y="23"/>
                    </a:lnTo>
                    <a:lnTo>
                      <a:pt x="44" y="26"/>
                    </a:lnTo>
                    <a:close/>
                    <a:moveTo>
                      <a:pt x="30" y="22"/>
                    </a:moveTo>
                    <a:lnTo>
                      <a:pt x="30" y="20"/>
                    </a:lnTo>
                    <a:lnTo>
                      <a:pt x="30" y="18"/>
                    </a:lnTo>
                    <a:lnTo>
                      <a:pt x="30" y="17"/>
                    </a:lnTo>
                    <a:lnTo>
                      <a:pt x="30" y="15"/>
                    </a:lnTo>
                    <a:lnTo>
                      <a:pt x="30" y="13"/>
                    </a:lnTo>
                    <a:lnTo>
                      <a:pt x="29" y="12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7" y="6"/>
                    </a:lnTo>
                    <a:lnTo>
                      <a:pt x="26" y="5"/>
                    </a:lnTo>
                    <a:lnTo>
                      <a:pt x="25" y="4"/>
                    </a:lnTo>
                    <a:lnTo>
                      <a:pt x="24" y="3"/>
                    </a:lnTo>
                    <a:lnTo>
                      <a:pt x="23" y="3"/>
                    </a:lnTo>
                    <a:lnTo>
                      <a:pt x="22" y="4"/>
                    </a:lnTo>
                    <a:lnTo>
                      <a:pt x="21" y="4"/>
                    </a:lnTo>
                    <a:lnTo>
                      <a:pt x="19" y="5"/>
                    </a:lnTo>
                    <a:lnTo>
                      <a:pt x="18" y="7"/>
                    </a:lnTo>
                    <a:lnTo>
                      <a:pt x="18" y="8"/>
                    </a:lnTo>
                    <a:lnTo>
                      <a:pt x="17" y="9"/>
                    </a:lnTo>
                    <a:lnTo>
                      <a:pt x="17" y="11"/>
                    </a:lnTo>
                    <a:lnTo>
                      <a:pt x="16" y="13"/>
                    </a:lnTo>
                    <a:lnTo>
                      <a:pt x="16" y="15"/>
                    </a:lnTo>
                    <a:lnTo>
                      <a:pt x="16" y="16"/>
                    </a:lnTo>
                    <a:lnTo>
                      <a:pt x="15" y="18"/>
                    </a:lnTo>
                    <a:lnTo>
                      <a:pt x="15" y="21"/>
                    </a:lnTo>
                    <a:lnTo>
                      <a:pt x="15" y="22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0" name="Freeform 36"/>
              <p:cNvSpPr>
                <a:spLocks/>
              </p:cNvSpPr>
              <p:nvPr/>
            </p:nvSpPr>
            <p:spPr bwMode="auto">
              <a:xfrm>
                <a:off x="2546" y="2973"/>
                <a:ext cx="46" cy="53"/>
              </a:xfrm>
              <a:custGeom>
                <a:avLst/>
                <a:gdLst>
                  <a:gd name="T0" fmla="*/ 22 w 46"/>
                  <a:gd name="T1" fmla="*/ 14 h 53"/>
                  <a:gd name="T2" fmla="*/ 24 w 46"/>
                  <a:gd name="T3" fmla="*/ 10 h 53"/>
                  <a:gd name="T4" fmla="*/ 27 w 46"/>
                  <a:gd name="T5" fmla="*/ 7 h 53"/>
                  <a:gd name="T6" fmla="*/ 29 w 46"/>
                  <a:gd name="T7" fmla="*/ 4 h 53"/>
                  <a:gd name="T8" fmla="*/ 31 w 46"/>
                  <a:gd name="T9" fmla="*/ 3 h 53"/>
                  <a:gd name="T10" fmla="*/ 35 w 46"/>
                  <a:gd name="T11" fmla="*/ 1 h 53"/>
                  <a:gd name="T12" fmla="*/ 39 w 46"/>
                  <a:gd name="T13" fmla="*/ 0 h 53"/>
                  <a:gd name="T14" fmla="*/ 41 w 46"/>
                  <a:gd name="T15" fmla="*/ 0 h 53"/>
                  <a:gd name="T16" fmla="*/ 44 w 46"/>
                  <a:gd name="T17" fmla="*/ 2 h 53"/>
                  <a:gd name="T18" fmla="*/ 45 w 46"/>
                  <a:gd name="T19" fmla="*/ 4 h 53"/>
                  <a:gd name="T20" fmla="*/ 46 w 46"/>
                  <a:gd name="T21" fmla="*/ 8 h 53"/>
                  <a:gd name="T22" fmla="*/ 45 w 46"/>
                  <a:gd name="T23" fmla="*/ 11 h 53"/>
                  <a:gd name="T24" fmla="*/ 44 w 46"/>
                  <a:gd name="T25" fmla="*/ 13 h 53"/>
                  <a:gd name="T26" fmla="*/ 41 w 46"/>
                  <a:gd name="T27" fmla="*/ 15 h 53"/>
                  <a:gd name="T28" fmla="*/ 39 w 46"/>
                  <a:gd name="T29" fmla="*/ 15 h 53"/>
                  <a:gd name="T30" fmla="*/ 36 w 46"/>
                  <a:gd name="T31" fmla="*/ 15 h 53"/>
                  <a:gd name="T32" fmla="*/ 34 w 46"/>
                  <a:gd name="T33" fmla="*/ 13 h 53"/>
                  <a:gd name="T34" fmla="*/ 32 w 46"/>
                  <a:gd name="T35" fmla="*/ 12 h 53"/>
                  <a:gd name="T36" fmla="*/ 32 w 46"/>
                  <a:gd name="T37" fmla="*/ 11 h 53"/>
                  <a:gd name="T38" fmla="*/ 31 w 46"/>
                  <a:gd name="T39" fmla="*/ 11 h 53"/>
                  <a:gd name="T40" fmla="*/ 31 w 46"/>
                  <a:gd name="T41" fmla="*/ 11 h 53"/>
                  <a:gd name="T42" fmla="*/ 29 w 46"/>
                  <a:gd name="T43" fmla="*/ 11 h 53"/>
                  <a:gd name="T44" fmla="*/ 27 w 46"/>
                  <a:gd name="T45" fmla="*/ 12 h 53"/>
                  <a:gd name="T46" fmla="*/ 25 w 46"/>
                  <a:gd name="T47" fmla="*/ 15 h 53"/>
                  <a:gd name="T48" fmla="*/ 24 w 46"/>
                  <a:gd name="T49" fmla="*/ 17 h 53"/>
                  <a:gd name="T50" fmla="*/ 23 w 46"/>
                  <a:gd name="T51" fmla="*/ 20 h 53"/>
                  <a:gd name="T52" fmla="*/ 22 w 46"/>
                  <a:gd name="T53" fmla="*/ 23 h 53"/>
                  <a:gd name="T54" fmla="*/ 22 w 46"/>
                  <a:gd name="T55" fmla="*/ 26 h 53"/>
                  <a:gd name="T56" fmla="*/ 22 w 46"/>
                  <a:gd name="T57" fmla="*/ 29 h 53"/>
                  <a:gd name="T58" fmla="*/ 22 w 46"/>
                  <a:gd name="T59" fmla="*/ 44 h 53"/>
                  <a:gd name="T60" fmla="*/ 22 w 46"/>
                  <a:gd name="T61" fmla="*/ 47 h 53"/>
                  <a:gd name="T62" fmla="*/ 22 w 46"/>
                  <a:gd name="T63" fmla="*/ 48 h 53"/>
                  <a:gd name="T64" fmla="*/ 23 w 46"/>
                  <a:gd name="T65" fmla="*/ 49 h 53"/>
                  <a:gd name="T66" fmla="*/ 24 w 46"/>
                  <a:gd name="T67" fmla="*/ 50 h 53"/>
                  <a:gd name="T68" fmla="*/ 26 w 46"/>
                  <a:gd name="T69" fmla="*/ 51 h 53"/>
                  <a:gd name="T70" fmla="*/ 28 w 46"/>
                  <a:gd name="T71" fmla="*/ 51 h 53"/>
                  <a:gd name="T72" fmla="*/ 0 w 46"/>
                  <a:gd name="T73" fmla="*/ 53 h 53"/>
                  <a:gd name="T74" fmla="*/ 1 w 46"/>
                  <a:gd name="T75" fmla="*/ 51 h 53"/>
                  <a:gd name="T76" fmla="*/ 4 w 46"/>
                  <a:gd name="T77" fmla="*/ 50 h 53"/>
                  <a:gd name="T78" fmla="*/ 5 w 46"/>
                  <a:gd name="T79" fmla="*/ 48 h 53"/>
                  <a:gd name="T80" fmla="*/ 6 w 46"/>
                  <a:gd name="T81" fmla="*/ 44 h 53"/>
                  <a:gd name="T82" fmla="*/ 6 w 46"/>
                  <a:gd name="T83" fmla="*/ 13 h 53"/>
                  <a:gd name="T84" fmla="*/ 6 w 46"/>
                  <a:gd name="T85" fmla="*/ 9 h 53"/>
                  <a:gd name="T86" fmla="*/ 5 w 46"/>
                  <a:gd name="T87" fmla="*/ 7 h 53"/>
                  <a:gd name="T88" fmla="*/ 5 w 46"/>
                  <a:gd name="T89" fmla="*/ 5 h 53"/>
                  <a:gd name="T90" fmla="*/ 4 w 46"/>
                  <a:gd name="T91" fmla="*/ 5 h 53"/>
                  <a:gd name="T92" fmla="*/ 2 w 46"/>
                  <a:gd name="T93" fmla="*/ 4 h 53"/>
                  <a:gd name="T94" fmla="*/ 0 w 46"/>
                  <a:gd name="T95" fmla="*/ 3 h 53"/>
                  <a:gd name="T96" fmla="*/ 22 w 46"/>
                  <a:gd name="T97" fmla="*/ 2 h 5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6"/>
                  <a:gd name="T148" fmla="*/ 0 h 53"/>
                  <a:gd name="T149" fmla="*/ 46 w 46"/>
                  <a:gd name="T150" fmla="*/ 53 h 5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6" h="53">
                    <a:moveTo>
                      <a:pt x="22" y="2"/>
                    </a:moveTo>
                    <a:lnTo>
                      <a:pt x="22" y="14"/>
                    </a:lnTo>
                    <a:lnTo>
                      <a:pt x="23" y="12"/>
                    </a:lnTo>
                    <a:lnTo>
                      <a:pt x="24" y="10"/>
                    </a:lnTo>
                    <a:lnTo>
                      <a:pt x="26" y="8"/>
                    </a:lnTo>
                    <a:lnTo>
                      <a:pt x="27" y="7"/>
                    </a:lnTo>
                    <a:lnTo>
                      <a:pt x="28" y="5"/>
                    </a:lnTo>
                    <a:lnTo>
                      <a:pt x="29" y="4"/>
                    </a:lnTo>
                    <a:lnTo>
                      <a:pt x="30" y="3"/>
                    </a:lnTo>
                    <a:lnTo>
                      <a:pt x="31" y="3"/>
                    </a:lnTo>
                    <a:lnTo>
                      <a:pt x="32" y="2"/>
                    </a:lnTo>
                    <a:lnTo>
                      <a:pt x="35" y="1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1" y="0"/>
                    </a:lnTo>
                    <a:lnTo>
                      <a:pt x="42" y="1"/>
                    </a:lnTo>
                    <a:lnTo>
                      <a:pt x="44" y="2"/>
                    </a:lnTo>
                    <a:lnTo>
                      <a:pt x="45" y="3"/>
                    </a:lnTo>
                    <a:lnTo>
                      <a:pt x="45" y="4"/>
                    </a:lnTo>
                    <a:lnTo>
                      <a:pt x="46" y="6"/>
                    </a:lnTo>
                    <a:lnTo>
                      <a:pt x="46" y="8"/>
                    </a:lnTo>
                    <a:lnTo>
                      <a:pt x="46" y="9"/>
                    </a:lnTo>
                    <a:lnTo>
                      <a:pt x="45" y="11"/>
                    </a:lnTo>
                    <a:lnTo>
                      <a:pt x="45" y="12"/>
                    </a:lnTo>
                    <a:lnTo>
                      <a:pt x="44" y="13"/>
                    </a:lnTo>
                    <a:lnTo>
                      <a:pt x="42" y="14"/>
                    </a:lnTo>
                    <a:lnTo>
                      <a:pt x="41" y="15"/>
                    </a:lnTo>
                    <a:lnTo>
                      <a:pt x="40" y="15"/>
                    </a:lnTo>
                    <a:lnTo>
                      <a:pt x="39" y="15"/>
                    </a:lnTo>
                    <a:lnTo>
                      <a:pt x="37" y="15"/>
                    </a:lnTo>
                    <a:lnTo>
                      <a:pt x="36" y="15"/>
                    </a:lnTo>
                    <a:lnTo>
                      <a:pt x="35" y="14"/>
                    </a:lnTo>
                    <a:lnTo>
                      <a:pt x="34" y="13"/>
                    </a:lnTo>
                    <a:lnTo>
                      <a:pt x="33" y="13"/>
                    </a:lnTo>
                    <a:lnTo>
                      <a:pt x="32" y="12"/>
                    </a:lnTo>
                    <a:lnTo>
                      <a:pt x="32" y="11"/>
                    </a:lnTo>
                    <a:lnTo>
                      <a:pt x="31" y="11"/>
                    </a:lnTo>
                    <a:lnTo>
                      <a:pt x="30" y="11"/>
                    </a:lnTo>
                    <a:lnTo>
                      <a:pt x="29" y="11"/>
                    </a:lnTo>
                    <a:lnTo>
                      <a:pt x="28" y="12"/>
                    </a:lnTo>
                    <a:lnTo>
                      <a:pt x="27" y="12"/>
                    </a:lnTo>
                    <a:lnTo>
                      <a:pt x="26" y="13"/>
                    </a:lnTo>
                    <a:lnTo>
                      <a:pt x="25" y="15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3" y="19"/>
                    </a:lnTo>
                    <a:lnTo>
                      <a:pt x="23" y="20"/>
                    </a:lnTo>
                    <a:lnTo>
                      <a:pt x="23" y="21"/>
                    </a:lnTo>
                    <a:lnTo>
                      <a:pt x="22" y="23"/>
                    </a:lnTo>
                    <a:lnTo>
                      <a:pt x="22" y="24"/>
                    </a:lnTo>
                    <a:lnTo>
                      <a:pt x="22" y="26"/>
                    </a:lnTo>
                    <a:lnTo>
                      <a:pt x="22" y="27"/>
                    </a:lnTo>
                    <a:lnTo>
                      <a:pt x="22" y="29"/>
                    </a:lnTo>
                    <a:lnTo>
                      <a:pt x="22" y="41"/>
                    </a:lnTo>
                    <a:lnTo>
                      <a:pt x="22" y="44"/>
                    </a:lnTo>
                    <a:lnTo>
                      <a:pt x="22" y="46"/>
                    </a:lnTo>
                    <a:lnTo>
                      <a:pt x="22" y="47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3" y="49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4" y="51"/>
                    </a:lnTo>
                    <a:lnTo>
                      <a:pt x="26" y="51"/>
                    </a:lnTo>
                    <a:lnTo>
                      <a:pt x="27" y="51"/>
                    </a:lnTo>
                    <a:lnTo>
                      <a:pt x="28" y="51"/>
                    </a:lnTo>
                    <a:lnTo>
                      <a:pt x="28" y="53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3" y="51"/>
                    </a:lnTo>
                    <a:lnTo>
                      <a:pt x="4" y="50"/>
                    </a:lnTo>
                    <a:lnTo>
                      <a:pt x="5" y="49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4"/>
                    </a:lnTo>
                    <a:lnTo>
                      <a:pt x="6" y="41"/>
                    </a:lnTo>
                    <a:lnTo>
                      <a:pt x="6" y="13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6" y="8"/>
                    </a:lnTo>
                    <a:lnTo>
                      <a:pt x="5" y="7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1" name="Freeform 37"/>
              <p:cNvSpPr>
                <a:spLocks/>
              </p:cNvSpPr>
              <p:nvPr/>
            </p:nvSpPr>
            <p:spPr bwMode="auto">
              <a:xfrm>
                <a:off x="2595" y="2955"/>
                <a:ext cx="34" cy="73"/>
              </a:xfrm>
              <a:custGeom>
                <a:avLst/>
                <a:gdLst>
                  <a:gd name="T0" fmla="*/ 23 w 34"/>
                  <a:gd name="T1" fmla="*/ 20 h 73"/>
                  <a:gd name="T2" fmla="*/ 34 w 34"/>
                  <a:gd name="T3" fmla="*/ 25 h 73"/>
                  <a:gd name="T4" fmla="*/ 23 w 34"/>
                  <a:gd name="T5" fmla="*/ 58 h 73"/>
                  <a:gd name="T6" fmla="*/ 23 w 34"/>
                  <a:gd name="T7" fmla="*/ 61 h 73"/>
                  <a:gd name="T8" fmla="*/ 23 w 34"/>
                  <a:gd name="T9" fmla="*/ 64 h 73"/>
                  <a:gd name="T10" fmla="*/ 23 w 34"/>
                  <a:gd name="T11" fmla="*/ 65 h 73"/>
                  <a:gd name="T12" fmla="*/ 24 w 34"/>
                  <a:gd name="T13" fmla="*/ 66 h 73"/>
                  <a:gd name="T14" fmla="*/ 25 w 34"/>
                  <a:gd name="T15" fmla="*/ 66 h 73"/>
                  <a:gd name="T16" fmla="*/ 26 w 34"/>
                  <a:gd name="T17" fmla="*/ 66 h 73"/>
                  <a:gd name="T18" fmla="*/ 29 w 34"/>
                  <a:gd name="T19" fmla="*/ 65 h 73"/>
                  <a:gd name="T20" fmla="*/ 32 w 34"/>
                  <a:gd name="T21" fmla="*/ 61 h 73"/>
                  <a:gd name="T22" fmla="*/ 32 w 34"/>
                  <a:gd name="T23" fmla="*/ 65 h 73"/>
                  <a:gd name="T24" fmla="*/ 30 w 34"/>
                  <a:gd name="T25" fmla="*/ 69 h 73"/>
                  <a:gd name="T26" fmla="*/ 26 w 34"/>
                  <a:gd name="T27" fmla="*/ 71 h 73"/>
                  <a:gd name="T28" fmla="*/ 22 w 34"/>
                  <a:gd name="T29" fmla="*/ 73 h 73"/>
                  <a:gd name="T30" fmla="*/ 17 w 34"/>
                  <a:gd name="T31" fmla="*/ 73 h 73"/>
                  <a:gd name="T32" fmla="*/ 13 w 34"/>
                  <a:gd name="T33" fmla="*/ 71 h 73"/>
                  <a:gd name="T34" fmla="*/ 10 w 34"/>
                  <a:gd name="T35" fmla="*/ 69 h 73"/>
                  <a:gd name="T36" fmla="*/ 8 w 34"/>
                  <a:gd name="T37" fmla="*/ 66 h 73"/>
                  <a:gd name="T38" fmla="*/ 7 w 34"/>
                  <a:gd name="T39" fmla="*/ 64 h 73"/>
                  <a:gd name="T40" fmla="*/ 7 w 34"/>
                  <a:gd name="T41" fmla="*/ 62 h 73"/>
                  <a:gd name="T42" fmla="*/ 7 w 34"/>
                  <a:gd name="T43" fmla="*/ 59 h 73"/>
                  <a:gd name="T44" fmla="*/ 7 w 34"/>
                  <a:gd name="T45" fmla="*/ 56 h 73"/>
                  <a:gd name="T46" fmla="*/ 7 w 34"/>
                  <a:gd name="T47" fmla="*/ 25 h 73"/>
                  <a:gd name="T48" fmla="*/ 0 w 34"/>
                  <a:gd name="T49" fmla="*/ 23 h 73"/>
                  <a:gd name="T50" fmla="*/ 3 w 34"/>
                  <a:gd name="T51" fmla="*/ 21 h 73"/>
                  <a:gd name="T52" fmla="*/ 6 w 34"/>
                  <a:gd name="T53" fmla="*/ 18 h 73"/>
                  <a:gd name="T54" fmla="*/ 9 w 34"/>
                  <a:gd name="T55" fmla="*/ 16 h 73"/>
                  <a:gd name="T56" fmla="*/ 12 w 34"/>
                  <a:gd name="T57" fmla="*/ 13 h 73"/>
                  <a:gd name="T58" fmla="*/ 14 w 34"/>
                  <a:gd name="T59" fmla="*/ 10 h 73"/>
                  <a:gd name="T60" fmla="*/ 17 w 34"/>
                  <a:gd name="T61" fmla="*/ 7 h 73"/>
                  <a:gd name="T62" fmla="*/ 19 w 34"/>
                  <a:gd name="T63" fmla="*/ 4 h 73"/>
                  <a:gd name="T64" fmla="*/ 21 w 34"/>
                  <a:gd name="T65" fmla="*/ 0 h 7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"/>
                  <a:gd name="T100" fmla="*/ 0 h 73"/>
                  <a:gd name="T101" fmla="*/ 34 w 34"/>
                  <a:gd name="T102" fmla="*/ 73 h 7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" h="73">
                    <a:moveTo>
                      <a:pt x="23" y="0"/>
                    </a:moveTo>
                    <a:lnTo>
                      <a:pt x="23" y="20"/>
                    </a:lnTo>
                    <a:lnTo>
                      <a:pt x="34" y="20"/>
                    </a:lnTo>
                    <a:lnTo>
                      <a:pt x="34" y="25"/>
                    </a:lnTo>
                    <a:lnTo>
                      <a:pt x="23" y="25"/>
                    </a:lnTo>
                    <a:lnTo>
                      <a:pt x="23" y="58"/>
                    </a:lnTo>
                    <a:lnTo>
                      <a:pt x="23" y="60"/>
                    </a:lnTo>
                    <a:lnTo>
                      <a:pt x="23" y="61"/>
                    </a:lnTo>
                    <a:lnTo>
                      <a:pt x="23" y="62"/>
                    </a:lnTo>
                    <a:lnTo>
                      <a:pt x="23" y="64"/>
                    </a:lnTo>
                    <a:lnTo>
                      <a:pt x="23" y="65"/>
                    </a:lnTo>
                    <a:lnTo>
                      <a:pt x="24" y="65"/>
                    </a:lnTo>
                    <a:lnTo>
                      <a:pt x="24" y="66"/>
                    </a:lnTo>
                    <a:lnTo>
                      <a:pt x="25" y="66"/>
                    </a:lnTo>
                    <a:lnTo>
                      <a:pt x="26" y="66"/>
                    </a:lnTo>
                    <a:lnTo>
                      <a:pt x="27" y="66"/>
                    </a:lnTo>
                    <a:lnTo>
                      <a:pt x="29" y="65"/>
                    </a:lnTo>
                    <a:lnTo>
                      <a:pt x="30" y="63"/>
                    </a:lnTo>
                    <a:lnTo>
                      <a:pt x="32" y="61"/>
                    </a:lnTo>
                    <a:lnTo>
                      <a:pt x="34" y="62"/>
                    </a:lnTo>
                    <a:lnTo>
                      <a:pt x="32" y="65"/>
                    </a:lnTo>
                    <a:lnTo>
                      <a:pt x="31" y="67"/>
                    </a:lnTo>
                    <a:lnTo>
                      <a:pt x="30" y="69"/>
                    </a:lnTo>
                    <a:lnTo>
                      <a:pt x="28" y="70"/>
                    </a:lnTo>
                    <a:lnTo>
                      <a:pt x="26" y="71"/>
                    </a:lnTo>
                    <a:lnTo>
                      <a:pt x="24" y="72"/>
                    </a:lnTo>
                    <a:lnTo>
                      <a:pt x="22" y="73"/>
                    </a:lnTo>
                    <a:lnTo>
                      <a:pt x="19" y="73"/>
                    </a:lnTo>
                    <a:lnTo>
                      <a:pt x="17" y="73"/>
                    </a:lnTo>
                    <a:lnTo>
                      <a:pt x="15" y="72"/>
                    </a:lnTo>
                    <a:lnTo>
                      <a:pt x="13" y="71"/>
                    </a:lnTo>
                    <a:lnTo>
                      <a:pt x="12" y="70"/>
                    </a:lnTo>
                    <a:lnTo>
                      <a:pt x="10" y="69"/>
                    </a:lnTo>
                    <a:lnTo>
                      <a:pt x="9" y="67"/>
                    </a:lnTo>
                    <a:lnTo>
                      <a:pt x="8" y="66"/>
                    </a:lnTo>
                    <a:lnTo>
                      <a:pt x="7" y="64"/>
                    </a:lnTo>
                    <a:lnTo>
                      <a:pt x="7" y="62"/>
                    </a:lnTo>
                    <a:lnTo>
                      <a:pt x="7" y="60"/>
                    </a:lnTo>
                    <a:lnTo>
                      <a:pt x="7" y="59"/>
                    </a:lnTo>
                    <a:lnTo>
                      <a:pt x="7" y="57"/>
                    </a:lnTo>
                    <a:lnTo>
                      <a:pt x="7" y="56"/>
                    </a:lnTo>
                    <a:lnTo>
                      <a:pt x="7" y="53"/>
                    </a:lnTo>
                    <a:lnTo>
                      <a:pt x="7" y="25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1" y="22"/>
                    </a:lnTo>
                    <a:lnTo>
                      <a:pt x="3" y="21"/>
                    </a:lnTo>
                    <a:lnTo>
                      <a:pt x="5" y="20"/>
                    </a:lnTo>
                    <a:lnTo>
                      <a:pt x="6" y="18"/>
                    </a:lnTo>
                    <a:lnTo>
                      <a:pt x="8" y="17"/>
                    </a:lnTo>
                    <a:lnTo>
                      <a:pt x="9" y="16"/>
                    </a:lnTo>
                    <a:lnTo>
                      <a:pt x="10" y="14"/>
                    </a:lnTo>
                    <a:lnTo>
                      <a:pt x="12" y="13"/>
                    </a:lnTo>
                    <a:lnTo>
                      <a:pt x="13" y="12"/>
                    </a:lnTo>
                    <a:lnTo>
                      <a:pt x="14" y="10"/>
                    </a:lnTo>
                    <a:lnTo>
                      <a:pt x="15" y="8"/>
                    </a:lnTo>
                    <a:lnTo>
                      <a:pt x="17" y="7"/>
                    </a:lnTo>
                    <a:lnTo>
                      <a:pt x="18" y="5"/>
                    </a:lnTo>
                    <a:lnTo>
                      <a:pt x="19" y="4"/>
                    </a:lnTo>
                    <a:lnTo>
                      <a:pt x="20" y="2"/>
                    </a:lnTo>
                    <a:lnTo>
                      <a:pt x="21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2" name="Freeform 38"/>
              <p:cNvSpPr>
                <a:spLocks/>
              </p:cNvSpPr>
              <p:nvPr/>
            </p:nvSpPr>
            <p:spPr bwMode="auto">
              <a:xfrm>
                <a:off x="2635" y="2975"/>
                <a:ext cx="56" cy="53"/>
              </a:xfrm>
              <a:custGeom>
                <a:avLst/>
                <a:gdLst>
                  <a:gd name="T0" fmla="*/ 51 w 56"/>
                  <a:gd name="T1" fmla="*/ 40 h 53"/>
                  <a:gd name="T2" fmla="*/ 51 w 56"/>
                  <a:gd name="T3" fmla="*/ 45 h 53"/>
                  <a:gd name="T4" fmla="*/ 52 w 56"/>
                  <a:gd name="T5" fmla="*/ 47 h 53"/>
                  <a:gd name="T6" fmla="*/ 53 w 56"/>
                  <a:gd name="T7" fmla="*/ 49 h 53"/>
                  <a:gd name="T8" fmla="*/ 56 w 56"/>
                  <a:gd name="T9" fmla="*/ 49 h 53"/>
                  <a:gd name="T10" fmla="*/ 35 w 56"/>
                  <a:gd name="T11" fmla="*/ 51 h 53"/>
                  <a:gd name="T12" fmla="*/ 33 w 56"/>
                  <a:gd name="T13" fmla="*/ 46 h 53"/>
                  <a:gd name="T14" fmla="*/ 29 w 56"/>
                  <a:gd name="T15" fmla="*/ 50 h 53"/>
                  <a:gd name="T16" fmla="*/ 25 w 56"/>
                  <a:gd name="T17" fmla="*/ 51 h 53"/>
                  <a:gd name="T18" fmla="*/ 21 w 56"/>
                  <a:gd name="T19" fmla="*/ 53 h 53"/>
                  <a:gd name="T20" fmla="*/ 17 w 56"/>
                  <a:gd name="T21" fmla="*/ 53 h 53"/>
                  <a:gd name="T22" fmla="*/ 13 w 56"/>
                  <a:gd name="T23" fmla="*/ 51 h 53"/>
                  <a:gd name="T24" fmla="*/ 10 w 56"/>
                  <a:gd name="T25" fmla="*/ 49 h 53"/>
                  <a:gd name="T26" fmla="*/ 7 w 56"/>
                  <a:gd name="T27" fmla="*/ 46 h 53"/>
                  <a:gd name="T28" fmla="*/ 6 w 56"/>
                  <a:gd name="T29" fmla="*/ 43 h 53"/>
                  <a:gd name="T30" fmla="*/ 6 w 56"/>
                  <a:gd name="T31" fmla="*/ 41 h 53"/>
                  <a:gd name="T32" fmla="*/ 5 w 56"/>
                  <a:gd name="T33" fmla="*/ 37 h 53"/>
                  <a:gd name="T34" fmla="*/ 5 w 56"/>
                  <a:gd name="T35" fmla="*/ 34 h 53"/>
                  <a:gd name="T36" fmla="*/ 5 w 56"/>
                  <a:gd name="T37" fmla="*/ 11 h 53"/>
                  <a:gd name="T38" fmla="*/ 5 w 56"/>
                  <a:gd name="T39" fmla="*/ 6 h 53"/>
                  <a:gd name="T40" fmla="*/ 4 w 56"/>
                  <a:gd name="T41" fmla="*/ 4 h 53"/>
                  <a:gd name="T42" fmla="*/ 3 w 56"/>
                  <a:gd name="T43" fmla="*/ 2 h 53"/>
                  <a:gd name="T44" fmla="*/ 0 w 56"/>
                  <a:gd name="T45" fmla="*/ 1 h 53"/>
                  <a:gd name="T46" fmla="*/ 21 w 56"/>
                  <a:gd name="T47" fmla="*/ 0 h 53"/>
                  <a:gd name="T48" fmla="*/ 21 w 56"/>
                  <a:gd name="T49" fmla="*/ 37 h 53"/>
                  <a:gd name="T50" fmla="*/ 22 w 56"/>
                  <a:gd name="T51" fmla="*/ 41 h 53"/>
                  <a:gd name="T52" fmla="*/ 22 w 56"/>
                  <a:gd name="T53" fmla="*/ 42 h 53"/>
                  <a:gd name="T54" fmla="*/ 23 w 56"/>
                  <a:gd name="T55" fmla="*/ 44 h 53"/>
                  <a:gd name="T56" fmla="*/ 24 w 56"/>
                  <a:gd name="T57" fmla="*/ 44 h 53"/>
                  <a:gd name="T58" fmla="*/ 25 w 56"/>
                  <a:gd name="T59" fmla="*/ 45 h 53"/>
                  <a:gd name="T60" fmla="*/ 27 w 56"/>
                  <a:gd name="T61" fmla="*/ 45 h 53"/>
                  <a:gd name="T62" fmla="*/ 29 w 56"/>
                  <a:gd name="T63" fmla="*/ 44 h 53"/>
                  <a:gd name="T64" fmla="*/ 31 w 56"/>
                  <a:gd name="T65" fmla="*/ 44 h 53"/>
                  <a:gd name="T66" fmla="*/ 34 w 56"/>
                  <a:gd name="T67" fmla="*/ 40 h 53"/>
                  <a:gd name="T68" fmla="*/ 35 w 56"/>
                  <a:gd name="T69" fmla="*/ 11 h 53"/>
                  <a:gd name="T70" fmla="*/ 35 w 56"/>
                  <a:gd name="T71" fmla="*/ 6 h 53"/>
                  <a:gd name="T72" fmla="*/ 34 w 56"/>
                  <a:gd name="T73" fmla="*/ 4 h 53"/>
                  <a:gd name="T74" fmla="*/ 32 w 56"/>
                  <a:gd name="T75" fmla="*/ 2 h 53"/>
                  <a:gd name="T76" fmla="*/ 30 w 56"/>
                  <a:gd name="T77" fmla="*/ 1 h 53"/>
                  <a:gd name="T78" fmla="*/ 51 w 56"/>
                  <a:gd name="T79" fmla="*/ 0 h 5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6"/>
                  <a:gd name="T121" fmla="*/ 0 h 53"/>
                  <a:gd name="T122" fmla="*/ 56 w 56"/>
                  <a:gd name="T123" fmla="*/ 53 h 53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6" h="53">
                    <a:moveTo>
                      <a:pt x="51" y="0"/>
                    </a:moveTo>
                    <a:lnTo>
                      <a:pt x="51" y="40"/>
                    </a:lnTo>
                    <a:lnTo>
                      <a:pt x="51" y="42"/>
                    </a:lnTo>
                    <a:lnTo>
                      <a:pt x="51" y="45"/>
                    </a:lnTo>
                    <a:lnTo>
                      <a:pt x="51" y="46"/>
                    </a:lnTo>
                    <a:lnTo>
                      <a:pt x="52" y="47"/>
                    </a:lnTo>
                    <a:lnTo>
                      <a:pt x="52" y="48"/>
                    </a:lnTo>
                    <a:lnTo>
                      <a:pt x="53" y="49"/>
                    </a:lnTo>
                    <a:lnTo>
                      <a:pt x="54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35" y="51"/>
                    </a:lnTo>
                    <a:lnTo>
                      <a:pt x="35" y="44"/>
                    </a:lnTo>
                    <a:lnTo>
                      <a:pt x="33" y="46"/>
                    </a:lnTo>
                    <a:lnTo>
                      <a:pt x="31" y="48"/>
                    </a:lnTo>
                    <a:lnTo>
                      <a:pt x="29" y="50"/>
                    </a:lnTo>
                    <a:lnTo>
                      <a:pt x="27" y="51"/>
                    </a:lnTo>
                    <a:lnTo>
                      <a:pt x="25" y="51"/>
                    </a:lnTo>
                    <a:lnTo>
                      <a:pt x="23" y="52"/>
                    </a:lnTo>
                    <a:lnTo>
                      <a:pt x="21" y="53"/>
                    </a:lnTo>
                    <a:lnTo>
                      <a:pt x="19" y="53"/>
                    </a:lnTo>
                    <a:lnTo>
                      <a:pt x="17" y="53"/>
                    </a:lnTo>
                    <a:lnTo>
                      <a:pt x="15" y="52"/>
                    </a:lnTo>
                    <a:lnTo>
                      <a:pt x="13" y="51"/>
                    </a:lnTo>
                    <a:lnTo>
                      <a:pt x="11" y="50"/>
                    </a:lnTo>
                    <a:lnTo>
                      <a:pt x="10" y="49"/>
                    </a:lnTo>
                    <a:lnTo>
                      <a:pt x="8" y="47"/>
                    </a:lnTo>
                    <a:lnTo>
                      <a:pt x="7" y="46"/>
                    </a:lnTo>
                    <a:lnTo>
                      <a:pt x="7" y="44"/>
                    </a:lnTo>
                    <a:lnTo>
                      <a:pt x="6" y="43"/>
                    </a:lnTo>
                    <a:lnTo>
                      <a:pt x="6" y="42"/>
                    </a:lnTo>
                    <a:lnTo>
                      <a:pt x="6" y="41"/>
                    </a:lnTo>
                    <a:lnTo>
                      <a:pt x="6" y="39"/>
                    </a:lnTo>
                    <a:lnTo>
                      <a:pt x="5" y="37"/>
                    </a:lnTo>
                    <a:lnTo>
                      <a:pt x="5" y="36"/>
                    </a:lnTo>
                    <a:lnTo>
                      <a:pt x="5" y="34"/>
                    </a:lnTo>
                    <a:lnTo>
                      <a:pt x="5" y="32"/>
                    </a:lnTo>
                    <a:lnTo>
                      <a:pt x="5" y="11"/>
                    </a:lnTo>
                    <a:lnTo>
                      <a:pt x="5" y="9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4" y="4"/>
                    </a:lnTo>
                    <a:lnTo>
                      <a:pt x="4" y="3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7"/>
                    </a:lnTo>
                    <a:lnTo>
                      <a:pt x="22" y="39"/>
                    </a:lnTo>
                    <a:lnTo>
                      <a:pt x="22" y="41"/>
                    </a:lnTo>
                    <a:lnTo>
                      <a:pt x="22" y="42"/>
                    </a:lnTo>
                    <a:lnTo>
                      <a:pt x="22" y="43"/>
                    </a:lnTo>
                    <a:lnTo>
                      <a:pt x="23" y="44"/>
                    </a:lnTo>
                    <a:lnTo>
                      <a:pt x="24" y="44"/>
                    </a:lnTo>
                    <a:lnTo>
                      <a:pt x="25" y="45"/>
                    </a:lnTo>
                    <a:lnTo>
                      <a:pt x="26" y="45"/>
                    </a:lnTo>
                    <a:lnTo>
                      <a:pt x="27" y="45"/>
                    </a:lnTo>
                    <a:lnTo>
                      <a:pt x="28" y="45"/>
                    </a:lnTo>
                    <a:lnTo>
                      <a:pt x="29" y="44"/>
                    </a:lnTo>
                    <a:lnTo>
                      <a:pt x="30" y="44"/>
                    </a:lnTo>
                    <a:lnTo>
                      <a:pt x="31" y="44"/>
                    </a:lnTo>
                    <a:lnTo>
                      <a:pt x="32" y="42"/>
                    </a:lnTo>
                    <a:lnTo>
                      <a:pt x="34" y="40"/>
                    </a:lnTo>
                    <a:lnTo>
                      <a:pt x="35" y="38"/>
                    </a:lnTo>
                    <a:lnTo>
                      <a:pt x="35" y="11"/>
                    </a:lnTo>
                    <a:lnTo>
                      <a:pt x="35" y="9"/>
                    </a:lnTo>
                    <a:lnTo>
                      <a:pt x="35" y="6"/>
                    </a:lnTo>
                    <a:lnTo>
                      <a:pt x="34" y="5"/>
                    </a:lnTo>
                    <a:lnTo>
                      <a:pt x="34" y="4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1" y="2"/>
                    </a:lnTo>
                    <a:lnTo>
                      <a:pt x="30" y="1"/>
                    </a:lnTo>
                    <a:lnTo>
                      <a:pt x="30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3" name="Freeform 39"/>
              <p:cNvSpPr>
                <a:spLocks/>
              </p:cNvSpPr>
              <p:nvPr/>
            </p:nvSpPr>
            <p:spPr bwMode="auto">
              <a:xfrm>
                <a:off x="2700" y="2973"/>
                <a:ext cx="46" cy="53"/>
              </a:xfrm>
              <a:custGeom>
                <a:avLst/>
                <a:gdLst>
                  <a:gd name="T0" fmla="*/ 22 w 46"/>
                  <a:gd name="T1" fmla="*/ 14 h 53"/>
                  <a:gd name="T2" fmla="*/ 24 w 46"/>
                  <a:gd name="T3" fmla="*/ 10 h 53"/>
                  <a:gd name="T4" fmla="*/ 27 w 46"/>
                  <a:gd name="T5" fmla="*/ 7 h 53"/>
                  <a:gd name="T6" fmla="*/ 29 w 46"/>
                  <a:gd name="T7" fmla="*/ 4 h 53"/>
                  <a:gd name="T8" fmla="*/ 31 w 46"/>
                  <a:gd name="T9" fmla="*/ 3 h 53"/>
                  <a:gd name="T10" fmla="*/ 35 w 46"/>
                  <a:gd name="T11" fmla="*/ 1 h 53"/>
                  <a:gd name="T12" fmla="*/ 39 w 46"/>
                  <a:gd name="T13" fmla="*/ 0 h 53"/>
                  <a:gd name="T14" fmla="*/ 41 w 46"/>
                  <a:gd name="T15" fmla="*/ 0 h 53"/>
                  <a:gd name="T16" fmla="*/ 44 w 46"/>
                  <a:gd name="T17" fmla="*/ 2 h 53"/>
                  <a:gd name="T18" fmla="*/ 45 w 46"/>
                  <a:gd name="T19" fmla="*/ 4 h 53"/>
                  <a:gd name="T20" fmla="*/ 46 w 46"/>
                  <a:gd name="T21" fmla="*/ 8 h 53"/>
                  <a:gd name="T22" fmla="*/ 45 w 46"/>
                  <a:gd name="T23" fmla="*/ 11 h 53"/>
                  <a:gd name="T24" fmla="*/ 44 w 46"/>
                  <a:gd name="T25" fmla="*/ 13 h 53"/>
                  <a:gd name="T26" fmla="*/ 41 w 46"/>
                  <a:gd name="T27" fmla="*/ 15 h 53"/>
                  <a:gd name="T28" fmla="*/ 39 w 46"/>
                  <a:gd name="T29" fmla="*/ 15 h 53"/>
                  <a:gd name="T30" fmla="*/ 36 w 46"/>
                  <a:gd name="T31" fmla="*/ 15 h 53"/>
                  <a:gd name="T32" fmla="*/ 34 w 46"/>
                  <a:gd name="T33" fmla="*/ 13 h 53"/>
                  <a:gd name="T34" fmla="*/ 32 w 46"/>
                  <a:gd name="T35" fmla="*/ 12 h 53"/>
                  <a:gd name="T36" fmla="*/ 32 w 46"/>
                  <a:gd name="T37" fmla="*/ 11 h 53"/>
                  <a:gd name="T38" fmla="*/ 31 w 46"/>
                  <a:gd name="T39" fmla="*/ 11 h 53"/>
                  <a:gd name="T40" fmla="*/ 31 w 46"/>
                  <a:gd name="T41" fmla="*/ 11 h 53"/>
                  <a:gd name="T42" fmla="*/ 29 w 46"/>
                  <a:gd name="T43" fmla="*/ 11 h 53"/>
                  <a:gd name="T44" fmla="*/ 27 w 46"/>
                  <a:gd name="T45" fmla="*/ 12 h 53"/>
                  <a:gd name="T46" fmla="*/ 25 w 46"/>
                  <a:gd name="T47" fmla="*/ 15 h 53"/>
                  <a:gd name="T48" fmla="*/ 24 w 46"/>
                  <a:gd name="T49" fmla="*/ 17 h 53"/>
                  <a:gd name="T50" fmla="*/ 23 w 46"/>
                  <a:gd name="T51" fmla="*/ 20 h 53"/>
                  <a:gd name="T52" fmla="*/ 22 w 46"/>
                  <a:gd name="T53" fmla="*/ 23 h 53"/>
                  <a:gd name="T54" fmla="*/ 22 w 46"/>
                  <a:gd name="T55" fmla="*/ 26 h 53"/>
                  <a:gd name="T56" fmla="*/ 22 w 46"/>
                  <a:gd name="T57" fmla="*/ 29 h 53"/>
                  <a:gd name="T58" fmla="*/ 22 w 46"/>
                  <a:gd name="T59" fmla="*/ 44 h 53"/>
                  <a:gd name="T60" fmla="*/ 22 w 46"/>
                  <a:gd name="T61" fmla="*/ 47 h 53"/>
                  <a:gd name="T62" fmla="*/ 22 w 46"/>
                  <a:gd name="T63" fmla="*/ 48 h 53"/>
                  <a:gd name="T64" fmla="*/ 23 w 46"/>
                  <a:gd name="T65" fmla="*/ 49 h 53"/>
                  <a:gd name="T66" fmla="*/ 24 w 46"/>
                  <a:gd name="T67" fmla="*/ 50 h 53"/>
                  <a:gd name="T68" fmla="*/ 26 w 46"/>
                  <a:gd name="T69" fmla="*/ 51 h 53"/>
                  <a:gd name="T70" fmla="*/ 28 w 46"/>
                  <a:gd name="T71" fmla="*/ 51 h 53"/>
                  <a:gd name="T72" fmla="*/ 0 w 46"/>
                  <a:gd name="T73" fmla="*/ 53 h 53"/>
                  <a:gd name="T74" fmla="*/ 1 w 46"/>
                  <a:gd name="T75" fmla="*/ 51 h 53"/>
                  <a:gd name="T76" fmla="*/ 4 w 46"/>
                  <a:gd name="T77" fmla="*/ 50 h 53"/>
                  <a:gd name="T78" fmla="*/ 5 w 46"/>
                  <a:gd name="T79" fmla="*/ 48 h 53"/>
                  <a:gd name="T80" fmla="*/ 6 w 46"/>
                  <a:gd name="T81" fmla="*/ 44 h 53"/>
                  <a:gd name="T82" fmla="*/ 6 w 46"/>
                  <a:gd name="T83" fmla="*/ 13 h 53"/>
                  <a:gd name="T84" fmla="*/ 6 w 46"/>
                  <a:gd name="T85" fmla="*/ 9 h 53"/>
                  <a:gd name="T86" fmla="*/ 5 w 46"/>
                  <a:gd name="T87" fmla="*/ 7 h 53"/>
                  <a:gd name="T88" fmla="*/ 5 w 46"/>
                  <a:gd name="T89" fmla="*/ 5 h 53"/>
                  <a:gd name="T90" fmla="*/ 4 w 46"/>
                  <a:gd name="T91" fmla="*/ 5 h 53"/>
                  <a:gd name="T92" fmla="*/ 2 w 46"/>
                  <a:gd name="T93" fmla="*/ 4 h 53"/>
                  <a:gd name="T94" fmla="*/ 0 w 46"/>
                  <a:gd name="T95" fmla="*/ 3 h 53"/>
                  <a:gd name="T96" fmla="*/ 22 w 46"/>
                  <a:gd name="T97" fmla="*/ 2 h 5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6"/>
                  <a:gd name="T148" fmla="*/ 0 h 53"/>
                  <a:gd name="T149" fmla="*/ 46 w 46"/>
                  <a:gd name="T150" fmla="*/ 53 h 5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6" h="53">
                    <a:moveTo>
                      <a:pt x="22" y="2"/>
                    </a:moveTo>
                    <a:lnTo>
                      <a:pt x="22" y="14"/>
                    </a:lnTo>
                    <a:lnTo>
                      <a:pt x="23" y="12"/>
                    </a:lnTo>
                    <a:lnTo>
                      <a:pt x="24" y="10"/>
                    </a:lnTo>
                    <a:lnTo>
                      <a:pt x="26" y="8"/>
                    </a:lnTo>
                    <a:lnTo>
                      <a:pt x="27" y="7"/>
                    </a:lnTo>
                    <a:lnTo>
                      <a:pt x="28" y="5"/>
                    </a:lnTo>
                    <a:lnTo>
                      <a:pt x="29" y="4"/>
                    </a:lnTo>
                    <a:lnTo>
                      <a:pt x="30" y="3"/>
                    </a:lnTo>
                    <a:lnTo>
                      <a:pt x="31" y="3"/>
                    </a:lnTo>
                    <a:lnTo>
                      <a:pt x="32" y="2"/>
                    </a:lnTo>
                    <a:lnTo>
                      <a:pt x="35" y="1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1" y="0"/>
                    </a:lnTo>
                    <a:lnTo>
                      <a:pt x="42" y="1"/>
                    </a:lnTo>
                    <a:lnTo>
                      <a:pt x="44" y="2"/>
                    </a:lnTo>
                    <a:lnTo>
                      <a:pt x="45" y="3"/>
                    </a:lnTo>
                    <a:lnTo>
                      <a:pt x="45" y="4"/>
                    </a:lnTo>
                    <a:lnTo>
                      <a:pt x="46" y="6"/>
                    </a:lnTo>
                    <a:lnTo>
                      <a:pt x="46" y="8"/>
                    </a:lnTo>
                    <a:lnTo>
                      <a:pt x="46" y="9"/>
                    </a:lnTo>
                    <a:lnTo>
                      <a:pt x="45" y="11"/>
                    </a:lnTo>
                    <a:lnTo>
                      <a:pt x="45" y="12"/>
                    </a:lnTo>
                    <a:lnTo>
                      <a:pt x="44" y="13"/>
                    </a:lnTo>
                    <a:lnTo>
                      <a:pt x="42" y="14"/>
                    </a:lnTo>
                    <a:lnTo>
                      <a:pt x="41" y="15"/>
                    </a:lnTo>
                    <a:lnTo>
                      <a:pt x="40" y="15"/>
                    </a:lnTo>
                    <a:lnTo>
                      <a:pt x="39" y="15"/>
                    </a:lnTo>
                    <a:lnTo>
                      <a:pt x="37" y="15"/>
                    </a:lnTo>
                    <a:lnTo>
                      <a:pt x="36" y="15"/>
                    </a:lnTo>
                    <a:lnTo>
                      <a:pt x="35" y="14"/>
                    </a:lnTo>
                    <a:lnTo>
                      <a:pt x="34" y="13"/>
                    </a:lnTo>
                    <a:lnTo>
                      <a:pt x="33" y="13"/>
                    </a:lnTo>
                    <a:lnTo>
                      <a:pt x="32" y="12"/>
                    </a:lnTo>
                    <a:lnTo>
                      <a:pt x="32" y="11"/>
                    </a:lnTo>
                    <a:lnTo>
                      <a:pt x="31" y="11"/>
                    </a:lnTo>
                    <a:lnTo>
                      <a:pt x="30" y="11"/>
                    </a:lnTo>
                    <a:lnTo>
                      <a:pt x="29" y="11"/>
                    </a:lnTo>
                    <a:lnTo>
                      <a:pt x="28" y="12"/>
                    </a:lnTo>
                    <a:lnTo>
                      <a:pt x="27" y="12"/>
                    </a:lnTo>
                    <a:lnTo>
                      <a:pt x="26" y="13"/>
                    </a:lnTo>
                    <a:lnTo>
                      <a:pt x="25" y="15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3" y="19"/>
                    </a:lnTo>
                    <a:lnTo>
                      <a:pt x="23" y="20"/>
                    </a:lnTo>
                    <a:lnTo>
                      <a:pt x="23" y="21"/>
                    </a:lnTo>
                    <a:lnTo>
                      <a:pt x="22" y="23"/>
                    </a:lnTo>
                    <a:lnTo>
                      <a:pt x="22" y="24"/>
                    </a:lnTo>
                    <a:lnTo>
                      <a:pt x="22" y="26"/>
                    </a:lnTo>
                    <a:lnTo>
                      <a:pt x="22" y="27"/>
                    </a:lnTo>
                    <a:lnTo>
                      <a:pt x="22" y="29"/>
                    </a:lnTo>
                    <a:lnTo>
                      <a:pt x="22" y="41"/>
                    </a:lnTo>
                    <a:lnTo>
                      <a:pt x="22" y="44"/>
                    </a:lnTo>
                    <a:lnTo>
                      <a:pt x="22" y="46"/>
                    </a:lnTo>
                    <a:lnTo>
                      <a:pt x="22" y="47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3" y="49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4" y="51"/>
                    </a:lnTo>
                    <a:lnTo>
                      <a:pt x="26" y="51"/>
                    </a:lnTo>
                    <a:lnTo>
                      <a:pt x="27" y="51"/>
                    </a:lnTo>
                    <a:lnTo>
                      <a:pt x="28" y="51"/>
                    </a:lnTo>
                    <a:lnTo>
                      <a:pt x="28" y="53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3" y="51"/>
                    </a:lnTo>
                    <a:lnTo>
                      <a:pt x="4" y="50"/>
                    </a:lnTo>
                    <a:lnTo>
                      <a:pt x="5" y="49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4"/>
                    </a:lnTo>
                    <a:lnTo>
                      <a:pt x="6" y="41"/>
                    </a:lnTo>
                    <a:lnTo>
                      <a:pt x="6" y="13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6" y="8"/>
                    </a:lnTo>
                    <a:lnTo>
                      <a:pt x="5" y="7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4" name="Freeform 40"/>
              <p:cNvSpPr>
                <a:spLocks noEditPoints="1"/>
              </p:cNvSpPr>
              <p:nvPr/>
            </p:nvSpPr>
            <p:spPr bwMode="auto">
              <a:xfrm>
                <a:off x="2751" y="2973"/>
                <a:ext cx="51" cy="55"/>
              </a:xfrm>
              <a:custGeom>
                <a:avLst/>
                <a:gdLst>
                  <a:gd name="T0" fmla="*/ 23 w 51"/>
                  <a:gd name="T1" fmla="*/ 50 h 55"/>
                  <a:gd name="T2" fmla="*/ 16 w 51"/>
                  <a:gd name="T3" fmla="*/ 53 h 55"/>
                  <a:gd name="T4" fmla="*/ 10 w 51"/>
                  <a:gd name="T5" fmla="*/ 55 h 55"/>
                  <a:gd name="T6" fmla="*/ 4 w 51"/>
                  <a:gd name="T7" fmla="*/ 53 h 55"/>
                  <a:gd name="T8" fmla="*/ 1 w 51"/>
                  <a:gd name="T9" fmla="*/ 49 h 55"/>
                  <a:gd name="T10" fmla="*/ 0 w 51"/>
                  <a:gd name="T11" fmla="*/ 42 h 55"/>
                  <a:gd name="T12" fmla="*/ 5 w 51"/>
                  <a:gd name="T13" fmla="*/ 34 h 55"/>
                  <a:gd name="T14" fmla="*/ 11 w 51"/>
                  <a:gd name="T15" fmla="*/ 30 h 55"/>
                  <a:gd name="T16" fmla="*/ 20 w 51"/>
                  <a:gd name="T17" fmla="*/ 25 h 55"/>
                  <a:gd name="T18" fmla="*/ 28 w 51"/>
                  <a:gd name="T19" fmla="*/ 16 h 55"/>
                  <a:gd name="T20" fmla="*/ 28 w 51"/>
                  <a:gd name="T21" fmla="*/ 9 h 55"/>
                  <a:gd name="T22" fmla="*/ 26 w 51"/>
                  <a:gd name="T23" fmla="*/ 6 h 55"/>
                  <a:gd name="T24" fmla="*/ 24 w 51"/>
                  <a:gd name="T25" fmla="*/ 4 h 55"/>
                  <a:gd name="T26" fmla="*/ 21 w 51"/>
                  <a:gd name="T27" fmla="*/ 3 h 55"/>
                  <a:gd name="T28" fmla="*/ 16 w 51"/>
                  <a:gd name="T29" fmla="*/ 4 h 55"/>
                  <a:gd name="T30" fmla="*/ 13 w 51"/>
                  <a:gd name="T31" fmla="*/ 7 h 55"/>
                  <a:gd name="T32" fmla="*/ 13 w 51"/>
                  <a:gd name="T33" fmla="*/ 8 h 55"/>
                  <a:gd name="T34" fmla="*/ 15 w 51"/>
                  <a:gd name="T35" fmla="*/ 11 h 55"/>
                  <a:gd name="T36" fmla="*/ 17 w 51"/>
                  <a:gd name="T37" fmla="*/ 15 h 55"/>
                  <a:gd name="T38" fmla="*/ 16 w 51"/>
                  <a:gd name="T39" fmla="*/ 18 h 55"/>
                  <a:gd name="T40" fmla="*/ 14 w 51"/>
                  <a:gd name="T41" fmla="*/ 21 h 55"/>
                  <a:gd name="T42" fmla="*/ 10 w 51"/>
                  <a:gd name="T43" fmla="*/ 22 h 55"/>
                  <a:gd name="T44" fmla="*/ 5 w 51"/>
                  <a:gd name="T45" fmla="*/ 21 h 55"/>
                  <a:gd name="T46" fmla="*/ 2 w 51"/>
                  <a:gd name="T47" fmla="*/ 18 h 55"/>
                  <a:gd name="T48" fmla="*/ 2 w 51"/>
                  <a:gd name="T49" fmla="*/ 13 h 55"/>
                  <a:gd name="T50" fmla="*/ 4 w 51"/>
                  <a:gd name="T51" fmla="*/ 8 h 55"/>
                  <a:gd name="T52" fmla="*/ 11 w 51"/>
                  <a:gd name="T53" fmla="*/ 3 h 55"/>
                  <a:gd name="T54" fmla="*/ 16 w 51"/>
                  <a:gd name="T55" fmla="*/ 1 h 55"/>
                  <a:gd name="T56" fmla="*/ 21 w 51"/>
                  <a:gd name="T57" fmla="*/ 0 h 55"/>
                  <a:gd name="T58" fmla="*/ 26 w 51"/>
                  <a:gd name="T59" fmla="*/ 0 h 55"/>
                  <a:gd name="T60" fmla="*/ 31 w 51"/>
                  <a:gd name="T61" fmla="*/ 0 h 55"/>
                  <a:gd name="T62" fmla="*/ 35 w 51"/>
                  <a:gd name="T63" fmla="*/ 2 h 55"/>
                  <a:gd name="T64" fmla="*/ 40 w 51"/>
                  <a:gd name="T65" fmla="*/ 5 h 55"/>
                  <a:gd name="T66" fmla="*/ 43 w 51"/>
                  <a:gd name="T67" fmla="*/ 10 h 55"/>
                  <a:gd name="T68" fmla="*/ 44 w 51"/>
                  <a:gd name="T69" fmla="*/ 12 h 55"/>
                  <a:gd name="T70" fmla="*/ 45 w 51"/>
                  <a:gd name="T71" fmla="*/ 17 h 55"/>
                  <a:gd name="T72" fmla="*/ 45 w 51"/>
                  <a:gd name="T73" fmla="*/ 40 h 55"/>
                  <a:gd name="T74" fmla="*/ 45 w 51"/>
                  <a:gd name="T75" fmla="*/ 44 h 55"/>
                  <a:gd name="T76" fmla="*/ 45 w 51"/>
                  <a:gd name="T77" fmla="*/ 46 h 55"/>
                  <a:gd name="T78" fmla="*/ 46 w 51"/>
                  <a:gd name="T79" fmla="*/ 46 h 55"/>
                  <a:gd name="T80" fmla="*/ 47 w 51"/>
                  <a:gd name="T81" fmla="*/ 47 h 55"/>
                  <a:gd name="T82" fmla="*/ 48 w 51"/>
                  <a:gd name="T83" fmla="*/ 46 h 55"/>
                  <a:gd name="T84" fmla="*/ 50 w 51"/>
                  <a:gd name="T85" fmla="*/ 48 h 55"/>
                  <a:gd name="T86" fmla="*/ 45 w 51"/>
                  <a:gd name="T87" fmla="*/ 53 h 55"/>
                  <a:gd name="T88" fmla="*/ 40 w 51"/>
                  <a:gd name="T89" fmla="*/ 55 h 55"/>
                  <a:gd name="T90" fmla="*/ 34 w 51"/>
                  <a:gd name="T91" fmla="*/ 54 h 55"/>
                  <a:gd name="T92" fmla="*/ 30 w 51"/>
                  <a:gd name="T93" fmla="*/ 51 h 55"/>
                  <a:gd name="T94" fmla="*/ 28 w 51"/>
                  <a:gd name="T95" fmla="*/ 46 h 55"/>
                  <a:gd name="T96" fmla="*/ 26 w 51"/>
                  <a:gd name="T97" fmla="*/ 26 h 55"/>
                  <a:gd name="T98" fmla="*/ 21 w 51"/>
                  <a:gd name="T99" fmla="*/ 29 h 55"/>
                  <a:gd name="T100" fmla="*/ 18 w 51"/>
                  <a:gd name="T101" fmla="*/ 32 h 55"/>
                  <a:gd name="T102" fmla="*/ 16 w 51"/>
                  <a:gd name="T103" fmla="*/ 36 h 55"/>
                  <a:gd name="T104" fmla="*/ 15 w 51"/>
                  <a:gd name="T105" fmla="*/ 41 h 55"/>
                  <a:gd name="T106" fmla="*/ 17 w 51"/>
                  <a:gd name="T107" fmla="*/ 44 h 55"/>
                  <a:gd name="T108" fmla="*/ 20 w 51"/>
                  <a:gd name="T109" fmla="*/ 45 h 55"/>
                  <a:gd name="T110" fmla="*/ 24 w 51"/>
                  <a:gd name="T111" fmla="*/ 45 h 5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1"/>
                  <a:gd name="T169" fmla="*/ 0 h 55"/>
                  <a:gd name="T170" fmla="*/ 51 w 51"/>
                  <a:gd name="T171" fmla="*/ 55 h 5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1" h="55">
                    <a:moveTo>
                      <a:pt x="28" y="46"/>
                    </a:moveTo>
                    <a:lnTo>
                      <a:pt x="25" y="48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19" y="52"/>
                    </a:lnTo>
                    <a:lnTo>
                      <a:pt x="16" y="53"/>
                    </a:lnTo>
                    <a:lnTo>
                      <a:pt x="14" y="54"/>
                    </a:lnTo>
                    <a:lnTo>
                      <a:pt x="12" y="55"/>
                    </a:lnTo>
                    <a:lnTo>
                      <a:pt x="10" y="55"/>
                    </a:lnTo>
                    <a:lnTo>
                      <a:pt x="8" y="55"/>
                    </a:lnTo>
                    <a:lnTo>
                      <a:pt x="6" y="54"/>
                    </a:lnTo>
                    <a:lnTo>
                      <a:pt x="4" y="53"/>
                    </a:lnTo>
                    <a:lnTo>
                      <a:pt x="3" y="52"/>
                    </a:lnTo>
                    <a:lnTo>
                      <a:pt x="2" y="51"/>
                    </a:lnTo>
                    <a:lnTo>
                      <a:pt x="1" y="49"/>
                    </a:lnTo>
                    <a:lnTo>
                      <a:pt x="0" y="47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1" y="39"/>
                    </a:lnTo>
                    <a:lnTo>
                      <a:pt x="3" y="36"/>
                    </a:lnTo>
                    <a:lnTo>
                      <a:pt x="5" y="34"/>
                    </a:lnTo>
                    <a:lnTo>
                      <a:pt x="6" y="33"/>
                    </a:lnTo>
                    <a:lnTo>
                      <a:pt x="8" y="31"/>
                    </a:lnTo>
                    <a:lnTo>
                      <a:pt x="11" y="30"/>
                    </a:lnTo>
                    <a:lnTo>
                      <a:pt x="13" y="28"/>
                    </a:lnTo>
                    <a:lnTo>
                      <a:pt x="16" y="27"/>
                    </a:lnTo>
                    <a:lnTo>
                      <a:pt x="20" y="25"/>
                    </a:lnTo>
                    <a:lnTo>
                      <a:pt x="24" y="23"/>
                    </a:lnTo>
                    <a:lnTo>
                      <a:pt x="28" y="21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8" y="11"/>
                    </a:lnTo>
                    <a:lnTo>
                      <a:pt x="28" y="9"/>
                    </a:lnTo>
                    <a:lnTo>
                      <a:pt x="27" y="8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5" y="6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7" y="4"/>
                    </a:lnTo>
                    <a:lnTo>
                      <a:pt x="16" y="4"/>
                    </a:lnTo>
                    <a:lnTo>
                      <a:pt x="15" y="5"/>
                    </a:lnTo>
                    <a:lnTo>
                      <a:pt x="14" y="6"/>
                    </a:lnTo>
                    <a:lnTo>
                      <a:pt x="13" y="7"/>
                    </a:lnTo>
                    <a:lnTo>
                      <a:pt x="13" y="8"/>
                    </a:lnTo>
                    <a:lnTo>
                      <a:pt x="13" y="9"/>
                    </a:lnTo>
                    <a:lnTo>
                      <a:pt x="14" y="10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7"/>
                    </a:lnTo>
                    <a:lnTo>
                      <a:pt x="16" y="18"/>
                    </a:lnTo>
                    <a:lnTo>
                      <a:pt x="16" y="19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2" y="22"/>
                    </a:lnTo>
                    <a:lnTo>
                      <a:pt x="11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5" y="21"/>
                    </a:lnTo>
                    <a:lnTo>
                      <a:pt x="4" y="21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2" y="17"/>
                    </a:lnTo>
                    <a:lnTo>
                      <a:pt x="1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3" y="9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1" y="3"/>
                    </a:lnTo>
                    <a:lnTo>
                      <a:pt x="13" y="2"/>
                    </a:lnTo>
                    <a:lnTo>
                      <a:pt x="15" y="2"/>
                    </a:lnTo>
                    <a:lnTo>
                      <a:pt x="16" y="1"/>
                    </a:lnTo>
                    <a:lnTo>
                      <a:pt x="18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1" y="0"/>
                    </a:lnTo>
                    <a:lnTo>
                      <a:pt x="33" y="1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7" y="3"/>
                    </a:lnTo>
                    <a:lnTo>
                      <a:pt x="38" y="3"/>
                    </a:lnTo>
                    <a:lnTo>
                      <a:pt x="40" y="5"/>
                    </a:lnTo>
                    <a:lnTo>
                      <a:pt x="41" y="7"/>
                    </a:lnTo>
                    <a:lnTo>
                      <a:pt x="43" y="8"/>
                    </a:lnTo>
                    <a:lnTo>
                      <a:pt x="43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4" y="14"/>
                    </a:lnTo>
                    <a:lnTo>
                      <a:pt x="45" y="15"/>
                    </a:lnTo>
                    <a:lnTo>
                      <a:pt x="45" y="17"/>
                    </a:lnTo>
                    <a:lnTo>
                      <a:pt x="45" y="18"/>
                    </a:lnTo>
                    <a:lnTo>
                      <a:pt x="45" y="21"/>
                    </a:lnTo>
                    <a:lnTo>
                      <a:pt x="45" y="40"/>
                    </a:lnTo>
                    <a:lnTo>
                      <a:pt x="45" y="42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6"/>
                    </a:lnTo>
                    <a:lnTo>
                      <a:pt x="46" y="46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8" y="46"/>
                    </a:lnTo>
                    <a:lnTo>
                      <a:pt x="49" y="46"/>
                    </a:lnTo>
                    <a:lnTo>
                      <a:pt x="51" y="46"/>
                    </a:lnTo>
                    <a:lnTo>
                      <a:pt x="50" y="48"/>
                    </a:lnTo>
                    <a:lnTo>
                      <a:pt x="48" y="50"/>
                    </a:lnTo>
                    <a:lnTo>
                      <a:pt x="47" y="52"/>
                    </a:lnTo>
                    <a:lnTo>
                      <a:pt x="45" y="53"/>
                    </a:lnTo>
                    <a:lnTo>
                      <a:pt x="43" y="53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3"/>
                    </a:lnTo>
                    <a:lnTo>
                      <a:pt x="31" y="53"/>
                    </a:lnTo>
                    <a:lnTo>
                      <a:pt x="30" y="51"/>
                    </a:lnTo>
                    <a:lnTo>
                      <a:pt x="29" y="50"/>
                    </a:lnTo>
                    <a:lnTo>
                      <a:pt x="28" y="48"/>
                    </a:lnTo>
                    <a:lnTo>
                      <a:pt x="28" y="46"/>
                    </a:lnTo>
                    <a:close/>
                    <a:moveTo>
                      <a:pt x="28" y="42"/>
                    </a:moveTo>
                    <a:lnTo>
                      <a:pt x="28" y="25"/>
                    </a:lnTo>
                    <a:lnTo>
                      <a:pt x="26" y="26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1" y="29"/>
                    </a:lnTo>
                    <a:lnTo>
                      <a:pt x="20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7" y="33"/>
                    </a:lnTo>
                    <a:lnTo>
                      <a:pt x="16" y="35"/>
                    </a:lnTo>
                    <a:lnTo>
                      <a:pt x="16" y="36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5" y="42"/>
                    </a:lnTo>
                    <a:lnTo>
                      <a:pt x="16" y="43"/>
                    </a:lnTo>
                    <a:lnTo>
                      <a:pt x="17" y="44"/>
                    </a:lnTo>
                    <a:lnTo>
                      <a:pt x="19" y="45"/>
                    </a:lnTo>
                    <a:lnTo>
                      <a:pt x="20" y="45"/>
                    </a:lnTo>
                    <a:lnTo>
                      <a:pt x="21" y="46"/>
                    </a:lnTo>
                    <a:lnTo>
                      <a:pt x="23" y="45"/>
                    </a:lnTo>
                    <a:lnTo>
                      <a:pt x="24" y="45"/>
                    </a:lnTo>
                    <a:lnTo>
                      <a:pt x="26" y="44"/>
                    </a:lnTo>
                    <a:lnTo>
                      <a:pt x="28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5" name="Freeform 41"/>
              <p:cNvSpPr>
                <a:spLocks noEditPoints="1"/>
              </p:cNvSpPr>
              <p:nvPr/>
            </p:nvSpPr>
            <p:spPr bwMode="auto">
              <a:xfrm>
                <a:off x="2320" y="3078"/>
                <a:ext cx="57" cy="78"/>
              </a:xfrm>
              <a:custGeom>
                <a:avLst/>
                <a:gdLst>
                  <a:gd name="T0" fmla="*/ 50 w 57"/>
                  <a:gd name="T1" fmla="*/ 61 h 78"/>
                  <a:gd name="T2" fmla="*/ 50 w 57"/>
                  <a:gd name="T3" fmla="*/ 66 h 78"/>
                  <a:gd name="T4" fmla="*/ 50 w 57"/>
                  <a:gd name="T5" fmla="*/ 68 h 78"/>
                  <a:gd name="T6" fmla="*/ 51 w 57"/>
                  <a:gd name="T7" fmla="*/ 69 h 78"/>
                  <a:gd name="T8" fmla="*/ 52 w 57"/>
                  <a:gd name="T9" fmla="*/ 70 h 78"/>
                  <a:gd name="T10" fmla="*/ 54 w 57"/>
                  <a:gd name="T11" fmla="*/ 71 h 78"/>
                  <a:gd name="T12" fmla="*/ 57 w 57"/>
                  <a:gd name="T13" fmla="*/ 71 h 78"/>
                  <a:gd name="T14" fmla="*/ 34 w 57"/>
                  <a:gd name="T15" fmla="*/ 78 h 78"/>
                  <a:gd name="T16" fmla="*/ 33 w 57"/>
                  <a:gd name="T17" fmla="*/ 71 h 78"/>
                  <a:gd name="T18" fmla="*/ 29 w 57"/>
                  <a:gd name="T19" fmla="*/ 75 h 78"/>
                  <a:gd name="T20" fmla="*/ 25 w 57"/>
                  <a:gd name="T21" fmla="*/ 77 h 78"/>
                  <a:gd name="T22" fmla="*/ 22 w 57"/>
                  <a:gd name="T23" fmla="*/ 78 h 78"/>
                  <a:gd name="T24" fmla="*/ 17 w 57"/>
                  <a:gd name="T25" fmla="*/ 78 h 78"/>
                  <a:gd name="T26" fmla="*/ 13 w 57"/>
                  <a:gd name="T27" fmla="*/ 77 h 78"/>
                  <a:gd name="T28" fmla="*/ 9 w 57"/>
                  <a:gd name="T29" fmla="*/ 74 h 78"/>
                  <a:gd name="T30" fmla="*/ 6 w 57"/>
                  <a:gd name="T31" fmla="*/ 71 h 78"/>
                  <a:gd name="T32" fmla="*/ 3 w 57"/>
                  <a:gd name="T33" fmla="*/ 67 h 78"/>
                  <a:gd name="T34" fmla="*/ 2 w 57"/>
                  <a:gd name="T35" fmla="*/ 63 h 78"/>
                  <a:gd name="T36" fmla="*/ 0 w 57"/>
                  <a:gd name="T37" fmla="*/ 59 h 78"/>
                  <a:gd name="T38" fmla="*/ 0 w 57"/>
                  <a:gd name="T39" fmla="*/ 54 h 78"/>
                  <a:gd name="T40" fmla="*/ 0 w 57"/>
                  <a:gd name="T41" fmla="*/ 49 h 78"/>
                  <a:gd name="T42" fmla="*/ 0 w 57"/>
                  <a:gd name="T43" fmla="*/ 45 h 78"/>
                  <a:gd name="T44" fmla="*/ 1 w 57"/>
                  <a:gd name="T45" fmla="*/ 42 h 78"/>
                  <a:gd name="T46" fmla="*/ 2 w 57"/>
                  <a:gd name="T47" fmla="*/ 39 h 78"/>
                  <a:gd name="T48" fmla="*/ 4 w 57"/>
                  <a:gd name="T49" fmla="*/ 34 h 78"/>
                  <a:gd name="T50" fmla="*/ 8 w 57"/>
                  <a:gd name="T51" fmla="*/ 29 h 78"/>
                  <a:gd name="T52" fmla="*/ 12 w 57"/>
                  <a:gd name="T53" fmla="*/ 26 h 78"/>
                  <a:gd name="T54" fmla="*/ 15 w 57"/>
                  <a:gd name="T55" fmla="*/ 25 h 78"/>
                  <a:gd name="T56" fmla="*/ 17 w 57"/>
                  <a:gd name="T57" fmla="*/ 24 h 78"/>
                  <a:gd name="T58" fmla="*/ 20 w 57"/>
                  <a:gd name="T59" fmla="*/ 23 h 78"/>
                  <a:gd name="T60" fmla="*/ 23 w 57"/>
                  <a:gd name="T61" fmla="*/ 23 h 78"/>
                  <a:gd name="T62" fmla="*/ 26 w 57"/>
                  <a:gd name="T63" fmla="*/ 24 h 78"/>
                  <a:gd name="T64" fmla="*/ 29 w 57"/>
                  <a:gd name="T65" fmla="*/ 26 h 78"/>
                  <a:gd name="T66" fmla="*/ 33 w 57"/>
                  <a:gd name="T67" fmla="*/ 29 h 78"/>
                  <a:gd name="T68" fmla="*/ 34 w 57"/>
                  <a:gd name="T69" fmla="*/ 12 h 78"/>
                  <a:gd name="T70" fmla="*/ 34 w 57"/>
                  <a:gd name="T71" fmla="*/ 8 h 78"/>
                  <a:gd name="T72" fmla="*/ 34 w 57"/>
                  <a:gd name="T73" fmla="*/ 5 h 78"/>
                  <a:gd name="T74" fmla="*/ 33 w 57"/>
                  <a:gd name="T75" fmla="*/ 4 h 78"/>
                  <a:gd name="T76" fmla="*/ 32 w 57"/>
                  <a:gd name="T77" fmla="*/ 3 h 78"/>
                  <a:gd name="T78" fmla="*/ 30 w 57"/>
                  <a:gd name="T79" fmla="*/ 3 h 78"/>
                  <a:gd name="T80" fmla="*/ 26 w 57"/>
                  <a:gd name="T81" fmla="*/ 2 h 78"/>
                  <a:gd name="T82" fmla="*/ 50 w 57"/>
                  <a:gd name="T83" fmla="*/ 0 h 78"/>
                  <a:gd name="T84" fmla="*/ 32 w 57"/>
                  <a:gd name="T85" fmla="*/ 34 h 78"/>
                  <a:gd name="T86" fmla="*/ 27 w 57"/>
                  <a:gd name="T87" fmla="*/ 29 h 78"/>
                  <a:gd name="T88" fmla="*/ 23 w 57"/>
                  <a:gd name="T89" fmla="*/ 29 h 78"/>
                  <a:gd name="T90" fmla="*/ 21 w 57"/>
                  <a:gd name="T91" fmla="*/ 30 h 78"/>
                  <a:gd name="T92" fmla="*/ 20 w 57"/>
                  <a:gd name="T93" fmla="*/ 31 h 78"/>
                  <a:gd name="T94" fmla="*/ 19 w 57"/>
                  <a:gd name="T95" fmla="*/ 34 h 78"/>
                  <a:gd name="T96" fmla="*/ 17 w 57"/>
                  <a:gd name="T97" fmla="*/ 37 h 78"/>
                  <a:gd name="T98" fmla="*/ 17 w 57"/>
                  <a:gd name="T99" fmla="*/ 40 h 78"/>
                  <a:gd name="T100" fmla="*/ 17 w 57"/>
                  <a:gd name="T101" fmla="*/ 43 h 78"/>
                  <a:gd name="T102" fmla="*/ 16 w 57"/>
                  <a:gd name="T103" fmla="*/ 47 h 78"/>
                  <a:gd name="T104" fmla="*/ 16 w 57"/>
                  <a:gd name="T105" fmla="*/ 52 h 78"/>
                  <a:gd name="T106" fmla="*/ 16 w 57"/>
                  <a:gd name="T107" fmla="*/ 56 h 78"/>
                  <a:gd name="T108" fmla="*/ 17 w 57"/>
                  <a:gd name="T109" fmla="*/ 60 h 78"/>
                  <a:gd name="T110" fmla="*/ 17 w 57"/>
                  <a:gd name="T111" fmla="*/ 62 h 78"/>
                  <a:gd name="T112" fmla="*/ 18 w 57"/>
                  <a:gd name="T113" fmla="*/ 66 h 78"/>
                  <a:gd name="T114" fmla="*/ 20 w 57"/>
                  <a:gd name="T115" fmla="*/ 69 h 78"/>
                  <a:gd name="T116" fmla="*/ 22 w 57"/>
                  <a:gd name="T117" fmla="*/ 71 h 78"/>
                  <a:gd name="T118" fmla="*/ 24 w 57"/>
                  <a:gd name="T119" fmla="*/ 71 h 78"/>
                  <a:gd name="T120" fmla="*/ 28 w 57"/>
                  <a:gd name="T121" fmla="*/ 71 h 78"/>
                  <a:gd name="T122" fmla="*/ 32 w 57"/>
                  <a:gd name="T123" fmla="*/ 67 h 78"/>
                  <a:gd name="T124" fmla="*/ 34 w 57"/>
                  <a:gd name="T125" fmla="*/ 37 h 7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7"/>
                  <a:gd name="T190" fmla="*/ 0 h 78"/>
                  <a:gd name="T191" fmla="*/ 57 w 57"/>
                  <a:gd name="T192" fmla="*/ 78 h 7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7" h="78">
                    <a:moveTo>
                      <a:pt x="50" y="0"/>
                    </a:moveTo>
                    <a:lnTo>
                      <a:pt x="50" y="61"/>
                    </a:lnTo>
                    <a:lnTo>
                      <a:pt x="50" y="64"/>
                    </a:lnTo>
                    <a:lnTo>
                      <a:pt x="50" y="66"/>
                    </a:lnTo>
                    <a:lnTo>
                      <a:pt x="50" y="67"/>
                    </a:lnTo>
                    <a:lnTo>
                      <a:pt x="50" y="68"/>
                    </a:lnTo>
                    <a:lnTo>
                      <a:pt x="51" y="69"/>
                    </a:lnTo>
                    <a:lnTo>
                      <a:pt x="52" y="70"/>
                    </a:lnTo>
                    <a:lnTo>
                      <a:pt x="53" y="71"/>
                    </a:lnTo>
                    <a:lnTo>
                      <a:pt x="54" y="71"/>
                    </a:lnTo>
                    <a:lnTo>
                      <a:pt x="55" y="71"/>
                    </a:lnTo>
                    <a:lnTo>
                      <a:pt x="57" y="71"/>
                    </a:lnTo>
                    <a:lnTo>
                      <a:pt x="57" y="73"/>
                    </a:lnTo>
                    <a:lnTo>
                      <a:pt x="34" y="78"/>
                    </a:lnTo>
                    <a:lnTo>
                      <a:pt x="34" y="69"/>
                    </a:lnTo>
                    <a:lnTo>
                      <a:pt x="33" y="71"/>
                    </a:lnTo>
                    <a:lnTo>
                      <a:pt x="31" y="74"/>
                    </a:lnTo>
                    <a:lnTo>
                      <a:pt x="29" y="75"/>
                    </a:lnTo>
                    <a:lnTo>
                      <a:pt x="27" y="76"/>
                    </a:lnTo>
                    <a:lnTo>
                      <a:pt x="25" y="77"/>
                    </a:lnTo>
                    <a:lnTo>
                      <a:pt x="24" y="77"/>
                    </a:lnTo>
                    <a:lnTo>
                      <a:pt x="22" y="78"/>
                    </a:lnTo>
                    <a:lnTo>
                      <a:pt x="20" y="78"/>
                    </a:lnTo>
                    <a:lnTo>
                      <a:pt x="17" y="78"/>
                    </a:lnTo>
                    <a:lnTo>
                      <a:pt x="15" y="77"/>
                    </a:lnTo>
                    <a:lnTo>
                      <a:pt x="13" y="77"/>
                    </a:lnTo>
                    <a:lnTo>
                      <a:pt x="11" y="75"/>
                    </a:lnTo>
                    <a:lnTo>
                      <a:pt x="9" y="74"/>
                    </a:lnTo>
                    <a:lnTo>
                      <a:pt x="7" y="73"/>
                    </a:lnTo>
                    <a:lnTo>
                      <a:pt x="6" y="71"/>
                    </a:lnTo>
                    <a:lnTo>
                      <a:pt x="4" y="69"/>
                    </a:lnTo>
                    <a:lnTo>
                      <a:pt x="3" y="67"/>
                    </a:lnTo>
                    <a:lnTo>
                      <a:pt x="3" y="65"/>
                    </a:lnTo>
                    <a:lnTo>
                      <a:pt x="2" y="63"/>
                    </a:lnTo>
                    <a:lnTo>
                      <a:pt x="1" y="61"/>
                    </a:lnTo>
                    <a:lnTo>
                      <a:pt x="0" y="59"/>
                    </a:lnTo>
                    <a:lnTo>
                      <a:pt x="0" y="56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0" y="49"/>
                    </a:lnTo>
                    <a:lnTo>
                      <a:pt x="0" y="48"/>
                    </a:lnTo>
                    <a:lnTo>
                      <a:pt x="0" y="45"/>
                    </a:lnTo>
                    <a:lnTo>
                      <a:pt x="0" y="44"/>
                    </a:lnTo>
                    <a:lnTo>
                      <a:pt x="1" y="42"/>
                    </a:lnTo>
                    <a:lnTo>
                      <a:pt x="2" y="40"/>
                    </a:lnTo>
                    <a:lnTo>
                      <a:pt x="2" y="39"/>
                    </a:lnTo>
                    <a:lnTo>
                      <a:pt x="3" y="37"/>
                    </a:lnTo>
                    <a:lnTo>
                      <a:pt x="4" y="34"/>
                    </a:lnTo>
                    <a:lnTo>
                      <a:pt x="6" y="31"/>
                    </a:lnTo>
                    <a:lnTo>
                      <a:pt x="8" y="29"/>
                    </a:lnTo>
                    <a:lnTo>
                      <a:pt x="11" y="26"/>
                    </a:lnTo>
                    <a:lnTo>
                      <a:pt x="12" y="26"/>
                    </a:lnTo>
                    <a:lnTo>
                      <a:pt x="13" y="25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7" y="24"/>
                    </a:lnTo>
                    <a:lnTo>
                      <a:pt x="19" y="23"/>
                    </a:lnTo>
                    <a:lnTo>
                      <a:pt x="20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6" y="24"/>
                    </a:lnTo>
                    <a:lnTo>
                      <a:pt x="28" y="25"/>
                    </a:lnTo>
                    <a:lnTo>
                      <a:pt x="29" y="26"/>
                    </a:lnTo>
                    <a:lnTo>
                      <a:pt x="31" y="27"/>
                    </a:lnTo>
                    <a:lnTo>
                      <a:pt x="33" y="29"/>
                    </a:lnTo>
                    <a:lnTo>
                      <a:pt x="34" y="30"/>
                    </a:lnTo>
                    <a:lnTo>
                      <a:pt x="34" y="12"/>
                    </a:lnTo>
                    <a:lnTo>
                      <a:pt x="34" y="10"/>
                    </a:lnTo>
                    <a:lnTo>
                      <a:pt x="34" y="8"/>
                    </a:lnTo>
                    <a:lnTo>
                      <a:pt x="34" y="6"/>
                    </a:lnTo>
                    <a:lnTo>
                      <a:pt x="34" y="5"/>
                    </a:lnTo>
                    <a:lnTo>
                      <a:pt x="33" y="5"/>
                    </a:lnTo>
                    <a:lnTo>
                      <a:pt x="33" y="4"/>
                    </a:lnTo>
                    <a:lnTo>
                      <a:pt x="32" y="4"/>
                    </a:lnTo>
                    <a:lnTo>
                      <a:pt x="32" y="3"/>
                    </a:lnTo>
                    <a:lnTo>
                      <a:pt x="31" y="3"/>
                    </a:lnTo>
                    <a:lnTo>
                      <a:pt x="30" y="3"/>
                    </a:lnTo>
                    <a:lnTo>
                      <a:pt x="28" y="2"/>
                    </a:lnTo>
                    <a:lnTo>
                      <a:pt x="26" y="2"/>
                    </a:lnTo>
                    <a:lnTo>
                      <a:pt x="26" y="0"/>
                    </a:lnTo>
                    <a:lnTo>
                      <a:pt x="50" y="0"/>
                    </a:lnTo>
                    <a:close/>
                    <a:moveTo>
                      <a:pt x="34" y="37"/>
                    </a:moveTo>
                    <a:lnTo>
                      <a:pt x="32" y="34"/>
                    </a:lnTo>
                    <a:lnTo>
                      <a:pt x="30" y="31"/>
                    </a:lnTo>
                    <a:lnTo>
                      <a:pt x="27" y="29"/>
                    </a:lnTo>
                    <a:lnTo>
                      <a:pt x="24" y="29"/>
                    </a:lnTo>
                    <a:lnTo>
                      <a:pt x="23" y="29"/>
                    </a:lnTo>
                    <a:lnTo>
                      <a:pt x="22" y="29"/>
                    </a:lnTo>
                    <a:lnTo>
                      <a:pt x="21" y="30"/>
                    </a:lnTo>
                    <a:lnTo>
                      <a:pt x="20" y="31"/>
                    </a:lnTo>
                    <a:lnTo>
                      <a:pt x="19" y="32"/>
                    </a:lnTo>
                    <a:lnTo>
                      <a:pt x="19" y="34"/>
                    </a:lnTo>
                    <a:lnTo>
                      <a:pt x="18" y="36"/>
                    </a:lnTo>
                    <a:lnTo>
                      <a:pt x="17" y="37"/>
                    </a:lnTo>
                    <a:lnTo>
                      <a:pt x="17" y="38"/>
                    </a:lnTo>
                    <a:lnTo>
                      <a:pt x="17" y="40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6" y="45"/>
                    </a:lnTo>
                    <a:lnTo>
                      <a:pt x="16" y="47"/>
                    </a:lnTo>
                    <a:lnTo>
                      <a:pt x="16" y="49"/>
                    </a:lnTo>
                    <a:lnTo>
                      <a:pt x="16" y="52"/>
                    </a:lnTo>
                    <a:lnTo>
                      <a:pt x="16" y="54"/>
                    </a:lnTo>
                    <a:lnTo>
                      <a:pt x="16" y="56"/>
                    </a:lnTo>
                    <a:lnTo>
                      <a:pt x="17" y="58"/>
                    </a:lnTo>
                    <a:lnTo>
                      <a:pt x="17" y="60"/>
                    </a:lnTo>
                    <a:lnTo>
                      <a:pt x="17" y="61"/>
                    </a:lnTo>
                    <a:lnTo>
                      <a:pt x="17" y="62"/>
                    </a:lnTo>
                    <a:lnTo>
                      <a:pt x="17" y="64"/>
                    </a:lnTo>
                    <a:lnTo>
                      <a:pt x="18" y="66"/>
                    </a:lnTo>
                    <a:lnTo>
                      <a:pt x="19" y="68"/>
                    </a:lnTo>
                    <a:lnTo>
                      <a:pt x="20" y="69"/>
                    </a:lnTo>
                    <a:lnTo>
                      <a:pt x="21" y="71"/>
                    </a:lnTo>
                    <a:lnTo>
                      <a:pt x="22" y="71"/>
                    </a:lnTo>
                    <a:lnTo>
                      <a:pt x="23" y="71"/>
                    </a:lnTo>
                    <a:lnTo>
                      <a:pt x="24" y="71"/>
                    </a:lnTo>
                    <a:lnTo>
                      <a:pt x="25" y="71"/>
                    </a:lnTo>
                    <a:lnTo>
                      <a:pt x="28" y="71"/>
                    </a:lnTo>
                    <a:lnTo>
                      <a:pt x="30" y="69"/>
                    </a:lnTo>
                    <a:lnTo>
                      <a:pt x="32" y="67"/>
                    </a:lnTo>
                    <a:lnTo>
                      <a:pt x="34" y="64"/>
                    </a:lnTo>
                    <a:lnTo>
                      <a:pt x="34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6" name="Freeform 42"/>
              <p:cNvSpPr>
                <a:spLocks noEditPoints="1"/>
              </p:cNvSpPr>
              <p:nvPr/>
            </p:nvSpPr>
            <p:spPr bwMode="auto">
              <a:xfrm>
                <a:off x="2384" y="3101"/>
                <a:ext cx="51" cy="55"/>
              </a:xfrm>
              <a:custGeom>
                <a:avLst/>
                <a:gdLst>
                  <a:gd name="T0" fmla="*/ 23 w 51"/>
                  <a:gd name="T1" fmla="*/ 50 h 55"/>
                  <a:gd name="T2" fmla="*/ 16 w 51"/>
                  <a:gd name="T3" fmla="*/ 54 h 55"/>
                  <a:gd name="T4" fmla="*/ 10 w 51"/>
                  <a:gd name="T5" fmla="*/ 55 h 55"/>
                  <a:gd name="T6" fmla="*/ 4 w 51"/>
                  <a:gd name="T7" fmla="*/ 53 h 55"/>
                  <a:gd name="T8" fmla="*/ 0 w 51"/>
                  <a:gd name="T9" fmla="*/ 49 h 55"/>
                  <a:gd name="T10" fmla="*/ 0 w 51"/>
                  <a:gd name="T11" fmla="*/ 42 h 55"/>
                  <a:gd name="T12" fmla="*/ 5 w 51"/>
                  <a:gd name="T13" fmla="*/ 34 h 55"/>
                  <a:gd name="T14" fmla="*/ 10 w 51"/>
                  <a:gd name="T15" fmla="*/ 30 h 55"/>
                  <a:gd name="T16" fmla="*/ 20 w 51"/>
                  <a:gd name="T17" fmla="*/ 25 h 55"/>
                  <a:gd name="T18" fmla="*/ 28 w 51"/>
                  <a:gd name="T19" fmla="*/ 16 h 55"/>
                  <a:gd name="T20" fmla="*/ 27 w 51"/>
                  <a:gd name="T21" fmla="*/ 9 h 55"/>
                  <a:gd name="T22" fmla="*/ 26 w 51"/>
                  <a:gd name="T23" fmla="*/ 6 h 55"/>
                  <a:gd name="T24" fmla="*/ 24 w 51"/>
                  <a:gd name="T25" fmla="*/ 4 h 55"/>
                  <a:gd name="T26" fmla="*/ 21 w 51"/>
                  <a:gd name="T27" fmla="*/ 3 h 55"/>
                  <a:gd name="T28" fmla="*/ 16 w 51"/>
                  <a:gd name="T29" fmla="*/ 4 h 55"/>
                  <a:gd name="T30" fmla="*/ 13 w 51"/>
                  <a:gd name="T31" fmla="*/ 7 h 55"/>
                  <a:gd name="T32" fmla="*/ 13 w 51"/>
                  <a:gd name="T33" fmla="*/ 8 h 55"/>
                  <a:gd name="T34" fmla="*/ 14 w 51"/>
                  <a:gd name="T35" fmla="*/ 11 h 55"/>
                  <a:gd name="T36" fmla="*/ 17 w 51"/>
                  <a:gd name="T37" fmla="*/ 15 h 55"/>
                  <a:gd name="T38" fmla="*/ 16 w 51"/>
                  <a:gd name="T39" fmla="*/ 18 h 55"/>
                  <a:gd name="T40" fmla="*/ 14 w 51"/>
                  <a:gd name="T41" fmla="*/ 21 h 55"/>
                  <a:gd name="T42" fmla="*/ 9 w 51"/>
                  <a:gd name="T43" fmla="*/ 22 h 55"/>
                  <a:gd name="T44" fmla="*/ 5 w 51"/>
                  <a:gd name="T45" fmla="*/ 21 h 55"/>
                  <a:gd name="T46" fmla="*/ 2 w 51"/>
                  <a:gd name="T47" fmla="*/ 18 h 55"/>
                  <a:gd name="T48" fmla="*/ 1 w 51"/>
                  <a:gd name="T49" fmla="*/ 13 h 55"/>
                  <a:gd name="T50" fmla="*/ 4 w 51"/>
                  <a:gd name="T51" fmla="*/ 8 h 55"/>
                  <a:gd name="T52" fmla="*/ 11 w 51"/>
                  <a:gd name="T53" fmla="*/ 3 h 55"/>
                  <a:gd name="T54" fmla="*/ 16 w 51"/>
                  <a:gd name="T55" fmla="*/ 1 h 55"/>
                  <a:gd name="T56" fmla="*/ 21 w 51"/>
                  <a:gd name="T57" fmla="*/ 0 h 55"/>
                  <a:gd name="T58" fmla="*/ 26 w 51"/>
                  <a:gd name="T59" fmla="*/ 0 h 55"/>
                  <a:gd name="T60" fmla="*/ 31 w 51"/>
                  <a:gd name="T61" fmla="*/ 0 h 55"/>
                  <a:gd name="T62" fmla="*/ 35 w 51"/>
                  <a:gd name="T63" fmla="*/ 2 h 55"/>
                  <a:gd name="T64" fmla="*/ 40 w 51"/>
                  <a:gd name="T65" fmla="*/ 5 h 55"/>
                  <a:gd name="T66" fmla="*/ 43 w 51"/>
                  <a:gd name="T67" fmla="*/ 10 h 55"/>
                  <a:gd name="T68" fmla="*/ 44 w 51"/>
                  <a:gd name="T69" fmla="*/ 12 h 55"/>
                  <a:gd name="T70" fmla="*/ 44 w 51"/>
                  <a:gd name="T71" fmla="*/ 17 h 55"/>
                  <a:gd name="T72" fmla="*/ 44 w 51"/>
                  <a:gd name="T73" fmla="*/ 41 h 55"/>
                  <a:gd name="T74" fmla="*/ 44 w 51"/>
                  <a:gd name="T75" fmla="*/ 44 h 55"/>
                  <a:gd name="T76" fmla="*/ 45 w 51"/>
                  <a:gd name="T77" fmla="*/ 46 h 55"/>
                  <a:gd name="T78" fmla="*/ 45 w 51"/>
                  <a:gd name="T79" fmla="*/ 46 h 55"/>
                  <a:gd name="T80" fmla="*/ 47 w 51"/>
                  <a:gd name="T81" fmla="*/ 47 h 55"/>
                  <a:gd name="T82" fmla="*/ 48 w 51"/>
                  <a:gd name="T83" fmla="*/ 46 h 55"/>
                  <a:gd name="T84" fmla="*/ 49 w 51"/>
                  <a:gd name="T85" fmla="*/ 48 h 55"/>
                  <a:gd name="T86" fmla="*/ 45 w 51"/>
                  <a:gd name="T87" fmla="*/ 53 h 55"/>
                  <a:gd name="T88" fmla="*/ 40 w 51"/>
                  <a:gd name="T89" fmla="*/ 55 h 55"/>
                  <a:gd name="T90" fmla="*/ 34 w 51"/>
                  <a:gd name="T91" fmla="*/ 54 h 55"/>
                  <a:gd name="T92" fmla="*/ 30 w 51"/>
                  <a:gd name="T93" fmla="*/ 51 h 55"/>
                  <a:gd name="T94" fmla="*/ 28 w 51"/>
                  <a:gd name="T95" fmla="*/ 46 h 55"/>
                  <a:gd name="T96" fmla="*/ 26 w 51"/>
                  <a:gd name="T97" fmla="*/ 26 h 55"/>
                  <a:gd name="T98" fmla="*/ 21 w 51"/>
                  <a:gd name="T99" fmla="*/ 29 h 55"/>
                  <a:gd name="T100" fmla="*/ 18 w 51"/>
                  <a:gd name="T101" fmla="*/ 32 h 55"/>
                  <a:gd name="T102" fmla="*/ 15 w 51"/>
                  <a:gd name="T103" fmla="*/ 36 h 55"/>
                  <a:gd name="T104" fmla="*/ 15 w 51"/>
                  <a:gd name="T105" fmla="*/ 41 h 55"/>
                  <a:gd name="T106" fmla="*/ 17 w 51"/>
                  <a:gd name="T107" fmla="*/ 44 h 55"/>
                  <a:gd name="T108" fmla="*/ 19 w 51"/>
                  <a:gd name="T109" fmla="*/ 45 h 55"/>
                  <a:gd name="T110" fmla="*/ 24 w 51"/>
                  <a:gd name="T111" fmla="*/ 45 h 5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1"/>
                  <a:gd name="T169" fmla="*/ 0 h 55"/>
                  <a:gd name="T170" fmla="*/ 51 w 51"/>
                  <a:gd name="T171" fmla="*/ 55 h 5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1" h="55">
                    <a:moveTo>
                      <a:pt x="28" y="46"/>
                    </a:moveTo>
                    <a:lnTo>
                      <a:pt x="25" y="48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18" y="52"/>
                    </a:lnTo>
                    <a:lnTo>
                      <a:pt x="16" y="54"/>
                    </a:lnTo>
                    <a:lnTo>
                      <a:pt x="14" y="54"/>
                    </a:lnTo>
                    <a:lnTo>
                      <a:pt x="12" y="55"/>
                    </a:lnTo>
                    <a:lnTo>
                      <a:pt x="10" y="55"/>
                    </a:lnTo>
                    <a:lnTo>
                      <a:pt x="8" y="55"/>
                    </a:lnTo>
                    <a:lnTo>
                      <a:pt x="6" y="54"/>
                    </a:lnTo>
                    <a:lnTo>
                      <a:pt x="4" y="53"/>
                    </a:lnTo>
                    <a:lnTo>
                      <a:pt x="3" y="52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0" y="47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1" y="39"/>
                    </a:lnTo>
                    <a:lnTo>
                      <a:pt x="3" y="36"/>
                    </a:lnTo>
                    <a:lnTo>
                      <a:pt x="5" y="34"/>
                    </a:lnTo>
                    <a:lnTo>
                      <a:pt x="6" y="33"/>
                    </a:lnTo>
                    <a:lnTo>
                      <a:pt x="8" y="31"/>
                    </a:lnTo>
                    <a:lnTo>
                      <a:pt x="10" y="30"/>
                    </a:lnTo>
                    <a:lnTo>
                      <a:pt x="13" y="28"/>
                    </a:lnTo>
                    <a:lnTo>
                      <a:pt x="16" y="27"/>
                    </a:lnTo>
                    <a:lnTo>
                      <a:pt x="20" y="25"/>
                    </a:lnTo>
                    <a:lnTo>
                      <a:pt x="23" y="23"/>
                    </a:lnTo>
                    <a:lnTo>
                      <a:pt x="28" y="21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7" y="9"/>
                    </a:lnTo>
                    <a:lnTo>
                      <a:pt x="27" y="8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5" y="6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7" y="4"/>
                    </a:lnTo>
                    <a:lnTo>
                      <a:pt x="16" y="4"/>
                    </a:lnTo>
                    <a:lnTo>
                      <a:pt x="14" y="5"/>
                    </a:lnTo>
                    <a:lnTo>
                      <a:pt x="14" y="6"/>
                    </a:lnTo>
                    <a:lnTo>
                      <a:pt x="13" y="7"/>
                    </a:lnTo>
                    <a:lnTo>
                      <a:pt x="13" y="8"/>
                    </a:lnTo>
                    <a:lnTo>
                      <a:pt x="13" y="9"/>
                    </a:lnTo>
                    <a:lnTo>
                      <a:pt x="14" y="10"/>
                    </a:lnTo>
                    <a:lnTo>
                      <a:pt x="14" y="11"/>
                    </a:lnTo>
                    <a:lnTo>
                      <a:pt x="15" y="12"/>
                    </a:lnTo>
                    <a:lnTo>
                      <a:pt x="16" y="13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7"/>
                    </a:lnTo>
                    <a:lnTo>
                      <a:pt x="16" y="18"/>
                    </a:lnTo>
                    <a:lnTo>
                      <a:pt x="15" y="19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2" y="22"/>
                    </a:lnTo>
                    <a:lnTo>
                      <a:pt x="11" y="22"/>
                    </a:lnTo>
                    <a:lnTo>
                      <a:pt x="9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5" y="21"/>
                    </a:lnTo>
                    <a:lnTo>
                      <a:pt x="4" y="21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1" y="17"/>
                    </a:lnTo>
                    <a:lnTo>
                      <a:pt x="1" y="16"/>
                    </a:lnTo>
                    <a:lnTo>
                      <a:pt x="1" y="13"/>
                    </a:lnTo>
                    <a:lnTo>
                      <a:pt x="2" y="12"/>
                    </a:lnTo>
                    <a:lnTo>
                      <a:pt x="3" y="9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1" y="3"/>
                    </a:lnTo>
                    <a:lnTo>
                      <a:pt x="13" y="2"/>
                    </a:lnTo>
                    <a:lnTo>
                      <a:pt x="15" y="2"/>
                    </a:lnTo>
                    <a:lnTo>
                      <a:pt x="16" y="1"/>
                    </a:lnTo>
                    <a:lnTo>
                      <a:pt x="18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1" y="0"/>
                    </a:lnTo>
                    <a:lnTo>
                      <a:pt x="32" y="1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6" y="3"/>
                    </a:lnTo>
                    <a:lnTo>
                      <a:pt x="37" y="3"/>
                    </a:lnTo>
                    <a:lnTo>
                      <a:pt x="40" y="5"/>
                    </a:lnTo>
                    <a:lnTo>
                      <a:pt x="41" y="7"/>
                    </a:lnTo>
                    <a:lnTo>
                      <a:pt x="43" y="8"/>
                    </a:lnTo>
                    <a:lnTo>
                      <a:pt x="43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4" y="14"/>
                    </a:lnTo>
                    <a:lnTo>
                      <a:pt x="44" y="15"/>
                    </a:lnTo>
                    <a:lnTo>
                      <a:pt x="44" y="17"/>
                    </a:lnTo>
                    <a:lnTo>
                      <a:pt x="44" y="19"/>
                    </a:lnTo>
                    <a:lnTo>
                      <a:pt x="44" y="21"/>
                    </a:lnTo>
                    <a:lnTo>
                      <a:pt x="44" y="41"/>
                    </a:lnTo>
                    <a:lnTo>
                      <a:pt x="44" y="42"/>
                    </a:lnTo>
                    <a:lnTo>
                      <a:pt x="44" y="43"/>
                    </a:lnTo>
                    <a:lnTo>
                      <a:pt x="44" y="44"/>
                    </a:lnTo>
                    <a:lnTo>
                      <a:pt x="44" y="45"/>
                    </a:lnTo>
                    <a:lnTo>
                      <a:pt x="44" y="46"/>
                    </a:lnTo>
                    <a:lnTo>
                      <a:pt x="45" y="46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8" y="46"/>
                    </a:lnTo>
                    <a:lnTo>
                      <a:pt x="49" y="46"/>
                    </a:lnTo>
                    <a:lnTo>
                      <a:pt x="51" y="46"/>
                    </a:lnTo>
                    <a:lnTo>
                      <a:pt x="49" y="48"/>
                    </a:lnTo>
                    <a:lnTo>
                      <a:pt x="48" y="50"/>
                    </a:lnTo>
                    <a:lnTo>
                      <a:pt x="47" y="52"/>
                    </a:lnTo>
                    <a:lnTo>
                      <a:pt x="45" y="53"/>
                    </a:lnTo>
                    <a:lnTo>
                      <a:pt x="43" y="54"/>
                    </a:lnTo>
                    <a:lnTo>
                      <a:pt x="41" y="54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1" y="53"/>
                    </a:lnTo>
                    <a:lnTo>
                      <a:pt x="30" y="51"/>
                    </a:lnTo>
                    <a:lnTo>
                      <a:pt x="29" y="50"/>
                    </a:lnTo>
                    <a:lnTo>
                      <a:pt x="28" y="48"/>
                    </a:lnTo>
                    <a:lnTo>
                      <a:pt x="28" y="46"/>
                    </a:lnTo>
                    <a:close/>
                    <a:moveTo>
                      <a:pt x="28" y="42"/>
                    </a:moveTo>
                    <a:lnTo>
                      <a:pt x="28" y="25"/>
                    </a:lnTo>
                    <a:lnTo>
                      <a:pt x="26" y="26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1" y="29"/>
                    </a:lnTo>
                    <a:lnTo>
                      <a:pt x="20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7" y="33"/>
                    </a:lnTo>
                    <a:lnTo>
                      <a:pt x="16" y="35"/>
                    </a:lnTo>
                    <a:lnTo>
                      <a:pt x="15" y="36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5" y="42"/>
                    </a:lnTo>
                    <a:lnTo>
                      <a:pt x="16" y="43"/>
                    </a:lnTo>
                    <a:lnTo>
                      <a:pt x="17" y="44"/>
                    </a:lnTo>
                    <a:lnTo>
                      <a:pt x="18" y="45"/>
                    </a:lnTo>
                    <a:lnTo>
                      <a:pt x="19" y="45"/>
                    </a:lnTo>
                    <a:lnTo>
                      <a:pt x="21" y="46"/>
                    </a:lnTo>
                    <a:lnTo>
                      <a:pt x="22" y="45"/>
                    </a:lnTo>
                    <a:lnTo>
                      <a:pt x="24" y="45"/>
                    </a:lnTo>
                    <a:lnTo>
                      <a:pt x="26" y="44"/>
                    </a:lnTo>
                    <a:lnTo>
                      <a:pt x="28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7" name="Freeform 43"/>
              <p:cNvSpPr>
                <a:spLocks/>
              </p:cNvSpPr>
              <p:nvPr/>
            </p:nvSpPr>
            <p:spPr bwMode="auto">
              <a:xfrm>
                <a:off x="2470" y="3101"/>
                <a:ext cx="44" cy="55"/>
              </a:xfrm>
              <a:custGeom>
                <a:avLst/>
                <a:gdLst>
                  <a:gd name="T0" fmla="*/ 44 w 44"/>
                  <a:gd name="T1" fmla="*/ 41 h 55"/>
                  <a:gd name="T2" fmla="*/ 40 w 44"/>
                  <a:gd name="T3" fmla="*/ 47 h 55"/>
                  <a:gd name="T4" fmla="*/ 35 w 44"/>
                  <a:gd name="T5" fmla="*/ 51 h 55"/>
                  <a:gd name="T6" fmla="*/ 32 w 44"/>
                  <a:gd name="T7" fmla="*/ 53 h 55"/>
                  <a:gd name="T8" fmla="*/ 29 w 44"/>
                  <a:gd name="T9" fmla="*/ 54 h 55"/>
                  <a:gd name="T10" fmla="*/ 26 w 44"/>
                  <a:gd name="T11" fmla="*/ 54 h 55"/>
                  <a:gd name="T12" fmla="*/ 23 w 44"/>
                  <a:gd name="T13" fmla="*/ 55 h 55"/>
                  <a:gd name="T14" fmla="*/ 18 w 44"/>
                  <a:gd name="T15" fmla="*/ 54 h 55"/>
                  <a:gd name="T16" fmla="*/ 14 w 44"/>
                  <a:gd name="T17" fmla="*/ 53 h 55"/>
                  <a:gd name="T18" fmla="*/ 10 w 44"/>
                  <a:gd name="T19" fmla="*/ 50 h 55"/>
                  <a:gd name="T20" fmla="*/ 6 w 44"/>
                  <a:gd name="T21" fmla="*/ 47 h 55"/>
                  <a:gd name="T22" fmla="*/ 4 w 44"/>
                  <a:gd name="T23" fmla="*/ 43 h 55"/>
                  <a:gd name="T24" fmla="*/ 2 w 44"/>
                  <a:gd name="T25" fmla="*/ 39 h 55"/>
                  <a:gd name="T26" fmla="*/ 1 w 44"/>
                  <a:gd name="T27" fmla="*/ 34 h 55"/>
                  <a:gd name="T28" fmla="*/ 0 w 44"/>
                  <a:gd name="T29" fmla="*/ 28 h 55"/>
                  <a:gd name="T30" fmla="*/ 1 w 44"/>
                  <a:gd name="T31" fmla="*/ 23 h 55"/>
                  <a:gd name="T32" fmla="*/ 2 w 44"/>
                  <a:gd name="T33" fmla="*/ 19 h 55"/>
                  <a:gd name="T34" fmla="*/ 3 w 44"/>
                  <a:gd name="T35" fmla="*/ 14 h 55"/>
                  <a:gd name="T36" fmla="*/ 6 w 44"/>
                  <a:gd name="T37" fmla="*/ 10 h 55"/>
                  <a:gd name="T38" fmla="*/ 10 w 44"/>
                  <a:gd name="T39" fmla="*/ 6 h 55"/>
                  <a:gd name="T40" fmla="*/ 14 w 44"/>
                  <a:gd name="T41" fmla="*/ 3 h 55"/>
                  <a:gd name="T42" fmla="*/ 19 w 44"/>
                  <a:gd name="T43" fmla="*/ 1 h 55"/>
                  <a:gd name="T44" fmla="*/ 25 w 44"/>
                  <a:gd name="T45" fmla="*/ 0 h 55"/>
                  <a:gd name="T46" fmla="*/ 29 w 44"/>
                  <a:gd name="T47" fmla="*/ 0 h 55"/>
                  <a:gd name="T48" fmla="*/ 32 w 44"/>
                  <a:gd name="T49" fmla="*/ 1 h 55"/>
                  <a:gd name="T50" fmla="*/ 35 w 44"/>
                  <a:gd name="T51" fmla="*/ 2 h 55"/>
                  <a:gd name="T52" fmla="*/ 38 w 44"/>
                  <a:gd name="T53" fmla="*/ 4 h 55"/>
                  <a:gd name="T54" fmla="*/ 41 w 44"/>
                  <a:gd name="T55" fmla="*/ 8 h 55"/>
                  <a:gd name="T56" fmla="*/ 43 w 44"/>
                  <a:gd name="T57" fmla="*/ 13 h 55"/>
                  <a:gd name="T58" fmla="*/ 42 w 44"/>
                  <a:gd name="T59" fmla="*/ 16 h 55"/>
                  <a:gd name="T60" fmla="*/ 41 w 44"/>
                  <a:gd name="T61" fmla="*/ 18 h 55"/>
                  <a:gd name="T62" fmla="*/ 38 w 44"/>
                  <a:gd name="T63" fmla="*/ 20 h 55"/>
                  <a:gd name="T64" fmla="*/ 36 w 44"/>
                  <a:gd name="T65" fmla="*/ 20 h 55"/>
                  <a:gd name="T66" fmla="*/ 33 w 44"/>
                  <a:gd name="T67" fmla="*/ 20 h 55"/>
                  <a:gd name="T68" fmla="*/ 30 w 44"/>
                  <a:gd name="T69" fmla="*/ 18 h 55"/>
                  <a:gd name="T70" fmla="*/ 28 w 44"/>
                  <a:gd name="T71" fmla="*/ 15 h 55"/>
                  <a:gd name="T72" fmla="*/ 27 w 44"/>
                  <a:gd name="T73" fmla="*/ 10 h 55"/>
                  <a:gd name="T74" fmla="*/ 27 w 44"/>
                  <a:gd name="T75" fmla="*/ 7 h 55"/>
                  <a:gd name="T76" fmla="*/ 26 w 44"/>
                  <a:gd name="T77" fmla="*/ 5 h 55"/>
                  <a:gd name="T78" fmla="*/ 24 w 44"/>
                  <a:gd name="T79" fmla="*/ 4 h 55"/>
                  <a:gd name="T80" fmla="*/ 23 w 44"/>
                  <a:gd name="T81" fmla="*/ 3 h 55"/>
                  <a:gd name="T82" fmla="*/ 20 w 44"/>
                  <a:gd name="T83" fmla="*/ 4 h 55"/>
                  <a:gd name="T84" fmla="*/ 18 w 44"/>
                  <a:gd name="T85" fmla="*/ 7 h 55"/>
                  <a:gd name="T86" fmla="*/ 17 w 44"/>
                  <a:gd name="T87" fmla="*/ 9 h 55"/>
                  <a:gd name="T88" fmla="*/ 16 w 44"/>
                  <a:gd name="T89" fmla="*/ 12 h 55"/>
                  <a:gd name="T90" fmla="*/ 16 w 44"/>
                  <a:gd name="T91" fmla="*/ 16 h 55"/>
                  <a:gd name="T92" fmla="*/ 15 w 44"/>
                  <a:gd name="T93" fmla="*/ 20 h 55"/>
                  <a:gd name="T94" fmla="*/ 15 w 44"/>
                  <a:gd name="T95" fmla="*/ 23 h 55"/>
                  <a:gd name="T96" fmla="*/ 16 w 44"/>
                  <a:gd name="T97" fmla="*/ 26 h 55"/>
                  <a:gd name="T98" fmla="*/ 16 w 44"/>
                  <a:gd name="T99" fmla="*/ 30 h 55"/>
                  <a:gd name="T100" fmla="*/ 17 w 44"/>
                  <a:gd name="T101" fmla="*/ 33 h 55"/>
                  <a:gd name="T102" fmla="*/ 20 w 44"/>
                  <a:gd name="T103" fmla="*/ 39 h 55"/>
                  <a:gd name="T104" fmla="*/ 24 w 44"/>
                  <a:gd name="T105" fmla="*/ 43 h 55"/>
                  <a:gd name="T106" fmla="*/ 27 w 44"/>
                  <a:gd name="T107" fmla="*/ 45 h 55"/>
                  <a:gd name="T108" fmla="*/ 31 w 44"/>
                  <a:gd name="T109" fmla="*/ 46 h 55"/>
                  <a:gd name="T110" fmla="*/ 34 w 44"/>
                  <a:gd name="T111" fmla="*/ 45 h 55"/>
                  <a:gd name="T112" fmla="*/ 36 w 44"/>
                  <a:gd name="T113" fmla="*/ 44 h 55"/>
                  <a:gd name="T114" fmla="*/ 39 w 44"/>
                  <a:gd name="T115" fmla="*/ 43 h 55"/>
                  <a:gd name="T116" fmla="*/ 42 w 44"/>
                  <a:gd name="T117" fmla="*/ 40 h 5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"/>
                  <a:gd name="T178" fmla="*/ 0 h 55"/>
                  <a:gd name="T179" fmla="*/ 44 w 44"/>
                  <a:gd name="T180" fmla="*/ 55 h 5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" h="55">
                    <a:moveTo>
                      <a:pt x="42" y="40"/>
                    </a:moveTo>
                    <a:lnTo>
                      <a:pt x="44" y="41"/>
                    </a:lnTo>
                    <a:lnTo>
                      <a:pt x="42" y="44"/>
                    </a:lnTo>
                    <a:lnTo>
                      <a:pt x="40" y="47"/>
                    </a:lnTo>
                    <a:lnTo>
                      <a:pt x="37" y="49"/>
                    </a:lnTo>
                    <a:lnTo>
                      <a:pt x="35" y="51"/>
                    </a:lnTo>
                    <a:lnTo>
                      <a:pt x="33" y="52"/>
                    </a:lnTo>
                    <a:lnTo>
                      <a:pt x="32" y="53"/>
                    </a:lnTo>
                    <a:lnTo>
                      <a:pt x="30" y="53"/>
                    </a:lnTo>
                    <a:lnTo>
                      <a:pt x="29" y="54"/>
                    </a:lnTo>
                    <a:lnTo>
                      <a:pt x="28" y="54"/>
                    </a:lnTo>
                    <a:lnTo>
                      <a:pt x="26" y="54"/>
                    </a:lnTo>
                    <a:lnTo>
                      <a:pt x="24" y="55"/>
                    </a:lnTo>
                    <a:lnTo>
                      <a:pt x="23" y="55"/>
                    </a:lnTo>
                    <a:lnTo>
                      <a:pt x="20" y="55"/>
                    </a:lnTo>
                    <a:lnTo>
                      <a:pt x="18" y="54"/>
                    </a:lnTo>
                    <a:lnTo>
                      <a:pt x="16" y="54"/>
                    </a:lnTo>
                    <a:lnTo>
                      <a:pt x="14" y="53"/>
                    </a:lnTo>
                    <a:lnTo>
                      <a:pt x="11" y="52"/>
                    </a:lnTo>
                    <a:lnTo>
                      <a:pt x="10" y="50"/>
                    </a:lnTo>
                    <a:lnTo>
                      <a:pt x="8" y="49"/>
                    </a:lnTo>
                    <a:lnTo>
                      <a:pt x="6" y="47"/>
                    </a:lnTo>
                    <a:lnTo>
                      <a:pt x="5" y="45"/>
                    </a:lnTo>
                    <a:lnTo>
                      <a:pt x="4" y="43"/>
                    </a:lnTo>
                    <a:lnTo>
                      <a:pt x="3" y="41"/>
                    </a:lnTo>
                    <a:lnTo>
                      <a:pt x="2" y="39"/>
                    </a:lnTo>
                    <a:lnTo>
                      <a:pt x="1" y="36"/>
                    </a:lnTo>
                    <a:lnTo>
                      <a:pt x="1" y="34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1" y="23"/>
                    </a:lnTo>
                    <a:lnTo>
                      <a:pt x="1" y="21"/>
                    </a:lnTo>
                    <a:lnTo>
                      <a:pt x="2" y="19"/>
                    </a:lnTo>
                    <a:lnTo>
                      <a:pt x="2" y="16"/>
                    </a:lnTo>
                    <a:lnTo>
                      <a:pt x="3" y="14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10" y="6"/>
                    </a:lnTo>
                    <a:lnTo>
                      <a:pt x="12" y="4"/>
                    </a:lnTo>
                    <a:lnTo>
                      <a:pt x="14" y="3"/>
                    </a:lnTo>
                    <a:lnTo>
                      <a:pt x="16" y="2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0" y="1"/>
                    </a:lnTo>
                    <a:lnTo>
                      <a:pt x="32" y="1"/>
                    </a:lnTo>
                    <a:lnTo>
                      <a:pt x="34" y="2"/>
                    </a:lnTo>
                    <a:lnTo>
                      <a:pt x="35" y="2"/>
                    </a:lnTo>
                    <a:lnTo>
                      <a:pt x="37" y="3"/>
                    </a:lnTo>
                    <a:lnTo>
                      <a:pt x="38" y="4"/>
                    </a:lnTo>
                    <a:lnTo>
                      <a:pt x="40" y="6"/>
                    </a:lnTo>
                    <a:lnTo>
                      <a:pt x="41" y="8"/>
                    </a:lnTo>
                    <a:lnTo>
                      <a:pt x="42" y="11"/>
                    </a:lnTo>
                    <a:lnTo>
                      <a:pt x="43" y="13"/>
                    </a:lnTo>
                    <a:lnTo>
                      <a:pt x="43" y="15"/>
                    </a:lnTo>
                    <a:lnTo>
                      <a:pt x="42" y="16"/>
                    </a:lnTo>
                    <a:lnTo>
                      <a:pt x="42" y="17"/>
                    </a:lnTo>
                    <a:lnTo>
                      <a:pt x="41" y="18"/>
                    </a:lnTo>
                    <a:lnTo>
                      <a:pt x="40" y="19"/>
                    </a:lnTo>
                    <a:lnTo>
                      <a:pt x="38" y="20"/>
                    </a:lnTo>
                    <a:lnTo>
                      <a:pt x="37" y="20"/>
                    </a:lnTo>
                    <a:lnTo>
                      <a:pt x="36" y="20"/>
                    </a:lnTo>
                    <a:lnTo>
                      <a:pt x="34" y="20"/>
                    </a:lnTo>
                    <a:lnTo>
                      <a:pt x="33" y="20"/>
                    </a:lnTo>
                    <a:lnTo>
                      <a:pt x="31" y="19"/>
                    </a:lnTo>
                    <a:lnTo>
                      <a:pt x="30" y="18"/>
                    </a:lnTo>
                    <a:lnTo>
                      <a:pt x="29" y="17"/>
                    </a:lnTo>
                    <a:lnTo>
                      <a:pt x="28" y="15"/>
                    </a:lnTo>
                    <a:lnTo>
                      <a:pt x="28" y="13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6" y="5"/>
                    </a:lnTo>
                    <a:lnTo>
                      <a:pt x="25" y="4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9" y="5"/>
                    </a:lnTo>
                    <a:lnTo>
                      <a:pt x="18" y="7"/>
                    </a:lnTo>
                    <a:lnTo>
                      <a:pt x="17" y="8"/>
                    </a:lnTo>
                    <a:lnTo>
                      <a:pt x="17" y="9"/>
                    </a:lnTo>
                    <a:lnTo>
                      <a:pt x="16" y="10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6" y="16"/>
                    </a:lnTo>
                    <a:lnTo>
                      <a:pt x="15" y="17"/>
                    </a:lnTo>
                    <a:lnTo>
                      <a:pt x="15" y="20"/>
                    </a:lnTo>
                    <a:lnTo>
                      <a:pt x="15" y="21"/>
                    </a:lnTo>
                    <a:lnTo>
                      <a:pt x="15" y="23"/>
                    </a:lnTo>
                    <a:lnTo>
                      <a:pt x="16" y="25"/>
                    </a:lnTo>
                    <a:lnTo>
                      <a:pt x="16" y="26"/>
                    </a:lnTo>
                    <a:lnTo>
                      <a:pt x="16" y="28"/>
                    </a:lnTo>
                    <a:lnTo>
                      <a:pt x="16" y="30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9" y="36"/>
                    </a:lnTo>
                    <a:lnTo>
                      <a:pt x="20" y="39"/>
                    </a:lnTo>
                    <a:lnTo>
                      <a:pt x="22" y="41"/>
                    </a:lnTo>
                    <a:lnTo>
                      <a:pt x="24" y="43"/>
                    </a:lnTo>
                    <a:lnTo>
                      <a:pt x="25" y="44"/>
                    </a:lnTo>
                    <a:lnTo>
                      <a:pt x="27" y="45"/>
                    </a:lnTo>
                    <a:lnTo>
                      <a:pt x="29" y="45"/>
                    </a:lnTo>
                    <a:lnTo>
                      <a:pt x="31" y="46"/>
                    </a:lnTo>
                    <a:lnTo>
                      <a:pt x="33" y="46"/>
                    </a:lnTo>
                    <a:lnTo>
                      <a:pt x="34" y="45"/>
                    </a:lnTo>
                    <a:lnTo>
                      <a:pt x="35" y="45"/>
                    </a:lnTo>
                    <a:lnTo>
                      <a:pt x="36" y="44"/>
                    </a:lnTo>
                    <a:lnTo>
                      <a:pt x="38" y="44"/>
                    </a:lnTo>
                    <a:lnTo>
                      <a:pt x="39" y="43"/>
                    </a:lnTo>
                    <a:lnTo>
                      <a:pt x="41" y="41"/>
                    </a:lnTo>
                    <a:lnTo>
                      <a:pt x="42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8" name="Freeform 44"/>
              <p:cNvSpPr>
                <a:spLocks noEditPoints="1"/>
              </p:cNvSpPr>
              <p:nvPr/>
            </p:nvSpPr>
            <p:spPr bwMode="auto">
              <a:xfrm>
                <a:off x="2522" y="3074"/>
                <a:ext cx="51" cy="82"/>
              </a:xfrm>
              <a:custGeom>
                <a:avLst/>
                <a:gdLst>
                  <a:gd name="T0" fmla="*/ 23 w 51"/>
                  <a:gd name="T1" fmla="*/ 77 h 82"/>
                  <a:gd name="T2" fmla="*/ 16 w 51"/>
                  <a:gd name="T3" fmla="*/ 81 h 82"/>
                  <a:gd name="T4" fmla="*/ 10 w 51"/>
                  <a:gd name="T5" fmla="*/ 82 h 82"/>
                  <a:gd name="T6" fmla="*/ 4 w 51"/>
                  <a:gd name="T7" fmla="*/ 80 h 82"/>
                  <a:gd name="T8" fmla="*/ 0 w 51"/>
                  <a:gd name="T9" fmla="*/ 76 h 82"/>
                  <a:gd name="T10" fmla="*/ 0 w 51"/>
                  <a:gd name="T11" fmla="*/ 69 h 82"/>
                  <a:gd name="T12" fmla="*/ 5 w 51"/>
                  <a:gd name="T13" fmla="*/ 61 h 82"/>
                  <a:gd name="T14" fmla="*/ 11 w 51"/>
                  <a:gd name="T15" fmla="*/ 57 h 82"/>
                  <a:gd name="T16" fmla="*/ 20 w 51"/>
                  <a:gd name="T17" fmla="*/ 52 h 82"/>
                  <a:gd name="T18" fmla="*/ 28 w 51"/>
                  <a:gd name="T19" fmla="*/ 43 h 82"/>
                  <a:gd name="T20" fmla="*/ 28 w 51"/>
                  <a:gd name="T21" fmla="*/ 36 h 82"/>
                  <a:gd name="T22" fmla="*/ 26 w 51"/>
                  <a:gd name="T23" fmla="*/ 33 h 82"/>
                  <a:gd name="T24" fmla="*/ 24 w 51"/>
                  <a:gd name="T25" fmla="*/ 31 h 82"/>
                  <a:gd name="T26" fmla="*/ 21 w 51"/>
                  <a:gd name="T27" fmla="*/ 30 h 82"/>
                  <a:gd name="T28" fmla="*/ 16 w 51"/>
                  <a:gd name="T29" fmla="*/ 31 h 82"/>
                  <a:gd name="T30" fmla="*/ 13 w 51"/>
                  <a:gd name="T31" fmla="*/ 34 h 82"/>
                  <a:gd name="T32" fmla="*/ 13 w 51"/>
                  <a:gd name="T33" fmla="*/ 35 h 82"/>
                  <a:gd name="T34" fmla="*/ 15 w 51"/>
                  <a:gd name="T35" fmla="*/ 38 h 82"/>
                  <a:gd name="T36" fmla="*/ 17 w 51"/>
                  <a:gd name="T37" fmla="*/ 42 h 82"/>
                  <a:gd name="T38" fmla="*/ 16 w 51"/>
                  <a:gd name="T39" fmla="*/ 45 h 82"/>
                  <a:gd name="T40" fmla="*/ 14 w 51"/>
                  <a:gd name="T41" fmla="*/ 48 h 82"/>
                  <a:gd name="T42" fmla="*/ 9 w 51"/>
                  <a:gd name="T43" fmla="*/ 49 h 82"/>
                  <a:gd name="T44" fmla="*/ 5 w 51"/>
                  <a:gd name="T45" fmla="*/ 48 h 82"/>
                  <a:gd name="T46" fmla="*/ 2 w 51"/>
                  <a:gd name="T47" fmla="*/ 45 h 82"/>
                  <a:gd name="T48" fmla="*/ 2 w 51"/>
                  <a:gd name="T49" fmla="*/ 40 h 82"/>
                  <a:gd name="T50" fmla="*/ 4 w 51"/>
                  <a:gd name="T51" fmla="*/ 35 h 82"/>
                  <a:gd name="T52" fmla="*/ 11 w 51"/>
                  <a:gd name="T53" fmla="*/ 30 h 82"/>
                  <a:gd name="T54" fmla="*/ 16 w 51"/>
                  <a:gd name="T55" fmla="*/ 28 h 82"/>
                  <a:gd name="T56" fmla="*/ 21 w 51"/>
                  <a:gd name="T57" fmla="*/ 27 h 82"/>
                  <a:gd name="T58" fmla="*/ 26 w 51"/>
                  <a:gd name="T59" fmla="*/ 27 h 82"/>
                  <a:gd name="T60" fmla="*/ 31 w 51"/>
                  <a:gd name="T61" fmla="*/ 27 h 82"/>
                  <a:gd name="T62" fmla="*/ 35 w 51"/>
                  <a:gd name="T63" fmla="*/ 29 h 82"/>
                  <a:gd name="T64" fmla="*/ 40 w 51"/>
                  <a:gd name="T65" fmla="*/ 32 h 82"/>
                  <a:gd name="T66" fmla="*/ 43 w 51"/>
                  <a:gd name="T67" fmla="*/ 37 h 82"/>
                  <a:gd name="T68" fmla="*/ 44 w 51"/>
                  <a:gd name="T69" fmla="*/ 39 h 82"/>
                  <a:gd name="T70" fmla="*/ 44 w 51"/>
                  <a:gd name="T71" fmla="*/ 44 h 82"/>
                  <a:gd name="T72" fmla="*/ 44 w 51"/>
                  <a:gd name="T73" fmla="*/ 68 h 82"/>
                  <a:gd name="T74" fmla="*/ 44 w 51"/>
                  <a:gd name="T75" fmla="*/ 71 h 82"/>
                  <a:gd name="T76" fmla="*/ 45 w 51"/>
                  <a:gd name="T77" fmla="*/ 73 h 82"/>
                  <a:gd name="T78" fmla="*/ 46 w 51"/>
                  <a:gd name="T79" fmla="*/ 73 h 82"/>
                  <a:gd name="T80" fmla="*/ 47 w 51"/>
                  <a:gd name="T81" fmla="*/ 74 h 82"/>
                  <a:gd name="T82" fmla="*/ 48 w 51"/>
                  <a:gd name="T83" fmla="*/ 73 h 82"/>
                  <a:gd name="T84" fmla="*/ 50 w 51"/>
                  <a:gd name="T85" fmla="*/ 75 h 82"/>
                  <a:gd name="T86" fmla="*/ 45 w 51"/>
                  <a:gd name="T87" fmla="*/ 80 h 82"/>
                  <a:gd name="T88" fmla="*/ 40 w 51"/>
                  <a:gd name="T89" fmla="*/ 82 h 82"/>
                  <a:gd name="T90" fmla="*/ 34 w 51"/>
                  <a:gd name="T91" fmla="*/ 81 h 82"/>
                  <a:gd name="T92" fmla="*/ 30 w 51"/>
                  <a:gd name="T93" fmla="*/ 78 h 82"/>
                  <a:gd name="T94" fmla="*/ 28 w 51"/>
                  <a:gd name="T95" fmla="*/ 73 h 82"/>
                  <a:gd name="T96" fmla="*/ 26 w 51"/>
                  <a:gd name="T97" fmla="*/ 53 h 82"/>
                  <a:gd name="T98" fmla="*/ 21 w 51"/>
                  <a:gd name="T99" fmla="*/ 56 h 82"/>
                  <a:gd name="T100" fmla="*/ 18 w 51"/>
                  <a:gd name="T101" fmla="*/ 59 h 82"/>
                  <a:gd name="T102" fmla="*/ 16 w 51"/>
                  <a:gd name="T103" fmla="*/ 63 h 82"/>
                  <a:gd name="T104" fmla="*/ 15 w 51"/>
                  <a:gd name="T105" fmla="*/ 68 h 82"/>
                  <a:gd name="T106" fmla="*/ 17 w 51"/>
                  <a:gd name="T107" fmla="*/ 71 h 82"/>
                  <a:gd name="T108" fmla="*/ 20 w 51"/>
                  <a:gd name="T109" fmla="*/ 72 h 82"/>
                  <a:gd name="T110" fmla="*/ 24 w 51"/>
                  <a:gd name="T111" fmla="*/ 72 h 82"/>
                  <a:gd name="T112" fmla="*/ 31 w 51"/>
                  <a:gd name="T113" fmla="*/ 0 h 82"/>
                  <a:gd name="T114" fmla="*/ 25 w 51"/>
                  <a:gd name="T115" fmla="*/ 10 h 82"/>
                  <a:gd name="T116" fmla="*/ 18 w 51"/>
                  <a:gd name="T117" fmla="*/ 0 h 8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1"/>
                  <a:gd name="T178" fmla="*/ 0 h 82"/>
                  <a:gd name="T179" fmla="*/ 51 w 51"/>
                  <a:gd name="T180" fmla="*/ 82 h 8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1" h="82">
                    <a:moveTo>
                      <a:pt x="28" y="73"/>
                    </a:moveTo>
                    <a:lnTo>
                      <a:pt x="25" y="75"/>
                    </a:lnTo>
                    <a:lnTo>
                      <a:pt x="23" y="77"/>
                    </a:lnTo>
                    <a:lnTo>
                      <a:pt x="21" y="78"/>
                    </a:lnTo>
                    <a:lnTo>
                      <a:pt x="19" y="79"/>
                    </a:lnTo>
                    <a:lnTo>
                      <a:pt x="16" y="81"/>
                    </a:lnTo>
                    <a:lnTo>
                      <a:pt x="14" y="81"/>
                    </a:lnTo>
                    <a:lnTo>
                      <a:pt x="12" y="82"/>
                    </a:lnTo>
                    <a:lnTo>
                      <a:pt x="10" y="82"/>
                    </a:lnTo>
                    <a:lnTo>
                      <a:pt x="8" y="82"/>
                    </a:lnTo>
                    <a:lnTo>
                      <a:pt x="6" y="81"/>
                    </a:lnTo>
                    <a:lnTo>
                      <a:pt x="4" y="80"/>
                    </a:lnTo>
                    <a:lnTo>
                      <a:pt x="3" y="79"/>
                    </a:lnTo>
                    <a:lnTo>
                      <a:pt x="2" y="78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1" y="66"/>
                    </a:lnTo>
                    <a:lnTo>
                      <a:pt x="3" y="63"/>
                    </a:lnTo>
                    <a:lnTo>
                      <a:pt x="5" y="61"/>
                    </a:lnTo>
                    <a:lnTo>
                      <a:pt x="6" y="60"/>
                    </a:lnTo>
                    <a:lnTo>
                      <a:pt x="8" y="58"/>
                    </a:lnTo>
                    <a:lnTo>
                      <a:pt x="11" y="57"/>
                    </a:lnTo>
                    <a:lnTo>
                      <a:pt x="13" y="55"/>
                    </a:lnTo>
                    <a:lnTo>
                      <a:pt x="16" y="54"/>
                    </a:lnTo>
                    <a:lnTo>
                      <a:pt x="20" y="52"/>
                    </a:lnTo>
                    <a:lnTo>
                      <a:pt x="24" y="50"/>
                    </a:lnTo>
                    <a:lnTo>
                      <a:pt x="28" y="48"/>
                    </a:lnTo>
                    <a:lnTo>
                      <a:pt x="28" y="43"/>
                    </a:lnTo>
                    <a:lnTo>
                      <a:pt x="28" y="40"/>
                    </a:lnTo>
                    <a:lnTo>
                      <a:pt x="28" y="38"/>
                    </a:lnTo>
                    <a:lnTo>
                      <a:pt x="28" y="36"/>
                    </a:lnTo>
                    <a:lnTo>
                      <a:pt x="27" y="35"/>
                    </a:lnTo>
                    <a:lnTo>
                      <a:pt x="27" y="34"/>
                    </a:lnTo>
                    <a:lnTo>
                      <a:pt x="26" y="33"/>
                    </a:lnTo>
                    <a:lnTo>
                      <a:pt x="25" y="33"/>
                    </a:lnTo>
                    <a:lnTo>
                      <a:pt x="25" y="32"/>
                    </a:lnTo>
                    <a:lnTo>
                      <a:pt x="24" y="31"/>
                    </a:lnTo>
                    <a:lnTo>
                      <a:pt x="23" y="31"/>
                    </a:lnTo>
                    <a:lnTo>
                      <a:pt x="22" y="30"/>
                    </a:lnTo>
                    <a:lnTo>
                      <a:pt x="21" y="30"/>
                    </a:lnTo>
                    <a:lnTo>
                      <a:pt x="19" y="30"/>
                    </a:lnTo>
                    <a:lnTo>
                      <a:pt x="17" y="31"/>
                    </a:lnTo>
                    <a:lnTo>
                      <a:pt x="16" y="31"/>
                    </a:lnTo>
                    <a:lnTo>
                      <a:pt x="15" y="32"/>
                    </a:lnTo>
                    <a:lnTo>
                      <a:pt x="14" y="33"/>
                    </a:lnTo>
                    <a:lnTo>
                      <a:pt x="13" y="34"/>
                    </a:lnTo>
                    <a:lnTo>
                      <a:pt x="13" y="35"/>
                    </a:lnTo>
                    <a:lnTo>
                      <a:pt x="13" y="36"/>
                    </a:lnTo>
                    <a:lnTo>
                      <a:pt x="14" y="37"/>
                    </a:lnTo>
                    <a:lnTo>
                      <a:pt x="15" y="38"/>
                    </a:lnTo>
                    <a:lnTo>
                      <a:pt x="16" y="39"/>
                    </a:lnTo>
                    <a:lnTo>
                      <a:pt x="16" y="40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7" y="44"/>
                    </a:lnTo>
                    <a:lnTo>
                      <a:pt x="16" y="45"/>
                    </a:lnTo>
                    <a:lnTo>
                      <a:pt x="16" y="46"/>
                    </a:lnTo>
                    <a:lnTo>
                      <a:pt x="15" y="47"/>
                    </a:lnTo>
                    <a:lnTo>
                      <a:pt x="14" y="48"/>
                    </a:lnTo>
                    <a:lnTo>
                      <a:pt x="12" y="49"/>
                    </a:lnTo>
                    <a:lnTo>
                      <a:pt x="11" y="49"/>
                    </a:lnTo>
                    <a:lnTo>
                      <a:pt x="9" y="49"/>
                    </a:lnTo>
                    <a:lnTo>
                      <a:pt x="8" y="49"/>
                    </a:lnTo>
                    <a:lnTo>
                      <a:pt x="6" y="49"/>
                    </a:lnTo>
                    <a:lnTo>
                      <a:pt x="5" y="48"/>
                    </a:lnTo>
                    <a:lnTo>
                      <a:pt x="4" y="48"/>
                    </a:lnTo>
                    <a:lnTo>
                      <a:pt x="3" y="47"/>
                    </a:lnTo>
                    <a:lnTo>
                      <a:pt x="2" y="45"/>
                    </a:lnTo>
                    <a:lnTo>
                      <a:pt x="2" y="44"/>
                    </a:lnTo>
                    <a:lnTo>
                      <a:pt x="1" y="43"/>
                    </a:lnTo>
                    <a:lnTo>
                      <a:pt x="2" y="40"/>
                    </a:lnTo>
                    <a:lnTo>
                      <a:pt x="2" y="39"/>
                    </a:lnTo>
                    <a:lnTo>
                      <a:pt x="3" y="36"/>
                    </a:lnTo>
                    <a:lnTo>
                      <a:pt x="4" y="35"/>
                    </a:lnTo>
                    <a:lnTo>
                      <a:pt x="6" y="33"/>
                    </a:lnTo>
                    <a:lnTo>
                      <a:pt x="8" y="31"/>
                    </a:lnTo>
                    <a:lnTo>
                      <a:pt x="11" y="30"/>
                    </a:lnTo>
                    <a:lnTo>
                      <a:pt x="13" y="29"/>
                    </a:lnTo>
                    <a:lnTo>
                      <a:pt x="15" y="29"/>
                    </a:lnTo>
                    <a:lnTo>
                      <a:pt x="16" y="28"/>
                    </a:lnTo>
                    <a:lnTo>
                      <a:pt x="18" y="28"/>
                    </a:lnTo>
                    <a:lnTo>
                      <a:pt x="19" y="27"/>
                    </a:lnTo>
                    <a:lnTo>
                      <a:pt x="21" y="27"/>
                    </a:lnTo>
                    <a:lnTo>
                      <a:pt x="22" y="27"/>
                    </a:lnTo>
                    <a:lnTo>
                      <a:pt x="24" y="27"/>
                    </a:lnTo>
                    <a:lnTo>
                      <a:pt x="26" y="27"/>
                    </a:lnTo>
                    <a:lnTo>
                      <a:pt x="28" y="27"/>
                    </a:lnTo>
                    <a:lnTo>
                      <a:pt x="29" y="27"/>
                    </a:lnTo>
                    <a:lnTo>
                      <a:pt x="31" y="27"/>
                    </a:lnTo>
                    <a:lnTo>
                      <a:pt x="33" y="28"/>
                    </a:lnTo>
                    <a:lnTo>
                      <a:pt x="34" y="28"/>
                    </a:lnTo>
                    <a:lnTo>
                      <a:pt x="35" y="29"/>
                    </a:lnTo>
                    <a:lnTo>
                      <a:pt x="37" y="30"/>
                    </a:lnTo>
                    <a:lnTo>
                      <a:pt x="38" y="30"/>
                    </a:lnTo>
                    <a:lnTo>
                      <a:pt x="40" y="32"/>
                    </a:lnTo>
                    <a:lnTo>
                      <a:pt x="41" y="34"/>
                    </a:lnTo>
                    <a:lnTo>
                      <a:pt x="43" y="35"/>
                    </a:lnTo>
                    <a:lnTo>
                      <a:pt x="43" y="37"/>
                    </a:lnTo>
                    <a:lnTo>
                      <a:pt x="44" y="38"/>
                    </a:lnTo>
                    <a:lnTo>
                      <a:pt x="44" y="39"/>
                    </a:lnTo>
                    <a:lnTo>
                      <a:pt x="44" y="41"/>
                    </a:lnTo>
                    <a:lnTo>
                      <a:pt x="44" y="42"/>
                    </a:lnTo>
                    <a:lnTo>
                      <a:pt x="44" y="44"/>
                    </a:lnTo>
                    <a:lnTo>
                      <a:pt x="44" y="46"/>
                    </a:lnTo>
                    <a:lnTo>
                      <a:pt x="44" y="48"/>
                    </a:lnTo>
                    <a:lnTo>
                      <a:pt x="44" y="68"/>
                    </a:lnTo>
                    <a:lnTo>
                      <a:pt x="44" y="69"/>
                    </a:lnTo>
                    <a:lnTo>
                      <a:pt x="44" y="70"/>
                    </a:lnTo>
                    <a:lnTo>
                      <a:pt x="44" y="71"/>
                    </a:lnTo>
                    <a:lnTo>
                      <a:pt x="44" y="72"/>
                    </a:lnTo>
                    <a:lnTo>
                      <a:pt x="44" y="73"/>
                    </a:lnTo>
                    <a:lnTo>
                      <a:pt x="45" y="73"/>
                    </a:lnTo>
                    <a:lnTo>
                      <a:pt x="46" y="73"/>
                    </a:lnTo>
                    <a:lnTo>
                      <a:pt x="46" y="74"/>
                    </a:lnTo>
                    <a:lnTo>
                      <a:pt x="47" y="74"/>
                    </a:lnTo>
                    <a:lnTo>
                      <a:pt x="48" y="74"/>
                    </a:lnTo>
                    <a:lnTo>
                      <a:pt x="48" y="73"/>
                    </a:lnTo>
                    <a:lnTo>
                      <a:pt x="49" y="73"/>
                    </a:lnTo>
                    <a:lnTo>
                      <a:pt x="51" y="73"/>
                    </a:lnTo>
                    <a:lnTo>
                      <a:pt x="50" y="75"/>
                    </a:lnTo>
                    <a:lnTo>
                      <a:pt x="48" y="77"/>
                    </a:lnTo>
                    <a:lnTo>
                      <a:pt x="47" y="79"/>
                    </a:lnTo>
                    <a:lnTo>
                      <a:pt x="45" y="80"/>
                    </a:lnTo>
                    <a:lnTo>
                      <a:pt x="43" y="81"/>
                    </a:lnTo>
                    <a:lnTo>
                      <a:pt x="42" y="81"/>
                    </a:lnTo>
                    <a:lnTo>
                      <a:pt x="40" y="82"/>
                    </a:lnTo>
                    <a:lnTo>
                      <a:pt x="38" y="82"/>
                    </a:lnTo>
                    <a:lnTo>
                      <a:pt x="36" y="82"/>
                    </a:lnTo>
                    <a:lnTo>
                      <a:pt x="34" y="81"/>
                    </a:lnTo>
                    <a:lnTo>
                      <a:pt x="32" y="81"/>
                    </a:lnTo>
                    <a:lnTo>
                      <a:pt x="31" y="80"/>
                    </a:lnTo>
                    <a:lnTo>
                      <a:pt x="30" y="78"/>
                    </a:lnTo>
                    <a:lnTo>
                      <a:pt x="29" y="77"/>
                    </a:lnTo>
                    <a:lnTo>
                      <a:pt x="28" y="75"/>
                    </a:lnTo>
                    <a:lnTo>
                      <a:pt x="28" y="73"/>
                    </a:lnTo>
                    <a:close/>
                    <a:moveTo>
                      <a:pt x="28" y="69"/>
                    </a:moveTo>
                    <a:lnTo>
                      <a:pt x="28" y="52"/>
                    </a:lnTo>
                    <a:lnTo>
                      <a:pt x="26" y="53"/>
                    </a:lnTo>
                    <a:lnTo>
                      <a:pt x="25" y="54"/>
                    </a:lnTo>
                    <a:lnTo>
                      <a:pt x="23" y="55"/>
                    </a:lnTo>
                    <a:lnTo>
                      <a:pt x="21" y="56"/>
                    </a:lnTo>
                    <a:lnTo>
                      <a:pt x="20" y="57"/>
                    </a:lnTo>
                    <a:lnTo>
                      <a:pt x="19" y="58"/>
                    </a:lnTo>
                    <a:lnTo>
                      <a:pt x="18" y="59"/>
                    </a:lnTo>
                    <a:lnTo>
                      <a:pt x="17" y="60"/>
                    </a:lnTo>
                    <a:lnTo>
                      <a:pt x="16" y="62"/>
                    </a:lnTo>
                    <a:lnTo>
                      <a:pt x="16" y="63"/>
                    </a:lnTo>
                    <a:lnTo>
                      <a:pt x="15" y="65"/>
                    </a:lnTo>
                    <a:lnTo>
                      <a:pt x="15" y="67"/>
                    </a:lnTo>
                    <a:lnTo>
                      <a:pt x="15" y="68"/>
                    </a:lnTo>
                    <a:lnTo>
                      <a:pt x="15" y="69"/>
                    </a:lnTo>
                    <a:lnTo>
                      <a:pt x="16" y="70"/>
                    </a:lnTo>
                    <a:lnTo>
                      <a:pt x="17" y="71"/>
                    </a:lnTo>
                    <a:lnTo>
                      <a:pt x="19" y="72"/>
                    </a:lnTo>
                    <a:lnTo>
                      <a:pt x="20" y="72"/>
                    </a:lnTo>
                    <a:lnTo>
                      <a:pt x="21" y="73"/>
                    </a:lnTo>
                    <a:lnTo>
                      <a:pt x="22" y="72"/>
                    </a:lnTo>
                    <a:lnTo>
                      <a:pt x="24" y="72"/>
                    </a:lnTo>
                    <a:lnTo>
                      <a:pt x="26" y="71"/>
                    </a:lnTo>
                    <a:lnTo>
                      <a:pt x="28" y="69"/>
                    </a:lnTo>
                    <a:close/>
                    <a:moveTo>
                      <a:pt x="31" y="0"/>
                    </a:moveTo>
                    <a:lnTo>
                      <a:pt x="43" y="21"/>
                    </a:lnTo>
                    <a:lnTo>
                      <a:pt x="38" y="21"/>
                    </a:lnTo>
                    <a:lnTo>
                      <a:pt x="25" y="10"/>
                    </a:lnTo>
                    <a:lnTo>
                      <a:pt x="11" y="21"/>
                    </a:lnTo>
                    <a:lnTo>
                      <a:pt x="6" y="21"/>
                    </a:lnTo>
                    <a:lnTo>
                      <a:pt x="18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39" name="Freeform 45"/>
              <p:cNvSpPr>
                <a:spLocks/>
              </p:cNvSpPr>
              <p:nvPr/>
            </p:nvSpPr>
            <p:spPr bwMode="auto">
              <a:xfrm>
                <a:off x="2579" y="3101"/>
                <a:ext cx="88" cy="54"/>
              </a:xfrm>
              <a:custGeom>
                <a:avLst/>
                <a:gdLst>
                  <a:gd name="T0" fmla="*/ 24 w 88"/>
                  <a:gd name="T1" fmla="*/ 7 h 54"/>
                  <a:gd name="T2" fmla="*/ 29 w 88"/>
                  <a:gd name="T3" fmla="*/ 2 h 54"/>
                  <a:gd name="T4" fmla="*/ 35 w 88"/>
                  <a:gd name="T5" fmla="*/ 0 h 54"/>
                  <a:gd name="T6" fmla="*/ 42 w 88"/>
                  <a:gd name="T7" fmla="*/ 1 h 54"/>
                  <a:gd name="T8" fmla="*/ 47 w 88"/>
                  <a:gd name="T9" fmla="*/ 4 h 54"/>
                  <a:gd name="T10" fmla="*/ 51 w 88"/>
                  <a:gd name="T11" fmla="*/ 10 h 54"/>
                  <a:gd name="T12" fmla="*/ 58 w 88"/>
                  <a:gd name="T13" fmla="*/ 4 h 54"/>
                  <a:gd name="T14" fmla="*/ 65 w 88"/>
                  <a:gd name="T15" fmla="*/ 1 h 54"/>
                  <a:gd name="T16" fmla="*/ 72 w 88"/>
                  <a:gd name="T17" fmla="*/ 0 h 54"/>
                  <a:gd name="T18" fmla="*/ 78 w 88"/>
                  <a:gd name="T19" fmla="*/ 3 h 54"/>
                  <a:gd name="T20" fmla="*/ 81 w 88"/>
                  <a:gd name="T21" fmla="*/ 7 h 54"/>
                  <a:gd name="T22" fmla="*/ 82 w 88"/>
                  <a:gd name="T23" fmla="*/ 11 h 54"/>
                  <a:gd name="T24" fmla="*/ 83 w 88"/>
                  <a:gd name="T25" fmla="*/ 15 h 54"/>
                  <a:gd name="T26" fmla="*/ 83 w 88"/>
                  <a:gd name="T27" fmla="*/ 21 h 54"/>
                  <a:gd name="T28" fmla="*/ 84 w 88"/>
                  <a:gd name="T29" fmla="*/ 47 h 54"/>
                  <a:gd name="T30" fmla="*/ 85 w 88"/>
                  <a:gd name="T31" fmla="*/ 50 h 54"/>
                  <a:gd name="T32" fmla="*/ 88 w 88"/>
                  <a:gd name="T33" fmla="*/ 51 h 54"/>
                  <a:gd name="T34" fmla="*/ 63 w 88"/>
                  <a:gd name="T35" fmla="*/ 51 h 54"/>
                  <a:gd name="T36" fmla="*/ 66 w 88"/>
                  <a:gd name="T37" fmla="*/ 50 h 54"/>
                  <a:gd name="T38" fmla="*/ 67 w 88"/>
                  <a:gd name="T39" fmla="*/ 46 h 54"/>
                  <a:gd name="T40" fmla="*/ 68 w 88"/>
                  <a:gd name="T41" fmla="*/ 20 h 54"/>
                  <a:gd name="T42" fmla="*/ 67 w 88"/>
                  <a:gd name="T43" fmla="*/ 13 h 54"/>
                  <a:gd name="T44" fmla="*/ 66 w 88"/>
                  <a:gd name="T45" fmla="*/ 10 h 54"/>
                  <a:gd name="T46" fmla="*/ 65 w 88"/>
                  <a:gd name="T47" fmla="*/ 9 h 54"/>
                  <a:gd name="T48" fmla="*/ 63 w 88"/>
                  <a:gd name="T49" fmla="*/ 8 h 54"/>
                  <a:gd name="T50" fmla="*/ 59 w 88"/>
                  <a:gd name="T51" fmla="*/ 9 h 54"/>
                  <a:gd name="T52" fmla="*/ 55 w 88"/>
                  <a:gd name="T53" fmla="*/ 12 h 54"/>
                  <a:gd name="T54" fmla="*/ 52 w 88"/>
                  <a:gd name="T55" fmla="*/ 42 h 54"/>
                  <a:gd name="T56" fmla="*/ 53 w 88"/>
                  <a:gd name="T57" fmla="*/ 48 h 54"/>
                  <a:gd name="T58" fmla="*/ 55 w 88"/>
                  <a:gd name="T59" fmla="*/ 51 h 54"/>
                  <a:gd name="T60" fmla="*/ 57 w 88"/>
                  <a:gd name="T61" fmla="*/ 54 h 54"/>
                  <a:gd name="T62" fmla="*/ 32 w 88"/>
                  <a:gd name="T63" fmla="*/ 51 h 54"/>
                  <a:gd name="T64" fmla="*/ 34 w 88"/>
                  <a:gd name="T65" fmla="*/ 50 h 54"/>
                  <a:gd name="T66" fmla="*/ 36 w 88"/>
                  <a:gd name="T67" fmla="*/ 48 h 54"/>
                  <a:gd name="T68" fmla="*/ 37 w 88"/>
                  <a:gd name="T69" fmla="*/ 46 h 54"/>
                  <a:gd name="T70" fmla="*/ 37 w 88"/>
                  <a:gd name="T71" fmla="*/ 20 h 54"/>
                  <a:gd name="T72" fmla="*/ 36 w 88"/>
                  <a:gd name="T73" fmla="*/ 13 h 54"/>
                  <a:gd name="T74" fmla="*/ 35 w 88"/>
                  <a:gd name="T75" fmla="*/ 10 h 54"/>
                  <a:gd name="T76" fmla="*/ 33 w 88"/>
                  <a:gd name="T77" fmla="*/ 9 h 54"/>
                  <a:gd name="T78" fmla="*/ 31 w 88"/>
                  <a:gd name="T79" fmla="*/ 8 h 54"/>
                  <a:gd name="T80" fmla="*/ 28 w 88"/>
                  <a:gd name="T81" fmla="*/ 9 h 54"/>
                  <a:gd name="T82" fmla="*/ 24 w 88"/>
                  <a:gd name="T83" fmla="*/ 11 h 54"/>
                  <a:gd name="T84" fmla="*/ 21 w 88"/>
                  <a:gd name="T85" fmla="*/ 42 h 54"/>
                  <a:gd name="T86" fmla="*/ 22 w 88"/>
                  <a:gd name="T87" fmla="*/ 48 h 54"/>
                  <a:gd name="T88" fmla="*/ 24 w 88"/>
                  <a:gd name="T89" fmla="*/ 51 h 54"/>
                  <a:gd name="T90" fmla="*/ 26 w 88"/>
                  <a:gd name="T91" fmla="*/ 54 h 54"/>
                  <a:gd name="T92" fmla="*/ 2 w 88"/>
                  <a:gd name="T93" fmla="*/ 51 h 54"/>
                  <a:gd name="T94" fmla="*/ 5 w 88"/>
                  <a:gd name="T95" fmla="*/ 50 h 54"/>
                  <a:gd name="T96" fmla="*/ 6 w 88"/>
                  <a:gd name="T97" fmla="*/ 44 h 54"/>
                  <a:gd name="T98" fmla="*/ 6 w 88"/>
                  <a:gd name="T99" fmla="*/ 11 h 54"/>
                  <a:gd name="T100" fmla="*/ 5 w 88"/>
                  <a:gd name="T101" fmla="*/ 6 h 54"/>
                  <a:gd name="T102" fmla="*/ 2 w 88"/>
                  <a:gd name="T103" fmla="*/ 4 h 54"/>
                  <a:gd name="T104" fmla="*/ 21 w 88"/>
                  <a:gd name="T105" fmla="*/ 2 h 5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88"/>
                  <a:gd name="T160" fmla="*/ 0 h 54"/>
                  <a:gd name="T161" fmla="*/ 88 w 88"/>
                  <a:gd name="T162" fmla="*/ 54 h 5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88" h="54">
                    <a:moveTo>
                      <a:pt x="21" y="2"/>
                    </a:moveTo>
                    <a:lnTo>
                      <a:pt x="21" y="9"/>
                    </a:lnTo>
                    <a:lnTo>
                      <a:pt x="24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29" y="2"/>
                    </a:lnTo>
                    <a:lnTo>
                      <a:pt x="31" y="1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1"/>
                    </a:lnTo>
                    <a:lnTo>
                      <a:pt x="44" y="2"/>
                    </a:lnTo>
                    <a:lnTo>
                      <a:pt x="46" y="3"/>
                    </a:lnTo>
                    <a:lnTo>
                      <a:pt x="47" y="4"/>
                    </a:lnTo>
                    <a:lnTo>
                      <a:pt x="49" y="6"/>
                    </a:lnTo>
                    <a:lnTo>
                      <a:pt x="50" y="8"/>
                    </a:lnTo>
                    <a:lnTo>
                      <a:pt x="51" y="10"/>
                    </a:lnTo>
                    <a:lnTo>
                      <a:pt x="53" y="8"/>
                    </a:lnTo>
                    <a:lnTo>
                      <a:pt x="56" y="6"/>
                    </a:lnTo>
                    <a:lnTo>
                      <a:pt x="58" y="4"/>
                    </a:lnTo>
                    <a:lnTo>
                      <a:pt x="60" y="3"/>
                    </a:lnTo>
                    <a:lnTo>
                      <a:pt x="62" y="2"/>
                    </a:lnTo>
                    <a:lnTo>
                      <a:pt x="65" y="1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72" y="0"/>
                    </a:lnTo>
                    <a:lnTo>
                      <a:pt x="74" y="1"/>
                    </a:lnTo>
                    <a:lnTo>
                      <a:pt x="76" y="2"/>
                    </a:lnTo>
                    <a:lnTo>
                      <a:pt x="78" y="3"/>
                    </a:lnTo>
                    <a:lnTo>
                      <a:pt x="79" y="4"/>
                    </a:lnTo>
                    <a:lnTo>
                      <a:pt x="81" y="6"/>
                    </a:lnTo>
                    <a:lnTo>
                      <a:pt x="81" y="7"/>
                    </a:lnTo>
                    <a:lnTo>
                      <a:pt x="82" y="8"/>
                    </a:lnTo>
                    <a:lnTo>
                      <a:pt x="82" y="9"/>
                    </a:lnTo>
                    <a:lnTo>
                      <a:pt x="82" y="11"/>
                    </a:lnTo>
                    <a:lnTo>
                      <a:pt x="83" y="12"/>
                    </a:lnTo>
                    <a:lnTo>
                      <a:pt x="83" y="13"/>
                    </a:lnTo>
                    <a:lnTo>
                      <a:pt x="83" y="15"/>
                    </a:lnTo>
                    <a:lnTo>
                      <a:pt x="83" y="17"/>
                    </a:lnTo>
                    <a:lnTo>
                      <a:pt x="83" y="19"/>
                    </a:lnTo>
                    <a:lnTo>
                      <a:pt x="83" y="21"/>
                    </a:lnTo>
                    <a:lnTo>
                      <a:pt x="83" y="42"/>
                    </a:lnTo>
                    <a:lnTo>
                      <a:pt x="83" y="44"/>
                    </a:lnTo>
                    <a:lnTo>
                      <a:pt x="84" y="47"/>
                    </a:lnTo>
                    <a:lnTo>
                      <a:pt x="84" y="48"/>
                    </a:lnTo>
                    <a:lnTo>
                      <a:pt x="84" y="50"/>
                    </a:lnTo>
                    <a:lnTo>
                      <a:pt x="85" y="50"/>
                    </a:lnTo>
                    <a:lnTo>
                      <a:pt x="86" y="51"/>
                    </a:lnTo>
                    <a:lnTo>
                      <a:pt x="87" y="51"/>
                    </a:lnTo>
                    <a:lnTo>
                      <a:pt x="88" y="51"/>
                    </a:lnTo>
                    <a:lnTo>
                      <a:pt x="88" y="54"/>
                    </a:lnTo>
                    <a:lnTo>
                      <a:pt x="63" y="54"/>
                    </a:lnTo>
                    <a:lnTo>
                      <a:pt x="63" y="51"/>
                    </a:lnTo>
                    <a:lnTo>
                      <a:pt x="64" y="51"/>
                    </a:lnTo>
                    <a:lnTo>
                      <a:pt x="65" y="51"/>
                    </a:lnTo>
                    <a:lnTo>
                      <a:pt x="66" y="50"/>
                    </a:lnTo>
                    <a:lnTo>
                      <a:pt x="66" y="49"/>
                    </a:lnTo>
                    <a:lnTo>
                      <a:pt x="67" y="48"/>
                    </a:lnTo>
                    <a:lnTo>
                      <a:pt x="67" y="46"/>
                    </a:lnTo>
                    <a:lnTo>
                      <a:pt x="68" y="44"/>
                    </a:lnTo>
                    <a:lnTo>
                      <a:pt x="68" y="42"/>
                    </a:lnTo>
                    <a:lnTo>
                      <a:pt x="68" y="20"/>
                    </a:lnTo>
                    <a:lnTo>
                      <a:pt x="68" y="17"/>
                    </a:lnTo>
                    <a:lnTo>
                      <a:pt x="68" y="15"/>
                    </a:lnTo>
                    <a:lnTo>
                      <a:pt x="67" y="13"/>
                    </a:lnTo>
                    <a:lnTo>
                      <a:pt x="67" y="12"/>
                    </a:lnTo>
                    <a:lnTo>
                      <a:pt x="67" y="11"/>
                    </a:lnTo>
                    <a:lnTo>
                      <a:pt x="66" y="10"/>
                    </a:lnTo>
                    <a:lnTo>
                      <a:pt x="66" y="9"/>
                    </a:lnTo>
                    <a:lnTo>
                      <a:pt x="65" y="9"/>
                    </a:lnTo>
                    <a:lnTo>
                      <a:pt x="64" y="8"/>
                    </a:lnTo>
                    <a:lnTo>
                      <a:pt x="63" y="8"/>
                    </a:lnTo>
                    <a:lnTo>
                      <a:pt x="61" y="8"/>
                    </a:lnTo>
                    <a:lnTo>
                      <a:pt x="60" y="8"/>
                    </a:lnTo>
                    <a:lnTo>
                      <a:pt x="59" y="9"/>
                    </a:lnTo>
                    <a:lnTo>
                      <a:pt x="57" y="10"/>
                    </a:lnTo>
                    <a:lnTo>
                      <a:pt x="56" y="11"/>
                    </a:lnTo>
                    <a:lnTo>
                      <a:pt x="55" y="12"/>
                    </a:lnTo>
                    <a:lnTo>
                      <a:pt x="53" y="13"/>
                    </a:lnTo>
                    <a:lnTo>
                      <a:pt x="52" y="15"/>
                    </a:lnTo>
                    <a:lnTo>
                      <a:pt x="52" y="42"/>
                    </a:lnTo>
                    <a:lnTo>
                      <a:pt x="52" y="44"/>
                    </a:lnTo>
                    <a:lnTo>
                      <a:pt x="53" y="46"/>
                    </a:lnTo>
                    <a:lnTo>
                      <a:pt x="53" y="48"/>
                    </a:lnTo>
                    <a:lnTo>
                      <a:pt x="53" y="49"/>
                    </a:lnTo>
                    <a:lnTo>
                      <a:pt x="54" y="50"/>
                    </a:lnTo>
                    <a:lnTo>
                      <a:pt x="55" y="51"/>
                    </a:lnTo>
                    <a:lnTo>
                      <a:pt x="56" y="51"/>
                    </a:lnTo>
                    <a:lnTo>
                      <a:pt x="57" y="51"/>
                    </a:lnTo>
                    <a:lnTo>
                      <a:pt x="57" y="54"/>
                    </a:lnTo>
                    <a:lnTo>
                      <a:pt x="31" y="54"/>
                    </a:lnTo>
                    <a:lnTo>
                      <a:pt x="31" y="51"/>
                    </a:lnTo>
                    <a:lnTo>
                      <a:pt x="32" y="51"/>
                    </a:lnTo>
                    <a:lnTo>
                      <a:pt x="33" y="51"/>
                    </a:lnTo>
                    <a:lnTo>
                      <a:pt x="34" y="51"/>
                    </a:lnTo>
                    <a:lnTo>
                      <a:pt x="34" y="50"/>
                    </a:lnTo>
                    <a:lnTo>
                      <a:pt x="35" y="50"/>
                    </a:lnTo>
                    <a:lnTo>
                      <a:pt x="35" y="49"/>
                    </a:lnTo>
                    <a:lnTo>
                      <a:pt x="36" y="48"/>
                    </a:lnTo>
                    <a:lnTo>
                      <a:pt x="36" y="47"/>
                    </a:lnTo>
                    <a:lnTo>
                      <a:pt x="37" y="46"/>
                    </a:lnTo>
                    <a:lnTo>
                      <a:pt x="37" y="44"/>
                    </a:lnTo>
                    <a:lnTo>
                      <a:pt x="37" y="42"/>
                    </a:lnTo>
                    <a:lnTo>
                      <a:pt x="37" y="20"/>
                    </a:lnTo>
                    <a:lnTo>
                      <a:pt x="37" y="17"/>
                    </a:lnTo>
                    <a:lnTo>
                      <a:pt x="37" y="15"/>
                    </a:lnTo>
                    <a:lnTo>
                      <a:pt x="36" y="13"/>
                    </a:lnTo>
                    <a:lnTo>
                      <a:pt x="36" y="12"/>
                    </a:lnTo>
                    <a:lnTo>
                      <a:pt x="36" y="11"/>
                    </a:lnTo>
                    <a:lnTo>
                      <a:pt x="35" y="10"/>
                    </a:lnTo>
                    <a:lnTo>
                      <a:pt x="34" y="9"/>
                    </a:lnTo>
                    <a:lnTo>
                      <a:pt x="33" y="9"/>
                    </a:lnTo>
                    <a:lnTo>
                      <a:pt x="33" y="8"/>
                    </a:lnTo>
                    <a:lnTo>
                      <a:pt x="32" y="8"/>
                    </a:lnTo>
                    <a:lnTo>
                      <a:pt x="31" y="8"/>
                    </a:lnTo>
                    <a:lnTo>
                      <a:pt x="30" y="8"/>
                    </a:lnTo>
                    <a:lnTo>
                      <a:pt x="29" y="8"/>
                    </a:lnTo>
                    <a:lnTo>
                      <a:pt x="28" y="9"/>
                    </a:lnTo>
                    <a:lnTo>
                      <a:pt x="27" y="9"/>
                    </a:lnTo>
                    <a:lnTo>
                      <a:pt x="26" y="10"/>
                    </a:lnTo>
                    <a:lnTo>
                      <a:pt x="24" y="11"/>
                    </a:lnTo>
                    <a:lnTo>
                      <a:pt x="23" y="13"/>
                    </a:lnTo>
                    <a:lnTo>
                      <a:pt x="21" y="15"/>
                    </a:lnTo>
                    <a:lnTo>
                      <a:pt x="21" y="42"/>
                    </a:lnTo>
                    <a:lnTo>
                      <a:pt x="21" y="44"/>
                    </a:lnTo>
                    <a:lnTo>
                      <a:pt x="22" y="47"/>
                    </a:lnTo>
                    <a:lnTo>
                      <a:pt x="22" y="48"/>
                    </a:lnTo>
                    <a:lnTo>
                      <a:pt x="22" y="50"/>
                    </a:lnTo>
                    <a:lnTo>
                      <a:pt x="23" y="50"/>
                    </a:lnTo>
                    <a:lnTo>
                      <a:pt x="24" y="51"/>
                    </a:lnTo>
                    <a:lnTo>
                      <a:pt x="25" y="51"/>
                    </a:lnTo>
                    <a:lnTo>
                      <a:pt x="26" y="51"/>
                    </a:lnTo>
                    <a:lnTo>
                      <a:pt x="26" y="54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2" y="51"/>
                    </a:lnTo>
                    <a:lnTo>
                      <a:pt x="3" y="51"/>
                    </a:lnTo>
                    <a:lnTo>
                      <a:pt x="4" y="50"/>
                    </a:lnTo>
                    <a:lnTo>
                      <a:pt x="5" y="50"/>
                    </a:lnTo>
                    <a:lnTo>
                      <a:pt x="5" y="48"/>
                    </a:lnTo>
                    <a:lnTo>
                      <a:pt x="5" y="47"/>
                    </a:lnTo>
                    <a:lnTo>
                      <a:pt x="6" y="44"/>
                    </a:lnTo>
                    <a:lnTo>
                      <a:pt x="6" y="42"/>
                    </a:lnTo>
                    <a:lnTo>
                      <a:pt x="6" y="13"/>
                    </a:lnTo>
                    <a:lnTo>
                      <a:pt x="6" y="11"/>
                    </a:lnTo>
                    <a:lnTo>
                      <a:pt x="5" y="8"/>
                    </a:lnTo>
                    <a:lnTo>
                      <a:pt x="5" y="7"/>
                    </a:lnTo>
                    <a:lnTo>
                      <a:pt x="5" y="6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0" name="Freeform 46"/>
              <p:cNvSpPr>
                <a:spLocks noEditPoints="1"/>
              </p:cNvSpPr>
              <p:nvPr/>
            </p:nvSpPr>
            <p:spPr bwMode="auto">
              <a:xfrm>
                <a:off x="2675" y="3101"/>
                <a:ext cx="44" cy="55"/>
              </a:xfrm>
              <a:custGeom>
                <a:avLst/>
                <a:gdLst>
                  <a:gd name="T0" fmla="*/ 16 w 44"/>
                  <a:gd name="T1" fmla="*/ 26 h 55"/>
                  <a:gd name="T2" fmla="*/ 16 w 44"/>
                  <a:gd name="T3" fmla="*/ 30 h 55"/>
                  <a:gd name="T4" fmla="*/ 17 w 44"/>
                  <a:gd name="T5" fmla="*/ 35 h 55"/>
                  <a:gd name="T6" fmla="*/ 19 w 44"/>
                  <a:gd name="T7" fmla="*/ 38 h 55"/>
                  <a:gd name="T8" fmla="*/ 21 w 44"/>
                  <a:gd name="T9" fmla="*/ 41 h 55"/>
                  <a:gd name="T10" fmla="*/ 25 w 44"/>
                  <a:gd name="T11" fmla="*/ 44 h 55"/>
                  <a:gd name="T12" fmla="*/ 30 w 44"/>
                  <a:gd name="T13" fmla="*/ 46 h 55"/>
                  <a:gd name="T14" fmla="*/ 34 w 44"/>
                  <a:gd name="T15" fmla="*/ 45 h 55"/>
                  <a:gd name="T16" fmla="*/ 36 w 44"/>
                  <a:gd name="T17" fmla="*/ 44 h 55"/>
                  <a:gd name="T18" fmla="*/ 39 w 44"/>
                  <a:gd name="T19" fmla="*/ 41 h 55"/>
                  <a:gd name="T20" fmla="*/ 42 w 44"/>
                  <a:gd name="T21" fmla="*/ 37 h 55"/>
                  <a:gd name="T22" fmla="*/ 43 w 44"/>
                  <a:gd name="T23" fmla="*/ 40 h 55"/>
                  <a:gd name="T24" fmla="*/ 41 w 44"/>
                  <a:gd name="T25" fmla="*/ 44 h 55"/>
                  <a:gd name="T26" fmla="*/ 39 w 44"/>
                  <a:gd name="T27" fmla="*/ 48 h 55"/>
                  <a:gd name="T28" fmla="*/ 36 w 44"/>
                  <a:gd name="T29" fmla="*/ 50 h 55"/>
                  <a:gd name="T30" fmla="*/ 34 w 44"/>
                  <a:gd name="T31" fmla="*/ 52 h 55"/>
                  <a:gd name="T32" fmla="*/ 31 w 44"/>
                  <a:gd name="T33" fmla="*/ 53 h 55"/>
                  <a:gd name="T34" fmla="*/ 27 w 44"/>
                  <a:gd name="T35" fmla="*/ 54 h 55"/>
                  <a:gd name="T36" fmla="*/ 24 w 44"/>
                  <a:gd name="T37" fmla="*/ 55 h 55"/>
                  <a:gd name="T38" fmla="*/ 20 w 44"/>
                  <a:gd name="T39" fmla="*/ 55 h 55"/>
                  <a:gd name="T40" fmla="*/ 15 w 44"/>
                  <a:gd name="T41" fmla="*/ 54 h 55"/>
                  <a:gd name="T42" fmla="*/ 11 w 44"/>
                  <a:gd name="T43" fmla="*/ 51 h 55"/>
                  <a:gd name="T44" fmla="*/ 7 w 44"/>
                  <a:gd name="T45" fmla="*/ 48 h 55"/>
                  <a:gd name="T46" fmla="*/ 4 w 44"/>
                  <a:gd name="T47" fmla="*/ 44 h 55"/>
                  <a:gd name="T48" fmla="*/ 2 w 44"/>
                  <a:gd name="T49" fmla="*/ 40 h 55"/>
                  <a:gd name="T50" fmla="*/ 1 w 44"/>
                  <a:gd name="T51" fmla="*/ 36 h 55"/>
                  <a:gd name="T52" fmla="*/ 0 w 44"/>
                  <a:gd name="T53" fmla="*/ 31 h 55"/>
                  <a:gd name="T54" fmla="*/ 0 w 44"/>
                  <a:gd name="T55" fmla="*/ 25 h 55"/>
                  <a:gd name="T56" fmla="*/ 1 w 44"/>
                  <a:gd name="T57" fmla="*/ 20 h 55"/>
                  <a:gd name="T58" fmla="*/ 3 w 44"/>
                  <a:gd name="T59" fmla="*/ 15 h 55"/>
                  <a:gd name="T60" fmla="*/ 6 w 44"/>
                  <a:gd name="T61" fmla="*/ 10 h 55"/>
                  <a:gd name="T62" fmla="*/ 9 w 44"/>
                  <a:gd name="T63" fmla="*/ 6 h 55"/>
                  <a:gd name="T64" fmla="*/ 13 w 44"/>
                  <a:gd name="T65" fmla="*/ 3 h 55"/>
                  <a:gd name="T66" fmla="*/ 17 w 44"/>
                  <a:gd name="T67" fmla="*/ 1 h 55"/>
                  <a:gd name="T68" fmla="*/ 22 w 44"/>
                  <a:gd name="T69" fmla="*/ 0 h 55"/>
                  <a:gd name="T70" fmla="*/ 26 w 44"/>
                  <a:gd name="T71" fmla="*/ 0 h 55"/>
                  <a:gd name="T72" fmla="*/ 30 w 44"/>
                  <a:gd name="T73" fmla="*/ 1 h 55"/>
                  <a:gd name="T74" fmla="*/ 33 w 44"/>
                  <a:gd name="T75" fmla="*/ 3 h 55"/>
                  <a:gd name="T76" fmla="*/ 36 w 44"/>
                  <a:gd name="T77" fmla="*/ 5 h 55"/>
                  <a:gd name="T78" fmla="*/ 39 w 44"/>
                  <a:gd name="T79" fmla="*/ 8 h 55"/>
                  <a:gd name="T80" fmla="*/ 42 w 44"/>
                  <a:gd name="T81" fmla="*/ 12 h 55"/>
                  <a:gd name="T82" fmla="*/ 43 w 44"/>
                  <a:gd name="T83" fmla="*/ 17 h 55"/>
                  <a:gd name="T84" fmla="*/ 44 w 44"/>
                  <a:gd name="T85" fmla="*/ 23 h 55"/>
                  <a:gd name="T86" fmla="*/ 30 w 44"/>
                  <a:gd name="T87" fmla="*/ 22 h 55"/>
                  <a:gd name="T88" fmla="*/ 30 w 44"/>
                  <a:gd name="T89" fmla="*/ 19 h 55"/>
                  <a:gd name="T90" fmla="*/ 30 w 44"/>
                  <a:gd name="T91" fmla="*/ 15 h 55"/>
                  <a:gd name="T92" fmla="*/ 29 w 44"/>
                  <a:gd name="T93" fmla="*/ 12 h 55"/>
                  <a:gd name="T94" fmla="*/ 29 w 44"/>
                  <a:gd name="T95" fmla="*/ 10 h 55"/>
                  <a:gd name="T96" fmla="*/ 27 w 44"/>
                  <a:gd name="T97" fmla="*/ 7 h 55"/>
                  <a:gd name="T98" fmla="*/ 26 w 44"/>
                  <a:gd name="T99" fmla="*/ 5 h 55"/>
                  <a:gd name="T100" fmla="*/ 25 w 44"/>
                  <a:gd name="T101" fmla="*/ 4 h 55"/>
                  <a:gd name="T102" fmla="*/ 23 w 44"/>
                  <a:gd name="T103" fmla="*/ 3 h 55"/>
                  <a:gd name="T104" fmla="*/ 21 w 44"/>
                  <a:gd name="T105" fmla="*/ 4 h 55"/>
                  <a:gd name="T106" fmla="*/ 18 w 44"/>
                  <a:gd name="T107" fmla="*/ 7 h 55"/>
                  <a:gd name="T108" fmla="*/ 17 w 44"/>
                  <a:gd name="T109" fmla="*/ 9 h 55"/>
                  <a:gd name="T110" fmla="*/ 16 w 44"/>
                  <a:gd name="T111" fmla="*/ 13 h 55"/>
                  <a:gd name="T112" fmla="*/ 16 w 44"/>
                  <a:gd name="T113" fmla="*/ 16 h 55"/>
                  <a:gd name="T114" fmla="*/ 16 w 44"/>
                  <a:gd name="T115" fmla="*/ 21 h 55"/>
                  <a:gd name="T116" fmla="*/ 30 w 44"/>
                  <a:gd name="T117" fmla="*/ 22 h 5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"/>
                  <a:gd name="T178" fmla="*/ 0 h 55"/>
                  <a:gd name="T179" fmla="*/ 44 w 44"/>
                  <a:gd name="T180" fmla="*/ 55 h 5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" h="55">
                    <a:moveTo>
                      <a:pt x="44" y="26"/>
                    </a:moveTo>
                    <a:lnTo>
                      <a:pt x="16" y="26"/>
                    </a:lnTo>
                    <a:lnTo>
                      <a:pt x="16" y="28"/>
                    </a:lnTo>
                    <a:lnTo>
                      <a:pt x="16" y="30"/>
                    </a:lnTo>
                    <a:lnTo>
                      <a:pt x="16" y="33"/>
                    </a:lnTo>
                    <a:lnTo>
                      <a:pt x="17" y="35"/>
                    </a:lnTo>
                    <a:lnTo>
                      <a:pt x="18" y="37"/>
                    </a:lnTo>
                    <a:lnTo>
                      <a:pt x="19" y="38"/>
                    </a:lnTo>
                    <a:lnTo>
                      <a:pt x="20" y="40"/>
                    </a:lnTo>
                    <a:lnTo>
                      <a:pt x="21" y="41"/>
                    </a:lnTo>
                    <a:lnTo>
                      <a:pt x="23" y="43"/>
                    </a:lnTo>
                    <a:lnTo>
                      <a:pt x="25" y="44"/>
                    </a:lnTo>
                    <a:lnTo>
                      <a:pt x="28" y="45"/>
                    </a:lnTo>
                    <a:lnTo>
                      <a:pt x="30" y="46"/>
                    </a:lnTo>
                    <a:lnTo>
                      <a:pt x="32" y="45"/>
                    </a:lnTo>
                    <a:lnTo>
                      <a:pt x="34" y="45"/>
                    </a:lnTo>
                    <a:lnTo>
                      <a:pt x="35" y="44"/>
                    </a:lnTo>
                    <a:lnTo>
                      <a:pt x="36" y="44"/>
                    </a:lnTo>
                    <a:lnTo>
                      <a:pt x="38" y="42"/>
                    </a:lnTo>
                    <a:lnTo>
                      <a:pt x="39" y="41"/>
                    </a:lnTo>
                    <a:lnTo>
                      <a:pt x="41" y="39"/>
                    </a:lnTo>
                    <a:lnTo>
                      <a:pt x="42" y="37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2"/>
                    </a:lnTo>
                    <a:lnTo>
                      <a:pt x="41" y="44"/>
                    </a:lnTo>
                    <a:lnTo>
                      <a:pt x="40" y="46"/>
                    </a:lnTo>
                    <a:lnTo>
                      <a:pt x="39" y="48"/>
                    </a:lnTo>
                    <a:lnTo>
                      <a:pt x="38" y="49"/>
                    </a:lnTo>
                    <a:lnTo>
                      <a:pt x="36" y="50"/>
                    </a:lnTo>
                    <a:lnTo>
                      <a:pt x="35" y="51"/>
                    </a:lnTo>
                    <a:lnTo>
                      <a:pt x="34" y="52"/>
                    </a:lnTo>
                    <a:lnTo>
                      <a:pt x="32" y="53"/>
                    </a:lnTo>
                    <a:lnTo>
                      <a:pt x="31" y="53"/>
                    </a:lnTo>
                    <a:lnTo>
                      <a:pt x="29" y="54"/>
                    </a:lnTo>
                    <a:lnTo>
                      <a:pt x="27" y="54"/>
                    </a:lnTo>
                    <a:lnTo>
                      <a:pt x="26" y="54"/>
                    </a:lnTo>
                    <a:lnTo>
                      <a:pt x="24" y="55"/>
                    </a:lnTo>
                    <a:lnTo>
                      <a:pt x="23" y="55"/>
                    </a:lnTo>
                    <a:lnTo>
                      <a:pt x="20" y="55"/>
                    </a:lnTo>
                    <a:lnTo>
                      <a:pt x="17" y="54"/>
                    </a:lnTo>
                    <a:lnTo>
                      <a:pt x="15" y="54"/>
                    </a:lnTo>
                    <a:lnTo>
                      <a:pt x="13" y="52"/>
                    </a:lnTo>
                    <a:lnTo>
                      <a:pt x="11" y="51"/>
                    </a:lnTo>
                    <a:lnTo>
                      <a:pt x="8" y="50"/>
                    </a:lnTo>
                    <a:lnTo>
                      <a:pt x="7" y="48"/>
                    </a:lnTo>
                    <a:lnTo>
                      <a:pt x="5" y="46"/>
                    </a:lnTo>
                    <a:lnTo>
                      <a:pt x="4" y="44"/>
                    </a:lnTo>
                    <a:lnTo>
                      <a:pt x="3" y="42"/>
                    </a:lnTo>
                    <a:lnTo>
                      <a:pt x="2" y="40"/>
                    </a:lnTo>
                    <a:lnTo>
                      <a:pt x="2" y="38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1" y="22"/>
                    </a:lnTo>
                    <a:lnTo>
                      <a:pt x="1" y="20"/>
                    </a:lnTo>
                    <a:lnTo>
                      <a:pt x="2" y="17"/>
                    </a:lnTo>
                    <a:lnTo>
                      <a:pt x="3" y="15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9" y="6"/>
                    </a:lnTo>
                    <a:lnTo>
                      <a:pt x="11" y="4"/>
                    </a:lnTo>
                    <a:lnTo>
                      <a:pt x="13" y="3"/>
                    </a:lnTo>
                    <a:lnTo>
                      <a:pt x="15" y="2"/>
                    </a:lnTo>
                    <a:lnTo>
                      <a:pt x="17" y="1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2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6" y="5"/>
                    </a:lnTo>
                    <a:lnTo>
                      <a:pt x="38" y="7"/>
                    </a:lnTo>
                    <a:lnTo>
                      <a:pt x="39" y="8"/>
                    </a:lnTo>
                    <a:lnTo>
                      <a:pt x="40" y="10"/>
                    </a:lnTo>
                    <a:lnTo>
                      <a:pt x="42" y="12"/>
                    </a:lnTo>
                    <a:lnTo>
                      <a:pt x="42" y="15"/>
                    </a:lnTo>
                    <a:lnTo>
                      <a:pt x="43" y="17"/>
                    </a:lnTo>
                    <a:lnTo>
                      <a:pt x="44" y="20"/>
                    </a:lnTo>
                    <a:lnTo>
                      <a:pt x="44" y="23"/>
                    </a:lnTo>
                    <a:lnTo>
                      <a:pt x="44" y="26"/>
                    </a:lnTo>
                    <a:close/>
                    <a:moveTo>
                      <a:pt x="30" y="22"/>
                    </a:moveTo>
                    <a:lnTo>
                      <a:pt x="30" y="20"/>
                    </a:lnTo>
                    <a:lnTo>
                      <a:pt x="30" y="19"/>
                    </a:lnTo>
                    <a:lnTo>
                      <a:pt x="30" y="17"/>
                    </a:lnTo>
                    <a:lnTo>
                      <a:pt x="30" y="15"/>
                    </a:lnTo>
                    <a:lnTo>
                      <a:pt x="30" y="13"/>
                    </a:lnTo>
                    <a:lnTo>
                      <a:pt x="29" y="12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7" y="6"/>
                    </a:lnTo>
                    <a:lnTo>
                      <a:pt x="26" y="5"/>
                    </a:lnTo>
                    <a:lnTo>
                      <a:pt x="25" y="4"/>
                    </a:lnTo>
                    <a:lnTo>
                      <a:pt x="24" y="3"/>
                    </a:lnTo>
                    <a:lnTo>
                      <a:pt x="23" y="3"/>
                    </a:lnTo>
                    <a:lnTo>
                      <a:pt x="22" y="4"/>
                    </a:lnTo>
                    <a:lnTo>
                      <a:pt x="21" y="4"/>
                    </a:lnTo>
                    <a:lnTo>
                      <a:pt x="20" y="5"/>
                    </a:lnTo>
                    <a:lnTo>
                      <a:pt x="18" y="7"/>
                    </a:lnTo>
                    <a:lnTo>
                      <a:pt x="18" y="8"/>
                    </a:lnTo>
                    <a:lnTo>
                      <a:pt x="17" y="9"/>
                    </a:lnTo>
                    <a:lnTo>
                      <a:pt x="17" y="11"/>
                    </a:lnTo>
                    <a:lnTo>
                      <a:pt x="16" y="13"/>
                    </a:lnTo>
                    <a:lnTo>
                      <a:pt x="16" y="15"/>
                    </a:lnTo>
                    <a:lnTo>
                      <a:pt x="16" y="16"/>
                    </a:lnTo>
                    <a:lnTo>
                      <a:pt x="16" y="19"/>
                    </a:lnTo>
                    <a:lnTo>
                      <a:pt x="16" y="21"/>
                    </a:lnTo>
                    <a:lnTo>
                      <a:pt x="16" y="22"/>
                    </a:lnTo>
                    <a:lnTo>
                      <a:pt x="3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1" name="Freeform 47"/>
              <p:cNvSpPr>
                <a:spLocks/>
              </p:cNvSpPr>
              <p:nvPr/>
            </p:nvSpPr>
            <p:spPr bwMode="auto">
              <a:xfrm>
                <a:off x="2727" y="3101"/>
                <a:ext cx="46" cy="54"/>
              </a:xfrm>
              <a:custGeom>
                <a:avLst/>
                <a:gdLst>
                  <a:gd name="T0" fmla="*/ 22 w 46"/>
                  <a:gd name="T1" fmla="*/ 14 h 54"/>
                  <a:gd name="T2" fmla="*/ 25 w 46"/>
                  <a:gd name="T3" fmla="*/ 10 h 54"/>
                  <a:gd name="T4" fmla="*/ 27 w 46"/>
                  <a:gd name="T5" fmla="*/ 7 h 54"/>
                  <a:gd name="T6" fmla="*/ 29 w 46"/>
                  <a:gd name="T7" fmla="*/ 4 h 54"/>
                  <a:gd name="T8" fmla="*/ 31 w 46"/>
                  <a:gd name="T9" fmla="*/ 3 h 54"/>
                  <a:gd name="T10" fmla="*/ 35 w 46"/>
                  <a:gd name="T11" fmla="*/ 1 h 54"/>
                  <a:gd name="T12" fmla="*/ 39 w 46"/>
                  <a:gd name="T13" fmla="*/ 0 h 54"/>
                  <a:gd name="T14" fmla="*/ 41 w 46"/>
                  <a:gd name="T15" fmla="*/ 0 h 54"/>
                  <a:gd name="T16" fmla="*/ 44 w 46"/>
                  <a:gd name="T17" fmla="*/ 2 h 54"/>
                  <a:gd name="T18" fmla="*/ 45 w 46"/>
                  <a:gd name="T19" fmla="*/ 4 h 54"/>
                  <a:gd name="T20" fmla="*/ 46 w 46"/>
                  <a:gd name="T21" fmla="*/ 8 h 54"/>
                  <a:gd name="T22" fmla="*/ 45 w 46"/>
                  <a:gd name="T23" fmla="*/ 11 h 54"/>
                  <a:gd name="T24" fmla="*/ 44 w 46"/>
                  <a:gd name="T25" fmla="*/ 13 h 54"/>
                  <a:gd name="T26" fmla="*/ 41 w 46"/>
                  <a:gd name="T27" fmla="*/ 15 h 54"/>
                  <a:gd name="T28" fmla="*/ 39 w 46"/>
                  <a:gd name="T29" fmla="*/ 15 h 54"/>
                  <a:gd name="T30" fmla="*/ 36 w 46"/>
                  <a:gd name="T31" fmla="*/ 15 h 54"/>
                  <a:gd name="T32" fmla="*/ 34 w 46"/>
                  <a:gd name="T33" fmla="*/ 13 h 54"/>
                  <a:gd name="T34" fmla="*/ 32 w 46"/>
                  <a:gd name="T35" fmla="*/ 12 h 54"/>
                  <a:gd name="T36" fmla="*/ 32 w 46"/>
                  <a:gd name="T37" fmla="*/ 11 h 54"/>
                  <a:gd name="T38" fmla="*/ 31 w 46"/>
                  <a:gd name="T39" fmla="*/ 11 h 54"/>
                  <a:gd name="T40" fmla="*/ 31 w 46"/>
                  <a:gd name="T41" fmla="*/ 11 h 54"/>
                  <a:gd name="T42" fmla="*/ 29 w 46"/>
                  <a:gd name="T43" fmla="*/ 11 h 54"/>
                  <a:gd name="T44" fmla="*/ 27 w 46"/>
                  <a:gd name="T45" fmla="*/ 12 h 54"/>
                  <a:gd name="T46" fmla="*/ 25 w 46"/>
                  <a:gd name="T47" fmla="*/ 15 h 54"/>
                  <a:gd name="T48" fmla="*/ 24 w 46"/>
                  <a:gd name="T49" fmla="*/ 17 h 54"/>
                  <a:gd name="T50" fmla="*/ 23 w 46"/>
                  <a:gd name="T51" fmla="*/ 20 h 54"/>
                  <a:gd name="T52" fmla="*/ 22 w 46"/>
                  <a:gd name="T53" fmla="*/ 23 h 54"/>
                  <a:gd name="T54" fmla="*/ 22 w 46"/>
                  <a:gd name="T55" fmla="*/ 26 h 54"/>
                  <a:gd name="T56" fmla="*/ 22 w 46"/>
                  <a:gd name="T57" fmla="*/ 29 h 54"/>
                  <a:gd name="T58" fmla="*/ 22 w 46"/>
                  <a:gd name="T59" fmla="*/ 44 h 54"/>
                  <a:gd name="T60" fmla="*/ 22 w 46"/>
                  <a:gd name="T61" fmla="*/ 47 h 54"/>
                  <a:gd name="T62" fmla="*/ 22 w 46"/>
                  <a:gd name="T63" fmla="*/ 48 h 54"/>
                  <a:gd name="T64" fmla="*/ 23 w 46"/>
                  <a:gd name="T65" fmla="*/ 50 h 54"/>
                  <a:gd name="T66" fmla="*/ 24 w 46"/>
                  <a:gd name="T67" fmla="*/ 50 h 54"/>
                  <a:gd name="T68" fmla="*/ 26 w 46"/>
                  <a:gd name="T69" fmla="*/ 51 h 54"/>
                  <a:gd name="T70" fmla="*/ 28 w 46"/>
                  <a:gd name="T71" fmla="*/ 51 h 54"/>
                  <a:gd name="T72" fmla="*/ 0 w 46"/>
                  <a:gd name="T73" fmla="*/ 54 h 54"/>
                  <a:gd name="T74" fmla="*/ 1 w 46"/>
                  <a:gd name="T75" fmla="*/ 51 h 54"/>
                  <a:gd name="T76" fmla="*/ 4 w 46"/>
                  <a:gd name="T77" fmla="*/ 50 h 54"/>
                  <a:gd name="T78" fmla="*/ 5 w 46"/>
                  <a:gd name="T79" fmla="*/ 48 h 54"/>
                  <a:gd name="T80" fmla="*/ 6 w 46"/>
                  <a:gd name="T81" fmla="*/ 44 h 54"/>
                  <a:gd name="T82" fmla="*/ 6 w 46"/>
                  <a:gd name="T83" fmla="*/ 13 h 54"/>
                  <a:gd name="T84" fmla="*/ 6 w 46"/>
                  <a:gd name="T85" fmla="*/ 9 h 54"/>
                  <a:gd name="T86" fmla="*/ 5 w 46"/>
                  <a:gd name="T87" fmla="*/ 7 h 54"/>
                  <a:gd name="T88" fmla="*/ 5 w 46"/>
                  <a:gd name="T89" fmla="*/ 6 h 54"/>
                  <a:gd name="T90" fmla="*/ 4 w 46"/>
                  <a:gd name="T91" fmla="*/ 5 h 54"/>
                  <a:gd name="T92" fmla="*/ 2 w 46"/>
                  <a:gd name="T93" fmla="*/ 4 h 54"/>
                  <a:gd name="T94" fmla="*/ 0 w 46"/>
                  <a:gd name="T95" fmla="*/ 3 h 54"/>
                  <a:gd name="T96" fmla="*/ 22 w 46"/>
                  <a:gd name="T97" fmla="*/ 2 h 5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6"/>
                  <a:gd name="T148" fmla="*/ 0 h 54"/>
                  <a:gd name="T149" fmla="*/ 46 w 46"/>
                  <a:gd name="T150" fmla="*/ 54 h 5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6" h="54">
                    <a:moveTo>
                      <a:pt x="22" y="2"/>
                    </a:moveTo>
                    <a:lnTo>
                      <a:pt x="22" y="14"/>
                    </a:lnTo>
                    <a:lnTo>
                      <a:pt x="23" y="12"/>
                    </a:lnTo>
                    <a:lnTo>
                      <a:pt x="25" y="10"/>
                    </a:lnTo>
                    <a:lnTo>
                      <a:pt x="26" y="8"/>
                    </a:lnTo>
                    <a:lnTo>
                      <a:pt x="27" y="7"/>
                    </a:lnTo>
                    <a:lnTo>
                      <a:pt x="28" y="6"/>
                    </a:lnTo>
                    <a:lnTo>
                      <a:pt x="29" y="4"/>
                    </a:lnTo>
                    <a:lnTo>
                      <a:pt x="30" y="3"/>
                    </a:lnTo>
                    <a:lnTo>
                      <a:pt x="31" y="3"/>
                    </a:lnTo>
                    <a:lnTo>
                      <a:pt x="32" y="2"/>
                    </a:lnTo>
                    <a:lnTo>
                      <a:pt x="35" y="1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44" y="2"/>
                    </a:lnTo>
                    <a:lnTo>
                      <a:pt x="45" y="3"/>
                    </a:lnTo>
                    <a:lnTo>
                      <a:pt x="45" y="4"/>
                    </a:lnTo>
                    <a:lnTo>
                      <a:pt x="46" y="6"/>
                    </a:lnTo>
                    <a:lnTo>
                      <a:pt x="46" y="8"/>
                    </a:lnTo>
                    <a:lnTo>
                      <a:pt x="46" y="9"/>
                    </a:lnTo>
                    <a:lnTo>
                      <a:pt x="45" y="11"/>
                    </a:lnTo>
                    <a:lnTo>
                      <a:pt x="45" y="12"/>
                    </a:lnTo>
                    <a:lnTo>
                      <a:pt x="44" y="13"/>
                    </a:lnTo>
                    <a:lnTo>
                      <a:pt x="43" y="14"/>
                    </a:lnTo>
                    <a:lnTo>
                      <a:pt x="41" y="15"/>
                    </a:lnTo>
                    <a:lnTo>
                      <a:pt x="40" y="15"/>
                    </a:lnTo>
                    <a:lnTo>
                      <a:pt x="39" y="15"/>
                    </a:lnTo>
                    <a:lnTo>
                      <a:pt x="37" y="15"/>
                    </a:lnTo>
                    <a:lnTo>
                      <a:pt x="36" y="15"/>
                    </a:lnTo>
                    <a:lnTo>
                      <a:pt x="35" y="14"/>
                    </a:lnTo>
                    <a:lnTo>
                      <a:pt x="34" y="13"/>
                    </a:lnTo>
                    <a:lnTo>
                      <a:pt x="33" y="13"/>
                    </a:lnTo>
                    <a:lnTo>
                      <a:pt x="32" y="12"/>
                    </a:lnTo>
                    <a:lnTo>
                      <a:pt x="32" y="11"/>
                    </a:lnTo>
                    <a:lnTo>
                      <a:pt x="31" y="11"/>
                    </a:lnTo>
                    <a:lnTo>
                      <a:pt x="30" y="11"/>
                    </a:lnTo>
                    <a:lnTo>
                      <a:pt x="29" y="11"/>
                    </a:lnTo>
                    <a:lnTo>
                      <a:pt x="28" y="12"/>
                    </a:lnTo>
                    <a:lnTo>
                      <a:pt x="27" y="12"/>
                    </a:lnTo>
                    <a:lnTo>
                      <a:pt x="26" y="13"/>
                    </a:lnTo>
                    <a:lnTo>
                      <a:pt x="25" y="15"/>
                    </a:lnTo>
                    <a:lnTo>
                      <a:pt x="25" y="16"/>
                    </a:lnTo>
                    <a:lnTo>
                      <a:pt x="24" y="17"/>
                    </a:lnTo>
                    <a:lnTo>
                      <a:pt x="23" y="19"/>
                    </a:lnTo>
                    <a:lnTo>
                      <a:pt x="23" y="20"/>
                    </a:lnTo>
                    <a:lnTo>
                      <a:pt x="23" y="21"/>
                    </a:lnTo>
                    <a:lnTo>
                      <a:pt x="22" y="23"/>
                    </a:lnTo>
                    <a:lnTo>
                      <a:pt x="22" y="24"/>
                    </a:lnTo>
                    <a:lnTo>
                      <a:pt x="22" y="26"/>
                    </a:lnTo>
                    <a:lnTo>
                      <a:pt x="22" y="28"/>
                    </a:lnTo>
                    <a:lnTo>
                      <a:pt x="22" y="29"/>
                    </a:lnTo>
                    <a:lnTo>
                      <a:pt x="22" y="41"/>
                    </a:lnTo>
                    <a:lnTo>
                      <a:pt x="22" y="44"/>
                    </a:lnTo>
                    <a:lnTo>
                      <a:pt x="22" y="46"/>
                    </a:lnTo>
                    <a:lnTo>
                      <a:pt x="22" y="47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5" y="51"/>
                    </a:lnTo>
                    <a:lnTo>
                      <a:pt x="26" y="51"/>
                    </a:lnTo>
                    <a:lnTo>
                      <a:pt x="27" y="51"/>
                    </a:lnTo>
                    <a:lnTo>
                      <a:pt x="28" y="51"/>
                    </a:lnTo>
                    <a:lnTo>
                      <a:pt x="28" y="54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3" y="51"/>
                    </a:lnTo>
                    <a:lnTo>
                      <a:pt x="4" y="50"/>
                    </a:lnTo>
                    <a:lnTo>
                      <a:pt x="5" y="50"/>
                    </a:lnTo>
                    <a:lnTo>
                      <a:pt x="5" y="48"/>
                    </a:lnTo>
                    <a:lnTo>
                      <a:pt x="6" y="47"/>
                    </a:lnTo>
                    <a:lnTo>
                      <a:pt x="6" y="44"/>
                    </a:lnTo>
                    <a:lnTo>
                      <a:pt x="6" y="41"/>
                    </a:lnTo>
                    <a:lnTo>
                      <a:pt x="6" y="13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6" y="8"/>
                    </a:lnTo>
                    <a:lnTo>
                      <a:pt x="5" y="7"/>
                    </a:lnTo>
                    <a:lnTo>
                      <a:pt x="5" y="6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2" name="Freeform 48"/>
              <p:cNvSpPr>
                <a:spLocks noEditPoints="1"/>
              </p:cNvSpPr>
              <p:nvPr/>
            </p:nvSpPr>
            <p:spPr bwMode="auto">
              <a:xfrm>
                <a:off x="2778" y="3101"/>
                <a:ext cx="51" cy="55"/>
              </a:xfrm>
              <a:custGeom>
                <a:avLst/>
                <a:gdLst>
                  <a:gd name="T0" fmla="*/ 23 w 51"/>
                  <a:gd name="T1" fmla="*/ 50 h 55"/>
                  <a:gd name="T2" fmla="*/ 16 w 51"/>
                  <a:gd name="T3" fmla="*/ 54 h 55"/>
                  <a:gd name="T4" fmla="*/ 10 w 51"/>
                  <a:gd name="T5" fmla="*/ 55 h 55"/>
                  <a:gd name="T6" fmla="*/ 4 w 51"/>
                  <a:gd name="T7" fmla="*/ 53 h 55"/>
                  <a:gd name="T8" fmla="*/ 1 w 51"/>
                  <a:gd name="T9" fmla="*/ 49 h 55"/>
                  <a:gd name="T10" fmla="*/ 0 w 51"/>
                  <a:gd name="T11" fmla="*/ 42 h 55"/>
                  <a:gd name="T12" fmla="*/ 5 w 51"/>
                  <a:gd name="T13" fmla="*/ 34 h 55"/>
                  <a:gd name="T14" fmla="*/ 11 w 51"/>
                  <a:gd name="T15" fmla="*/ 30 h 55"/>
                  <a:gd name="T16" fmla="*/ 20 w 51"/>
                  <a:gd name="T17" fmla="*/ 25 h 55"/>
                  <a:gd name="T18" fmla="*/ 28 w 51"/>
                  <a:gd name="T19" fmla="*/ 16 h 55"/>
                  <a:gd name="T20" fmla="*/ 28 w 51"/>
                  <a:gd name="T21" fmla="*/ 9 h 55"/>
                  <a:gd name="T22" fmla="*/ 26 w 51"/>
                  <a:gd name="T23" fmla="*/ 6 h 55"/>
                  <a:gd name="T24" fmla="*/ 24 w 51"/>
                  <a:gd name="T25" fmla="*/ 4 h 55"/>
                  <a:gd name="T26" fmla="*/ 21 w 51"/>
                  <a:gd name="T27" fmla="*/ 3 h 55"/>
                  <a:gd name="T28" fmla="*/ 16 w 51"/>
                  <a:gd name="T29" fmla="*/ 4 h 55"/>
                  <a:gd name="T30" fmla="*/ 14 w 51"/>
                  <a:gd name="T31" fmla="*/ 7 h 55"/>
                  <a:gd name="T32" fmla="*/ 13 w 51"/>
                  <a:gd name="T33" fmla="*/ 8 h 55"/>
                  <a:gd name="T34" fmla="*/ 15 w 51"/>
                  <a:gd name="T35" fmla="*/ 11 h 55"/>
                  <a:gd name="T36" fmla="*/ 17 w 51"/>
                  <a:gd name="T37" fmla="*/ 15 h 55"/>
                  <a:gd name="T38" fmla="*/ 16 w 51"/>
                  <a:gd name="T39" fmla="*/ 18 h 55"/>
                  <a:gd name="T40" fmla="*/ 14 w 51"/>
                  <a:gd name="T41" fmla="*/ 21 h 55"/>
                  <a:gd name="T42" fmla="*/ 10 w 51"/>
                  <a:gd name="T43" fmla="*/ 22 h 55"/>
                  <a:gd name="T44" fmla="*/ 5 w 51"/>
                  <a:gd name="T45" fmla="*/ 21 h 55"/>
                  <a:gd name="T46" fmla="*/ 2 w 51"/>
                  <a:gd name="T47" fmla="*/ 18 h 55"/>
                  <a:gd name="T48" fmla="*/ 2 w 51"/>
                  <a:gd name="T49" fmla="*/ 13 h 55"/>
                  <a:gd name="T50" fmla="*/ 5 w 51"/>
                  <a:gd name="T51" fmla="*/ 8 h 55"/>
                  <a:gd name="T52" fmla="*/ 11 w 51"/>
                  <a:gd name="T53" fmla="*/ 3 h 55"/>
                  <a:gd name="T54" fmla="*/ 16 w 51"/>
                  <a:gd name="T55" fmla="*/ 1 h 55"/>
                  <a:gd name="T56" fmla="*/ 21 w 51"/>
                  <a:gd name="T57" fmla="*/ 0 h 55"/>
                  <a:gd name="T58" fmla="*/ 26 w 51"/>
                  <a:gd name="T59" fmla="*/ 0 h 55"/>
                  <a:gd name="T60" fmla="*/ 31 w 51"/>
                  <a:gd name="T61" fmla="*/ 0 h 55"/>
                  <a:gd name="T62" fmla="*/ 35 w 51"/>
                  <a:gd name="T63" fmla="*/ 2 h 55"/>
                  <a:gd name="T64" fmla="*/ 40 w 51"/>
                  <a:gd name="T65" fmla="*/ 5 h 55"/>
                  <a:gd name="T66" fmla="*/ 43 w 51"/>
                  <a:gd name="T67" fmla="*/ 10 h 55"/>
                  <a:gd name="T68" fmla="*/ 44 w 51"/>
                  <a:gd name="T69" fmla="*/ 12 h 55"/>
                  <a:gd name="T70" fmla="*/ 45 w 51"/>
                  <a:gd name="T71" fmla="*/ 17 h 55"/>
                  <a:gd name="T72" fmla="*/ 45 w 51"/>
                  <a:gd name="T73" fmla="*/ 41 h 55"/>
                  <a:gd name="T74" fmla="*/ 45 w 51"/>
                  <a:gd name="T75" fmla="*/ 44 h 55"/>
                  <a:gd name="T76" fmla="*/ 45 w 51"/>
                  <a:gd name="T77" fmla="*/ 46 h 55"/>
                  <a:gd name="T78" fmla="*/ 46 w 51"/>
                  <a:gd name="T79" fmla="*/ 46 h 55"/>
                  <a:gd name="T80" fmla="*/ 47 w 51"/>
                  <a:gd name="T81" fmla="*/ 47 h 55"/>
                  <a:gd name="T82" fmla="*/ 49 w 51"/>
                  <a:gd name="T83" fmla="*/ 46 h 55"/>
                  <a:gd name="T84" fmla="*/ 50 w 51"/>
                  <a:gd name="T85" fmla="*/ 48 h 55"/>
                  <a:gd name="T86" fmla="*/ 45 w 51"/>
                  <a:gd name="T87" fmla="*/ 53 h 55"/>
                  <a:gd name="T88" fmla="*/ 40 w 51"/>
                  <a:gd name="T89" fmla="*/ 55 h 55"/>
                  <a:gd name="T90" fmla="*/ 34 w 51"/>
                  <a:gd name="T91" fmla="*/ 54 h 55"/>
                  <a:gd name="T92" fmla="*/ 30 w 51"/>
                  <a:gd name="T93" fmla="*/ 51 h 55"/>
                  <a:gd name="T94" fmla="*/ 28 w 51"/>
                  <a:gd name="T95" fmla="*/ 46 h 55"/>
                  <a:gd name="T96" fmla="*/ 26 w 51"/>
                  <a:gd name="T97" fmla="*/ 26 h 55"/>
                  <a:gd name="T98" fmla="*/ 21 w 51"/>
                  <a:gd name="T99" fmla="*/ 29 h 55"/>
                  <a:gd name="T100" fmla="*/ 18 w 51"/>
                  <a:gd name="T101" fmla="*/ 32 h 55"/>
                  <a:gd name="T102" fmla="*/ 16 w 51"/>
                  <a:gd name="T103" fmla="*/ 36 h 55"/>
                  <a:gd name="T104" fmla="*/ 15 w 51"/>
                  <a:gd name="T105" fmla="*/ 41 h 55"/>
                  <a:gd name="T106" fmla="*/ 17 w 51"/>
                  <a:gd name="T107" fmla="*/ 44 h 55"/>
                  <a:gd name="T108" fmla="*/ 20 w 51"/>
                  <a:gd name="T109" fmla="*/ 45 h 55"/>
                  <a:gd name="T110" fmla="*/ 24 w 51"/>
                  <a:gd name="T111" fmla="*/ 45 h 5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1"/>
                  <a:gd name="T169" fmla="*/ 0 h 55"/>
                  <a:gd name="T170" fmla="*/ 51 w 51"/>
                  <a:gd name="T171" fmla="*/ 55 h 5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1" h="55">
                    <a:moveTo>
                      <a:pt x="28" y="46"/>
                    </a:moveTo>
                    <a:lnTo>
                      <a:pt x="25" y="48"/>
                    </a:lnTo>
                    <a:lnTo>
                      <a:pt x="23" y="50"/>
                    </a:lnTo>
                    <a:lnTo>
                      <a:pt x="21" y="51"/>
                    </a:lnTo>
                    <a:lnTo>
                      <a:pt x="19" y="52"/>
                    </a:lnTo>
                    <a:lnTo>
                      <a:pt x="16" y="54"/>
                    </a:lnTo>
                    <a:lnTo>
                      <a:pt x="14" y="54"/>
                    </a:lnTo>
                    <a:lnTo>
                      <a:pt x="12" y="55"/>
                    </a:lnTo>
                    <a:lnTo>
                      <a:pt x="10" y="55"/>
                    </a:lnTo>
                    <a:lnTo>
                      <a:pt x="8" y="55"/>
                    </a:lnTo>
                    <a:lnTo>
                      <a:pt x="6" y="54"/>
                    </a:lnTo>
                    <a:lnTo>
                      <a:pt x="4" y="53"/>
                    </a:lnTo>
                    <a:lnTo>
                      <a:pt x="3" y="52"/>
                    </a:lnTo>
                    <a:lnTo>
                      <a:pt x="2" y="51"/>
                    </a:lnTo>
                    <a:lnTo>
                      <a:pt x="1" y="49"/>
                    </a:lnTo>
                    <a:lnTo>
                      <a:pt x="0" y="47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1" y="39"/>
                    </a:lnTo>
                    <a:lnTo>
                      <a:pt x="3" y="36"/>
                    </a:lnTo>
                    <a:lnTo>
                      <a:pt x="5" y="34"/>
                    </a:lnTo>
                    <a:lnTo>
                      <a:pt x="6" y="33"/>
                    </a:lnTo>
                    <a:lnTo>
                      <a:pt x="8" y="31"/>
                    </a:lnTo>
                    <a:lnTo>
                      <a:pt x="11" y="30"/>
                    </a:lnTo>
                    <a:lnTo>
                      <a:pt x="14" y="28"/>
                    </a:lnTo>
                    <a:lnTo>
                      <a:pt x="16" y="27"/>
                    </a:lnTo>
                    <a:lnTo>
                      <a:pt x="20" y="25"/>
                    </a:lnTo>
                    <a:lnTo>
                      <a:pt x="24" y="23"/>
                    </a:lnTo>
                    <a:lnTo>
                      <a:pt x="28" y="21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8" y="11"/>
                    </a:lnTo>
                    <a:lnTo>
                      <a:pt x="28" y="9"/>
                    </a:lnTo>
                    <a:lnTo>
                      <a:pt x="27" y="8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5" y="6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5" y="5"/>
                    </a:lnTo>
                    <a:lnTo>
                      <a:pt x="14" y="6"/>
                    </a:lnTo>
                    <a:lnTo>
                      <a:pt x="14" y="7"/>
                    </a:lnTo>
                    <a:lnTo>
                      <a:pt x="13" y="7"/>
                    </a:lnTo>
                    <a:lnTo>
                      <a:pt x="13" y="8"/>
                    </a:lnTo>
                    <a:lnTo>
                      <a:pt x="14" y="9"/>
                    </a:lnTo>
                    <a:lnTo>
                      <a:pt x="14" y="10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16" y="13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7"/>
                    </a:lnTo>
                    <a:lnTo>
                      <a:pt x="16" y="18"/>
                    </a:lnTo>
                    <a:lnTo>
                      <a:pt x="16" y="19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2" y="22"/>
                    </a:lnTo>
                    <a:lnTo>
                      <a:pt x="11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5" y="21"/>
                    </a:lnTo>
                    <a:lnTo>
                      <a:pt x="4" y="21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2" y="17"/>
                    </a:lnTo>
                    <a:lnTo>
                      <a:pt x="1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3" y="9"/>
                    </a:lnTo>
                    <a:lnTo>
                      <a:pt x="5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6" y="1"/>
                    </a:lnTo>
                    <a:lnTo>
                      <a:pt x="18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1" y="0"/>
                    </a:lnTo>
                    <a:lnTo>
                      <a:pt x="33" y="1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7" y="3"/>
                    </a:lnTo>
                    <a:lnTo>
                      <a:pt x="38" y="3"/>
                    </a:lnTo>
                    <a:lnTo>
                      <a:pt x="40" y="5"/>
                    </a:lnTo>
                    <a:lnTo>
                      <a:pt x="41" y="7"/>
                    </a:lnTo>
                    <a:lnTo>
                      <a:pt x="43" y="8"/>
                    </a:lnTo>
                    <a:lnTo>
                      <a:pt x="43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4" y="14"/>
                    </a:lnTo>
                    <a:lnTo>
                      <a:pt x="45" y="15"/>
                    </a:lnTo>
                    <a:lnTo>
                      <a:pt x="45" y="17"/>
                    </a:lnTo>
                    <a:lnTo>
                      <a:pt x="45" y="19"/>
                    </a:lnTo>
                    <a:lnTo>
                      <a:pt x="45" y="21"/>
                    </a:lnTo>
                    <a:lnTo>
                      <a:pt x="45" y="41"/>
                    </a:lnTo>
                    <a:lnTo>
                      <a:pt x="45" y="42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6"/>
                    </a:lnTo>
                    <a:lnTo>
                      <a:pt x="46" y="46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9" y="46"/>
                    </a:lnTo>
                    <a:lnTo>
                      <a:pt x="51" y="46"/>
                    </a:lnTo>
                    <a:lnTo>
                      <a:pt x="50" y="48"/>
                    </a:lnTo>
                    <a:lnTo>
                      <a:pt x="48" y="50"/>
                    </a:lnTo>
                    <a:lnTo>
                      <a:pt x="47" y="52"/>
                    </a:lnTo>
                    <a:lnTo>
                      <a:pt x="45" y="53"/>
                    </a:lnTo>
                    <a:lnTo>
                      <a:pt x="43" y="54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1" y="53"/>
                    </a:lnTo>
                    <a:lnTo>
                      <a:pt x="30" y="51"/>
                    </a:lnTo>
                    <a:lnTo>
                      <a:pt x="29" y="50"/>
                    </a:lnTo>
                    <a:lnTo>
                      <a:pt x="28" y="48"/>
                    </a:lnTo>
                    <a:lnTo>
                      <a:pt x="28" y="46"/>
                    </a:lnTo>
                    <a:close/>
                    <a:moveTo>
                      <a:pt x="28" y="42"/>
                    </a:moveTo>
                    <a:lnTo>
                      <a:pt x="28" y="25"/>
                    </a:lnTo>
                    <a:lnTo>
                      <a:pt x="26" y="26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1" y="29"/>
                    </a:lnTo>
                    <a:lnTo>
                      <a:pt x="20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7" y="33"/>
                    </a:lnTo>
                    <a:lnTo>
                      <a:pt x="16" y="35"/>
                    </a:lnTo>
                    <a:lnTo>
                      <a:pt x="16" y="36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5" y="42"/>
                    </a:lnTo>
                    <a:lnTo>
                      <a:pt x="16" y="43"/>
                    </a:lnTo>
                    <a:lnTo>
                      <a:pt x="17" y="44"/>
                    </a:lnTo>
                    <a:lnTo>
                      <a:pt x="18" y="44"/>
                    </a:lnTo>
                    <a:lnTo>
                      <a:pt x="19" y="45"/>
                    </a:lnTo>
                    <a:lnTo>
                      <a:pt x="20" y="45"/>
                    </a:lnTo>
                    <a:lnTo>
                      <a:pt x="21" y="46"/>
                    </a:lnTo>
                    <a:lnTo>
                      <a:pt x="23" y="45"/>
                    </a:lnTo>
                    <a:lnTo>
                      <a:pt x="24" y="45"/>
                    </a:lnTo>
                    <a:lnTo>
                      <a:pt x="26" y="44"/>
                    </a:lnTo>
                    <a:lnTo>
                      <a:pt x="28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3" name="Freeform 49"/>
              <p:cNvSpPr>
                <a:spLocks noEditPoints="1"/>
              </p:cNvSpPr>
              <p:nvPr/>
            </p:nvSpPr>
            <p:spPr bwMode="auto">
              <a:xfrm>
                <a:off x="1348" y="1445"/>
                <a:ext cx="81" cy="78"/>
              </a:xfrm>
              <a:custGeom>
                <a:avLst/>
                <a:gdLst>
                  <a:gd name="T0" fmla="*/ 21 w 81"/>
                  <a:gd name="T1" fmla="*/ 56 h 78"/>
                  <a:gd name="T2" fmla="*/ 17 w 81"/>
                  <a:gd name="T3" fmla="*/ 66 h 78"/>
                  <a:gd name="T4" fmla="*/ 16 w 81"/>
                  <a:gd name="T5" fmla="*/ 69 h 78"/>
                  <a:gd name="T6" fmla="*/ 16 w 81"/>
                  <a:gd name="T7" fmla="*/ 72 h 78"/>
                  <a:gd name="T8" fmla="*/ 17 w 81"/>
                  <a:gd name="T9" fmla="*/ 75 h 78"/>
                  <a:gd name="T10" fmla="*/ 19 w 81"/>
                  <a:gd name="T11" fmla="*/ 75 h 78"/>
                  <a:gd name="T12" fmla="*/ 23 w 81"/>
                  <a:gd name="T13" fmla="*/ 76 h 78"/>
                  <a:gd name="T14" fmla="*/ 26 w 81"/>
                  <a:gd name="T15" fmla="*/ 78 h 78"/>
                  <a:gd name="T16" fmla="*/ 0 w 81"/>
                  <a:gd name="T17" fmla="*/ 76 h 78"/>
                  <a:gd name="T18" fmla="*/ 4 w 81"/>
                  <a:gd name="T19" fmla="*/ 75 h 78"/>
                  <a:gd name="T20" fmla="*/ 7 w 81"/>
                  <a:gd name="T21" fmla="*/ 73 h 78"/>
                  <a:gd name="T22" fmla="*/ 8 w 81"/>
                  <a:gd name="T23" fmla="*/ 71 h 78"/>
                  <a:gd name="T24" fmla="*/ 9 w 81"/>
                  <a:gd name="T25" fmla="*/ 69 h 78"/>
                  <a:gd name="T26" fmla="*/ 11 w 81"/>
                  <a:gd name="T27" fmla="*/ 66 h 78"/>
                  <a:gd name="T28" fmla="*/ 13 w 81"/>
                  <a:gd name="T29" fmla="*/ 62 h 78"/>
                  <a:gd name="T30" fmla="*/ 41 w 81"/>
                  <a:gd name="T31" fmla="*/ 0 h 78"/>
                  <a:gd name="T32" fmla="*/ 70 w 81"/>
                  <a:gd name="T33" fmla="*/ 65 h 78"/>
                  <a:gd name="T34" fmla="*/ 72 w 81"/>
                  <a:gd name="T35" fmla="*/ 69 h 78"/>
                  <a:gd name="T36" fmla="*/ 73 w 81"/>
                  <a:gd name="T37" fmla="*/ 72 h 78"/>
                  <a:gd name="T38" fmla="*/ 75 w 81"/>
                  <a:gd name="T39" fmla="*/ 74 h 78"/>
                  <a:gd name="T40" fmla="*/ 77 w 81"/>
                  <a:gd name="T41" fmla="*/ 75 h 78"/>
                  <a:gd name="T42" fmla="*/ 79 w 81"/>
                  <a:gd name="T43" fmla="*/ 76 h 78"/>
                  <a:gd name="T44" fmla="*/ 81 w 81"/>
                  <a:gd name="T45" fmla="*/ 78 h 78"/>
                  <a:gd name="T46" fmla="*/ 44 w 81"/>
                  <a:gd name="T47" fmla="*/ 76 h 78"/>
                  <a:gd name="T48" fmla="*/ 48 w 81"/>
                  <a:gd name="T49" fmla="*/ 76 h 78"/>
                  <a:gd name="T50" fmla="*/ 51 w 81"/>
                  <a:gd name="T51" fmla="*/ 76 h 78"/>
                  <a:gd name="T52" fmla="*/ 52 w 81"/>
                  <a:gd name="T53" fmla="*/ 75 h 78"/>
                  <a:gd name="T54" fmla="*/ 53 w 81"/>
                  <a:gd name="T55" fmla="*/ 73 h 78"/>
                  <a:gd name="T56" fmla="*/ 53 w 81"/>
                  <a:gd name="T57" fmla="*/ 72 h 78"/>
                  <a:gd name="T58" fmla="*/ 53 w 81"/>
                  <a:gd name="T59" fmla="*/ 71 h 78"/>
                  <a:gd name="T60" fmla="*/ 53 w 81"/>
                  <a:gd name="T61" fmla="*/ 70 h 78"/>
                  <a:gd name="T62" fmla="*/ 52 w 81"/>
                  <a:gd name="T63" fmla="*/ 68 h 78"/>
                  <a:gd name="T64" fmla="*/ 47 w 81"/>
                  <a:gd name="T65" fmla="*/ 56 h 78"/>
                  <a:gd name="T66" fmla="*/ 34 w 81"/>
                  <a:gd name="T67" fmla="*/ 27 h 78"/>
                  <a:gd name="T68" fmla="*/ 45 w 81"/>
                  <a:gd name="T69" fmla="*/ 51 h 7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81"/>
                  <a:gd name="T106" fmla="*/ 0 h 78"/>
                  <a:gd name="T107" fmla="*/ 81 w 81"/>
                  <a:gd name="T108" fmla="*/ 78 h 7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81" h="78">
                    <a:moveTo>
                      <a:pt x="47" y="56"/>
                    </a:moveTo>
                    <a:lnTo>
                      <a:pt x="21" y="56"/>
                    </a:lnTo>
                    <a:lnTo>
                      <a:pt x="17" y="65"/>
                    </a:lnTo>
                    <a:lnTo>
                      <a:pt x="17" y="66"/>
                    </a:lnTo>
                    <a:lnTo>
                      <a:pt x="16" y="68"/>
                    </a:lnTo>
                    <a:lnTo>
                      <a:pt x="16" y="69"/>
                    </a:lnTo>
                    <a:lnTo>
                      <a:pt x="16" y="71"/>
                    </a:lnTo>
                    <a:lnTo>
                      <a:pt x="16" y="72"/>
                    </a:lnTo>
                    <a:lnTo>
                      <a:pt x="16" y="73"/>
                    </a:lnTo>
                    <a:lnTo>
                      <a:pt x="17" y="75"/>
                    </a:lnTo>
                    <a:lnTo>
                      <a:pt x="18" y="75"/>
                    </a:lnTo>
                    <a:lnTo>
                      <a:pt x="19" y="75"/>
                    </a:lnTo>
                    <a:lnTo>
                      <a:pt x="21" y="76"/>
                    </a:lnTo>
                    <a:lnTo>
                      <a:pt x="23" y="76"/>
                    </a:lnTo>
                    <a:lnTo>
                      <a:pt x="26" y="76"/>
                    </a:lnTo>
                    <a:lnTo>
                      <a:pt x="26" y="78"/>
                    </a:lnTo>
                    <a:lnTo>
                      <a:pt x="0" y="78"/>
                    </a:lnTo>
                    <a:lnTo>
                      <a:pt x="0" y="76"/>
                    </a:lnTo>
                    <a:lnTo>
                      <a:pt x="2" y="76"/>
                    </a:lnTo>
                    <a:lnTo>
                      <a:pt x="4" y="75"/>
                    </a:lnTo>
                    <a:lnTo>
                      <a:pt x="5" y="74"/>
                    </a:lnTo>
                    <a:lnTo>
                      <a:pt x="7" y="73"/>
                    </a:lnTo>
                    <a:lnTo>
                      <a:pt x="7" y="72"/>
                    </a:lnTo>
                    <a:lnTo>
                      <a:pt x="8" y="71"/>
                    </a:lnTo>
                    <a:lnTo>
                      <a:pt x="9" y="70"/>
                    </a:lnTo>
                    <a:lnTo>
                      <a:pt x="9" y="69"/>
                    </a:lnTo>
                    <a:lnTo>
                      <a:pt x="10" y="67"/>
                    </a:lnTo>
                    <a:lnTo>
                      <a:pt x="11" y="66"/>
                    </a:lnTo>
                    <a:lnTo>
                      <a:pt x="12" y="64"/>
                    </a:lnTo>
                    <a:lnTo>
                      <a:pt x="13" y="62"/>
                    </a:lnTo>
                    <a:lnTo>
                      <a:pt x="40" y="0"/>
                    </a:lnTo>
                    <a:lnTo>
                      <a:pt x="41" y="0"/>
                    </a:lnTo>
                    <a:lnTo>
                      <a:pt x="69" y="63"/>
                    </a:lnTo>
                    <a:lnTo>
                      <a:pt x="70" y="65"/>
                    </a:lnTo>
                    <a:lnTo>
                      <a:pt x="71" y="67"/>
                    </a:lnTo>
                    <a:lnTo>
                      <a:pt x="72" y="69"/>
                    </a:lnTo>
                    <a:lnTo>
                      <a:pt x="73" y="70"/>
                    </a:lnTo>
                    <a:lnTo>
                      <a:pt x="73" y="72"/>
                    </a:lnTo>
                    <a:lnTo>
                      <a:pt x="74" y="73"/>
                    </a:lnTo>
                    <a:lnTo>
                      <a:pt x="75" y="74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8" y="76"/>
                    </a:lnTo>
                    <a:lnTo>
                      <a:pt x="79" y="76"/>
                    </a:lnTo>
                    <a:lnTo>
                      <a:pt x="81" y="76"/>
                    </a:lnTo>
                    <a:lnTo>
                      <a:pt x="81" y="78"/>
                    </a:lnTo>
                    <a:lnTo>
                      <a:pt x="44" y="78"/>
                    </a:lnTo>
                    <a:lnTo>
                      <a:pt x="44" y="76"/>
                    </a:lnTo>
                    <a:lnTo>
                      <a:pt x="46" y="76"/>
                    </a:lnTo>
                    <a:lnTo>
                      <a:pt x="48" y="76"/>
                    </a:lnTo>
                    <a:lnTo>
                      <a:pt x="50" y="76"/>
                    </a:lnTo>
                    <a:lnTo>
                      <a:pt x="51" y="76"/>
                    </a:lnTo>
                    <a:lnTo>
                      <a:pt x="52" y="75"/>
                    </a:lnTo>
                    <a:lnTo>
                      <a:pt x="53" y="74"/>
                    </a:lnTo>
                    <a:lnTo>
                      <a:pt x="53" y="73"/>
                    </a:lnTo>
                    <a:lnTo>
                      <a:pt x="53" y="72"/>
                    </a:lnTo>
                    <a:lnTo>
                      <a:pt x="53" y="71"/>
                    </a:lnTo>
                    <a:lnTo>
                      <a:pt x="53" y="70"/>
                    </a:lnTo>
                    <a:lnTo>
                      <a:pt x="52" y="69"/>
                    </a:lnTo>
                    <a:lnTo>
                      <a:pt x="52" y="68"/>
                    </a:lnTo>
                    <a:lnTo>
                      <a:pt x="51" y="66"/>
                    </a:lnTo>
                    <a:lnTo>
                      <a:pt x="47" y="56"/>
                    </a:lnTo>
                    <a:close/>
                    <a:moveTo>
                      <a:pt x="45" y="51"/>
                    </a:moveTo>
                    <a:lnTo>
                      <a:pt x="34" y="27"/>
                    </a:lnTo>
                    <a:lnTo>
                      <a:pt x="23" y="51"/>
                    </a:lnTo>
                    <a:lnTo>
                      <a:pt x="45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4" name="Freeform 50"/>
              <p:cNvSpPr>
                <a:spLocks/>
              </p:cNvSpPr>
              <p:nvPr/>
            </p:nvSpPr>
            <p:spPr bwMode="auto">
              <a:xfrm>
                <a:off x="1434" y="1447"/>
                <a:ext cx="28" cy="76"/>
              </a:xfrm>
              <a:custGeom>
                <a:avLst/>
                <a:gdLst>
                  <a:gd name="T0" fmla="*/ 22 w 28"/>
                  <a:gd name="T1" fmla="*/ 0 h 76"/>
                  <a:gd name="T2" fmla="*/ 22 w 28"/>
                  <a:gd name="T3" fmla="*/ 65 h 76"/>
                  <a:gd name="T4" fmla="*/ 22 w 28"/>
                  <a:gd name="T5" fmla="*/ 67 h 76"/>
                  <a:gd name="T6" fmla="*/ 22 w 28"/>
                  <a:gd name="T7" fmla="*/ 70 h 76"/>
                  <a:gd name="T8" fmla="*/ 23 w 28"/>
                  <a:gd name="T9" fmla="*/ 71 h 76"/>
                  <a:gd name="T10" fmla="*/ 23 w 28"/>
                  <a:gd name="T11" fmla="*/ 73 h 76"/>
                  <a:gd name="T12" fmla="*/ 24 w 28"/>
                  <a:gd name="T13" fmla="*/ 73 h 76"/>
                  <a:gd name="T14" fmla="*/ 25 w 28"/>
                  <a:gd name="T15" fmla="*/ 74 h 76"/>
                  <a:gd name="T16" fmla="*/ 27 w 28"/>
                  <a:gd name="T17" fmla="*/ 74 h 76"/>
                  <a:gd name="T18" fmla="*/ 28 w 28"/>
                  <a:gd name="T19" fmla="*/ 74 h 76"/>
                  <a:gd name="T20" fmla="*/ 28 w 28"/>
                  <a:gd name="T21" fmla="*/ 76 h 76"/>
                  <a:gd name="T22" fmla="*/ 0 w 28"/>
                  <a:gd name="T23" fmla="*/ 76 h 76"/>
                  <a:gd name="T24" fmla="*/ 0 w 28"/>
                  <a:gd name="T25" fmla="*/ 74 h 76"/>
                  <a:gd name="T26" fmla="*/ 1 w 28"/>
                  <a:gd name="T27" fmla="*/ 74 h 76"/>
                  <a:gd name="T28" fmla="*/ 2 w 28"/>
                  <a:gd name="T29" fmla="*/ 74 h 76"/>
                  <a:gd name="T30" fmla="*/ 4 w 28"/>
                  <a:gd name="T31" fmla="*/ 73 h 76"/>
                  <a:gd name="T32" fmla="*/ 5 w 28"/>
                  <a:gd name="T33" fmla="*/ 73 h 76"/>
                  <a:gd name="T34" fmla="*/ 5 w 28"/>
                  <a:gd name="T35" fmla="*/ 71 h 76"/>
                  <a:gd name="T36" fmla="*/ 6 w 28"/>
                  <a:gd name="T37" fmla="*/ 70 h 76"/>
                  <a:gd name="T38" fmla="*/ 6 w 28"/>
                  <a:gd name="T39" fmla="*/ 67 h 76"/>
                  <a:gd name="T40" fmla="*/ 6 w 28"/>
                  <a:gd name="T41" fmla="*/ 65 h 76"/>
                  <a:gd name="T42" fmla="*/ 6 w 28"/>
                  <a:gd name="T43" fmla="*/ 12 h 76"/>
                  <a:gd name="T44" fmla="*/ 6 w 28"/>
                  <a:gd name="T45" fmla="*/ 9 h 76"/>
                  <a:gd name="T46" fmla="*/ 6 w 28"/>
                  <a:gd name="T47" fmla="*/ 7 h 76"/>
                  <a:gd name="T48" fmla="*/ 5 w 28"/>
                  <a:gd name="T49" fmla="*/ 5 h 76"/>
                  <a:gd name="T50" fmla="*/ 5 w 28"/>
                  <a:gd name="T51" fmla="*/ 4 h 76"/>
                  <a:gd name="T52" fmla="*/ 4 w 28"/>
                  <a:gd name="T53" fmla="*/ 3 h 76"/>
                  <a:gd name="T54" fmla="*/ 3 w 28"/>
                  <a:gd name="T55" fmla="*/ 3 h 76"/>
                  <a:gd name="T56" fmla="*/ 1 w 28"/>
                  <a:gd name="T57" fmla="*/ 2 h 76"/>
                  <a:gd name="T58" fmla="*/ 0 w 28"/>
                  <a:gd name="T59" fmla="*/ 2 h 76"/>
                  <a:gd name="T60" fmla="*/ 0 w 28"/>
                  <a:gd name="T61" fmla="*/ 0 h 76"/>
                  <a:gd name="T62" fmla="*/ 22 w 28"/>
                  <a:gd name="T63" fmla="*/ 0 h 7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8"/>
                  <a:gd name="T97" fmla="*/ 0 h 76"/>
                  <a:gd name="T98" fmla="*/ 28 w 28"/>
                  <a:gd name="T99" fmla="*/ 76 h 7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8" h="76">
                    <a:moveTo>
                      <a:pt x="22" y="0"/>
                    </a:moveTo>
                    <a:lnTo>
                      <a:pt x="22" y="65"/>
                    </a:lnTo>
                    <a:lnTo>
                      <a:pt x="22" y="67"/>
                    </a:lnTo>
                    <a:lnTo>
                      <a:pt x="22" y="70"/>
                    </a:lnTo>
                    <a:lnTo>
                      <a:pt x="23" y="71"/>
                    </a:lnTo>
                    <a:lnTo>
                      <a:pt x="23" y="73"/>
                    </a:lnTo>
                    <a:lnTo>
                      <a:pt x="24" y="73"/>
                    </a:lnTo>
                    <a:lnTo>
                      <a:pt x="25" y="74"/>
                    </a:lnTo>
                    <a:lnTo>
                      <a:pt x="27" y="74"/>
                    </a:lnTo>
                    <a:lnTo>
                      <a:pt x="28" y="74"/>
                    </a:lnTo>
                    <a:lnTo>
                      <a:pt x="28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1" y="74"/>
                    </a:lnTo>
                    <a:lnTo>
                      <a:pt x="2" y="74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5" y="71"/>
                    </a:lnTo>
                    <a:lnTo>
                      <a:pt x="6" y="70"/>
                    </a:lnTo>
                    <a:lnTo>
                      <a:pt x="6" y="67"/>
                    </a:lnTo>
                    <a:lnTo>
                      <a:pt x="6" y="65"/>
                    </a:lnTo>
                    <a:lnTo>
                      <a:pt x="6" y="12"/>
                    </a:lnTo>
                    <a:lnTo>
                      <a:pt x="6" y="9"/>
                    </a:lnTo>
                    <a:lnTo>
                      <a:pt x="6" y="7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5" name="Freeform 51"/>
              <p:cNvSpPr>
                <a:spLocks/>
              </p:cNvSpPr>
              <p:nvPr/>
            </p:nvSpPr>
            <p:spPr bwMode="auto">
              <a:xfrm>
                <a:off x="1463" y="1472"/>
                <a:ext cx="57" cy="53"/>
              </a:xfrm>
              <a:custGeom>
                <a:avLst/>
                <a:gdLst>
                  <a:gd name="T0" fmla="*/ 27 w 57"/>
                  <a:gd name="T1" fmla="*/ 53 h 53"/>
                  <a:gd name="T2" fmla="*/ 9 w 57"/>
                  <a:gd name="T3" fmla="*/ 13 h 53"/>
                  <a:gd name="T4" fmla="*/ 7 w 57"/>
                  <a:gd name="T5" fmla="*/ 9 h 53"/>
                  <a:gd name="T6" fmla="*/ 6 w 57"/>
                  <a:gd name="T7" fmla="*/ 7 h 53"/>
                  <a:gd name="T8" fmla="*/ 5 w 57"/>
                  <a:gd name="T9" fmla="*/ 5 h 53"/>
                  <a:gd name="T10" fmla="*/ 4 w 57"/>
                  <a:gd name="T11" fmla="*/ 4 h 53"/>
                  <a:gd name="T12" fmla="*/ 3 w 57"/>
                  <a:gd name="T13" fmla="*/ 3 h 53"/>
                  <a:gd name="T14" fmla="*/ 2 w 57"/>
                  <a:gd name="T15" fmla="*/ 2 h 53"/>
                  <a:gd name="T16" fmla="*/ 1 w 57"/>
                  <a:gd name="T17" fmla="*/ 2 h 53"/>
                  <a:gd name="T18" fmla="*/ 0 w 57"/>
                  <a:gd name="T19" fmla="*/ 1 h 53"/>
                  <a:gd name="T20" fmla="*/ 0 w 57"/>
                  <a:gd name="T21" fmla="*/ 0 h 53"/>
                  <a:gd name="T22" fmla="*/ 29 w 57"/>
                  <a:gd name="T23" fmla="*/ 0 h 53"/>
                  <a:gd name="T24" fmla="*/ 29 w 57"/>
                  <a:gd name="T25" fmla="*/ 1 h 53"/>
                  <a:gd name="T26" fmla="*/ 28 w 57"/>
                  <a:gd name="T27" fmla="*/ 1 h 53"/>
                  <a:gd name="T28" fmla="*/ 27 w 57"/>
                  <a:gd name="T29" fmla="*/ 2 h 53"/>
                  <a:gd name="T30" fmla="*/ 26 w 57"/>
                  <a:gd name="T31" fmla="*/ 2 h 53"/>
                  <a:gd name="T32" fmla="*/ 25 w 57"/>
                  <a:gd name="T33" fmla="*/ 3 h 53"/>
                  <a:gd name="T34" fmla="*/ 25 w 57"/>
                  <a:gd name="T35" fmla="*/ 3 h 53"/>
                  <a:gd name="T36" fmla="*/ 24 w 57"/>
                  <a:gd name="T37" fmla="*/ 4 h 53"/>
                  <a:gd name="T38" fmla="*/ 24 w 57"/>
                  <a:gd name="T39" fmla="*/ 5 h 53"/>
                  <a:gd name="T40" fmla="*/ 24 w 57"/>
                  <a:gd name="T41" fmla="*/ 6 h 53"/>
                  <a:gd name="T42" fmla="*/ 24 w 57"/>
                  <a:gd name="T43" fmla="*/ 7 h 53"/>
                  <a:gd name="T44" fmla="*/ 24 w 57"/>
                  <a:gd name="T45" fmla="*/ 9 h 53"/>
                  <a:gd name="T46" fmla="*/ 25 w 57"/>
                  <a:gd name="T47" fmla="*/ 11 h 53"/>
                  <a:gd name="T48" fmla="*/ 26 w 57"/>
                  <a:gd name="T49" fmla="*/ 13 h 53"/>
                  <a:gd name="T50" fmla="*/ 35 w 57"/>
                  <a:gd name="T51" fmla="*/ 33 h 53"/>
                  <a:gd name="T52" fmla="*/ 42 w 57"/>
                  <a:gd name="T53" fmla="*/ 16 h 53"/>
                  <a:gd name="T54" fmla="*/ 43 w 57"/>
                  <a:gd name="T55" fmla="*/ 13 h 53"/>
                  <a:gd name="T56" fmla="*/ 44 w 57"/>
                  <a:gd name="T57" fmla="*/ 10 h 53"/>
                  <a:gd name="T58" fmla="*/ 45 w 57"/>
                  <a:gd name="T59" fmla="*/ 7 h 53"/>
                  <a:gd name="T60" fmla="*/ 45 w 57"/>
                  <a:gd name="T61" fmla="*/ 6 h 53"/>
                  <a:gd name="T62" fmla="*/ 45 w 57"/>
                  <a:gd name="T63" fmla="*/ 5 h 53"/>
                  <a:gd name="T64" fmla="*/ 45 w 57"/>
                  <a:gd name="T65" fmla="*/ 4 h 53"/>
                  <a:gd name="T66" fmla="*/ 44 w 57"/>
                  <a:gd name="T67" fmla="*/ 4 h 53"/>
                  <a:gd name="T68" fmla="*/ 44 w 57"/>
                  <a:gd name="T69" fmla="*/ 3 h 53"/>
                  <a:gd name="T70" fmla="*/ 43 w 57"/>
                  <a:gd name="T71" fmla="*/ 2 h 53"/>
                  <a:gd name="T72" fmla="*/ 42 w 57"/>
                  <a:gd name="T73" fmla="*/ 2 h 53"/>
                  <a:gd name="T74" fmla="*/ 41 w 57"/>
                  <a:gd name="T75" fmla="*/ 1 h 53"/>
                  <a:gd name="T76" fmla="*/ 39 w 57"/>
                  <a:gd name="T77" fmla="*/ 1 h 53"/>
                  <a:gd name="T78" fmla="*/ 39 w 57"/>
                  <a:gd name="T79" fmla="*/ 0 h 53"/>
                  <a:gd name="T80" fmla="*/ 57 w 57"/>
                  <a:gd name="T81" fmla="*/ 0 h 53"/>
                  <a:gd name="T82" fmla="*/ 57 w 57"/>
                  <a:gd name="T83" fmla="*/ 1 h 53"/>
                  <a:gd name="T84" fmla="*/ 56 w 57"/>
                  <a:gd name="T85" fmla="*/ 2 h 53"/>
                  <a:gd name="T86" fmla="*/ 55 w 57"/>
                  <a:gd name="T87" fmla="*/ 2 h 53"/>
                  <a:gd name="T88" fmla="*/ 54 w 57"/>
                  <a:gd name="T89" fmla="*/ 3 h 53"/>
                  <a:gd name="T90" fmla="*/ 53 w 57"/>
                  <a:gd name="T91" fmla="*/ 3 h 53"/>
                  <a:gd name="T92" fmla="*/ 52 w 57"/>
                  <a:gd name="T93" fmla="*/ 5 h 53"/>
                  <a:gd name="T94" fmla="*/ 51 w 57"/>
                  <a:gd name="T95" fmla="*/ 6 h 53"/>
                  <a:gd name="T96" fmla="*/ 49 w 57"/>
                  <a:gd name="T97" fmla="*/ 9 h 53"/>
                  <a:gd name="T98" fmla="*/ 48 w 57"/>
                  <a:gd name="T99" fmla="*/ 12 h 53"/>
                  <a:gd name="T100" fmla="*/ 30 w 57"/>
                  <a:gd name="T101" fmla="*/ 53 h 53"/>
                  <a:gd name="T102" fmla="*/ 27 w 57"/>
                  <a:gd name="T103" fmla="*/ 53 h 5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7"/>
                  <a:gd name="T157" fmla="*/ 0 h 53"/>
                  <a:gd name="T158" fmla="*/ 57 w 57"/>
                  <a:gd name="T159" fmla="*/ 53 h 53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7" h="53">
                    <a:moveTo>
                      <a:pt x="27" y="53"/>
                    </a:moveTo>
                    <a:lnTo>
                      <a:pt x="9" y="13"/>
                    </a:lnTo>
                    <a:lnTo>
                      <a:pt x="7" y="9"/>
                    </a:lnTo>
                    <a:lnTo>
                      <a:pt x="6" y="7"/>
                    </a:lnTo>
                    <a:lnTo>
                      <a:pt x="5" y="5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2" y="2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9" y="0"/>
                    </a:lnTo>
                    <a:lnTo>
                      <a:pt x="29" y="1"/>
                    </a:lnTo>
                    <a:lnTo>
                      <a:pt x="28" y="1"/>
                    </a:lnTo>
                    <a:lnTo>
                      <a:pt x="27" y="2"/>
                    </a:lnTo>
                    <a:lnTo>
                      <a:pt x="26" y="2"/>
                    </a:lnTo>
                    <a:lnTo>
                      <a:pt x="25" y="3"/>
                    </a:lnTo>
                    <a:lnTo>
                      <a:pt x="24" y="4"/>
                    </a:lnTo>
                    <a:lnTo>
                      <a:pt x="24" y="5"/>
                    </a:lnTo>
                    <a:lnTo>
                      <a:pt x="24" y="6"/>
                    </a:lnTo>
                    <a:lnTo>
                      <a:pt x="24" y="7"/>
                    </a:lnTo>
                    <a:lnTo>
                      <a:pt x="24" y="9"/>
                    </a:lnTo>
                    <a:lnTo>
                      <a:pt x="25" y="11"/>
                    </a:lnTo>
                    <a:lnTo>
                      <a:pt x="26" y="13"/>
                    </a:lnTo>
                    <a:lnTo>
                      <a:pt x="35" y="33"/>
                    </a:lnTo>
                    <a:lnTo>
                      <a:pt x="42" y="16"/>
                    </a:lnTo>
                    <a:lnTo>
                      <a:pt x="43" y="13"/>
                    </a:lnTo>
                    <a:lnTo>
                      <a:pt x="44" y="10"/>
                    </a:lnTo>
                    <a:lnTo>
                      <a:pt x="45" y="7"/>
                    </a:lnTo>
                    <a:lnTo>
                      <a:pt x="45" y="6"/>
                    </a:lnTo>
                    <a:lnTo>
                      <a:pt x="45" y="5"/>
                    </a:lnTo>
                    <a:lnTo>
                      <a:pt x="45" y="4"/>
                    </a:lnTo>
                    <a:lnTo>
                      <a:pt x="44" y="4"/>
                    </a:lnTo>
                    <a:lnTo>
                      <a:pt x="44" y="3"/>
                    </a:lnTo>
                    <a:lnTo>
                      <a:pt x="43" y="2"/>
                    </a:lnTo>
                    <a:lnTo>
                      <a:pt x="42" y="2"/>
                    </a:lnTo>
                    <a:lnTo>
                      <a:pt x="41" y="1"/>
                    </a:lnTo>
                    <a:lnTo>
                      <a:pt x="39" y="1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57" y="1"/>
                    </a:lnTo>
                    <a:lnTo>
                      <a:pt x="56" y="2"/>
                    </a:lnTo>
                    <a:lnTo>
                      <a:pt x="55" y="2"/>
                    </a:lnTo>
                    <a:lnTo>
                      <a:pt x="54" y="3"/>
                    </a:lnTo>
                    <a:lnTo>
                      <a:pt x="53" y="3"/>
                    </a:lnTo>
                    <a:lnTo>
                      <a:pt x="52" y="5"/>
                    </a:lnTo>
                    <a:lnTo>
                      <a:pt x="51" y="6"/>
                    </a:lnTo>
                    <a:lnTo>
                      <a:pt x="49" y="9"/>
                    </a:lnTo>
                    <a:lnTo>
                      <a:pt x="48" y="12"/>
                    </a:lnTo>
                    <a:lnTo>
                      <a:pt x="30" y="53"/>
                    </a:lnTo>
                    <a:lnTo>
                      <a:pt x="27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6" name="Freeform 52"/>
              <p:cNvSpPr>
                <a:spLocks noEditPoints="1"/>
              </p:cNvSpPr>
              <p:nvPr/>
            </p:nvSpPr>
            <p:spPr bwMode="auto">
              <a:xfrm>
                <a:off x="1525" y="1470"/>
                <a:ext cx="49" cy="55"/>
              </a:xfrm>
              <a:custGeom>
                <a:avLst/>
                <a:gdLst>
                  <a:gd name="T0" fmla="*/ 28 w 49"/>
                  <a:gd name="T1" fmla="*/ 0 h 55"/>
                  <a:gd name="T2" fmla="*/ 32 w 49"/>
                  <a:gd name="T3" fmla="*/ 2 h 55"/>
                  <a:gd name="T4" fmla="*/ 37 w 49"/>
                  <a:gd name="T5" fmla="*/ 3 h 55"/>
                  <a:gd name="T6" fmla="*/ 44 w 49"/>
                  <a:gd name="T7" fmla="*/ 11 h 55"/>
                  <a:gd name="T8" fmla="*/ 47 w 49"/>
                  <a:gd name="T9" fmla="*/ 17 h 55"/>
                  <a:gd name="T10" fmla="*/ 49 w 49"/>
                  <a:gd name="T11" fmla="*/ 22 h 55"/>
                  <a:gd name="T12" fmla="*/ 49 w 49"/>
                  <a:gd name="T13" fmla="*/ 28 h 55"/>
                  <a:gd name="T14" fmla="*/ 48 w 49"/>
                  <a:gd name="T15" fmla="*/ 35 h 55"/>
                  <a:gd name="T16" fmla="*/ 46 w 49"/>
                  <a:gd name="T17" fmla="*/ 42 h 55"/>
                  <a:gd name="T18" fmla="*/ 41 w 49"/>
                  <a:gd name="T19" fmla="*/ 48 h 55"/>
                  <a:gd name="T20" fmla="*/ 35 w 49"/>
                  <a:gd name="T21" fmla="*/ 52 h 55"/>
                  <a:gd name="T22" fmla="*/ 27 w 49"/>
                  <a:gd name="T23" fmla="*/ 55 h 55"/>
                  <a:gd name="T24" fmla="*/ 19 w 49"/>
                  <a:gd name="T25" fmla="*/ 54 h 55"/>
                  <a:gd name="T26" fmla="*/ 12 w 49"/>
                  <a:gd name="T27" fmla="*/ 52 h 55"/>
                  <a:gd name="T28" fmla="*/ 6 w 49"/>
                  <a:gd name="T29" fmla="*/ 47 h 55"/>
                  <a:gd name="T30" fmla="*/ 2 w 49"/>
                  <a:gd name="T31" fmla="*/ 40 h 55"/>
                  <a:gd name="T32" fmla="*/ 0 w 49"/>
                  <a:gd name="T33" fmla="*/ 33 h 55"/>
                  <a:gd name="T34" fmla="*/ 0 w 49"/>
                  <a:gd name="T35" fmla="*/ 25 h 55"/>
                  <a:gd name="T36" fmla="*/ 2 w 49"/>
                  <a:gd name="T37" fmla="*/ 17 h 55"/>
                  <a:gd name="T38" fmla="*/ 5 w 49"/>
                  <a:gd name="T39" fmla="*/ 11 h 55"/>
                  <a:gd name="T40" fmla="*/ 10 w 49"/>
                  <a:gd name="T41" fmla="*/ 5 h 55"/>
                  <a:gd name="T42" fmla="*/ 16 w 49"/>
                  <a:gd name="T43" fmla="*/ 1 h 55"/>
                  <a:gd name="T44" fmla="*/ 24 w 49"/>
                  <a:gd name="T45" fmla="*/ 0 h 55"/>
                  <a:gd name="T46" fmla="*/ 23 w 49"/>
                  <a:gd name="T47" fmla="*/ 3 h 55"/>
                  <a:gd name="T48" fmla="*/ 20 w 49"/>
                  <a:gd name="T49" fmla="*/ 6 h 55"/>
                  <a:gd name="T50" fmla="*/ 18 w 49"/>
                  <a:gd name="T51" fmla="*/ 11 h 55"/>
                  <a:gd name="T52" fmla="*/ 17 w 49"/>
                  <a:gd name="T53" fmla="*/ 18 h 55"/>
                  <a:gd name="T54" fmla="*/ 16 w 49"/>
                  <a:gd name="T55" fmla="*/ 25 h 55"/>
                  <a:gd name="T56" fmla="*/ 16 w 49"/>
                  <a:gd name="T57" fmla="*/ 32 h 55"/>
                  <a:gd name="T58" fmla="*/ 16 w 49"/>
                  <a:gd name="T59" fmla="*/ 37 h 55"/>
                  <a:gd name="T60" fmla="*/ 17 w 49"/>
                  <a:gd name="T61" fmla="*/ 41 h 55"/>
                  <a:gd name="T62" fmla="*/ 18 w 49"/>
                  <a:gd name="T63" fmla="*/ 45 h 55"/>
                  <a:gd name="T64" fmla="*/ 19 w 49"/>
                  <a:gd name="T65" fmla="*/ 49 h 55"/>
                  <a:gd name="T66" fmla="*/ 23 w 49"/>
                  <a:gd name="T67" fmla="*/ 51 h 55"/>
                  <a:gd name="T68" fmla="*/ 26 w 49"/>
                  <a:gd name="T69" fmla="*/ 51 h 55"/>
                  <a:gd name="T70" fmla="*/ 29 w 49"/>
                  <a:gd name="T71" fmla="*/ 49 h 55"/>
                  <a:gd name="T72" fmla="*/ 31 w 49"/>
                  <a:gd name="T73" fmla="*/ 44 h 55"/>
                  <a:gd name="T74" fmla="*/ 32 w 49"/>
                  <a:gd name="T75" fmla="*/ 39 h 55"/>
                  <a:gd name="T76" fmla="*/ 32 w 49"/>
                  <a:gd name="T77" fmla="*/ 31 h 55"/>
                  <a:gd name="T78" fmla="*/ 32 w 49"/>
                  <a:gd name="T79" fmla="*/ 21 h 55"/>
                  <a:gd name="T80" fmla="*/ 32 w 49"/>
                  <a:gd name="T81" fmla="*/ 15 h 55"/>
                  <a:gd name="T82" fmla="*/ 32 w 49"/>
                  <a:gd name="T83" fmla="*/ 11 h 55"/>
                  <a:gd name="T84" fmla="*/ 30 w 49"/>
                  <a:gd name="T85" fmla="*/ 7 h 55"/>
                  <a:gd name="T86" fmla="*/ 27 w 49"/>
                  <a:gd name="T87" fmla="*/ 4 h 55"/>
                  <a:gd name="T88" fmla="*/ 24 w 49"/>
                  <a:gd name="T89" fmla="*/ 3 h 5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9"/>
                  <a:gd name="T136" fmla="*/ 0 h 55"/>
                  <a:gd name="T137" fmla="*/ 49 w 49"/>
                  <a:gd name="T138" fmla="*/ 55 h 5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9" h="55">
                    <a:moveTo>
                      <a:pt x="24" y="0"/>
                    </a:moveTo>
                    <a:lnTo>
                      <a:pt x="26" y="0"/>
                    </a:lnTo>
                    <a:lnTo>
                      <a:pt x="28" y="0"/>
                    </a:lnTo>
                    <a:lnTo>
                      <a:pt x="29" y="1"/>
                    </a:lnTo>
                    <a:lnTo>
                      <a:pt x="31" y="1"/>
                    </a:lnTo>
                    <a:lnTo>
                      <a:pt x="32" y="2"/>
                    </a:lnTo>
                    <a:lnTo>
                      <a:pt x="34" y="2"/>
                    </a:lnTo>
                    <a:lnTo>
                      <a:pt x="35" y="3"/>
                    </a:lnTo>
                    <a:lnTo>
                      <a:pt x="37" y="3"/>
                    </a:lnTo>
                    <a:lnTo>
                      <a:pt x="40" y="6"/>
                    </a:lnTo>
                    <a:lnTo>
                      <a:pt x="42" y="8"/>
                    </a:lnTo>
                    <a:lnTo>
                      <a:pt x="44" y="11"/>
                    </a:lnTo>
                    <a:lnTo>
                      <a:pt x="46" y="13"/>
                    </a:lnTo>
                    <a:lnTo>
                      <a:pt x="46" y="15"/>
                    </a:lnTo>
                    <a:lnTo>
                      <a:pt x="47" y="17"/>
                    </a:lnTo>
                    <a:lnTo>
                      <a:pt x="47" y="19"/>
                    </a:lnTo>
                    <a:lnTo>
                      <a:pt x="48" y="20"/>
                    </a:lnTo>
                    <a:lnTo>
                      <a:pt x="49" y="22"/>
                    </a:lnTo>
                    <a:lnTo>
                      <a:pt x="49" y="24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9" y="30"/>
                    </a:lnTo>
                    <a:lnTo>
                      <a:pt x="49" y="33"/>
                    </a:lnTo>
                    <a:lnTo>
                      <a:pt x="48" y="35"/>
                    </a:lnTo>
                    <a:lnTo>
                      <a:pt x="47" y="38"/>
                    </a:lnTo>
                    <a:lnTo>
                      <a:pt x="46" y="40"/>
                    </a:lnTo>
                    <a:lnTo>
                      <a:pt x="46" y="42"/>
                    </a:lnTo>
                    <a:lnTo>
                      <a:pt x="45" y="44"/>
                    </a:lnTo>
                    <a:lnTo>
                      <a:pt x="43" y="46"/>
                    </a:lnTo>
                    <a:lnTo>
                      <a:pt x="41" y="48"/>
                    </a:lnTo>
                    <a:lnTo>
                      <a:pt x="40" y="50"/>
                    </a:lnTo>
                    <a:lnTo>
                      <a:pt x="37" y="51"/>
                    </a:lnTo>
                    <a:lnTo>
                      <a:pt x="35" y="52"/>
                    </a:lnTo>
                    <a:lnTo>
                      <a:pt x="33" y="53"/>
                    </a:lnTo>
                    <a:lnTo>
                      <a:pt x="30" y="54"/>
                    </a:lnTo>
                    <a:lnTo>
                      <a:pt x="27" y="55"/>
                    </a:lnTo>
                    <a:lnTo>
                      <a:pt x="24" y="55"/>
                    </a:lnTo>
                    <a:lnTo>
                      <a:pt x="21" y="55"/>
                    </a:lnTo>
                    <a:lnTo>
                      <a:pt x="19" y="54"/>
                    </a:lnTo>
                    <a:lnTo>
                      <a:pt x="16" y="53"/>
                    </a:lnTo>
                    <a:lnTo>
                      <a:pt x="14" y="53"/>
                    </a:lnTo>
                    <a:lnTo>
                      <a:pt x="12" y="52"/>
                    </a:lnTo>
                    <a:lnTo>
                      <a:pt x="10" y="50"/>
                    </a:lnTo>
                    <a:lnTo>
                      <a:pt x="8" y="49"/>
                    </a:lnTo>
                    <a:lnTo>
                      <a:pt x="6" y="47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2" y="40"/>
                    </a:lnTo>
                    <a:lnTo>
                      <a:pt x="2" y="38"/>
                    </a:lnTo>
                    <a:lnTo>
                      <a:pt x="1" y="35"/>
                    </a:lnTo>
                    <a:lnTo>
                      <a:pt x="0" y="33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1" y="20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3" y="13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12" y="3"/>
                    </a:lnTo>
                    <a:lnTo>
                      <a:pt x="14" y="2"/>
                    </a:lnTo>
                    <a:lnTo>
                      <a:pt x="16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4" y="0"/>
                    </a:lnTo>
                    <a:close/>
                    <a:moveTo>
                      <a:pt x="24" y="3"/>
                    </a:moveTo>
                    <a:lnTo>
                      <a:pt x="23" y="3"/>
                    </a:lnTo>
                    <a:lnTo>
                      <a:pt x="22" y="4"/>
                    </a:lnTo>
                    <a:lnTo>
                      <a:pt x="21" y="5"/>
                    </a:lnTo>
                    <a:lnTo>
                      <a:pt x="20" y="6"/>
                    </a:lnTo>
                    <a:lnTo>
                      <a:pt x="19" y="7"/>
                    </a:lnTo>
                    <a:lnTo>
                      <a:pt x="18" y="9"/>
                    </a:lnTo>
                    <a:lnTo>
                      <a:pt x="18" y="11"/>
                    </a:lnTo>
                    <a:lnTo>
                      <a:pt x="17" y="14"/>
                    </a:lnTo>
                    <a:lnTo>
                      <a:pt x="17" y="16"/>
                    </a:lnTo>
                    <a:lnTo>
                      <a:pt x="17" y="18"/>
                    </a:lnTo>
                    <a:lnTo>
                      <a:pt x="17" y="20"/>
                    </a:lnTo>
                    <a:lnTo>
                      <a:pt x="17" y="22"/>
                    </a:lnTo>
                    <a:lnTo>
                      <a:pt x="16" y="25"/>
                    </a:lnTo>
                    <a:lnTo>
                      <a:pt x="16" y="27"/>
                    </a:lnTo>
                    <a:lnTo>
                      <a:pt x="16" y="30"/>
                    </a:lnTo>
                    <a:lnTo>
                      <a:pt x="16" y="32"/>
                    </a:lnTo>
                    <a:lnTo>
                      <a:pt x="16" y="34"/>
                    </a:lnTo>
                    <a:lnTo>
                      <a:pt x="16" y="35"/>
                    </a:lnTo>
                    <a:lnTo>
                      <a:pt x="16" y="37"/>
                    </a:lnTo>
                    <a:lnTo>
                      <a:pt x="17" y="38"/>
                    </a:lnTo>
                    <a:lnTo>
                      <a:pt x="17" y="39"/>
                    </a:lnTo>
                    <a:lnTo>
                      <a:pt x="17" y="41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8" y="45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19" y="49"/>
                    </a:lnTo>
                    <a:lnTo>
                      <a:pt x="20" y="50"/>
                    </a:lnTo>
                    <a:lnTo>
                      <a:pt x="22" y="51"/>
                    </a:lnTo>
                    <a:lnTo>
                      <a:pt x="23" y="51"/>
                    </a:lnTo>
                    <a:lnTo>
                      <a:pt x="24" y="51"/>
                    </a:lnTo>
                    <a:lnTo>
                      <a:pt x="25" y="51"/>
                    </a:lnTo>
                    <a:lnTo>
                      <a:pt x="26" y="51"/>
                    </a:lnTo>
                    <a:lnTo>
                      <a:pt x="27" y="51"/>
                    </a:lnTo>
                    <a:lnTo>
                      <a:pt x="28" y="50"/>
                    </a:lnTo>
                    <a:lnTo>
                      <a:pt x="29" y="49"/>
                    </a:lnTo>
                    <a:lnTo>
                      <a:pt x="30" y="48"/>
                    </a:lnTo>
                    <a:lnTo>
                      <a:pt x="31" y="46"/>
                    </a:lnTo>
                    <a:lnTo>
                      <a:pt x="31" y="44"/>
                    </a:lnTo>
                    <a:lnTo>
                      <a:pt x="31" y="43"/>
                    </a:lnTo>
                    <a:lnTo>
                      <a:pt x="31" y="41"/>
                    </a:lnTo>
                    <a:lnTo>
                      <a:pt x="32" y="39"/>
                    </a:lnTo>
                    <a:lnTo>
                      <a:pt x="32" y="37"/>
                    </a:lnTo>
                    <a:lnTo>
                      <a:pt x="32" y="34"/>
                    </a:lnTo>
                    <a:lnTo>
                      <a:pt x="32" y="31"/>
                    </a:lnTo>
                    <a:lnTo>
                      <a:pt x="32" y="27"/>
                    </a:lnTo>
                    <a:lnTo>
                      <a:pt x="32" y="23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17"/>
                    </a:lnTo>
                    <a:lnTo>
                      <a:pt x="32" y="15"/>
                    </a:lnTo>
                    <a:lnTo>
                      <a:pt x="32" y="13"/>
                    </a:lnTo>
                    <a:lnTo>
                      <a:pt x="32" y="12"/>
                    </a:lnTo>
                    <a:lnTo>
                      <a:pt x="32" y="11"/>
                    </a:lnTo>
                    <a:lnTo>
                      <a:pt x="31" y="10"/>
                    </a:lnTo>
                    <a:lnTo>
                      <a:pt x="31" y="8"/>
                    </a:lnTo>
                    <a:lnTo>
                      <a:pt x="30" y="7"/>
                    </a:lnTo>
                    <a:lnTo>
                      <a:pt x="29" y="6"/>
                    </a:lnTo>
                    <a:lnTo>
                      <a:pt x="28" y="5"/>
                    </a:lnTo>
                    <a:lnTo>
                      <a:pt x="27" y="4"/>
                    </a:lnTo>
                    <a:lnTo>
                      <a:pt x="25" y="3"/>
                    </a:lnTo>
                    <a:lnTo>
                      <a:pt x="24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7" name="Freeform 53"/>
              <p:cNvSpPr>
                <a:spLocks noEditPoints="1"/>
              </p:cNvSpPr>
              <p:nvPr/>
            </p:nvSpPr>
            <p:spPr bwMode="auto">
              <a:xfrm>
                <a:off x="1640" y="1447"/>
                <a:ext cx="57" cy="78"/>
              </a:xfrm>
              <a:custGeom>
                <a:avLst/>
                <a:gdLst>
                  <a:gd name="T0" fmla="*/ 51 w 57"/>
                  <a:gd name="T1" fmla="*/ 61 h 78"/>
                  <a:gd name="T2" fmla="*/ 51 w 57"/>
                  <a:gd name="T3" fmla="*/ 66 h 78"/>
                  <a:gd name="T4" fmla="*/ 51 w 57"/>
                  <a:gd name="T5" fmla="*/ 68 h 78"/>
                  <a:gd name="T6" fmla="*/ 51 w 57"/>
                  <a:gd name="T7" fmla="*/ 69 h 78"/>
                  <a:gd name="T8" fmla="*/ 53 w 57"/>
                  <a:gd name="T9" fmla="*/ 70 h 78"/>
                  <a:gd name="T10" fmla="*/ 54 w 57"/>
                  <a:gd name="T11" fmla="*/ 71 h 78"/>
                  <a:gd name="T12" fmla="*/ 57 w 57"/>
                  <a:gd name="T13" fmla="*/ 71 h 78"/>
                  <a:gd name="T14" fmla="*/ 35 w 57"/>
                  <a:gd name="T15" fmla="*/ 78 h 78"/>
                  <a:gd name="T16" fmla="*/ 33 w 57"/>
                  <a:gd name="T17" fmla="*/ 71 h 78"/>
                  <a:gd name="T18" fmla="*/ 29 w 57"/>
                  <a:gd name="T19" fmla="*/ 75 h 78"/>
                  <a:gd name="T20" fmla="*/ 26 w 57"/>
                  <a:gd name="T21" fmla="*/ 76 h 78"/>
                  <a:gd name="T22" fmla="*/ 22 w 57"/>
                  <a:gd name="T23" fmla="*/ 78 h 78"/>
                  <a:gd name="T24" fmla="*/ 18 w 57"/>
                  <a:gd name="T25" fmla="*/ 78 h 78"/>
                  <a:gd name="T26" fmla="*/ 14 w 57"/>
                  <a:gd name="T27" fmla="*/ 76 h 78"/>
                  <a:gd name="T28" fmla="*/ 10 w 57"/>
                  <a:gd name="T29" fmla="*/ 74 h 78"/>
                  <a:gd name="T30" fmla="*/ 6 w 57"/>
                  <a:gd name="T31" fmla="*/ 71 h 78"/>
                  <a:gd name="T32" fmla="*/ 4 w 57"/>
                  <a:gd name="T33" fmla="*/ 67 h 78"/>
                  <a:gd name="T34" fmla="*/ 2 w 57"/>
                  <a:gd name="T35" fmla="*/ 63 h 78"/>
                  <a:gd name="T36" fmla="*/ 1 w 57"/>
                  <a:gd name="T37" fmla="*/ 59 h 78"/>
                  <a:gd name="T38" fmla="*/ 0 w 57"/>
                  <a:gd name="T39" fmla="*/ 54 h 78"/>
                  <a:gd name="T40" fmla="*/ 0 w 57"/>
                  <a:gd name="T41" fmla="*/ 49 h 78"/>
                  <a:gd name="T42" fmla="*/ 1 w 57"/>
                  <a:gd name="T43" fmla="*/ 45 h 78"/>
                  <a:gd name="T44" fmla="*/ 1 w 57"/>
                  <a:gd name="T45" fmla="*/ 42 h 78"/>
                  <a:gd name="T46" fmla="*/ 2 w 57"/>
                  <a:gd name="T47" fmla="*/ 39 h 78"/>
                  <a:gd name="T48" fmla="*/ 5 w 57"/>
                  <a:gd name="T49" fmla="*/ 34 h 78"/>
                  <a:gd name="T50" fmla="*/ 9 w 57"/>
                  <a:gd name="T51" fmla="*/ 29 h 78"/>
                  <a:gd name="T52" fmla="*/ 12 w 57"/>
                  <a:gd name="T53" fmla="*/ 26 h 78"/>
                  <a:gd name="T54" fmla="*/ 15 w 57"/>
                  <a:gd name="T55" fmla="*/ 25 h 78"/>
                  <a:gd name="T56" fmla="*/ 18 w 57"/>
                  <a:gd name="T57" fmla="*/ 24 h 78"/>
                  <a:gd name="T58" fmla="*/ 20 w 57"/>
                  <a:gd name="T59" fmla="*/ 23 h 78"/>
                  <a:gd name="T60" fmla="*/ 24 w 57"/>
                  <a:gd name="T61" fmla="*/ 23 h 78"/>
                  <a:gd name="T62" fmla="*/ 27 w 57"/>
                  <a:gd name="T63" fmla="*/ 24 h 78"/>
                  <a:gd name="T64" fmla="*/ 30 w 57"/>
                  <a:gd name="T65" fmla="*/ 26 h 78"/>
                  <a:gd name="T66" fmla="*/ 33 w 57"/>
                  <a:gd name="T67" fmla="*/ 29 h 78"/>
                  <a:gd name="T68" fmla="*/ 35 w 57"/>
                  <a:gd name="T69" fmla="*/ 12 h 78"/>
                  <a:gd name="T70" fmla="*/ 35 w 57"/>
                  <a:gd name="T71" fmla="*/ 8 h 78"/>
                  <a:gd name="T72" fmla="*/ 34 w 57"/>
                  <a:gd name="T73" fmla="*/ 5 h 78"/>
                  <a:gd name="T74" fmla="*/ 33 w 57"/>
                  <a:gd name="T75" fmla="*/ 4 h 78"/>
                  <a:gd name="T76" fmla="*/ 32 w 57"/>
                  <a:gd name="T77" fmla="*/ 3 h 78"/>
                  <a:gd name="T78" fmla="*/ 30 w 57"/>
                  <a:gd name="T79" fmla="*/ 3 h 78"/>
                  <a:gd name="T80" fmla="*/ 27 w 57"/>
                  <a:gd name="T81" fmla="*/ 2 h 78"/>
                  <a:gd name="T82" fmla="*/ 51 w 57"/>
                  <a:gd name="T83" fmla="*/ 0 h 78"/>
                  <a:gd name="T84" fmla="*/ 33 w 57"/>
                  <a:gd name="T85" fmla="*/ 34 h 78"/>
                  <a:gd name="T86" fmla="*/ 27 w 57"/>
                  <a:gd name="T87" fmla="*/ 29 h 78"/>
                  <a:gd name="T88" fmla="*/ 24 w 57"/>
                  <a:gd name="T89" fmla="*/ 29 h 78"/>
                  <a:gd name="T90" fmla="*/ 22 w 57"/>
                  <a:gd name="T91" fmla="*/ 30 h 78"/>
                  <a:gd name="T92" fmla="*/ 20 w 57"/>
                  <a:gd name="T93" fmla="*/ 31 h 78"/>
                  <a:gd name="T94" fmla="*/ 19 w 57"/>
                  <a:gd name="T95" fmla="*/ 34 h 78"/>
                  <a:gd name="T96" fmla="*/ 18 w 57"/>
                  <a:gd name="T97" fmla="*/ 37 h 78"/>
                  <a:gd name="T98" fmla="*/ 18 w 57"/>
                  <a:gd name="T99" fmla="*/ 40 h 78"/>
                  <a:gd name="T100" fmla="*/ 17 w 57"/>
                  <a:gd name="T101" fmla="*/ 43 h 78"/>
                  <a:gd name="T102" fmla="*/ 17 w 57"/>
                  <a:gd name="T103" fmla="*/ 47 h 78"/>
                  <a:gd name="T104" fmla="*/ 17 w 57"/>
                  <a:gd name="T105" fmla="*/ 52 h 78"/>
                  <a:gd name="T106" fmla="*/ 17 w 57"/>
                  <a:gd name="T107" fmla="*/ 56 h 78"/>
                  <a:gd name="T108" fmla="*/ 17 w 57"/>
                  <a:gd name="T109" fmla="*/ 60 h 78"/>
                  <a:gd name="T110" fmla="*/ 18 w 57"/>
                  <a:gd name="T111" fmla="*/ 62 h 78"/>
                  <a:gd name="T112" fmla="*/ 19 w 57"/>
                  <a:gd name="T113" fmla="*/ 66 h 78"/>
                  <a:gd name="T114" fmla="*/ 21 w 57"/>
                  <a:gd name="T115" fmla="*/ 69 h 78"/>
                  <a:gd name="T116" fmla="*/ 23 w 57"/>
                  <a:gd name="T117" fmla="*/ 71 h 78"/>
                  <a:gd name="T118" fmla="*/ 24 w 57"/>
                  <a:gd name="T119" fmla="*/ 71 h 78"/>
                  <a:gd name="T120" fmla="*/ 28 w 57"/>
                  <a:gd name="T121" fmla="*/ 71 h 78"/>
                  <a:gd name="T122" fmla="*/ 33 w 57"/>
                  <a:gd name="T123" fmla="*/ 67 h 78"/>
                  <a:gd name="T124" fmla="*/ 35 w 57"/>
                  <a:gd name="T125" fmla="*/ 37 h 7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7"/>
                  <a:gd name="T190" fmla="*/ 0 h 78"/>
                  <a:gd name="T191" fmla="*/ 57 w 57"/>
                  <a:gd name="T192" fmla="*/ 78 h 7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7" h="78">
                    <a:moveTo>
                      <a:pt x="51" y="0"/>
                    </a:moveTo>
                    <a:lnTo>
                      <a:pt x="51" y="61"/>
                    </a:lnTo>
                    <a:lnTo>
                      <a:pt x="51" y="64"/>
                    </a:lnTo>
                    <a:lnTo>
                      <a:pt x="51" y="66"/>
                    </a:lnTo>
                    <a:lnTo>
                      <a:pt x="51" y="67"/>
                    </a:lnTo>
                    <a:lnTo>
                      <a:pt x="51" y="68"/>
                    </a:lnTo>
                    <a:lnTo>
                      <a:pt x="51" y="69"/>
                    </a:lnTo>
                    <a:lnTo>
                      <a:pt x="52" y="70"/>
                    </a:lnTo>
                    <a:lnTo>
                      <a:pt x="53" y="70"/>
                    </a:lnTo>
                    <a:lnTo>
                      <a:pt x="53" y="71"/>
                    </a:lnTo>
                    <a:lnTo>
                      <a:pt x="54" y="71"/>
                    </a:lnTo>
                    <a:lnTo>
                      <a:pt x="56" y="71"/>
                    </a:lnTo>
                    <a:lnTo>
                      <a:pt x="57" y="71"/>
                    </a:lnTo>
                    <a:lnTo>
                      <a:pt x="57" y="73"/>
                    </a:lnTo>
                    <a:lnTo>
                      <a:pt x="35" y="78"/>
                    </a:lnTo>
                    <a:lnTo>
                      <a:pt x="35" y="69"/>
                    </a:lnTo>
                    <a:lnTo>
                      <a:pt x="33" y="71"/>
                    </a:lnTo>
                    <a:lnTo>
                      <a:pt x="31" y="74"/>
                    </a:lnTo>
                    <a:lnTo>
                      <a:pt x="29" y="75"/>
                    </a:lnTo>
                    <a:lnTo>
                      <a:pt x="28" y="76"/>
                    </a:lnTo>
                    <a:lnTo>
                      <a:pt x="26" y="76"/>
                    </a:lnTo>
                    <a:lnTo>
                      <a:pt x="24" y="77"/>
                    </a:lnTo>
                    <a:lnTo>
                      <a:pt x="22" y="78"/>
                    </a:lnTo>
                    <a:lnTo>
                      <a:pt x="20" y="78"/>
                    </a:lnTo>
                    <a:lnTo>
                      <a:pt x="18" y="78"/>
                    </a:lnTo>
                    <a:lnTo>
                      <a:pt x="16" y="77"/>
                    </a:lnTo>
                    <a:lnTo>
                      <a:pt x="14" y="76"/>
                    </a:lnTo>
                    <a:lnTo>
                      <a:pt x="12" y="75"/>
                    </a:lnTo>
                    <a:lnTo>
                      <a:pt x="10" y="74"/>
                    </a:lnTo>
                    <a:lnTo>
                      <a:pt x="8" y="73"/>
                    </a:lnTo>
                    <a:lnTo>
                      <a:pt x="6" y="71"/>
                    </a:lnTo>
                    <a:lnTo>
                      <a:pt x="5" y="69"/>
                    </a:lnTo>
                    <a:lnTo>
                      <a:pt x="4" y="67"/>
                    </a:lnTo>
                    <a:lnTo>
                      <a:pt x="3" y="65"/>
                    </a:lnTo>
                    <a:lnTo>
                      <a:pt x="2" y="63"/>
                    </a:lnTo>
                    <a:lnTo>
                      <a:pt x="2" y="61"/>
                    </a:lnTo>
                    <a:lnTo>
                      <a:pt x="1" y="59"/>
                    </a:lnTo>
                    <a:lnTo>
                      <a:pt x="1" y="56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0" y="49"/>
                    </a:lnTo>
                    <a:lnTo>
                      <a:pt x="1" y="48"/>
                    </a:lnTo>
                    <a:lnTo>
                      <a:pt x="1" y="45"/>
                    </a:lnTo>
                    <a:lnTo>
                      <a:pt x="1" y="44"/>
                    </a:lnTo>
                    <a:lnTo>
                      <a:pt x="1" y="42"/>
                    </a:lnTo>
                    <a:lnTo>
                      <a:pt x="2" y="40"/>
                    </a:lnTo>
                    <a:lnTo>
                      <a:pt x="2" y="39"/>
                    </a:lnTo>
                    <a:lnTo>
                      <a:pt x="3" y="37"/>
                    </a:lnTo>
                    <a:lnTo>
                      <a:pt x="5" y="34"/>
                    </a:lnTo>
                    <a:lnTo>
                      <a:pt x="7" y="31"/>
                    </a:lnTo>
                    <a:lnTo>
                      <a:pt x="9" y="29"/>
                    </a:lnTo>
                    <a:lnTo>
                      <a:pt x="11" y="26"/>
                    </a:lnTo>
                    <a:lnTo>
                      <a:pt x="12" y="26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19" y="23"/>
                    </a:lnTo>
                    <a:lnTo>
                      <a:pt x="20" y="23"/>
                    </a:lnTo>
                    <a:lnTo>
                      <a:pt x="22" y="23"/>
                    </a:lnTo>
                    <a:lnTo>
                      <a:pt x="24" y="23"/>
                    </a:lnTo>
                    <a:lnTo>
                      <a:pt x="25" y="23"/>
                    </a:lnTo>
                    <a:lnTo>
                      <a:pt x="27" y="24"/>
                    </a:lnTo>
                    <a:lnTo>
                      <a:pt x="28" y="25"/>
                    </a:lnTo>
                    <a:lnTo>
                      <a:pt x="30" y="26"/>
                    </a:lnTo>
                    <a:lnTo>
                      <a:pt x="32" y="27"/>
                    </a:lnTo>
                    <a:lnTo>
                      <a:pt x="33" y="29"/>
                    </a:lnTo>
                    <a:lnTo>
                      <a:pt x="35" y="30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5" y="8"/>
                    </a:lnTo>
                    <a:lnTo>
                      <a:pt x="35" y="6"/>
                    </a:lnTo>
                    <a:lnTo>
                      <a:pt x="34" y="5"/>
                    </a:lnTo>
                    <a:lnTo>
                      <a:pt x="33" y="4"/>
                    </a:lnTo>
                    <a:lnTo>
                      <a:pt x="32" y="3"/>
                    </a:lnTo>
                    <a:lnTo>
                      <a:pt x="31" y="3"/>
                    </a:lnTo>
                    <a:lnTo>
                      <a:pt x="30" y="3"/>
                    </a:lnTo>
                    <a:lnTo>
                      <a:pt x="28" y="2"/>
                    </a:lnTo>
                    <a:lnTo>
                      <a:pt x="27" y="2"/>
                    </a:lnTo>
                    <a:lnTo>
                      <a:pt x="27" y="0"/>
                    </a:lnTo>
                    <a:lnTo>
                      <a:pt x="51" y="0"/>
                    </a:lnTo>
                    <a:close/>
                    <a:moveTo>
                      <a:pt x="35" y="37"/>
                    </a:moveTo>
                    <a:lnTo>
                      <a:pt x="33" y="34"/>
                    </a:lnTo>
                    <a:lnTo>
                      <a:pt x="30" y="31"/>
                    </a:lnTo>
                    <a:lnTo>
                      <a:pt x="27" y="29"/>
                    </a:lnTo>
                    <a:lnTo>
                      <a:pt x="25" y="29"/>
                    </a:lnTo>
                    <a:lnTo>
                      <a:pt x="24" y="29"/>
                    </a:lnTo>
                    <a:lnTo>
                      <a:pt x="23" y="29"/>
                    </a:lnTo>
                    <a:lnTo>
                      <a:pt x="22" y="30"/>
                    </a:lnTo>
                    <a:lnTo>
                      <a:pt x="21" y="30"/>
                    </a:lnTo>
                    <a:lnTo>
                      <a:pt x="20" y="31"/>
                    </a:lnTo>
                    <a:lnTo>
                      <a:pt x="20" y="32"/>
                    </a:lnTo>
                    <a:lnTo>
                      <a:pt x="19" y="34"/>
                    </a:lnTo>
                    <a:lnTo>
                      <a:pt x="18" y="36"/>
                    </a:lnTo>
                    <a:lnTo>
                      <a:pt x="18" y="37"/>
                    </a:lnTo>
                    <a:lnTo>
                      <a:pt x="18" y="38"/>
                    </a:lnTo>
                    <a:lnTo>
                      <a:pt x="18" y="40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7" y="45"/>
                    </a:lnTo>
                    <a:lnTo>
                      <a:pt x="17" y="47"/>
                    </a:lnTo>
                    <a:lnTo>
                      <a:pt x="17" y="49"/>
                    </a:lnTo>
                    <a:lnTo>
                      <a:pt x="17" y="52"/>
                    </a:lnTo>
                    <a:lnTo>
                      <a:pt x="17" y="54"/>
                    </a:lnTo>
                    <a:lnTo>
                      <a:pt x="17" y="56"/>
                    </a:lnTo>
                    <a:lnTo>
                      <a:pt x="17" y="58"/>
                    </a:lnTo>
                    <a:lnTo>
                      <a:pt x="17" y="60"/>
                    </a:lnTo>
                    <a:lnTo>
                      <a:pt x="18" y="61"/>
                    </a:lnTo>
                    <a:lnTo>
                      <a:pt x="18" y="62"/>
                    </a:lnTo>
                    <a:lnTo>
                      <a:pt x="18" y="64"/>
                    </a:lnTo>
                    <a:lnTo>
                      <a:pt x="19" y="66"/>
                    </a:lnTo>
                    <a:lnTo>
                      <a:pt x="20" y="68"/>
                    </a:lnTo>
                    <a:lnTo>
                      <a:pt x="21" y="69"/>
                    </a:lnTo>
                    <a:lnTo>
                      <a:pt x="22" y="71"/>
                    </a:lnTo>
                    <a:lnTo>
                      <a:pt x="23" y="71"/>
                    </a:lnTo>
                    <a:lnTo>
                      <a:pt x="24" y="71"/>
                    </a:lnTo>
                    <a:lnTo>
                      <a:pt x="26" y="71"/>
                    </a:lnTo>
                    <a:lnTo>
                      <a:pt x="28" y="71"/>
                    </a:lnTo>
                    <a:lnTo>
                      <a:pt x="30" y="69"/>
                    </a:lnTo>
                    <a:lnTo>
                      <a:pt x="33" y="67"/>
                    </a:lnTo>
                    <a:lnTo>
                      <a:pt x="35" y="64"/>
                    </a:lnTo>
                    <a:lnTo>
                      <a:pt x="35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8" name="Freeform 54"/>
              <p:cNvSpPr>
                <a:spLocks noEditPoints="1"/>
              </p:cNvSpPr>
              <p:nvPr/>
            </p:nvSpPr>
            <p:spPr bwMode="auto">
              <a:xfrm>
                <a:off x="1704" y="1470"/>
                <a:ext cx="51" cy="55"/>
              </a:xfrm>
              <a:custGeom>
                <a:avLst/>
                <a:gdLst>
                  <a:gd name="T0" fmla="*/ 24 w 51"/>
                  <a:gd name="T1" fmla="*/ 50 h 55"/>
                  <a:gd name="T2" fmla="*/ 17 w 51"/>
                  <a:gd name="T3" fmla="*/ 53 h 55"/>
                  <a:gd name="T4" fmla="*/ 11 w 51"/>
                  <a:gd name="T5" fmla="*/ 55 h 55"/>
                  <a:gd name="T6" fmla="*/ 4 w 51"/>
                  <a:gd name="T7" fmla="*/ 53 h 55"/>
                  <a:gd name="T8" fmla="*/ 1 w 51"/>
                  <a:gd name="T9" fmla="*/ 49 h 55"/>
                  <a:gd name="T10" fmla="*/ 0 w 51"/>
                  <a:gd name="T11" fmla="*/ 42 h 55"/>
                  <a:gd name="T12" fmla="*/ 5 w 51"/>
                  <a:gd name="T13" fmla="*/ 34 h 55"/>
                  <a:gd name="T14" fmla="*/ 11 w 51"/>
                  <a:gd name="T15" fmla="*/ 30 h 55"/>
                  <a:gd name="T16" fmla="*/ 20 w 51"/>
                  <a:gd name="T17" fmla="*/ 25 h 55"/>
                  <a:gd name="T18" fmla="*/ 28 w 51"/>
                  <a:gd name="T19" fmla="*/ 16 h 55"/>
                  <a:gd name="T20" fmla="*/ 28 w 51"/>
                  <a:gd name="T21" fmla="*/ 9 h 55"/>
                  <a:gd name="T22" fmla="*/ 26 w 51"/>
                  <a:gd name="T23" fmla="*/ 6 h 55"/>
                  <a:gd name="T24" fmla="*/ 24 w 51"/>
                  <a:gd name="T25" fmla="*/ 4 h 55"/>
                  <a:gd name="T26" fmla="*/ 21 w 51"/>
                  <a:gd name="T27" fmla="*/ 3 h 55"/>
                  <a:gd name="T28" fmla="*/ 16 w 51"/>
                  <a:gd name="T29" fmla="*/ 4 h 55"/>
                  <a:gd name="T30" fmla="*/ 14 w 51"/>
                  <a:gd name="T31" fmla="*/ 7 h 55"/>
                  <a:gd name="T32" fmla="*/ 13 w 51"/>
                  <a:gd name="T33" fmla="*/ 8 h 55"/>
                  <a:gd name="T34" fmla="*/ 15 w 51"/>
                  <a:gd name="T35" fmla="*/ 11 h 55"/>
                  <a:gd name="T36" fmla="*/ 17 w 51"/>
                  <a:gd name="T37" fmla="*/ 15 h 55"/>
                  <a:gd name="T38" fmla="*/ 17 w 51"/>
                  <a:gd name="T39" fmla="*/ 18 h 55"/>
                  <a:gd name="T40" fmla="*/ 14 w 51"/>
                  <a:gd name="T41" fmla="*/ 21 h 55"/>
                  <a:gd name="T42" fmla="*/ 10 w 51"/>
                  <a:gd name="T43" fmla="*/ 22 h 55"/>
                  <a:gd name="T44" fmla="*/ 5 w 51"/>
                  <a:gd name="T45" fmla="*/ 21 h 55"/>
                  <a:gd name="T46" fmla="*/ 2 w 51"/>
                  <a:gd name="T47" fmla="*/ 18 h 55"/>
                  <a:gd name="T48" fmla="*/ 2 w 51"/>
                  <a:gd name="T49" fmla="*/ 13 h 55"/>
                  <a:gd name="T50" fmla="*/ 5 w 51"/>
                  <a:gd name="T51" fmla="*/ 8 h 55"/>
                  <a:gd name="T52" fmla="*/ 11 w 51"/>
                  <a:gd name="T53" fmla="*/ 3 h 55"/>
                  <a:gd name="T54" fmla="*/ 17 w 51"/>
                  <a:gd name="T55" fmla="*/ 1 h 55"/>
                  <a:gd name="T56" fmla="*/ 21 w 51"/>
                  <a:gd name="T57" fmla="*/ 0 h 55"/>
                  <a:gd name="T58" fmla="*/ 26 w 51"/>
                  <a:gd name="T59" fmla="*/ 0 h 55"/>
                  <a:gd name="T60" fmla="*/ 31 w 51"/>
                  <a:gd name="T61" fmla="*/ 0 h 55"/>
                  <a:gd name="T62" fmla="*/ 35 w 51"/>
                  <a:gd name="T63" fmla="*/ 2 h 55"/>
                  <a:gd name="T64" fmla="*/ 40 w 51"/>
                  <a:gd name="T65" fmla="*/ 5 h 55"/>
                  <a:gd name="T66" fmla="*/ 44 w 51"/>
                  <a:gd name="T67" fmla="*/ 10 h 55"/>
                  <a:gd name="T68" fmla="*/ 44 w 51"/>
                  <a:gd name="T69" fmla="*/ 12 h 55"/>
                  <a:gd name="T70" fmla="*/ 45 w 51"/>
                  <a:gd name="T71" fmla="*/ 17 h 55"/>
                  <a:gd name="T72" fmla="*/ 45 w 51"/>
                  <a:gd name="T73" fmla="*/ 41 h 55"/>
                  <a:gd name="T74" fmla="*/ 45 w 51"/>
                  <a:gd name="T75" fmla="*/ 44 h 55"/>
                  <a:gd name="T76" fmla="*/ 45 w 51"/>
                  <a:gd name="T77" fmla="*/ 46 h 55"/>
                  <a:gd name="T78" fmla="*/ 46 w 51"/>
                  <a:gd name="T79" fmla="*/ 46 h 55"/>
                  <a:gd name="T80" fmla="*/ 47 w 51"/>
                  <a:gd name="T81" fmla="*/ 47 h 55"/>
                  <a:gd name="T82" fmla="*/ 49 w 51"/>
                  <a:gd name="T83" fmla="*/ 46 h 55"/>
                  <a:gd name="T84" fmla="*/ 50 w 51"/>
                  <a:gd name="T85" fmla="*/ 48 h 55"/>
                  <a:gd name="T86" fmla="*/ 46 w 51"/>
                  <a:gd name="T87" fmla="*/ 53 h 55"/>
                  <a:gd name="T88" fmla="*/ 40 w 51"/>
                  <a:gd name="T89" fmla="*/ 55 h 55"/>
                  <a:gd name="T90" fmla="*/ 34 w 51"/>
                  <a:gd name="T91" fmla="*/ 54 h 55"/>
                  <a:gd name="T92" fmla="*/ 30 w 51"/>
                  <a:gd name="T93" fmla="*/ 51 h 55"/>
                  <a:gd name="T94" fmla="*/ 28 w 51"/>
                  <a:gd name="T95" fmla="*/ 46 h 55"/>
                  <a:gd name="T96" fmla="*/ 26 w 51"/>
                  <a:gd name="T97" fmla="*/ 26 h 55"/>
                  <a:gd name="T98" fmla="*/ 22 w 51"/>
                  <a:gd name="T99" fmla="*/ 29 h 55"/>
                  <a:gd name="T100" fmla="*/ 18 w 51"/>
                  <a:gd name="T101" fmla="*/ 32 h 55"/>
                  <a:gd name="T102" fmla="*/ 16 w 51"/>
                  <a:gd name="T103" fmla="*/ 36 h 55"/>
                  <a:gd name="T104" fmla="*/ 15 w 51"/>
                  <a:gd name="T105" fmla="*/ 41 h 55"/>
                  <a:gd name="T106" fmla="*/ 17 w 51"/>
                  <a:gd name="T107" fmla="*/ 44 h 55"/>
                  <a:gd name="T108" fmla="*/ 20 w 51"/>
                  <a:gd name="T109" fmla="*/ 45 h 55"/>
                  <a:gd name="T110" fmla="*/ 25 w 51"/>
                  <a:gd name="T111" fmla="*/ 45 h 5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1"/>
                  <a:gd name="T169" fmla="*/ 0 h 55"/>
                  <a:gd name="T170" fmla="*/ 51 w 51"/>
                  <a:gd name="T171" fmla="*/ 55 h 5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1" h="55">
                    <a:moveTo>
                      <a:pt x="28" y="46"/>
                    </a:moveTo>
                    <a:lnTo>
                      <a:pt x="26" y="48"/>
                    </a:lnTo>
                    <a:lnTo>
                      <a:pt x="24" y="50"/>
                    </a:lnTo>
                    <a:lnTo>
                      <a:pt x="21" y="51"/>
                    </a:lnTo>
                    <a:lnTo>
                      <a:pt x="19" y="52"/>
                    </a:lnTo>
                    <a:lnTo>
                      <a:pt x="17" y="53"/>
                    </a:lnTo>
                    <a:lnTo>
                      <a:pt x="15" y="54"/>
                    </a:lnTo>
                    <a:lnTo>
                      <a:pt x="12" y="55"/>
                    </a:lnTo>
                    <a:lnTo>
                      <a:pt x="11" y="55"/>
                    </a:lnTo>
                    <a:lnTo>
                      <a:pt x="8" y="55"/>
                    </a:lnTo>
                    <a:lnTo>
                      <a:pt x="6" y="54"/>
                    </a:lnTo>
                    <a:lnTo>
                      <a:pt x="4" y="53"/>
                    </a:lnTo>
                    <a:lnTo>
                      <a:pt x="3" y="52"/>
                    </a:lnTo>
                    <a:lnTo>
                      <a:pt x="2" y="51"/>
                    </a:lnTo>
                    <a:lnTo>
                      <a:pt x="1" y="49"/>
                    </a:lnTo>
                    <a:lnTo>
                      <a:pt x="0" y="47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2" y="39"/>
                    </a:lnTo>
                    <a:lnTo>
                      <a:pt x="3" y="36"/>
                    </a:lnTo>
                    <a:lnTo>
                      <a:pt x="5" y="34"/>
                    </a:lnTo>
                    <a:lnTo>
                      <a:pt x="7" y="33"/>
                    </a:lnTo>
                    <a:lnTo>
                      <a:pt x="9" y="31"/>
                    </a:lnTo>
                    <a:lnTo>
                      <a:pt x="11" y="30"/>
                    </a:lnTo>
                    <a:lnTo>
                      <a:pt x="14" y="28"/>
                    </a:lnTo>
                    <a:lnTo>
                      <a:pt x="17" y="27"/>
                    </a:lnTo>
                    <a:lnTo>
                      <a:pt x="20" y="25"/>
                    </a:lnTo>
                    <a:lnTo>
                      <a:pt x="24" y="23"/>
                    </a:lnTo>
                    <a:lnTo>
                      <a:pt x="28" y="21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8" y="11"/>
                    </a:lnTo>
                    <a:lnTo>
                      <a:pt x="28" y="9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5" y="5"/>
                    </a:lnTo>
                    <a:lnTo>
                      <a:pt x="15" y="6"/>
                    </a:lnTo>
                    <a:lnTo>
                      <a:pt x="14" y="7"/>
                    </a:lnTo>
                    <a:lnTo>
                      <a:pt x="13" y="7"/>
                    </a:lnTo>
                    <a:lnTo>
                      <a:pt x="13" y="8"/>
                    </a:lnTo>
                    <a:lnTo>
                      <a:pt x="14" y="9"/>
                    </a:lnTo>
                    <a:lnTo>
                      <a:pt x="15" y="10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17" y="13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7"/>
                    </a:lnTo>
                    <a:lnTo>
                      <a:pt x="17" y="18"/>
                    </a:lnTo>
                    <a:lnTo>
                      <a:pt x="16" y="19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3" y="22"/>
                    </a:lnTo>
                    <a:lnTo>
                      <a:pt x="11" y="22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7" y="22"/>
                    </a:lnTo>
                    <a:lnTo>
                      <a:pt x="5" y="21"/>
                    </a:lnTo>
                    <a:lnTo>
                      <a:pt x="4" y="21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2" y="17"/>
                    </a:lnTo>
                    <a:lnTo>
                      <a:pt x="2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3" y="9"/>
                    </a:lnTo>
                    <a:lnTo>
                      <a:pt x="5" y="8"/>
                    </a:lnTo>
                    <a:lnTo>
                      <a:pt x="7" y="6"/>
                    </a:lnTo>
                    <a:lnTo>
                      <a:pt x="9" y="4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20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1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7" y="3"/>
                    </a:lnTo>
                    <a:lnTo>
                      <a:pt x="38" y="3"/>
                    </a:lnTo>
                    <a:lnTo>
                      <a:pt x="40" y="5"/>
                    </a:lnTo>
                    <a:lnTo>
                      <a:pt x="42" y="7"/>
                    </a:lnTo>
                    <a:lnTo>
                      <a:pt x="43" y="8"/>
                    </a:lnTo>
                    <a:lnTo>
                      <a:pt x="44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4" y="14"/>
                    </a:lnTo>
                    <a:lnTo>
                      <a:pt x="45" y="15"/>
                    </a:lnTo>
                    <a:lnTo>
                      <a:pt x="45" y="17"/>
                    </a:lnTo>
                    <a:lnTo>
                      <a:pt x="45" y="19"/>
                    </a:lnTo>
                    <a:lnTo>
                      <a:pt x="45" y="21"/>
                    </a:lnTo>
                    <a:lnTo>
                      <a:pt x="45" y="41"/>
                    </a:lnTo>
                    <a:lnTo>
                      <a:pt x="45" y="42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6"/>
                    </a:lnTo>
                    <a:lnTo>
                      <a:pt x="46" y="46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9" y="46"/>
                    </a:lnTo>
                    <a:lnTo>
                      <a:pt x="50" y="46"/>
                    </a:lnTo>
                    <a:lnTo>
                      <a:pt x="51" y="46"/>
                    </a:lnTo>
                    <a:lnTo>
                      <a:pt x="50" y="48"/>
                    </a:lnTo>
                    <a:lnTo>
                      <a:pt x="48" y="50"/>
                    </a:lnTo>
                    <a:lnTo>
                      <a:pt x="47" y="52"/>
                    </a:lnTo>
                    <a:lnTo>
                      <a:pt x="46" y="53"/>
                    </a:lnTo>
                    <a:lnTo>
                      <a:pt x="44" y="53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3" y="53"/>
                    </a:lnTo>
                    <a:lnTo>
                      <a:pt x="31" y="53"/>
                    </a:lnTo>
                    <a:lnTo>
                      <a:pt x="30" y="51"/>
                    </a:lnTo>
                    <a:lnTo>
                      <a:pt x="29" y="50"/>
                    </a:lnTo>
                    <a:lnTo>
                      <a:pt x="29" y="48"/>
                    </a:lnTo>
                    <a:lnTo>
                      <a:pt x="28" y="46"/>
                    </a:lnTo>
                    <a:close/>
                    <a:moveTo>
                      <a:pt x="28" y="42"/>
                    </a:moveTo>
                    <a:lnTo>
                      <a:pt x="28" y="25"/>
                    </a:lnTo>
                    <a:lnTo>
                      <a:pt x="26" y="26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2" y="29"/>
                    </a:lnTo>
                    <a:lnTo>
                      <a:pt x="21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7" y="33"/>
                    </a:lnTo>
                    <a:lnTo>
                      <a:pt x="16" y="35"/>
                    </a:lnTo>
                    <a:lnTo>
                      <a:pt x="16" y="36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6" y="42"/>
                    </a:lnTo>
                    <a:lnTo>
                      <a:pt x="16" y="43"/>
                    </a:lnTo>
                    <a:lnTo>
                      <a:pt x="17" y="44"/>
                    </a:lnTo>
                    <a:lnTo>
                      <a:pt x="18" y="44"/>
                    </a:lnTo>
                    <a:lnTo>
                      <a:pt x="19" y="45"/>
                    </a:lnTo>
                    <a:lnTo>
                      <a:pt x="20" y="45"/>
                    </a:lnTo>
                    <a:lnTo>
                      <a:pt x="21" y="46"/>
                    </a:lnTo>
                    <a:lnTo>
                      <a:pt x="23" y="45"/>
                    </a:lnTo>
                    <a:lnTo>
                      <a:pt x="25" y="45"/>
                    </a:lnTo>
                    <a:lnTo>
                      <a:pt x="26" y="44"/>
                    </a:lnTo>
                    <a:lnTo>
                      <a:pt x="28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49" name="Freeform 55"/>
              <p:cNvSpPr>
                <a:spLocks/>
              </p:cNvSpPr>
              <p:nvPr/>
            </p:nvSpPr>
            <p:spPr bwMode="auto">
              <a:xfrm>
                <a:off x="1791" y="1470"/>
                <a:ext cx="44" cy="55"/>
              </a:xfrm>
              <a:custGeom>
                <a:avLst/>
                <a:gdLst>
                  <a:gd name="T0" fmla="*/ 44 w 44"/>
                  <a:gd name="T1" fmla="*/ 41 h 55"/>
                  <a:gd name="T2" fmla="*/ 39 w 44"/>
                  <a:gd name="T3" fmla="*/ 47 h 55"/>
                  <a:gd name="T4" fmla="*/ 34 w 44"/>
                  <a:gd name="T5" fmla="*/ 51 h 55"/>
                  <a:gd name="T6" fmla="*/ 31 w 44"/>
                  <a:gd name="T7" fmla="*/ 53 h 55"/>
                  <a:gd name="T8" fmla="*/ 29 w 44"/>
                  <a:gd name="T9" fmla="*/ 54 h 55"/>
                  <a:gd name="T10" fmla="*/ 26 w 44"/>
                  <a:gd name="T11" fmla="*/ 54 h 55"/>
                  <a:gd name="T12" fmla="*/ 22 w 44"/>
                  <a:gd name="T13" fmla="*/ 55 h 55"/>
                  <a:gd name="T14" fmla="*/ 17 w 44"/>
                  <a:gd name="T15" fmla="*/ 54 h 55"/>
                  <a:gd name="T16" fmla="*/ 13 w 44"/>
                  <a:gd name="T17" fmla="*/ 53 h 55"/>
                  <a:gd name="T18" fmla="*/ 9 w 44"/>
                  <a:gd name="T19" fmla="*/ 50 h 55"/>
                  <a:gd name="T20" fmla="*/ 6 w 44"/>
                  <a:gd name="T21" fmla="*/ 47 h 55"/>
                  <a:gd name="T22" fmla="*/ 3 w 44"/>
                  <a:gd name="T23" fmla="*/ 43 h 55"/>
                  <a:gd name="T24" fmla="*/ 1 w 44"/>
                  <a:gd name="T25" fmla="*/ 39 h 55"/>
                  <a:gd name="T26" fmla="*/ 0 w 44"/>
                  <a:gd name="T27" fmla="*/ 34 h 55"/>
                  <a:gd name="T28" fmla="*/ 0 w 44"/>
                  <a:gd name="T29" fmla="*/ 28 h 55"/>
                  <a:gd name="T30" fmla="*/ 0 w 44"/>
                  <a:gd name="T31" fmla="*/ 23 h 55"/>
                  <a:gd name="T32" fmla="*/ 1 w 44"/>
                  <a:gd name="T33" fmla="*/ 19 h 55"/>
                  <a:gd name="T34" fmla="*/ 3 w 44"/>
                  <a:gd name="T35" fmla="*/ 14 h 55"/>
                  <a:gd name="T36" fmla="*/ 5 w 44"/>
                  <a:gd name="T37" fmla="*/ 10 h 55"/>
                  <a:gd name="T38" fmla="*/ 9 w 44"/>
                  <a:gd name="T39" fmla="*/ 6 h 55"/>
                  <a:gd name="T40" fmla="*/ 13 w 44"/>
                  <a:gd name="T41" fmla="*/ 3 h 55"/>
                  <a:gd name="T42" fmla="*/ 18 w 44"/>
                  <a:gd name="T43" fmla="*/ 1 h 55"/>
                  <a:gd name="T44" fmla="*/ 24 w 44"/>
                  <a:gd name="T45" fmla="*/ 0 h 55"/>
                  <a:gd name="T46" fmla="*/ 28 w 44"/>
                  <a:gd name="T47" fmla="*/ 0 h 55"/>
                  <a:gd name="T48" fmla="*/ 32 w 44"/>
                  <a:gd name="T49" fmla="*/ 1 h 55"/>
                  <a:gd name="T50" fmla="*/ 35 w 44"/>
                  <a:gd name="T51" fmla="*/ 2 h 55"/>
                  <a:gd name="T52" fmla="*/ 37 w 44"/>
                  <a:gd name="T53" fmla="*/ 4 h 55"/>
                  <a:gd name="T54" fmla="*/ 41 w 44"/>
                  <a:gd name="T55" fmla="*/ 8 h 55"/>
                  <a:gd name="T56" fmla="*/ 42 w 44"/>
                  <a:gd name="T57" fmla="*/ 13 h 55"/>
                  <a:gd name="T58" fmla="*/ 42 w 44"/>
                  <a:gd name="T59" fmla="*/ 16 h 55"/>
                  <a:gd name="T60" fmla="*/ 40 w 44"/>
                  <a:gd name="T61" fmla="*/ 18 h 55"/>
                  <a:gd name="T62" fmla="*/ 38 w 44"/>
                  <a:gd name="T63" fmla="*/ 20 h 55"/>
                  <a:gd name="T64" fmla="*/ 35 w 44"/>
                  <a:gd name="T65" fmla="*/ 20 h 55"/>
                  <a:gd name="T66" fmla="*/ 32 w 44"/>
                  <a:gd name="T67" fmla="*/ 20 h 55"/>
                  <a:gd name="T68" fmla="*/ 30 w 44"/>
                  <a:gd name="T69" fmla="*/ 18 h 55"/>
                  <a:gd name="T70" fmla="*/ 28 w 44"/>
                  <a:gd name="T71" fmla="*/ 15 h 55"/>
                  <a:gd name="T72" fmla="*/ 27 w 44"/>
                  <a:gd name="T73" fmla="*/ 10 h 55"/>
                  <a:gd name="T74" fmla="*/ 26 w 44"/>
                  <a:gd name="T75" fmla="*/ 7 h 55"/>
                  <a:gd name="T76" fmla="*/ 25 w 44"/>
                  <a:gd name="T77" fmla="*/ 5 h 55"/>
                  <a:gd name="T78" fmla="*/ 24 w 44"/>
                  <a:gd name="T79" fmla="*/ 4 h 55"/>
                  <a:gd name="T80" fmla="*/ 22 w 44"/>
                  <a:gd name="T81" fmla="*/ 3 h 55"/>
                  <a:gd name="T82" fmla="*/ 20 w 44"/>
                  <a:gd name="T83" fmla="*/ 4 h 55"/>
                  <a:gd name="T84" fmla="*/ 18 w 44"/>
                  <a:gd name="T85" fmla="*/ 7 h 55"/>
                  <a:gd name="T86" fmla="*/ 17 w 44"/>
                  <a:gd name="T87" fmla="*/ 9 h 55"/>
                  <a:gd name="T88" fmla="*/ 16 w 44"/>
                  <a:gd name="T89" fmla="*/ 12 h 55"/>
                  <a:gd name="T90" fmla="*/ 15 w 44"/>
                  <a:gd name="T91" fmla="*/ 16 h 55"/>
                  <a:gd name="T92" fmla="*/ 15 w 44"/>
                  <a:gd name="T93" fmla="*/ 20 h 55"/>
                  <a:gd name="T94" fmla="*/ 15 w 44"/>
                  <a:gd name="T95" fmla="*/ 23 h 55"/>
                  <a:gd name="T96" fmla="*/ 16 w 44"/>
                  <a:gd name="T97" fmla="*/ 26 h 55"/>
                  <a:gd name="T98" fmla="*/ 16 w 44"/>
                  <a:gd name="T99" fmla="*/ 30 h 55"/>
                  <a:gd name="T100" fmla="*/ 17 w 44"/>
                  <a:gd name="T101" fmla="*/ 33 h 55"/>
                  <a:gd name="T102" fmla="*/ 20 w 44"/>
                  <a:gd name="T103" fmla="*/ 39 h 55"/>
                  <a:gd name="T104" fmla="*/ 23 w 44"/>
                  <a:gd name="T105" fmla="*/ 43 h 55"/>
                  <a:gd name="T106" fmla="*/ 27 w 44"/>
                  <a:gd name="T107" fmla="*/ 45 h 55"/>
                  <a:gd name="T108" fmla="*/ 31 w 44"/>
                  <a:gd name="T109" fmla="*/ 46 h 55"/>
                  <a:gd name="T110" fmla="*/ 33 w 44"/>
                  <a:gd name="T111" fmla="*/ 45 h 55"/>
                  <a:gd name="T112" fmla="*/ 36 w 44"/>
                  <a:gd name="T113" fmla="*/ 44 h 55"/>
                  <a:gd name="T114" fmla="*/ 39 w 44"/>
                  <a:gd name="T115" fmla="*/ 43 h 55"/>
                  <a:gd name="T116" fmla="*/ 42 w 44"/>
                  <a:gd name="T117" fmla="*/ 40 h 5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"/>
                  <a:gd name="T178" fmla="*/ 0 h 55"/>
                  <a:gd name="T179" fmla="*/ 44 w 44"/>
                  <a:gd name="T180" fmla="*/ 55 h 5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" h="55">
                    <a:moveTo>
                      <a:pt x="42" y="40"/>
                    </a:moveTo>
                    <a:lnTo>
                      <a:pt x="44" y="41"/>
                    </a:lnTo>
                    <a:lnTo>
                      <a:pt x="42" y="44"/>
                    </a:lnTo>
                    <a:lnTo>
                      <a:pt x="39" y="47"/>
                    </a:lnTo>
                    <a:lnTo>
                      <a:pt x="37" y="49"/>
                    </a:lnTo>
                    <a:lnTo>
                      <a:pt x="34" y="51"/>
                    </a:lnTo>
                    <a:lnTo>
                      <a:pt x="33" y="52"/>
                    </a:lnTo>
                    <a:lnTo>
                      <a:pt x="31" y="53"/>
                    </a:lnTo>
                    <a:lnTo>
                      <a:pt x="30" y="53"/>
                    </a:lnTo>
                    <a:lnTo>
                      <a:pt x="29" y="54"/>
                    </a:lnTo>
                    <a:lnTo>
                      <a:pt x="27" y="54"/>
                    </a:lnTo>
                    <a:lnTo>
                      <a:pt x="26" y="54"/>
                    </a:lnTo>
                    <a:lnTo>
                      <a:pt x="24" y="55"/>
                    </a:lnTo>
                    <a:lnTo>
                      <a:pt x="22" y="55"/>
                    </a:lnTo>
                    <a:lnTo>
                      <a:pt x="20" y="55"/>
                    </a:lnTo>
                    <a:lnTo>
                      <a:pt x="17" y="54"/>
                    </a:lnTo>
                    <a:lnTo>
                      <a:pt x="15" y="53"/>
                    </a:lnTo>
                    <a:lnTo>
                      <a:pt x="13" y="53"/>
                    </a:lnTo>
                    <a:lnTo>
                      <a:pt x="11" y="52"/>
                    </a:lnTo>
                    <a:lnTo>
                      <a:pt x="9" y="50"/>
                    </a:lnTo>
                    <a:lnTo>
                      <a:pt x="7" y="49"/>
                    </a:lnTo>
                    <a:lnTo>
                      <a:pt x="6" y="47"/>
                    </a:lnTo>
                    <a:lnTo>
                      <a:pt x="4" y="45"/>
                    </a:lnTo>
                    <a:lnTo>
                      <a:pt x="3" y="43"/>
                    </a:lnTo>
                    <a:lnTo>
                      <a:pt x="2" y="41"/>
                    </a:lnTo>
                    <a:lnTo>
                      <a:pt x="1" y="39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1" y="19"/>
                    </a:lnTo>
                    <a:lnTo>
                      <a:pt x="2" y="16"/>
                    </a:lnTo>
                    <a:lnTo>
                      <a:pt x="3" y="14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6"/>
                    </a:lnTo>
                    <a:lnTo>
                      <a:pt x="11" y="4"/>
                    </a:lnTo>
                    <a:lnTo>
                      <a:pt x="13" y="3"/>
                    </a:lnTo>
                    <a:lnTo>
                      <a:pt x="16" y="2"/>
                    </a:lnTo>
                    <a:lnTo>
                      <a:pt x="18" y="1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2" y="1"/>
                    </a:lnTo>
                    <a:lnTo>
                      <a:pt x="33" y="2"/>
                    </a:lnTo>
                    <a:lnTo>
                      <a:pt x="35" y="2"/>
                    </a:lnTo>
                    <a:lnTo>
                      <a:pt x="36" y="3"/>
                    </a:lnTo>
                    <a:lnTo>
                      <a:pt x="37" y="4"/>
                    </a:lnTo>
                    <a:lnTo>
                      <a:pt x="39" y="6"/>
                    </a:lnTo>
                    <a:lnTo>
                      <a:pt x="41" y="8"/>
                    </a:lnTo>
                    <a:lnTo>
                      <a:pt x="42" y="11"/>
                    </a:lnTo>
                    <a:lnTo>
                      <a:pt x="42" y="13"/>
                    </a:lnTo>
                    <a:lnTo>
                      <a:pt x="42" y="15"/>
                    </a:lnTo>
                    <a:lnTo>
                      <a:pt x="42" y="16"/>
                    </a:lnTo>
                    <a:lnTo>
                      <a:pt x="41" y="17"/>
                    </a:lnTo>
                    <a:lnTo>
                      <a:pt x="40" y="18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6" y="20"/>
                    </a:lnTo>
                    <a:lnTo>
                      <a:pt x="35" y="20"/>
                    </a:lnTo>
                    <a:lnTo>
                      <a:pt x="34" y="20"/>
                    </a:lnTo>
                    <a:lnTo>
                      <a:pt x="32" y="20"/>
                    </a:lnTo>
                    <a:lnTo>
                      <a:pt x="31" y="19"/>
                    </a:lnTo>
                    <a:lnTo>
                      <a:pt x="30" y="18"/>
                    </a:lnTo>
                    <a:lnTo>
                      <a:pt x="29" y="17"/>
                    </a:lnTo>
                    <a:lnTo>
                      <a:pt x="28" y="15"/>
                    </a:lnTo>
                    <a:lnTo>
                      <a:pt x="27" y="13"/>
                    </a:lnTo>
                    <a:lnTo>
                      <a:pt x="27" y="10"/>
                    </a:lnTo>
                    <a:lnTo>
                      <a:pt x="27" y="8"/>
                    </a:lnTo>
                    <a:lnTo>
                      <a:pt x="26" y="7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5" y="4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2" y="3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9" y="5"/>
                    </a:lnTo>
                    <a:lnTo>
                      <a:pt x="18" y="7"/>
                    </a:lnTo>
                    <a:lnTo>
                      <a:pt x="17" y="8"/>
                    </a:lnTo>
                    <a:lnTo>
                      <a:pt x="17" y="9"/>
                    </a:lnTo>
                    <a:lnTo>
                      <a:pt x="16" y="10"/>
                    </a:lnTo>
                    <a:lnTo>
                      <a:pt x="16" y="12"/>
                    </a:lnTo>
                    <a:lnTo>
                      <a:pt x="15" y="13"/>
                    </a:lnTo>
                    <a:lnTo>
                      <a:pt x="15" y="16"/>
                    </a:lnTo>
                    <a:lnTo>
                      <a:pt x="15" y="17"/>
                    </a:lnTo>
                    <a:lnTo>
                      <a:pt x="15" y="20"/>
                    </a:lnTo>
                    <a:lnTo>
                      <a:pt x="15" y="21"/>
                    </a:lnTo>
                    <a:lnTo>
                      <a:pt x="15" y="23"/>
                    </a:lnTo>
                    <a:lnTo>
                      <a:pt x="15" y="25"/>
                    </a:lnTo>
                    <a:lnTo>
                      <a:pt x="16" y="26"/>
                    </a:lnTo>
                    <a:lnTo>
                      <a:pt x="16" y="28"/>
                    </a:lnTo>
                    <a:lnTo>
                      <a:pt x="16" y="30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8" y="36"/>
                    </a:lnTo>
                    <a:lnTo>
                      <a:pt x="20" y="39"/>
                    </a:lnTo>
                    <a:lnTo>
                      <a:pt x="22" y="41"/>
                    </a:lnTo>
                    <a:lnTo>
                      <a:pt x="23" y="43"/>
                    </a:lnTo>
                    <a:lnTo>
                      <a:pt x="25" y="44"/>
                    </a:lnTo>
                    <a:lnTo>
                      <a:pt x="27" y="45"/>
                    </a:lnTo>
                    <a:lnTo>
                      <a:pt x="29" y="45"/>
                    </a:lnTo>
                    <a:lnTo>
                      <a:pt x="31" y="46"/>
                    </a:lnTo>
                    <a:lnTo>
                      <a:pt x="32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6" y="44"/>
                    </a:lnTo>
                    <a:lnTo>
                      <a:pt x="37" y="44"/>
                    </a:lnTo>
                    <a:lnTo>
                      <a:pt x="39" y="43"/>
                    </a:lnTo>
                    <a:lnTo>
                      <a:pt x="40" y="41"/>
                    </a:lnTo>
                    <a:lnTo>
                      <a:pt x="42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0" name="Freeform 56"/>
              <p:cNvSpPr>
                <a:spLocks noEditPoints="1"/>
              </p:cNvSpPr>
              <p:nvPr/>
            </p:nvSpPr>
            <p:spPr bwMode="auto">
              <a:xfrm>
                <a:off x="1842" y="1443"/>
                <a:ext cx="51" cy="82"/>
              </a:xfrm>
              <a:custGeom>
                <a:avLst/>
                <a:gdLst>
                  <a:gd name="T0" fmla="*/ 23 w 51"/>
                  <a:gd name="T1" fmla="*/ 77 h 82"/>
                  <a:gd name="T2" fmla="*/ 16 w 51"/>
                  <a:gd name="T3" fmla="*/ 80 h 82"/>
                  <a:gd name="T4" fmla="*/ 10 w 51"/>
                  <a:gd name="T5" fmla="*/ 82 h 82"/>
                  <a:gd name="T6" fmla="*/ 4 w 51"/>
                  <a:gd name="T7" fmla="*/ 80 h 82"/>
                  <a:gd name="T8" fmla="*/ 1 w 51"/>
                  <a:gd name="T9" fmla="*/ 76 h 82"/>
                  <a:gd name="T10" fmla="*/ 0 w 51"/>
                  <a:gd name="T11" fmla="*/ 69 h 82"/>
                  <a:gd name="T12" fmla="*/ 5 w 51"/>
                  <a:gd name="T13" fmla="*/ 61 h 82"/>
                  <a:gd name="T14" fmla="*/ 11 w 51"/>
                  <a:gd name="T15" fmla="*/ 57 h 82"/>
                  <a:gd name="T16" fmla="*/ 20 w 51"/>
                  <a:gd name="T17" fmla="*/ 52 h 82"/>
                  <a:gd name="T18" fmla="*/ 28 w 51"/>
                  <a:gd name="T19" fmla="*/ 43 h 82"/>
                  <a:gd name="T20" fmla="*/ 28 w 51"/>
                  <a:gd name="T21" fmla="*/ 36 h 82"/>
                  <a:gd name="T22" fmla="*/ 26 w 51"/>
                  <a:gd name="T23" fmla="*/ 33 h 82"/>
                  <a:gd name="T24" fmla="*/ 24 w 51"/>
                  <a:gd name="T25" fmla="*/ 31 h 82"/>
                  <a:gd name="T26" fmla="*/ 21 w 51"/>
                  <a:gd name="T27" fmla="*/ 30 h 82"/>
                  <a:gd name="T28" fmla="*/ 16 w 51"/>
                  <a:gd name="T29" fmla="*/ 31 h 82"/>
                  <a:gd name="T30" fmla="*/ 14 w 51"/>
                  <a:gd name="T31" fmla="*/ 34 h 82"/>
                  <a:gd name="T32" fmla="*/ 13 w 51"/>
                  <a:gd name="T33" fmla="*/ 35 h 82"/>
                  <a:gd name="T34" fmla="*/ 15 w 51"/>
                  <a:gd name="T35" fmla="*/ 38 h 82"/>
                  <a:gd name="T36" fmla="*/ 17 w 51"/>
                  <a:gd name="T37" fmla="*/ 42 h 82"/>
                  <a:gd name="T38" fmla="*/ 16 w 51"/>
                  <a:gd name="T39" fmla="*/ 45 h 82"/>
                  <a:gd name="T40" fmla="*/ 14 w 51"/>
                  <a:gd name="T41" fmla="*/ 48 h 82"/>
                  <a:gd name="T42" fmla="*/ 10 w 51"/>
                  <a:gd name="T43" fmla="*/ 49 h 82"/>
                  <a:gd name="T44" fmla="*/ 5 w 51"/>
                  <a:gd name="T45" fmla="*/ 48 h 82"/>
                  <a:gd name="T46" fmla="*/ 2 w 51"/>
                  <a:gd name="T47" fmla="*/ 45 h 82"/>
                  <a:gd name="T48" fmla="*/ 2 w 51"/>
                  <a:gd name="T49" fmla="*/ 40 h 82"/>
                  <a:gd name="T50" fmla="*/ 5 w 51"/>
                  <a:gd name="T51" fmla="*/ 35 h 82"/>
                  <a:gd name="T52" fmla="*/ 11 w 51"/>
                  <a:gd name="T53" fmla="*/ 30 h 82"/>
                  <a:gd name="T54" fmla="*/ 16 w 51"/>
                  <a:gd name="T55" fmla="*/ 28 h 82"/>
                  <a:gd name="T56" fmla="*/ 21 w 51"/>
                  <a:gd name="T57" fmla="*/ 27 h 82"/>
                  <a:gd name="T58" fmla="*/ 26 w 51"/>
                  <a:gd name="T59" fmla="*/ 27 h 82"/>
                  <a:gd name="T60" fmla="*/ 31 w 51"/>
                  <a:gd name="T61" fmla="*/ 27 h 82"/>
                  <a:gd name="T62" fmla="*/ 35 w 51"/>
                  <a:gd name="T63" fmla="*/ 29 h 82"/>
                  <a:gd name="T64" fmla="*/ 40 w 51"/>
                  <a:gd name="T65" fmla="*/ 32 h 82"/>
                  <a:gd name="T66" fmla="*/ 44 w 51"/>
                  <a:gd name="T67" fmla="*/ 37 h 82"/>
                  <a:gd name="T68" fmla="*/ 44 w 51"/>
                  <a:gd name="T69" fmla="*/ 39 h 82"/>
                  <a:gd name="T70" fmla="*/ 45 w 51"/>
                  <a:gd name="T71" fmla="*/ 44 h 82"/>
                  <a:gd name="T72" fmla="*/ 45 w 51"/>
                  <a:gd name="T73" fmla="*/ 68 h 82"/>
                  <a:gd name="T74" fmla="*/ 45 w 51"/>
                  <a:gd name="T75" fmla="*/ 71 h 82"/>
                  <a:gd name="T76" fmla="*/ 45 w 51"/>
                  <a:gd name="T77" fmla="*/ 73 h 82"/>
                  <a:gd name="T78" fmla="*/ 46 w 51"/>
                  <a:gd name="T79" fmla="*/ 73 h 82"/>
                  <a:gd name="T80" fmla="*/ 47 w 51"/>
                  <a:gd name="T81" fmla="*/ 74 h 82"/>
                  <a:gd name="T82" fmla="*/ 49 w 51"/>
                  <a:gd name="T83" fmla="*/ 73 h 82"/>
                  <a:gd name="T84" fmla="*/ 50 w 51"/>
                  <a:gd name="T85" fmla="*/ 75 h 82"/>
                  <a:gd name="T86" fmla="*/ 45 w 51"/>
                  <a:gd name="T87" fmla="*/ 80 h 82"/>
                  <a:gd name="T88" fmla="*/ 40 w 51"/>
                  <a:gd name="T89" fmla="*/ 82 h 82"/>
                  <a:gd name="T90" fmla="*/ 34 w 51"/>
                  <a:gd name="T91" fmla="*/ 81 h 82"/>
                  <a:gd name="T92" fmla="*/ 30 w 51"/>
                  <a:gd name="T93" fmla="*/ 78 h 82"/>
                  <a:gd name="T94" fmla="*/ 28 w 51"/>
                  <a:gd name="T95" fmla="*/ 73 h 82"/>
                  <a:gd name="T96" fmla="*/ 26 w 51"/>
                  <a:gd name="T97" fmla="*/ 53 h 82"/>
                  <a:gd name="T98" fmla="*/ 22 w 51"/>
                  <a:gd name="T99" fmla="*/ 56 h 82"/>
                  <a:gd name="T100" fmla="*/ 18 w 51"/>
                  <a:gd name="T101" fmla="*/ 59 h 82"/>
                  <a:gd name="T102" fmla="*/ 16 w 51"/>
                  <a:gd name="T103" fmla="*/ 63 h 82"/>
                  <a:gd name="T104" fmla="*/ 15 w 51"/>
                  <a:gd name="T105" fmla="*/ 68 h 82"/>
                  <a:gd name="T106" fmla="*/ 17 w 51"/>
                  <a:gd name="T107" fmla="*/ 71 h 82"/>
                  <a:gd name="T108" fmla="*/ 20 w 51"/>
                  <a:gd name="T109" fmla="*/ 72 h 82"/>
                  <a:gd name="T110" fmla="*/ 24 w 51"/>
                  <a:gd name="T111" fmla="*/ 72 h 82"/>
                  <a:gd name="T112" fmla="*/ 32 w 51"/>
                  <a:gd name="T113" fmla="*/ 0 h 82"/>
                  <a:gd name="T114" fmla="*/ 25 w 51"/>
                  <a:gd name="T115" fmla="*/ 10 h 82"/>
                  <a:gd name="T116" fmla="*/ 18 w 51"/>
                  <a:gd name="T117" fmla="*/ 0 h 8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1"/>
                  <a:gd name="T178" fmla="*/ 0 h 82"/>
                  <a:gd name="T179" fmla="*/ 51 w 51"/>
                  <a:gd name="T180" fmla="*/ 82 h 8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1" h="82">
                    <a:moveTo>
                      <a:pt x="28" y="73"/>
                    </a:moveTo>
                    <a:lnTo>
                      <a:pt x="25" y="75"/>
                    </a:lnTo>
                    <a:lnTo>
                      <a:pt x="23" y="77"/>
                    </a:lnTo>
                    <a:lnTo>
                      <a:pt x="21" y="78"/>
                    </a:lnTo>
                    <a:lnTo>
                      <a:pt x="19" y="79"/>
                    </a:lnTo>
                    <a:lnTo>
                      <a:pt x="16" y="80"/>
                    </a:lnTo>
                    <a:lnTo>
                      <a:pt x="14" y="81"/>
                    </a:lnTo>
                    <a:lnTo>
                      <a:pt x="12" y="82"/>
                    </a:lnTo>
                    <a:lnTo>
                      <a:pt x="10" y="82"/>
                    </a:lnTo>
                    <a:lnTo>
                      <a:pt x="8" y="82"/>
                    </a:lnTo>
                    <a:lnTo>
                      <a:pt x="6" y="81"/>
                    </a:lnTo>
                    <a:lnTo>
                      <a:pt x="4" y="80"/>
                    </a:lnTo>
                    <a:lnTo>
                      <a:pt x="3" y="79"/>
                    </a:lnTo>
                    <a:lnTo>
                      <a:pt x="2" y="78"/>
                    </a:lnTo>
                    <a:lnTo>
                      <a:pt x="1" y="76"/>
                    </a:lnTo>
                    <a:lnTo>
                      <a:pt x="0" y="74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1" y="66"/>
                    </a:lnTo>
                    <a:lnTo>
                      <a:pt x="3" y="63"/>
                    </a:lnTo>
                    <a:lnTo>
                      <a:pt x="5" y="61"/>
                    </a:lnTo>
                    <a:lnTo>
                      <a:pt x="6" y="60"/>
                    </a:lnTo>
                    <a:lnTo>
                      <a:pt x="9" y="58"/>
                    </a:lnTo>
                    <a:lnTo>
                      <a:pt x="11" y="57"/>
                    </a:lnTo>
                    <a:lnTo>
                      <a:pt x="14" y="55"/>
                    </a:lnTo>
                    <a:lnTo>
                      <a:pt x="16" y="54"/>
                    </a:lnTo>
                    <a:lnTo>
                      <a:pt x="20" y="52"/>
                    </a:lnTo>
                    <a:lnTo>
                      <a:pt x="24" y="50"/>
                    </a:lnTo>
                    <a:lnTo>
                      <a:pt x="28" y="48"/>
                    </a:lnTo>
                    <a:lnTo>
                      <a:pt x="28" y="43"/>
                    </a:lnTo>
                    <a:lnTo>
                      <a:pt x="28" y="40"/>
                    </a:lnTo>
                    <a:lnTo>
                      <a:pt x="28" y="38"/>
                    </a:lnTo>
                    <a:lnTo>
                      <a:pt x="28" y="36"/>
                    </a:lnTo>
                    <a:lnTo>
                      <a:pt x="27" y="35"/>
                    </a:lnTo>
                    <a:lnTo>
                      <a:pt x="27" y="34"/>
                    </a:lnTo>
                    <a:lnTo>
                      <a:pt x="26" y="33"/>
                    </a:lnTo>
                    <a:lnTo>
                      <a:pt x="25" y="33"/>
                    </a:lnTo>
                    <a:lnTo>
                      <a:pt x="25" y="32"/>
                    </a:lnTo>
                    <a:lnTo>
                      <a:pt x="24" y="31"/>
                    </a:lnTo>
                    <a:lnTo>
                      <a:pt x="23" y="31"/>
                    </a:lnTo>
                    <a:lnTo>
                      <a:pt x="22" y="30"/>
                    </a:lnTo>
                    <a:lnTo>
                      <a:pt x="21" y="30"/>
                    </a:lnTo>
                    <a:lnTo>
                      <a:pt x="19" y="30"/>
                    </a:lnTo>
                    <a:lnTo>
                      <a:pt x="18" y="31"/>
                    </a:lnTo>
                    <a:lnTo>
                      <a:pt x="16" y="31"/>
                    </a:lnTo>
                    <a:lnTo>
                      <a:pt x="15" y="32"/>
                    </a:lnTo>
                    <a:lnTo>
                      <a:pt x="14" y="33"/>
                    </a:lnTo>
                    <a:lnTo>
                      <a:pt x="14" y="34"/>
                    </a:lnTo>
                    <a:lnTo>
                      <a:pt x="13" y="34"/>
                    </a:lnTo>
                    <a:lnTo>
                      <a:pt x="13" y="35"/>
                    </a:lnTo>
                    <a:lnTo>
                      <a:pt x="14" y="36"/>
                    </a:lnTo>
                    <a:lnTo>
                      <a:pt x="14" y="37"/>
                    </a:lnTo>
                    <a:lnTo>
                      <a:pt x="15" y="38"/>
                    </a:lnTo>
                    <a:lnTo>
                      <a:pt x="16" y="39"/>
                    </a:lnTo>
                    <a:lnTo>
                      <a:pt x="16" y="40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7" y="44"/>
                    </a:lnTo>
                    <a:lnTo>
                      <a:pt x="16" y="45"/>
                    </a:lnTo>
                    <a:lnTo>
                      <a:pt x="16" y="46"/>
                    </a:lnTo>
                    <a:lnTo>
                      <a:pt x="15" y="47"/>
                    </a:lnTo>
                    <a:lnTo>
                      <a:pt x="14" y="48"/>
                    </a:lnTo>
                    <a:lnTo>
                      <a:pt x="13" y="49"/>
                    </a:lnTo>
                    <a:lnTo>
                      <a:pt x="11" y="49"/>
                    </a:lnTo>
                    <a:lnTo>
                      <a:pt x="10" y="49"/>
                    </a:lnTo>
                    <a:lnTo>
                      <a:pt x="8" y="49"/>
                    </a:lnTo>
                    <a:lnTo>
                      <a:pt x="6" y="49"/>
                    </a:lnTo>
                    <a:lnTo>
                      <a:pt x="5" y="48"/>
                    </a:lnTo>
                    <a:lnTo>
                      <a:pt x="4" y="48"/>
                    </a:lnTo>
                    <a:lnTo>
                      <a:pt x="3" y="47"/>
                    </a:lnTo>
                    <a:lnTo>
                      <a:pt x="2" y="45"/>
                    </a:lnTo>
                    <a:lnTo>
                      <a:pt x="2" y="44"/>
                    </a:lnTo>
                    <a:lnTo>
                      <a:pt x="1" y="43"/>
                    </a:lnTo>
                    <a:lnTo>
                      <a:pt x="2" y="40"/>
                    </a:lnTo>
                    <a:lnTo>
                      <a:pt x="2" y="39"/>
                    </a:lnTo>
                    <a:lnTo>
                      <a:pt x="3" y="36"/>
                    </a:lnTo>
                    <a:lnTo>
                      <a:pt x="5" y="35"/>
                    </a:lnTo>
                    <a:lnTo>
                      <a:pt x="6" y="33"/>
                    </a:lnTo>
                    <a:lnTo>
                      <a:pt x="9" y="31"/>
                    </a:lnTo>
                    <a:lnTo>
                      <a:pt x="11" y="30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6" y="28"/>
                    </a:lnTo>
                    <a:lnTo>
                      <a:pt x="18" y="28"/>
                    </a:lnTo>
                    <a:lnTo>
                      <a:pt x="19" y="27"/>
                    </a:lnTo>
                    <a:lnTo>
                      <a:pt x="21" y="27"/>
                    </a:lnTo>
                    <a:lnTo>
                      <a:pt x="23" y="27"/>
                    </a:lnTo>
                    <a:lnTo>
                      <a:pt x="24" y="27"/>
                    </a:lnTo>
                    <a:lnTo>
                      <a:pt x="26" y="27"/>
                    </a:lnTo>
                    <a:lnTo>
                      <a:pt x="28" y="27"/>
                    </a:lnTo>
                    <a:lnTo>
                      <a:pt x="29" y="27"/>
                    </a:lnTo>
                    <a:lnTo>
                      <a:pt x="31" y="27"/>
                    </a:lnTo>
                    <a:lnTo>
                      <a:pt x="33" y="28"/>
                    </a:lnTo>
                    <a:lnTo>
                      <a:pt x="34" y="28"/>
                    </a:lnTo>
                    <a:lnTo>
                      <a:pt x="35" y="29"/>
                    </a:lnTo>
                    <a:lnTo>
                      <a:pt x="37" y="30"/>
                    </a:lnTo>
                    <a:lnTo>
                      <a:pt x="38" y="30"/>
                    </a:lnTo>
                    <a:lnTo>
                      <a:pt x="40" y="32"/>
                    </a:lnTo>
                    <a:lnTo>
                      <a:pt x="41" y="34"/>
                    </a:lnTo>
                    <a:lnTo>
                      <a:pt x="43" y="35"/>
                    </a:lnTo>
                    <a:lnTo>
                      <a:pt x="44" y="37"/>
                    </a:lnTo>
                    <a:lnTo>
                      <a:pt x="44" y="38"/>
                    </a:lnTo>
                    <a:lnTo>
                      <a:pt x="44" y="39"/>
                    </a:lnTo>
                    <a:lnTo>
                      <a:pt x="44" y="41"/>
                    </a:lnTo>
                    <a:lnTo>
                      <a:pt x="45" y="42"/>
                    </a:lnTo>
                    <a:lnTo>
                      <a:pt x="45" y="44"/>
                    </a:lnTo>
                    <a:lnTo>
                      <a:pt x="45" y="46"/>
                    </a:lnTo>
                    <a:lnTo>
                      <a:pt x="45" y="48"/>
                    </a:lnTo>
                    <a:lnTo>
                      <a:pt x="45" y="68"/>
                    </a:lnTo>
                    <a:lnTo>
                      <a:pt x="45" y="69"/>
                    </a:lnTo>
                    <a:lnTo>
                      <a:pt x="45" y="70"/>
                    </a:lnTo>
                    <a:lnTo>
                      <a:pt x="45" y="71"/>
                    </a:lnTo>
                    <a:lnTo>
                      <a:pt x="45" y="72"/>
                    </a:lnTo>
                    <a:lnTo>
                      <a:pt x="45" y="73"/>
                    </a:lnTo>
                    <a:lnTo>
                      <a:pt x="46" y="73"/>
                    </a:lnTo>
                    <a:lnTo>
                      <a:pt x="46" y="74"/>
                    </a:lnTo>
                    <a:lnTo>
                      <a:pt x="47" y="74"/>
                    </a:lnTo>
                    <a:lnTo>
                      <a:pt x="48" y="74"/>
                    </a:lnTo>
                    <a:lnTo>
                      <a:pt x="49" y="73"/>
                    </a:lnTo>
                    <a:lnTo>
                      <a:pt x="51" y="73"/>
                    </a:lnTo>
                    <a:lnTo>
                      <a:pt x="50" y="75"/>
                    </a:lnTo>
                    <a:lnTo>
                      <a:pt x="48" y="77"/>
                    </a:lnTo>
                    <a:lnTo>
                      <a:pt x="47" y="79"/>
                    </a:lnTo>
                    <a:lnTo>
                      <a:pt x="45" y="80"/>
                    </a:lnTo>
                    <a:lnTo>
                      <a:pt x="44" y="80"/>
                    </a:lnTo>
                    <a:lnTo>
                      <a:pt x="42" y="81"/>
                    </a:lnTo>
                    <a:lnTo>
                      <a:pt x="40" y="82"/>
                    </a:lnTo>
                    <a:lnTo>
                      <a:pt x="38" y="82"/>
                    </a:lnTo>
                    <a:lnTo>
                      <a:pt x="36" y="82"/>
                    </a:lnTo>
                    <a:lnTo>
                      <a:pt x="34" y="81"/>
                    </a:lnTo>
                    <a:lnTo>
                      <a:pt x="32" y="80"/>
                    </a:lnTo>
                    <a:lnTo>
                      <a:pt x="31" y="80"/>
                    </a:lnTo>
                    <a:lnTo>
                      <a:pt x="30" y="78"/>
                    </a:lnTo>
                    <a:lnTo>
                      <a:pt x="29" y="77"/>
                    </a:lnTo>
                    <a:lnTo>
                      <a:pt x="28" y="75"/>
                    </a:lnTo>
                    <a:lnTo>
                      <a:pt x="28" y="73"/>
                    </a:lnTo>
                    <a:close/>
                    <a:moveTo>
                      <a:pt x="28" y="69"/>
                    </a:moveTo>
                    <a:lnTo>
                      <a:pt x="28" y="52"/>
                    </a:lnTo>
                    <a:lnTo>
                      <a:pt x="26" y="53"/>
                    </a:lnTo>
                    <a:lnTo>
                      <a:pt x="25" y="54"/>
                    </a:lnTo>
                    <a:lnTo>
                      <a:pt x="23" y="55"/>
                    </a:lnTo>
                    <a:lnTo>
                      <a:pt x="22" y="56"/>
                    </a:lnTo>
                    <a:lnTo>
                      <a:pt x="20" y="57"/>
                    </a:lnTo>
                    <a:lnTo>
                      <a:pt x="19" y="58"/>
                    </a:lnTo>
                    <a:lnTo>
                      <a:pt x="18" y="59"/>
                    </a:lnTo>
                    <a:lnTo>
                      <a:pt x="17" y="60"/>
                    </a:lnTo>
                    <a:lnTo>
                      <a:pt x="16" y="62"/>
                    </a:lnTo>
                    <a:lnTo>
                      <a:pt x="16" y="63"/>
                    </a:lnTo>
                    <a:lnTo>
                      <a:pt x="15" y="65"/>
                    </a:lnTo>
                    <a:lnTo>
                      <a:pt x="15" y="67"/>
                    </a:lnTo>
                    <a:lnTo>
                      <a:pt x="15" y="68"/>
                    </a:lnTo>
                    <a:lnTo>
                      <a:pt x="15" y="69"/>
                    </a:lnTo>
                    <a:lnTo>
                      <a:pt x="16" y="70"/>
                    </a:lnTo>
                    <a:lnTo>
                      <a:pt x="17" y="71"/>
                    </a:lnTo>
                    <a:lnTo>
                      <a:pt x="18" y="71"/>
                    </a:lnTo>
                    <a:lnTo>
                      <a:pt x="19" y="72"/>
                    </a:lnTo>
                    <a:lnTo>
                      <a:pt x="20" y="72"/>
                    </a:lnTo>
                    <a:lnTo>
                      <a:pt x="21" y="73"/>
                    </a:lnTo>
                    <a:lnTo>
                      <a:pt x="23" y="72"/>
                    </a:lnTo>
                    <a:lnTo>
                      <a:pt x="24" y="72"/>
                    </a:lnTo>
                    <a:lnTo>
                      <a:pt x="26" y="71"/>
                    </a:lnTo>
                    <a:lnTo>
                      <a:pt x="28" y="69"/>
                    </a:lnTo>
                    <a:close/>
                    <a:moveTo>
                      <a:pt x="32" y="0"/>
                    </a:moveTo>
                    <a:lnTo>
                      <a:pt x="43" y="21"/>
                    </a:lnTo>
                    <a:lnTo>
                      <a:pt x="38" y="21"/>
                    </a:lnTo>
                    <a:lnTo>
                      <a:pt x="25" y="10"/>
                    </a:lnTo>
                    <a:lnTo>
                      <a:pt x="11" y="21"/>
                    </a:lnTo>
                    <a:lnTo>
                      <a:pt x="6" y="21"/>
                    </a:lnTo>
                    <a:lnTo>
                      <a:pt x="18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1" name="Freeform 57"/>
              <p:cNvSpPr>
                <a:spLocks/>
              </p:cNvSpPr>
              <p:nvPr/>
            </p:nvSpPr>
            <p:spPr bwMode="auto">
              <a:xfrm>
                <a:off x="1900" y="1470"/>
                <a:ext cx="88" cy="53"/>
              </a:xfrm>
              <a:custGeom>
                <a:avLst/>
                <a:gdLst>
                  <a:gd name="T0" fmla="*/ 23 w 88"/>
                  <a:gd name="T1" fmla="*/ 7 h 53"/>
                  <a:gd name="T2" fmla="*/ 29 w 88"/>
                  <a:gd name="T3" fmla="*/ 2 h 53"/>
                  <a:gd name="T4" fmla="*/ 35 w 88"/>
                  <a:gd name="T5" fmla="*/ 0 h 53"/>
                  <a:gd name="T6" fmla="*/ 42 w 88"/>
                  <a:gd name="T7" fmla="*/ 1 h 53"/>
                  <a:gd name="T8" fmla="*/ 47 w 88"/>
                  <a:gd name="T9" fmla="*/ 4 h 53"/>
                  <a:gd name="T10" fmla="*/ 51 w 88"/>
                  <a:gd name="T11" fmla="*/ 10 h 53"/>
                  <a:gd name="T12" fmla="*/ 57 w 88"/>
                  <a:gd name="T13" fmla="*/ 4 h 53"/>
                  <a:gd name="T14" fmla="*/ 64 w 88"/>
                  <a:gd name="T15" fmla="*/ 1 h 53"/>
                  <a:gd name="T16" fmla="*/ 71 w 88"/>
                  <a:gd name="T17" fmla="*/ 0 h 53"/>
                  <a:gd name="T18" fmla="*/ 77 w 88"/>
                  <a:gd name="T19" fmla="*/ 3 h 53"/>
                  <a:gd name="T20" fmla="*/ 81 w 88"/>
                  <a:gd name="T21" fmla="*/ 7 h 53"/>
                  <a:gd name="T22" fmla="*/ 82 w 88"/>
                  <a:gd name="T23" fmla="*/ 11 h 53"/>
                  <a:gd name="T24" fmla="*/ 83 w 88"/>
                  <a:gd name="T25" fmla="*/ 15 h 53"/>
                  <a:gd name="T26" fmla="*/ 83 w 88"/>
                  <a:gd name="T27" fmla="*/ 21 h 53"/>
                  <a:gd name="T28" fmla="*/ 83 w 88"/>
                  <a:gd name="T29" fmla="*/ 47 h 53"/>
                  <a:gd name="T30" fmla="*/ 84 w 88"/>
                  <a:gd name="T31" fmla="*/ 50 h 53"/>
                  <a:gd name="T32" fmla="*/ 88 w 88"/>
                  <a:gd name="T33" fmla="*/ 51 h 53"/>
                  <a:gd name="T34" fmla="*/ 62 w 88"/>
                  <a:gd name="T35" fmla="*/ 51 h 53"/>
                  <a:gd name="T36" fmla="*/ 65 w 88"/>
                  <a:gd name="T37" fmla="*/ 50 h 53"/>
                  <a:gd name="T38" fmla="*/ 67 w 88"/>
                  <a:gd name="T39" fmla="*/ 46 h 53"/>
                  <a:gd name="T40" fmla="*/ 67 w 88"/>
                  <a:gd name="T41" fmla="*/ 20 h 53"/>
                  <a:gd name="T42" fmla="*/ 67 w 88"/>
                  <a:gd name="T43" fmla="*/ 13 h 53"/>
                  <a:gd name="T44" fmla="*/ 66 w 88"/>
                  <a:gd name="T45" fmla="*/ 10 h 53"/>
                  <a:gd name="T46" fmla="*/ 64 w 88"/>
                  <a:gd name="T47" fmla="*/ 9 h 53"/>
                  <a:gd name="T48" fmla="*/ 62 w 88"/>
                  <a:gd name="T49" fmla="*/ 8 h 53"/>
                  <a:gd name="T50" fmla="*/ 58 w 88"/>
                  <a:gd name="T51" fmla="*/ 9 h 53"/>
                  <a:gd name="T52" fmla="*/ 54 w 88"/>
                  <a:gd name="T53" fmla="*/ 12 h 53"/>
                  <a:gd name="T54" fmla="*/ 52 w 88"/>
                  <a:gd name="T55" fmla="*/ 42 h 53"/>
                  <a:gd name="T56" fmla="*/ 52 w 88"/>
                  <a:gd name="T57" fmla="*/ 48 h 53"/>
                  <a:gd name="T58" fmla="*/ 54 w 88"/>
                  <a:gd name="T59" fmla="*/ 51 h 53"/>
                  <a:gd name="T60" fmla="*/ 57 w 88"/>
                  <a:gd name="T61" fmla="*/ 53 h 53"/>
                  <a:gd name="T62" fmla="*/ 32 w 88"/>
                  <a:gd name="T63" fmla="*/ 51 h 53"/>
                  <a:gd name="T64" fmla="*/ 34 w 88"/>
                  <a:gd name="T65" fmla="*/ 50 h 53"/>
                  <a:gd name="T66" fmla="*/ 36 w 88"/>
                  <a:gd name="T67" fmla="*/ 48 h 53"/>
                  <a:gd name="T68" fmla="*/ 36 w 88"/>
                  <a:gd name="T69" fmla="*/ 46 h 53"/>
                  <a:gd name="T70" fmla="*/ 36 w 88"/>
                  <a:gd name="T71" fmla="*/ 20 h 53"/>
                  <a:gd name="T72" fmla="*/ 36 w 88"/>
                  <a:gd name="T73" fmla="*/ 13 h 53"/>
                  <a:gd name="T74" fmla="*/ 35 w 88"/>
                  <a:gd name="T75" fmla="*/ 10 h 53"/>
                  <a:gd name="T76" fmla="*/ 33 w 88"/>
                  <a:gd name="T77" fmla="*/ 9 h 53"/>
                  <a:gd name="T78" fmla="*/ 31 w 88"/>
                  <a:gd name="T79" fmla="*/ 8 h 53"/>
                  <a:gd name="T80" fmla="*/ 27 w 88"/>
                  <a:gd name="T81" fmla="*/ 9 h 53"/>
                  <a:gd name="T82" fmla="*/ 24 w 88"/>
                  <a:gd name="T83" fmla="*/ 11 h 53"/>
                  <a:gd name="T84" fmla="*/ 21 w 88"/>
                  <a:gd name="T85" fmla="*/ 42 h 53"/>
                  <a:gd name="T86" fmla="*/ 21 w 88"/>
                  <a:gd name="T87" fmla="*/ 48 h 53"/>
                  <a:gd name="T88" fmla="*/ 23 w 88"/>
                  <a:gd name="T89" fmla="*/ 51 h 53"/>
                  <a:gd name="T90" fmla="*/ 26 w 88"/>
                  <a:gd name="T91" fmla="*/ 53 h 53"/>
                  <a:gd name="T92" fmla="*/ 1 w 88"/>
                  <a:gd name="T93" fmla="*/ 51 h 53"/>
                  <a:gd name="T94" fmla="*/ 4 w 88"/>
                  <a:gd name="T95" fmla="*/ 50 h 53"/>
                  <a:gd name="T96" fmla="*/ 5 w 88"/>
                  <a:gd name="T97" fmla="*/ 44 h 53"/>
                  <a:gd name="T98" fmla="*/ 5 w 88"/>
                  <a:gd name="T99" fmla="*/ 11 h 53"/>
                  <a:gd name="T100" fmla="*/ 4 w 88"/>
                  <a:gd name="T101" fmla="*/ 6 h 53"/>
                  <a:gd name="T102" fmla="*/ 1 w 88"/>
                  <a:gd name="T103" fmla="*/ 4 h 53"/>
                  <a:gd name="T104" fmla="*/ 21 w 88"/>
                  <a:gd name="T105" fmla="*/ 2 h 5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88"/>
                  <a:gd name="T160" fmla="*/ 0 h 53"/>
                  <a:gd name="T161" fmla="*/ 88 w 88"/>
                  <a:gd name="T162" fmla="*/ 53 h 5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88" h="53">
                    <a:moveTo>
                      <a:pt x="21" y="2"/>
                    </a:moveTo>
                    <a:lnTo>
                      <a:pt x="21" y="9"/>
                    </a:lnTo>
                    <a:lnTo>
                      <a:pt x="23" y="7"/>
                    </a:lnTo>
                    <a:lnTo>
                      <a:pt x="25" y="5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31" y="1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2" y="1"/>
                    </a:lnTo>
                    <a:lnTo>
                      <a:pt x="44" y="2"/>
                    </a:lnTo>
                    <a:lnTo>
                      <a:pt x="45" y="3"/>
                    </a:lnTo>
                    <a:lnTo>
                      <a:pt x="47" y="4"/>
                    </a:lnTo>
                    <a:lnTo>
                      <a:pt x="49" y="6"/>
                    </a:lnTo>
                    <a:lnTo>
                      <a:pt x="50" y="8"/>
                    </a:lnTo>
                    <a:lnTo>
                      <a:pt x="51" y="10"/>
                    </a:lnTo>
                    <a:lnTo>
                      <a:pt x="53" y="8"/>
                    </a:lnTo>
                    <a:lnTo>
                      <a:pt x="55" y="6"/>
                    </a:lnTo>
                    <a:lnTo>
                      <a:pt x="57" y="4"/>
                    </a:lnTo>
                    <a:lnTo>
                      <a:pt x="59" y="3"/>
                    </a:lnTo>
                    <a:lnTo>
                      <a:pt x="62" y="2"/>
                    </a:lnTo>
                    <a:lnTo>
                      <a:pt x="64" y="1"/>
                    </a:lnTo>
                    <a:lnTo>
                      <a:pt x="66" y="0"/>
                    </a:lnTo>
                    <a:lnTo>
                      <a:pt x="68" y="0"/>
                    </a:lnTo>
                    <a:lnTo>
                      <a:pt x="71" y="0"/>
                    </a:lnTo>
                    <a:lnTo>
                      <a:pt x="74" y="1"/>
                    </a:lnTo>
                    <a:lnTo>
                      <a:pt x="75" y="2"/>
                    </a:lnTo>
                    <a:lnTo>
                      <a:pt x="77" y="3"/>
                    </a:lnTo>
                    <a:lnTo>
                      <a:pt x="79" y="4"/>
                    </a:lnTo>
                    <a:lnTo>
                      <a:pt x="80" y="6"/>
                    </a:lnTo>
                    <a:lnTo>
                      <a:pt x="81" y="7"/>
                    </a:lnTo>
                    <a:lnTo>
                      <a:pt x="81" y="8"/>
                    </a:lnTo>
                    <a:lnTo>
                      <a:pt x="82" y="9"/>
                    </a:lnTo>
                    <a:lnTo>
                      <a:pt x="82" y="11"/>
                    </a:lnTo>
                    <a:lnTo>
                      <a:pt x="82" y="12"/>
                    </a:lnTo>
                    <a:lnTo>
                      <a:pt x="83" y="13"/>
                    </a:lnTo>
                    <a:lnTo>
                      <a:pt x="83" y="15"/>
                    </a:lnTo>
                    <a:lnTo>
                      <a:pt x="83" y="17"/>
                    </a:lnTo>
                    <a:lnTo>
                      <a:pt x="83" y="19"/>
                    </a:lnTo>
                    <a:lnTo>
                      <a:pt x="83" y="21"/>
                    </a:lnTo>
                    <a:lnTo>
                      <a:pt x="83" y="42"/>
                    </a:lnTo>
                    <a:lnTo>
                      <a:pt x="83" y="44"/>
                    </a:lnTo>
                    <a:lnTo>
                      <a:pt x="83" y="47"/>
                    </a:lnTo>
                    <a:lnTo>
                      <a:pt x="83" y="48"/>
                    </a:lnTo>
                    <a:lnTo>
                      <a:pt x="84" y="50"/>
                    </a:lnTo>
                    <a:lnTo>
                      <a:pt x="85" y="51"/>
                    </a:lnTo>
                    <a:lnTo>
                      <a:pt x="87" y="51"/>
                    </a:lnTo>
                    <a:lnTo>
                      <a:pt x="88" y="51"/>
                    </a:lnTo>
                    <a:lnTo>
                      <a:pt x="88" y="53"/>
                    </a:lnTo>
                    <a:lnTo>
                      <a:pt x="62" y="53"/>
                    </a:lnTo>
                    <a:lnTo>
                      <a:pt x="62" y="51"/>
                    </a:lnTo>
                    <a:lnTo>
                      <a:pt x="63" y="51"/>
                    </a:lnTo>
                    <a:lnTo>
                      <a:pt x="65" y="51"/>
                    </a:lnTo>
                    <a:lnTo>
                      <a:pt x="65" y="50"/>
                    </a:lnTo>
                    <a:lnTo>
                      <a:pt x="66" y="49"/>
                    </a:lnTo>
                    <a:lnTo>
                      <a:pt x="66" y="48"/>
                    </a:lnTo>
                    <a:lnTo>
                      <a:pt x="67" y="46"/>
                    </a:lnTo>
                    <a:lnTo>
                      <a:pt x="67" y="44"/>
                    </a:lnTo>
                    <a:lnTo>
                      <a:pt x="67" y="42"/>
                    </a:lnTo>
                    <a:lnTo>
                      <a:pt x="67" y="20"/>
                    </a:lnTo>
                    <a:lnTo>
                      <a:pt x="67" y="17"/>
                    </a:lnTo>
                    <a:lnTo>
                      <a:pt x="67" y="15"/>
                    </a:lnTo>
                    <a:lnTo>
                      <a:pt x="67" y="13"/>
                    </a:lnTo>
                    <a:lnTo>
                      <a:pt x="67" y="12"/>
                    </a:lnTo>
                    <a:lnTo>
                      <a:pt x="66" y="11"/>
                    </a:lnTo>
                    <a:lnTo>
                      <a:pt x="66" y="10"/>
                    </a:lnTo>
                    <a:lnTo>
                      <a:pt x="65" y="9"/>
                    </a:lnTo>
                    <a:lnTo>
                      <a:pt x="64" y="9"/>
                    </a:lnTo>
                    <a:lnTo>
                      <a:pt x="63" y="8"/>
                    </a:lnTo>
                    <a:lnTo>
                      <a:pt x="62" y="8"/>
                    </a:lnTo>
                    <a:lnTo>
                      <a:pt x="61" y="8"/>
                    </a:lnTo>
                    <a:lnTo>
                      <a:pt x="59" y="8"/>
                    </a:lnTo>
                    <a:lnTo>
                      <a:pt x="58" y="9"/>
                    </a:lnTo>
                    <a:lnTo>
                      <a:pt x="57" y="10"/>
                    </a:lnTo>
                    <a:lnTo>
                      <a:pt x="56" y="11"/>
                    </a:lnTo>
                    <a:lnTo>
                      <a:pt x="54" y="12"/>
                    </a:lnTo>
                    <a:lnTo>
                      <a:pt x="53" y="13"/>
                    </a:lnTo>
                    <a:lnTo>
                      <a:pt x="52" y="15"/>
                    </a:lnTo>
                    <a:lnTo>
                      <a:pt x="52" y="42"/>
                    </a:lnTo>
                    <a:lnTo>
                      <a:pt x="52" y="44"/>
                    </a:lnTo>
                    <a:lnTo>
                      <a:pt x="52" y="46"/>
                    </a:lnTo>
                    <a:lnTo>
                      <a:pt x="52" y="48"/>
                    </a:lnTo>
                    <a:lnTo>
                      <a:pt x="53" y="49"/>
                    </a:lnTo>
                    <a:lnTo>
                      <a:pt x="53" y="50"/>
                    </a:lnTo>
                    <a:lnTo>
                      <a:pt x="54" y="51"/>
                    </a:lnTo>
                    <a:lnTo>
                      <a:pt x="55" y="51"/>
                    </a:lnTo>
                    <a:lnTo>
                      <a:pt x="57" y="51"/>
                    </a:lnTo>
                    <a:lnTo>
                      <a:pt x="57" y="53"/>
                    </a:lnTo>
                    <a:lnTo>
                      <a:pt x="31" y="53"/>
                    </a:lnTo>
                    <a:lnTo>
                      <a:pt x="31" y="51"/>
                    </a:lnTo>
                    <a:lnTo>
                      <a:pt x="32" y="51"/>
                    </a:lnTo>
                    <a:lnTo>
                      <a:pt x="33" y="51"/>
                    </a:lnTo>
                    <a:lnTo>
                      <a:pt x="34" y="50"/>
                    </a:lnTo>
                    <a:lnTo>
                      <a:pt x="35" y="50"/>
                    </a:lnTo>
                    <a:lnTo>
                      <a:pt x="35" y="49"/>
                    </a:lnTo>
                    <a:lnTo>
                      <a:pt x="36" y="48"/>
                    </a:lnTo>
                    <a:lnTo>
                      <a:pt x="36" y="47"/>
                    </a:lnTo>
                    <a:lnTo>
                      <a:pt x="36" y="46"/>
                    </a:lnTo>
                    <a:lnTo>
                      <a:pt x="36" y="44"/>
                    </a:lnTo>
                    <a:lnTo>
                      <a:pt x="36" y="42"/>
                    </a:lnTo>
                    <a:lnTo>
                      <a:pt x="36" y="20"/>
                    </a:lnTo>
                    <a:lnTo>
                      <a:pt x="36" y="17"/>
                    </a:lnTo>
                    <a:lnTo>
                      <a:pt x="36" y="15"/>
                    </a:lnTo>
                    <a:lnTo>
                      <a:pt x="36" y="13"/>
                    </a:lnTo>
                    <a:lnTo>
                      <a:pt x="36" y="12"/>
                    </a:lnTo>
                    <a:lnTo>
                      <a:pt x="35" y="11"/>
                    </a:lnTo>
                    <a:lnTo>
                      <a:pt x="35" y="10"/>
                    </a:lnTo>
                    <a:lnTo>
                      <a:pt x="34" y="10"/>
                    </a:lnTo>
                    <a:lnTo>
                      <a:pt x="33" y="9"/>
                    </a:lnTo>
                    <a:lnTo>
                      <a:pt x="32" y="8"/>
                    </a:lnTo>
                    <a:lnTo>
                      <a:pt x="31" y="8"/>
                    </a:lnTo>
                    <a:lnTo>
                      <a:pt x="30" y="8"/>
                    </a:lnTo>
                    <a:lnTo>
                      <a:pt x="28" y="8"/>
                    </a:lnTo>
                    <a:lnTo>
                      <a:pt x="27" y="9"/>
                    </a:lnTo>
                    <a:lnTo>
                      <a:pt x="25" y="10"/>
                    </a:lnTo>
                    <a:lnTo>
                      <a:pt x="24" y="11"/>
                    </a:lnTo>
                    <a:lnTo>
                      <a:pt x="22" y="13"/>
                    </a:lnTo>
                    <a:lnTo>
                      <a:pt x="21" y="15"/>
                    </a:lnTo>
                    <a:lnTo>
                      <a:pt x="21" y="42"/>
                    </a:lnTo>
                    <a:lnTo>
                      <a:pt x="21" y="44"/>
                    </a:lnTo>
                    <a:lnTo>
                      <a:pt x="21" y="47"/>
                    </a:lnTo>
                    <a:lnTo>
                      <a:pt x="21" y="48"/>
                    </a:lnTo>
                    <a:lnTo>
                      <a:pt x="22" y="50"/>
                    </a:lnTo>
                    <a:lnTo>
                      <a:pt x="23" y="51"/>
                    </a:lnTo>
                    <a:lnTo>
                      <a:pt x="24" y="51"/>
                    </a:lnTo>
                    <a:lnTo>
                      <a:pt x="26" y="51"/>
                    </a:lnTo>
                    <a:lnTo>
                      <a:pt x="26" y="53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2" y="51"/>
                    </a:lnTo>
                    <a:lnTo>
                      <a:pt x="4" y="50"/>
                    </a:lnTo>
                    <a:lnTo>
                      <a:pt x="5" y="48"/>
                    </a:lnTo>
                    <a:lnTo>
                      <a:pt x="5" y="47"/>
                    </a:lnTo>
                    <a:lnTo>
                      <a:pt x="5" y="44"/>
                    </a:lnTo>
                    <a:lnTo>
                      <a:pt x="5" y="42"/>
                    </a:lnTo>
                    <a:lnTo>
                      <a:pt x="5" y="13"/>
                    </a:lnTo>
                    <a:lnTo>
                      <a:pt x="5" y="11"/>
                    </a:lnTo>
                    <a:lnTo>
                      <a:pt x="5" y="8"/>
                    </a:lnTo>
                    <a:lnTo>
                      <a:pt x="5" y="7"/>
                    </a:lnTo>
                    <a:lnTo>
                      <a:pt x="4" y="6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2" name="Freeform 58"/>
              <p:cNvSpPr>
                <a:spLocks noEditPoints="1"/>
              </p:cNvSpPr>
              <p:nvPr/>
            </p:nvSpPr>
            <p:spPr bwMode="auto">
              <a:xfrm>
                <a:off x="1996" y="1470"/>
                <a:ext cx="44" cy="55"/>
              </a:xfrm>
              <a:custGeom>
                <a:avLst/>
                <a:gdLst>
                  <a:gd name="T0" fmla="*/ 15 w 44"/>
                  <a:gd name="T1" fmla="*/ 26 h 55"/>
                  <a:gd name="T2" fmla="*/ 15 w 44"/>
                  <a:gd name="T3" fmla="*/ 30 h 55"/>
                  <a:gd name="T4" fmla="*/ 16 w 44"/>
                  <a:gd name="T5" fmla="*/ 35 h 55"/>
                  <a:gd name="T6" fmla="*/ 18 w 44"/>
                  <a:gd name="T7" fmla="*/ 38 h 55"/>
                  <a:gd name="T8" fmla="*/ 20 w 44"/>
                  <a:gd name="T9" fmla="*/ 41 h 55"/>
                  <a:gd name="T10" fmla="*/ 25 w 44"/>
                  <a:gd name="T11" fmla="*/ 44 h 55"/>
                  <a:gd name="T12" fmla="*/ 30 w 44"/>
                  <a:gd name="T13" fmla="*/ 46 h 55"/>
                  <a:gd name="T14" fmla="*/ 33 w 44"/>
                  <a:gd name="T15" fmla="*/ 45 h 55"/>
                  <a:gd name="T16" fmla="*/ 36 w 44"/>
                  <a:gd name="T17" fmla="*/ 44 h 55"/>
                  <a:gd name="T18" fmla="*/ 38 w 44"/>
                  <a:gd name="T19" fmla="*/ 41 h 55"/>
                  <a:gd name="T20" fmla="*/ 42 w 44"/>
                  <a:gd name="T21" fmla="*/ 37 h 55"/>
                  <a:gd name="T22" fmla="*/ 43 w 44"/>
                  <a:gd name="T23" fmla="*/ 40 h 55"/>
                  <a:gd name="T24" fmla="*/ 41 w 44"/>
                  <a:gd name="T25" fmla="*/ 44 h 55"/>
                  <a:gd name="T26" fmla="*/ 38 w 44"/>
                  <a:gd name="T27" fmla="*/ 48 h 55"/>
                  <a:gd name="T28" fmla="*/ 36 w 44"/>
                  <a:gd name="T29" fmla="*/ 50 h 55"/>
                  <a:gd name="T30" fmla="*/ 33 w 44"/>
                  <a:gd name="T31" fmla="*/ 52 h 55"/>
                  <a:gd name="T32" fmla="*/ 30 w 44"/>
                  <a:gd name="T33" fmla="*/ 53 h 55"/>
                  <a:gd name="T34" fmla="*/ 27 w 44"/>
                  <a:gd name="T35" fmla="*/ 54 h 55"/>
                  <a:gd name="T36" fmla="*/ 24 w 44"/>
                  <a:gd name="T37" fmla="*/ 55 h 55"/>
                  <a:gd name="T38" fmla="*/ 19 w 44"/>
                  <a:gd name="T39" fmla="*/ 55 h 55"/>
                  <a:gd name="T40" fmla="*/ 14 w 44"/>
                  <a:gd name="T41" fmla="*/ 53 h 55"/>
                  <a:gd name="T42" fmla="*/ 10 w 44"/>
                  <a:gd name="T43" fmla="*/ 51 h 55"/>
                  <a:gd name="T44" fmla="*/ 6 w 44"/>
                  <a:gd name="T45" fmla="*/ 48 h 55"/>
                  <a:gd name="T46" fmla="*/ 3 w 44"/>
                  <a:gd name="T47" fmla="*/ 44 h 55"/>
                  <a:gd name="T48" fmla="*/ 2 w 44"/>
                  <a:gd name="T49" fmla="*/ 40 h 55"/>
                  <a:gd name="T50" fmla="*/ 1 w 44"/>
                  <a:gd name="T51" fmla="*/ 36 h 55"/>
                  <a:gd name="T52" fmla="*/ 0 w 44"/>
                  <a:gd name="T53" fmla="*/ 31 h 55"/>
                  <a:gd name="T54" fmla="*/ 0 w 44"/>
                  <a:gd name="T55" fmla="*/ 25 h 55"/>
                  <a:gd name="T56" fmla="*/ 1 w 44"/>
                  <a:gd name="T57" fmla="*/ 20 h 55"/>
                  <a:gd name="T58" fmla="*/ 3 w 44"/>
                  <a:gd name="T59" fmla="*/ 15 h 55"/>
                  <a:gd name="T60" fmla="*/ 5 w 44"/>
                  <a:gd name="T61" fmla="*/ 10 h 55"/>
                  <a:gd name="T62" fmla="*/ 9 w 44"/>
                  <a:gd name="T63" fmla="*/ 6 h 55"/>
                  <a:gd name="T64" fmla="*/ 13 w 44"/>
                  <a:gd name="T65" fmla="*/ 3 h 55"/>
                  <a:gd name="T66" fmla="*/ 17 w 44"/>
                  <a:gd name="T67" fmla="*/ 1 h 55"/>
                  <a:gd name="T68" fmla="*/ 21 w 44"/>
                  <a:gd name="T69" fmla="*/ 0 h 55"/>
                  <a:gd name="T70" fmla="*/ 25 w 44"/>
                  <a:gd name="T71" fmla="*/ 0 h 55"/>
                  <a:gd name="T72" fmla="*/ 29 w 44"/>
                  <a:gd name="T73" fmla="*/ 1 h 55"/>
                  <a:gd name="T74" fmla="*/ 33 w 44"/>
                  <a:gd name="T75" fmla="*/ 3 h 55"/>
                  <a:gd name="T76" fmla="*/ 36 w 44"/>
                  <a:gd name="T77" fmla="*/ 5 h 55"/>
                  <a:gd name="T78" fmla="*/ 39 w 44"/>
                  <a:gd name="T79" fmla="*/ 8 h 55"/>
                  <a:gd name="T80" fmla="*/ 41 w 44"/>
                  <a:gd name="T81" fmla="*/ 12 h 55"/>
                  <a:gd name="T82" fmla="*/ 43 w 44"/>
                  <a:gd name="T83" fmla="*/ 17 h 55"/>
                  <a:gd name="T84" fmla="*/ 44 w 44"/>
                  <a:gd name="T85" fmla="*/ 23 h 55"/>
                  <a:gd name="T86" fmla="*/ 29 w 44"/>
                  <a:gd name="T87" fmla="*/ 22 h 55"/>
                  <a:gd name="T88" fmla="*/ 29 w 44"/>
                  <a:gd name="T89" fmla="*/ 19 h 55"/>
                  <a:gd name="T90" fmla="*/ 29 w 44"/>
                  <a:gd name="T91" fmla="*/ 15 h 55"/>
                  <a:gd name="T92" fmla="*/ 29 w 44"/>
                  <a:gd name="T93" fmla="*/ 12 h 55"/>
                  <a:gd name="T94" fmla="*/ 28 w 44"/>
                  <a:gd name="T95" fmla="*/ 10 h 55"/>
                  <a:gd name="T96" fmla="*/ 27 w 44"/>
                  <a:gd name="T97" fmla="*/ 7 h 55"/>
                  <a:gd name="T98" fmla="*/ 25 w 44"/>
                  <a:gd name="T99" fmla="*/ 5 h 55"/>
                  <a:gd name="T100" fmla="*/ 24 w 44"/>
                  <a:gd name="T101" fmla="*/ 4 h 55"/>
                  <a:gd name="T102" fmla="*/ 23 w 44"/>
                  <a:gd name="T103" fmla="*/ 3 h 55"/>
                  <a:gd name="T104" fmla="*/ 20 w 44"/>
                  <a:gd name="T105" fmla="*/ 4 h 55"/>
                  <a:gd name="T106" fmla="*/ 18 w 44"/>
                  <a:gd name="T107" fmla="*/ 7 h 55"/>
                  <a:gd name="T108" fmla="*/ 17 w 44"/>
                  <a:gd name="T109" fmla="*/ 9 h 55"/>
                  <a:gd name="T110" fmla="*/ 16 w 44"/>
                  <a:gd name="T111" fmla="*/ 13 h 55"/>
                  <a:gd name="T112" fmla="*/ 15 w 44"/>
                  <a:gd name="T113" fmla="*/ 16 h 55"/>
                  <a:gd name="T114" fmla="*/ 15 w 44"/>
                  <a:gd name="T115" fmla="*/ 21 h 55"/>
                  <a:gd name="T116" fmla="*/ 29 w 44"/>
                  <a:gd name="T117" fmla="*/ 22 h 5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"/>
                  <a:gd name="T178" fmla="*/ 0 h 55"/>
                  <a:gd name="T179" fmla="*/ 44 w 44"/>
                  <a:gd name="T180" fmla="*/ 55 h 5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" h="55">
                    <a:moveTo>
                      <a:pt x="44" y="26"/>
                    </a:moveTo>
                    <a:lnTo>
                      <a:pt x="15" y="26"/>
                    </a:lnTo>
                    <a:lnTo>
                      <a:pt x="15" y="28"/>
                    </a:lnTo>
                    <a:lnTo>
                      <a:pt x="15" y="30"/>
                    </a:lnTo>
                    <a:lnTo>
                      <a:pt x="16" y="33"/>
                    </a:lnTo>
                    <a:lnTo>
                      <a:pt x="16" y="35"/>
                    </a:lnTo>
                    <a:lnTo>
                      <a:pt x="17" y="37"/>
                    </a:lnTo>
                    <a:lnTo>
                      <a:pt x="18" y="38"/>
                    </a:lnTo>
                    <a:lnTo>
                      <a:pt x="19" y="40"/>
                    </a:lnTo>
                    <a:lnTo>
                      <a:pt x="20" y="41"/>
                    </a:lnTo>
                    <a:lnTo>
                      <a:pt x="23" y="43"/>
                    </a:lnTo>
                    <a:lnTo>
                      <a:pt x="25" y="44"/>
                    </a:lnTo>
                    <a:lnTo>
                      <a:pt x="27" y="45"/>
                    </a:lnTo>
                    <a:lnTo>
                      <a:pt x="30" y="46"/>
                    </a:lnTo>
                    <a:lnTo>
                      <a:pt x="31" y="45"/>
                    </a:lnTo>
                    <a:lnTo>
                      <a:pt x="33" y="45"/>
                    </a:lnTo>
                    <a:lnTo>
                      <a:pt x="35" y="44"/>
                    </a:lnTo>
                    <a:lnTo>
                      <a:pt x="36" y="44"/>
                    </a:lnTo>
                    <a:lnTo>
                      <a:pt x="37" y="42"/>
                    </a:lnTo>
                    <a:lnTo>
                      <a:pt x="38" y="41"/>
                    </a:lnTo>
                    <a:lnTo>
                      <a:pt x="40" y="39"/>
                    </a:lnTo>
                    <a:lnTo>
                      <a:pt x="42" y="37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2"/>
                    </a:lnTo>
                    <a:lnTo>
                      <a:pt x="41" y="44"/>
                    </a:lnTo>
                    <a:lnTo>
                      <a:pt x="39" y="46"/>
                    </a:lnTo>
                    <a:lnTo>
                      <a:pt x="38" y="48"/>
                    </a:lnTo>
                    <a:lnTo>
                      <a:pt x="37" y="49"/>
                    </a:lnTo>
                    <a:lnTo>
                      <a:pt x="36" y="50"/>
                    </a:lnTo>
                    <a:lnTo>
                      <a:pt x="35" y="51"/>
                    </a:lnTo>
                    <a:lnTo>
                      <a:pt x="33" y="52"/>
                    </a:lnTo>
                    <a:lnTo>
                      <a:pt x="32" y="53"/>
                    </a:lnTo>
                    <a:lnTo>
                      <a:pt x="30" y="53"/>
                    </a:lnTo>
                    <a:lnTo>
                      <a:pt x="29" y="54"/>
                    </a:lnTo>
                    <a:lnTo>
                      <a:pt x="27" y="54"/>
                    </a:lnTo>
                    <a:lnTo>
                      <a:pt x="25" y="54"/>
                    </a:lnTo>
                    <a:lnTo>
                      <a:pt x="24" y="55"/>
                    </a:lnTo>
                    <a:lnTo>
                      <a:pt x="22" y="55"/>
                    </a:lnTo>
                    <a:lnTo>
                      <a:pt x="19" y="55"/>
                    </a:lnTo>
                    <a:lnTo>
                      <a:pt x="17" y="54"/>
                    </a:lnTo>
                    <a:lnTo>
                      <a:pt x="14" y="53"/>
                    </a:lnTo>
                    <a:lnTo>
                      <a:pt x="12" y="52"/>
                    </a:lnTo>
                    <a:lnTo>
                      <a:pt x="10" y="51"/>
                    </a:lnTo>
                    <a:lnTo>
                      <a:pt x="8" y="50"/>
                    </a:lnTo>
                    <a:lnTo>
                      <a:pt x="6" y="48"/>
                    </a:lnTo>
                    <a:lnTo>
                      <a:pt x="5" y="46"/>
                    </a:lnTo>
                    <a:lnTo>
                      <a:pt x="3" y="44"/>
                    </a:lnTo>
                    <a:lnTo>
                      <a:pt x="3" y="42"/>
                    </a:lnTo>
                    <a:lnTo>
                      <a:pt x="2" y="40"/>
                    </a:lnTo>
                    <a:lnTo>
                      <a:pt x="1" y="38"/>
                    </a:lnTo>
                    <a:lnTo>
                      <a:pt x="1" y="36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1" y="20"/>
                    </a:lnTo>
                    <a:lnTo>
                      <a:pt x="2" y="17"/>
                    </a:lnTo>
                    <a:lnTo>
                      <a:pt x="3" y="15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6"/>
                    </a:lnTo>
                    <a:lnTo>
                      <a:pt x="10" y="4"/>
                    </a:lnTo>
                    <a:lnTo>
                      <a:pt x="13" y="3"/>
                    </a:lnTo>
                    <a:lnTo>
                      <a:pt x="15" y="2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29" y="1"/>
                    </a:lnTo>
                    <a:lnTo>
                      <a:pt x="31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6" y="5"/>
                    </a:lnTo>
                    <a:lnTo>
                      <a:pt x="37" y="7"/>
                    </a:lnTo>
                    <a:lnTo>
                      <a:pt x="39" y="8"/>
                    </a:lnTo>
                    <a:lnTo>
                      <a:pt x="40" y="10"/>
                    </a:lnTo>
                    <a:lnTo>
                      <a:pt x="41" y="12"/>
                    </a:lnTo>
                    <a:lnTo>
                      <a:pt x="42" y="15"/>
                    </a:lnTo>
                    <a:lnTo>
                      <a:pt x="43" y="17"/>
                    </a:lnTo>
                    <a:lnTo>
                      <a:pt x="43" y="20"/>
                    </a:lnTo>
                    <a:lnTo>
                      <a:pt x="44" y="23"/>
                    </a:lnTo>
                    <a:lnTo>
                      <a:pt x="44" y="26"/>
                    </a:lnTo>
                    <a:close/>
                    <a:moveTo>
                      <a:pt x="29" y="22"/>
                    </a:moveTo>
                    <a:lnTo>
                      <a:pt x="29" y="20"/>
                    </a:lnTo>
                    <a:lnTo>
                      <a:pt x="29" y="19"/>
                    </a:lnTo>
                    <a:lnTo>
                      <a:pt x="29" y="17"/>
                    </a:lnTo>
                    <a:lnTo>
                      <a:pt x="29" y="15"/>
                    </a:lnTo>
                    <a:lnTo>
                      <a:pt x="29" y="13"/>
                    </a:lnTo>
                    <a:lnTo>
                      <a:pt x="29" y="12"/>
                    </a:lnTo>
                    <a:lnTo>
                      <a:pt x="29" y="11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5" y="4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9" y="5"/>
                    </a:lnTo>
                    <a:lnTo>
                      <a:pt x="18" y="7"/>
                    </a:lnTo>
                    <a:lnTo>
                      <a:pt x="17" y="8"/>
                    </a:lnTo>
                    <a:lnTo>
                      <a:pt x="17" y="9"/>
                    </a:lnTo>
                    <a:lnTo>
                      <a:pt x="16" y="11"/>
                    </a:lnTo>
                    <a:lnTo>
                      <a:pt x="16" y="13"/>
                    </a:lnTo>
                    <a:lnTo>
                      <a:pt x="15" y="15"/>
                    </a:lnTo>
                    <a:lnTo>
                      <a:pt x="15" y="16"/>
                    </a:lnTo>
                    <a:lnTo>
                      <a:pt x="15" y="19"/>
                    </a:lnTo>
                    <a:lnTo>
                      <a:pt x="15" y="21"/>
                    </a:lnTo>
                    <a:lnTo>
                      <a:pt x="15" y="22"/>
                    </a:lnTo>
                    <a:lnTo>
                      <a:pt x="29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3" name="Freeform 59"/>
              <p:cNvSpPr>
                <a:spLocks/>
              </p:cNvSpPr>
              <p:nvPr/>
            </p:nvSpPr>
            <p:spPr bwMode="auto">
              <a:xfrm>
                <a:off x="2047" y="1470"/>
                <a:ext cx="46" cy="53"/>
              </a:xfrm>
              <a:custGeom>
                <a:avLst/>
                <a:gdLst>
                  <a:gd name="T0" fmla="*/ 22 w 46"/>
                  <a:gd name="T1" fmla="*/ 14 h 53"/>
                  <a:gd name="T2" fmla="*/ 25 w 46"/>
                  <a:gd name="T3" fmla="*/ 10 h 53"/>
                  <a:gd name="T4" fmla="*/ 27 w 46"/>
                  <a:gd name="T5" fmla="*/ 7 h 53"/>
                  <a:gd name="T6" fmla="*/ 29 w 46"/>
                  <a:gd name="T7" fmla="*/ 4 h 53"/>
                  <a:gd name="T8" fmla="*/ 31 w 46"/>
                  <a:gd name="T9" fmla="*/ 3 h 53"/>
                  <a:gd name="T10" fmla="*/ 35 w 46"/>
                  <a:gd name="T11" fmla="*/ 1 h 53"/>
                  <a:gd name="T12" fmla="*/ 39 w 46"/>
                  <a:gd name="T13" fmla="*/ 0 h 53"/>
                  <a:gd name="T14" fmla="*/ 42 w 46"/>
                  <a:gd name="T15" fmla="*/ 0 h 53"/>
                  <a:gd name="T16" fmla="*/ 44 w 46"/>
                  <a:gd name="T17" fmla="*/ 2 h 53"/>
                  <a:gd name="T18" fmla="*/ 46 w 46"/>
                  <a:gd name="T19" fmla="*/ 4 h 53"/>
                  <a:gd name="T20" fmla="*/ 46 w 46"/>
                  <a:gd name="T21" fmla="*/ 8 h 53"/>
                  <a:gd name="T22" fmla="*/ 46 w 46"/>
                  <a:gd name="T23" fmla="*/ 11 h 53"/>
                  <a:gd name="T24" fmla="*/ 44 w 46"/>
                  <a:gd name="T25" fmla="*/ 13 h 53"/>
                  <a:gd name="T26" fmla="*/ 42 w 46"/>
                  <a:gd name="T27" fmla="*/ 15 h 53"/>
                  <a:gd name="T28" fmla="*/ 39 w 46"/>
                  <a:gd name="T29" fmla="*/ 15 h 53"/>
                  <a:gd name="T30" fmla="*/ 37 w 46"/>
                  <a:gd name="T31" fmla="*/ 15 h 53"/>
                  <a:gd name="T32" fmla="*/ 34 w 46"/>
                  <a:gd name="T33" fmla="*/ 13 h 53"/>
                  <a:gd name="T34" fmla="*/ 33 w 46"/>
                  <a:gd name="T35" fmla="*/ 12 h 53"/>
                  <a:gd name="T36" fmla="*/ 32 w 46"/>
                  <a:gd name="T37" fmla="*/ 11 h 53"/>
                  <a:gd name="T38" fmla="*/ 31 w 46"/>
                  <a:gd name="T39" fmla="*/ 11 h 53"/>
                  <a:gd name="T40" fmla="*/ 31 w 46"/>
                  <a:gd name="T41" fmla="*/ 11 h 53"/>
                  <a:gd name="T42" fmla="*/ 29 w 46"/>
                  <a:gd name="T43" fmla="*/ 11 h 53"/>
                  <a:gd name="T44" fmla="*/ 28 w 46"/>
                  <a:gd name="T45" fmla="*/ 12 h 53"/>
                  <a:gd name="T46" fmla="*/ 26 w 46"/>
                  <a:gd name="T47" fmla="*/ 15 h 53"/>
                  <a:gd name="T48" fmla="*/ 24 w 46"/>
                  <a:gd name="T49" fmla="*/ 17 h 53"/>
                  <a:gd name="T50" fmla="*/ 24 w 46"/>
                  <a:gd name="T51" fmla="*/ 20 h 53"/>
                  <a:gd name="T52" fmla="*/ 23 w 46"/>
                  <a:gd name="T53" fmla="*/ 23 h 53"/>
                  <a:gd name="T54" fmla="*/ 22 w 46"/>
                  <a:gd name="T55" fmla="*/ 26 h 53"/>
                  <a:gd name="T56" fmla="*/ 22 w 46"/>
                  <a:gd name="T57" fmla="*/ 29 h 53"/>
                  <a:gd name="T58" fmla="*/ 22 w 46"/>
                  <a:gd name="T59" fmla="*/ 44 h 53"/>
                  <a:gd name="T60" fmla="*/ 23 w 46"/>
                  <a:gd name="T61" fmla="*/ 47 h 53"/>
                  <a:gd name="T62" fmla="*/ 23 w 46"/>
                  <a:gd name="T63" fmla="*/ 48 h 53"/>
                  <a:gd name="T64" fmla="*/ 23 w 46"/>
                  <a:gd name="T65" fmla="*/ 50 h 53"/>
                  <a:gd name="T66" fmla="*/ 24 w 46"/>
                  <a:gd name="T67" fmla="*/ 50 h 53"/>
                  <a:gd name="T68" fmla="*/ 26 w 46"/>
                  <a:gd name="T69" fmla="*/ 51 h 53"/>
                  <a:gd name="T70" fmla="*/ 29 w 46"/>
                  <a:gd name="T71" fmla="*/ 51 h 53"/>
                  <a:gd name="T72" fmla="*/ 0 w 46"/>
                  <a:gd name="T73" fmla="*/ 53 h 53"/>
                  <a:gd name="T74" fmla="*/ 2 w 46"/>
                  <a:gd name="T75" fmla="*/ 51 h 53"/>
                  <a:gd name="T76" fmla="*/ 4 w 46"/>
                  <a:gd name="T77" fmla="*/ 50 h 53"/>
                  <a:gd name="T78" fmla="*/ 6 w 46"/>
                  <a:gd name="T79" fmla="*/ 48 h 53"/>
                  <a:gd name="T80" fmla="*/ 7 w 46"/>
                  <a:gd name="T81" fmla="*/ 44 h 53"/>
                  <a:gd name="T82" fmla="*/ 7 w 46"/>
                  <a:gd name="T83" fmla="*/ 13 h 53"/>
                  <a:gd name="T84" fmla="*/ 6 w 46"/>
                  <a:gd name="T85" fmla="*/ 9 h 53"/>
                  <a:gd name="T86" fmla="*/ 6 w 46"/>
                  <a:gd name="T87" fmla="*/ 7 h 53"/>
                  <a:gd name="T88" fmla="*/ 5 w 46"/>
                  <a:gd name="T89" fmla="*/ 6 h 53"/>
                  <a:gd name="T90" fmla="*/ 4 w 46"/>
                  <a:gd name="T91" fmla="*/ 5 h 53"/>
                  <a:gd name="T92" fmla="*/ 3 w 46"/>
                  <a:gd name="T93" fmla="*/ 4 h 53"/>
                  <a:gd name="T94" fmla="*/ 0 w 46"/>
                  <a:gd name="T95" fmla="*/ 3 h 53"/>
                  <a:gd name="T96" fmla="*/ 22 w 46"/>
                  <a:gd name="T97" fmla="*/ 2 h 5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6"/>
                  <a:gd name="T148" fmla="*/ 0 h 53"/>
                  <a:gd name="T149" fmla="*/ 46 w 46"/>
                  <a:gd name="T150" fmla="*/ 53 h 5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6" h="53">
                    <a:moveTo>
                      <a:pt x="22" y="2"/>
                    </a:moveTo>
                    <a:lnTo>
                      <a:pt x="22" y="14"/>
                    </a:lnTo>
                    <a:lnTo>
                      <a:pt x="24" y="12"/>
                    </a:lnTo>
                    <a:lnTo>
                      <a:pt x="25" y="10"/>
                    </a:lnTo>
                    <a:lnTo>
                      <a:pt x="26" y="8"/>
                    </a:lnTo>
                    <a:lnTo>
                      <a:pt x="27" y="7"/>
                    </a:lnTo>
                    <a:lnTo>
                      <a:pt x="28" y="6"/>
                    </a:lnTo>
                    <a:lnTo>
                      <a:pt x="29" y="4"/>
                    </a:lnTo>
                    <a:lnTo>
                      <a:pt x="30" y="3"/>
                    </a:lnTo>
                    <a:lnTo>
                      <a:pt x="31" y="3"/>
                    </a:lnTo>
                    <a:lnTo>
                      <a:pt x="33" y="2"/>
                    </a:lnTo>
                    <a:lnTo>
                      <a:pt x="35" y="1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2" y="0"/>
                    </a:lnTo>
                    <a:lnTo>
                      <a:pt x="43" y="1"/>
                    </a:lnTo>
                    <a:lnTo>
                      <a:pt x="44" y="2"/>
                    </a:lnTo>
                    <a:lnTo>
                      <a:pt x="45" y="3"/>
                    </a:lnTo>
                    <a:lnTo>
                      <a:pt x="46" y="4"/>
                    </a:lnTo>
                    <a:lnTo>
                      <a:pt x="46" y="6"/>
                    </a:lnTo>
                    <a:lnTo>
                      <a:pt x="46" y="8"/>
                    </a:lnTo>
                    <a:lnTo>
                      <a:pt x="46" y="9"/>
                    </a:lnTo>
                    <a:lnTo>
                      <a:pt x="46" y="11"/>
                    </a:lnTo>
                    <a:lnTo>
                      <a:pt x="45" y="12"/>
                    </a:lnTo>
                    <a:lnTo>
                      <a:pt x="44" y="13"/>
                    </a:lnTo>
                    <a:lnTo>
                      <a:pt x="43" y="14"/>
                    </a:lnTo>
                    <a:lnTo>
                      <a:pt x="42" y="15"/>
                    </a:lnTo>
                    <a:lnTo>
                      <a:pt x="41" y="15"/>
                    </a:lnTo>
                    <a:lnTo>
                      <a:pt x="39" y="15"/>
                    </a:lnTo>
                    <a:lnTo>
                      <a:pt x="38" y="15"/>
                    </a:lnTo>
                    <a:lnTo>
                      <a:pt x="37" y="15"/>
                    </a:lnTo>
                    <a:lnTo>
                      <a:pt x="35" y="14"/>
                    </a:lnTo>
                    <a:lnTo>
                      <a:pt x="34" y="13"/>
                    </a:lnTo>
                    <a:lnTo>
                      <a:pt x="33" y="12"/>
                    </a:lnTo>
                    <a:lnTo>
                      <a:pt x="33" y="11"/>
                    </a:lnTo>
                    <a:lnTo>
                      <a:pt x="32" y="11"/>
                    </a:lnTo>
                    <a:lnTo>
                      <a:pt x="31" y="11"/>
                    </a:lnTo>
                    <a:lnTo>
                      <a:pt x="30" y="11"/>
                    </a:lnTo>
                    <a:lnTo>
                      <a:pt x="29" y="11"/>
                    </a:lnTo>
                    <a:lnTo>
                      <a:pt x="29" y="12"/>
                    </a:lnTo>
                    <a:lnTo>
                      <a:pt x="28" y="12"/>
                    </a:lnTo>
                    <a:lnTo>
                      <a:pt x="27" y="13"/>
                    </a:lnTo>
                    <a:lnTo>
                      <a:pt x="26" y="15"/>
                    </a:lnTo>
                    <a:lnTo>
                      <a:pt x="25" y="16"/>
                    </a:lnTo>
                    <a:lnTo>
                      <a:pt x="24" y="17"/>
                    </a:lnTo>
                    <a:lnTo>
                      <a:pt x="24" y="19"/>
                    </a:lnTo>
                    <a:lnTo>
                      <a:pt x="24" y="20"/>
                    </a:lnTo>
                    <a:lnTo>
                      <a:pt x="23" y="21"/>
                    </a:lnTo>
                    <a:lnTo>
                      <a:pt x="23" y="23"/>
                    </a:lnTo>
                    <a:lnTo>
                      <a:pt x="23" y="24"/>
                    </a:lnTo>
                    <a:lnTo>
                      <a:pt x="22" y="26"/>
                    </a:lnTo>
                    <a:lnTo>
                      <a:pt x="22" y="28"/>
                    </a:lnTo>
                    <a:lnTo>
                      <a:pt x="22" y="29"/>
                    </a:lnTo>
                    <a:lnTo>
                      <a:pt x="22" y="41"/>
                    </a:lnTo>
                    <a:lnTo>
                      <a:pt x="22" y="44"/>
                    </a:lnTo>
                    <a:lnTo>
                      <a:pt x="22" y="46"/>
                    </a:lnTo>
                    <a:lnTo>
                      <a:pt x="23" y="47"/>
                    </a:lnTo>
                    <a:lnTo>
                      <a:pt x="23" y="48"/>
                    </a:lnTo>
                    <a:lnTo>
                      <a:pt x="23" y="49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5" y="51"/>
                    </a:lnTo>
                    <a:lnTo>
                      <a:pt x="26" y="51"/>
                    </a:lnTo>
                    <a:lnTo>
                      <a:pt x="28" y="51"/>
                    </a:lnTo>
                    <a:lnTo>
                      <a:pt x="29" y="51"/>
                    </a:lnTo>
                    <a:lnTo>
                      <a:pt x="29" y="53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2" y="51"/>
                    </a:lnTo>
                    <a:lnTo>
                      <a:pt x="3" y="51"/>
                    </a:lnTo>
                    <a:lnTo>
                      <a:pt x="4" y="50"/>
                    </a:lnTo>
                    <a:lnTo>
                      <a:pt x="5" y="50"/>
                    </a:lnTo>
                    <a:lnTo>
                      <a:pt x="6" y="48"/>
                    </a:lnTo>
                    <a:lnTo>
                      <a:pt x="6" y="47"/>
                    </a:lnTo>
                    <a:lnTo>
                      <a:pt x="7" y="44"/>
                    </a:lnTo>
                    <a:lnTo>
                      <a:pt x="7" y="41"/>
                    </a:lnTo>
                    <a:lnTo>
                      <a:pt x="7" y="13"/>
                    </a:lnTo>
                    <a:lnTo>
                      <a:pt x="7" y="11"/>
                    </a:lnTo>
                    <a:lnTo>
                      <a:pt x="6" y="9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5" y="6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4" name="Freeform 60"/>
              <p:cNvSpPr>
                <a:spLocks noEditPoints="1"/>
              </p:cNvSpPr>
              <p:nvPr/>
            </p:nvSpPr>
            <p:spPr bwMode="auto">
              <a:xfrm>
                <a:off x="2098" y="1470"/>
                <a:ext cx="52" cy="55"/>
              </a:xfrm>
              <a:custGeom>
                <a:avLst/>
                <a:gdLst>
                  <a:gd name="T0" fmla="*/ 24 w 52"/>
                  <a:gd name="T1" fmla="*/ 50 h 55"/>
                  <a:gd name="T2" fmla="*/ 17 w 52"/>
                  <a:gd name="T3" fmla="*/ 53 h 55"/>
                  <a:gd name="T4" fmla="*/ 11 w 52"/>
                  <a:gd name="T5" fmla="*/ 55 h 55"/>
                  <a:gd name="T6" fmla="*/ 5 w 52"/>
                  <a:gd name="T7" fmla="*/ 53 h 55"/>
                  <a:gd name="T8" fmla="*/ 1 w 52"/>
                  <a:gd name="T9" fmla="*/ 49 h 55"/>
                  <a:gd name="T10" fmla="*/ 1 w 52"/>
                  <a:gd name="T11" fmla="*/ 42 h 55"/>
                  <a:gd name="T12" fmla="*/ 5 w 52"/>
                  <a:gd name="T13" fmla="*/ 34 h 55"/>
                  <a:gd name="T14" fmla="*/ 11 w 52"/>
                  <a:gd name="T15" fmla="*/ 30 h 55"/>
                  <a:gd name="T16" fmla="*/ 21 w 52"/>
                  <a:gd name="T17" fmla="*/ 25 h 55"/>
                  <a:gd name="T18" fmla="*/ 28 w 52"/>
                  <a:gd name="T19" fmla="*/ 16 h 55"/>
                  <a:gd name="T20" fmla="*/ 28 w 52"/>
                  <a:gd name="T21" fmla="*/ 9 h 55"/>
                  <a:gd name="T22" fmla="*/ 27 w 52"/>
                  <a:gd name="T23" fmla="*/ 6 h 55"/>
                  <a:gd name="T24" fmla="*/ 24 w 52"/>
                  <a:gd name="T25" fmla="*/ 4 h 55"/>
                  <a:gd name="T26" fmla="*/ 21 w 52"/>
                  <a:gd name="T27" fmla="*/ 3 h 55"/>
                  <a:gd name="T28" fmla="*/ 17 w 52"/>
                  <a:gd name="T29" fmla="*/ 4 h 55"/>
                  <a:gd name="T30" fmla="*/ 14 w 52"/>
                  <a:gd name="T31" fmla="*/ 7 h 55"/>
                  <a:gd name="T32" fmla="*/ 14 w 52"/>
                  <a:gd name="T33" fmla="*/ 8 h 55"/>
                  <a:gd name="T34" fmla="*/ 15 w 52"/>
                  <a:gd name="T35" fmla="*/ 11 h 55"/>
                  <a:gd name="T36" fmla="*/ 17 w 52"/>
                  <a:gd name="T37" fmla="*/ 15 h 55"/>
                  <a:gd name="T38" fmla="*/ 17 w 52"/>
                  <a:gd name="T39" fmla="*/ 18 h 55"/>
                  <a:gd name="T40" fmla="*/ 14 w 52"/>
                  <a:gd name="T41" fmla="*/ 21 h 55"/>
                  <a:gd name="T42" fmla="*/ 10 w 52"/>
                  <a:gd name="T43" fmla="*/ 22 h 55"/>
                  <a:gd name="T44" fmla="*/ 5 w 52"/>
                  <a:gd name="T45" fmla="*/ 21 h 55"/>
                  <a:gd name="T46" fmla="*/ 2 w 52"/>
                  <a:gd name="T47" fmla="*/ 18 h 55"/>
                  <a:gd name="T48" fmla="*/ 2 w 52"/>
                  <a:gd name="T49" fmla="*/ 13 h 55"/>
                  <a:gd name="T50" fmla="*/ 5 w 52"/>
                  <a:gd name="T51" fmla="*/ 8 h 55"/>
                  <a:gd name="T52" fmla="*/ 12 w 52"/>
                  <a:gd name="T53" fmla="*/ 3 h 55"/>
                  <a:gd name="T54" fmla="*/ 17 w 52"/>
                  <a:gd name="T55" fmla="*/ 1 h 55"/>
                  <a:gd name="T56" fmla="*/ 22 w 52"/>
                  <a:gd name="T57" fmla="*/ 0 h 55"/>
                  <a:gd name="T58" fmla="*/ 26 w 52"/>
                  <a:gd name="T59" fmla="*/ 0 h 55"/>
                  <a:gd name="T60" fmla="*/ 31 w 52"/>
                  <a:gd name="T61" fmla="*/ 0 h 55"/>
                  <a:gd name="T62" fmla="*/ 36 w 52"/>
                  <a:gd name="T63" fmla="*/ 2 h 55"/>
                  <a:gd name="T64" fmla="*/ 40 w 52"/>
                  <a:gd name="T65" fmla="*/ 5 h 55"/>
                  <a:gd name="T66" fmla="*/ 44 w 52"/>
                  <a:gd name="T67" fmla="*/ 10 h 55"/>
                  <a:gd name="T68" fmla="*/ 45 w 52"/>
                  <a:gd name="T69" fmla="*/ 12 h 55"/>
                  <a:gd name="T70" fmla="*/ 45 w 52"/>
                  <a:gd name="T71" fmla="*/ 17 h 55"/>
                  <a:gd name="T72" fmla="*/ 45 w 52"/>
                  <a:gd name="T73" fmla="*/ 41 h 55"/>
                  <a:gd name="T74" fmla="*/ 45 w 52"/>
                  <a:gd name="T75" fmla="*/ 44 h 55"/>
                  <a:gd name="T76" fmla="*/ 45 w 52"/>
                  <a:gd name="T77" fmla="*/ 46 h 55"/>
                  <a:gd name="T78" fmla="*/ 46 w 52"/>
                  <a:gd name="T79" fmla="*/ 46 h 55"/>
                  <a:gd name="T80" fmla="*/ 47 w 52"/>
                  <a:gd name="T81" fmla="*/ 47 h 55"/>
                  <a:gd name="T82" fmla="*/ 49 w 52"/>
                  <a:gd name="T83" fmla="*/ 46 h 55"/>
                  <a:gd name="T84" fmla="*/ 50 w 52"/>
                  <a:gd name="T85" fmla="*/ 48 h 55"/>
                  <a:gd name="T86" fmla="*/ 46 w 52"/>
                  <a:gd name="T87" fmla="*/ 53 h 55"/>
                  <a:gd name="T88" fmla="*/ 40 w 52"/>
                  <a:gd name="T89" fmla="*/ 55 h 55"/>
                  <a:gd name="T90" fmla="*/ 35 w 52"/>
                  <a:gd name="T91" fmla="*/ 54 h 55"/>
                  <a:gd name="T92" fmla="*/ 30 w 52"/>
                  <a:gd name="T93" fmla="*/ 51 h 55"/>
                  <a:gd name="T94" fmla="*/ 28 w 52"/>
                  <a:gd name="T95" fmla="*/ 46 h 55"/>
                  <a:gd name="T96" fmla="*/ 27 w 52"/>
                  <a:gd name="T97" fmla="*/ 26 h 55"/>
                  <a:gd name="T98" fmla="*/ 22 w 52"/>
                  <a:gd name="T99" fmla="*/ 29 h 55"/>
                  <a:gd name="T100" fmla="*/ 18 w 52"/>
                  <a:gd name="T101" fmla="*/ 32 h 55"/>
                  <a:gd name="T102" fmla="*/ 16 w 52"/>
                  <a:gd name="T103" fmla="*/ 36 h 55"/>
                  <a:gd name="T104" fmla="*/ 15 w 52"/>
                  <a:gd name="T105" fmla="*/ 41 h 55"/>
                  <a:gd name="T106" fmla="*/ 17 w 52"/>
                  <a:gd name="T107" fmla="*/ 44 h 55"/>
                  <a:gd name="T108" fmla="*/ 20 w 52"/>
                  <a:gd name="T109" fmla="*/ 45 h 55"/>
                  <a:gd name="T110" fmla="*/ 25 w 52"/>
                  <a:gd name="T111" fmla="*/ 45 h 5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2"/>
                  <a:gd name="T169" fmla="*/ 0 h 55"/>
                  <a:gd name="T170" fmla="*/ 52 w 52"/>
                  <a:gd name="T171" fmla="*/ 55 h 5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2" h="55">
                    <a:moveTo>
                      <a:pt x="28" y="46"/>
                    </a:moveTo>
                    <a:lnTo>
                      <a:pt x="26" y="48"/>
                    </a:lnTo>
                    <a:lnTo>
                      <a:pt x="24" y="50"/>
                    </a:lnTo>
                    <a:lnTo>
                      <a:pt x="21" y="51"/>
                    </a:lnTo>
                    <a:lnTo>
                      <a:pt x="19" y="52"/>
                    </a:lnTo>
                    <a:lnTo>
                      <a:pt x="17" y="53"/>
                    </a:lnTo>
                    <a:lnTo>
                      <a:pt x="15" y="54"/>
                    </a:lnTo>
                    <a:lnTo>
                      <a:pt x="13" y="55"/>
                    </a:lnTo>
                    <a:lnTo>
                      <a:pt x="11" y="55"/>
                    </a:lnTo>
                    <a:lnTo>
                      <a:pt x="9" y="55"/>
                    </a:lnTo>
                    <a:lnTo>
                      <a:pt x="6" y="54"/>
                    </a:lnTo>
                    <a:lnTo>
                      <a:pt x="5" y="53"/>
                    </a:lnTo>
                    <a:lnTo>
                      <a:pt x="3" y="52"/>
                    </a:lnTo>
                    <a:lnTo>
                      <a:pt x="2" y="51"/>
                    </a:lnTo>
                    <a:lnTo>
                      <a:pt x="1" y="49"/>
                    </a:lnTo>
                    <a:lnTo>
                      <a:pt x="1" y="47"/>
                    </a:lnTo>
                    <a:lnTo>
                      <a:pt x="0" y="44"/>
                    </a:lnTo>
                    <a:lnTo>
                      <a:pt x="1" y="42"/>
                    </a:lnTo>
                    <a:lnTo>
                      <a:pt x="2" y="39"/>
                    </a:lnTo>
                    <a:lnTo>
                      <a:pt x="3" y="36"/>
                    </a:lnTo>
                    <a:lnTo>
                      <a:pt x="5" y="34"/>
                    </a:lnTo>
                    <a:lnTo>
                      <a:pt x="7" y="33"/>
                    </a:lnTo>
                    <a:lnTo>
                      <a:pt x="9" y="31"/>
                    </a:lnTo>
                    <a:lnTo>
                      <a:pt x="11" y="30"/>
                    </a:lnTo>
                    <a:lnTo>
                      <a:pt x="14" y="28"/>
                    </a:lnTo>
                    <a:lnTo>
                      <a:pt x="17" y="27"/>
                    </a:lnTo>
                    <a:lnTo>
                      <a:pt x="21" y="25"/>
                    </a:lnTo>
                    <a:lnTo>
                      <a:pt x="24" y="23"/>
                    </a:lnTo>
                    <a:lnTo>
                      <a:pt x="28" y="21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8" y="11"/>
                    </a:lnTo>
                    <a:lnTo>
                      <a:pt x="28" y="9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7" y="6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8" y="4"/>
                    </a:lnTo>
                    <a:lnTo>
                      <a:pt x="17" y="4"/>
                    </a:lnTo>
                    <a:lnTo>
                      <a:pt x="15" y="5"/>
                    </a:lnTo>
                    <a:lnTo>
                      <a:pt x="15" y="6"/>
                    </a:lnTo>
                    <a:lnTo>
                      <a:pt x="14" y="7"/>
                    </a:lnTo>
                    <a:lnTo>
                      <a:pt x="14" y="8"/>
                    </a:lnTo>
                    <a:lnTo>
                      <a:pt x="14" y="9"/>
                    </a:lnTo>
                    <a:lnTo>
                      <a:pt x="15" y="10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17" y="13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7"/>
                    </a:lnTo>
                    <a:lnTo>
                      <a:pt x="17" y="18"/>
                    </a:lnTo>
                    <a:lnTo>
                      <a:pt x="16" y="19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3" y="22"/>
                    </a:lnTo>
                    <a:lnTo>
                      <a:pt x="12" y="22"/>
                    </a:lnTo>
                    <a:lnTo>
                      <a:pt x="10" y="22"/>
                    </a:lnTo>
                    <a:lnTo>
                      <a:pt x="9" y="22"/>
                    </a:lnTo>
                    <a:lnTo>
                      <a:pt x="7" y="22"/>
                    </a:lnTo>
                    <a:lnTo>
                      <a:pt x="5" y="21"/>
                    </a:lnTo>
                    <a:lnTo>
                      <a:pt x="4" y="21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2" y="17"/>
                    </a:lnTo>
                    <a:lnTo>
                      <a:pt x="2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4" y="9"/>
                    </a:lnTo>
                    <a:lnTo>
                      <a:pt x="5" y="8"/>
                    </a:lnTo>
                    <a:lnTo>
                      <a:pt x="7" y="6"/>
                    </a:lnTo>
                    <a:lnTo>
                      <a:pt x="9" y="4"/>
                    </a:lnTo>
                    <a:lnTo>
                      <a:pt x="12" y="3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1"/>
                    </a:lnTo>
                    <a:lnTo>
                      <a:pt x="35" y="1"/>
                    </a:lnTo>
                    <a:lnTo>
                      <a:pt x="36" y="2"/>
                    </a:lnTo>
                    <a:lnTo>
                      <a:pt x="37" y="3"/>
                    </a:lnTo>
                    <a:lnTo>
                      <a:pt x="38" y="3"/>
                    </a:lnTo>
                    <a:lnTo>
                      <a:pt x="40" y="5"/>
                    </a:lnTo>
                    <a:lnTo>
                      <a:pt x="42" y="7"/>
                    </a:lnTo>
                    <a:lnTo>
                      <a:pt x="43" y="8"/>
                    </a:lnTo>
                    <a:lnTo>
                      <a:pt x="44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5" y="12"/>
                    </a:lnTo>
                    <a:lnTo>
                      <a:pt x="45" y="14"/>
                    </a:lnTo>
                    <a:lnTo>
                      <a:pt x="45" y="15"/>
                    </a:lnTo>
                    <a:lnTo>
                      <a:pt x="45" y="17"/>
                    </a:lnTo>
                    <a:lnTo>
                      <a:pt x="45" y="19"/>
                    </a:lnTo>
                    <a:lnTo>
                      <a:pt x="45" y="21"/>
                    </a:lnTo>
                    <a:lnTo>
                      <a:pt x="45" y="41"/>
                    </a:lnTo>
                    <a:lnTo>
                      <a:pt x="45" y="42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6"/>
                    </a:lnTo>
                    <a:lnTo>
                      <a:pt x="46" y="46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9" y="47"/>
                    </a:lnTo>
                    <a:lnTo>
                      <a:pt x="49" y="46"/>
                    </a:lnTo>
                    <a:lnTo>
                      <a:pt x="50" y="46"/>
                    </a:lnTo>
                    <a:lnTo>
                      <a:pt x="52" y="46"/>
                    </a:lnTo>
                    <a:lnTo>
                      <a:pt x="50" y="48"/>
                    </a:lnTo>
                    <a:lnTo>
                      <a:pt x="49" y="50"/>
                    </a:lnTo>
                    <a:lnTo>
                      <a:pt x="47" y="52"/>
                    </a:lnTo>
                    <a:lnTo>
                      <a:pt x="46" y="53"/>
                    </a:lnTo>
                    <a:lnTo>
                      <a:pt x="44" y="53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9" y="55"/>
                    </a:lnTo>
                    <a:lnTo>
                      <a:pt x="36" y="55"/>
                    </a:lnTo>
                    <a:lnTo>
                      <a:pt x="35" y="54"/>
                    </a:lnTo>
                    <a:lnTo>
                      <a:pt x="33" y="53"/>
                    </a:lnTo>
                    <a:lnTo>
                      <a:pt x="31" y="53"/>
                    </a:lnTo>
                    <a:lnTo>
                      <a:pt x="30" y="51"/>
                    </a:lnTo>
                    <a:lnTo>
                      <a:pt x="30" y="50"/>
                    </a:lnTo>
                    <a:lnTo>
                      <a:pt x="29" y="48"/>
                    </a:lnTo>
                    <a:lnTo>
                      <a:pt x="28" y="46"/>
                    </a:lnTo>
                    <a:close/>
                    <a:moveTo>
                      <a:pt x="28" y="42"/>
                    </a:moveTo>
                    <a:lnTo>
                      <a:pt x="28" y="25"/>
                    </a:lnTo>
                    <a:lnTo>
                      <a:pt x="27" y="26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2" y="29"/>
                    </a:lnTo>
                    <a:lnTo>
                      <a:pt x="21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8" y="33"/>
                    </a:lnTo>
                    <a:lnTo>
                      <a:pt x="17" y="35"/>
                    </a:lnTo>
                    <a:lnTo>
                      <a:pt x="16" y="36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6" y="42"/>
                    </a:lnTo>
                    <a:lnTo>
                      <a:pt x="17" y="43"/>
                    </a:lnTo>
                    <a:lnTo>
                      <a:pt x="17" y="44"/>
                    </a:lnTo>
                    <a:lnTo>
                      <a:pt x="18" y="44"/>
                    </a:lnTo>
                    <a:lnTo>
                      <a:pt x="19" y="45"/>
                    </a:lnTo>
                    <a:lnTo>
                      <a:pt x="20" y="45"/>
                    </a:lnTo>
                    <a:lnTo>
                      <a:pt x="21" y="46"/>
                    </a:lnTo>
                    <a:lnTo>
                      <a:pt x="23" y="45"/>
                    </a:lnTo>
                    <a:lnTo>
                      <a:pt x="25" y="45"/>
                    </a:lnTo>
                    <a:lnTo>
                      <a:pt x="27" y="44"/>
                    </a:lnTo>
                    <a:lnTo>
                      <a:pt x="28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5" name="Freeform 61"/>
              <p:cNvSpPr>
                <a:spLocks noEditPoints="1"/>
              </p:cNvSpPr>
              <p:nvPr/>
            </p:nvSpPr>
            <p:spPr bwMode="auto">
              <a:xfrm>
                <a:off x="3506" y="2418"/>
                <a:ext cx="82" cy="77"/>
              </a:xfrm>
              <a:custGeom>
                <a:avLst/>
                <a:gdLst>
                  <a:gd name="T0" fmla="*/ 28 w 82"/>
                  <a:gd name="T1" fmla="*/ 64 h 77"/>
                  <a:gd name="T2" fmla="*/ 28 w 82"/>
                  <a:gd name="T3" fmla="*/ 69 h 77"/>
                  <a:gd name="T4" fmla="*/ 29 w 82"/>
                  <a:gd name="T5" fmla="*/ 71 h 77"/>
                  <a:gd name="T6" fmla="*/ 30 w 82"/>
                  <a:gd name="T7" fmla="*/ 72 h 77"/>
                  <a:gd name="T8" fmla="*/ 31 w 82"/>
                  <a:gd name="T9" fmla="*/ 74 h 77"/>
                  <a:gd name="T10" fmla="*/ 34 w 82"/>
                  <a:gd name="T11" fmla="*/ 74 h 77"/>
                  <a:gd name="T12" fmla="*/ 39 w 82"/>
                  <a:gd name="T13" fmla="*/ 75 h 77"/>
                  <a:gd name="T14" fmla="*/ 0 w 82"/>
                  <a:gd name="T15" fmla="*/ 77 h 77"/>
                  <a:gd name="T16" fmla="*/ 2 w 82"/>
                  <a:gd name="T17" fmla="*/ 75 h 77"/>
                  <a:gd name="T18" fmla="*/ 6 w 82"/>
                  <a:gd name="T19" fmla="*/ 74 h 77"/>
                  <a:gd name="T20" fmla="*/ 8 w 82"/>
                  <a:gd name="T21" fmla="*/ 73 h 77"/>
                  <a:gd name="T22" fmla="*/ 9 w 82"/>
                  <a:gd name="T23" fmla="*/ 72 h 77"/>
                  <a:gd name="T24" fmla="*/ 10 w 82"/>
                  <a:gd name="T25" fmla="*/ 70 h 77"/>
                  <a:gd name="T26" fmla="*/ 11 w 82"/>
                  <a:gd name="T27" fmla="*/ 66 h 77"/>
                  <a:gd name="T28" fmla="*/ 11 w 82"/>
                  <a:gd name="T29" fmla="*/ 13 h 77"/>
                  <a:gd name="T30" fmla="*/ 10 w 82"/>
                  <a:gd name="T31" fmla="*/ 9 h 77"/>
                  <a:gd name="T32" fmla="*/ 10 w 82"/>
                  <a:gd name="T33" fmla="*/ 6 h 77"/>
                  <a:gd name="T34" fmla="*/ 8 w 82"/>
                  <a:gd name="T35" fmla="*/ 5 h 77"/>
                  <a:gd name="T36" fmla="*/ 7 w 82"/>
                  <a:gd name="T37" fmla="*/ 4 h 77"/>
                  <a:gd name="T38" fmla="*/ 4 w 82"/>
                  <a:gd name="T39" fmla="*/ 3 h 77"/>
                  <a:gd name="T40" fmla="*/ 0 w 82"/>
                  <a:gd name="T41" fmla="*/ 3 h 77"/>
                  <a:gd name="T42" fmla="*/ 35 w 82"/>
                  <a:gd name="T43" fmla="*/ 0 h 77"/>
                  <a:gd name="T44" fmla="*/ 42 w 82"/>
                  <a:gd name="T45" fmla="*/ 0 h 77"/>
                  <a:gd name="T46" fmla="*/ 47 w 82"/>
                  <a:gd name="T47" fmla="*/ 1 h 77"/>
                  <a:gd name="T48" fmla="*/ 52 w 82"/>
                  <a:gd name="T49" fmla="*/ 1 h 77"/>
                  <a:gd name="T50" fmla="*/ 56 w 82"/>
                  <a:gd name="T51" fmla="*/ 2 h 77"/>
                  <a:gd name="T52" fmla="*/ 61 w 82"/>
                  <a:gd name="T53" fmla="*/ 5 h 77"/>
                  <a:gd name="T54" fmla="*/ 66 w 82"/>
                  <a:gd name="T55" fmla="*/ 9 h 77"/>
                  <a:gd name="T56" fmla="*/ 68 w 82"/>
                  <a:gd name="T57" fmla="*/ 12 h 77"/>
                  <a:gd name="T58" fmla="*/ 69 w 82"/>
                  <a:gd name="T59" fmla="*/ 15 h 77"/>
                  <a:gd name="T60" fmla="*/ 70 w 82"/>
                  <a:gd name="T61" fmla="*/ 19 h 77"/>
                  <a:gd name="T62" fmla="*/ 70 w 82"/>
                  <a:gd name="T63" fmla="*/ 22 h 77"/>
                  <a:gd name="T64" fmla="*/ 70 w 82"/>
                  <a:gd name="T65" fmla="*/ 26 h 77"/>
                  <a:gd name="T66" fmla="*/ 69 w 82"/>
                  <a:gd name="T67" fmla="*/ 30 h 77"/>
                  <a:gd name="T68" fmla="*/ 67 w 82"/>
                  <a:gd name="T69" fmla="*/ 33 h 77"/>
                  <a:gd name="T70" fmla="*/ 64 w 82"/>
                  <a:gd name="T71" fmla="*/ 36 h 77"/>
                  <a:gd name="T72" fmla="*/ 60 w 82"/>
                  <a:gd name="T73" fmla="*/ 39 h 77"/>
                  <a:gd name="T74" fmla="*/ 54 w 82"/>
                  <a:gd name="T75" fmla="*/ 41 h 77"/>
                  <a:gd name="T76" fmla="*/ 73 w 82"/>
                  <a:gd name="T77" fmla="*/ 69 h 77"/>
                  <a:gd name="T78" fmla="*/ 76 w 82"/>
                  <a:gd name="T79" fmla="*/ 72 h 77"/>
                  <a:gd name="T80" fmla="*/ 78 w 82"/>
                  <a:gd name="T81" fmla="*/ 74 h 77"/>
                  <a:gd name="T82" fmla="*/ 80 w 82"/>
                  <a:gd name="T83" fmla="*/ 74 h 77"/>
                  <a:gd name="T84" fmla="*/ 82 w 82"/>
                  <a:gd name="T85" fmla="*/ 77 h 77"/>
                  <a:gd name="T86" fmla="*/ 33 w 82"/>
                  <a:gd name="T87" fmla="*/ 42 h 77"/>
                  <a:gd name="T88" fmla="*/ 28 w 82"/>
                  <a:gd name="T89" fmla="*/ 4 h 77"/>
                  <a:gd name="T90" fmla="*/ 31 w 82"/>
                  <a:gd name="T91" fmla="*/ 38 h 77"/>
                  <a:gd name="T92" fmla="*/ 35 w 82"/>
                  <a:gd name="T93" fmla="*/ 38 h 77"/>
                  <a:gd name="T94" fmla="*/ 38 w 82"/>
                  <a:gd name="T95" fmla="*/ 38 h 77"/>
                  <a:gd name="T96" fmla="*/ 41 w 82"/>
                  <a:gd name="T97" fmla="*/ 37 h 77"/>
                  <a:gd name="T98" fmla="*/ 43 w 82"/>
                  <a:gd name="T99" fmla="*/ 37 h 77"/>
                  <a:gd name="T100" fmla="*/ 47 w 82"/>
                  <a:gd name="T101" fmla="*/ 35 h 77"/>
                  <a:gd name="T102" fmla="*/ 50 w 82"/>
                  <a:gd name="T103" fmla="*/ 32 h 77"/>
                  <a:gd name="T104" fmla="*/ 52 w 82"/>
                  <a:gd name="T105" fmla="*/ 27 h 77"/>
                  <a:gd name="T106" fmla="*/ 52 w 82"/>
                  <a:gd name="T107" fmla="*/ 22 h 77"/>
                  <a:gd name="T108" fmla="*/ 52 w 82"/>
                  <a:gd name="T109" fmla="*/ 18 h 77"/>
                  <a:gd name="T110" fmla="*/ 51 w 82"/>
                  <a:gd name="T111" fmla="*/ 14 h 77"/>
                  <a:gd name="T112" fmla="*/ 50 w 82"/>
                  <a:gd name="T113" fmla="*/ 11 h 77"/>
                  <a:gd name="T114" fmla="*/ 48 w 82"/>
                  <a:gd name="T115" fmla="*/ 8 h 77"/>
                  <a:gd name="T116" fmla="*/ 45 w 82"/>
                  <a:gd name="T117" fmla="*/ 6 h 77"/>
                  <a:gd name="T118" fmla="*/ 42 w 82"/>
                  <a:gd name="T119" fmla="*/ 5 h 77"/>
                  <a:gd name="T120" fmla="*/ 39 w 82"/>
                  <a:gd name="T121" fmla="*/ 4 h 77"/>
                  <a:gd name="T122" fmla="*/ 34 w 82"/>
                  <a:gd name="T123" fmla="*/ 4 h 7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2"/>
                  <a:gd name="T187" fmla="*/ 0 h 77"/>
                  <a:gd name="T188" fmla="*/ 82 w 82"/>
                  <a:gd name="T189" fmla="*/ 77 h 7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2" h="77">
                    <a:moveTo>
                      <a:pt x="28" y="42"/>
                    </a:moveTo>
                    <a:lnTo>
                      <a:pt x="28" y="64"/>
                    </a:lnTo>
                    <a:lnTo>
                      <a:pt x="28" y="66"/>
                    </a:lnTo>
                    <a:lnTo>
                      <a:pt x="28" y="69"/>
                    </a:lnTo>
                    <a:lnTo>
                      <a:pt x="28" y="70"/>
                    </a:lnTo>
                    <a:lnTo>
                      <a:pt x="29" y="71"/>
                    </a:lnTo>
                    <a:lnTo>
                      <a:pt x="29" y="72"/>
                    </a:lnTo>
                    <a:lnTo>
                      <a:pt x="30" y="72"/>
                    </a:lnTo>
                    <a:lnTo>
                      <a:pt x="30" y="73"/>
                    </a:lnTo>
                    <a:lnTo>
                      <a:pt x="31" y="74"/>
                    </a:lnTo>
                    <a:lnTo>
                      <a:pt x="33" y="74"/>
                    </a:lnTo>
                    <a:lnTo>
                      <a:pt x="34" y="74"/>
                    </a:lnTo>
                    <a:lnTo>
                      <a:pt x="36" y="75"/>
                    </a:lnTo>
                    <a:lnTo>
                      <a:pt x="39" y="75"/>
                    </a:lnTo>
                    <a:lnTo>
                      <a:pt x="39" y="77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2" y="75"/>
                    </a:lnTo>
                    <a:lnTo>
                      <a:pt x="4" y="74"/>
                    </a:lnTo>
                    <a:lnTo>
                      <a:pt x="6" y="74"/>
                    </a:lnTo>
                    <a:lnTo>
                      <a:pt x="7" y="74"/>
                    </a:lnTo>
                    <a:lnTo>
                      <a:pt x="8" y="73"/>
                    </a:lnTo>
                    <a:lnTo>
                      <a:pt x="8" y="72"/>
                    </a:lnTo>
                    <a:lnTo>
                      <a:pt x="9" y="72"/>
                    </a:lnTo>
                    <a:lnTo>
                      <a:pt x="9" y="71"/>
                    </a:lnTo>
                    <a:lnTo>
                      <a:pt x="10" y="70"/>
                    </a:lnTo>
                    <a:lnTo>
                      <a:pt x="10" y="69"/>
                    </a:lnTo>
                    <a:lnTo>
                      <a:pt x="11" y="66"/>
                    </a:lnTo>
                    <a:lnTo>
                      <a:pt x="11" y="64"/>
                    </a:lnTo>
                    <a:lnTo>
                      <a:pt x="11" y="13"/>
                    </a:lnTo>
                    <a:lnTo>
                      <a:pt x="11" y="11"/>
                    </a:lnTo>
                    <a:lnTo>
                      <a:pt x="10" y="9"/>
                    </a:lnTo>
                    <a:lnTo>
                      <a:pt x="10" y="7"/>
                    </a:lnTo>
                    <a:lnTo>
                      <a:pt x="10" y="6"/>
                    </a:lnTo>
                    <a:lnTo>
                      <a:pt x="9" y="5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7" y="4"/>
                    </a:lnTo>
                    <a:lnTo>
                      <a:pt x="5" y="3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8" y="0"/>
                    </a:lnTo>
                    <a:lnTo>
                      <a:pt x="42" y="0"/>
                    </a:lnTo>
                    <a:lnTo>
                      <a:pt x="44" y="1"/>
                    </a:lnTo>
                    <a:lnTo>
                      <a:pt x="47" y="1"/>
                    </a:lnTo>
                    <a:lnTo>
                      <a:pt x="50" y="1"/>
                    </a:lnTo>
                    <a:lnTo>
                      <a:pt x="52" y="1"/>
                    </a:lnTo>
                    <a:lnTo>
                      <a:pt x="54" y="2"/>
                    </a:lnTo>
                    <a:lnTo>
                      <a:pt x="56" y="2"/>
                    </a:lnTo>
                    <a:lnTo>
                      <a:pt x="59" y="4"/>
                    </a:lnTo>
                    <a:lnTo>
                      <a:pt x="61" y="5"/>
                    </a:lnTo>
                    <a:lnTo>
                      <a:pt x="64" y="7"/>
                    </a:lnTo>
                    <a:lnTo>
                      <a:pt x="66" y="9"/>
                    </a:lnTo>
                    <a:lnTo>
                      <a:pt x="67" y="11"/>
                    </a:lnTo>
                    <a:lnTo>
                      <a:pt x="68" y="12"/>
                    </a:lnTo>
                    <a:lnTo>
                      <a:pt x="69" y="14"/>
                    </a:lnTo>
                    <a:lnTo>
                      <a:pt x="69" y="15"/>
                    </a:lnTo>
                    <a:lnTo>
                      <a:pt x="70" y="17"/>
                    </a:lnTo>
                    <a:lnTo>
                      <a:pt x="70" y="19"/>
                    </a:lnTo>
                    <a:lnTo>
                      <a:pt x="70" y="20"/>
                    </a:lnTo>
                    <a:lnTo>
                      <a:pt x="70" y="22"/>
                    </a:lnTo>
                    <a:lnTo>
                      <a:pt x="70" y="24"/>
                    </a:lnTo>
                    <a:lnTo>
                      <a:pt x="70" y="26"/>
                    </a:lnTo>
                    <a:lnTo>
                      <a:pt x="70" y="28"/>
                    </a:lnTo>
                    <a:lnTo>
                      <a:pt x="69" y="30"/>
                    </a:lnTo>
                    <a:lnTo>
                      <a:pt x="68" y="31"/>
                    </a:lnTo>
                    <a:lnTo>
                      <a:pt x="67" y="33"/>
                    </a:lnTo>
                    <a:lnTo>
                      <a:pt x="66" y="35"/>
                    </a:lnTo>
                    <a:lnTo>
                      <a:pt x="64" y="36"/>
                    </a:lnTo>
                    <a:lnTo>
                      <a:pt x="62" y="38"/>
                    </a:lnTo>
                    <a:lnTo>
                      <a:pt x="60" y="39"/>
                    </a:lnTo>
                    <a:lnTo>
                      <a:pt x="57" y="41"/>
                    </a:lnTo>
                    <a:lnTo>
                      <a:pt x="54" y="41"/>
                    </a:lnTo>
                    <a:lnTo>
                      <a:pt x="72" y="66"/>
                    </a:lnTo>
                    <a:lnTo>
                      <a:pt x="73" y="69"/>
                    </a:lnTo>
                    <a:lnTo>
                      <a:pt x="75" y="71"/>
                    </a:lnTo>
                    <a:lnTo>
                      <a:pt x="76" y="72"/>
                    </a:lnTo>
                    <a:lnTo>
                      <a:pt x="77" y="73"/>
                    </a:lnTo>
                    <a:lnTo>
                      <a:pt x="78" y="74"/>
                    </a:lnTo>
                    <a:lnTo>
                      <a:pt x="79" y="74"/>
                    </a:lnTo>
                    <a:lnTo>
                      <a:pt x="80" y="74"/>
                    </a:lnTo>
                    <a:lnTo>
                      <a:pt x="82" y="75"/>
                    </a:lnTo>
                    <a:lnTo>
                      <a:pt x="82" y="77"/>
                    </a:lnTo>
                    <a:lnTo>
                      <a:pt x="58" y="77"/>
                    </a:lnTo>
                    <a:lnTo>
                      <a:pt x="33" y="42"/>
                    </a:lnTo>
                    <a:lnTo>
                      <a:pt x="28" y="42"/>
                    </a:lnTo>
                    <a:close/>
                    <a:moveTo>
                      <a:pt x="28" y="4"/>
                    </a:moveTo>
                    <a:lnTo>
                      <a:pt x="28" y="38"/>
                    </a:lnTo>
                    <a:lnTo>
                      <a:pt x="31" y="38"/>
                    </a:lnTo>
                    <a:lnTo>
                      <a:pt x="33" y="38"/>
                    </a:lnTo>
                    <a:lnTo>
                      <a:pt x="35" y="38"/>
                    </a:lnTo>
                    <a:lnTo>
                      <a:pt x="37" y="38"/>
                    </a:lnTo>
                    <a:lnTo>
                      <a:pt x="38" y="38"/>
                    </a:lnTo>
                    <a:lnTo>
                      <a:pt x="40" y="37"/>
                    </a:lnTo>
                    <a:lnTo>
                      <a:pt x="41" y="37"/>
                    </a:lnTo>
                    <a:lnTo>
                      <a:pt x="42" y="37"/>
                    </a:lnTo>
                    <a:lnTo>
                      <a:pt x="43" y="37"/>
                    </a:lnTo>
                    <a:lnTo>
                      <a:pt x="45" y="36"/>
                    </a:lnTo>
                    <a:lnTo>
                      <a:pt x="47" y="35"/>
                    </a:lnTo>
                    <a:lnTo>
                      <a:pt x="49" y="34"/>
                    </a:lnTo>
                    <a:lnTo>
                      <a:pt x="50" y="32"/>
                    </a:lnTo>
                    <a:lnTo>
                      <a:pt x="51" y="30"/>
                    </a:lnTo>
                    <a:lnTo>
                      <a:pt x="52" y="27"/>
                    </a:lnTo>
                    <a:lnTo>
                      <a:pt x="52" y="25"/>
                    </a:lnTo>
                    <a:lnTo>
                      <a:pt x="52" y="22"/>
                    </a:lnTo>
                    <a:lnTo>
                      <a:pt x="52" y="19"/>
                    </a:lnTo>
                    <a:lnTo>
                      <a:pt x="52" y="18"/>
                    </a:lnTo>
                    <a:lnTo>
                      <a:pt x="52" y="15"/>
                    </a:lnTo>
                    <a:lnTo>
                      <a:pt x="51" y="14"/>
                    </a:lnTo>
                    <a:lnTo>
                      <a:pt x="51" y="12"/>
                    </a:lnTo>
                    <a:lnTo>
                      <a:pt x="50" y="11"/>
                    </a:lnTo>
                    <a:lnTo>
                      <a:pt x="49" y="9"/>
                    </a:lnTo>
                    <a:lnTo>
                      <a:pt x="48" y="8"/>
                    </a:lnTo>
                    <a:lnTo>
                      <a:pt x="47" y="7"/>
                    </a:lnTo>
                    <a:lnTo>
                      <a:pt x="45" y="6"/>
                    </a:lnTo>
                    <a:lnTo>
                      <a:pt x="44" y="5"/>
                    </a:lnTo>
                    <a:lnTo>
                      <a:pt x="42" y="5"/>
                    </a:lnTo>
                    <a:lnTo>
                      <a:pt x="40" y="4"/>
                    </a:lnTo>
                    <a:lnTo>
                      <a:pt x="39" y="4"/>
                    </a:lnTo>
                    <a:lnTo>
                      <a:pt x="36" y="4"/>
                    </a:lnTo>
                    <a:lnTo>
                      <a:pt x="34" y="4"/>
                    </a:lnTo>
                    <a:lnTo>
                      <a:pt x="2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6" name="Freeform 62"/>
              <p:cNvSpPr>
                <a:spLocks noEditPoints="1"/>
              </p:cNvSpPr>
              <p:nvPr/>
            </p:nvSpPr>
            <p:spPr bwMode="auto">
              <a:xfrm>
                <a:off x="3591" y="2441"/>
                <a:ext cx="44" cy="55"/>
              </a:xfrm>
              <a:custGeom>
                <a:avLst/>
                <a:gdLst>
                  <a:gd name="T0" fmla="*/ 15 w 44"/>
                  <a:gd name="T1" fmla="*/ 26 h 55"/>
                  <a:gd name="T2" fmla="*/ 16 w 44"/>
                  <a:gd name="T3" fmla="*/ 31 h 55"/>
                  <a:gd name="T4" fmla="*/ 17 w 44"/>
                  <a:gd name="T5" fmla="*/ 35 h 55"/>
                  <a:gd name="T6" fmla="*/ 19 w 44"/>
                  <a:gd name="T7" fmla="*/ 39 h 55"/>
                  <a:gd name="T8" fmla="*/ 21 w 44"/>
                  <a:gd name="T9" fmla="*/ 42 h 55"/>
                  <a:gd name="T10" fmla="*/ 25 w 44"/>
                  <a:gd name="T11" fmla="*/ 45 h 55"/>
                  <a:gd name="T12" fmla="*/ 30 w 44"/>
                  <a:gd name="T13" fmla="*/ 46 h 55"/>
                  <a:gd name="T14" fmla="*/ 33 w 44"/>
                  <a:gd name="T15" fmla="*/ 45 h 55"/>
                  <a:gd name="T16" fmla="*/ 36 w 44"/>
                  <a:gd name="T17" fmla="*/ 44 h 55"/>
                  <a:gd name="T18" fmla="*/ 39 w 44"/>
                  <a:gd name="T19" fmla="*/ 41 h 55"/>
                  <a:gd name="T20" fmla="*/ 42 w 44"/>
                  <a:gd name="T21" fmla="*/ 37 h 55"/>
                  <a:gd name="T22" fmla="*/ 43 w 44"/>
                  <a:gd name="T23" fmla="*/ 40 h 55"/>
                  <a:gd name="T24" fmla="*/ 41 w 44"/>
                  <a:gd name="T25" fmla="*/ 45 h 55"/>
                  <a:gd name="T26" fmla="*/ 38 w 44"/>
                  <a:gd name="T27" fmla="*/ 48 h 55"/>
                  <a:gd name="T28" fmla="*/ 36 w 44"/>
                  <a:gd name="T29" fmla="*/ 51 h 55"/>
                  <a:gd name="T30" fmla="*/ 33 w 44"/>
                  <a:gd name="T31" fmla="*/ 52 h 55"/>
                  <a:gd name="T32" fmla="*/ 30 w 44"/>
                  <a:gd name="T33" fmla="*/ 53 h 55"/>
                  <a:gd name="T34" fmla="*/ 27 w 44"/>
                  <a:gd name="T35" fmla="*/ 55 h 55"/>
                  <a:gd name="T36" fmla="*/ 24 w 44"/>
                  <a:gd name="T37" fmla="*/ 55 h 55"/>
                  <a:gd name="T38" fmla="*/ 20 w 44"/>
                  <a:gd name="T39" fmla="*/ 55 h 55"/>
                  <a:gd name="T40" fmla="*/ 15 w 44"/>
                  <a:gd name="T41" fmla="*/ 54 h 55"/>
                  <a:gd name="T42" fmla="*/ 10 w 44"/>
                  <a:gd name="T43" fmla="*/ 52 h 55"/>
                  <a:gd name="T44" fmla="*/ 6 w 44"/>
                  <a:gd name="T45" fmla="*/ 49 h 55"/>
                  <a:gd name="T46" fmla="*/ 4 w 44"/>
                  <a:gd name="T47" fmla="*/ 45 h 55"/>
                  <a:gd name="T48" fmla="*/ 2 w 44"/>
                  <a:gd name="T49" fmla="*/ 40 h 55"/>
                  <a:gd name="T50" fmla="*/ 1 w 44"/>
                  <a:gd name="T51" fmla="*/ 36 h 55"/>
                  <a:gd name="T52" fmla="*/ 0 w 44"/>
                  <a:gd name="T53" fmla="*/ 31 h 55"/>
                  <a:gd name="T54" fmla="*/ 0 w 44"/>
                  <a:gd name="T55" fmla="*/ 26 h 55"/>
                  <a:gd name="T56" fmla="*/ 1 w 44"/>
                  <a:gd name="T57" fmla="*/ 20 h 55"/>
                  <a:gd name="T58" fmla="*/ 3 w 44"/>
                  <a:gd name="T59" fmla="*/ 15 h 55"/>
                  <a:gd name="T60" fmla="*/ 6 w 44"/>
                  <a:gd name="T61" fmla="*/ 10 h 55"/>
                  <a:gd name="T62" fmla="*/ 9 w 44"/>
                  <a:gd name="T63" fmla="*/ 7 h 55"/>
                  <a:gd name="T64" fmla="*/ 13 w 44"/>
                  <a:gd name="T65" fmla="*/ 3 h 55"/>
                  <a:gd name="T66" fmla="*/ 17 w 44"/>
                  <a:gd name="T67" fmla="*/ 2 h 55"/>
                  <a:gd name="T68" fmla="*/ 21 w 44"/>
                  <a:gd name="T69" fmla="*/ 0 h 55"/>
                  <a:gd name="T70" fmla="*/ 26 w 44"/>
                  <a:gd name="T71" fmla="*/ 0 h 55"/>
                  <a:gd name="T72" fmla="*/ 30 w 44"/>
                  <a:gd name="T73" fmla="*/ 2 h 55"/>
                  <a:gd name="T74" fmla="*/ 33 w 44"/>
                  <a:gd name="T75" fmla="*/ 3 h 55"/>
                  <a:gd name="T76" fmla="*/ 36 w 44"/>
                  <a:gd name="T77" fmla="*/ 5 h 55"/>
                  <a:gd name="T78" fmla="*/ 39 w 44"/>
                  <a:gd name="T79" fmla="*/ 9 h 55"/>
                  <a:gd name="T80" fmla="*/ 41 w 44"/>
                  <a:gd name="T81" fmla="*/ 13 h 55"/>
                  <a:gd name="T82" fmla="*/ 43 w 44"/>
                  <a:gd name="T83" fmla="*/ 17 h 55"/>
                  <a:gd name="T84" fmla="*/ 44 w 44"/>
                  <a:gd name="T85" fmla="*/ 23 h 55"/>
                  <a:gd name="T86" fmla="*/ 30 w 44"/>
                  <a:gd name="T87" fmla="*/ 23 h 55"/>
                  <a:gd name="T88" fmla="*/ 30 w 44"/>
                  <a:gd name="T89" fmla="*/ 19 h 55"/>
                  <a:gd name="T90" fmla="*/ 29 w 44"/>
                  <a:gd name="T91" fmla="*/ 15 h 55"/>
                  <a:gd name="T92" fmla="*/ 29 w 44"/>
                  <a:gd name="T93" fmla="*/ 12 h 55"/>
                  <a:gd name="T94" fmla="*/ 29 w 44"/>
                  <a:gd name="T95" fmla="*/ 10 h 55"/>
                  <a:gd name="T96" fmla="*/ 27 w 44"/>
                  <a:gd name="T97" fmla="*/ 7 h 55"/>
                  <a:gd name="T98" fmla="*/ 26 w 44"/>
                  <a:gd name="T99" fmla="*/ 5 h 55"/>
                  <a:gd name="T100" fmla="*/ 24 w 44"/>
                  <a:gd name="T101" fmla="*/ 4 h 55"/>
                  <a:gd name="T102" fmla="*/ 23 w 44"/>
                  <a:gd name="T103" fmla="*/ 4 h 55"/>
                  <a:gd name="T104" fmla="*/ 20 w 44"/>
                  <a:gd name="T105" fmla="*/ 5 h 55"/>
                  <a:gd name="T106" fmla="*/ 18 w 44"/>
                  <a:gd name="T107" fmla="*/ 7 h 55"/>
                  <a:gd name="T108" fmla="*/ 17 w 44"/>
                  <a:gd name="T109" fmla="*/ 10 h 55"/>
                  <a:gd name="T110" fmla="*/ 16 w 44"/>
                  <a:gd name="T111" fmla="*/ 13 h 55"/>
                  <a:gd name="T112" fmla="*/ 16 w 44"/>
                  <a:gd name="T113" fmla="*/ 17 h 55"/>
                  <a:gd name="T114" fmla="*/ 15 w 44"/>
                  <a:gd name="T115" fmla="*/ 21 h 55"/>
                  <a:gd name="T116" fmla="*/ 30 w 44"/>
                  <a:gd name="T117" fmla="*/ 23 h 5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"/>
                  <a:gd name="T178" fmla="*/ 0 h 55"/>
                  <a:gd name="T179" fmla="*/ 44 w 44"/>
                  <a:gd name="T180" fmla="*/ 55 h 5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" h="55">
                    <a:moveTo>
                      <a:pt x="44" y="26"/>
                    </a:moveTo>
                    <a:lnTo>
                      <a:pt x="15" y="26"/>
                    </a:lnTo>
                    <a:lnTo>
                      <a:pt x="15" y="29"/>
                    </a:lnTo>
                    <a:lnTo>
                      <a:pt x="16" y="31"/>
                    </a:lnTo>
                    <a:lnTo>
                      <a:pt x="16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9" y="39"/>
                    </a:lnTo>
                    <a:lnTo>
                      <a:pt x="20" y="40"/>
                    </a:lnTo>
                    <a:lnTo>
                      <a:pt x="21" y="42"/>
                    </a:lnTo>
                    <a:lnTo>
                      <a:pt x="23" y="43"/>
                    </a:lnTo>
                    <a:lnTo>
                      <a:pt x="25" y="45"/>
                    </a:lnTo>
                    <a:lnTo>
                      <a:pt x="28" y="46"/>
                    </a:lnTo>
                    <a:lnTo>
                      <a:pt x="30" y="46"/>
                    </a:lnTo>
                    <a:lnTo>
                      <a:pt x="32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6" y="44"/>
                    </a:lnTo>
                    <a:lnTo>
                      <a:pt x="37" y="43"/>
                    </a:lnTo>
                    <a:lnTo>
                      <a:pt x="39" y="41"/>
                    </a:lnTo>
                    <a:lnTo>
                      <a:pt x="41" y="39"/>
                    </a:lnTo>
                    <a:lnTo>
                      <a:pt x="42" y="37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3"/>
                    </a:lnTo>
                    <a:lnTo>
                      <a:pt x="41" y="45"/>
                    </a:lnTo>
                    <a:lnTo>
                      <a:pt x="39" y="47"/>
                    </a:lnTo>
                    <a:lnTo>
                      <a:pt x="38" y="48"/>
                    </a:lnTo>
                    <a:lnTo>
                      <a:pt x="37" y="49"/>
                    </a:lnTo>
                    <a:lnTo>
                      <a:pt x="36" y="51"/>
                    </a:lnTo>
                    <a:lnTo>
                      <a:pt x="35" y="52"/>
                    </a:lnTo>
                    <a:lnTo>
                      <a:pt x="33" y="52"/>
                    </a:lnTo>
                    <a:lnTo>
                      <a:pt x="32" y="53"/>
                    </a:lnTo>
                    <a:lnTo>
                      <a:pt x="30" y="53"/>
                    </a:lnTo>
                    <a:lnTo>
                      <a:pt x="29" y="54"/>
                    </a:lnTo>
                    <a:lnTo>
                      <a:pt x="27" y="55"/>
                    </a:lnTo>
                    <a:lnTo>
                      <a:pt x="26" y="55"/>
                    </a:lnTo>
                    <a:lnTo>
                      <a:pt x="24" y="55"/>
                    </a:lnTo>
                    <a:lnTo>
                      <a:pt x="23" y="55"/>
                    </a:lnTo>
                    <a:lnTo>
                      <a:pt x="20" y="55"/>
                    </a:lnTo>
                    <a:lnTo>
                      <a:pt x="17" y="55"/>
                    </a:lnTo>
                    <a:lnTo>
                      <a:pt x="15" y="54"/>
                    </a:lnTo>
                    <a:lnTo>
                      <a:pt x="12" y="53"/>
                    </a:lnTo>
                    <a:lnTo>
                      <a:pt x="10" y="52"/>
                    </a:lnTo>
                    <a:lnTo>
                      <a:pt x="8" y="50"/>
                    </a:lnTo>
                    <a:lnTo>
                      <a:pt x="6" y="49"/>
                    </a:lnTo>
                    <a:lnTo>
                      <a:pt x="5" y="47"/>
                    </a:lnTo>
                    <a:lnTo>
                      <a:pt x="4" y="45"/>
                    </a:lnTo>
                    <a:lnTo>
                      <a:pt x="3" y="43"/>
                    </a:lnTo>
                    <a:lnTo>
                      <a:pt x="2" y="40"/>
                    </a:lnTo>
                    <a:lnTo>
                      <a:pt x="2" y="38"/>
                    </a:lnTo>
                    <a:lnTo>
                      <a:pt x="1" y="36"/>
                    </a:lnTo>
                    <a:lnTo>
                      <a:pt x="1" y="34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1" y="23"/>
                    </a:lnTo>
                    <a:lnTo>
                      <a:pt x="1" y="20"/>
                    </a:lnTo>
                    <a:lnTo>
                      <a:pt x="2" y="17"/>
                    </a:lnTo>
                    <a:lnTo>
                      <a:pt x="3" y="15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3" y="3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1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1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6" y="5"/>
                    </a:lnTo>
                    <a:lnTo>
                      <a:pt x="38" y="7"/>
                    </a:lnTo>
                    <a:lnTo>
                      <a:pt x="39" y="9"/>
                    </a:lnTo>
                    <a:lnTo>
                      <a:pt x="40" y="11"/>
                    </a:lnTo>
                    <a:lnTo>
                      <a:pt x="41" y="13"/>
                    </a:lnTo>
                    <a:lnTo>
                      <a:pt x="42" y="15"/>
                    </a:lnTo>
                    <a:lnTo>
                      <a:pt x="43" y="17"/>
                    </a:lnTo>
                    <a:lnTo>
                      <a:pt x="43" y="20"/>
                    </a:lnTo>
                    <a:lnTo>
                      <a:pt x="44" y="23"/>
                    </a:lnTo>
                    <a:lnTo>
                      <a:pt x="44" y="26"/>
                    </a:lnTo>
                    <a:close/>
                    <a:moveTo>
                      <a:pt x="30" y="23"/>
                    </a:moveTo>
                    <a:lnTo>
                      <a:pt x="30" y="21"/>
                    </a:lnTo>
                    <a:lnTo>
                      <a:pt x="30" y="19"/>
                    </a:lnTo>
                    <a:lnTo>
                      <a:pt x="30" y="17"/>
                    </a:lnTo>
                    <a:lnTo>
                      <a:pt x="29" y="15"/>
                    </a:lnTo>
                    <a:lnTo>
                      <a:pt x="29" y="14"/>
                    </a:lnTo>
                    <a:lnTo>
                      <a:pt x="29" y="12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8" y="9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1" y="4"/>
                    </a:lnTo>
                    <a:lnTo>
                      <a:pt x="20" y="5"/>
                    </a:lnTo>
                    <a:lnTo>
                      <a:pt x="19" y="5"/>
                    </a:lnTo>
                    <a:lnTo>
                      <a:pt x="18" y="7"/>
                    </a:lnTo>
                    <a:lnTo>
                      <a:pt x="17" y="8"/>
                    </a:lnTo>
                    <a:lnTo>
                      <a:pt x="17" y="10"/>
                    </a:lnTo>
                    <a:lnTo>
                      <a:pt x="16" y="11"/>
                    </a:lnTo>
                    <a:lnTo>
                      <a:pt x="16" y="13"/>
                    </a:lnTo>
                    <a:lnTo>
                      <a:pt x="16" y="15"/>
                    </a:lnTo>
                    <a:lnTo>
                      <a:pt x="16" y="17"/>
                    </a:lnTo>
                    <a:lnTo>
                      <a:pt x="15" y="19"/>
                    </a:lnTo>
                    <a:lnTo>
                      <a:pt x="15" y="21"/>
                    </a:lnTo>
                    <a:lnTo>
                      <a:pt x="15" y="23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7" name="Freeform 63"/>
              <p:cNvSpPr>
                <a:spLocks/>
              </p:cNvSpPr>
              <p:nvPr/>
            </p:nvSpPr>
            <p:spPr bwMode="auto">
              <a:xfrm>
                <a:off x="3640" y="2423"/>
                <a:ext cx="35" cy="73"/>
              </a:xfrm>
              <a:custGeom>
                <a:avLst/>
                <a:gdLst>
                  <a:gd name="T0" fmla="*/ 23 w 35"/>
                  <a:gd name="T1" fmla="*/ 20 h 73"/>
                  <a:gd name="T2" fmla="*/ 35 w 35"/>
                  <a:gd name="T3" fmla="*/ 26 h 73"/>
                  <a:gd name="T4" fmla="*/ 23 w 35"/>
                  <a:gd name="T5" fmla="*/ 58 h 73"/>
                  <a:gd name="T6" fmla="*/ 23 w 35"/>
                  <a:gd name="T7" fmla="*/ 61 h 73"/>
                  <a:gd name="T8" fmla="*/ 23 w 35"/>
                  <a:gd name="T9" fmla="*/ 64 h 73"/>
                  <a:gd name="T10" fmla="*/ 24 w 35"/>
                  <a:gd name="T11" fmla="*/ 65 h 73"/>
                  <a:gd name="T12" fmla="*/ 25 w 35"/>
                  <a:gd name="T13" fmla="*/ 66 h 73"/>
                  <a:gd name="T14" fmla="*/ 26 w 35"/>
                  <a:gd name="T15" fmla="*/ 66 h 73"/>
                  <a:gd name="T16" fmla="*/ 27 w 35"/>
                  <a:gd name="T17" fmla="*/ 66 h 73"/>
                  <a:gd name="T18" fmla="*/ 29 w 35"/>
                  <a:gd name="T19" fmla="*/ 65 h 73"/>
                  <a:gd name="T20" fmla="*/ 32 w 35"/>
                  <a:gd name="T21" fmla="*/ 61 h 73"/>
                  <a:gd name="T22" fmla="*/ 33 w 35"/>
                  <a:gd name="T23" fmla="*/ 65 h 73"/>
                  <a:gd name="T24" fmla="*/ 30 w 35"/>
                  <a:gd name="T25" fmla="*/ 69 h 73"/>
                  <a:gd name="T26" fmla="*/ 27 w 35"/>
                  <a:gd name="T27" fmla="*/ 71 h 73"/>
                  <a:gd name="T28" fmla="*/ 23 w 35"/>
                  <a:gd name="T29" fmla="*/ 73 h 73"/>
                  <a:gd name="T30" fmla="*/ 18 w 35"/>
                  <a:gd name="T31" fmla="*/ 73 h 73"/>
                  <a:gd name="T32" fmla="*/ 14 w 35"/>
                  <a:gd name="T33" fmla="*/ 71 h 73"/>
                  <a:gd name="T34" fmla="*/ 11 w 35"/>
                  <a:gd name="T35" fmla="*/ 69 h 73"/>
                  <a:gd name="T36" fmla="*/ 8 w 35"/>
                  <a:gd name="T37" fmla="*/ 66 h 73"/>
                  <a:gd name="T38" fmla="*/ 8 w 35"/>
                  <a:gd name="T39" fmla="*/ 64 h 73"/>
                  <a:gd name="T40" fmla="*/ 8 w 35"/>
                  <a:gd name="T41" fmla="*/ 62 h 73"/>
                  <a:gd name="T42" fmla="*/ 7 w 35"/>
                  <a:gd name="T43" fmla="*/ 59 h 73"/>
                  <a:gd name="T44" fmla="*/ 7 w 35"/>
                  <a:gd name="T45" fmla="*/ 56 h 73"/>
                  <a:gd name="T46" fmla="*/ 7 w 35"/>
                  <a:gd name="T47" fmla="*/ 26 h 73"/>
                  <a:gd name="T48" fmla="*/ 0 w 35"/>
                  <a:gd name="T49" fmla="*/ 23 h 73"/>
                  <a:gd name="T50" fmla="*/ 4 w 35"/>
                  <a:gd name="T51" fmla="*/ 21 h 73"/>
                  <a:gd name="T52" fmla="*/ 7 w 35"/>
                  <a:gd name="T53" fmla="*/ 18 h 73"/>
                  <a:gd name="T54" fmla="*/ 10 w 35"/>
                  <a:gd name="T55" fmla="*/ 16 h 73"/>
                  <a:gd name="T56" fmla="*/ 12 w 35"/>
                  <a:gd name="T57" fmla="*/ 13 h 73"/>
                  <a:gd name="T58" fmla="*/ 15 w 35"/>
                  <a:gd name="T59" fmla="*/ 10 h 73"/>
                  <a:gd name="T60" fmla="*/ 17 w 35"/>
                  <a:gd name="T61" fmla="*/ 7 h 73"/>
                  <a:gd name="T62" fmla="*/ 19 w 35"/>
                  <a:gd name="T63" fmla="*/ 4 h 73"/>
                  <a:gd name="T64" fmla="*/ 21 w 35"/>
                  <a:gd name="T65" fmla="*/ 0 h 7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"/>
                  <a:gd name="T100" fmla="*/ 0 h 73"/>
                  <a:gd name="T101" fmla="*/ 35 w 35"/>
                  <a:gd name="T102" fmla="*/ 73 h 7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" h="73">
                    <a:moveTo>
                      <a:pt x="23" y="0"/>
                    </a:moveTo>
                    <a:lnTo>
                      <a:pt x="23" y="20"/>
                    </a:lnTo>
                    <a:lnTo>
                      <a:pt x="35" y="20"/>
                    </a:lnTo>
                    <a:lnTo>
                      <a:pt x="35" y="26"/>
                    </a:lnTo>
                    <a:lnTo>
                      <a:pt x="23" y="26"/>
                    </a:lnTo>
                    <a:lnTo>
                      <a:pt x="23" y="58"/>
                    </a:lnTo>
                    <a:lnTo>
                      <a:pt x="23" y="60"/>
                    </a:lnTo>
                    <a:lnTo>
                      <a:pt x="23" y="61"/>
                    </a:lnTo>
                    <a:lnTo>
                      <a:pt x="23" y="63"/>
                    </a:lnTo>
                    <a:lnTo>
                      <a:pt x="23" y="64"/>
                    </a:lnTo>
                    <a:lnTo>
                      <a:pt x="24" y="65"/>
                    </a:lnTo>
                    <a:lnTo>
                      <a:pt x="25" y="66"/>
                    </a:lnTo>
                    <a:lnTo>
                      <a:pt x="26" y="66"/>
                    </a:lnTo>
                    <a:lnTo>
                      <a:pt x="27" y="66"/>
                    </a:lnTo>
                    <a:lnTo>
                      <a:pt x="28" y="66"/>
                    </a:lnTo>
                    <a:lnTo>
                      <a:pt x="29" y="65"/>
                    </a:lnTo>
                    <a:lnTo>
                      <a:pt x="31" y="64"/>
                    </a:lnTo>
                    <a:lnTo>
                      <a:pt x="32" y="61"/>
                    </a:lnTo>
                    <a:lnTo>
                      <a:pt x="34" y="63"/>
                    </a:lnTo>
                    <a:lnTo>
                      <a:pt x="33" y="65"/>
                    </a:lnTo>
                    <a:lnTo>
                      <a:pt x="32" y="67"/>
                    </a:lnTo>
                    <a:lnTo>
                      <a:pt x="30" y="69"/>
                    </a:lnTo>
                    <a:lnTo>
                      <a:pt x="28" y="70"/>
                    </a:lnTo>
                    <a:lnTo>
                      <a:pt x="27" y="71"/>
                    </a:lnTo>
                    <a:lnTo>
                      <a:pt x="25" y="72"/>
                    </a:lnTo>
                    <a:lnTo>
                      <a:pt x="23" y="73"/>
                    </a:lnTo>
                    <a:lnTo>
                      <a:pt x="20" y="73"/>
                    </a:lnTo>
                    <a:lnTo>
                      <a:pt x="18" y="73"/>
                    </a:lnTo>
                    <a:lnTo>
                      <a:pt x="16" y="72"/>
                    </a:lnTo>
                    <a:lnTo>
                      <a:pt x="14" y="71"/>
                    </a:lnTo>
                    <a:lnTo>
                      <a:pt x="12" y="70"/>
                    </a:lnTo>
                    <a:lnTo>
                      <a:pt x="11" y="69"/>
                    </a:lnTo>
                    <a:lnTo>
                      <a:pt x="9" y="67"/>
                    </a:lnTo>
                    <a:lnTo>
                      <a:pt x="8" y="66"/>
                    </a:lnTo>
                    <a:lnTo>
                      <a:pt x="8" y="65"/>
                    </a:lnTo>
                    <a:lnTo>
                      <a:pt x="8" y="64"/>
                    </a:lnTo>
                    <a:lnTo>
                      <a:pt x="8" y="63"/>
                    </a:lnTo>
                    <a:lnTo>
                      <a:pt x="8" y="62"/>
                    </a:lnTo>
                    <a:lnTo>
                      <a:pt x="8" y="61"/>
                    </a:lnTo>
                    <a:lnTo>
                      <a:pt x="7" y="59"/>
                    </a:lnTo>
                    <a:lnTo>
                      <a:pt x="7" y="58"/>
                    </a:lnTo>
                    <a:lnTo>
                      <a:pt x="7" y="56"/>
                    </a:lnTo>
                    <a:lnTo>
                      <a:pt x="7" y="54"/>
                    </a:lnTo>
                    <a:lnTo>
                      <a:pt x="7" y="26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2" y="22"/>
                    </a:lnTo>
                    <a:lnTo>
                      <a:pt x="4" y="21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9" y="17"/>
                    </a:lnTo>
                    <a:lnTo>
                      <a:pt x="10" y="16"/>
                    </a:lnTo>
                    <a:lnTo>
                      <a:pt x="11" y="14"/>
                    </a:lnTo>
                    <a:lnTo>
                      <a:pt x="12" y="13"/>
                    </a:lnTo>
                    <a:lnTo>
                      <a:pt x="14" y="12"/>
                    </a:lnTo>
                    <a:lnTo>
                      <a:pt x="15" y="10"/>
                    </a:lnTo>
                    <a:lnTo>
                      <a:pt x="16" y="9"/>
                    </a:lnTo>
                    <a:lnTo>
                      <a:pt x="17" y="7"/>
                    </a:lnTo>
                    <a:lnTo>
                      <a:pt x="18" y="5"/>
                    </a:lnTo>
                    <a:lnTo>
                      <a:pt x="19" y="4"/>
                    </a:lnTo>
                    <a:lnTo>
                      <a:pt x="20" y="2"/>
                    </a:lnTo>
                    <a:lnTo>
                      <a:pt x="21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8" name="Freeform 64"/>
              <p:cNvSpPr>
                <a:spLocks noEditPoints="1"/>
              </p:cNvSpPr>
              <p:nvPr/>
            </p:nvSpPr>
            <p:spPr bwMode="auto">
              <a:xfrm>
                <a:off x="3681" y="2414"/>
                <a:ext cx="51" cy="82"/>
              </a:xfrm>
              <a:custGeom>
                <a:avLst/>
                <a:gdLst>
                  <a:gd name="T0" fmla="*/ 23 w 51"/>
                  <a:gd name="T1" fmla="*/ 77 h 82"/>
                  <a:gd name="T2" fmla="*/ 17 w 51"/>
                  <a:gd name="T3" fmla="*/ 81 h 82"/>
                  <a:gd name="T4" fmla="*/ 10 w 51"/>
                  <a:gd name="T5" fmla="*/ 82 h 82"/>
                  <a:gd name="T6" fmla="*/ 4 w 51"/>
                  <a:gd name="T7" fmla="*/ 80 h 82"/>
                  <a:gd name="T8" fmla="*/ 1 w 51"/>
                  <a:gd name="T9" fmla="*/ 76 h 82"/>
                  <a:gd name="T10" fmla="*/ 0 w 51"/>
                  <a:gd name="T11" fmla="*/ 69 h 82"/>
                  <a:gd name="T12" fmla="*/ 5 w 51"/>
                  <a:gd name="T13" fmla="*/ 61 h 82"/>
                  <a:gd name="T14" fmla="*/ 11 w 51"/>
                  <a:gd name="T15" fmla="*/ 57 h 82"/>
                  <a:gd name="T16" fmla="*/ 20 w 51"/>
                  <a:gd name="T17" fmla="*/ 52 h 82"/>
                  <a:gd name="T18" fmla="*/ 28 w 51"/>
                  <a:gd name="T19" fmla="*/ 43 h 82"/>
                  <a:gd name="T20" fmla="*/ 28 w 51"/>
                  <a:gd name="T21" fmla="*/ 36 h 82"/>
                  <a:gd name="T22" fmla="*/ 26 w 51"/>
                  <a:gd name="T23" fmla="*/ 34 h 82"/>
                  <a:gd name="T24" fmla="*/ 24 w 51"/>
                  <a:gd name="T25" fmla="*/ 32 h 82"/>
                  <a:gd name="T26" fmla="*/ 21 w 51"/>
                  <a:gd name="T27" fmla="*/ 31 h 82"/>
                  <a:gd name="T28" fmla="*/ 16 w 51"/>
                  <a:gd name="T29" fmla="*/ 32 h 82"/>
                  <a:gd name="T30" fmla="*/ 14 w 51"/>
                  <a:gd name="T31" fmla="*/ 34 h 82"/>
                  <a:gd name="T32" fmla="*/ 13 w 51"/>
                  <a:gd name="T33" fmla="*/ 36 h 82"/>
                  <a:gd name="T34" fmla="*/ 15 w 51"/>
                  <a:gd name="T35" fmla="*/ 38 h 82"/>
                  <a:gd name="T36" fmla="*/ 17 w 51"/>
                  <a:gd name="T37" fmla="*/ 42 h 82"/>
                  <a:gd name="T38" fmla="*/ 17 w 51"/>
                  <a:gd name="T39" fmla="*/ 45 h 82"/>
                  <a:gd name="T40" fmla="*/ 14 w 51"/>
                  <a:gd name="T41" fmla="*/ 48 h 82"/>
                  <a:gd name="T42" fmla="*/ 10 w 51"/>
                  <a:gd name="T43" fmla="*/ 50 h 82"/>
                  <a:gd name="T44" fmla="*/ 5 w 51"/>
                  <a:gd name="T45" fmla="*/ 49 h 82"/>
                  <a:gd name="T46" fmla="*/ 2 w 51"/>
                  <a:gd name="T47" fmla="*/ 45 h 82"/>
                  <a:gd name="T48" fmla="*/ 2 w 51"/>
                  <a:gd name="T49" fmla="*/ 41 h 82"/>
                  <a:gd name="T50" fmla="*/ 5 w 51"/>
                  <a:gd name="T51" fmla="*/ 35 h 82"/>
                  <a:gd name="T52" fmla="*/ 11 w 51"/>
                  <a:gd name="T53" fmla="*/ 31 h 82"/>
                  <a:gd name="T54" fmla="*/ 17 w 51"/>
                  <a:gd name="T55" fmla="*/ 29 h 82"/>
                  <a:gd name="T56" fmla="*/ 21 w 51"/>
                  <a:gd name="T57" fmla="*/ 28 h 82"/>
                  <a:gd name="T58" fmla="*/ 26 w 51"/>
                  <a:gd name="T59" fmla="*/ 27 h 82"/>
                  <a:gd name="T60" fmla="*/ 31 w 51"/>
                  <a:gd name="T61" fmla="*/ 28 h 82"/>
                  <a:gd name="T62" fmla="*/ 35 w 51"/>
                  <a:gd name="T63" fmla="*/ 29 h 82"/>
                  <a:gd name="T64" fmla="*/ 40 w 51"/>
                  <a:gd name="T65" fmla="*/ 32 h 82"/>
                  <a:gd name="T66" fmla="*/ 44 w 51"/>
                  <a:gd name="T67" fmla="*/ 37 h 82"/>
                  <a:gd name="T68" fmla="*/ 44 w 51"/>
                  <a:gd name="T69" fmla="*/ 40 h 82"/>
                  <a:gd name="T70" fmla="*/ 45 w 51"/>
                  <a:gd name="T71" fmla="*/ 44 h 82"/>
                  <a:gd name="T72" fmla="*/ 45 w 51"/>
                  <a:gd name="T73" fmla="*/ 68 h 82"/>
                  <a:gd name="T74" fmla="*/ 45 w 51"/>
                  <a:gd name="T75" fmla="*/ 72 h 82"/>
                  <a:gd name="T76" fmla="*/ 45 w 51"/>
                  <a:gd name="T77" fmla="*/ 73 h 82"/>
                  <a:gd name="T78" fmla="*/ 46 w 51"/>
                  <a:gd name="T79" fmla="*/ 74 h 82"/>
                  <a:gd name="T80" fmla="*/ 47 w 51"/>
                  <a:gd name="T81" fmla="*/ 74 h 82"/>
                  <a:gd name="T82" fmla="*/ 49 w 51"/>
                  <a:gd name="T83" fmla="*/ 73 h 82"/>
                  <a:gd name="T84" fmla="*/ 50 w 51"/>
                  <a:gd name="T85" fmla="*/ 76 h 82"/>
                  <a:gd name="T86" fmla="*/ 45 w 51"/>
                  <a:gd name="T87" fmla="*/ 80 h 82"/>
                  <a:gd name="T88" fmla="*/ 40 w 51"/>
                  <a:gd name="T89" fmla="*/ 82 h 82"/>
                  <a:gd name="T90" fmla="*/ 34 w 51"/>
                  <a:gd name="T91" fmla="*/ 82 h 82"/>
                  <a:gd name="T92" fmla="*/ 30 w 51"/>
                  <a:gd name="T93" fmla="*/ 79 h 82"/>
                  <a:gd name="T94" fmla="*/ 28 w 51"/>
                  <a:gd name="T95" fmla="*/ 74 h 82"/>
                  <a:gd name="T96" fmla="*/ 26 w 51"/>
                  <a:gd name="T97" fmla="*/ 53 h 82"/>
                  <a:gd name="T98" fmla="*/ 22 w 51"/>
                  <a:gd name="T99" fmla="*/ 56 h 82"/>
                  <a:gd name="T100" fmla="*/ 18 w 51"/>
                  <a:gd name="T101" fmla="*/ 59 h 82"/>
                  <a:gd name="T102" fmla="*/ 16 w 51"/>
                  <a:gd name="T103" fmla="*/ 63 h 82"/>
                  <a:gd name="T104" fmla="*/ 15 w 51"/>
                  <a:gd name="T105" fmla="*/ 68 h 82"/>
                  <a:gd name="T106" fmla="*/ 17 w 51"/>
                  <a:gd name="T107" fmla="*/ 71 h 82"/>
                  <a:gd name="T108" fmla="*/ 20 w 51"/>
                  <a:gd name="T109" fmla="*/ 73 h 82"/>
                  <a:gd name="T110" fmla="*/ 24 w 51"/>
                  <a:gd name="T111" fmla="*/ 72 h 82"/>
                  <a:gd name="T112" fmla="*/ 32 w 51"/>
                  <a:gd name="T113" fmla="*/ 0 h 82"/>
                  <a:gd name="T114" fmla="*/ 25 w 51"/>
                  <a:gd name="T115" fmla="*/ 10 h 82"/>
                  <a:gd name="T116" fmla="*/ 18 w 51"/>
                  <a:gd name="T117" fmla="*/ 0 h 8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1"/>
                  <a:gd name="T178" fmla="*/ 0 h 82"/>
                  <a:gd name="T179" fmla="*/ 51 w 51"/>
                  <a:gd name="T180" fmla="*/ 82 h 8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1" h="82">
                    <a:moveTo>
                      <a:pt x="28" y="74"/>
                    </a:moveTo>
                    <a:lnTo>
                      <a:pt x="26" y="76"/>
                    </a:lnTo>
                    <a:lnTo>
                      <a:pt x="23" y="77"/>
                    </a:lnTo>
                    <a:lnTo>
                      <a:pt x="21" y="79"/>
                    </a:lnTo>
                    <a:lnTo>
                      <a:pt x="19" y="80"/>
                    </a:lnTo>
                    <a:lnTo>
                      <a:pt x="17" y="81"/>
                    </a:lnTo>
                    <a:lnTo>
                      <a:pt x="14" y="82"/>
                    </a:lnTo>
                    <a:lnTo>
                      <a:pt x="12" y="82"/>
                    </a:lnTo>
                    <a:lnTo>
                      <a:pt x="10" y="82"/>
                    </a:lnTo>
                    <a:lnTo>
                      <a:pt x="8" y="82"/>
                    </a:lnTo>
                    <a:lnTo>
                      <a:pt x="6" y="81"/>
                    </a:lnTo>
                    <a:lnTo>
                      <a:pt x="4" y="80"/>
                    </a:lnTo>
                    <a:lnTo>
                      <a:pt x="3" y="79"/>
                    </a:lnTo>
                    <a:lnTo>
                      <a:pt x="2" y="78"/>
                    </a:lnTo>
                    <a:lnTo>
                      <a:pt x="1" y="76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0" y="69"/>
                    </a:lnTo>
                    <a:lnTo>
                      <a:pt x="1" y="66"/>
                    </a:lnTo>
                    <a:lnTo>
                      <a:pt x="3" y="63"/>
                    </a:lnTo>
                    <a:lnTo>
                      <a:pt x="5" y="61"/>
                    </a:lnTo>
                    <a:lnTo>
                      <a:pt x="6" y="60"/>
                    </a:lnTo>
                    <a:lnTo>
                      <a:pt x="9" y="59"/>
                    </a:lnTo>
                    <a:lnTo>
                      <a:pt x="11" y="57"/>
                    </a:lnTo>
                    <a:lnTo>
                      <a:pt x="14" y="56"/>
                    </a:lnTo>
                    <a:lnTo>
                      <a:pt x="17" y="54"/>
                    </a:lnTo>
                    <a:lnTo>
                      <a:pt x="20" y="52"/>
                    </a:lnTo>
                    <a:lnTo>
                      <a:pt x="24" y="51"/>
                    </a:lnTo>
                    <a:lnTo>
                      <a:pt x="28" y="49"/>
                    </a:lnTo>
                    <a:lnTo>
                      <a:pt x="28" y="43"/>
                    </a:lnTo>
                    <a:lnTo>
                      <a:pt x="28" y="40"/>
                    </a:lnTo>
                    <a:lnTo>
                      <a:pt x="28" y="38"/>
                    </a:lnTo>
                    <a:lnTo>
                      <a:pt x="28" y="36"/>
                    </a:lnTo>
                    <a:lnTo>
                      <a:pt x="27" y="35"/>
                    </a:lnTo>
                    <a:lnTo>
                      <a:pt x="27" y="34"/>
                    </a:lnTo>
                    <a:lnTo>
                      <a:pt x="26" y="34"/>
                    </a:lnTo>
                    <a:lnTo>
                      <a:pt x="26" y="33"/>
                    </a:lnTo>
                    <a:lnTo>
                      <a:pt x="25" y="32"/>
                    </a:lnTo>
                    <a:lnTo>
                      <a:pt x="24" y="32"/>
                    </a:lnTo>
                    <a:lnTo>
                      <a:pt x="23" y="31"/>
                    </a:lnTo>
                    <a:lnTo>
                      <a:pt x="22" y="31"/>
                    </a:lnTo>
                    <a:lnTo>
                      <a:pt x="21" y="31"/>
                    </a:lnTo>
                    <a:lnTo>
                      <a:pt x="19" y="31"/>
                    </a:lnTo>
                    <a:lnTo>
                      <a:pt x="18" y="31"/>
                    </a:lnTo>
                    <a:lnTo>
                      <a:pt x="16" y="32"/>
                    </a:lnTo>
                    <a:lnTo>
                      <a:pt x="15" y="32"/>
                    </a:lnTo>
                    <a:lnTo>
                      <a:pt x="14" y="33"/>
                    </a:lnTo>
                    <a:lnTo>
                      <a:pt x="14" y="34"/>
                    </a:lnTo>
                    <a:lnTo>
                      <a:pt x="13" y="35"/>
                    </a:lnTo>
                    <a:lnTo>
                      <a:pt x="13" y="36"/>
                    </a:lnTo>
                    <a:lnTo>
                      <a:pt x="14" y="36"/>
                    </a:lnTo>
                    <a:lnTo>
                      <a:pt x="14" y="38"/>
                    </a:lnTo>
                    <a:lnTo>
                      <a:pt x="15" y="38"/>
                    </a:lnTo>
                    <a:lnTo>
                      <a:pt x="16" y="39"/>
                    </a:lnTo>
                    <a:lnTo>
                      <a:pt x="17" y="40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7" y="44"/>
                    </a:lnTo>
                    <a:lnTo>
                      <a:pt x="17" y="45"/>
                    </a:lnTo>
                    <a:lnTo>
                      <a:pt x="16" y="47"/>
                    </a:lnTo>
                    <a:lnTo>
                      <a:pt x="15" y="47"/>
                    </a:lnTo>
                    <a:lnTo>
                      <a:pt x="14" y="48"/>
                    </a:lnTo>
                    <a:lnTo>
                      <a:pt x="13" y="49"/>
                    </a:lnTo>
                    <a:lnTo>
                      <a:pt x="11" y="49"/>
                    </a:lnTo>
                    <a:lnTo>
                      <a:pt x="10" y="50"/>
                    </a:lnTo>
                    <a:lnTo>
                      <a:pt x="8" y="49"/>
                    </a:lnTo>
                    <a:lnTo>
                      <a:pt x="6" y="49"/>
                    </a:lnTo>
                    <a:lnTo>
                      <a:pt x="5" y="49"/>
                    </a:lnTo>
                    <a:lnTo>
                      <a:pt x="4" y="48"/>
                    </a:lnTo>
                    <a:lnTo>
                      <a:pt x="3" y="47"/>
                    </a:lnTo>
                    <a:lnTo>
                      <a:pt x="2" y="45"/>
                    </a:lnTo>
                    <a:lnTo>
                      <a:pt x="2" y="44"/>
                    </a:lnTo>
                    <a:lnTo>
                      <a:pt x="1" y="43"/>
                    </a:lnTo>
                    <a:lnTo>
                      <a:pt x="2" y="41"/>
                    </a:lnTo>
                    <a:lnTo>
                      <a:pt x="2" y="39"/>
                    </a:lnTo>
                    <a:lnTo>
                      <a:pt x="3" y="37"/>
                    </a:lnTo>
                    <a:lnTo>
                      <a:pt x="5" y="35"/>
                    </a:lnTo>
                    <a:lnTo>
                      <a:pt x="6" y="34"/>
                    </a:lnTo>
                    <a:lnTo>
                      <a:pt x="9" y="32"/>
                    </a:lnTo>
                    <a:lnTo>
                      <a:pt x="11" y="31"/>
                    </a:lnTo>
                    <a:lnTo>
                      <a:pt x="14" y="30"/>
                    </a:lnTo>
                    <a:lnTo>
                      <a:pt x="15" y="29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19" y="28"/>
                    </a:lnTo>
                    <a:lnTo>
                      <a:pt x="21" y="28"/>
                    </a:lnTo>
                    <a:lnTo>
                      <a:pt x="23" y="27"/>
                    </a:lnTo>
                    <a:lnTo>
                      <a:pt x="24" y="27"/>
                    </a:lnTo>
                    <a:lnTo>
                      <a:pt x="26" y="27"/>
                    </a:lnTo>
                    <a:lnTo>
                      <a:pt x="28" y="27"/>
                    </a:lnTo>
                    <a:lnTo>
                      <a:pt x="30" y="27"/>
                    </a:lnTo>
                    <a:lnTo>
                      <a:pt x="31" y="28"/>
                    </a:lnTo>
                    <a:lnTo>
                      <a:pt x="33" y="28"/>
                    </a:lnTo>
                    <a:lnTo>
                      <a:pt x="34" y="29"/>
                    </a:lnTo>
                    <a:lnTo>
                      <a:pt x="35" y="29"/>
                    </a:lnTo>
                    <a:lnTo>
                      <a:pt x="37" y="30"/>
                    </a:lnTo>
                    <a:lnTo>
                      <a:pt x="38" y="31"/>
                    </a:lnTo>
                    <a:lnTo>
                      <a:pt x="40" y="32"/>
                    </a:lnTo>
                    <a:lnTo>
                      <a:pt x="41" y="34"/>
                    </a:lnTo>
                    <a:lnTo>
                      <a:pt x="43" y="36"/>
                    </a:lnTo>
                    <a:lnTo>
                      <a:pt x="44" y="37"/>
                    </a:lnTo>
                    <a:lnTo>
                      <a:pt x="44" y="38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4" y="41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6"/>
                    </a:lnTo>
                    <a:lnTo>
                      <a:pt x="45" y="48"/>
                    </a:lnTo>
                    <a:lnTo>
                      <a:pt x="45" y="68"/>
                    </a:lnTo>
                    <a:lnTo>
                      <a:pt x="45" y="70"/>
                    </a:lnTo>
                    <a:lnTo>
                      <a:pt x="45" y="71"/>
                    </a:lnTo>
                    <a:lnTo>
                      <a:pt x="45" y="72"/>
                    </a:lnTo>
                    <a:lnTo>
                      <a:pt x="45" y="73"/>
                    </a:lnTo>
                    <a:lnTo>
                      <a:pt x="45" y="74"/>
                    </a:lnTo>
                    <a:lnTo>
                      <a:pt x="46" y="74"/>
                    </a:lnTo>
                    <a:lnTo>
                      <a:pt x="47" y="74"/>
                    </a:lnTo>
                    <a:lnTo>
                      <a:pt x="48" y="74"/>
                    </a:lnTo>
                    <a:lnTo>
                      <a:pt x="49" y="73"/>
                    </a:lnTo>
                    <a:lnTo>
                      <a:pt x="51" y="74"/>
                    </a:lnTo>
                    <a:lnTo>
                      <a:pt x="50" y="76"/>
                    </a:lnTo>
                    <a:lnTo>
                      <a:pt x="48" y="78"/>
                    </a:lnTo>
                    <a:lnTo>
                      <a:pt x="47" y="79"/>
                    </a:lnTo>
                    <a:lnTo>
                      <a:pt x="45" y="80"/>
                    </a:lnTo>
                    <a:lnTo>
                      <a:pt x="44" y="81"/>
                    </a:lnTo>
                    <a:lnTo>
                      <a:pt x="42" y="82"/>
                    </a:lnTo>
                    <a:lnTo>
                      <a:pt x="40" y="82"/>
                    </a:lnTo>
                    <a:lnTo>
                      <a:pt x="38" y="82"/>
                    </a:lnTo>
                    <a:lnTo>
                      <a:pt x="36" y="82"/>
                    </a:lnTo>
                    <a:lnTo>
                      <a:pt x="34" y="82"/>
                    </a:lnTo>
                    <a:lnTo>
                      <a:pt x="32" y="81"/>
                    </a:lnTo>
                    <a:lnTo>
                      <a:pt x="31" y="80"/>
                    </a:lnTo>
                    <a:lnTo>
                      <a:pt x="30" y="79"/>
                    </a:lnTo>
                    <a:lnTo>
                      <a:pt x="29" y="77"/>
                    </a:lnTo>
                    <a:lnTo>
                      <a:pt x="28" y="75"/>
                    </a:lnTo>
                    <a:lnTo>
                      <a:pt x="28" y="74"/>
                    </a:lnTo>
                    <a:close/>
                    <a:moveTo>
                      <a:pt x="28" y="70"/>
                    </a:moveTo>
                    <a:lnTo>
                      <a:pt x="28" y="52"/>
                    </a:lnTo>
                    <a:lnTo>
                      <a:pt x="26" y="53"/>
                    </a:lnTo>
                    <a:lnTo>
                      <a:pt x="25" y="54"/>
                    </a:lnTo>
                    <a:lnTo>
                      <a:pt x="23" y="55"/>
                    </a:lnTo>
                    <a:lnTo>
                      <a:pt x="22" y="56"/>
                    </a:lnTo>
                    <a:lnTo>
                      <a:pt x="21" y="57"/>
                    </a:lnTo>
                    <a:lnTo>
                      <a:pt x="19" y="58"/>
                    </a:lnTo>
                    <a:lnTo>
                      <a:pt x="18" y="59"/>
                    </a:lnTo>
                    <a:lnTo>
                      <a:pt x="17" y="60"/>
                    </a:lnTo>
                    <a:lnTo>
                      <a:pt x="16" y="62"/>
                    </a:lnTo>
                    <a:lnTo>
                      <a:pt x="16" y="63"/>
                    </a:lnTo>
                    <a:lnTo>
                      <a:pt x="15" y="65"/>
                    </a:lnTo>
                    <a:lnTo>
                      <a:pt x="15" y="67"/>
                    </a:lnTo>
                    <a:lnTo>
                      <a:pt x="15" y="68"/>
                    </a:lnTo>
                    <a:lnTo>
                      <a:pt x="15" y="69"/>
                    </a:lnTo>
                    <a:lnTo>
                      <a:pt x="16" y="70"/>
                    </a:lnTo>
                    <a:lnTo>
                      <a:pt x="17" y="71"/>
                    </a:lnTo>
                    <a:lnTo>
                      <a:pt x="18" y="72"/>
                    </a:lnTo>
                    <a:lnTo>
                      <a:pt x="19" y="72"/>
                    </a:lnTo>
                    <a:lnTo>
                      <a:pt x="20" y="7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4" y="72"/>
                    </a:lnTo>
                    <a:lnTo>
                      <a:pt x="26" y="71"/>
                    </a:lnTo>
                    <a:lnTo>
                      <a:pt x="28" y="70"/>
                    </a:lnTo>
                    <a:close/>
                    <a:moveTo>
                      <a:pt x="32" y="0"/>
                    </a:moveTo>
                    <a:lnTo>
                      <a:pt x="43" y="22"/>
                    </a:lnTo>
                    <a:lnTo>
                      <a:pt x="39" y="22"/>
                    </a:lnTo>
                    <a:lnTo>
                      <a:pt x="25" y="10"/>
                    </a:lnTo>
                    <a:lnTo>
                      <a:pt x="11" y="22"/>
                    </a:lnTo>
                    <a:lnTo>
                      <a:pt x="6" y="22"/>
                    </a:lnTo>
                    <a:lnTo>
                      <a:pt x="18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59" name="Freeform 65"/>
              <p:cNvSpPr>
                <a:spLocks/>
              </p:cNvSpPr>
              <p:nvPr/>
            </p:nvSpPr>
            <p:spPr bwMode="auto">
              <a:xfrm>
                <a:off x="3739" y="2441"/>
                <a:ext cx="55" cy="54"/>
              </a:xfrm>
              <a:custGeom>
                <a:avLst/>
                <a:gdLst>
                  <a:gd name="T0" fmla="*/ 21 w 55"/>
                  <a:gd name="T1" fmla="*/ 9 h 54"/>
                  <a:gd name="T2" fmla="*/ 25 w 55"/>
                  <a:gd name="T3" fmla="*/ 5 h 54"/>
                  <a:gd name="T4" fmla="*/ 28 w 55"/>
                  <a:gd name="T5" fmla="*/ 3 h 54"/>
                  <a:gd name="T6" fmla="*/ 32 w 55"/>
                  <a:gd name="T7" fmla="*/ 1 h 54"/>
                  <a:gd name="T8" fmla="*/ 36 w 55"/>
                  <a:gd name="T9" fmla="*/ 0 h 54"/>
                  <a:gd name="T10" fmla="*/ 41 w 55"/>
                  <a:gd name="T11" fmla="*/ 1 h 54"/>
                  <a:gd name="T12" fmla="*/ 44 w 55"/>
                  <a:gd name="T13" fmla="*/ 3 h 54"/>
                  <a:gd name="T14" fmla="*/ 47 w 55"/>
                  <a:gd name="T15" fmla="*/ 7 h 54"/>
                  <a:gd name="T16" fmla="*/ 49 w 55"/>
                  <a:gd name="T17" fmla="*/ 10 h 54"/>
                  <a:gd name="T18" fmla="*/ 49 w 55"/>
                  <a:gd name="T19" fmla="*/ 12 h 54"/>
                  <a:gd name="T20" fmla="*/ 50 w 55"/>
                  <a:gd name="T21" fmla="*/ 15 h 54"/>
                  <a:gd name="T22" fmla="*/ 50 w 55"/>
                  <a:gd name="T23" fmla="*/ 18 h 54"/>
                  <a:gd name="T24" fmla="*/ 50 w 55"/>
                  <a:gd name="T25" fmla="*/ 22 h 54"/>
                  <a:gd name="T26" fmla="*/ 50 w 55"/>
                  <a:gd name="T27" fmla="*/ 45 h 54"/>
                  <a:gd name="T28" fmla="*/ 51 w 55"/>
                  <a:gd name="T29" fmla="*/ 49 h 54"/>
                  <a:gd name="T30" fmla="*/ 52 w 55"/>
                  <a:gd name="T31" fmla="*/ 51 h 54"/>
                  <a:gd name="T32" fmla="*/ 54 w 55"/>
                  <a:gd name="T33" fmla="*/ 51 h 54"/>
                  <a:gd name="T34" fmla="*/ 55 w 55"/>
                  <a:gd name="T35" fmla="*/ 54 h 54"/>
                  <a:gd name="T36" fmla="*/ 29 w 55"/>
                  <a:gd name="T37" fmla="*/ 52 h 54"/>
                  <a:gd name="T38" fmla="*/ 32 w 55"/>
                  <a:gd name="T39" fmla="*/ 51 h 54"/>
                  <a:gd name="T40" fmla="*/ 33 w 55"/>
                  <a:gd name="T41" fmla="*/ 49 h 54"/>
                  <a:gd name="T42" fmla="*/ 34 w 55"/>
                  <a:gd name="T43" fmla="*/ 47 h 54"/>
                  <a:gd name="T44" fmla="*/ 34 w 55"/>
                  <a:gd name="T45" fmla="*/ 42 h 54"/>
                  <a:gd name="T46" fmla="*/ 34 w 55"/>
                  <a:gd name="T47" fmla="*/ 17 h 54"/>
                  <a:gd name="T48" fmla="*/ 34 w 55"/>
                  <a:gd name="T49" fmla="*/ 13 h 54"/>
                  <a:gd name="T50" fmla="*/ 34 w 55"/>
                  <a:gd name="T51" fmla="*/ 11 h 54"/>
                  <a:gd name="T52" fmla="*/ 33 w 55"/>
                  <a:gd name="T53" fmla="*/ 10 h 54"/>
                  <a:gd name="T54" fmla="*/ 31 w 55"/>
                  <a:gd name="T55" fmla="*/ 9 h 54"/>
                  <a:gd name="T56" fmla="*/ 30 w 55"/>
                  <a:gd name="T57" fmla="*/ 8 h 54"/>
                  <a:gd name="T58" fmla="*/ 27 w 55"/>
                  <a:gd name="T59" fmla="*/ 9 h 54"/>
                  <a:gd name="T60" fmla="*/ 23 w 55"/>
                  <a:gd name="T61" fmla="*/ 13 h 54"/>
                  <a:gd name="T62" fmla="*/ 21 w 55"/>
                  <a:gd name="T63" fmla="*/ 42 h 54"/>
                  <a:gd name="T64" fmla="*/ 21 w 55"/>
                  <a:gd name="T65" fmla="*/ 47 h 54"/>
                  <a:gd name="T66" fmla="*/ 21 w 55"/>
                  <a:gd name="T67" fmla="*/ 50 h 54"/>
                  <a:gd name="T68" fmla="*/ 23 w 55"/>
                  <a:gd name="T69" fmla="*/ 51 h 54"/>
                  <a:gd name="T70" fmla="*/ 26 w 55"/>
                  <a:gd name="T71" fmla="*/ 52 h 54"/>
                  <a:gd name="T72" fmla="*/ 0 w 55"/>
                  <a:gd name="T73" fmla="*/ 54 h 54"/>
                  <a:gd name="T74" fmla="*/ 1 w 55"/>
                  <a:gd name="T75" fmla="*/ 51 h 54"/>
                  <a:gd name="T76" fmla="*/ 3 w 55"/>
                  <a:gd name="T77" fmla="*/ 51 h 54"/>
                  <a:gd name="T78" fmla="*/ 4 w 55"/>
                  <a:gd name="T79" fmla="*/ 49 h 54"/>
                  <a:gd name="T80" fmla="*/ 5 w 55"/>
                  <a:gd name="T81" fmla="*/ 45 h 54"/>
                  <a:gd name="T82" fmla="*/ 5 w 55"/>
                  <a:gd name="T83" fmla="*/ 13 h 54"/>
                  <a:gd name="T84" fmla="*/ 4 w 55"/>
                  <a:gd name="T85" fmla="*/ 9 h 54"/>
                  <a:gd name="T86" fmla="*/ 4 w 55"/>
                  <a:gd name="T87" fmla="*/ 6 h 54"/>
                  <a:gd name="T88" fmla="*/ 2 w 55"/>
                  <a:gd name="T89" fmla="*/ 5 h 54"/>
                  <a:gd name="T90" fmla="*/ 0 w 55"/>
                  <a:gd name="T91" fmla="*/ 4 h 54"/>
                  <a:gd name="T92" fmla="*/ 21 w 55"/>
                  <a:gd name="T93" fmla="*/ 2 h 5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5"/>
                  <a:gd name="T142" fmla="*/ 0 h 54"/>
                  <a:gd name="T143" fmla="*/ 55 w 55"/>
                  <a:gd name="T144" fmla="*/ 54 h 54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5" h="54">
                    <a:moveTo>
                      <a:pt x="21" y="2"/>
                    </a:moveTo>
                    <a:lnTo>
                      <a:pt x="21" y="9"/>
                    </a:lnTo>
                    <a:lnTo>
                      <a:pt x="22" y="7"/>
                    </a:lnTo>
                    <a:lnTo>
                      <a:pt x="25" y="5"/>
                    </a:lnTo>
                    <a:lnTo>
                      <a:pt x="26" y="4"/>
                    </a:lnTo>
                    <a:lnTo>
                      <a:pt x="28" y="3"/>
                    </a:lnTo>
                    <a:lnTo>
                      <a:pt x="30" y="2"/>
                    </a:lnTo>
                    <a:lnTo>
                      <a:pt x="32" y="1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1" y="1"/>
                    </a:lnTo>
                    <a:lnTo>
                      <a:pt x="43" y="2"/>
                    </a:lnTo>
                    <a:lnTo>
                      <a:pt x="44" y="3"/>
                    </a:lnTo>
                    <a:lnTo>
                      <a:pt x="46" y="5"/>
                    </a:lnTo>
                    <a:lnTo>
                      <a:pt x="47" y="7"/>
                    </a:lnTo>
                    <a:lnTo>
                      <a:pt x="48" y="8"/>
                    </a:lnTo>
                    <a:lnTo>
                      <a:pt x="49" y="10"/>
                    </a:lnTo>
                    <a:lnTo>
                      <a:pt x="49" y="11"/>
                    </a:lnTo>
                    <a:lnTo>
                      <a:pt x="49" y="12"/>
                    </a:lnTo>
                    <a:lnTo>
                      <a:pt x="50" y="13"/>
                    </a:lnTo>
                    <a:lnTo>
                      <a:pt x="50" y="15"/>
                    </a:lnTo>
                    <a:lnTo>
                      <a:pt x="50" y="17"/>
                    </a:lnTo>
                    <a:lnTo>
                      <a:pt x="50" y="18"/>
                    </a:lnTo>
                    <a:lnTo>
                      <a:pt x="50" y="20"/>
                    </a:lnTo>
                    <a:lnTo>
                      <a:pt x="50" y="22"/>
                    </a:lnTo>
                    <a:lnTo>
                      <a:pt x="50" y="42"/>
                    </a:lnTo>
                    <a:lnTo>
                      <a:pt x="50" y="45"/>
                    </a:lnTo>
                    <a:lnTo>
                      <a:pt x="51" y="47"/>
                    </a:lnTo>
                    <a:lnTo>
                      <a:pt x="51" y="49"/>
                    </a:lnTo>
                    <a:lnTo>
                      <a:pt x="51" y="50"/>
                    </a:lnTo>
                    <a:lnTo>
                      <a:pt x="52" y="51"/>
                    </a:lnTo>
                    <a:lnTo>
                      <a:pt x="53" y="51"/>
                    </a:lnTo>
                    <a:lnTo>
                      <a:pt x="54" y="51"/>
                    </a:lnTo>
                    <a:lnTo>
                      <a:pt x="55" y="52"/>
                    </a:lnTo>
                    <a:lnTo>
                      <a:pt x="55" y="54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31" y="51"/>
                    </a:lnTo>
                    <a:lnTo>
                      <a:pt x="32" y="51"/>
                    </a:lnTo>
                    <a:lnTo>
                      <a:pt x="33" y="50"/>
                    </a:lnTo>
                    <a:lnTo>
                      <a:pt x="33" y="49"/>
                    </a:lnTo>
                    <a:lnTo>
                      <a:pt x="34" y="48"/>
                    </a:lnTo>
                    <a:lnTo>
                      <a:pt x="34" y="47"/>
                    </a:lnTo>
                    <a:lnTo>
                      <a:pt x="34" y="45"/>
                    </a:lnTo>
                    <a:lnTo>
                      <a:pt x="34" y="42"/>
                    </a:lnTo>
                    <a:lnTo>
                      <a:pt x="34" y="20"/>
                    </a:lnTo>
                    <a:lnTo>
                      <a:pt x="34" y="17"/>
                    </a:lnTo>
                    <a:lnTo>
                      <a:pt x="34" y="14"/>
                    </a:lnTo>
                    <a:lnTo>
                      <a:pt x="34" y="13"/>
                    </a:lnTo>
                    <a:lnTo>
                      <a:pt x="34" y="12"/>
                    </a:lnTo>
                    <a:lnTo>
                      <a:pt x="34" y="11"/>
                    </a:lnTo>
                    <a:lnTo>
                      <a:pt x="33" y="10"/>
                    </a:lnTo>
                    <a:lnTo>
                      <a:pt x="32" y="9"/>
                    </a:lnTo>
                    <a:lnTo>
                      <a:pt x="31" y="9"/>
                    </a:lnTo>
                    <a:lnTo>
                      <a:pt x="30" y="8"/>
                    </a:lnTo>
                    <a:lnTo>
                      <a:pt x="29" y="8"/>
                    </a:lnTo>
                    <a:lnTo>
                      <a:pt x="27" y="9"/>
                    </a:lnTo>
                    <a:lnTo>
                      <a:pt x="25" y="11"/>
                    </a:lnTo>
                    <a:lnTo>
                      <a:pt x="23" y="13"/>
                    </a:lnTo>
                    <a:lnTo>
                      <a:pt x="21" y="16"/>
                    </a:lnTo>
                    <a:lnTo>
                      <a:pt x="21" y="42"/>
                    </a:lnTo>
                    <a:lnTo>
                      <a:pt x="21" y="45"/>
                    </a:lnTo>
                    <a:lnTo>
                      <a:pt x="21" y="47"/>
                    </a:lnTo>
                    <a:lnTo>
                      <a:pt x="21" y="49"/>
                    </a:lnTo>
                    <a:lnTo>
                      <a:pt x="21" y="50"/>
                    </a:lnTo>
                    <a:lnTo>
                      <a:pt x="22" y="51"/>
                    </a:lnTo>
                    <a:lnTo>
                      <a:pt x="23" y="51"/>
                    </a:lnTo>
                    <a:lnTo>
                      <a:pt x="24" y="51"/>
                    </a:lnTo>
                    <a:lnTo>
                      <a:pt x="26" y="52"/>
                    </a:lnTo>
                    <a:lnTo>
                      <a:pt x="26" y="54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1" y="51"/>
                    </a:lnTo>
                    <a:lnTo>
                      <a:pt x="2" y="51"/>
                    </a:lnTo>
                    <a:lnTo>
                      <a:pt x="3" y="51"/>
                    </a:lnTo>
                    <a:lnTo>
                      <a:pt x="4" y="50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5" y="45"/>
                    </a:lnTo>
                    <a:lnTo>
                      <a:pt x="5" y="42"/>
                    </a:lnTo>
                    <a:lnTo>
                      <a:pt x="5" y="13"/>
                    </a:lnTo>
                    <a:lnTo>
                      <a:pt x="5" y="11"/>
                    </a:lnTo>
                    <a:lnTo>
                      <a:pt x="4" y="9"/>
                    </a:lnTo>
                    <a:lnTo>
                      <a:pt x="4" y="7"/>
                    </a:lnTo>
                    <a:lnTo>
                      <a:pt x="4" y="6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0" name="Freeform 66"/>
              <p:cNvSpPr>
                <a:spLocks noEditPoints="1"/>
              </p:cNvSpPr>
              <p:nvPr/>
            </p:nvSpPr>
            <p:spPr bwMode="auto">
              <a:xfrm>
                <a:off x="3803" y="2441"/>
                <a:ext cx="51" cy="78"/>
              </a:xfrm>
              <a:custGeom>
                <a:avLst/>
                <a:gdLst>
                  <a:gd name="T0" fmla="*/ 41 w 51"/>
                  <a:gd name="T1" fmla="*/ 8 h 78"/>
                  <a:gd name="T2" fmla="*/ 45 w 51"/>
                  <a:gd name="T3" fmla="*/ 13 h 78"/>
                  <a:gd name="T4" fmla="*/ 46 w 51"/>
                  <a:gd name="T5" fmla="*/ 20 h 78"/>
                  <a:gd name="T6" fmla="*/ 43 w 51"/>
                  <a:gd name="T7" fmla="*/ 29 h 78"/>
                  <a:gd name="T8" fmla="*/ 34 w 51"/>
                  <a:gd name="T9" fmla="*/ 36 h 78"/>
                  <a:gd name="T10" fmla="*/ 24 w 51"/>
                  <a:gd name="T11" fmla="*/ 38 h 78"/>
                  <a:gd name="T12" fmla="*/ 17 w 51"/>
                  <a:gd name="T13" fmla="*/ 38 h 78"/>
                  <a:gd name="T14" fmla="*/ 13 w 51"/>
                  <a:gd name="T15" fmla="*/ 39 h 78"/>
                  <a:gd name="T16" fmla="*/ 11 w 51"/>
                  <a:gd name="T17" fmla="*/ 43 h 78"/>
                  <a:gd name="T18" fmla="*/ 13 w 51"/>
                  <a:gd name="T19" fmla="*/ 47 h 78"/>
                  <a:gd name="T20" fmla="*/ 18 w 51"/>
                  <a:gd name="T21" fmla="*/ 48 h 78"/>
                  <a:gd name="T22" fmla="*/ 36 w 51"/>
                  <a:gd name="T23" fmla="*/ 48 h 78"/>
                  <a:gd name="T24" fmla="*/ 44 w 51"/>
                  <a:gd name="T25" fmla="*/ 50 h 78"/>
                  <a:gd name="T26" fmla="*/ 49 w 51"/>
                  <a:gd name="T27" fmla="*/ 54 h 78"/>
                  <a:gd name="T28" fmla="*/ 51 w 51"/>
                  <a:gd name="T29" fmla="*/ 60 h 78"/>
                  <a:gd name="T30" fmla="*/ 49 w 51"/>
                  <a:gd name="T31" fmla="*/ 68 h 78"/>
                  <a:gd name="T32" fmla="*/ 42 w 51"/>
                  <a:gd name="T33" fmla="*/ 75 h 78"/>
                  <a:gd name="T34" fmla="*/ 35 w 51"/>
                  <a:gd name="T35" fmla="*/ 77 h 78"/>
                  <a:gd name="T36" fmla="*/ 26 w 51"/>
                  <a:gd name="T37" fmla="*/ 78 h 78"/>
                  <a:gd name="T38" fmla="*/ 19 w 51"/>
                  <a:gd name="T39" fmla="*/ 78 h 78"/>
                  <a:gd name="T40" fmla="*/ 12 w 51"/>
                  <a:gd name="T41" fmla="*/ 78 h 78"/>
                  <a:gd name="T42" fmla="*/ 4 w 51"/>
                  <a:gd name="T43" fmla="*/ 74 h 78"/>
                  <a:gd name="T44" fmla="*/ 0 w 51"/>
                  <a:gd name="T45" fmla="*/ 70 h 78"/>
                  <a:gd name="T46" fmla="*/ 1 w 51"/>
                  <a:gd name="T47" fmla="*/ 65 h 78"/>
                  <a:gd name="T48" fmla="*/ 6 w 51"/>
                  <a:gd name="T49" fmla="*/ 61 h 78"/>
                  <a:gd name="T50" fmla="*/ 2 w 51"/>
                  <a:gd name="T51" fmla="*/ 53 h 78"/>
                  <a:gd name="T52" fmla="*/ 3 w 51"/>
                  <a:gd name="T53" fmla="*/ 44 h 78"/>
                  <a:gd name="T54" fmla="*/ 10 w 51"/>
                  <a:gd name="T55" fmla="*/ 38 h 78"/>
                  <a:gd name="T56" fmla="*/ 5 w 51"/>
                  <a:gd name="T57" fmla="*/ 31 h 78"/>
                  <a:gd name="T58" fmla="*/ 0 w 51"/>
                  <a:gd name="T59" fmla="*/ 22 h 78"/>
                  <a:gd name="T60" fmla="*/ 1 w 51"/>
                  <a:gd name="T61" fmla="*/ 14 h 78"/>
                  <a:gd name="T62" fmla="*/ 5 w 51"/>
                  <a:gd name="T63" fmla="*/ 8 h 78"/>
                  <a:gd name="T64" fmla="*/ 11 w 51"/>
                  <a:gd name="T65" fmla="*/ 3 h 78"/>
                  <a:gd name="T66" fmla="*/ 20 w 51"/>
                  <a:gd name="T67" fmla="*/ 0 h 78"/>
                  <a:gd name="T68" fmla="*/ 26 w 51"/>
                  <a:gd name="T69" fmla="*/ 1 h 78"/>
                  <a:gd name="T70" fmla="*/ 32 w 51"/>
                  <a:gd name="T71" fmla="*/ 2 h 78"/>
                  <a:gd name="T72" fmla="*/ 21 w 51"/>
                  <a:gd name="T73" fmla="*/ 5 h 78"/>
                  <a:gd name="T74" fmla="*/ 18 w 51"/>
                  <a:gd name="T75" fmla="*/ 9 h 78"/>
                  <a:gd name="T76" fmla="*/ 16 w 51"/>
                  <a:gd name="T77" fmla="*/ 16 h 78"/>
                  <a:gd name="T78" fmla="*/ 16 w 51"/>
                  <a:gd name="T79" fmla="*/ 24 h 78"/>
                  <a:gd name="T80" fmla="*/ 18 w 51"/>
                  <a:gd name="T81" fmla="*/ 29 h 78"/>
                  <a:gd name="T82" fmla="*/ 21 w 51"/>
                  <a:gd name="T83" fmla="*/ 34 h 78"/>
                  <a:gd name="T84" fmla="*/ 26 w 51"/>
                  <a:gd name="T85" fmla="*/ 34 h 78"/>
                  <a:gd name="T86" fmla="*/ 30 w 51"/>
                  <a:gd name="T87" fmla="*/ 29 h 78"/>
                  <a:gd name="T88" fmla="*/ 31 w 51"/>
                  <a:gd name="T89" fmla="*/ 24 h 78"/>
                  <a:gd name="T90" fmla="*/ 31 w 51"/>
                  <a:gd name="T91" fmla="*/ 15 h 78"/>
                  <a:gd name="T92" fmla="*/ 29 w 51"/>
                  <a:gd name="T93" fmla="*/ 9 h 78"/>
                  <a:gd name="T94" fmla="*/ 26 w 51"/>
                  <a:gd name="T95" fmla="*/ 5 h 78"/>
                  <a:gd name="T96" fmla="*/ 18 w 51"/>
                  <a:gd name="T97" fmla="*/ 62 h 78"/>
                  <a:gd name="T98" fmla="*/ 11 w 51"/>
                  <a:gd name="T99" fmla="*/ 64 h 78"/>
                  <a:gd name="T100" fmla="*/ 10 w 51"/>
                  <a:gd name="T101" fmla="*/ 69 h 78"/>
                  <a:gd name="T102" fmla="*/ 14 w 51"/>
                  <a:gd name="T103" fmla="*/ 73 h 78"/>
                  <a:gd name="T104" fmla="*/ 19 w 51"/>
                  <a:gd name="T105" fmla="*/ 74 h 78"/>
                  <a:gd name="T106" fmla="*/ 27 w 51"/>
                  <a:gd name="T107" fmla="*/ 75 h 78"/>
                  <a:gd name="T108" fmla="*/ 33 w 51"/>
                  <a:gd name="T109" fmla="*/ 74 h 78"/>
                  <a:gd name="T110" fmla="*/ 39 w 51"/>
                  <a:gd name="T111" fmla="*/ 72 h 78"/>
                  <a:gd name="T112" fmla="*/ 42 w 51"/>
                  <a:gd name="T113" fmla="*/ 66 h 78"/>
                  <a:gd name="T114" fmla="*/ 40 w 51"/>
                  <a:gd name="T115" fmla="*/ 64 h 78"/>
                  <a:gd name="T116" fmla="*/ 35 w 51"/>
                  <a:gd name="T117" fmla="*/ 62 h 78"/>
                  <a:gd name="T118" fmla="*/ 28 w 51"/>
                  <a:gd name="T119" fmla="*/ 62 h 78"/>
                  <a:gd name="T120" fmla="*/ 20 w 51"/>
                  <a:gd name="T121" fmla="*/ 62 h 7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1"/>
                  <a:gd name="T184" fmla="*/ 0 h 78"/>
                  <a:gd name="T185" fmla="*/ 51 w 51"/>
                  <a:gd name="T186" fmla="*/ 78 h 7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1" h="78">
                    <a:moveTo>
                      <a:pt x="33" y="2"/>
                    </a:moveTo>
                    <a:lnTo>
                      <a:pt x="51" y="2"/>
                    </a:lnTo>
                    <a:lnTo>
                      <a:pt x="51" y="8"/>
                    </a:lnTo>
                    <a:lnTo>
                      <a:pt x="41" y="8"/>
                    </a:lnTo>
                    <a:lnTo>
                      <a:pt x="42" y="10"/>
                    </a:lnTo>
                    <a:lnTo>
                      <a:pt x="43" y="11"/>
                    </a:lnTo>
                    <a:lnTo>
                      <a:pt x="44" y="12"/>
                    </a:lnTo>
                    <a:lnTo>
                      <a:pt x="45" y="13"/>
                    </a:lnTo>
                    <a:lnTo>
                      <a:pt x="45" y="15"/>
                    </a:lnTo>
                    <a:lnTo>
                      <a:pt x="46" y="17"/>
                    </a:lnTo>
                    <a:lnTo>
                      <a:pt x="46" y="18"/>
                    </a:lnTo>
                    <a:lnTo>
                      <a:pt x="46" y="20"/>
                    </a:lnTo>
                    <a:lnTo>
                      <a:pt x="46" y="22"/>
                    </a:lnTo>
                    <a:lnTo>
                      <a:pt x="45" y="25"/>
                    </a:lnTo>
                    <a:lnTo>
                      <a:pt x="44" y="27"/>
                    </a:lnTo>
                    <a:lnTo>
                      <a:pt x="43" y="29"/>
                    </a:lnTo>
                    <a:lnTo>
                      <a:pt x="41" y="31"/>
                    </a:lnTo>
                    <a:lnTo>
                      <a:pt x="39" y="33"/>
                    </a:lnTo>
                    <a:lnTo>
                      <a:pt x="37" y="34"/>
                    </a:lnTo>
                    <a:lnTo>
                      <a:pt x="34" y="36"/>
                    </a:lnTo>
                    <a:lnTo>
                      <a:pt x="32" y="36"/>
                    </a:lnTo>
                    <a:lnTo>
                      <a:pt x="29" y="37"/>
                    </a:lnTo>
                    <a:lnTo>
                      <a:pt x="27" y="38"/>
                    </a:lnTo>
                    <a:lnTo>
                      <a:pt x="24" y="38"/>
                    </a:lnTo>
                    <a:lnTo>
                      <a:pt x="23" y="38"/>
                    </a:lnTo>
                    <a:lnTo>
                      <a:pt x="20" y="38"/>
                    </a:lnTo>
                    <a:lnTo>
                      <a:pt x="17" y="38"/>
                    </a:lnTo>
                    <a:lnTo>
                      <a:pt x="16" y="38"/>
                    </a:lnTo>
                    <a:lnTo>
                      <a:pt x="15" y="38"/>
                    </a:lnTo>
                    <a:lnTo>
                      <a:pt x="14" y="39"/>
                    </a:lnTo>
                    <a:lnTo>
                      <a:pt x="13" y="39"/>
                    </a:lnTo>
                    <a:lnTo>
                      <a:pt x="13" y="40"/>
                    </a:lnTo>
                    <a:lnTo>
                      <a:pt x="12" y="41"/>
                    </a:lnTo>
                    <a:lnTo>
                      <a:pt x="11" y="42"/>
                    </a:lnTo>
                    <a:lnTo>
                      <a:pt x="11" y="43"/>
                    </a:lnTo>
                    <a:lnTo>
                      <a:pt x="11" y="44"/>
                    </a:lnTo>
                    <a:lnTo>
                      <a:pt x="12" y="45"/>
                    </a:lnTo>
                    <a:lnTo>
                      <a:pt x="13" y="46"/>
                    </a:lnTo>
                    <a:lnTo>
                      <a:pt x="13" y="47"/>
                    </a:lnTo>
                    <a:lnTo>
                      <a:pt x="14" y="47"/>
                    </a:lnTo>
                    <a:lnTo>
                      <a:pt x="15" y="48"/>
                    </a:lnTo>
                    <a:lnTo>
                      <a:pt x="16" y="48"/>
                    </a:lnTo>
                    <a:lnTo>
                      <a:pt x="18" y="48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3" y="48"/>
                    </a:lnTo>
                    <a:lnTo>
                      <a:pt x="36" y="48"/>
                    </a:lnTo>
                    <a:lnTo>
                      <a:pt x="38" y="49"/>
                    </a:lnTo>
                    <a:lnTo>
                      <a:pt x="40" y="49"/>
                    </a:lnTo>
                    <a:lnTo>
                      <a:pt x="42" y="49"/>
                    </a:lnTo>
                    <a:lnTo>
                      <a:pt x="44" y="50"/>
                    </a:lnTo>
                    <a:lnTo>
                      <a:pt x="45" y="51"/>
                    </a:lnTo>
                    <a:lnTo>
                      <a:pt x="46" y="52"/>
                    </a:lnTo>
                    <a:lnTo>
                      <a:pt x="47" y="53"/>
                    </a:lnTo>
                    <a:lnTo>
                      <a:pt x="49" y="54"/>
                    </a:lnTo>
                    <a:lnTo>
                      <a:pt x="50" y="55"/>
                    </a:lnTo>
                    <a:lnTo>
                      <a:pt x="50" y="57"/>
                    </a:lnTo>
                    <a:lnTo>
                      <a:pt x="51" y="58"/>
                    </a:lnTo>
                    <a:lnTo>
                      <a:pt x="51" y="60"/>
                    </a:lnTo>
                    <a:lnTo>
                      <a:pt x="51" y="61"/>
                    </a:lnTo>
                    <a:lnTo>
                      <a:pt x="51" y="64"/>
                    </a:lnTo>
                    <a:lnTo>
                      <a:pt x="50" y="66"/>
                    </a:lnTo>
                    <a:lnTo>
                      <a:pt x="49" y="68"/>
                    </a:lnTo>
                    <a:lnTo>
                      <a:pt x="48" y="70"/>
                    </a:lnTo>
                    <a:lnTo>
                      <a:pt x="46" y="71"/>
                    </a:lnTo>
                    <a:lnTo>
                      <a:pt x="45" y="73"/>
                    </a:lnTo>
                    <a:lnTo>
                      <a:pt x="42" y="75"/>
                    </a:lnTo>
                    <a:lnTo>
                      <a:pt x="40" y="75"/>
                    </a:lnTo>
                    <a:lnTo>
                      <a:pt x="38" y="76"/>
                    </a:lnTo>
                    <a:lnTo>
                      <a:pt x="37" y="77"/>
                    </a:lnTo>
                    <a:lnTo>
                      <a:pt x="35" y="77"/>
                    </a:lnTo>
                    <a:lnTo>
                      <a:pt x="33" y="77"/>
                    </a:lnTo>
                    <a:lnTo>
                      <a:pt x="31" y="78"/>
                    </a:lnTo>
                    <a:lnTo>
                      <a:pt x="28" y="78"/>
                    </a:lnTo>
                    <a:lnTo>
                      <a:pt x="26" y="78"/>
                    </a:lnTo>
                    <a:lnTo>
                      <a:pt x="24" y="78"/>
                    </a:lnTo>
                    <a:lnTo>
                      <a:pt x="22" y="78"/>
                    </a:lnTo>
                    <a:lnTo>
                      <a:pt x="20" y="78"/>
                    </a:lnTo>
                    <a:lnTo>
                      <a:pt x="19" y="78"/>
                    </a:lnTo>
                    <a:lnTo>
                      <a:pt x="17" y="78"/>
                    </a:lnTo>
                    <a:lnTo>
                      <a:pt x="15" y="78"/>
                    </a:lnTo>
                    <a:lnTo>
                      <a:pt x="14" y="78"/>
                    </a:lnTo>
                    <a:lnTo>
                      <a:pt x="12" y="78"/>
                    </a:lnTo>
                    <a:lnTo>
                      <a:pt x="11" y="77"/>
                    </a:lnTo>
                    <a:lnTo>
                      <a:pt x="8" y="77"/>
                    </a:lnTo>
                    <a:lnTo>
                      <a:pt x="6" y="75"/>
                    </a:lnTo>
                    <a:lnTo>
                      <a:pt x="4" y="74"/>
                    </a:lnTo>
                    <a:lnTo>
                      <a:pt x="2" y="74"/>
                    </a:lnTo>
                    <a:lnTo>
                      <a:pt x="1" y="73"/>
                    </a:lnTo>
                    <a:lnTo>
                      <a:pt x="1" y="71"/>
                    </a:lnTo>
                    <a:lnTo>
                      <a:pt x="0" y="70"/>
                    </a:lnTo>
                    <a:lnTo>
                      <a:pt x="0" y="69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1" y="65"/>
                    </a:lnTo>
                    <a:lnTo>
                      <a:pt x="2" y="64"/>
                    </a:lnTo>
                    <a:lnTo>
                      <a:pt x="3" y="63"/>
                    </a:lnTo>
                    <a:lnTo>
                      <a:pt x="4" y="62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3" y="56"/>
                    </a:lnTo>
                    <a:lnTo>
                      <a:pt x="2" y="53"/>
                    </a:lnTo>
                    <a:lnTo>
                      <a:pt x="1" y="51"/>
                    </a:lnTo>
                    <a:lnTo>
                      <a:pt x="2" y="48"/>
                    </a:lnTo>
                    <a:lnTo>
                      <a:pt x="2" y="47"/>
                    </a:lnTo>
                    <a:lnTo>
                      <a:pt x="3" y="44"/>
                    </a:lnTo>
                    <a:lnTo>
                      <a:pt x="4" y="43"/>
                    </a:lnTo>
                    <a:lnTo>
                      <a:pt x="6" y="41"/>
                    </a:lnTo>
                    <a:lnTo>
                      <a:pt x="8" y="39"/>
                    </a:lnTo>
                    <a:lnTo>
                      <a:pt x="10" y="38"/>
                    </a:lnTo>
                    <a:lnTo>
                      <a:pt x="13" y="36"/>
                    </a:lnTo>
                    <a:lnTo>
                      <a:pt x="10" y="35"/>
                    </a:lnTo>
                    <a:lnTo>
                      <a:pt x="7" y="34"/>
                    </a:lnTo>
                    <a:lnTo>
                      <a:pt x="5" y="31"/>
                    </a:lnTo>
                    <a:lnTo>
                      <a:pt x="3" y="29"/>
                    </a:lnTo>
                    <a:lnTo>
                      <a:pt x="2" y="27"/>
                    </a:lnTo>
                    <a:lnTo>
                      <a:pt x="1" y="25"/>
                    </a:lnTo>
                    <a:lnTo>
                      <a:pt x="0" y="22"/>
                    </a:lnTo>
                    <a:lnTo>
                      <a:pt x="0" y="19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1" y="14"/>
                    </a:lnTo>
                    <a:lnTo>
                      <a:pt x="1" y="12"/>
                    </a:lnTo>
                    <a:lnTo>
                      <a:pt x="2" y="11"/>
                    </a:lnTo>
                    <a:lnTo>
                      <a:pt x="3" y="9"/>
                    </a:lnTo>
                    <a:lnTo>
                      <a:pt x="5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9" y="4"/>
                    </a:lnTo>
                    <a:lnTo>
                      <a:pt x="11" y="3"/>
                    </a:lnTo>
                    <a:lnTo>
                      <a:pt x="13" y="2"/>
                    </a:lnTo>
                    <a:lnTo>
                      <a:pt x="15" y="1"/>
                    </a:lnTo>
                    <a:lnTo>
                      <a:pt x="18" y="1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6" y="1"/>
                    </a:lnTo>
                    <a:lnTo>
                      <a:pt x="28" y="1"/>
                    </a:lnTo>
                    <a:lnTo>
                      <a:pt x="29" y="1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3" y="2"/>
                    </a:lnTo>
                    <a:close/>
                    <a:moveTo>
                      <a:pt x="24" y="4"/>
                    </a:moveTo>
                    <a:lnTo>
                      <a:pt x="22" y="4"/>
                    </a:lnTo>
                    <a:lnTo>
                      <a:pt x="21" y="5"/>
                    </a:lnTo>
                    <a:lnTo>
                      <a:pt x="20" y="5"/>
                    </a:lnTo>
                    <a:lnTo>
                      <a:pt x="19" y="7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7" y="11"/>
                    </a:lnTo>
                    <a:lnTo>
                      <a:pt x="17" y="12"/>
                    </a:lnTo>
                    <a:lnTo>
                      <a:pt x="17" y="14"/>
                    </a:lnTo>
                    <a:lnTo>
                      <a:pt x="16" y="16"/>
                    </a:lnTo>
                    <a:lnTo>
                      <a:pt x="16" y="18"/>
                    </a:lnTo>
                    <a:lnTo>
                      <a:pt x="16" y="20"/>
                    </a:lnTo>
                    <a:lnTo>
                      <a:pt x="16" y="22"/>
                    </a:lnTo>
                    <a:lnTo>
                      <a:pt x="16" y="24"/>
                    </a:lnTo>
                    <a:lnTo>
                      <a:pt x="17" y="26"/>
                    </a:lnTo>
                    <a:lnTo>
                      <a:pt x="17" y="27"/>
                    </a:lnTo>
                    <a:lnTo>
                      <a:pt x="17" y="28"/>
                    </a:lnTo>
                    <a:lnTo>
                      <a:pt x="18" y="29"/>
                    </a:lnTo>
                    <a:lnTo>
                      <a:pt x="18" y="30"/>
                    </a:lnTo>
                    <a:lnTo>
                      <a:pt x="18" y="31"/>
                    </a:lnTo>
                    <a:lnTo>
                      <a:pt x="19" y="33"/>
                    </a:lnTo>
                    <a:lnTo>
                      <a:pt x="21" y="34"/>
                    </a:lnTo>
                    <a:lnTo>
                      <a:pt x="22" y="34"/>
                    </a:lnTo>
                    <a:lnTo>
                      <a:pt x="23" y="34"/>
                    </a:lnTo>
                    <a:lnTo>
                      <a:pt x="25" y="34"/>
                    </a:lnTo>
                    <a:lnTo>
                      <a:pt x="26" y="34"/>
                    </a:lnTo>
                    <a:lnTo>
                      <a:pt x="28" y="33"/>
                    </a:lnTo>
                    <a:lnTo>
                      <a:pt x="29" y="31"/>
                    </a:lnTo>
                    <a:lnTo>
                      <a:pt x="29" y="30"/>
                    </a:lnTo>
                    <a:lnTo>
                      <a:pt x="30" y="29"/>
                    </a:lnTo>
                    <a:lnTo>
                      <a:pt x="30" y="28"/>
                    </a:lnTo>
                    <a:lnTo>
                      <a:pt x="31" y="27"/>
                    </a:lnTo>
                    <a:lnTo>
                      <a:pt x="31" y="26"/>
                    </a:lnTo>
                    <a:lnTo>
                      <a:pt x="31" y="24"/>
                    </a:lnTo>
                    <a:lnTo>
                      <a:pt x="31" y="22"/>
                    </a:lnTo>
                    <a:lnTo>
                      <a:pt x="31" y="20"/>
                    </a:lnTo>
                    <a:lnTo>
                      <a:pt x="31" y="17"/>
                    </a:lnTo>
                    <a:lnTo>
                      <a:pt x="31" y="15"/>
                    </a:lnTo>
                    <a:lnTo>
                      <a:pt x="31" y="13"/>
                    </a:lnTo>
                    <a:lnTo>
                      <a:pt x="30" y="12"/>
                    </a:lnTo>
                    <a:lnTo>
                      <a:pt x="30" y="10"/>
                    </a:lnTo>
                    <a:lnTo>
                      <a:pt x="29" y="9"/>
                    </a:lnTo>
                    <a:lnTo>
                      <a:pt x="29" y="8"/>
                    </a:lnTo>
                    <a:lnTo>
                      <a:pt x="28" y="7"/>
                    </a:lnTo>
                    <a:lnTo>
                      <a:pt x="27" y="5"/>
                    </a:lnTo>
                    <a:lnTo>
                      <a:pt x="26" y="5"/>
                    </a:lnTo>
                    <a:lnTo>
                      <a:pt x="25" y="4"/>
                    </a:lnTo>
                    <a:lnTo>
                      <a:pt x="24" y="4"/>
                    </a:lnTo>
                    <a:close/>
                    <a:moveTo>
                      <a:pt x="20" y="62"/>
                    </a:moveTo>
                    <a:lnTo>
                      <a:pt x="18" y="62"/>
                    </a:lnTo>
                    <a:lnTo>
                      <a:pt x="15" y="62"/>
                    </a:lnTo>
                    <a:lnTo>
                      <a:pt x="14" y="62"/>
                    </a:lnTo>
                    <a:lnTo>
                      <a:pt x="12" y="63"/>
                    </a:lnTo>
                    <a:lnTo>
                      <a:pt x="11" y="64"/>
                    </a:lnTo>
                    <a:lnTo>
                      <a:pt x="10" y="65"/>
                    </a:lnTo>
                    <a:lnTo>
                      <a:pt x="10" y="66"/>
                    </a:lnTo>
                    <a:lnTo>
                      <a:pt x="9" y="67"/>
                    </a:lnTo>
                    <a:lnTo>
                      <a:pt x="10" y="69"/>
                    </a:lnTo>
                    <a:lnTo>
                      <a:pt x="10" y="70"/>
                    </a:lnTo>
                    <a:lnTo>
                      <a:pt x="11" y="71"/>
                    </a:lnTo>
                    <a:lnTo>
                      <a:pt x="13" y="72"/>
                    </a:lnTo>
                    <a:lnTo>
                      <a:pt x="14" y="73"/>
                    </a:lnTo>
                    <a:lnTo>
                      <a:pt x="15" y="73"/>
                    </a:lnTo>
                    <a:lnTo>
                      <a:pt x="16" y="74"/>
                    </a:lnTo>
                    <a:lnTo>
                      <a:pt x="17" y="74"/>
                    </a:lnTo>
                    <a:lnTo>
                      <a:pt x="19" y="74"/>
                    </a:lnTo>
                    <a:lnTo>
                      <a:pt x="21" y="75"/>
                    </a:lnTo>
                    <a:lnTo>
                      <a:pt x="23" y="75"/>
                    </a:lnTo>
                    <a:lnTo>
                      <a:pt x="25" y="75"/>
                    </a:lnTo>
                    <a:lnTo>
                      <a:pt x="27" y="75"/>
                    </a:lnTo>
                    <a:lnTo>
                      <a:pt x="28" y="75"/>
                    </a:lnTo>
                    <a:lnTo>
                      <a:pt x="30" y="74"/>
                    </a:lnTo>
                    <a:lnTo>
                      <a:pt x="32" y="74"/>
                    </a:lnTo>
                    <a:lnTo>
                      <a:pt x="33" y="74"/>
                    </a:lnTo>
                    <a:lnTo>
                      <a:pt x="35" y="74"/>
                    </a:lnTo>
                    <a:lnTo>
                      <a:pt x="36" y="73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1" y="70"/>
                    </a:lnTo>
                    <a:lnTo>
                      <a:pt x="41" y="69"/>
                    </a:lnTo>
                    <a:lnTo>
                      <a:pt x="42" y="67"/>
                    </a:lnTo>
                    <a:lnTo>
                      <a:pt x="42" y="66"/>
                    </a:lnTo>
                    <a:lnTo>
                      <a:pt x="41" y="66"/>
                    </a:lnTo>
                    <a:lnTo>
                      <a:pt x="41" y="65"/>
                    </a:lnTo>
                    <a:lnTo>
                      <a:pt x="40" y="64"/>
                    </a:lnTo>
                    <a:lnTo>
                      <a:pt x="39" y="64"/>
                    </a:lnTo>
                    <a:lnTo>
                      <a:pt x="38" y="63"/>
                    </a:lnTo>
                    <a:lnTo>
                      <a:pt x="36" y="62"/>
                    </a:lnTo>
                    <a:lnTo>
                      <a:pt x="35" y="62"/>
                    </a:lnTo>
                    <a:lnTo>
                      <a:pt x="34" y="62"/>
                    </a:lnTo>
                    <a:lnTo>
                      <a:pt x="32" y="62"/>
                    </a:lnTo>
                    <a:lnTo>
                      <a:pt x="31" y="62"/>
                    </a:lnTo>
                    <a:lnTo>
                      <a:pt x="28" y="62"/>
                    </a:lnTo>
                    <a:lnTo>
                      <a:pt x="25" y="61"/>
                    </a:lnTo>
                    <a:lnTo>
                      <a:pt x="23" y="61"/>
                    </a:lnTo>
                    <a:lnTo>
                      <a:pt x="20" y="61"/>
                    </a:lnTo>
                    <a:lnTo>
                      <a:pt x="20" y="6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1" name="Freeform 67"/>
              <p:cNvSpPr>
                <a:spLocks/>
              </p:cNvSpPr>
              <p:nvPr/>
            </p:nvSpPr>
            <p:spPr bwMode="auto">
              <a:xfrm>
                <a:off x="3861" y="2443"/>
                <a:ext cx="55" cy="53"/>
              </a:xfrm>
              <a:custGeom>
                <a:avLst/>
                <a:gdLst>
                  <a:gd name="T0" fmla="*/ 50 w 55"/>
                  <a:gd name="T1" fmla="*/ 40 h 53"/>
                  <a:gd name="T2" fmla="*/ 50 w 55"/>
                  <a:gd name="T3" fmla="*/ 45 h 53"/>
                  <a:gd name="T4" fmla="*/ 51 w 55"/>
                  <a:gd name="T5" fmla="*/ 48 h 53"/>
                  <a:gd name="T6" fmla="*/ 53 w 55"/>
                  <a:gd name="T7" fmla="*/ 49 h 53"/>
                  <a:gd name="T8" fmla="*/ 55 w 55"/>
                  <a:gd name="T9" fmla="*/ 50 h 53"/>
                  <a:gd name="T10" fmla="*/ 34 w 55"/>
                  <a:gd name="T11" fmla="*/ 52 h 53"/>
                  <a:gd name="T12" fmla="*/ 32 w 55"/>
                  <a:gd name="T13" fmla="*/ 47 h 53"/>
                  <a:gd name="T14" fmla="*/ 28 w 55"/>
                  <a:gd name="T15" fmla="*/ 50 h 53"/>
                  <a:gd name="T16" fmla="*/ 24 w 55"/>
                  <a:gd name="T17" fmla="*/ 52 h 53"/>
                  <a:gd name="T18" fmla="*/ 20 w 55"/>
                  <a:gd name="T19" fmla="*/ 53 h 53"/>
                  <a:gd name="T20" fmla="*/ 16 w 55"/>
                  <a:gd name="T21" fmla="*/ 53 h 53"/>
                  <a:gd name="T22" fmla="*/ 12 w 55"/>
                  <a:gd name="T23" fmla="*/ 51 h 53"/>
                  <a:gd name="T24" fmla="*/ 9 w 55"/>
                  <a:gd name="T25" fmla="*/ 49 h 53"/>
                  <a:gd name="T26" fmla="*/ 6 w 55"/>
                  <a:gd name="T27" fmla="*/ 46 h 53"/>
                  <a:gd name="T28" fmla="*/ 5 w 55"/>
                  <a:gd name="T29" fmla="*/ 44 h 53"/>
                  <a:gd name="T30" fmla="*/ 5 w 55"/>
                  <a:gd name="T31" fmla="*/ 41 h 53"/>
                  <a:gd name="T32" fmla="*/ 5 w 55"/>
                  <a:gd name="T33" fmla="*/ 38 h 53"/>
                  <a:gd name="T34" fmla="*/ 5 w 55"/>
                  <a:gd name="T35" fmla="*/ 34 h 53"/>
                  <a:gd name="T36" fmla="*/ 5 w 55"/>
                  <a:gd name="T37" fmla="*/ 11 h 53"/>
                  <a:gd name="T38" fmla="*/ 4 w 55"/>
                  <a:gd name="T39" fmla="*/ 7 h 53"/>
                  <a:gd name="T40" fmla="*/ 4 w 55"/>
                  <a:gd name="T41" fmla="*/ 4 h 53"/>
                  <a:gd name="T42" fmla="*/ 2 w 55"/>
                  <a:gd name="T43" fmla="*/ 3 h 53"/>
                  <a:gd name="T44" fmla="*/ 0 w 55"/>
                  <a:gd name="T45" fmla="*/ 2 h 53"/>
                  <a:gd name="T46" fmla="*/ 21 w 55"/>
                  <a:gd name="T47" fmla="*/ 0 h 53"/>
                  <a:gd name="T48" fmla="*/ 21 w 55"/>
                  <a:gd name="T49" fmla="*/ 37 h 53"/>
                  <a:gd name="T50" fmla="*/ 21 w 55"/>
                  <a:gd name="T51" fmla="*/ 41 h 53"/>
                  <a:gd name="T52" fmla="*/ 21 w 55"/>
                  <a:gd name="T53" fmla="*/ 43 h 53"/>
                  <a:gd name="T54" fmla="*/ 22 w 55"/>
                  <a:gd name="T55" fmla="*/ 44 h 53"/>
                  <a:gd name="T56" fmla="*/ 23 w 55"/>
                  <a:gd name="T57" fmla="*/ 45 h 53"/>
                  <a:gd name="T58" fmla="*/ 24 w 55"/>
                  <a:gd name="T59" fmla="*/ 45 h 53"/>
                  <a:gd name="T60" fmla="*/ 26 w 55"/>
                  <a:gd name="T61" fmla="*/ 45 h 53"/>
                  <a:gd name="T62" fmla="*/ 28 w 55"/>
                  <a:gd name="T63" fmla="*/ 45 h 53"/>
                  <a:gd name="T64" fmla="*/ 30 w 55"/>
                  <a:gd name="T65" fmla="*/ 44 h 53"/>
                  <a:gd name="T66" fmla="*/ 33 w 55"/>
                  <a:gd name="T67" fmla="*/ 41 h 53"/>
                  <a:gd name="T68" fmla="*/ 34 w 55"/>
                  <a:gd name="T69" fmla="*/ 11 h 53"/>
                  <a:gd name="T70" fmla="*/ 34 w 55"/>
                  <a:gd name="T71" fmla="*/ 7 h 53"/>
                  <a:gd name="T72" fmla="*/ 33 w 55"/>
                  <a:gd name="T73" fmla="*/ 4 h 53"/>
                  <a:gd name="T74" fmla="*/ 32 w 55"/>
                  <a:gd name="T75" fmla="*/ 3 h 53"/>
                  <a:gd name="T76" fmla="*/ 29 w 55"/>
                  <a:gd name="T77" fmla="*/ 2 h 53"/>
                  <a:gd name="T78" fmla="*/ 50 w 55"/>
                  <a:gd name="T79" fmla="*/ 0 h 5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"/>
                  <a:gd name="T121" fmla="*/ 0 h 53"/>
                  <a:gd name="T122" fmla="*/ 55 w 55"/>
                  <a:gd name="T123" fmla="*/ 53 h 53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" h="53">
                    <a:moveTo>
                      <a:pt x="50" y="0"/>
                    </a:moveTo>
                    <a:lnTo>
                      <a:pt x="50" y="40"/>
                    </a:lnTo>
                    <a:lnTo>
                      <a:pt x="50" y="43"/>
                    </a:lnTo>
                    <a:lnTo>
                      <a:pt x="50" y="45"/>
                    </a:lnTo>
                    <a:lnTo>
                      <a:pt x="50" y="47"/>
                    </a:lnTo>
                    <a:lnTo>
                      <a:pt x="51" y="48"/>
                    </a:lnTo>
                    <a:lnTo>
                      <a:pt x="52" y="49"/>
                    </a:lnTo>
                    <a:lnTo>
                      <a:pt x="53" y="49"/>
                    </a:lnTo>
                    <a:lnTo>
                      <a:pt x="54" y="49"/>
                    </a:lnTo>
                    <a:lnTo>
                      <a:pt x="55" y="50"/>
                    </a:lnTo>
                    <a:lnTo>
                      <a:pt x="55" y="52"/>
                    </a:lnTo>
                    <a:lnTo>
                      <a:pt x="34" y="52"/>
                    </a:lnTo>
                    <a:lnTo>
                      <a:pt x="34" y="45"/>
                    </a:lnTo>
                    <a:lnTo>
                      <a:pt x="32" y="47"/>
                    </a:lnTo>
                    <a:lnTo>
                      <a:pt x="30" y="49"/>
                    </a:lnTo>
                    <a:lnTo>
                      <a:pt x="28" y="50"/>
                    </a:lnTo>
                    <a:lnTo>
                      <a:pt x="27" y="51"/>
                    </a:lnTo>
                    <a:lnTo>
                      <a:pt x="24" y="52"/>
                    </a:lnTo>
                    <a:lnTo>
                      <a:pt x="22" y="53"/>
                    </a:lnTo>
                    <a:lnTo>
                      <a:pt x="20" y="53"/>
                    </a:lnTo>
                    <a:lnTo>
                      <a:pt x="18" y="53"/>
                    </a:lnTo>
                    <a:lnTo>
                      <a:pt x="16" y="53"/>
                    </a:lnTo>
                    <a:lnTo>
                      <a:pt x="14" y="52"/>
                    </a:lnTo>
                    <a:lnTo>
                      <a:pt x="12" y="51"/>
                    </a:lnTo>
                    <a:lnTo>
                      <a:pt x="10" y="50"/>
                    </a:lnTo>
                    <a:lnTo>
                      <a:pt x="9" y="49"/>
                    </a:lnTo>
                    <a:lnTo>
                      <a:pt x="8" y="48"/>
                    </a:lnTo>
                    <a:lnTo>
                      <a:pt x="6" y="46"/>
                    </a:lnTo>
                    <a:lnTo>
                      <a:pt x="6" y="45"/>
                    </a:lnTo>
                    <a:lnTo>
                      <a:pt x="5" y="44"/>
                    </a:lnTo>
                    <a:lnTo>
                      <a:pt x="5" y="42"/>
                    </a:lnTo>
                    <a:lnTo>
                      <a:pt x="5" y="41"/>
                    </a:lnTo>
                    <a:lnTo>
                      <a:pt x="5" y="40"/>
                    </a:lnTo>
                    <a:lnTo>
                      <a:pt x="5" y="38"/>
                    </a:lnTo>
                    <a:lnTo>
                      <a:pt x="5" y="36"/>
                    </a:lnTo>
                    <a:lnTo>
                      <a:pt x="5" y="34"/>
                    </a:lnTo>
                    <a:lnTo>
                      <a:pt x="5" y="32"/>
                    </a:lnTo>
                    <a:lnTo>
                      <a:pt x="5" y="11"/>
                    </a:lnTo>
                    <a:lnTo>
                      <a:pt x="5" y="9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7"/>
                    </a:lnTo>
                    <a:lnTo>
                      <a:pt x="21" y="40"/>
                    </a:lnTo>
                    <a:lnTo>
                      <a:pt x="21" y="41"/>
                    </a:lnTo>
                    <a:lnTo>
                      <a:pt x="21" y="42"/>
                    </a:lnTo>
                    <a:lnTo>
                      <a:pt x="21" y="43"/>
                    </a:lnTo>
                    <a:lnTo>
                      <a:pt x="22" y="44"/>
                    </a:lnTo>
                    <a:lnTo>
                      <a:pt x="22" y="45"/>
                    </a:lnTo>
                    <a:lnTo>
                      <a:pt x="23" y="45"/>
                    </a:lnTo>
                    <a:lnTo>
                      <a:pt x="24" y="45"/>
                    </a:lnTo>
                    <a:lnTo>
                      <a:pt x="25" y="45"/>
                    </a:lnTo>
                    <a:lnTo>
                      <a:pt x="26" y="45"/>
                    </a:lnTo>
                    <a:lnTo>
                      <a:pt x="27" y="45"/>
                    </a:lnTo>
                    <a:lnTo>
                      <a:pt x="28" y="45"/>
                    </a:lnTo>
                    <a:lnTo>
                      <a:pt x="29" y="45"/>
                    </a:lnTo>
                    <a:lnTo>
                      <a:pt x="30" y="44"/>
                    </a:lnTo>
                    <a:lnTo>
                      <a:pt x="31" y="42"/>
                    </a:lnTo>
                    <a:lnTo>
                      <a:pt x="33" y="41"/>
                    </a:lnTo>
                    <a:lnTo>
                      <a:pt x="34" y="39"/>
                    </a:lnTo>
                    <a:lnTo>
                      <a:pt x="34" y="11"/>
                    </a:lnTo>
                    <a:lnTo>
                      <a:pt x="34" y="9"/>
                    </a:lnTo>
                    <a:lnTo>
                      <a:pt x="34" y="7"/>
                    </a:lnTo>
                    <a:lnTo>
                      <a:pt x="33" y="5"/>
                    </a:lnTo>
                    <a:lnTo>
                      <a:pt x="33" y="4"/>
                    </a:lnTo>
                    <a:lnTo>
                      <a:pt x="32" y="3"/>
                    </a:lnTo>
                    <a:lnTo>
                      <a:pt x="31" y="2"/>
                    </a:lnTo>
                    <a:lnTo>
                      <a:pt x="29" y="2"/>
                    </a:lnTo>
                    <a:lnTo>
                      <a:pt x="29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2" name="Freeform 68"/>
              <p:cNvSpPr>
                <a:spLocks/>
              </p:cNvSpPr>
              <p:nvPr/>
            </p:nvSpPr>
            <p:spPr bwMode="auto">
              <a:xfrm>
                <a:off x="3923" y="2418"/>
                <a:ext cx="29" cy="77"/>
              </a:xfrm>
              <a:custGeom>
                <a:avLst/>
                <a:gdLst>
                  <a:gd name="T0" fmla="*/ 22 w 29"/>
                  <a:gd name="T1" fmla="*/ 0 h 77"/>
                  <a:gd name="T2" fmla="*/ 22 w 29"/>
                  <a:gd name="T3" fmla="*/ 65 h 77"/>
                  <a:gd name="T4" fmla="*/ 22 w 29"/>
                  <a:gd name="T5" fmla="*/ 68 h 77"/>
                  <a:gd name="T6" fmla="*/ 23 w 29"/>
                  <a:gd name="T7" fmla="*/ 70 h 77"/>
                  <a:gd name="T8" fmla="*/ 23 w 29"/>
                  <a:gd name="T9" fmla="*/ 72 h 77"/>
                  <a:gd name="T10" fmla="*/ 23 w 29"/>
                  <a:gd name="T11" fmla="*/ 73 h 77"/>
                  <a:gd name="T12" fmla="*/ 24 w 29"/>
                  <a:gd name="T13" fmla="*/ 74 h 77"/>
                  <a:gd name="T14" fmla="*/ 26 w 29"/>
                  <a:gd name="T15" fmla="*/ 74 h 77"/>
                  <a:gd name="T16" fmla="*/ 27 w 29"/>
                  <a:gd name="T17" fmla="*/ 74 h 77"/>
                  <a:gd name="T18" fmla="*/ 29 w 29"/>
                  <a:gd name="T19" fmla="*/ 75 h 77"/>
                  <a:gd name="T20" fmla="*/ 29 w 29"/>
                  <a:gd name="T21" fmla="*/ 77 h 77"/>
                  <a:gd name="T22" fmla="*/ 0 w 29"/>
                  <a:gd name="T23" fmla="*/ 77 h 77"/>
                  <a:gd name="T24" fmla="*/ 0 w 29"/>
                  <a:gd name="T25" fmla="*/ 75 h 77"/>
                  <a:gd name="T26" fmla="*/ 1 w 29"/>
                  <a:gd name="T27" fmla="*/ 74 h 77"/>
                  <a:gd name="T28" fmla="*/ 3 w 29"/>
                  <a:gd name="T29" fmla="*/ 74 h 77"/>
                  <a:gd name="T30" fmla="*/ 4 w 29"/>
                  <a:gd name="T31" fmla="*/ 74 h 77"/>
                  <a:gd name="T32" fmla="*/ 5 w 29"/>
                  <a:gd name="T33" fmla="*/ 73 h 77"/>
                  <a:gd name="T34" fmla="*/ 5 w 29"/>
                  <a:gd name="T35" fmla="*/ 72 h 77"/>
                  <a:gd name="T36" fmla="*/ 6 w 29"/>
                  <a:gd name="T37" fmla="*/ 70 h 77"/>
                  <a:gd name="T38" fmla="*/ 6 w 29"/>
                  <a:gd name="T39" fmla="*/ 68 h 77"/>
                  <a:gd name="T40" fmla="*/ 6 w 29"/>
                  <a:gd name="T41" fmla="*/ 65 h 77"/>
                  <a:gd name="T42" fmla="*/ 6 w 29"/>
                  <a:gd name="T43" fmla="*/ 12 h 77"/>
                  <a:gd name="T44" fmla="*/ 6 w 29"/>
                  <a:gd name="T45" fmla="*/ 9 h 77"/>
                  <a:gd name="T46" fmla="*/ 6 w 29"/>
                  <a:gd name="T47" fmla="*/ 7 h 77"/>
                  <a:gd name="T48" fmla="*/ 5 w 29"/>
                  <a:gd name="T49" fmla="*/ 5 h 77"/>
                  <a:gd name="T50" fmla="*/ 5 w 29"/>
                  <a:gd name="T51" fmla="*/ 4 h 77"/>
                  <a:gd name="T52" fmla="*/ 4 w 29"/>
                  <a:gd name="T53" fmla="*/ 4 h 77"/>
                  <a:gd name="T54" fmla="*/ 3 w 29"/>
                  <a:gd name="T55" fmla="*/ 3 h 77"/>
                  <a:gd name="T56" fmla="*/ 1 w 29"/>
                  <a:gd name="T57" fmla="*/ 3 h 77"/>
                  <a:gd name="T58" fmla="*/ 0 w 29"/>
                  <a:gd name="T59" fmla="*/ 3 h 77"/>
                  <a:gd name="T60" fmla="*/ 0 w 29"/>
                  <a:gd name="T61" fmla="*/ 0 h 77"/>
                  <a:gd name="T62" fmla="*/ 22 w 29"/>
                  <a:gd name="T63" fmla="*/ 0 h 7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9"/>
                  <a:gd name="T97" fmla="*/ 0 h 77"/>
                  <a:gd name="T98" fmla="*/ 29 w 29"/>
                  <a:gd name="T99" fmla="*/ 77 h 7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9" h="77">
                    <a:moveTo>
                      <a:pt x="22" y="0"/>
                    </a:moveTo>
                    <a:lnTo>
                      <a:pt x="22" y="65"/>
                    </a:lnTo>
                    <a:lnTo>
                      <a:pt x="22" y="68"/>
                    </a:lnTo>
                    <a:lnTo>
                      <a:pt x="23" y="70"/>
                    </a:lnTo>
                    <a:lnTo>
                      <a:pt x="23" y="72"/>
                    </a:lnTo>
                    <a:lnTo>
                      <a:pt x="23" y="73"/>
                    </a:lnTo>
                    <a:lnTo>
                      <a:pt x="24" y="74"/>
                    </a:lnTo>
                    <a:lnTo>
                      <a:pt x="26" y="74"/>
                    </a:lnTo>
                    <a:lnTo>
                      <a:pt x="27" y="74"/>
                    </a:lnTo>
                    <a:lnTo>
                      <a:pt x="29" y="75"/>
                    </a:lnTo>
                    <a:lnTo>
                      <a:pt x="29" y="77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1" y="74"/>
                    </a:lnTo>
                    <a:lnTo>
                      <a:pt x="3" y="74"/>
                    </a:lnTo>
                    <a:lnTo>
                      <a:pt x="4" y="74"/>
                    </a:lnTo>
                    <a:lnTo>
                      <a:pt x="5" y="73"/>
                    </a:lnTo>
                    <a:lnTo>
                      <a:pt x="5" y="72"/>
                    </a:lnTo>
                    <a:lnTo>
                      <a:pt x="6" y="70"/>
                    </a:lnTo>
                    <a:lnTo>
                      <a:pt x="6" y="68"/>
                    </a:lnTo>
                    <a:lnTo>
                      <a:pt x="6" y="65"/>
                    </a:lnTo>
                    <a:lnTo>
                      <a:pt x="6" y="12"/>
                    </a:lnTo>
                    <a:lnTo>
                      <a:pt x="6" y="9"/>
                    </a:lnTo>
                    <a:lnTo>
                      <a:pt x="6" y="7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3" name="Freeform 69"/>
              <p:cNvSpPr>
                <a:spLocks noEditPoints="1"/>
              </p:cNvSpPr>
              <p:nvPr/>
            </p:nvSpPr>
            <p:spPr bwMode="auto">
              <a:xfrm>
                <a:off x="3957" y="2441"/>
                <a:ext cx="49" cy="55"/>
              </a:xfrm>
              <a:custGeom>
                <a:avLst/>
                <a:gdLst>
                  <a:gd name="T0" fmla="*/ 27 w 49"/>
                  <a:gd name="T1" fmla="*/ 1 h 55"/>
                  <a:gd name="T2" fmla="*/ 32 w 49"/>
                  <a:gd name="T3" fmla="*/ 2 h 55"/>
                  <a:gd name="T4" fmla="*/ 36 w 49"/>
                  <a:gd name="T5" fmla="*/ 4 h 55"/>
                  <a:gd name="T6" fmla="*/ 44 w 49"/>
                  <a:gd name="T7" fmla="*/ 11 h 55"/>
                  <a:gd name="T8" fmla="*/ 47 w 49"/>
                  <a:gd name="T9" fmla="*/ 17 h 55"/>
                  <a:gd name="T10" fmla="*/ 48 w 49"/>
                  <a:gd name="T11" fmla="*/ 22 h 55"/>
                  <a:gd name="T12" fmla="*/ 49 w 49"/>
                  <a:gd name="T13" fmla="*/ 28 h 55"/>
                  <a:gd name="T14" fmla="*/ 48 w 49"/>
                  <a:gd name="T15" fmla="*/ 36 h 55"/>
                  <a:gd name="T16" fmla="*/ 45 w 49"/>
                  <a:gd name="T17" fmla="*/ 43 h 55"/>
                  <a:gd name="T18" fmla="*/ 41 w 49"/>
                  <a:gd name="T19" fmla="*/ 49 h 55"/>
                  <a:gd name="T20" fmla="*/ 35 w 49"/>
                  <a:gd name="T21" fmla="*/ 53 h 55"/>
                  <a:gd name="T22" fmla="*/ 27 w 49"/>
                  <a:gd name="T23" fmla="*/ 55 h 55"/>
                  <a:gd name="T24" fmla="*/ 18 w 49"/>
                  <a:gd name="T25" fmla="*/ 55 h 55"/>
                  <a:gd name="T26" fmla="*/ 11 w 49"/>
                  <a:gd name="T27" fmla="*/ 52 h 55"/>
                  <a:gd name="T28" fmla="*/ 6 w 49"/>
                  <a:gd name="T29" fmla="*/ 47 h 55"/>
                  <a:gd name="T30" fmla="*/ 2 w 49"/>
                  <a:gd name="T31" fmla="*/ 40 h 55"/>
                  <a:gd name="T32" fmla="*/ 0 w 49"/>
                  <a:gd name="T33" fmla="*/ 33 h 55"/>
                  <a:gd name="T34" fmla="*/ 0 w 49"/>
                  <a:gd name="T35" fmla="*/ 26 h 55"/>
                  <a:gd name="T36" fmla="*/ 1 w 49"/>
                  <a:gd name="T37" fmla="*/ 18 h 55"/>
                  <a:gd name="T38" fmla="*/ 5 w 49"/>
                  <a:gd name="T39" fmla="*/ 11 h 55"/>
                  <a:gd name="T40" fmla="*/ 10 w 49"/>
                  <a:gd name="T41" fmla="*/ 5 h 55"/>
                  <a:gd name="T42" fmla="*/ 16 w 49"/>
                  <a:gd name="T43" fmla="*/ 2 h 55"/>
                  <a:gd name="T44" fmla="*/ 24 w 49"/>
                  <a:gd name="T45" fmla="*/ 0 h 55"/>
                  <a:gd name="T46" fmla="*/ 23 w 49"/>
                  <a:gd name="T47" fmla="*/ 4 h 55"/>
                  <a:gd name="T48" fmla="*/ 19 w 49"/>
                  <a:gd name="T49" fmla="*/ 6 h 55"/>
                  <a:gd name="T50" fmla="*/ 17 w 49"/>
                  <a:gd name="T51" fmla="*/ 12 h 55"/>
                  <a:gd name="T52" fmla="*/ 16 w 49"/>
                  <a:gd name="T53" fmla="*/ 18 h 55"/>
                  <a:gd name="T54" fmla="*/ 16 w 49"/>
                  <a:gd name="T55" fmla="*/ 25 h 55"/>
                  <a:gd name="T56" fmla="*/ 16 w 49"/>
                  <a:gd name="T57" fmla="*/ 33 h 55"/>
                  <a:gd name="T58" fmla="*/ 16 w 49"/>
                  <a:gd name="T59" fmla="*/ 37 h 55"/>
                  <a:gd name="T60" fmla="*/ 16 w 49"/>
                  <a:gd name="T61" fmla="*/ 41 h 55"/>
                  <a:gd name="T62" fmla="*/ 17 w 49"/>
                  <a:gd name="T63" fmla="*/ 45 h 55"/>
                  <a:gd name="T64" fmla="*/ 19 w 49"/>
                  <a:gd name="T65" fmla="*/ 49 h 55"/>
                  <a:gd name="T66" fmla="*/ 23 w 49"/>
                  <a:gd name="T67" fmla="*/ 51 h 55"/>
                  <a:gd name="T68" fmla="*/ 26 w 49"/>
                  <a:gd name="T69" fmla="*/ 51 h 55"/>
                  <a:gd name="T70" fmla="*/ 29 w 49"/>
                  <a:gd name="T71" fmla="*/ 49 h 55"/>
                  <a:gd name="T72" fmla="*/ 31 w 49"/>
                  <a:gd name="T73" fmla="*/ 45 h 55"/>
                  <a:gd name="T74" fmla="*/ 31 w 49"/>
                  <a:gd name="T75" fmla="*/ 39 h 55"/>
                  <a:gd name="T76" fmla="*/ 32 w 49"/>
                  <a:gd name="T77" fmla="*/ 31 h 55"/>
                  <a:gd name="T78" fmla="*/ 32 w 49"/>
                  <a:gd name="T79" fmla="*/ 21 h 55"/>
                  <a:gd name="T80" fmla="*/ 32 w 49"/>
                  <a:gd name="T81" fmla="*/ 15 h 55"/>
                  <a:gd name="T82" fmla="*/ 31 w 49"/>
                  <a:gd name="T83" fmla="*/ 11 h 55"/>
                  <a:gd name="T84" fmla="*/ 29 w 49"/>
                  <a:gd name="T85" fmla="*/ 7 h 55"/>
                  <a:gd name="T86" fmla="*/ 27 w 49"/>
                  <a:gd name="T87" fmla="*/ 5 h 55"/>
                  <a:gd name="T88" fmla="*/ 24 w 49"/>
                  <a:gd name="T89" fmla="*/ 4 h 5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9"/>
                  <a:gd name="T136" fmla="*/ 0 h 55"/>
                  <a:gd name="T137" fmla="*/ 49 w 49"/>
                  <a:gd name="T138" fmla="*/ 55 h 5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9" h="55">
                    <a:moveTo>
                      <a:pt x="24" y="0"/>
                    </a:moveTo>
                    <a:lnTo>
                      <a:pt x="25" y="0"/>
                    </a:lnTo>
                    <a:lnTo>
                      <a:pt x="27" y="1"/>
                    </a:lnTo>
                    <a:lnTo>
                      <a:pt x="29" y="1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3" y="2"/>
                    </a:lnTo>
                    <a:lnTo>
                      <a:pt x="35" y="3"/>
                    </a:lnTo>
                    <a:lnTo>
                      <a:pt x="36" y="4"/>
                    </a:lnTo>
                    <a:lnTo>
                      <a:pt x="39" y="6"/>
                    </a:lnTo>
                    <a:lnTo>
                      <a:pt x="42" y="8"/>
                    </a:lnTo>
                    <a:lnTo>
                      <a:pt x="44" y="11"/>
                    </a:lnTo>
                    <a:lnTo>
                      <a:pt x="45" y="14"/>
                    </a:lnTo>
                    <a:lnTo>
                      <a:pt x="46" y="15"/>
                    </a:lnTo>
                    <a:lnTo>
                      <a:pt x="47" y="17"/>
                    </a:lnTo>
                    <a:lnTo>
                      <a:pt x="47" y="19"/>
                    </a:lnTo>
                    <a:lnTo>
                      <a:pt x="48" y="20"/>
                    </a:lnTo>
                    <a:lnTo>
                      <a:pt x="48" y="22"/>
                    </a:lnTo>
                    <a:lnTo>
                      <a:pt x="48" y="24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9" y="31"/>
                    </a:lnTo>
                    <a:lnTo>
                      <a:pt x="48" y="33"/>
                    </a:lnTo>
                    <a:lnTo>
                      <a:pt x="48" y="36"/>
                    </a:lnTo>
                    <a:lnTo>
                      <a:pt x="47" y="38"/>
                    </a:lnTo>
                    <a:lnTo>
                      <a:pt x="46" y="40"/>
                    </a:lnTo>
                    <a:lnTo>
                      <a:pt x="45" y="43"/>
                    </a:lnTo>
                    <a:lnTo>
                      <a:pt x="44" y="45"/>
                    </a:lnTo>
                    <a:lnTo>
                      <a:pt x="43" y="47"/>
                    </a:lnTo>
                    <a:lnTo>
                      <a:pt x="41" y="49"/>
                    </a:lnTo>
                    <a:lnTo>
                      <a:pt x="39" y="50"/>
                    </a:lnTo>
                    <a:lnTo>
                      <a:pt x="37" y="52"/>
                    </a:lnTo>
                    <a:lnTo>
                      <a:pt x="35" y="53"/>
                    </a:lnTo>
                    <a:lnTo>
                      <a:pt x="32" y="54"/>
                    </a:lnTo>
                    <a:lnTo>
                      <a:pt x="30" y="55"/>
                    </a:lnTo>
                    <a:lnTo>
                      <a:pt x="27" y="55"/>
                    </a:lnTo>
                    <a:lnTo>
                      <a:pt x="24" y="55"/>
                    </a:lnTo>
                    <a:lnTo>
                      <a:pt x="21" y="55"/>
                    </a:lnTo>
                    <a:lnTo>
                      <a:pt x="18" y="55"/>
                    </a:lnTo>
                    <a:lnTo>
                      <a:pt x="16" y="54"/>
                    </a:lnTo>
                    <a:lnTo>
                      <a:pt x="14" y="53"/>
                    </a:lnTo>
                    <a:lnTo>
                      <a:pt x="11" y="52"/>
                    </a:lnTo>
                    <a:lnTo>
                      <a:pt x="9" y="51"/>
                    </a:lnTo>
                    <a:lnTo>
                      <a:pt x="7" y="49"/>
                    </a:lnTo>
                    <a:lnTo>
                      <a:pt x="6" y="47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2" y="40"/>
                    </a:lnTo>
                    <a:lnTo>
                      <a:pt x="1" y="38"/>
                    </a:lnTo>
                    <a:lnTo>
                      <a:pt x="1" y="36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1" y="20"/>
                    </a:lnTo>
                    <a:lnTo>
                      <a:pt x="1" y="18"/>
                    </a:lnTo>
                    <a:lnTo>
                      <a:pt x="2" y="15"/>
                    </a:lnTo>
                    <a:lnTo>
                      <a:pt x="3" y="13"/>
                    </a:lnTo>
                    <a:lnTo>
                      <a:pt x="5" y="11"/>
                    </a:lnTo>
                    <a:lnTo>
                      <a:pt x="6" y="9"/>
                    </a:lnTo>
                    <a:lnTo>
                      <a:pt x="8" y="7"/>
                    </a:lnTo>
                    <a:lnTo>
                      <a:pt x="10" y="5"/>
                    </a:lnTo>
                    <a:lnTo>
                      <a:pt x="12" y="4"/>
                    </a:lnTo>
                    <a:lnTo>
                      <a:pt x="14" y="2"/>
                    </a:lnTo>
                    <a:lnTo>
                      <a:pt x="16" y="2"/>
                    </a:lnTo>
                    <a:lnTo>
                      <a:pt x="19" y="1"/>
                    </a:lnTo>
                    <a:lnTo>
                      <a:pt x="21" y="0"/>
                    </a:lnTo>
                    <a:lnTo>
                      <a:pt x="24" y="0"/>
                    </a:lnTo>
                    <a:close/>
                    <a:moveTo>
                      <a:pt x="24" y="4"/>
                    </a:moveTo>
                    <a:lnTo>
                      <a:pt x="23" y="4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19" y="6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7" y="12"/>
                    </a:lnTo>
                    <a:lnTo>
                      <a:pt x="17" y="14"/>
                    </a:lnTo>
                    <a:lnTo>
                      <a:pt x="17" y="16"/>
                    </a:lnTo>
                    <a:lnTo>
                      <a:pt x="16" y="18"/>
                    </a:lnTo>
                    <a:lnTo>
                      <a:pt x="16" y="20"/>
                    </a:lnTo>
                    <a:lnTo>
                      <a:pt x="16" y="22"/>
                    </a:lnTo>
                    <a:lnTo>
                      <a:pt x="16" y="25"/>
                    </a:lnTo>
                    <a:lnTo>
                      <a:pt x="16" y="27"/>
                    </a:lnTo>
                    <a:lnTo>
                      <a:pt x="16" y="30"/>
                    </a:lnTo>
                    <a:lnTo>
                      <a:pt x="16" y="33"/>
                    </a:lnTo>
                    <a:lnTo>
                      <a:pt x="16" y="34"/>
                    </a:lnTo>
                    <a:lnTo>
                      <a:pt x="16" y="35"/>
                    </a:lnTo>
                    <a:lnTo>
                      <a:pt x="16" y="37"/>
                    </a:lnTo>
                    <a:lnTo>
                      <a:pt x="16" y="38"/>
                    </a:lnTo>
                    <a:lnTo>
                      <a:pt x="16" y="39"/>
                    </a:lnTo>
                    <a:lnTo>
                      <a:pt x="16" y="41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7" y="45"/>
                    </a:lnTo>
                    <a:lnTo>
                      <a:pt x="18" y="47"/>
                    </a:lnTo>
                    <a:lnTo>
                      <a:pt x="18" y="48"/>
                    </a:lnTo>
                    <a:lnTo>
                      <a:pt x="19" y="49"/>
                    </a:lnTo>
                    <a:lnTo>
                      <a:pt x="20" y="50"/>
                    </a:lnTo>
                    <a:lnTo>
                      <a:pt x="22" y="51"/>
                    </a:lnTo>
                    <a:lnTo>
                      <a:pt x="23" y="51"/>
                    </a:lnTo>
                    <a:lnTo>
                      <a:pt x="24" y="52"/>
                    </a:lnTo>
                    <a:lnTo>
                      <a:pt x="25" y="52"/>
                    </a:lnTo>
                    <a:lnTo>
                      <a:pt x="26" y="51"/>
                    </a:lnTo>
                    <a:lnTo>
                      <a:pt x="27" y="51"/>
                    </a:lnTo>
                    <a:lnTo>
                      <a:pt x="28" y="51"/>
                    </a:lnTo>
                    <a:lnTo>
                      <a:pt x="29" y="49"/>
                    </a:lnTo>
                    <a:lnTo>
                      <a:pt x="30" y="48"/>
                    </a:lnTo>
                    <a:lnTo>
                      <a:pt x="30" y="47"/>
                    </a:lnTo>
                    <a:lnTo>
                      <a:pt x="31" y="45"/>
                    </a:lnTo>
                    <a:lnTo>
                      <a:pt x="31" y="43"/>
                    </a:lnTo>
                    <a:lnTo>
                      <a:pt x="31" y="42"/>
                    </a:lnTo>
                    <a:lnTo>
                      <a:pt x="31" y="39"/>
                    </a:lnTo>
                    <a:lnTo>
                      <a:pt x="32" y="37"/>
                    </a:lnTo>
                    <a:lnTo>
                      <a:pt x="32" y="34"/>
                    </a:lnTo>
                    <a:lnTo>
                      <a:pt x="32" y="31"/>
                    </a:lnTo>
                    <a:lnTo>
                      <a:pt x="32" y="27"/>
                    </a:lnTo>
                    <a:lnTo>
                      <a:pt x="32" y="24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17"/>
                    </a:lnTo>
                    <a:lnTo>
                      <a:pt x="32" y="15"/>
                    </a:lnTo>
                    <a:lnTo>
                      <a:pt x="32" y="14"/>
                    </a:lnTo>
                    <a:lnTo>
                      <a:pt x="31" y="12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0" y="9"/>
                    </a:lnTo>
                    <a:lnTo>
                      <a:pt x="29" y="7"/>
                    </a:lnTo>
                    <a:lnTo>
                      <a:pt x="29" y="6"/>
                    </a:lnTo>
                    <a:lnTo>
                      <a:pt x="28" y="5"/>
                    </a:lnTo>
                    <a:lnTo>
                      <a:pt x="27" y="5"/>
                    </a:lnTo>
                    <a:lnTo>
                      <a:pt x="26" y="4"/>
                    </a:lnTo>
                    <a:lnTo>
                      <a:pt x="25" y="4"/>
                    </a:lnTo>
                    <a:lnTo>
                      <a:pt x="2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4" name="Freeform 70"/>
              <p:cNvSpPr>
                <a:spLocks noEditPoints="1"/>
              </p:cNvSpPr>
              <p:nvPr/>
            </p:nvSpPr>
            <p:spPr bwMode="auto">
              <a:xfrm>
                <a:off x="4043" y="2418"/>
                <a:ext cx="57" cy="78"/>
              </a:xfrm>
              <a:custGeom>
                <a:avLst/>
                <a:gdLst>
                  <a:gd name="T0" fmla="*/ 51 w 57"/>
                  <a:gd name="T1" fmla="*/ 61 h 78"/>
                  <a:gd name="T2" fmla="*/ 51 w 57"/>
                  <a:gd name="T3" fmla="*/ 66 h 78"/>
                  <a:gd name="T4" fmla="*/ 51 w 57"/>
                  <a:gd name="T5" fmla="*/ 69 h 78"/>
                  <a:gd name="T6" fmla="*/ 51 w 57"/>
                  <a:gd name="T7" fmla="*/ 70 h 78"/>
                  <a:gd name="T8" fmla="*/ 52 w 57"/>
                  <a:gd name="T9" fmla="*/ 70 h 78"/>
                  <a:gd name="T10" fmla="*/ 54 w 57"/>
                  <a:gd name="T11" fmla="*/ 71 h 78"/>
                  <a:gd name="T12" fmla="*/ 57 w 57"/>
                  <a:gd name="T13" fmla="*/ 71 h 78"/>
                  <a:gd name="T14" fmla="*/ 35 w 57"/>
                  <a:gd name="T15" fmla="*/ 78 h 78"/>
                  <a:gd name="T16" fmla="*/ 33 w 57"/>
                  <a:gd name="T17" fmla="*/ 72 h 78"/>
                  <a:gd name="T18" fmla="*/ 29 w 57"/>
                  <a:gd name="T19" fmla="*/ 75 h 78"/>
                  <a:gd name="T20" fmla="*/ 26 w 57"/>
                  <a:gd name="T21" fmla="*/ 77 h 78"/>
                  <a:gd name="T22" fmla="*/ 22 w 57"/>
                  <a:gd name="T23" fmla="*/ 78 h 78"/>
                  <a:gd name="T24" fmla="*/ 18 w 57"/>
                  <a:gd name="T25" fmla="*/ 78 h 78"/>
                  <a:gd name="T26" fmla="*/ 13 w 57"/>
                  <a:gd name="T27" fmla="*/ 77 h 78"/>
                  <a:gd name="T28" fmla="*/ 9 w 57"/>
                  <a:gd name="T29" fmla="*/ 75 h 78"/>
                  <a:gd name="T30" fmla="*/ 6 w 57"/>
                  <a:gd name="T31" fmla="*/ 72 h 78"/>
                  <a:gd name="T32" fmla="*/ 4 w 57"/>
                  <a:gd name="T33" fmla="*/ 68 h 78"/>
                  <a:gd name="T34" fmla="*/ 2 w 57"/>
                  <a:gd name="T35" fmla="*/ 63 h 78"/>
                  <a:gd name="T36" fmla="*/ 1 w 57"/>
                  <a:gd name="T37" fmla="*/ 59 h 78"/>
                  <a:gd name="T38" fmla="*/ 0 w 57"/>
                  <a:gd name="T39" fmla="*/ 54 h 78"/>
                  <a:gd name="T40" fmla="*/ 0 w 57"/>
                  <a:gd name="T41" fmla="*/ 50 h 78"/>
                  <a:gd name="T42" fmla="*/ 0 w 57"/>
                  <a:gd name="T43" fmla="*/ 46 h 78"/>
                  <a:gd name="T44" fmla="*/ 1 w 57"/>
                  <a:gd name="T45" fmla="*/ 42 h 78"/>
                  <a:gd name="T46" fmla="*/ 2 w 57"/>
                  <a:gd name="T47" fmla="*/ 39 h 78"/>
                  <a:gd name="T48" fmla="*/ 4 w 57"/>
                  <a:gd name="T49" fmla="*/ 34 h 78"/>
                  <a:gd name="T50" fmla="*/ 8 w 57"/>
                  <a:gd name="T51" fmla="*/ 29 h 78"/>
                  <a:gd name="T52" fmla="*/ 12 w 57"/>
                  <a:gd name="T53" fmla="*/ 26 h 78"/>
                  <a:gd name="T54" fmla="*/ 15 w 57"/>
                  <a:gd name="T55" fmla="*/ 25 h 78"/>
                  <a:gd name="T56" fmla="*/ 17 w 57"/>
                  <a:gd name="T57" fmla="*/ 24 h 78"/>
                  <a:gd name="T58" fmla="*/ 20 w 57"/>
                  <a:gd name="T59" fmla="*/ 23 h 78"/>
                  <a:gd name="T60" fmla="*/ 24 w 57"/>
                  <a:gd name="T61" fmla="*/ 23 h 78"/>
                  <a:gd name="T62" fmla="*/ 27 w 57"/>
                  <a:gd name="T63" fmla="*/ 25 h 78"/>
                  <a:gd name="T64" fmla="*/ 30 w 57"/>
                  <a:gd name="T65" fmla="*/ 26 h 78"/>
                  <a:gd name="T66" fmla="*/ 33 w 57"/>
                  <a:gd name="T67" fmla="*/ 29 h 78"/>
                  <a:gd name="T68" fmla="*/ 35 w 57"/>
                  <a:gd name="T69" fmla="*/ 13 h 78"/>
                  <a:gd name="T70" fmla="*/ 34 w 57"/>
                  <a:gd name="T71" fmla="*/ 8 h 78"/>
                  <a:gd name="T72" fmla="*/ 34 w 57"/>
                  <a:gd name="T73" fmla="*/ 5 h 78"/>
                  <a:gd name="T74" fmla="*/ 33 w 57"/>
                  <a:gd name="T75" fmla="*/ 4 h 78"/>
                  <a:gd name="T76" fmla="*/ 32 w 57"/>
                  <a:gd name="T77" fmla="*/ 4 h 78"/>
                  <a:gd name="T78" fmla="*/ 30 w 57"/>
                  <a:gd name="T79" fmla="*/ 3 h 78"/>
                  <a:gd name="T80" fmla="*/ 27 w 57"/>
                  <a:gd name="T81" fmla="*/ 3 h 78"/>
                  <a:gd name="T82" fmla="*/ 51 w 57"/>
                  <a:gd name="T83" fmla="*/ 0 h 78"/>
                  <a:gd name="T84" fmla="*/ 33 w 57"/>
                  <a:gd name="T85" fmla="*/ 34 h 78"/>
                  <a:gd name="T86" fmla="*/ 27 w 57"/>
                  <a:gd name="T87" fmla="*/ 30 h 78"/>
                  <a:gd name="T88" fmla="*/ 24 w 57"/>
                  <a:gd name="T89" fmla="*/ 29 h 78"/>
                  <a:gd name="T90" fmla="*/ 22 w 57"/>
                  <a:gd name="T91" fmla="*/ 30 h 78"/>
                  <a:gd name="T92" fmla="*/ 20 w 57"/>
                  <a:gd name="T93" fmla="*/ 31 h 78"/>
                  <a:gd name="T94" fmla="*/ 19 w 57"/>
                  <a:gd name="T95" fmla="*/ 34 h 78"/>
                  <a:gd name="T96" fmla="*/ 18 w 57"/>
                  <a:gd name="T97" fmla="*/ 37 h 78"/>
                  <a:gd name="T98" fmla="*/ 17 w 57"/>
                  <a:gd name="T99" fmla="*/ 40 h 78"/>
                  <a:gd name="T100" fmla="*/ 17 w 57"/>
                  <a:gd name="T101" fmla="*/ 44 h 78"/>
                  <a:gd name="T102" fmla="*/ 17 w 57"/>
                  <a:gd name="T103" fmla="*/ 48 h 78"/>
                  <a:gd name="T104" fmla="*/ 17 w 57"/>
                  <a:gd name="T105" fmla="*/ 52 h 78"/>
                  <a:gd name="T106" fmla="*/ 17 w 57"/>
                  <a:gd name="T107" fmla="*/ 56 h 78"/>
                  <a:gd name="T108" fmla="*/ 17 w 57"/>
                  <a:gd name="T109" fmla="*/ 60 h 78"/>
                  <a:gd name="T110" fmla="*/ 17 w 57"/>
                  <a:gd name="T111" fmla="*/ 63 h 78"/>
                  <a:gd name="T112" fmla="*/ 18 w 57"/>
                  <a:gd name="T113" fmla="*/ 66 h 78"/>
                  <a:gd name="T114" fmla="*/ 21 w 57"/>
                  <a:gd name="T115" fmla="*/ 70 h 78"/>
                  <a:gd name="T116" fmla="*/ 22 w 57"/>
                  <a:gd name="T117" fmla="*/ 71 h 78"/>
                  <a:gd name="T118" fmla="*/ 24 w 57"/>
                  <a:gd name="T119" fmla="*/ 71 h 78"/>
                  <a:gd name="T120" fmla="*/ 28 w 57"/>
                  <a:gd name="T121" fmla="*/ 71 h 78"/>
                  <a:gd name="T122" fmla="*/ 33 w 57"/>
                  <a:gd name="T123" fmla="*/ 67 h 78"/>
                  <a:gd name="T124" fmla="*/ 35 w 57"/>
                  <a:gd name="T125" fmla="*/ 37 h 7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7"/>
                  <a:gd name="T190" fmla="*/ 0 h 78"/>
                  <a:gd name="T191" fmla="*/ 57 w 57"/>
                  <a:gd name="T192" fmla="*/ 78 h 7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7" h="78">
                    <a:moveTo>
                      <a:pt x="51" y="0"/>
                    </a:moveTo>
                    <a:lnTo>
                      <a:pt x="51" y="61"/>
                    </a:lnTo>
                    <a:lnTo>
                      <a:pt x="51" y="64"/>
                    </a:lnTo>
                    <a:lnTo>
                      <a:pt x="51" y="66"/>
                    </a:lnTo>
                    <a:lnTo>
                      <a:pt x="51" y="68"/>
                    </a:lnTo>
                    <a:lnTo>
                      <a:pt x="51" y="69"/>
                    </a:lnTo>
                    <a:lnTo>
                      <a:pt x="51" y="70"/>
                    </a:lnTo>
                    <a:lnTo>
                      <a:pt x="52" y="70"/>
                    </a:lnTo>
                    <a:lnTo>
                      <a:pt x="53" y="71"/>
                    </a:lnTo>
                    <a:lnTo>
                      <a:pt x="54" y="71"/>
                    </a:lnTo>
                    <a:lnTo>
                      <a:pt x="56" y="71"/>
                    </a:lnTo>
                    <a:lnTo>
                      <a:pt x="57" y="71"/>
                    </a:lnTo>
                    <a:lnTo>
                      <a:pt x="57" y="74"/>
                    </a:lnTo>
                    <a:lnTo>
                      <a:pt x="35" y="78"/>
                    </a:lnTo>
                    <a:lnTo>
                      <a:pt x="35" y="70"/>
                    </a:lnTo>
                    <a:lnTo>
                      <a:pt x="33" y="72"/>
                    </a:lnTo>
                    <a:lnTo>
                      <a:pt x="31" y="74"/>
                    </a:lnTo>
                    <a:lnTo>
                      <a:pt x="29" y="75"/>
                    </a:lnTo>
                    <a:lnTo>
                      <a:pt x="28" y="76"/>
                    </a:lnTo>
                    <a:lnTo>
                      <a:pt x="26" y="77"/>
                    </a:lnTo>
                    <a:lnTo>
                      <a:pt x="24" y="78"/>
                    </a:lnTo>
                    <a:lnTo>
                      <a:pt x="22" y="78"/>
                    </a:lnTo>
                    <a:lnTo>
                      <a:pt x="20" y="78"/>
                    </a:lnTo>
                    <a:lnTo>
                      <a:pt x="18" y="78"/>
                    </a:lnTo>
                    <a:lnTo>
                      <a:pt x="16" y="78"/>
                    </a:lnTo>
                    <a:lnTo>
                      <a:pt x="13" y="77"/>
                    </a:lnTo>
                    <a:lnTo>
                      <a:pt x="12" y="76"/>
                    </a:lnTo>
                    <a:lnTo>
                      <a:pt x="9" y="75"/>
                    </a:lnTo>
                    <a:lnTo>
                      <a:pt x="8" y="73"/>
                    </a:lnTo>
                    <a:lnTo>
                      <a:pt x="6" y="72"/>
                    </a:lnTo>
                    <a:lnTo>
                      <a:pt x="5" y="70"/>
                    </a:lnTo>
                    <a:lnTo>
                      <a:pt x="4" y="68"/>
                    </a:lnTo>
                    <a:lnTo>
                      <a:pt x="3" y="66"/>
                    </a:lnTo>
                    <a:lnTo>
                      <a:pt x="2" y="63"/>
                    </a:lnTo>
                    <a:lnTo>
                      <a:pt x="2" y="61"/>
                    </a:lnTo>
                    <a:lnTo>
                      <a:pt x="1" y="59"/>
                    </a:lnTo>
                    <a:lnTo>
                      <a:pt x="0" y="57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0" y="46"/>
                    </a:lnTo>
                    <a:lnTo>
                      <a:pt x="1" y="44"/>
                    </a:lnTo>
                    <a:lnTo>
                      <a:pt x="1" y="42"/>
                    </a:lnTo>
                    <a:lnTo>
                      <a:pt x="2" y="40"/>
                    </a:lnTo>
                    <a:lnTo>
                      <a:pt x="2" y="39"/>
                    </a:lnTo>
                    <a:lnTo>
                      <a:pt x="3" y="37"/>
                    </a:lnTo>
                    <a:lnTo>
                      <a:pt x="4" y="34"/>
                    </a:lnTo>
                    <a:lnTo>
                      <a:pt x="7" y="31"/>
                    </a:lnTo>
                    <a:lnTo>
                      <a:pt x="8" y="29"/>
                    </a:lnTo>
                    <a:lnTo>
                      <a:pt x="11" y="27"/>
                    </a:lnTo>
                    <a:lnTo>
                      <a:pt x="12" y="26"/>
                    </a:lnTo>
                    <a:lnTo>
                      <a:pt x="13" y="25"/>
                    </a:lnTo>
                    <a:lnTo>
                      <a:pt x="15" y="25"/>
                    </a:lnTo>
                    <a:lnTo>
                      <a:pt x="16" y="25"/>
                    </a:lnTo>
                    <a:lnTo>
                      <a:pt x="17" y="24"/>
                    </a:lnTo>
                    <a:lnTo>
                      <a:pt x="19" y="24"/>
                    </a:lnTo>
                    <a:lnTo>
                      <a:pt x="20" y="23"/>
                    </a:lnTo>
                    <a:lnTo>
                      <a:pt x="22" y="23"/>
                    </a:lnTo>
                    <a:lnTo>
                      <a:pt x="24" y="23"/>
                    </a:lnTo>
                    <a:lnTo>
                      <a:pt x="25" y="24"/>
                    </a:lnTo>
                    <a:lnTo>
                      <a:pt x="27" y="25"/>
                    </a:lnTo>
                    <a:lnTo>
                      <a:pt x="28" y="25"/>
                    </a:lnTo>
                    <a:lnTo>
                      <a:pt x="30" y="26"/>
                    </a:lnTo>
                    <a:lnTo>
                      <a:pt x="31" y="27"/>
                    </a:lnTo>
                    <a:lnTo>
                      <a:pt x="33" y="29"/>
                    </a:lnTo>
                    <a:lnTo>
                      <a:pt x="35" y="31"/>
                    </a:lnTo>
                    <a:lnTo>
                      <a:pt x="35" y="13"/>
                    </a:lnTo>
                    <a:lnTo>
                      <a:pt x="35" y="10"/>
                    </a:lnTo>
                    <a:lnTo>
                      <a:pt x="34" y="8"/>
                    </a:lnTo>
                    <a:lnTo>
                      <a:pt x="34" y="6"/>
                    </a:lnTo>
                    <a:lnTo>
                      <a:pt x="34" y="5"/>
                    </a:lnTo>
                    <a:lnTo>
                      <a:pt x="33" y="4"/>
                    </a:lnTo>
                    <a:lnTo>
                      <a:pt x="32" y="4"/>
                    </a:lnTo>
                    <a:lnTo>
                      <a:pt x="31" y="3"/>
                    </a:lnTo>
                    <a:lnTo>
                      <a:pt x="30" y="3"/>
                    </a:lnTo>
                    <a:lnTo>
                      <a:pt x="28" y="3"/>
                    </a:lnTo>
                    <a:lnTo>
                      <a:pt x="27" y="3"/>
                    </a:lnTo>
                    <a:lnTo>
                      <a:pt x="27" y="0"/>
                    </a:lnTo>
                    <a:lnTo>
                      <a:pt x="51" y="0"/>
                    </a:lnTo>
                    <a:close/>
                    <a:moveTo>
                      <a:pt x="35" y="37"/>
                    </a:moveTo>
                    <a:lnTo>
                      <a:pt x="33" y="34"/>
                    </a:lnTo>
                    <a:lnTo>
                      <a:pt x="30" y="31"/>
                    </a:lnTo>
                    <a:lnTo>
                      <a:pt x="27" y="30"/>
                    </a:lnTo>
                    <a:lnTo>
                      <a:pt x="25" y="29"/>
                    </a:lnTo>
                    <a:lnTo>
                      <a:pt x="24" y="29"/>
                    </a:lnTo>
                    <a:lnTo>
                      <a:pt x="22" y="30"/>
                    </a:lnTo>
                    <a:lnTo>
                      <a:pt x="21" y="31"/>
                    </a:lnTo>
                    <a:lnTo>
                      <a:pt x="20" y="31"/>
                    </a:lnTo>
                    <a:lnTo>
                      <a:pt x="20" y="32"/>
                    </a:lnTo>
                    <a:lnTo>
                      <a:pt x="19" y="34"/>
                    </a:lnTo>
                    <a:lnTo>
                      <a:pt x="18" y="36"/>
                    </a:lnTo>
                    <a:lnTo>
                      <a:pt x="18" y="37"/>
                    </a:lnTo>
                    <a:lnTo>
                      <a:pt x="18" y="39"/>
                    </a:lnTo>
                    <a:lnTo>
                      <a:pt x="17" y="40"/>
                    </a:lnTo>
                    <a:lnTo>
                      <a:pt x="17" y="42"/>
                    </a:lnTo>
                    <a:lnTo>
                      <a:pt x="17" y="44"/>
                    </a:lnTo>
                    <a:lnTo>
                      <a:pt x="17" y="45"/>
                    </a:lnTo>
                    <a:lnTo>
                      <a:pt x="17" y="48"/>
                    </a:lnTo>
                    <a:lnTo>
                      <a:pt x="17" y="50"/>
                    </a:lnTo>
                    <a:lnTo>
                      <a:pt x="17" y="52"/>
                    </a:lnTo>
                    <a:lnTo>
                      <a:pt x="17" y="54"/>
                    </a:lnTo>
                    <a:lnTo>
                      <a:pt x="17" y="56"/>
                    </a:lnTo>
                    <a:lnTo>
                      <a:pt x="17" y="58"/>
                    </a:lnTo>
                    <a:lnTo>
                      <a:pt x="17" y="60"/>
                    </a:lnTo>
                    <a:lnTo>
                      <a:pt x="17" y="61"/>
                    </a:lnTo>
                    <a:lnTo>
                      <a:pt x="17" y="63"/>
                    </a:lnTo>
                    <a:lnTo>
                      <a:pt x="18" y="64"/>
                    </a:lnTo>
                    <a:lnTo>
                      <a:pt x="18" y="66"/>
                    </a:lnTo>
                    <a:lnTo>
                      <a:pt x="20" y="68"/>
                    </a:lnTo>
                    <a:lnTo>
                      <a:pt x="21" y="70"/>
                    </a:lnTo>
                    <a:lnTo>
                      <a:pt x="22" y="71"/>
                    </a:lnTo>
                    <a:lnTo>
                      <a:pt x="23" y="71"/>
                    </a:lnTo>
                    <a:lnTo>
                      <a:pt x="24" y="71"/>
                    </a:lnTo>
                    <a:lnTo>
                      <a:pt x="25" y="71"/>
                    </a:lnTo>
                    <a:lnTo>
                      <a:pt x="28" y="71"/>
                    </a:lnTo>
                    <a:lnTo>
                      <a:pt x="30" y="70"/>
                    </a:lnTo>
                    <a:lnTo>
                      <a:pt x="33" y="67"/>
                    </a:lnTo>
                    <a:lnTo>
                      <a:pt x="35" y="65"/>
                    </a:lnTo>
                    <a:lnTo>
                      <a:pt x="35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5" name="Freeform 71"/>
              <p:cNvSpPr>
                <a:spLocks noEditPoints="1"/>
              </p:cNvSpPr>
              <p:nvPr/>
            </p:nvSpPr>
            <p:spPr bwMode="auto">
              <a:xfrm>
                <a:off x="4107" y="2441"/>
                <a:ext cx="44" cy="55"/>
              </a:xfrm>
              <a:custGeom>
                <a:avLst/>
                <a:gdLst>
                  <a:gd name="T0" fmla="*/ 15 w 44"/>
                  <a:gd name="T1" fmla="*/ 26 h 55"/>
                  <a:gd name="T2" fmla="*/ 16 w 44"/>
                  <a:gd name="T3" fmla="*/ 31 h 55"/>
                  <a:gd name="T4" fmla="*/ 17 w 44"/>
                  <a:gd name="T5" fmla="*/ 35 h 55"/>
                  <a:gd name="T6" fmla="*/ 19 w 44"/>
                  <a:gd name="T7" fmla="*/ 39 h 55"/>
                  <a:gd name="T8" fmla="*/ 21 w 44"/>
                  <a:gd name="T9" fmla="*/ 42 h 55"/>
                  <a:gd name="T10" fmla="*/ 25 w 44"/>
                  <a:gd name="T11" fmla="*/ 45 h 55"/>
                  <a:gd name="T12" fmla="*/ 30 w 44"/>
                  <a:gd name="T13" fmla="*/ 46 h 55"/>
                  <a:gd name="T14" fmla="*/ 33 w 44"/>
                  <a:gd name="T15" fmla="*/ 45 h 55"/>
                  <a:gd name="T16" fmla="*/ 36 w 44"/>
                  <a:gd name="T17" fmla="*/ 44 h 55"/>
                  <a:gd name="T18" fmla="*/ 39 w 44"/>
                  <a:gd name="T19" fmla="*/ 41 h 55"/>
                  <a:gd name="T20" fmla="*/ 42 w 44"/>
                  <a:gd name="T21" fmla="*/ 37 h 55"/>
                  <a:gd name="T22" fmla="*/ 43 w 44"/>
                  <a:gd name="T23" fmla="*/ 40 h 55"/>
                  <a:gd name="T24" fmla="*/ 41 w 44"/>
                  <a:gd name="T25" fmla="*/ 45 h 55"/>
                  <a:gd name="T26" fmla="*/ 39 w 44"/>
                  <a:gd name="T27" fmla="*/ 48 h 55"/>
                  <a:gd name="T28" fmla="*/ 36 w 44"/>
                  <a:gd name="T29" fmla="*/ 51 h 55"/>
                  <a:gd name="T30" fmla="*/ 33 w 44"/>
                  <a:gd name="T31" fmla="*/ 52 h 55"/>
                  <a:gd name="T32" fmla="*/ 31 w 44"/>
                  <a:gd name="T33" fmla="*/ 53 h 55"/>
                  <a:gd name="T34" fmla="*/ 27 w 44"/>
                  <a:gd name="T35" fmla="*/ 55 h 55"/>
                  <a:gd name="T36" fmla="*/ 24 w 44"/>
                  <a:gd name="T37" fmla="*/ 55 h 55"/>
                  <a:gd name="T38" fmla="*/ 20 w 44"/>
                  <a:gd name="T39" fmla="*/ 55 h 55"/>
                  <a:gd name="T40" fmla="*/ 15 w 44"/>
                  <a:gd name="T41" fmla="*/ 54 h 55"/>
                  <a:gd name="T42" fmla="*/ 10 w 44"/>
                  <a:gd name="T43" fmla="*/ 52 h 55"/>
                  <a:gd name="T44" fmla="*/ 6 w 44"/>
                  <a:gd name="T45" fmla="*/ 49 h 55"/>
                  <a:gd name="T46" fmla="*/ 4 w 44"/>
                  <a:gd name="T47" fmla="*/ 45 h 55"/>
                  <a:gd name="T48" fmla="*/ 2 w 44"/>
                  <a:gd name="T49" fmla="*/ 40 h 55"/>
                  <a:gd name="T50" fmla="*/ 1 w 44"/>
                  <a:gd name="T51" fmla="*/ 36 h 55"/>
                  <a:gd name="T52" fmla="*/ 0 w 44"/>
                  <a:gd name="T53" fmla="*/ 31 h 55"/>
                  <a:gd name="T54" fmla="*/ 0 w 44"/>
                  <a:gd name="T55" fmla="*/ 26 h 55"/>
                  <a:gd name="T56" fmla="*/ 1 w 44"/>
                  <a:gd name="T57" fmla="*/ 20 h 55"/>
                  <a:gd name="T58" fmla="*/ 3 w 44"/>
                  <a:gd name="T59" fmla="*/ 15 h 55"/>
                  <a:gd name="T60" fmla="*/ 6 w 44"/>
                  <a:gd name="T61" fmla="*/ 10 h 55"/>
                  <a:gd name="T62" fmla="*/ 9 w 44"/>
                  <a:gd name="T63" fmla="*/ 7 h 55"/>
                  <a:gd name="T64" fmla="*/ 13 w 44"/>
                  <a:gd name="T65" fmla="*/ 3 h 55"/>
                  <a:gd name="T66" fmla="*/ 17 w 44"/>
                  <a:gd name="T67" fmla="*/ 2 h 55"/>
                  <a:gd name="T68" fmla="*/ 22 w 44"/>
                  <a:gd name="T69" fmla="*/ 0 h 55"/>
                  <a:gd name="T70" fmla="*/ 26 w 44"/>
                  <a:gd name="T71" fmla="*/ 0 h 55"/>
                  <a:gd name="T72" fmla="*/ 30 w 44"/>
                  <a:gd name="T73" fmla="*/ 2 h 55"/>
                  <a:gd name="T74" fmla="*/ 33 w 44"/>
                  <a:gd name="T75" fmla="*/ 3 h 55"/>
                  <a:gd name="T76" fmla="*/ 36 w 44"/>
                  <a:gd name="T77" fmla="*/ 5 h 55"/>
                  <a:gd name="T78" fmla="*/ 39 w 44"/>
                  <a:gd name="T79" fmla="*/ 9 h 55"/>
                  <a:gd name="T80" fmla="*/ 41 w 44"/>
                  <a:gd name="T81" fmla="*/ 13 h 55"/>
                  <a:gd name="T82" fmla="*/ 43 w 44"/>
                  <a:gd name="T83" fmla="*/ 17 h 55"/>
                  <a:gd name="T84" fmla="*/ 44 w 44"/>
                  <a:gd name="T85" fmla="*/ 23 h 55"/>
                  <a:gd name="T86" fmla="*/ 30 w 44"/>
                  <a:gd name="T87" fmla="*/ 23 h 55"/>
                  <a:gd name="T88" fmla="*/ 30 w 44"/>
                  <a:gd name="T89" fmla="*/ 19 h 55"/>
                  <a:gd name="T90" fmla="*/ 30 w 44"/>
                  <a:gd name="T91" fmla="*/ 15 h 55"/>
                  <a:gd name="T92" fmla="*/ 29 w 44"/>
                  <a:gd name="T93" fmla="*/ 12 h 55"/>
                  <a:gd name="T94" fmla="*/ 29 w 44"/>
                  <a:gd name="T95" fmla="*/ 10 h 55"/>
                  <a:gd name="T96" fmla="*/ 27 w 44"/>
                  <a:gd name="T97" fmla="*/ 7 h 55"/>
                  <a:gd name="T98" fmla="*/ 26 w 44"/>
                  <a:gd name="T99" fmla="*/ 5 h 55"/>
                  <a:gd name="T100" fmla="*/ 24 w 44"/>
                  <a:gd name="T101" fmla="*/ 4 h 55"/>
                  <a:gd name="T102" fmla="*/ 23 w 44"/>
                  <a:gd name="T103" fmla="*/ 4 h 55"/>
                  <a:gd name="T104" fmla="*/ 20 w 44"/>
                  <a:gd name="T105" fmla="*/ 5 h 55"/>
                  <a:gd name="T106" fmla="*/ 18 w 44"/>
                  <a:gd name="T107" fmla="*/ 7 h 55"/>
                  <a:gd name="T108" fmla="*/ 17 w 44"/>
                  <a:gd name="T109" fmla="*/ 10 h 55"/>
                  <a:gd name="T110" fmla="*/ 16 w 44"/>
                  <a:gd name="T111" fmla="*/ 13 h 55"/>
                  <a:gd name="T112" fmla="*/ 16 w 44"/>
                  <a:gd name="T113" fmla="*/ 17 h 55"/>
                  <a:gd name="T114" fmla="*/ 15 w 44"/>
                  <a:gd name="T115" fmla="*/ 21 h 55"/>
                  <a:gd name="T116" fmla="*/ 30 w 44"/>
                  <a:gd name="T117" fmla="*/ 23 h 5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"/>
                  <a:gd name="T178" fmla="*/ 0 h 55"/>
                  <a:gd name="T179" fmla="*/ 44 w 44"/>
                  <a:gd name="T180" fmla="*/ 55 h 5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" h="55">
                    <a:moveTo>
                      <a:pt x="44" y="26"/>
                    </a:moveTo>
                    <a:lnTo>
                      <a:pt x="15" y="26"/>
                    </a:lnTo>
                    <a:lnTo>
                      <a:pt x="15" y="29"/>
                    </a:lnTo>
                    <a:lnTo>
                      <a:pt x="16" y="31"/>
                    </a:lnTo>
                    <a:lnTo>
                      <a:pt x="16" y="33"/>
                    </a:lnTo>
                    <a:lnTo>
                      <a:pt x="17" y="35"/>
                    </a:lnTo>
                    <a:lnTo>
                      <a:pt x="18" y="37"/>
                    </a:lnTo>
                    <a:lnTo>
                      <a:pt x="19" y="39"/>
                    </a:lnTo>
                    <a:lnTo>
                      <a:pt x="20" y="40"/>
                    </a:lnTo>
                    <a:lnTo>
                      <a:pt x="21" y="42"/>
                    </a:lnTo>
                    <a:lnTo>
                      <a:pt x="23" y="43"/>
                    </a:lnTo>
                    <a:lnTo>
                      <a:pt x="25" y="45"/>
                    </a:lnTo>
                    <a:lnTo>
                      <a:pt x="28" y="46"/>
                    </a:lnTo>
                    <a:lnTo>
                      <a:pt x="30" y="46"/>
                    </a:lnTo>
                    <a:lnTo>
                      <a:pt x="32" y="46"/>
                    </a:lnTo>
                    <a:lnTo>
                      <a:pt x="33" y="45"/>
                    </a:lnTo>
                    <a:lnTo>
                      <a:pt x="35" y="45"/>
                    </a:lnTo>
                    <a:lnTo>
                      <a:pt x="36" y="44"/>
                    </a:lnTo>
                    <a:lnTo>
                      <a:pt x="37" y="43"/>
                    </a:lnTo>
                    <a:lnTo>
                      <a:pt x="39" y="41"/>
                    </a:lnTo>
                    <a:lnTo>
                      <a:pt x="41" y="39"/>
                    </a:lnTo>
                    <a:lnTo>
                      <a:pt x="42" y="37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3"/>
                    </a:lnTo>
                    <a:lnTo>
                      <a:pt x="41" y="45"/>
                    </a:lnTo>
                    <a:lnTo>
                      <a:pt x="40" y="47"/>
                    </a:lnTo>
                    <a:lnTo>
                      <a:pt x="39" y="48"/>
                    </a:lnTo>
                    <a:lnTo>
                      <a:pt x="37" y="49"/>
                    </a:lnTo>
                    <a:lnTo>
                      <a:pt x="36" y="51"/>
                    </a:lnTo>
                    <a:lnTo>
                      <a:pt x="35" y="52"/>
                    </a:lnTo>
                    <a:lnTo>
                      <a:pt x="33" y="52"/>
                    </a:lnTo>
                    <a:lnTo>
                      <a:pt x="32" y="53"/>
                    </a:lnTo>
                    <a:lnTo>
                      <a:pt x="31" y="53"/>
                    </a:lnTo>
                    <a:lnTo>
                      <a:pt x="29" y="54"/>
                    </a:lnTo>
                    <a:lnTo>
                      <a:pt x="27" y="55"/>
                    </a:lnTo>
                    <a:lnTo>
                      <a:pt x="26" y="55"/>
                    </a:lnTo>
                    <a:lnTo>
                      <a:pt x="24" y="55"/>
                    </a:lnTo>
                    <a:lnTo>
                      <a:pt x="23" y="55"/>
                    </a:lnTo>
                    <a:lnTo>
                      <a:pt x="20" y="55"/>
                    </a:lnTo>
                    <a:lnTo>
                      <a:pt x="17" y="55"/>
                    </a:lnTo>
                    <a:lnTo>
                      <a:pt x="15" y="54"/>
                    </a:lnTo>
                    <a:lnTo>
                      <a:pt x="13" y="53"/>
                    </a:lnTo>
                    <a:lnTo>
                      <a:pt x="10" y="52"/>
                    </a:lnTo>
                    <a:lnTo>
                      <a:pt x="8" y="50"/>
                    </a:lnTo>
                    <a:lnTo>
                      <a:pt x="6" y="49"/>
                    </a:lnTo>
                    <a:lnTo>
                      <a:pt x="5" y="47"/>
                    </a:lnTo>
                    <a:lnTo>
                      <a:pt x="4" y="45"/>
                    </a:lnTo>
                    <a:lnTo>
                      <a:pt x="3" y="43"/>
                    </a:lnTo>
                    <a:lnTo>
                      <a:pt x="2" y="40"/>
                    </a:lnTo>
                    <a:lnTo>
                      <a:pt x="2" y="38"/>
                    </a:lnTo>
                    <a:lnTo>
                      <a:pt x="1" y="36"/>
                    </a:lnTo>
                    <a:lnTo>
                      <a:pt x="1" y="34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1" y="23"/>
                    </a:lnTo>
                    <a:lnTo>
                      <a:pt x="1" y="20"/>
                    </a:lnTo>
                    <a:lnTo>
                      <a:pt x="2" y="17"/>
                    </a:lnTo>
                    <a:lnTo>
                      <a:pt x="3" y="15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3" y="3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1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6" y="5"/>
                    </a:lnTo>
                    <a:lnTo>
                      <a:pt x="38" y="7"/>
                    </a:lnTo>
                    <a:lnTo>
                      <a:pt x="39" y="9"/>
                    </a:lnTo>
                    <a:lnTo>
                      <a:pt x="40" y="11"/>
                    </a:lnTo>
                    <a:lnTo>
                      <a:pt x="41" y="13"/>
                    </a:lnTo>
                    <a:lnTo>
                      <a:pt x="42" y="15"/>
                    </a:lnTo>
                    <a:lnTo>
                      <a:pt x="43" y="17"/>
                    </a:lnTo>
                    <a:lnTo>
                      <a:pt x="44" y="20"/>
                    </a:lnTo>
                    <a:lnTo>
                      <a:pt x="44" y="23"/>
                    </a:lnTo>
                    <a:lnTo>
                      <a:pt x="44" y="26"/>
                    </a:lnTo>
                    <a:close/>
                    <a:moveTo>
                      <a:pt x="30" y="23"/>
                    </a:moveTo>
                    <a:lnTo>
                      <a:pt x="30" y="21"/>
                    </a:lnTo>
                    <a:lnTo>
                      <a:pt x="30" y="19"/>
                    </a:lnTo>
                    <a:lnTo>
                      <a:pt x="30" y="17"/>
                    </a:lnTo>
                    <a:lnTo>
                      <a:pt x="30" y="15"/>
                    </a:lnTo>
                    <a:lnTo>
                      <a:pt x="30" y="14"/>
                    </a:lnTo>
                    <a:lnTo>
                      <a:pt x="29" y="12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8" y="9"/>
                    </a:lnTo>
                    <a:lnTo>
                      <a:pt x="27" y="7"/>
                    </a:lnTo>
                    <a:lnTo>
                      <a:pt x="27" y="6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4"/>
                    </a:lnTo>
                    <a:lnTo>
                      <a:pt x="20" y="5"/>
                    </a:lnTo>
                    <a:lnTo>
                      <a:pt x="19" y="5"/>
                    </a:lnTo>
                    <a:lnTo>
                      <a:pt x="18" y="7"/>
                    </a:lnTo>
                    <a:lnTo>
                      <a:pt x="18" y="8"/>
                    </a:lnTo>
                    <a:lnTo>
                      <a:pt x="17" y="10"/>
                    </a:lnTo>
                    <a:lnTo>
                      <a:pt x="17" y="11"/>
                    </a:lnTo>
                    <a:lnTo>
                      <a:pt x="16" y="13"/>
                    </a:lnTo>
                    <a:lnTo>
                      <a:pt x="16" y="15"/>
                    </a:lnTo>
                    <a:lnTo>
                      <a:pt x="16" y="17"/>
                    </a:lnTo>
                    <a:lnTo>
                      <a:pt x="15" y="19"/>
                    </a:lnTo>
                    <a:lnTo>
                      <a:pt x="15" y="21"/>
                    </a:lnTo>
                    <a:lnTo>
                      <a:pt x="15" y="23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6" name="Freeform 72"/>
              <p:cNvSpPr>
                <a:spLocks/>
              </p:cNvSpPr>
              <p:nvPr/>
            </p:nvSpPr>
            <p:spPr bwMode="auto">
              <a:xfrm>
                <a:off x="3531" y="2571"/>
                <a:ext cx="57" cy="54"/>
              </a:xfrm>
              <a:custGeom>
                <a:avLst/>
                <a:gdLst>
                  <a:gd name="T0" fmla="*/ 27 w 57"/>
                  <a:gd name="T1" fmla="*/ 54 h 54"/>
                  <a:gd name="T2" fmla="*/ 9 w 57"/>
                  <a:gd name="T3" fmla="*/ 13 h 54"/>
                  <a:gd name="T4" fmla="*/ 7 w 57"/>
                  <a:gd name="T5" fmla="*/ 10 h 54"/>
                  <a:gd name="T6" fmla="*/ 6 w 57"/>
                  <a:gd name="T7" fmla="*/ 7 h 54"/>
                  <a:gd name="T8" fmla="*/ 5 w 57"/>
                  <a:gd name="T9" fmla="*/ 5 h 54"/>
                  <a:gd name="T10" fmla="*/ 4 w 57"/>
                  <a:gd name="T11" fmla="*/ 4 h 54"/>
                  <a:gd name="T12" fmla="*/ 3 w 57"/>
                  <a:gd name="T13" fmla="*/ 4 h 54"/>
                  <a:gd name="T14" fmla="*/ 2 w 57"/>
                  <a:gd name="T15" fmla="*/ 3 h 54"/>
                  <a:gd name="T16" fmla="*/ 1 w 57"/>
                  <a:gd name="T17" fmla="*/ 2 h 54"/>
                  <a:gd name="T18" fmla="*/ 0 w 57"/>
                  <a:gd name="T19" fmla="*/ 2 h 54"/>
                  <a:gd name="T20" fmla="*/ 0 w 57"/>
                  <a:gd name="T21" fmla="*/ 0 h 54"/>
                  <a:gd name="T22" fmla="*/ 28 w 57"/>
                  <a:gd name="T23" fmla="*/ 0 h 54"/>
                  <a:gd name="T24" fmla="*/ 28 w 57"/>
                  <a:gd name="T25" fmla="*/ 2 h 54"/>
                  <a:gd name="T26" fmla="*/ 27 w 57"/>
                  <a:gd name="T27" fmla="*/ 2 h 54"/>
                  <a:gd name="T28" fmla="*/ 26 w 57"/>
                  <a:gd name="T29" fmla="*/ 2 h 54"/>
                  <a:gd name="T30" fmla="*/ 26 w 57"/>
                  <a:gd name="T31" fmla="*/ 3 h 54"/>
                  <a:gd name="T32" fmla="*/ 25 w 57"/>
                  <a:gd name="T33" fmla="*/ 3 h 54"/>
                  <a:gd name="T34" fmla="*/ 24 w 57"/>
                  <a:gd name="T35" fmla="*/ 4 h 54"/>
                  <a:gd name="T36" fmla="*/ 24 w 57"/>
                  <a:gd name="T37" fmla="*/ 4 h 54"/>
                  <a:gd name="T38" fmla="*/ 23 w 57"/>
                  <a:gd name="T39" fmla="*/ 5 h 54"/>
                  <a:gd name="T40" fmla="*/ 23 w 57"/>
                  <a:gd name="T41" fmla="*/ 6 h 54"/>
                  <a:gd name="T42" fmla="*/ 24 w 57"/>
                  <a:gd name="T43" fmla="*/ 7 h 54"/>
                  <a:gd name="T44" fmla="*/ 24 w 57"/>
                  <a:gd name="T45" fmla="*/ 9 h 54"/>
                  <a:gd name="T46" fmla="*/ 25 w 57"/>
                  <a:gd name="T47" fmla="*/ 11 h 54"/>
                  <a:gd name="T48" fmla="*/ 26 w 57"/>
                  <a:gd name="T49" fmla="*/ 13 h 54"/>
                  <a:gd name="T50" fmla="*/ 35 w 57"/>
                  <a:gd name="T51" fmla="*/ 33 h 54"/>
                  <a:gd name="T52" fmla="*/ 41 w 57"/>
                  <a:gd name="T53" fmla="*/ 17 h 54"/>
                  <a:gd name="T54" fmla="*/ 43 w 57"/>
                  <a:gd name="T55" fmla="*/ 13 h 54"/>
                  <a:gd name="T56" fmla="*/ 44 w 57"/>
                  <a:gd name="T57" fmla="*/ 10 h 54"/>
                  <a:gd name="T58" fmla="*/ 44 w 57"/>
                  <a:gd name="T59" fmla="*/ 8 h 54"/>
                  <a:gd name="T60" fmla="*/ 45 w 57"/>
                  <a:gd name="T61" fmla="*/ 6 h 54"/>
                  <a:gd name="T62" fmla="*/ 45 w 57"/>
                  <a:gd name="T63" fmla="*/ 5 h 54"/>
                  <a:gd name="T64" fmla="*/ 44 w 57"/>
                  <a:gd name="T65" fmla="*/ 5 h 54"/>
                  <a:gd name="T66" fmla="*/ 44 w 57"/>
                  <a:gd name="T67" fmla="*/ 4 h 54"/>
                  <a:gd name="T68" fmla="*/ 44 w 57"/>
                  <a:gd name="T69" fmla="*/ 4 h 54"/>
                  <a:gd name="T70" fmla="*/ 43 w 57"/>
                  <a:gd name="T71" fmla="*/ 3 h 54"/>
                  <a:gd name="T72" fmla="*/ 42 w 57"/>
                  <a:gd name="T73" fmla="*/ 2 h 54"/>
                  <a:gd name="T74" fmla="*/ 40 w 57"/>
                  <a:gd name="T75" fmla="*/ 2 h 54"/>
                  <a:gd name="T76" fmla="*/ 39 w 57"/>
                  <a:gd name="T77" fmla="*/ 2 h 54"/>
                  <a:gd name="T78" fmla="*/ 39 w 57"/>
                  <a:gd name="T79" fmla="*/ 0 h 54"/>
                  <a:gd name="T80" fmla="*/ 57 w 57"/>
                  <a:gd name="T81" fmla="*/ 0 h 54"/>
                  <a:gd name="T82" fmla="*/ 57 w 57"/>
                  <a:gd name="T83" fmla="*/ 2 h 54"/>
                  <a:gd name="T84" fmla="*/ 55 w 57"/>
                  <a:gd name="T85" fmla="*/ 2 h 54"/>
                  <a:gd name="T86" fmla="*/ 54 w 57"/>
                  <a:gd name="T87" fmla="*/ 2 h 54"/>
                  <a:gd name="T88" fmla="*/ 53 w 57"/>
                  <a:gd name="T89" fmla="*/ 3 h 54"/>
                  <a:gd name="T90" fmla="*/ 53 w 57"/>
                  <a:gd name="T91" fmla="*/ 4 h 54"/>
                  <a:gd name="T92" fmla="*/ 52 w 57"/>
                  <a:gd name="T93" fmla="*/ 5 h 54"/>
                  <a:gd name="T94" fmla="*/ 50 w 57"/>
                  <a:gd name="T95" fmla="*/ 7 h 54"/>
                  <a:gd name="T96" fmla="*/ 49 w 57"/>
                  <a:gd name="T97" fmla="*/ 10 h 54"/>
                  <a:gd name="T98" fmla="*/ 48 w 57"/>
                  <a:gd name="T99" fmla="*/ 13 h 54"/>
                  <a:gd name="T100" fmla="*/ 30 w 57"/>
                  <a:gd name="T101" fmla="*/ 53 h 54"/>
                  <a:gd name="T102" fmla="*/ 27 w 57"/>
                  <a:gd name="T103" fmla="*/ 54 h 5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7"/>
                  <a:gd name="T157" fmla="*/ 0 h 54"/>
                  <a:gd name="T158" fmla="*/ 57 w 57"/>
                  <a:gd name="T159" fmla="*/ 54 h 54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7" h="54">
                    <a:moveTo>
                      <a:pt x="27" y="54"/>
                    </a:moveTo>
                    <a:lnTo>
                      <a:pt x="9" y="13"/>
                    </a:lnTo>
                    <a:lnTo>
                      <a:pt x="7" y="10"/>
                    </a:lnTo>
                    <a:lnTo>
                      <a:pt x="6" y="7"/>
                    </a:lnTo>
                    <a:lnTo>
                      <a:pt x="5" y="5"/>
                    </a:lnTo>
                    <a:lnTo>
                      <a:pt x="4" y="4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8" y="2"/>
                    </a:lnTo>
                    <a:lnTo>
                      <a:pt x="27" y="2"/>
                    </a:lnTo>
                    <a:lnTo>
                      <a:pt x="26" y="2"/>
                    </a:lnTo>
                    <a:lnTo>
                      <a:pt x="26" y="3"/>
                    </a:lnTo>
                    <a:lnTo>
                      <a:pt x="25" y="3"/>
                    </a:lnTo>
                    <a:lnTo>
                      <a:pt x="24" y="4"/>
                    </a:lnTo>
                    <a:lnTo>
                      <a:pt x="23" y="5"/>
                    </a:lnTo>
                    <a:lnTo>
                      <a:pt x="23" y="6"/>
                    </a:lnTo>
                    <a:lnTo>
                      <a:pt x="24" y="7"/>
                    </a:lnTo>
                    <a:lnTo>
                      <a:pt x="24" y="9"/>
                    </a:lnTo>
                    <a:lnTo>
                      <a:pt x="25" y="11"/>
                    </a:lnTo>
                    <a:lnTo>
                      <a:pt x="26" y="13"/>
                    </a:lnTo>
                    <a:lnTo>
                      <a:pt x="35" y="33"/>
                    </a:lnTo>
                    <a:lnTo>
                      <a:pt x="41" y="17"/>
                    </a:lnTo>
                    <a:lnTo>
                      <a:pt x="43" y="13"/>
                    </a:lnTo>
                    <a:lnTo>
                      <a:pt x="44" y="10"/>
                    </a:lnTo>
                    <a:lnTo>
                      <a:pt x="44" y="8"/>
                    </a:lnTo>
                    <a:lnTo>
                      <a:pt x="45" y="6"/>
                    </a:lnTo>
                    <a:lnTo>
                      <a:pt x="45" y="5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3" y="3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39" y="2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57" y="2"/>
                    </a:lnTo>
                    <a:lnTo>
                      <a:pt x="55" y="2"/>
                    </a:lnTo>
                    <a:lnTo>
                      <a:pt x="54" y="2"/>
                    </a:lnTo>
                    <a:lnTo>
                      <a:pt x="53" y="3"/>
                    </a:lnTo>
                    <a:lnTo>
                      <a:pt x="53" y="4"/>
                    </a:lnTo>
                    <a:lnTo>
                      <a:pt x="52" y="5"/>
                    </a:lnTo>
                    <a:lnTo>
                      <a:pt x="50" y="7"/>
                    </a:lnTo>
                    <a:lnTo>
                      <a:pt x="49" y="10"/>
                    </a:lnTo>
                    <a:lnTo>
                      <a:pt x="48" y="13"/>
                    </a:lnTo>
                    <a:lnTo>
                      <a:pt x="30" y="53"/>
                    </a:lnTo>
                    <a:lnTo>
                      <a:pt x="27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7" name="Freeform 73"/>
              <p:cNvSpPr>
                <a:spLocks noEditPoints="1"/>
              </p:cNvSpPr>
              <p:nvPr/>
            </p:nvSpPr>
            <p:spPr bwMode="auto">
              <a:xfrm>
                <a:off x="3591" y="2545"/>
                <a:ext cx="29" cy="78"/>
              </a:xfrm>
              <a:custGeom>
                <a:avLst/>
                <a:gdLst>
                  <a:gd name="T0" fmla="*/ 16 w 29"/>
                  <a:gd name="T1" fmla="*/ 0 h 78"/>
                  <a:gd name="T2" fmla="*/ 19 w 29"/>
                  <a:gd name="T3" fmla="*/ 1 h 78"/>
                  <a:gd name="T4" fmla="*/ 21 w 29"/>
                  <a:gd name="T5" fmla="*/ 4 h 78"/>
                  <a:gd name="T6" fmla="*/ 22 w 29"/>
                  <a:gd name="T7" fmla="*/ 7 h 78"/>
                  <a:gd name="T8" fmla="*/ 22 w 29"/>
                  <a:gd name="T9" fmla="*/ 10 h 78"/>
                  <a:gd name="T10" fmla="*/ 21 w 29"/>
                  <a:gd name="T11" fmla="*/ 13 h 78"/>
                  <a:gd name="T12" fmla="*/ 19 w 29"/>
                  <a:gd name="T13" fmla="*/ 15 h 78"/>
                  <a:gd name="T14" fmla="*/ 16 w 29"/>
                  <a:gd name="T15" fmla="*/ 16 h 78"/>
                  <a:gd name="T16" fmla="*/ 12 w 29"/>
                  <a:gd name="T17" fmla="*/ 16 h 78"/>
                  <a:gd name="T18" fmla="*/ 10 w 29"/>
                  <a:gd name="T19" fmla="*/ 15 h 78"/>
                  <a:gd name="T20" fmla="*/ 7 w 29"/>
                  <a:gd name="T21" fmla="*/ 13 h 78"/>
                  <a:gd name="T22" fmla="*/ 6 w 29"/>
                  <a:gd name="T23" fmla="*/ 10 h 78"/>
                  <a:gd name="T24" fmla="*/ 6 w 29"/>
                  <a:gd name="T25" fmla="*/ 7 h 78"/>
                  <a:gd name="T26" fmla="*/ 7 w 29"/>
                  <a:gd name="T27" fmla="*/ 4 h 78"/>
                  <a:gd name="T28" fmla="*/ 9 w 29"/>
                  <a:gd name="T29" fmla="*/ 1 h 78"/>
                  <a:gd name="T30" fmla="*/ 12 w 29"/>
                  <a:gd name="T31" fmla="*/ 0 h 78"/>
                  <a:gd name="T32" fmla="*/ 14 w 29"/>
                  <a:gd name="T33" fmla="*/ 0 h 78"/>
                  <a:gd name="T34" fmla="*/ 23 w 29"/>
                  <a:gd name="T35" fmla="*/ 66 h 78"/>
                  <a:gd name="T36" fmla="*/ 23 w 29"/>
                  <a:gd name="T37" fmla="*/ 71 h 78"/>
                  <a:gd name="T38" fmla="*/ 24 w 29"/>
                  <a:gd name="T39" fmla="*/ 74 h 78"/>
                  <a:gd name="T40" fmla="*/ 26 w 29"/>
                  <a:gd name="T41" fmla="*/ 75 h 78"/>
                  <a:gd name="T42" fmla="*/ 29 w 29"/>
                  <a:gd name="T43" fmla="*/ 76 h 78"/>
                  <a:gd name="T44" fmla="*/ 0 w 29"/>
                  <a:gd name="T45" fmla="*/ 78 h 78"/>
                  <a:gd name="T46" fmla="*/ 2 w 29"/>
                  <a:gd name="T47" fmla="*/ 75 h 78"/>
                  <a:gd name="T48" fmla="*/ 4 w 29"/>
                  <a:gd name="T49" fmla="*/ 75 h 78"/>
                  <a:gd name="T50" fmla="*/ 6 w 29"/>
                  <a:gd name="T51" fmla="*/ 73 h 78"/>
                  <a:gd name="T52" fmla="*/ 7 w 29"/>
                  <a:gd name="T53" fmla="*/ 69 h 78"/>
                  <a:gd name="T54" fmla="*/ 7 w 29"/>
                  <a:gd name="T55" fmla="*/ 37 h 78"/>
                  <a:gd name="T56" fmla="*/ 6 w 29"/>
                  <a:gd name="T57" fmla="*/ 33 h 78"/>
                  <a:gd name="T58" fmla="*/ 5 w 29"/>
                  <a:gd name="T59" fmla="*/ 30 h 78"/>
                  <a:gd name="T60" fmla="*/ 3 w 29"/>
                  <a:gd name="T61" fmla="*/ 28 h 78"/>
                  <a:gd name="T62" fmla="*/ 0 w 29"/>
                  <a:gd name="T63" fmla="*/ 28 h 78"/>
                  <a:gd name="T64" fmla="*/ 23 w 29"/>
                  <a:gd name="T65" fmla="*/ 26 h 7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78"/>
                  <a:gd name="T101" fmla="*/ 29 w 29"/>
                  <a:gd name="T102" fmla="*/ 78 h 7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78">
                    <a:moveTo>
                      <a:pt x="14" y="0"/>
                    </a:moveTo>
                    <a:lnTo>
                      <a:pt x="16" y="0"/>
                    </a:lnTo>
                    <a:lnTo>
                      <a:pt x="17" y="0"/>
                    </a:lnTo>
                    <a:lnTo>
                      <a:pt x="19" y="1"/>
                    </a:lnTo>
                    <a:lnTo>
                      <a:pt x="20" y="2"/>
                    </a:lnTo>
                    <a:lnTo>
                      <a:pt x="21" y="4"/>
                    </a:lnTo>
                    <a:lnTo>
                      <a:pt x="22" y="5"/>
                    </a:lnTo>
                    <a:lnTo>
                      <a:pt x="22" y="7"/>
                    </a:lnTo>
                    <a:lnTo>
                      <a:pt x="23" y="9"/>
                    </a:lnTo>
                    <a:lnTo>
                      <a:pt x="22" y="10"/>
                    </a:lnTo>
                    <a:lnTo>
                      <a:pt x="22" y="11"/>
                    </a:lnTo>
                    <a:lnTo>
                      <a:pt x="21" y="13"/>
                    </a:lnTo>
                    <a:lnTo>
                      <a:pt x="20" y="14"/>
                    </a:lnTo>
                    <a:lnTo>
                      <a:pt x="19" y="15"/>
                    </a:lnTo>
                    <a:lnTo>
                      <a:pt x="17" y="15"/>
                    </a:lnTo>
                    <a:lnTo>
                      <a:pt x="16" y="16"/>
                    </a:lnTo>
                    <a:lnTo>
                      <a:pt x="14" y="16"/>
                    </a:lnTo>
                    <a:lnTo>
                      <a:pt x="12" y="16"/>
                    </a:lnTo>
                    <a:lnTo>
                      <a:pt x="11" y="16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7" y="13"/>
                    </a:lnTo>
                    <a:lnTo>
                      <a:pt x="7" y="11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8" y="2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4" y="0"/>
                    </a:lnTo>
                    <a:close/>
                    <a:moveTo>
                      <a:pt x="23" y="26"/>
                    </a:moveTo>
                    <a:lnTo>
                      <a:pt x="23" y="66"/>
                    </a:lnTo>
                    <a:lnTo>
                      <a:pt x="23" y="69"/>
                    </a:lnTo>
                    <a:lnTo>
                      <a:pt x="23" y="71"/>
                    </a:lnTo>
                    <a:lnTo>
                      <a:pt x="23" y="73"/>
                    </a:lnTo>
                    <a:lnTo>
                      <a:pt x="24" y="74"/>
                    </a:lnTo>
                    <a:lnTo>
                      <a:pt x="24" y="75"/>
                    </a:lnTo>
                    <a:lnTo>
                      <a:pt x="26" y="75"/>
                    </a:lnTo>
                    <a:lnTo>
                      <a:pt x="27" y="75"/>
                    </a:lnTo>
                    <a:lnTo>
                      <a:pt x="29" y="76"/>
                    </a:lnTo>
                    <a:lnTo>
                      <a:pt x="29" y="78"/>
                    </a:lnTo>
                    <a:lnTo>
                      <a:pt x="0" y="78"/>
                    </a:lnTo>
                    <a:lnTo>
                      <a:pt x="0" y="76"/>
                    </a:lnTo>
                    <a:lnTo>
                      <a:pt x="2" y="75"/>
                    </a:lnTo>
                    <a:lnTo>
                      <a:pt x="3" y="75"/>
                    </a:lnTo>
                    <a:lnTo>
                      <a:pt x="4" y="75"/>
                    </a:lnTo>
                    <a:lnTo>
                      <a:pt x="5" y="74"/>
                    </a:lnTo>
                    <a:lnTo>
                      <a:pt x="6" y="73"/>
                    </a:lnTo>
                    <a:lnTo>
                      <a:pt x="6" y="71"/>
                    </a:lnTo>
                    <a:lnTo>
                      <a:pt x="7" y="69"/>
                    </a:lnTo>
                    <a:lnTo>
                      <a:pt x="7" y="66"/>
                    </a:lnTo>
                    <a:lnTo>
                      <a:pt x="7" y="37"/>
                    </a:lnTo>
                    <a:lnTo>
                      <a:pt x="7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5" y="30"/>
                    </a:lnTo>
                    <a:lnTo>
                      <a:pt x="4" y="30"/>
                    </a:lnTo>
                    <a:lnTo>
                      <a:pt x="3" y="28"/>
                    </a:lnTo>
                    <a:lnTo>
                      <a:pt x="2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23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8" name="Freeform 74"/>
              <p:cNvSpPr>
                <a:spLocks/>
              </p:cNvSpPr>
              <p:nvPr/>
            </p:nvSpPr>
            <p:spPr bwMode="auto">
              <a:xfrm>
                <a:off x="3625" y="2569"/>
                <a:ext cx="36" cy="55"/>
              </a:xfrm>
              <a:custGeom>
                <a:avLst/>
                <a:gdLst>
                  <a:gd name="T0" fmla="*/ 30 w 36"/>
                  <a:gd name="T1" fmla="*/ 19 h 55"/>
                  <a:gd name="T2" fmla="*/ 27 w 36"/>
                  <a:gd name="T3" fmla="*/ 13 h 55"/>
                  <a:gd name="T4" fmla="*/ 25 w 36"/>
                  <a:gd name="T5" fmla="*/ 9 h 55"/>
                  <a:gd name="T6" fmla="*/ 21 w 36"/>
                  <a:gd name="T7" fmla="*/ 6 h 55"/>
                  <a:gd name="T8" fmla="*/ 16 w 36"/>
                  <a:gd name="T9" fmla="*/ 4 h 55"/>
                  <a:gd name="T10" fmla="*/ 13 w 36"/>
                  <a:gd name="T11" fmla="*/ 5 h 55"/>
                  <a:gd name="T12" fmla="*/ 11 w 36"/>
                  <a:gd name="T13" fmla="*/ 7 h 55"/>
                  <a:gd name="T14" fmla="*/ 11 w 36"/>
                  <a:gd name="T15" fmla="*/ 10 h 55"/>
                  <a:gd name="T16" fmla="*/ 12 w 36"/>
                  <a:gd name="T17" fmla="*/ 12 h 55"/>
                  <a:gd name="T18" fmla="*/ 18 w 36"/>
                  <a:gd name="T19" fmla="*/ 17 h 55"/>
                  <a:gd name="T20" fmla="*/ 26 w 36"/>
                  <a:gd name="T21" fmla="*/ 22 h 55"/>
                  <a:gd name="T22" fmla="*/ 30 w 36"/>
                  <a:gd name="T23" fmla="*/ 26 h 55"/>
                  <a:gd name="T24" fmla="*/ 33 w 36"/>
                  <a:gd name="T25" fmla="*/ 29 h 55"/>
                  <a:gd name="T26" fmla="*/ 35 w 36"/>
                  <a:gd name="T27" fmla="*/ 36 h 55"/>
                  <a:gd name="T28" fmla="*/ 35 w 36"/>
                  <a:gd name="T29" fmla="*/ 42 h 55"/>
                  <a:gd name="T30" fmla="*/ 32 w 36"/>
                  <a:gd name="T31" fmla="*/ 48 h 55"/>
                  <a:gd name="T32" fmla="*/ 27 w 36"/>
                  <a:gd name="T33" fmla="*/ 53 h 55"/>
                  <a:gd name="T34" fmla="*/ 20 w 36"/>
                  <a:gd name="T35" fmla="*/ 55 h 55"/>
                  <a:gd name="T36" fmla="*/ 13 w 36"/>
                  <a:gd name="T37" fmla="*/ 55 h 55"/>
                  <a:gd name="T38" fmla="*/ 7 w 36"/>
                  <a:gd name="T39" fmla="*/ 53 h 55"/>
                  <a:gd name="T40" fmla="*/ 5 w 36"/>
                  <a:gd name="T41" fmla="*/ 52 h 55"/>
                  <a:gd name="T42" fmla="*/ 3 w 36"/>
                  <a:gd name="T43" fmla="*/ 54 h 55"/>
                  <a:gd name="T44" fmla="*/ 0 w 36"/>
                  <a:gd name="T45" fmla="*/ 37 h 55"/>
                  <a:gd name="T46" fmla="*/ 3 w 36"/>
                  <a:gd name="T47" fmla="*/ 40 h 55"/>
                  <a:gd name="T48" fmla="*/ 6 w 36"/>
                  <a:gd name="T49" fmla="*/ 45 h 55"/>
                  <a:gd name="T50" fmla="*/ 9 w 36"/>
                  <a:gd name="T51" fmla="*/ 48 h 55"/>
                  <a:gd name="T52" fmla="*/ 15 w 36"/>
                  <a:gd name="T53" fmla="*/ 51 h 55"/>
                  <a:gd name="T54" fmla="*/ 20 w 36"/>
                  <a:gd name="T55" fmla="*/ 51 h 55"/>
                  <a:gd name="T56" fmla="*/ 22 w 36"/>
                  <a:gd name="T57" fmla="*/ 49 h 55"/>
                  <a:gd name="T58" fmla="*/ 24 w 36"/>
                  <a:gd name="T59" fmla="*/ 46 h 55"/>
                  <a:gd name="T60" fmla="*/ 22 w 36"/>
                  <a:gd name="T61" fmla="*/ 42 h 55"/>
                  <a:gd name="T62" fmla="*/ 19 w 36"/>
                  <a:gd name="T63" fmla="*/ 39 h 55"/>
                  <a:gd name="T64" fmla="*/ 12 w 36"/>
                  <a:gd name="T65" fmla="*/ 34 h 55"/>
                  <a:gd name="T66" fmla="*/ 7 w 36"/>
                  <a:gd name="T67" fmla="*/ 30 h 55"/>
                  <a:gd name="T68" fmla="*/ 4 w 36"/>
                  <a:gd name="T69" fmla="*/ 27 h 55"/>
                  <a:gd name="T70" fmla="*/ 1 w 36"/>
                  <a:gd name="T71" fmla="*/ 21 h 55"/>
                  <a:gd name="T72" fmla="*/ 0 w 36"/>
                  <a:gd name="T73" fmla="*/ 13 h 55"/>
                  <a:gd name="T74" fmla="*/ 4 w 36"/>
                  <a:gd name="T75" fmla="*/ 6 h 55"/>
                  <a:gd name="T76" fmla="*/ 7 w 36"/>
                  <a:gd name="T77" fmla="*/ 3 h 55"/>
                  <a:gd name="T78" fmla="*/ 12 w 36"/>
                  <a:gd name="T79" fmla="*/ 1 h 55"/>
                  <a:gd name="T80" fmla="*/ 18 w 36"/>
                  <a:gd name="T81" fmla="*/ 0 h 55"/>
                  <a:gd name="T82" fmla="*/ 24 w 36"/>
                  <a:gd name="T83" fmla="*/ 3 h 55"/>
                  <a:gd name="T84" fmla="*/ 26 w 36"/>
                  <a:gd name="T85" fmla="*/ 3 h 55"/>
                  <a:gd name="T86" fmla="*/ 27 w 36"/>
                  <a:gd name="T87" fmla="*/ 3 h 55"/>
                  <a:gd name="T88" fmla="*/ 28 w 36"/>
                  <a:gd name="T89" fmla="*/ 3 h 55"/>
                  <a:gd name="T90" fmla="*/ 30 w 36"/>
                  <a:gd name="T91" fmla="*/ 0 h 5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"/>
                  <a:gd name="T139" fmla="*/ 0 h 55"/>
                  <a:gd name="T140" fmla="*/ 36 w 36"/>
                  <a:gd name="T141" fmla="*/ 55 h 5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" h="55">
                    <a:moveTo>
                      <a:pt x="32" y="0"/>
                    </a:moveTo>
                    <a:lnTo>
                      <a:pt x="32" y="19"/>
                    </a:lnTo>
                    <a:lnTo>
                      <a:pt x="30" y="19"/>
                    </a:lnTo>
                    <a:lnTo>
                      <a:pt x="29" y="16"/>
                    </a:lnTo>
                    <a:lnTo>
                      <a:pt x="28" y="15"/>
                    </a:lnTo>
                    <a:lnTo>
                      <a:pt x="27" y="13"/>
                    </a:lnTo>
                    <a:lnTo>
                      <a:pt x="26" y="11"/>
                    </a:lnTo>
                    <a:lnTo>
                      <a:pt x="25" y="10"/>
                    </a:lnTo>
                    <a:lnTo>
                      <a:pt x="25" y="9"/>
                    </a:lnTo>
                    <a:lnTo>
                      <a:pt x="24" y="8"/>
                    </a:lnTo>
                    <a:lnTo>
                      <a:pt x="23" y="7"/>
                    </a:lnTo>
                    <a:lnTo>
                      <a:pt x="21" y="6"/>
                    </a:lnTo>
                    <a:lnTo>
                      <a:pt x="20" y="5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5" y="4"/>
                    </a:lnTo>
                    <a:lnTo>
                      <a:pt x="14" y="4"/>
                    </a:lnTo>
                    <a:lnTo>
                      <a:pt x="13" y="5"/>
                    </a:lnTo>
                    <a:lnTo>
                      <a:pt x="12" y="6"/>
                    </a:lnTo>
                    <a:lnTo>
                      <a:pt x="11" y="7"/>
                    </a:lnTo>
                    <a:lnTo>
                      <a:pt x="11" y="8"/>
                    </a:lnTo>
                    <a:lnTo>
                      <a:pt x="11" y="9"/>
                    </a:lnTo>
                    <a:lnTo>
                      <a:pt x="11" y="10"/>
                    </a:lnTo>
                    <a:lnTo>
                      <a:pt x="11" y="11"/>
                    </a:lnTo>
                    <a:lnTo>
                      <a:pt x="12" y="12"/>
                    </a:lnTo>
                    <a:lnTo>
                      <a:pt x="13" y="13"/>
                    </a:lnTo>
                    <a:lnTo>
                      <a:pt x="15" y="15"/>
                    </a:lnTo>
                    <a:lnTo>
                      <a:pt x="18" y="17"/>
                    </a:lnTo>
                    <a:lnTo>
                      <a:pt x="22" y="20"/>
                    </a:lnTo>
                    <a:lnTo>
                      <a:pt x="24" y="21"/>
                    </a:lnTo>
                    <a:lnTo>
                      <a:pt x="26" y="22"/>
                    </a:lnTo>
                    <a:lnTo>
                      <a:pt x="27" y="24"/>
                    </a:lnTo>
                    <a:lnTo>
                      <a:pt x="29" y="25"/>
                    </a:lnTo>
                    <a:lnTo>
                      <a:pt x="30" y="26"/>
                    </a:lnTo>
                    <a:lnTo>
                      <a:pt x="31" y="27"/>
                    </a:lnTo>
                    <a:lnTo>
                      <a:pt x="32" y="28"/>
                    </a:lnTo>
                    <a:lnTo>
                      <a:pt x="33" y="29"/>
                    </a:lnTo>
                    <a:lnTo>
                      <a:pt x="34" y="31"/>
                    </a:lnTo>
                    <a:lnTo>
                      <a:pt x="35" y="34"/>
                    </a:lnTo>
                    <a:lnTo>
                      <a:pt x="35" y="36"/>
                    </a:lnTo>
                    <a:lnTo>
                      <a:pt x="36" y="38"/>
                    </a:lnTo>
                    <a:lnTo>
                      <a:pt x="36" y="41"/>
                    </a:lnTo>
                    <a:lnTo>
                      <a:pt x="35" y="42"/>
                    </a:lnTo>
                    <a:lnTo>
                      <a:pt x="35" y="44"/>
                    </a:lnTo>
                    <a:lnTo>
                      <a:pt x="34" y="47"/>
                    </a:lnTo>
                    <a:lnTo>
                      <a:pt x="32" y="48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7" y="53"/>
                    </a:lnTo>
                    <a:lnTo>
                      <a:pt x="25" y="54"/>
                    </a:lnTo>
                    <a:lnTo>
                      <a:pt x="22" y="55"/>
                    </a:lnTo>
                    <a:lnTo>
                      <a:pt x="20" y="55"/>
                    </a:lnTo>
                    <a:lnTo>
                      <a:pt x="18" y="55"/>
                    </a:lnTo>
                    <a:lnTo>
                      <a:pt x="16" y="55"/>
                    </a:lnTo>
                    <a:lnTo>
                      <a:pt x="13" y="55"/>
                    </a:lnTo>
                    <a:lnTo>
                      <a:pt x="11" y="54"/>
                    </a:lnTo>
                    <a:lnTo>
                      <a:pt x="7" y="53"/>
                    </a:lnTo>
                    <a:lnTo>
                      <a:pt x="6" y="52"/>
                    </a:lnTo>
                    <a:lnTo>
                      <a:pt x="5" y="52"/>
                    </a:lnTo>
                    <a:lnTo>
                      <a:pt x="4" y="52"/>
                    </a:lnTo>
                    <a:lnTo>
                      <a:pt x="3" y="53"/>
                    </a:lnTo>
                    <a:lnTo>
                      <a:pt x="3" y="54"/>
                    </a:lnTo>
                    <a:lnTo>
                      <a:pt x="2" y="55"/>
                    </a:lnTo>
                    <a:lnTo>
                      <a:pt x="0" y="55"/>
                    </a:lnTo>
                    <a:lnTo>
                      <a:pt x="0" y="37"/>
                    </a:lnTo>
                    <a:lnTo>
                      <a:pt x="2" y="37"/>
                    </a:lnTo>
                    <a:lnTo>
                      <a:pt x="3" y="39"/>
                    </a:lnTo>
                    <a:lnTo>
                      <a:pt x="3" y="40"/>
                    </a:lnTo>
                    <a:lnTo>
                      <a:pt x="4" y="42"/>
                    </a:lnTo>
                    <a:lnTo>
                      <a:pt x="5" y="43"/>
                    </a:lnTo>
                    <a:lnTo>
                      <a:pt x="6" y="45"/>
                    </a:lnTo>
                    <a:lnTo>
                      <a:pt x="7" y="46"/>
                    </a:lnTo>
                    <a:lnTo>
                      <a:pt x="8" y="47"/>
                    </a:lnTo>
                    <a:lnTo>
                      <a:pt x="9" y="48"/>
                    </a:lnTo>
                    <a:lnTo>
                      <a:pt x="11" y="50"/>
                    </a:lnTo>
                    <a:lnTo>
                      <a:pt x="13" y="51"/>
                    </a:lnTo>
                    <a:lnTo>
                      <a:pt x="15" y="51"/>
                    </a:lnTo>
                    <a:lnTo>
                      <a:pt x="17" y="52"/>
                    </a:lnTo>
                    <a:lnTo>
                      <a:pt x="18" y="51"/>
                    </a:lnTo>
                    <a:lnTo>
                      <a:pt x="20" y="51"/>
                    </a:lnTo>
                    <a:lnTo>
                      <a:pt x="21" y="51"/>
                    </a:lnTo>
                    <a:lnTo>
                      <a:pt x="22" y="50"/>
                    </a:lnTo>
                    <a:lnTo>
                      <a:pt x="22" y="49"/>
                    </a:lnTo>
                    <a:lnTo>
                      <a:pt x="23" y="48"/>
                    </a:lnTo>
                    <a:lnTo>
                      <a:pt x="24" y="47"/>
                    </a:lnTo>
                    <a:lnTo>
                      <a:pt x="24" y="46"/>
                    </a:lnTo>
                    <a:lnTo>
                      <a:pt x="24" y="44"/>
                    </a:lnTo>
                    <a:lnTo>
                      <a:pt x="23" y="43"/>
                    </a:lnTo>
                    <a:lnTo>
                      <a:pt x="22" y="42"/>
                    </a:lnTo>
                    <a:lnTo>
                      <a:pt x="21" y="41"/>
                    </a:lnTo>
                    <a:lnTo>
                      <a:pt x="19" y="39"/>
                    </a:lnTo>
                    <a:lnTo>
                      <a:pt x="17" y="38"/>
                    </a:lnTo>
                    <a:lnTo>
                      <a:pt x="14" y="36"/>
                    </a:lnTo>
                    <a:lnTo>
                      <a:pt x="12" y="34"/>
                    </a:lnTo>
                    <a:lnTo>
                      <a:pt x="11" y="33"/>
                    </a:lnTo>
                    <a:lnTo>
                      <a:pt x="9" y="31"/>
                    </a:lnTo>
                    <a:lnTo>
                      <a:pt x="7" y="30"/>
                    </a:lnTo>
                    <a:lnTo>
                      <a:pt x="6" y="29"/>
                    </a:lnTo>
                    <a:lnTo>
                      <a:pt x="5" y="28"/>
                    </a:lnTo>
                    <a:lnTo>
                      <a:pt x="4" y="27"/>
                    </a:lnTo>
                    <a:lnTo>
                      <a:pt x="3" y="26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5" y="4"/>
                    </a:lnTo>
                    <a:lnTo>
                      <a:pt x="6" y="3"/>
                    </a:lnTo>
                    <a:lnTo>
                      <a:pt x="7" y="3"/>
                    </a:lnTo>
                    <a:lnTo>
                      <a:pt x="9" y="2"/>
                    </a:lnTo>
                    <a:lnTo>
                      <a:pt x="10" y="1"/>
                    </a:lnTo>
                    <a:lnTo>
                      <a:pt x="12" y="1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0" y="1"/>
                    </a:lnTo>
                    <a:lnTo>
                      <a:pt x="22" y="2"/>
                    </a:lnTo>
                    <a:lnTo>
                      <a:pt x="24" y="3"/>
                    </a:lnTo>
                    <a:lnTo>
                      <a:pt x="25" y="3"/>
                    </a:lnTo>
                    <a:lnTo>
                      <a:pt x="26" y="3"/>
                    </a:lnTo>
                    <a:lnTo>
                      <a:pt x="27" y="3"/>
                    </a:lnTo>
                    <a:lnTo>
                      <a:pt x="28" y="3"/>
                    </a:lnTo>
                    <a:lnTo>
                      <a:pt x="29" y="2"/>
                    </a:lnTo>
                    <a:lnTo>
                      <a:pt x="30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69" name="Freeform 75"/>
              <p:cNvSpPr>
                <a:spLocks/>
              </p:cNvSpPr>
              <p:nvPr/>
            </p:nvSpPr>
            <p:spPr bwMode="auto">
              <a:xfrm>
                <a:off x="3670" y="2571"/>
                <a:ext cx="55" cy="53"/>
              </a:xfrm>
              <a:custGeom>
                <a:avLst/>
                <a:gdLst>
                  <a:gd name="T0" fmla="*/ 50 w 55"/>
                  <a:gd name="T1" fmla="*/ 40 h 53"/>
                  <a:gd name="T2" fmla="*/ 51 w 55"/>
                  <a:gd name="T3" fmla="*/ 45 h 53"/>
                  <a:gd name="T4" fmla="*/ 51 w 55"/>
                  <a:gd name="T5" fmla="*/ 48 h 53"/>
                  <a:gd name="T6" fmla="*/ 53 w 55"/>
                  <a:gd name="T7" fmla="*/ 49 h 53"/>
                  <a:gd name="T8" fmla="*/ 55 w 55"/>
                  <a:gd name="T9" fmla="*/ 50 h 53"/>
                  <a:gd name="T10" fmla="*/ 34 w 55"/>
                  <a:gd name="T11" fmla="*/ 52 h 53"/>
                  <a:gd name="T12" fmla="*/ 33 w 55"/>
                  <a:gd name="T13" fmla="*/ 47 h 53"/>
                  <a:gd name="T14" fmla="*/ 29 w 55"/>
                  <a:gd name="T15" fmla="*/ 50 h 53"/>
                  <a:gd name="T16" fmla="*/ 25 w 55"/>
                  <a:gd name="T17" fmla="*/ 52 h 53"/>
                  <a:gd name="T18" fmla="*/ 20 w 55"/>
                  <a:gd name="T19" fmla="*/ 53 h 53"/>
                  <a:gd name="T20" fmla="*/ 16 w 55"/>
                  <a:gd name="T21" fmla="*/ 53 h 53"/>
                  <a:gd name="T22" fmla="*/ 12 w 55"/>
                  <a:gd name="T23" fmla="*/ 51 h 53"/>
                  <a:gd name="T24" fmla="*/ 9 w 55"/>
                  <a:gd name="T25" fmla="*/ 49 h 53"/>
                  <a:gd name="T26" fmla="*/ 7 w 55"/>
                  <a:gd name="T27" fmla="*/ 46 h 53"/>
                  <a:gd name="T28" fmla="*/ 6 w 55"/>
                  <a:gd name="T29" fmla="*/ 44 h 53"/>
                  <a:gd name="T30" fmla="*/ 5 w 55"/>
                  <a:gd name="T31" fmla="*/ 41 h 53"/>
                  <a:gd name="T32" fmla="*/ 5 w 55"/>
                  <a:gd name="T33" fmla="*/ 38 h 53"/>
                  <a:gd name="T34" fmla="*/ 5 w 55"/>
                  <a:gd name="T35" fmla="*/ 34 h 53"/>
                  <a:gd name="T36" fmla="*/ 5 w 55"/>
                  <a:gd name="T37" fmla="*/ 11 h 53"/>
                  <a:gd name="T38" fmla="*/ 4 w 55"/>
                  <a:gd name="T39" fmla="*/ 7 h 53"/>
                  <a:gd name="T40" fmla="*/ 4 w 55"/>
                  <a:gd name="T41" fmla="*/ 4 h 53"/>
                  <a:gd name="T42" fmla="*/ 2 w 55"/>
                  <a:gd name="T43" fmla="*/ 3 h 53"/>
                  <a:gd name="T44" fmla="*/ 0 w 55"/>
                  <a:gd name="T45" fmla="*/ 2 h 53"/>
                  <a:gd name="T46" fmla="*/ 21 w 55"/>
                  <a:gd name="T47" fmla="*/ 0 h 53"/>
                  <a:gd name="T48" fmla="*/ 21 w 55"/>
                  <a:gd name="T49" fmla="*/ 37 h 53"/>
                  <a:gd name="T50" fmla="*/ 21 w 55"/>
                  <a:gd name="T51" fmla="*/ 41 h 53"/>
                  <a:gd name="T52" fmla="*/ 21 w 55"/>
                  <a:gd name="T53" fmla="*/ 43 h 53"/>
                  <a:gd name="T54" fmla="*/ 22 w 55"/>
                  <a:gd name="T55" fmla="*/ 44 h 53"/>
                  <a:gd name="T56" fmla="*/ 23 w 55"/>
                  <a:gd name="T57" fmla="*/ 45 h 53"/>
                  <a:gd name="T58" fmla="*/ 25 w 55"/>
                  <a:gd name="T59" fmla="*/ 45 h 53"/>
                  <a:gd name="T60" fmla="*/ 26 w 55"/>
                  <a:gd name="T61" fmla="*/ 45 h 53"/>
                  <a:gd name="T62" fmla="*/ 28 w 55"/>
                  <a:gd name="T63" fmla="*/ 45 h 53"/>
                  <a:gd name="T64" fmla="*/ 30 w 55"/>
                  <a:gd name="T65" fmla="*/ 44 h 53"/>
                  <a:gd name="T66" fmla="*/ 33 w 55"/>
                  <a:gd name="T67" fmla="*/ 41 h 53"/>
                  <a:gd name="T68" fmla="*/ 34 w 55"/>
                  <a:gd name="T69" fmla="*/ 11 h 53"/>
                  <a:gd name="T70" fmla="*/ 34 w 55"/>
                  <a:gd name="T71" fmla="*/ 7 h 53"/>
                  <a:gd name="T72" fmla="*/ 33 w 55"/>
                  <a:gd name="T73" fmla="*/ 4 h 53"/>
                  <a:gd name="T74" fmla="*/ 32 w 55"/>
                  <a:gd name="T75" fmla="*/ 3 h 53"/>
                  <a:gd name="T76" fmla="*/ 29 w 55"/>
                  <a:gd name="T77" fmla="*/ 2 h 53"/>
                  <a:gd name="T78" fmla="*/ 50 w 55"/>
                  <a:gd name="T79" fmla="*/ 0 h 53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"/>
                  <a:gd name="T121" fmla="*/ 0 h 53"/>
                  <a:gd name="T122" fmla="*/ 55 w 55"/>
                  <a:gd name="T123" fmla="*/ 53 h 53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" h="53">
                    <a:moveTo>
                      <a:pt x="50" y="0"/>
                    </a:moveTo>
                    <a:lnTo>
                      <a:pt x="50" y="40"/>
                    </a:lnTo>
                    <a:lnTo>
                      <a:pt x="50" y="43"/>
                    </a:lnTo>
                    <a:lnTo>
                      <a:pt x="51" y="45"/>
                    </a:lnTo>
                    <a:lnTo>
                      <a:pt x="51" y="47"/>
                    </a:lnTo>
                    <a:lnTo>
                      <a:pt x="51" y="48"/>
                    </a:lnTo>
                    <a:lnTo>
                      <a:pt x="52" y="49"/>
                    </a:lnTo>
                    <a:lnTo>
                      <a:pt x="53" y="49"/>
                    </a:lnTo>
                    <a:lnTo>
                      <a:pt x="54" y="49"/>
                    </a:lnTo>
                    <a:lnTo>
                      <a:pt x="55" y="50"/>
                    </a:lnTo>
                    <a:lnTo>
                      <a:pt x="55" y="52"/>
                    </a:lnTo>
                    <a:lnTo>
                      <a:pt x="34" y="52"/>
                    </a:lnTo>
                    <a:lnTo>
                      <a:pt x="34" y="45"/>
                    </a:lnTo>
                    <a:lnTo>
                      <a:pt x="33" y="47"/>
                    </a:lnTo>
                    <a:lnTo>
                      <a:pt x="30" y="49"/>
                    </a:lnTo>
                    <a:lnTo>
                      <a:pt x="29" y="50"/>
                    </a:lnTo>
                    <a:lnTo>
                      <a:pt x="27" y="51"/>
                    </a:lnTo>
                    <a:lnTo>
                      <a:pt x="25" y="52"/>
                    </a:lnTo>
                    <a:lnTo>
                      <a:pt x="23" y="53"/>
                    </a:lnTo>
                    <a:lnTo>
                      <a:pt x="20" y="53"/>
                    </a:lnTo>
                    <a:lnTo>
                      <a:pt x="18" y="53"/>
                    </a:lnTo>
                    <a:lnTo>
                      <a:pt x="16" y="53"/>
                    </a:lnTo>
                    <a:lnTo>
                      <a:pt x="14" y="52"/>
                    </a:lnTo>
                    <a:lnTo>
                      <a:pt x="12" y="51"/>
                    </a:lnTo>
                    <a:lnTo>
                      <a:pt x="11" y="50"/>
                    </a:lnTo>
                    <a:lnTo>
                      <a:pt x="9" y="49"/>
                    </a:lnTo>
                    <a:lnTo>
                      <a:pt x="8" y="48"/>
                    </a:lnTo>
                    <a:lnTo>
                      <a:pt x="7" y="46"/>
                    </a:lnTo>
                    <a:lnTo>
                      <a:pt x="6" y="45"/>
                    </a:lnTo>
                    <a:lnTo>
                      <a:pt x="6" y="44"/>
                    </a:lnTo>
                    <a:lnTo>
                      <a:pt x="6" y="42"/>
                    </a:lnTo>
                    <a:lnTo>
                      <a:pt x="5" y="41"/>
                    </a:lnTo>
                    <a:lnTo>
                      <a:pt x="5" y="40"/>
                    </a:lnTo>
                    <a:lnTo>
                      <a:pt x="5" y="38"/>
                    </a:lnTo>
                    <a:lnTo>
                      <a:pt x="5" y="36"/>
                    </a:lnTo>
                    <a:lnTo>
                      <a:pt x="5" y="34"/>
                    </a:lnTo>
                    <a:lnTo>
                      <a:pt x="5" y="32"/>
                    </a:lnTo>
                    <a:lnTo>
                      <a:pt x="5" y="11"/>
                    </a:lnTo>
                    <a:lnTo>
                      <a:pt x="5" y="9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4" y="4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7"/>
                    </a:lnTo>
                    <a:lnTo>
                      <a:pt x="21" y="40"/>
                    </a:lnTo>
                    <a:lnTo>
                      <a:pt x="21" y="41"/>
                    </a:lnTo>
                    <a:lnTo>
                      <a:pt x="21" y="42"/>
                    </a:lnTo>
                    <a:lnTo>
                      <a:pt x="21" y="43"/>
                    </a:lnTo>
                    <a:lnTo>
                      <a:pt x="22" y="44"/>
                    </a:lnTo>
                    <a:lnTo>
                      <a:pt x="23" y="45"/>
                    </a:lnTo>
                    <a:lnTo>
                      <a:pt x="24" y="45"/>
                    </a:lnTo>
                    <a:lnTo>
                      <a:pt x="25" y="45"/>
                    </a:lnTo>
                    <a:lnTo>
                      <a:pt x="26" y="45"/>
                    </a:lnTo>
                    <a:lnTo>
                      <a:pt x="27" y="45"/>
                    </a:lnTo>
                    <a:lnTo>
                      <a:pt x="28" y="45"/>
                    </a:lnTo>
                    <a:lnTo>
                      <a:pt x="29" y="45"/>
                    </a:lnTo>
                    <a:lnTo>
                      <a:pt x="30" y="44"/>
                    </a:lnTo>
                    <a:lnTo>
                      <a:pt x="32" y="42"/>
                    </a:lnTo>
                    <a:lnTo>
                      <a:pt x="33" y="41"/>
                    </a:lnTo>
                    <a:lnTo>
                      <a:pt x="34" y="39"/>
                    </a:lnTo>
                    <a:lnTo>
                      <a:pt x="34" y="11"/>
                    </a:lnTo>
                    <a:lnTo>
                      <a:pt x="34" y="9"/>
                    </a:lnTo>
                    <a:lnTo>
                      <a:pt x="34" y="7"/>
                    </a:lnTo>
                    <a:lnTo>
                      <a:pt x="34" y="5"/>
                    </a:lnTo>
                    <a:lnTo>
                      <a:pt x="33" y="4"/>
                    </a:lnTo>
                    <a:lnTo>
                      <a:pt x="32" y="3"/>
                    </a:lnTo>
                    <a:lnTo>
                      <a:pt x="31" y="2"/>
                    </a:lnTo>
                    <a:lnTo>
                      <a:pt x="29" y="2"/>
                    </a:lnTo>
                    <a:lnTo>
                      <a:pt x="29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0" name="Freeform 76"/>
              <p:cNvSpPr>
                <a:spLocks noEditPoints="1"/>
              </p:cNvSpPr>
              <p:nvPr/>
            </p:nvSpPr>
            <p:spPr bwMode="auto">
              <a:xfrm>
                <a:off x="3734" y="2569"/>
                <a:ext cx="51" cy="55"/>
              </a:xfrm>
              <a:custGeom>
                <a:avLst/>
                <a:gdLst>
                  <a:gd name="T0" fmla="*/ 23 w 51"/>
                  <a:gd name="T1" fmla="*/ 50 h 55"/>
                  <a:gd name="T2" fmla="*/ 17 w 51"/>
                  <a:gd name="T3" fmla="*/ 54 h 55"/>
                  <a:gd name="T4" fmla="*/ 10 w 51"/>
                  <a:gd name="T5" fmla="*/ 55 h 55"/>
                  <a:gd name="T6" fmla="*/ 4 w 51"/>
                  <a:gd name="T7" fmla="*/ 53 h 55"/>
                  <a:gd name="T8" fmla="*/ 1 w 51"/>
                  <a:gd name="T9" fmla="*/ 49 h 55"/>
                  <a:gd name="T10" fmla="*/ 0 w 51"/>
                  <a:gd name="T11" fmla="*/ 42 h 55"/>
                  <a:gd name="T12" fmla="*/ 5 w 51"/>
                  <a:gd name="T13" fmla="*/ 34 h 55"/>
                  <a:gd name="T14" fmla="*/ 11 w 51"/>
                  <a:gd name="T15" fmla="*/ 30 h 55"/>
                  <a:gd name="T16" fmla="*/ 20 w 51"/>
                  <a:gd name="T17" fmla="*/ 25 h 55"/>
                  <a:gd name="T18" fmla="*/ 28 w 51"/>
                  <a:gd name="T19" fmla="*/ 16 h 55"/>
                  <a:gd name="T20" fmla="*/ 28 w 51"/>
                  <a:gd name="T21" fmla="*/ 9 h 55"/>
                  <a:gd name="T22" fmla="*/ 26 w 51"/>
                  <a:gd name="T23" fmla="*/ 7 h 55"/>
                  <a:gd name="T24" fmla="*/ 24 w 51"/>
                  <a:gd name="T25" fmla="*/ 5 h 55"/>
                  <a:gd name="T26" fmla="*/ 21 w 51"/>
                  <a:gd name="T27" fmla="*/ 4 h 55"/>
                  <a:gd name="T28" fmla="*/ 16 w 51"/>
                  <a:gd name="T29" fmla="*/ 5 h 55"/>
                  <a:gd name="T30" fmla="*/ 14 w 51"/>
                  <a:gd name="T31" fmla="*/ 7 h 55"/>
                  <a:gd name="T32" fmla="*/ 13 w 51"/>
                  <a:gd name="T33" fmla="*/ 9 h 55"/>
                  <a:gd name="T34" fmla="*/ 15 w 51"/>
                  <a:gd name="T35" fmla="*/ 11 h 55"/>
                  <a:gd name="T36" fmla="*/ 17 w 51"/>
                  <a:gd name="T37" fmla="*/ 15 h 55"/>
                  <a:gd name="T38" fmla="*/ 17 w 51"/>
                  <a:gd name="T39" fmla="*/ 19 h 55"/>
                  <a:gd name="T40" fmla="*/ 14 w 51"/>
                  <a:gd name="T41" fmla="*/ 21 h 55"/>
                  <a:gd name="T42" fmla="*/ 10 w 51"/>
                  <a:gd name="T43" fmla="*/ 23 h 55"/>
                  <a:gd name="T44" fmla="*/ 5 w 51"/>
                  <a:gd name="T45" fmla="*/ 22 h 55"/>
                  <a:gd name="T46" fmla="*/ 2 w 51"/>
                  <a:gd name="T47" fmla="*/ 19 h 55"/>
                  <a:gd name="T48" fmla="*/ 2 w 51"/>
                  <a:gd name="T49" fmla="*/ 14 h 55"/>
                  <a:gd name="T50" fmla="*/ 5 w 51"/>
                  <a:gd name="T51" fmla="*/ 8 h 55"/>
                  <a:gd name="T52" fmla="*/ 11 w 51"/>
                  <a:gd name="T53" fmla="*/ 4 h 55"/>
                  <a:gd name="T54" fmla="*/ 17 w 51"/>
                  <a:gd name="T55" fmla="*/ 2 h 55"/>
                  <a:gd name="T56" fmla="*/ 21 w 51"/>
                  <a:gd name="T57" fmla="*/ 1 h 55"/>
                  <a:gd name="T58" fmla="*/ 26 w 51"/>
                  <a:gd name="T59" fmla="*/ 0 h 55"/>
                  <a:gd name="T60" fmla="*/ 31 w 51"/>
                  <a:gd name="T61" fmla="*/ 1 h 55"/>
                  <a:gd name="T62" fmla="*/ 35 w 51"/>
                  <a:gd name="T63" fmla="*/ 2 h 55"/>
                  <a:gd name="T64" fmla="*/ 40 w 51"/>
                  <a:gd name="T65" fmla="*/ 5 h 55"/>
                  <a:gd name="T66" fmla="*/ 44 w 51"/>
                  <a:gd name="T67" fmla="*/ 10 h 55"/>
                  <a:gd name="T68" fmla="*/ 44 w 51"/>
                  <a:gd name="T69" fmla="*/ 13 h 55"/>
                  <a:gd name="T70" fmla="*/ 45 w 51"/>
                  <a:gd name="T71" fmla="*/ 17 h 55"/>
                  <a:gd name="T72" fmla="*/ 45 w 51"/>
                  <a:gd name="T73" fmla="*/ 41 h 55"/>
                  <a:gd name="T74" fmla="*/ 45 w 51"/>
                  <a:gd name="T75" fmla="*/ 45 h 55"/>
                  <a:gd name="T76" fmla="*/ 45 w 51"/>
                  <a:gd name="T77" fmla="*/ 46 h 55"/>
                  <a:gd name="T78" fmla="*/ 46 w 51"/>
                  <a:gd name="T79" fmla="*/ 47 h 55"/>
                  <a:gd name="T80" fmla="*/ 47 w 51"/>
                  <a:gd name="T81" fmla="*/ 47 h 55"/>
                  <a:gd name="T82" fmla="*/ 49 w 51"/>
                  <a:gd name="T83" fmla="*/ 46 h 55"/>
                  <a:gd name="T84" fmla="*/ 50 w 51"/>
                  <a:gd name="T85" fmla="*/ 49 h 55"/>
                  <a:gd name="T86" fmla="*/ 45 w 51"/>
                  <a:gd name="T87" fmla="*/ 53 h 55"/>
                  <a:gd name="T88" fmla="*/ 40 w 51"/>
                  <a:gd name="T89" fmla="*/ 55 h 55"/>
                  <a:gd name="T90" fmla="*/ 34 w 51"/>
                  <a:gd name="T91" fmla="*/ 55 h 55"/>
                  <a:gd name="T92" fmla="*/ 30 w 51"/>
                  <a:gd name="T93" fmla="*/ 52 h 55"/>
                  <a:gd name="T94" fmla="*/ 28 w 51"/>
                  <a:gd name="T95" fmla="*/ 47 h 55"/>
                  <a:gd name="T96" fmla="*/ 26 w 51"/>
                  <a:gd name="T97" fmla="*/ 26 h 55"/>
                  <a:gd name="T98" fmla="*/ 22 w 51"/>
                  <a:gd name="T99" fmla="*/ 29 h 55"/>
                  <a:gd name="T100" fmla="*/ 18 w 51"/>
                  <a:gd name="T101" fmla="*/ 32 h 55"/>
                  <a:gd name="T102" fmla="*/ 16 w 51"/>
                  <a:gd name="T103" fmla="*/ 37 h 55"/>
                  <a:gd name="T104" fmla="*/ 15 w 51"/>
                  <a:gd name="T105" fmla="*/ 41 h 55"/>
                  <a:gd name="T106" fmla="*/ 17 w 51"/>
                  <a:gd name="T107" fmla="*/ 44 h 55"/>
                  <a:gd name="T108" fmla="*/ 20 w 51"/>
                  <a:gd name="T109" fmla="*/ 46 h 55"/>
                  <a:gd name="T110" fmla="*/ 25 w 51"/>
                  <a:gd name="T111" fmla="*/ 45 h 5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1"/>
                  <a:gd name="T169" fmla="*/ 0 h 55"/>
                  <a:gd name="T170" fmla="*/ 51 w 51"/>
                  <a:gd name="T171" fmla="*/ 55 h 5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1" h="55">
                    <a:moveTo>
                      <a:pt x="28" y="47"/>
                    </a:moveTo>
                    <a:lnTo>
                      <a:pt x="26" y="49"/>
                    </a:lnTo>
                    <a:lnTo>
                      <a:pt x="23" y="50"/>
                    </a:lnTo>
                    <a:lnTo>
                      <a:pt x="21" y="52"/>
                    </a:lnTo>
                    <a:lnTo>
                      <a:pt x="19" y="53"/>
                    </a:lnTo>
                    <a:lnTo>
                      <a:pt x="17" y="54"/>
                    </a:lnTo>
                    <a:lnTo>
                      <a:pt x="14" y="55"/>
                    </a:lnTo>
                    <a:lnTo>
                      <a:pt x="12" y="55"/>
                    </a:lnTo>
                    <a:lnTo>
                      <a:pt x="10" y="55"/>
                    </a:lnTo>
                    <a:lnTo>
                      <a:pt x="8" y="55"/>
                    </a:lnTo>
                    <a:lnTo>
                      <a:pt x="6" y="54"/>
                    </a:lnTo>
                    <a:lnTo>
                      <a:pt x="4" y="53"/>
                    </a:lnTo>
                    <a:lnTo>
                      <a:pt x="3" y="52"/>
                    </a:lnTo>
                    <a:lnTo>
                      <a:pt x="2" y="51"/>
                    </a:lnTo>
                    <a:lnTo>
                      <a:pt x="1" y="49"/>
                    </a:lnTo>
                    <a:lnTo>
                      <a:pt x="0" y="47"/>
                    </a:lnTo>
                    <a:lnTo>
                      <a:pt x="0" y="45"/>
                    </a:lnTo>
                    <a:lnTo>
                      <a:pt x="0" y="42"/>
                    </a:lnTo>
                    <a:lnTo>
                      <a:pt x="1" y="39"/>
                    </a:lnTo>
                    <a:lnTo>
                      <a:pt x="3" y="37"/>
                    </a:lnTo>
                    <a:lnTo>
                      <a:pt x="5" y="34"/>
                    </a:lnTo>
                    <a:lnTo>
                      <a:pt x="6" y="33"/>
                    </a:lnTo>
                    <a:lnTo>
                      <a:pt x="9" y="32"/>
                    </a:lnTo>
                    <a:lnTo>
                      <a:pt x="11" y="30"/>
                    </a:lnTo>
                    <a:lnTo>
                      <a:pt x="14" y="29"/>
                    </a:lnTo>
                    <a:lnTo>
                      <a:pt x="17" y="27"/>
                    </a:lnTo>
                    <a:lnTo>
                      <a:pt x="20" y="25"/>
                    </a:lnTo>
                    <a:lnTo>
                      <a:pt x="24" y="24"/>
                    </a:lnTo>
                    <a:lnTo>
                      <a:pt x="28" y="22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8" y="11"/>
                    </a:lnTo>
                    <a:lnTo>
                      <a:pt x="28" y="9"/>
                    </a:lnTo>
                    <a:lnTo>
                      <a:pt x="27" y="8"/>
                    </a:lnTo>
                    <a:lnTo>
                      <a:pt x="27" y="7"/>
                    </a:lnTo>
                    <a:lnTo>
                      <a:pt x="26" y="7"/>
                    </a:lnTo>
                    <a:lnTo>
                      <a:pt x="26" y="6"/>
                    </a:lnTo>
                    <a:lnTo>
                      <a:pt x="25" y="6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2" y="4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6" y="5"/>
                    </a:lnTo>
                    <a:lnTo>
                      <a:pt x="15" y="6"/>
                    </a:lnTo>
                    <a:lnTo>
                      <a:pt x="14" y="6"/>
                    </a:lnTo>
                    <a:lnTo>
                      <a:pt x="14" y="7"/>
                    </a:lnTo>
                    <a:lnTo>
                      <a:pt x="13" y="8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4" y="11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17" y="13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7"/>
                    </a:lnTo>
                    <a:lnTo>
                      <a:pt x="17" y="19"/>
                    </a:lnTo>
                    <a:lnTo>
                      <a:pt x="16" y="20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3" y="22"/>
                    </a:lnTo>
                    <a:lnTo>
                      <a:pt x="11" y="22"/>
                    </a:lnTo>
                    <a:lnTo>
                      <a:pt x="10" y="23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5" y="22"/>
                    </a:lnTo>
                    <a:lnTo>
                      <a:pt x="4" y="21"/>
                    </a:lnTo>
                    <a:lnTo>
                      <a:pt x="3" y="20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1" y="16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3" y="10"/>
                    </a:lnTo>
                    <a:lnTo>
                      <a:pt x="5" y="8"/>
                    </a:lnTo>
                    <a:lnTo>
                      <a:pt x="6" y="7"/>
                    </a:lnTo>
                    <a:lnTo>
                      <a:pt x="9" y="5"/>
                    </a:lnTo>
                    <a:lnTo>
                      <a:pt x="11" y="4"/>
                    </a:lnTo>
                    <a:lnTo>
                      <a:pt x="14" y="3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8" y="1"/>
                    </a:lnTo>
                    <a:lnTo>
                      <a:pt x="19" y="1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1" y="1"/>
                    </a:lnTo>
                    <a:lnTo>
                      <a:pt x="33" y="1"/>
                    </a:lnTo>
                    <a:lnTo>
                      <a:pt x="34" y="2"/>
                    </a:lnTo>
                    <a:lnTo>
                      <a:pt x="35" y="2"/>
                    </a:lnTo>
                    <a:lnTo>
                      <a:pt x="37" y="3"/>
                    </a:lnTo>
                    <a:lnTo>
                      <a:pt x="38" y="4"/>
                    </a:lnTo>
                    <a:lnTo>
                      <a:pt x="40" y="5"/>
                    </a:lnTo>
                    <a:lnTo>
                      <a:pt x="41" y="7"/>
                    </a:lnTo>
                    <a:lnTo>
                      <a:pt x="43" y="9"/>
                    </a:lnTo>
                    <a:lnTo>
                      <a:pt x="44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4" y="13"/>
                    </a:lnTo>
                    <a:lnTo>
                      <a:pt x="44" y="14"/>
                    </a:lnTo>
                    <a:lnTo>
                      <a:pt x="45" y="16"/>
                    </a:lnTo>
                    <a:lnTo>
                      <a:pt x="45" y="17"/>
                    </a:lnTo>
                    <a:lnTo>
                      <a:pt x="45" y="19"/>
                    </a:lnTo>
                    <a:lnTo>
                      <a:pt x="45" y="21"/>
                    </a:lnTo>
                    <a:lnTo>
                      <a:pt x="45" y="41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6"/>
                    </a:lnTo>
                    <a:lnTo>
                      <a:pt x="45" y="47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9" y="46"/>
                    </a:lnTo>
                    <a:lnTo>
                      <a:pt x="51" y="47"/>
                    </a:lnTo>
                    <a:lnTo>
                      <a:pt x="50" y="49"/>
                    </a:lnTo>
                    <a:lnTo>
                      <a:pt x="48" y="51"/>
                    </a:lnTo>
                    <a:lnTo>
                      <a:pt x="47" y="52"/>
                    </a:lnTo>
                    <a:lnTo>
                      <a:pt x="45" y="53"/>
                    </a:lnTo>
                    <a:lnTo>
                      <a:pt x="44" y="54"/>
                    </a:lnTo>
                    <a:lnTo>
                      <a:pt x="42" y="55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5"/>
                    </a:lnTo>
                    <a:lnTo>
                      <a:pt x="32" y="54"/>
                    </a:lnTo>
                    <a:lnTo>
                      <a:pt x="31" y="53"/>
                    </a:lnTo>
                    <a:lnTo>
                      <a:pt x="30" y="52"/>
                    </a:lnTo>
                    <a:lnTo>
                      <a:pt x="29" y="50"/>
                    </a:lnTo>
                    <a:lnTo>
                      <a:pt x="28" y="48"/>
                    </a:lnTo>
                    <a:lnTo>
                      <a:pt x="28" y="47"/>
                    </a:lnTo>
                    <a:close/>
                    <a:moveTo>
                      <a:pt x="28" y="43"/>
                    </a:moveTo>
                    <a:lnTo>
                      <a:pt x="28" y="25"/>
                    </a:lnTo>
                    <a:lnTo>
                      <a:pt x="26" y="26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2" y="29"/>
                    </a:lnTo>
                    <a:lnTo>
                      <a:pt x="21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7" y="33"/>
                    </a:lnTo>
                    <a:lnTo>
                      <a:pt x="16" y="35"/>
                    </a:lnTo>
                    <a:lnTo>
                      <a:pt x="16" y="37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5" y="42"/>
                    </a:lnTo>
                    <a:lnTo>
                      <a:pt x="16" y="43"/>
                    </a:lnTo>
                    <a:lnTo>
                      <a:pt x="17" y="44"/>
                    </a:lnTo>
                    <a:lnTo>
                      <a:pt x="18" y="45"/>
                    </a:lnTo>
                    <a:lnTo>
                      <a:pt x="19" y="45"/>
                    </a:lnTo>
                    <a:lnTo>
                      <a:pt x="20" y="46"/>
                    </a:lnTo>
                    <a:lnTo>
                      <a:pt x="21" y="46"/>
                    </a:lnTo>
                    <a:lnTo>
                      <a:pt x="23" y="46"/>
                    </a:lnTo>
                    <a:lnTo>
                      <a:pt x="25" y="45"/>
                    </a:lnTo>
                    <a:lnTo>
                      <a:pt x="26" y="44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1" name="Freeform 77"/>
              <p:cNvSpPr>
                <a:spLocks/>
              </p:cNvSpPr>
              <p:nvPr/>
            </p:nvSpPr>
            <p:spPr bwMode="auto">
              <a:xfrm>
                <a:off x="3790" y="2546"/>
                <a:ext cx="29" cy="77"/>
              </a:xfrm>
              <a:custGeom>
                <a:avLst/>
                <a:gdLst>
                  <a:gd name="T0" fmla="*/ 23 w 29"/>
                  <a:gd name="T1" fmla="*/ 0 h 77"/>
                  <a:gd name="T2" fmla="*/ 23 w 29"/>
                  <a:gd name="T3" fmla="*/ 65 h 77"/>
                  <a:gd name="T4" fmla="*/ 23 w 29"/>
                  <a:gd name="T5" fmla="*/ 68 h 77"/>
                  <a:gd name="T6" fmla="*/ 23 w 29"/>
                  <a:gd name="T7" fmla="*/ 70 h 77"/>
                  <a:gd name="T8" fmla="*/ 23 w 29"/>
                  <a:gd name="T9" fmla="*/ 72 h 77"/>
                  <a:gd name="T10" fmla="*/ 24 w 29"/>
                  <a:gd name="T11" fmla="*/ 73 h 77"/>
                  <a:gd name="T12" fmla="*/ 24 w 29"/>
                  <a:gd name="T13" fmla="*/ 74 h 77"/>
                  <a:gd name="T14" fmla="*/ 26 w 29"/>
                  <a:gd name="T15" fmla="*/ 74 h 77"/>
                  <a:gd name="T16" fmla="*/ 27 w 29"/>
                  <a:gd name="T17" fmla="*/ 74 h 77"/>
                  <a:gd name="T18" fmla="*/ 29 w 29"/>
                  <a:gd name="T19" fmla="*/ 75 h 77"/>
                  <a:gd name="T20" fmla="*/ 29 w 29"/>
                  <a:gd name="T21" fmla="*/ 77 h 77"/>
                  <a:gd name="T22" fmla="*/ 0 w 29"/>
                  <a:gd name="T23" fmla="*/ 77 h 77"/>
                  <a:gd name="T24" fmla="*/ 0 w 29"/>
                  <a:gd name="T25" fmla="*/ 75 h 77"/>
                  <a:gd name="T26" fmla="*/ 2 w 29"/>
                  <a:gd name="T27" fmla="*/ 74 h 77"/>
                  <a:gd name="T28" fmla="*/ 3 w 29"/>
                  <a:gd name="T29" fmla="*/ 74 h 77"/>
                  <a:gd name="T30" fmla="*/ 4 w 29"/>
                  <a:gd name="T31" fmla="*/ 74 h 77"/>
                  <a:gd name="T32" fmla="*/ 5 w 29"/>
                  <a:gd name="T33" fmla="*/ 73 h 77"/>
                  <a:gd name="T34" fmla="*/ 6 w 29"/>
                  <a:gd name="T35" fmla="*/ 72 h 77"/>
                  <a:gd name="T36" fmla="*/ 6 w 29"/>
                  <a:gd name="T37" fmla="*/ 70 h 77"/>
                  <a:gd name="T38" fmla="*/ 7 w 29"/>
                  <a:gd name="T39" fmla="*/ 68 h 77"/>
                  <a:gd name="T40" fmla="*/ 7 w 29"/>
                  <a:gd name="T41" fmla="*/ 65 h 77"/>
                  <a:gd name="T42" fmla="*/ 7 w 29"/>
                  <a:gd name="T43" fmla="*/ 12 h 77"/>
                  <a:gd name="T44" fmla="*/ 7 w 29"/>
                  <a:gd name="T45" fmla="*/ 9 h 77"/>
                  <a:gd name="T46" fmla="*/ 6 w 29"/>
                  <a:gd name="T47" fmla="*/ 7 h 77"/>
                  <a:gd name="T48" fmla="*/ 6 w 29"/>
                  <a:gd name="T49" fmla="*/ 5 h 77"/>
                  <a:gd name="T50" fmla="*/ 5 w 29"/>
                  <a:gd name="T51" fmla="*/ 4 h 77"/>
                  <a:gd name="T52" fmla="*/ 5 w 29"/>
                  <a:gd name="T53" fmla="*/ 4 h 77"/>
                  <a:gd name="T54" fmla="*/ 4 w 29"/>
                  <a:gd name="T55" fmla="*/ 3 h 77"/>
                  <a:gd name="T56" fmla="*/ 2 w 29"/>
                  <a:gd name="T57" fmla="*/ 3 h 77"/>
                  <a:gd name="T58" fmla="*/ 0 w 29"/>
                  <a:gd name="T59" fmla="*/ 3 h 77"/>
                  <a:gd name="T60" fmla="*/ 0 w 29"/>
                  <a:gd name="T61" fmla="*/ 0 h 77"/>
                  <a:gd name="T62" fmla="*/ 23 w 29"/>
                  <a:gd name="T63" fmla="*/ 0 h 7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9"/>
                  <a:gd name="T97" fmla="*/ 0 h 77"/>
                  <a:gd name="T98" fmla="*/ 29 w 29"/>
                  <a:gd name="T99" fmla="*/ 77 h 7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9" h="77">
                    <a:moveTo>
                      <a:pt x="23" y="0"/>
                    </a:moveTo>
                    <a:lnTo>
                      <a:pt x="23" y="65"/>
                    </a:lnTo>
                    <a:lnTo>
                      <a:pt x="23" y="68"/>
                    </a:lnTo>
                    <a:lnTo>
                      <a:pt x="23" y="70"/>
                    </a:lnTo>
                    <a:lnTo>
                      <a:pt x="23" y="72"/>
                    </a:lnTo>
                    <a:lnTo>
                      <a:pt x="24" y="73"/>
                    </a:lnTo>
                    <a:lnTo>
                      <a:pt x="24" y="74"/>
                    </a:lnTo>
                    <a:lnTo>
                      <a:pt x="26" y="74"/>
                    </a:lnTo>
                    <a:lnTo>
                      <a:pt x="27" y="74"/>
                    </a:lnTo>
                    <a:lnTo>
                      <a:pt x="29" y="75"/>
                    </a:lnTo>
                    <a:lnTo>
                      <a:pt x="29" y="77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2" y="74"/>
                    </a:lnTo>
                    <a:lnTo>
                      <a:pt x="3" y="74"/>
                    </a:lnTo>
                    <a:lnTo>
                      <a:pt x="4" y="74"/>
                    </a:lnTo>
                    <a:lnTo>
                      <a:pt x="5" y="73"/>
                    </a:lnTo>
                    <a:lnTo>
                      <a:pt x="6" y="72"/>
                    </a:lnTo>
                    <a:lnTo>
                      <a:pt x="6" y="70"/>
                    </a:lnTo>
                    <a:lnTo>
                      <a:pt x="7" y="68"/>
                    </a:lnTo>
                    <a:lnTo>
                      <a:pt x="7" y="65"/>
                    </a:lnTo>
                    <a:lnTo>
                      <a:pt x="7" y="12"/>
                    </a:lnTo>
                    <a:lnTo>
                      <a:pt x="7" y="9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5" y="4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2" name="Freeform 78"/>
              <p:cNvSpPr>
                <a:spLocks noEditPoints="1"/>
              </p:cNvSpPr>
              <p:nvPr/>
            </p:nvSpPr>
            <p:spPr bwMode="auto">
              <a:xfrm>
                <a:off x="3822" y="2545"/>
                <a:ext cx="29" cy="78"/>
              </a:xfrm>
              <a:custGeom>
                <a:avLst/>
                <a:gdLst>
                  <a:gd name="T0" fmla="*/ 16 w 29"/>
                  <a:gd name="T1" fmla="*/ 0 h 78"/>
                  <a:gd name="T2" fmla="*/ 19 w 29"/>
                  <a:gd name="T3" fmla="*/ 1 h 78"/>
                  <a:gd name="T4" fmla="*/ 21 w 29"/>
                  <a:gd name="T5" fmla="*/ 4 h 78"/>
                  <a:gd name="T6" fmla="*/ 22 w 29"/>
                  <a:gd name="T7" fmla="*/ 7 h 78"/>
                  <a:gd name="T8" fmla="*/ 22 w 29"/>
                  <a:gd name="T9" fmla="*/ 10 h 78"/>
                  <a:gd name="T10" fmla="*/ 21 w 29"/>
                  <a:gd name="T11" fmla="*/ 13 h 78"/>
                  <a:gd name="T12" fmla="*/ 19 w 29"/>
                  <a:gd name="T13" fmla="*/ 15 h 78"/>
                  <a:gd name="T14" fmla="*/ 16 w 29"/>
                  <a:gd name="T15" fmla="*/ 16 h 78"/>
                  <a:gd name="T16" fmla="*/ 13 w 29"/>
                  <a:gd name="T17" fmla="*/ 16 h 78"/>
                  <a:gd name="T18" fmla="*/ 10 w 29"/>
                  <a:gd name="T19" fmla="*/ 15 h 78"/>
                  <a:gd name="T20" fmla="*/ 8 w 29"/>
                  <a:gd name="T21" fmla="*/ 13 h 78"/>
                  <a:gd name="T22" fmla="*/ 6 w 29"/>
                  <a:gd name="T23" fmla="*/ 10 h 78"/>
                  <a:gd name="T24" fmla="*/ 6 w 29"/>
                  <a:gd name="T25" fmla="*/ 7 h 78"/>
                  <a:gd name="T26" fmla="*/ 7 w 29"/>
                  <a:gd name="T27" fmla="*/ 4 h 78"/>
                  <a:gd name="T28" fmla="*/ 9 w 29"/>
                  <a:gd name="T29" fmla="*/ 1 h 78"/>
                  <a:gd name="T30" fmla="*/ 13 w 29"/>
                  <a:gd name="T31" fmla="*/ 0 h 78"/>
                  <a:gd name="T32" fmla="*/ 14 w 29"/>
                  <a:gd name="T33" fmla="*/ 0 h 78"/>
                  <a:gd name="T34" fmla="*/ 23 w 29"/>
                  <a:gd name="T35" fmla="*/ 66 h 78"/>
                  <a:gd name="T36" fmla="*/ 23 w 29"/>
                  <a:gd name="T37" fmla="*/ 71 h 78"/>
                  <a:gd name="T38" fmla="*/ 24 w 29"/>
                  <a:gd name="T39" fmla="*/ 74 h 78"/>
                  <a:gd name="T40" fmla="*/ 26 w 29"/>
                  <a:gd name="T41" fmla="*/ 75 h 78"/>
                  <a:gd name="T42" fmla="*/ 29 w 29"/>
                  <a:gd name="T43" fmla="*/ 76 h 78"/>
                  <a:gd name="T44" fmla="*/ 0 w 29"/>
                  <a:gd name="T45" fmla="*/ 78 h 78"/>
                  <a:gd name="T46" fmla="*/ 2 w 29"/>
                  <a:gd name="T47" fmla="*/ 75 h 78"/>
                  <a:gd name="T48" fmla="*/ 4 w 29"/>
                  <a:gd name="T49" fmla="*/ 75 h 78"/>
                  <a:gd name="T50" fmla="*/ 6 w 29"/>
                  <a:gd name="T51" fmla="*/ 73 h 78"/>
                  <a:gd name="T52" fmla="*/ 7 w 29"/>
                  <a:gd name="T53" fmla="*/ 69 h 78"/>
                  <a:gd name="T54" fmla="*/ 7 w 29"/>
                  <a:gd name="T55" fmla="*/ 37 h 78"/>
                  <a:gd name="T56" fmla="*/ 6 w 29"/>
                  <a:gd name="T57" fmla="*/ 33 h 78"/>
                  <a:gd name="T58" fmla="*/ 5 w 29"/>
                  <a:gd name="T59" fmla="*/ 30 h 78"/>
                  <a:gd name="T60" fmla="*/ 4 w 29"/>
                  <a:gd name="T61" fmla="*/ 28 h 78"/>
                  <a:gd name="T62" fmla="*/ 0 w 29"/>
                  <a:gd name="T63" fmla="*/ 28 h 78"/>
                  <a:gd name="T64" fmla="*/ 23 w 29"/>
                  <a:gd name="T65" fmla="*/ 26 h 7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78"/>
                  <a:gd name="T101" fmla="*/ 29 w 29"/>
                  <a:gd name="T102" fmla="*/ 78 h 7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78">
                    <a:moveTo>
                      <a:pt x="14" y="0"/>
                    </a:moveTo>
                    <a:lnTo>
                      <a:pt x="16" y="0"/>
                    </a:lnTo>
                    <a:lnTo>
                      <a:pt x="18" y="0"/>
                    </a:lnTo>
                    <a:lnTo>
                      <a:pt x="19" y="1"/>
                    </a:lnTo>
                    <a:lnTo>
                      <a:pt x="20" y="2"/>
                    </a:lnTo>
                    <a:lnTo>
                      <a:pt x="21" y="4"/>
                    </a:lnTo>
                    <a:lnTo>
                      <a:pt x="22" y="5"/>
                    </a:lnTo>
                    <a:lnTo>
                      <a:pt x="22" y="7"/>
                    </a:lnTo>
                    <a:lnTo>
                      <a:pt x="23" y="9"/>
                    </a:lnTo>
                    <a:lnTo>
                      <a:pt x="22" y="10"/>
                    </a:lnTo>
                    <a:lnTo>
                      <a:pt x="22" y="11"/>
                    </a:lnTo>
                    <a:lnTo>
                      <a:pt x="21" y="13"/>
                    </a:lnTo>
                    <a:lnTo>
                      <a:pt x="20" y="14"/>
                    </a:lnTo>
                    <a:lnTo>
                      <a:pt x="19" y="15"/>
                    </a:lnTo>
                    <a:lnTo>
                      <a:pt x="17" y="15"/>
                    </a:lnTo>
                    <a:lnTo>
                      <a:pt x="16" y="16"/>
                    </a:lnTo>
                    <a:lnTo>
                      <a:pt x="14" y="16"/>
                    </a:lnTo>
                    <a:lnTo>
                      <a:pt x="13" y="16"/>
                    </a:lnTo>
                    <a:lnTo>
                      <a:pt x="11" y="16"/>
                    </a:lnTo>
                    <a:lnTo>
                      <a:pt x="10" y="15"/>
                    </a:lnTo>
                    <a:lnTo>
                      <a:pt x="9" y="14"/>
                    </a:lnTo>
                    <a:lnTo>
                      <a:pt x="8" y="13"/>
                    </a:lnTo>
                    <a:lnTo>
                      <a:pt x="7" y="11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8" y="2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14" y="0"/>
                    </a:lnTo>
                    <a:close/>
                    <a:moveTo>
                      <a:pt x="23" y="26"/>
                    </a:moveTo>
                    <a:lnTo>
                      <a:pt x="23" y="66"/>
                    </a:lnTo>
                    <a:lnTo>
                      <a:pt x="23" y="69"/>
                    </a:lnTo>
                    <a:lnTo>
                      <a:pt x="23" y="71"/>
                    </a:lnTo>
                    <a:lnTo>
                      <a:pt x="23" y="73"/>
                    </a:lnTo>
                    <a:lnTo>
                      <a:pt x="24" y="74"/>
                    </a:lnTo>
                    <a:lnTo>
                      <a:pt x="25" y="75"/>
                    </a:lnTo>
                    <a:lnTo>
                      <a:pt x="26" y="75"/>
                    </a:lnTo>
                    <a:lnTo>
                      <a:pt x="27" y="75"/>
                    </a:lnTo>
                    <a:lnTo>
                      <a:pt x="29" y="76"/>
                    </a:lnTo>
                    <a:lnTo>
                      <a:pt x="29" y="78"/>
                    </a:lnTo>
                    <a:lnTo>
                      <a:pt x="0" y="78"/>
                    </a:lnTo>
                    <a:lnTo>
                      <a:pt x="0" y="76"/>
                    </a:lnTo>
                    <a:lnTo>
                      <a:pt x="2" y="75"/>
                    </a:lnTo>
                    <a:lnTo>
                      <a:pt x="3" y="75"/>
                    </a:lnTo>
                    <a:lnTo>
                      <a:pt x="4" y="75"/>
                    </a:lnTo>
                    <a:lnTo>
                      <a:pt x="5" y="74"/>
                    </a:lnTo>
                    <a:lnTo>
                      <a:pt x="6" y="73"/>
                    </a:lnTo>
                    <a:lnTo>
                      <a:pt x="6" y="71"/>
                    </a:lnTo>
                    <a:lnTo>
                      <a:pt x="7" y="69"/>
                    </a:lnTo>
                    <a:lnTo>
                      <a:pt x="7" y="66"/>
                    </a:lnTo>
                    <a:lnTo>
                      <a:pt x="7" y="37"/>
                    </a:lnTo>
                    <a:lnTo>
                      <a:pt x="7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5" y="30"/>
                    </a:lnTo>
                    <a:lnTo>
                      <a:pt x="4" y="28"/>
                    </a:lnTo>
                    <a:lnTo>
                      <a:pt x="2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23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3" name="Freeform 79"/>
              <p:cNvSpPr>
                <a:spLocks/>
              </p:cNvSpPr>
              <p:nvPr/>
            </p:nvSpPr>
            <p:spPr bwMode="auto">
              <a:xfrm>
                <a:off x="3852" y="2571"/>
                <a:ext cx="47" cy="52"/>
              </a:xfrm>
              <a:custGeom>
                <a:avLst/>
                <a:gdLst>
                  <a:gd name="T0" fmla="*/ 46 w 47"/>
                  <a:gd name="T1" fmla="*/ 52 h 52"/>
                  <a:gd name="T2" fmla="*/ 0 w 47"/>
                  <a:gd name="T3" fmla="*/ 52 h 52"/>
                  <a:gd name="T4" fmla="*/ 0 w 47"/>
                  <a:gd name="T5" fmla="*/ 50 h 52"/>
                  <a:gd name="T6" fmla="*/ 27 w 47"/>
                  <a:gd name="T7" fmla="*/ 4 h 52"/>
                  <a:gd name="T8" fmla="*/ 19 w 47"/>
                  <a:gd name="T9" fmla="*/ 4 h 52"/>
                  <a:gd name="T10" fmla="*/ 17 w 47"/>
                  <a:gd name="T11" fmla="*/ 4 h 52"/>
                  <a:gd name="T12" fmla="*/ 15 w 47"/>
                  <a:gd name="T13" fmla="*/ 4 h 52"/>
                  <a:gd name="T14" fmla="*/ 14 w 47"/>
                  <a:gd name="T15" fmla="*/ 4 h 52"/>
                  <a:gd name="T16" fmla="*/ 12 w 47"/>
                  <a:gd name="T17" fmla="*/ 4 h 52"/>
                  <a:gd name="T18" fmla="*/ 11 w 47"/>
                  <a:gd name="T19" fmla="*/ 5 h 52"/>
                  <a:gd name="T20" fmla="*/ 10 w 47"/>
                  <a:gd name="T21" fmla="*/ 6 h 52"/>
                  <a:gd name="T22" fmla="*/ 9 w 47"/>
                  <a:gd name="T23" fmla="*/ 7 h 52"/>
                  <a:gd name="T24" fmla="*/ 9 w 47"/>
                  <a:gd name="T25" fmla="*/ 7 h 52"/>
                  <a:gd name="T26" fmla="*/ 8 w 47"/>
                  <a:gd name="T27" fmla="*/ 9 h 52"/>
                  <a:gd name="T28" fmla="*/ 7 w 47"/>
                  <a:gd name="T29" fmla="*/ 10 h 52"/>
                  <a:gd name="T30" fmla="*/ 6 w 47"/>
                  <a:gd name="T31" fmla="*/ 13 h 52"/>
                  <a:gd name="T32" fmla="*/ 6 w 47"/>
                  <a:gd name="T33" fmla="*/ 15 h 52"/>
                  <a:gd name="T34" fmla="*/ 4 w 47"/>
                  <a:gd name="T35" fmla="*/ 15 h 52"/>
                  <a:gd name="T36" fmla="*/ 4 w 47"/>
                  <a:gd name="T37" fmla="*/ 0 h 52"/>
                  <a:gd name="T38" fmla="*/ 47 w 47"/>
                  <a:gd name="T39" fmla="*/ 0 h 52"/>
                  <a:gd name="T40" fmla="*/ 47 w 47"/>
                  <a:gd name="T41" fmla="*/ 2 h 52"/>
                  <a:gd name="T42" fmla="*/ 20 w 47"/>
                  <a:gd name="T43" fmla="*/ 48 h 52"/>
                  <a:gd name="T44" fmla="*/ 24 w 47"/>
                  <a:gd name="T45" fmla="*/ 48 h 52"/>
                  <a:gd name="T46" fmla="*/ 26 w 47"/>
                  <a:gd name="T47" fmla="*/ 48 h 52"/>
                  <a:gd name="T48" fmla="*/ 28 w 47"/>
                  <a:gd name="T49" fmla="*/ 48 h 52"/>
                  <a:gd name="T50" fmla="*/ 31 w 47"/>
                  <a:gd name="T51" fmla="*/ 48 h 52"/>
                  <a:gd name="T52" fmla="*/ 33 w 47"/>
                  <a:gd name="T53" fmla="*/ 47 h 52"/>
                  <a:gd name="T54" fmla="*/ 35 w 47"/>
                  <a:gd name="T55" fmla="*/ 47 h 52"/>
                  <a:gd name="T56" fmla="*/ 36 w 47"/>
                  <a:gd name="T57" fmla="*/ 46 h 52"/>
                  <a:gd name="T58" fmla="*/ 37 w 47"/>
                  <a:gd name="T59" fmla="*/ 46 h 52"/>
                  <a:gd name="T60" fmla="*/ 39 w 47"/>
                  <a:gd name="T61" fmla="*/ 45 h 52"/>
                  <a:gd name="T62" fmla="*/ 40 w 47"/>
                  <a:gd name="T63" fmla="*/ 44 h 52"/>
                  <a:gd name="T64" fmla="*/ 41 w 47"/>
                  <a:gd name="T65" fmla="*/ 43 h 52"/>
                  <a:gd name="T66" fmla="*/ 42 w 47"/>
                  <a:gd name="T67" fmla="*/ 42 h 52"/>
                  <a:gd name="T68" fmla="*/ 43 w 47"/>
                  <a:gd name="T69" fmla="*/ 41 h 52"/>
                  <a:gd name="T70" fmla="*/ 44 w 47"/>
                  <a:gd name="T71" fmla="*/ 39 h 52"/>
                  <a:gd name="T72" fmla="*/ 44 w 47"/>
                  <a:gd name="T73" fmla="*/ 37 h 52"/>
                  <a:gd name="T74" fmla="*/ 45 w 47"/>
                  <a:gd name="T75" fmla="*/ 36 h 52"/>
                  <a:gd name="T76" fmla="*/ 46 w 47"/>
                  <a:gd name="T77" fmla="*/ 34 h 52"/>
                  <a:gd name="T78" fmla="*/ 47 w 47"/>
                  <a:gd name="T79" fmla="*/ 34 h 52"/>
                  <a:gd name="T80" fmla="*/ 46 w 47"/>
                  <a:gd name="T81" fmla="*/ 52 h 5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47"/>
                  <a:gd name="T124" fmla="*/ 0 h 52"/>
                  <a:gd name="T125" fmla="*/ 47 w 47"/>
                  <a:gd name="T126" fmla="*/ 52 h 5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47" h="52">
                    <a:moveTo>
                      <a:pt x="46" y="52"/>
                    </a:moveTo>
                    <a:lnTo>
                      <a:pt x="0" y="52"/>
                    </a:lnTo>
                    <a:lnTo>
                      <a:pt x="0" y="50"/>
                    </a:lnTo>
                    <a:lnTo>
                      <a:pt x="27" y="4"/>
                    </a:lnTo>
                    <a:lnTo>
                      <a:pt x="19" y="4"/>
                    </a:lnTo>
                    <a:lnTo>
                      <a:pt x="17" y="4"/>
                    </a:lnTo>
                    <a:lnTo>
                      <a:pt x="15" y="4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11" y="5"/>
                    </a:lnTo>
                    <a:lnTo>
                      <a:pt x="10" y="6"/>
                    </a:lnTo>
                    <a:lnTo>
                      <a:pt x="9" y="7"/>
                    </a:lnTo>
                    <a:lnTo>
                      <a:pt x="8" y="9"/>
                    </a:lnTo>
                    <a:lnTo>
                      <a:pt x="7" y="10"/>
                    </a:lnTo>
                    <a:lnTo>
                      <a:pt x="6" y="13"/>
                    </a:lnTo>
                    <a:lnTo>
                      <a:pt x="6" y="15"/>
                    </a:lnTo>
                    <a:lnTo>
                      <a:pt x="4" y="15"/>
                    </a:lnTo>
                    <a:lnTo>
                      <a:pt x="4" y="0"/>
                    </a:lnTo>
                    <a:lnTo>
                      <a:pt x="47" y="0"/>
                    </a:lnTo>
                    <a:lnTo>
                      <a:pt x="47" y="2"/>
                    </a:lnTo>
                    <a:lnTo>
                      <a:pt x="20" y="48"/>
                    </a:lnTo>
                    <a:lnTo>
                      <a:pt x="24" y="48"/>
                    </a:lnTo>
                    <a:lnTo>
                      <a:pt x="26" y="48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3" y="47"/>
                    </a:lnTo>
                    <a:lnTo>
                      <a:pt x="35" y="47"/>
                    </a:lnTo>
                    <a:lnTo>
                      <a:pt x="36" y="46"/>
                    </a:lnTo>
                    <a:lnTo>
                      <a:pt x="37" y="46"/>
                    </a:lnTo>
                    <a:lnTo>
                      <a:pt x="39" y="45"/>
                    </a:lnTo>
                    <a:lnTo>
                      <a:pt x="40" y="44"/>
                    </a:lnTo>
                    <a:lnTo>
                      <a:pt x="41" y="43"/>
                    </a:lnTo>
                    <a:lnTo>
                      <a:pt x="42" y="42"/>
                    </a:lnTo>
                    <a:lnTo>
                      <a:pt x="43" y="41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5" y="36"/>
                    </a:lnTo>
                    <a:lnTo>
                      <a:pt x="46" y="34"/>
                    </a:lnTo>
                    <a:lnTo>
                      <a:pt x="47" y="34"/>
                    </a:lnTo>
                    <a:lnTo>
                      <a:pt x="46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4" name="Freeform 80"/>
              <p:cNvSpPr>
                <a:spLocks noEditPoints="1"/>
              </p:cNvSpPr>
              <p:nvPr/>
            </p:nvSpPr>
            <p:spPr bwMode="auto">
              <a:xfrm>
                <a:off x="3907" y="2569"/>
                <a:ext cx="51" cy="55"/>
              </a:xfrm>
              <a:custGeom>
                <a:avLst/>
                <a:gdLst>
                  <a:gd name="T0" fmla="*/ 24 w 51"/>
                  <a:gd name="T1" fmla="*/ 50 h 55"/>
                  <a:gd name="T2" fmla="*/ 17 w 51"/>
                  <a:gd name="T3" fmla="*/ 54 h 55"/>
                  <a:gd name="T4" fmla="*/ 11 w 51"/>
                  <a:gd name="T5" fmla="*/ 55 h 55"/>
                  <a:gd name="T6" fmla="*/ 4 w 51"/>
                  <a:gd name="T7" fmla="*/ 53 h 55"/>
                  <a:gd name="T8" fmla="*/ 1 w 51"/>
                  <a:gd name="T9" fmla="*/ 49 h 55"/>
                  <a:gd name="T10" fmla="*/ 0 w 51"/>
                  <a:gd name="T11" fmla="*/ 42 h 55"/>
                  <a:gd name="T12" fmla="*/ 5 w 51"/>
                  <a:gd name="T13" fmla="*/ 34 h 55"/>
                  <a:gd name="T14" fmla="*/ 11 w 51"/>
                  <a:gd name="T15" fmla="*/ 30 h 55"/>
                  <a:gd name="T16" fmla="*/ 20 w 51"/>
                  <a:gd name="T17" fmla="*/ 25 h 55"/>
                  <a:gd name="T18" fmla="*/ 28 w 51"/>
                  <a:gd name="T19" fmla="*/ 16 h 55"/>
                  <a:gd name="T20" fmla="*/ 28 w 51"/>
                  <a:gd name="T21" fmla="*/ 9 h 55"/>
                  <a:gd name="T22" fmla="*/ 26 w 51"/>
                  <a:gd name="T23" fmla="*/ 7 h 55"/>
                  <a:gd name="T24" fmla="*/ 24 w 51"/>
                  <a:gd name="T25" fmla="*/ 5 h 55"/>
                  <a:gd name="T26" fmla="*/ 21 w 51"/>
                  <a:gd name="T27" fmla="*/ 4 h 55"/>
                  <a:gd name="T28" fmla="*/ 16 w 51"/>
                  <a:gd name="T29" fmla="*/ 5 h 55"/>
                  <a:gd name="T30" fmla="*/ 14 w 51"/>
                  <a:gd name="T31" fmla="*/ 7 h 55"/>
                  <a:gd name="T32" fmla="*/ 13 w 51"/>
                  <a:gd name="T33" fmla="*/ 9 h 55"/>
                  <a:gd name="T34" fmla="*/ 15 w 51"/>
                  <a:gd name="T35" fmla="*/ 11 h 55"/>
                  <a:gd name="T36" fmla="*/ 17 w 51"/>
                  <a:gd name="T37" fmla="*/ 15 h 55"/>
                  <a:gd name="T38" fmla="*/ 17 w 51"/>
                  <a:gd name="T39" fmla="*/ 19 h 55"/>
                  <a:gd name="T40" fmla="*/ 14 w 51"/>
                  <a:gd name="T41" fmla="*/ 21 h 55"/>
                  <a:gd name="T42" fmla="*/ 10 w 51"/>
                  <a:gd name="T43" fmla="*/ 23 h 55"/>
                  <a:gd name="T44" fmla="*/ 5 w 51"/>
                  <a:gd name="T45" fmla="*/ 22 h 55"/>
                  <a:gd name="T46" fmla="*/ 2 w 51"/>
                  <a:gd name="T47" fmla="*/ 19 h 55"/>
                  <a:gd name="T48" fmla="*/ 2 w 51"/>
                  <a:gd name="T49" fmla="*/ 14 h 55"/>
                  <a:gd name="T50" fmla="*/ 5 w 51"/>
                  <a:gd name="T51" fmla="*/ 8 h 55"/>
                  <a:gd name="T52" fmla="*/ 11 w 51"/>
                  <a:gd name="T53" fmla="*/ 4 h 55"/>
                  <a:gd name="T54" fmla="*/ 17 w 51"/>
                  <a:gd name="T55" fmla="*/ 2 h 55"/>
                  <a:gd name="T56" fmla="*/ 21 w 51"/>
                  <a:gd name="T57" fmla="*/ 1 h 55"/>
                  <a:gd name="T58" fmla="*/ 26 w 51"/>
                  <a:gd name="T59" fmla="*/ 0 h 55"/>
                  <a:gd name="T60" fmla="*/ 31 w 51"/>
                  <a:gd name="T61" fmla="*/ 1 h 55"/>
                  <a:gd name="T62" fmla="*/ 35 w 51"/>
                  <a:gd name="T63" fmla="*/ 2 h 55"/>
                  <a:gd name="T64" fmla="*/ 40 w 51"/>
                  <a:gd name="T65" fmla="*/ 5 h 55"/>
                  <a:gd name="T66" fmla="*/ 44 w 51"/>
                  <a:gd name="T67" fmla="*/ 10 h 55"/>
                  <a:gd name="T68" fmla="*/ 44 w 51"/>
                  <a:gd name="T69" fmla="*/ 13 h 55"/>
                  <a:gd name="T70" fmla="*/ 45 w 51"/>
                  <a:gd name="T71" fmla="*/ 17 h 55"/>
                  <a:gd name="T72" fmla="*/ 45 w 51"/>
                  <a:gd name="T73" fmla="*/ 41 h 55"/>
                  <a:gd name="T74" fmla="*/ 45 w 51"/>
                  <a:gd name="T75" fmla="*/ 45 h 55"/>
                  <a:gd name="T76" fmla="*/ 45 w 51"/>
                  <a:gd name="T77" fmla="*/ 46 h 55"/>
                  <a:gd name="T78" fmla="*/ 46 w 51"/>
                  <a:gd name="T79" fmla="*/ 47 h 55"/>
                  <a:gd name="T80" fmla="*/ 47 w 51"/>
                  <a:gd name="T81" fmla="*/ 47 h 55"/>
                  <a:gd name="T82" fmla="*/ 49 w 51"/>
                  <a:gd name="T83" fmla="*/ 46 h 55"/>
                  <a:gd name="T84" fmla="*/ 50 w 51"/>
                  <a:gd name="T85" fmla="*/ 49 h 55"/>
                  <a:gd name="T86" fmla="*/ 46 w 51"/>
                  <a:gd name="T87" fmla="*/ 53 h 55"/>
                  <a:gd name="T88" fmla="*/ 40 w 51"/>
                  <a:gd name="T89" fmla="*/ 55 h 55"/>
                  <a:gd name="T90" fmla="*/ 34 w 51"/>
                  <a:gd name="T91" fmla="*/ 55 h 55"/>
                  <a:gd name="T92" fmla="*/ 30 w 51"/>
                  <a:gd name="T93" fmla="*/ 52 h 55"/>
                  <a:gd name="T94" fmla="*/ 28 w 51"/>
                  <a:gd name="T95" fmla="*/ 47 h 55"/>
                  <a:gd name="T96" fmla="*/ 26 w 51"/>
                  <a:gd name="T97" fmla="*/ 26 h 55"/>
                  <a:gd name="T98" fmla="*/ 22 w 51"/>
                  <a:gd name="T99" fmla="*/ 29 h 55"/>
                  <a:gd name="T100" fmla="*/ 18 w 51"/>
                  <a:gd name="T101" fmla="*/ 32 h 55"/>
                  <a:gd name="T102" fmla="*/ 16 w 51"/>
                  <a:gd name="T103" fmla="*/ 37 h 55"/>
                  <a:gd name="T104" fmla="*/ 15 w 51"/>
                  <a:gd name="T105" fmla="*/ 41 h 55"/>
                  <a:gd name="T106" fmla="*/ 17 w 51"/>
                  <a:gd name="T107" fmla="*/ 44 h 55"/>
                  <a:gd name="T108" fmla="*/ 20 w 51"/>
                  <a:gd name="T109" fmla="*/ 46 h 55"/>
                  <a:gd name="T110" fmla="*/ 25 w 51"/>
                  <a:gd name="T111" fmla="*/ 45 h 5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1"/>
                  <a:gd name="T169" fmla="*/ 0 h 55"/>
                  <a:gd name="T170" fmla="*/ 51 w 51"/>
                  <a:gd name="T171" fmla="*/ 55 h 5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1" h="55">
                    <a:moveTo>
                      <a:pt x="28" y="47"/>
                    </a:moveTo>
                    <a:lnTo>
                      <a:pt x="26" y="49"/>
                    </a:lnTo>
                    <a:lnTo>
                      <a:pt x="24" y="50"/>
                    </a:lnTo>
                    <a:lnTo>
                      <a:pt x="21" y="52"/>
                    </a:lnTo>
                    <a:lnTo>
                      <a:pt x="19" y="53"/>
                    </a:lnTo>
                    <a:lnTo>
                      <a:pt x="17" y="54"/>
                    </a:lnTo>
                    <a:lnTo>
                      <a:pt x="15" y="55"/>
                    </a:lnTo>
                    <a:lnTo>
                      <a:pt x="12" y="55"/>
                    </a:lnTo>
                    <a:lnTo>
                      <a:pt x="11" y="55"/>
                    </a:lnTo>
                    <a:lnTo>
                      <a:pt x="8" y="55"/>
                    </a:lnTo>
                    <a:lnTo>
                      <a:pt x="6" y="54"/>
                    </a:lnTo>
                    <a:lnTo>
                      <a:pt x="4" y="53"/>
                    </a:lnTo>
                    <a:lnTo>
                      <a:pt x="3" y="52"/>
                    </a:lnTo>
                    <a:lnTo>
                      <a:pt x="2" y="51"/>
                    </a:lnTo>
                    <a:lnTo>
                      <a:pt x="1" y="49"/>
                    </a:lnTo>
                    <a:lnTo>
                      <a:pt x="0" y="47"/>
                    </a:lnTo>
                    <a:lnTo>
                      <a:pt x="0" y="45"/>
                    </a:lnTo>
                    <a:lnTo>
                      <a:pt x="0" y="42"/>
                    </a:lnTo>
                    <a:lnTo>
                      <a:pt x="2" y="39"/>
                    </a:lnTo>
                    <a:lnTo>
                      <a:pt x="3" y="37"/>
                    </a:lnTo>
                    <a:lnTo>
                      <a:pt x="5" y="34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1" y="30"/>
                    </a:lnTo>
                    <a:lnTo>
                      <a:pt x="14" y="29"/>
                    </a:lnTo>
                    <a:lnTo>
                      <a:pt x="17" y="27"/>
                    </a:lnTo>
                    <a:lnTo>
                      <a:pt x="20" y="25"/>
                    </a:lnTo>
                    <a:lnTo>
                      <a:pt x="24" y="24"/>
                    </a:lnTo>
                    <a:lnTo>
                      <a:pt x="28" y="22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8" y="11"/>
                    </a:lnTo>
                    <a:lnTo>
                      <a:pt x="28" y="9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6" y="7"/>
                    </a:lnTo>
                    <a:lnTo>
                      <a:pt x="26" y="6"/>
                    </a:lnTo>
                    <a:lnTo>
                      <a:pt x="25" y="6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2" y="4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6" y="5"/>
                    </a:lnTo>
                    <a:lnTo>
                      <a:pt x="15" y="6"/>
                    </a:lnTo>
                    <a:lnTo>
                      <a:pt x="14" y="7"/>
                    </a:lnTo>
                    <a:lnTo>
                      <a:pt x="13" y="8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17" y="13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7"/>
                    </a:lnTo>
                    <a:lnTo>
                      <a:pt x="17" y="19"/>
                    </a:lnTo>
                    <a:lnTo>
                      <a:pt x="16" y="20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3" y="22"/>
                    </a:lnTo>
                    <a:lnTo>
                      <a:pt x="11" y="22"/>
                    </a:lnTo>
                    <a:lnTo>
                      <a:pt x="10" y="23"/>
                    </a:lnTo>
                    <a:lnTo>
                      <a:pt x="8" y="22"/>
                    </a:lnTo>
                    <a:lnTo>
                      <a:pt x="7" y="22"/>
                    </a:lnTo>
                    <a:lnTo>
                      <a:pt x="5" y="22"/>
                    </a:lnTo>
                    <a:lnTo>
                      <a:pt x="4" y="21"/>
                    </a:lnTo>
                    <a:lnTo>
                      <a:pt x="3" y="20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3" y="10"/>
                    </a:lnTo>
                    <a:lnTo>
                      <a:pt x="5" y="8"/>
                    </a:lnTo>
                    <a:lnTo>
                      <a:pt x="7" y="7"/>
                    </a:lnTo>
                    <a:lnTo>
                      <a:pt x="9" y="5"/>
                    </a:lnTo>
                    <a:lnTo>
                      <a:pt x="11" y="4"/>
                    </a:lnTo>
                    <a:lnTo>
                      <a:pt x="14" y="3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1" y="1"/>
                    </a:lnTo>
                    <a:lnTo>
                      <a:pt x="33" y="1"/>
                    </a:lnTo>
                    <a:lnTo>
                      <a:pt x="34" y="2"/>
                    </a:lnTo>
                    <a:lnTo>
                      <a:pt x="35" y="2"/>
                    </a:lnTo>
                    <a:lnTo>
                      <a:pt x="37" y="3"/>
                    </a:lnTo>
                    <a:lnTo>
                      <a:pt x="38" y="4"/>
                    </a:lnTo>
                    <a:lnTo>
                      <a:pt x="40" y="5"/>
                    </a:lnTo>
                    <a:lnTo>
                      <a:pt x="42" y="7"/>
                    </a:lnTo>
                    <a:lnTo>
                      <a:pt x="43" y="9"/>
                    </a:lnTo>
                    <a:lnTo>
                      <a:pt x="44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4" y="13"/>
                    </a:lnTo>
                    <a:lnTo>
                      <a:pt x="44" y="14"/>
                    </a:lnTo>
                    <a:lnTo>
                      <a:pt x="45" y="16"/>
                    </a:lnTo>
                    <a:lnTo>
                      <a:pt x="45" y="17"/>
                    </a:lnTo>
                    <a:lnTo>
                      <a:pt x="45" y="19"/>
                    </a:lnTo>
                    <a:lnTo>
                      <a:pt x="45" y="21"/>
                    </a:lnTo>
                    <a:lnTo>
                      <a:pt x="45" y="41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6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9" y="46"/>
                    </a:lnTo>
                    <a:lnTo>
                      <a:pt x="50" y="46"/>
                    </a:lnTo>
                    <a:lnTo>
                      <a:pt x="51" y="47"/>
                    </a:lnTo>
                    <a:lnTo>
                      <a:pt x="50" y="49"/>
                    </a:lnTo>
                    <a:lnTo>
                      <a:pt x="48" y="51"/>
                    </a:lnTo>
                    <a:lnTo>
                      <a:pt x="47" y="52"/>
                    </a:lnTo>
                    <a:lnTo>
                      <a:pt x="46" y="53"/>
                    </a:lnTo>
                    <a:lnTo>
                      <a:pt x="44" y="54"/>
                    </a:lnTo>
                    <a:lnTo>
                      <a:pt x="42" y="55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5"/>
                    </a:lnTo>
                    <a:lnTo>
                      <a:pt x="33" y="54"/>
                    </a:lnTo>
                    <a:lnTo>
                      <a:pt x="31" y="53"/>
                    </a:lnTo>
                    <a:lnTo>
                      <a:pt x="30" y="52"/>
                    </a:lnTo>
                    <a:lnTo>
                      <a:pt x="29" y="50"/>
                    </a:lnTo>
                    <a:lnTo>
                      <a:pt x="29" y="48"/>
                    </a:lnTo>
                    <a:lnTo>
                      <a:pt x="28" y="47"/>
                    </a:lnTo>
                    <a:close/>
                    <a:moveTo>
                      <a:pt x="28" y="43"/>
                    </a:moveTo>
                    <a:lnTo>
                      <a:pt x="28" y="25"/>
                    </a:lnTo>
                    <a:lnTo>
                      <a:pt x="26" y="26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2" y="29"/>
                    </a:lnTo>
                    <a:lnTo>
                      <a:pt x="21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7" y="33"/>
                    </a:lnTo>
                    <a:lnTo>
                      <a:pt x="16" y="35"/>
                    </a:lnTo>
                    <a:lnTo>
                      <a:pt x="16" y="37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6" y="42"/>
                    </a:lnTo>
                    <a:lnTo>
                      <a:pt x="16" y="43"/>
                    </a:lnTo>
                    <a:lnTo>
                      <a:pt x="17" y="44"/>
                    </a:lnTo>
                    <a:lnTo>
                      <a:pt x="18" y="45"/>
                    </a:lnTo>
                    <a:lnTo>
                      <a:pt x="19" y="45"/>
                    </a:lnTo>
                    <a:lnTo>
                      <a:pt x="20" y="46"/>
                    </a:lnTo>
                    <a:lnTo>
                      <a:pt x="21" y="46"/>
                    </a:lnTo>
                    <a:lnTo>
                      <a:pt x="23" y="46"/>
                    </a:lnTo>
                    <a:lnTo>
                      <a:pt x="25" y="45"/>
                    </a:lnTo>
                    <a:lnTo>
                      <a:pt x="26" y="44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5" name="Freeform 81"/>
              <p:cNvSpPr>
                <a:spLocks noEditPoints="1"/>
              </p:cNvSpPr>
              <p:nvPr/>
            </p:nvSpPr>
            <p:spPr bwMode="auto">
              <a:xfrm>
                <a:off x="3965" y="2569"/>
                <a:ext cx="44" cy="75"/>
              </a:xfrm>
              <a:custGeom>
                <a:avLst/>
                <a:gdLst>
                  <a:gd name="T0" fmla="*/ 42 w 44"/>
                  <a:gd name="T1" fmla="*/ 44 h 75"/>
                  <a:gd name="T2" fmla="*/ 34 w 44"/>
                  <a:gd name="T3" fmla="*/ 52 h 75"/>
                  <a:gd name="T4" fmla="*/ 30 w 44"/>
                  <a:gd name="T5" fmla="*/ 53 h 75"/>
                  <a:gd name="T6" fmla="*/ 26 w 44"/>
                  <a:gd name="T7" fmla="*/ 55 h 75"/>
                  <a:gd name="T8" fmla="*/ 20 w 44"/>
                  <a:gd name="T9" fmla="*/ 55 h 75"/>
                  <a:gd name="T10" fmla="*/ 13 w 44"/>
                  <a:gd name="T11" fmla="*/ 53 h 75"/>
                  <a:gd name="T12" fmla="*/ 7 w 44"/>
                  <a:gd name="T13" fmla="*/ 49 h 75"/>
                  <a:gd name="T14" fmla="*/ 3 w 44"/>
                  <a:gd name="T15" fmla="*/ 43 h 75"/>
                  <a:gd name="T16" fmla="*/ 1 w 44"/>
                  <a:gd name="T17" fmla="*/ 37 h 75"/>
                  <a:gd name="T18" fmla="*/ 0 w 44"/>
                  <a:gd name="T19" fmla="*/ 29 h 75"/>
                  <a:gd name="T20" fmla="*/ 1 w 44"/>
                  <a:gd name="T21" fmla="*/ 21 h 75"/>
                  <a:gd name="T22" fmla="*/ 3 w 44"/>
                  <a:gd name="T23" fmla="*/ 14 h 75"/>
                  <a:gd name="T24" fmla="*/ 7 w 44"/>
                  <a:gd name="T25" fmla="*/ 8 h 75"/>
                  <a:gd name="T26" fmla="*/ 14 w 44"/>
                  <a:gd name="T27" fmla="*/ 3 h 75"/>
                  <a:gd name="T28" fmla="*/ 21 w 44"/>
                  <a:gd name="T29" fmla="*/ 0 h 75"/>
                  <a:gd name="T30" fmla="*/ 28 w 44"/>
                  <a:gd name="T31" fmla="*/ 1 h 75"/>
                  <a:gd name="T32" fmla="*/ 33 w 44"/>
                  <a:gd name="T33" fmla="*/ 2 h 75"/>
                  <a:gd name="T34" fmla="*/ 37 w 44"/>
                  <a:gd name="T35" fmla="*/ 4 h 75"/>
                  <a:gd name="T36" fmla="*/ 42 w 44"/>
                  <a:gd name="T37" fmla="*/ 11 h 75"/>
                  <a:gd name="T38" fmla="*/ 42 w 44"/>
                  <a:gd name="T39" fmla="*/ 17 h 75"/>
                  <a:gd name="T40" fmla="*/ 39 w 44"/>
                  <a:gd name="T41" fmla="*/ 19 h 75"/>
                  <a:gd name="T42" fmla="*/ 35 w 44"/>
                  <a:gd name="T43" fmla="*/ 20 h 75"/>
                  <a:gd name="T44" fmla="*/ 31 w 44"/>
                  <a:gd name="T45" fmla="*/ 19 h 75"/>
                  <a:gd name="T46" fmla="*/ 28 w 44"/>
                  <a:gd name="T47" fmla="*/ 15 h 75"/>
                  <a:gd name="T48" fmla="*/ 27 w 44"/>
                  <a:gd name="T49" fmla="*/ 9 h 75"/>
                  <a:gd name="T50" fmla="*/ 25 w 44"/>
                  <a:gd name="T51" fmla="*/ 6 h 75"/>
                  <a:gd name="T52" fmla="*/ 23 w 44"/>
                  <a:gd name="T53" fmla="*/ 4 h 75"/>
                  <a:gd name="T54" fmla="*/ 20 w 44"/>
                  <a:gd name="T55" fmla="*/ 5 h 75"/>
                  <a:gd name="T56" fmla="*/ 17 w 44"/>
                  <a:gd name="T57" fmla="*/ 8 h 75"/>
                  <a:gd name="T58" fmla="*/ 16 w 44"/>
                  <a:gd name="T59" fmla="*/ 12 h 75"/>
                  <a:gd name="T60" fmla="*/ 15 w 44"/>
                  <a:gd name="T61" fmla="*/ 18 h 75"/>
                  <a:gd name="T62" fmla="*/ 15 w 44"/>
                  <a:gd name="T63" fmla="*/ 23 h 75"/>
                  <a:gd name="T64" fmla="*/ 16 w 44"/>
                  <a:gd name="T65" fmla="*/ 29 h 75"/>
                  <a:gd name="T66" fmla="*/ 17 w 44"/>
                  <a:gd name="T67" fmla="*/ 33 h 75"/>
                  <a:gd name="T68" fmla="*/ 22 w 44"/>
                  <a:gd name="T69" fmla="*/ 42 h 75"/>
                  <a:gd name="T70" fmla="*/ 27 w 44"/>
                  <a:gd name="T71" fmla="*/ 45 h 75"/>
                  <a:gd name="T72" fmla="*/ 32 w 44"/>
                  <a:gd name="T73" fmla="*/ 46 h 75"/>
                  <a:gd name="T74" fmla="*/ 36 w 44"/>
                  <a:gd name="T75" fmla="*/ 45 h 75"/>
                  <a:gd name="T76" fmla="*/ 40 w 44"/>
                  <a:gd name="T77" fmla="*/ 42 h 75"/>
                  <a:gd name="T78" fmla="*/ 27 w 44"/>
                  <a:gd name="T79" fmla="*/ 54 h 75"/>
                  <a:gd name="T80" fmla="*/ 27 w 44"/>
                  <a:gd name="T81" fmla="*/ 58 h 75"/>
                  <a:gd name="T82" fmla="*/ 30 w 44"/>
                  <a:gd name="T83" fmla="*/ 61 h 75"/>
                  <a:gd name="T84" fmla="*/ 31 w 44"/>
                  <a:gd name="T85" fmla="*/ 66 h 75"/>
                  <a:gd name="T86" fmla="*/ 30 w 44"/>
                  <a:gd name="T87" fmla="*/ 69 h 75"/>
                  <a:gd name="T88" fmla="*/ 27 w 44"/>
                  <a:gd name="T89" fmla="*/ 73 h 75"/>
                  <a:gd name="T90" fmla="*/ 23 w 44"/>
                  <a:gd name="T91" fmla="*/ 74 h 75"/>
                  <a:gd name="T92" fmla="*/ 19 w 44"/>
                  <a:gd name="T93" fmla="*/ 75 h 75"/>
                  <a:gd name="T94" fmla="*/ 14 w 44"/>
                  <a:gd name="T95" fmla="*/ 75 h 75"/>
                  <a:gd name="T96" fmla="*/ 14 w 44"/>
                  <a:gd name="T97" fmla="*/ 72 h 75"/>
                  <a:gd name="T98" fmla="*/ 19 w 44"/>
                  <a:gd name="T99" fmla="*/ 71 h 75"/>
                  <a:gd name="T100" fmla="*/ 21 w 44"/>
                  <a:gd name="T101" fmla="*/ 68 h 75"/>
                  <a:gd name="T102" fmla="*/ 21 w 44"/>
                  <a:gd name="T103" fmla="*/ 65 h 75"/>
                  <a:gd name="T104" fmla="*/ 19 w 44"/>
                  <a:gd name="T105" fmla="*/ 64 h 75"/>
                  <a:gd name="T106" fmla="*/ 16 w 44"/>
                  <a:gd name="T107" fmla="*/ 63 h 7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44"/>
                  <a:gd name="T163" fmla="*/ 0 h 75"/>
                  <a:gd name="T164" fmla="*/ 44 w 44"/>
                  <a:gd name="T165" fmla="*/ 75 h 7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44" h="75">
                    <a:moveTo>
                      <a:pt x="42" y="40"/>
                    </a:moveTo>
                    <a:lnTo>
                      <a:pt x="44" y="42"/>
                    </a:lnTo>
                    <a:lnTo>
                      <a:pt x="42" y="44"/>
                    </a:lnTo>
                    <a:lnTo>
                      <a:pt x="39" y="47"/>
                    </a:lnTo>
                    <a:lnTo>
                      <a:pt x="37" y="50"/>
                    </a:lnTo>
                    <a:lnTo>
                      <a:pt x="34" y="52"/>
                    </a:lnTo>
                    <a:lnTo>
                      <a:pt x="33" y="52"/>
                    </a:lnTo>
                    <a:lnTo>
                      <a:pt x="32" y="53"/>
                    </a:lnTo>
                    <a:lnTo>
                      <a:pt x="30" y="53"/>
                    </a:lnTo>
                    <a:lnTo>
                      <a:pt x="29" y="54"/>
                    </a:lnTo>
                    <a:lnTo>
                      <a:pt x="27" y="55"/>
                    </a:lnTo>
                    <a:lnTo>
                      <a:pt x="26" y="55"/>
                    </a:lnTo>
                    <a:lnTo>
                      <a:pt x="24" y="55"/>
                    </a:lnTo>
                    <a:lnTo>
                      <a:pt x="23" y="55"/>
                    </a:lnTo>
                    <a:lnTo>
                      <a:pt x="20" y="55"/>
                    </a:lnTo>
                    <a:lnTo>
                      <a:pt x="17" y="55"/>
                    </a:lnTo>
                    <a:lnTo>
                      <a:pt x="15" y="54"/>
                    </a:lnTo>
                    <a:lnTo>
                      <a:pt x="13" y="53"/>
                    </a:lnTo>
                    <a:lnTo>
                      <a:pt x="11" y="52"/>
                    </a:lnTo>
                    <a:lnTo>
                      <a:pt x="9" y="51"/>
                    </a:lnTo>
                    <a:lnTo>
                      <a:pt x="7" y="49"/>
                    </a:lnTo>
                    <a:lnTo>
                      <a:pt x="6" y="47"/>
                    </a:lnTo>
                    <a:lnTo>
                      <a:pt x="5" y="46"/>
                    </a:lnTo>
                    <a:lnTo>
                      <a:pt x="3" y="43"/>
                    </a:lnTo>
                    <a:lnTo>
                      <a:pt x="2" y="41"/>
                    </a:lnTo>
                    <a:lnTo>
                      <a:pt x="1" y="39"/>
                    </a:lnTo>
                    <a:lnTo>
                      <a:pt x="1" y="37"/>
                    </a:lnTo>
                    <a:lnTo>
                      <a:pt x="0" y="34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1" y="21"/>
                    </a:lnTo>
                    <a:lnTo>
                      <a:pt x="1" y="19"/>
                    </a:lnTo>
                    <a:lnTo>
                      <a:pt x="2" y="16"/>
                    </a:lnTo>
                    <a:lnTo>
                      <a:pt x="3" y="14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6"/>
                    </a:lnTo>
                    <a:lnTo>
                      <a:pt x="11" y="4"/>
                    </a:lnTo>
                    <a:lnTo>
                      <a:pt x="14" y="3"/>
                    </a:lnTo>
                    <a:lnTo>
                      <a:pt x="16" y="2"/>
                    </a:lnTo>
                    <a:lnTo>
                      <a:pt x="19" y="1"/>
                    </a:lnTo>
                    <a:lnTo>
                      <a:pt x="21" y="0"/>
                    </a:lnTo>
                    <a:lnTo>
                      <a:pt x="24" y="0"/>
                    </a:lnTo>
                    <a:lnTo>
                      <a:pt x="27" y="0"/>
                    </a:lnTo>
                    <a:lnTo>
                      <a:pt x="28" y="1"/>
                    </a:lnTo>
                    <a:lnTo>
                      <a:pt x="30" y="1"/>
                    </a:lnTo>
                    <a:lnTo>
                      <a:pt x="32" y="2"/>
                    </a:lnTo>
                    <a:lnTo>
                      <a:pt x="33" y="2"/>
                    </a:lnTo>
                    <a:lnTo>
                      <a:pt x="35" y="3"/>
                    </a:lnTo>
                    <a:lnTo>
                      <a:pt x="36" y="4"/>
                    </a:lnTo>
                    <a:lnTo>
                      <a:pt x="37" y="4"/>
                    </a:lnTo>
                    <a:lnTo>
                      <a:pt x="39" y="7"/>
                    </a:lnTo>
                    <a:lnTo>
                      <a:pt x="41" y="9"/>
                    </a:lnTo>
                    <a:lnTo>
                      <a:pt x="42" y="11"/>
                    </a:lnTo>
                    <a:lnTo>
                      <a:pt x="42" y="14"/>
                    </a:lnTo>
                    <a:lnTo>
                      <a:pt x="42" y="15"/>
                    </a:lnTo>
                    <a:lnTo>
                      <a:pt x="42" y="17"/>
                    </a:lnTo>
                    <a:lnTo>
                      <a:pt x="41" y="18"/>
                    </a:lnTo>
                    <a:lnTo>
                      <a:pt x="41" y="19"/>
                    </a:lnTo>
                    <a:lnTo>
                      <a:pt x="39" y="19"/>
                    </a:lnTo>
                    <a:lnTo>
                      <a:pt x="38" y="20"/>
                    </a:lnTo>
                    <a:lnTo>
                      <a:pt x="37" y="20"/>
                    </a:lnTo>
                    <a:lnTo>
                      <a:pt x="35" y="20"/>
                    </a:lnTo>
                    <a:lnTo>
                      <a:pt x="34" y="20"/>
                    </a:lnTo>
                    <a:lnTo>
                      <a:pt x="32" y="20"/>
                    </a:lnTo>
                    <a:lnTo>
                      <a:pt x="31" y="19"/>
                    </a:lnTo>
                    <a:lnTo>
                      <a:pt x="30" y="19"/>
                    </a:lnTo>
                    <a:lnTo>
                      <a:pt x="29" y="17"/>
                    </a:lnTo>
                    <a:lnTo>
                      <a:pt x="28" y="15"/>
                    </a:lnTo>
                    <a:lnTo>
                      <a:pt x="27" y="13"/>
                    </a:lnTo>
                    <a:lnTo>
                      <a:pt x="27" y="10"/>
                    </a:lnTo>
                    <a:lnTo>
                      <a:pt x="27" y="9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5" y="6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4"/>
                    </a:lnTo>
                    <a:lnTo>
                      <a:pt x="21" y="4"/>
                    </a:lnTo>
                    <a:lnTo>
                      <a:pt x="20" y="5"/>
                    </a:lnTo>
                    <a:lnTo>
                      <a:pt x="19" y="6"/>
                    </a:lnTo>
                    <a:lnTo>
                      <a:pt x="18" y="7"/>
                    </a:lnTo>
                    <a:lnTo>
                      <a:pt x="17" y="8"/>
                    </a:lnTo>
                    <a:lnTo>
                      <a:pt x="17" y="9"/>
                    </a:lnTo>
                    <a:lnTo>
                      <a:pt x="16" y="11"/>
                    </a:lnTo>
                    <a:lnTo>
                      <a:pt x="16" y="12"/>
                    </a:lnTo>
                    <a:lnTo>
                      <a:pt x="15" y="14"/>
                    </a:lnTo>
                    <a:lnTo>
                      <a:pt x="15" y="16"/>
                    </a:lnTo>
                    <a:lnTo>
                      <a:pt x="15" y="18"/>
                    </a:lnTo>
                    <a:lnTo>
                      <a:pt x="15" y="20"/>
                    </a:lnTo>
                    <a:lnTo>
                      <a:pt x="15" y="22"/>
                    </a:lnTo>
                    <a:lnTo>
                      <a:pt x="15" y="23"/>
                    </a:lnTo>
                    <a:lnTo>
                      <a:pt x="15" y="25"/>
                    </a:lnTo>
                    <a:lnTo>
                      <a:pt x="16" y="27"/>
                    </a:lnTo>
                    <a:lnTo>
                      <a:pt x="16" y="29"/>
                    </a:lnTo>
                    <a:lnTo>
                      <a:pt x="16" y="30"/>
                    </a:lnTo>
                    <a:lnTo>
                      <a:pt x="17" y="32"/>
                    </a:lnTo>
                    <a:lnTo>
                      <a:pt x="17" y="33"/>
                    </a:lnTo>
                    <a:lnTo>
                      <a:pt x="19" y="37"/>
                    </a:lnTo>
                    <a:lnTo>
                      <a:pt x="20" y="39"/>
                    </a:lnTo>
                    <a:lnTo>
                      <a:pt x="22" y="42"/>
                    </a:lnTo>
                    <a:lnTo>
                      <a:pt x="24" y="43"/>
                    </a:lnTo>
                    <a:lnTo>
                      <a:pt x="25" y="44"/>
                    </a:lnTo>
                    <a:lnTo>
                      <a:pt x="27" y="45"/>
                    </a:lnTo>
                    <a:lnTo>
                      <a:pt x="29" y="46"/>
                    </a:lnTo>
                    <a:lnTo>
                      <a:pt x="31" y="46"/>
                    </a:lnTo>
                    <a:lnTo>
                      <a:pt x="32" y="46"/>
                    </a:lnTo>
                    <a:lnTo>
                      <a:pt x="33" y="46"/>
                    </a:lnTo>
                    <a:lnTo>
                      <a:pt x="35" y="45"/>
                    </a:lnTo>
                    <a:lnTo>
                      <a:pt x="36" y="45"/>
                    </a:lnTo>
                    <a:lnTo>
                      <a:pt x="37" y="44"/>
                    </a:lnTo>
                    <a:lnTo>
                      <a:pt x="39" y="43"/>
                    </a:lnTo>
                    <a:lnTo>
                      <a:pt x="40" y="42"/>
                    </a:lnTo>
                    <a:lnTo>
                      <a:pt x="42" y="40"/>
                    </a:lnTo>
                    <a:close/>
                    <a:moveTo>
                      <a:pt x="23" y="54"/>
                    </a:moveTo>
                    <a:lnTo>
                      <a:pt x="27" y="54"/>
                    </a:lnTo>
                    <a:lnTo>
                      <a:pt x="24" y="57"/>
                    </a:lnTo>
                    <a:lnTo>
                      <a:pt x="25" y="58"/>
                    </a:lnTo>
                    <a:lnTo>
                      <a:pt x="27" y="58"/>
                    </a:lnTo>
                    <a:lnTo>
                      <a:pt x="28" y="59"/>
                    </a:lnTo>
                    <a:lnTo>
                      <a:pt x="29" y="60"/>
                    </a:lnTo>
                    <a:lnTo>
                      <a:pt x="30" y="61"/>
                    </a:lnTo>
                    <a:lnTo>
                      <a:pt x="30" y="63"/>
                    </a:lnTo>
                    <a:lnTo>
                      <a:pt x="31" y="64"/>
                    </a:lnTo>
                    <a:lnTo>
                      <a:pt x="31" y="66"/>
                    </a:lnTo>
                    <a:lnTo>
                      <a:pt x="31" y="67"/>
                    </a:lnTo>
                    <a:lnTo>
                      <a:pt x="30" y="68"/>
                    </a:lnTo>
                    <a:lnTo>
                      <a:pt x="30" y="69"/>
                    </a:lnTo>
                    <a:lnTo>
                      <a:pt x="29" y="70"/>
                    </a:lnTo>
                    <a:lnTo>
                      <a:pt x="28" y="72"/>
                    </a:lnTo>
                    <a:lnTo>
                      <a:pt x="27" y="73"/>
                    </a:lnTo>
                    <a:lnTo>
                      <a:pt x="26" y="74"/>
                    </a:lnTo>
                    <a:lnTo>
                      <a:pt x="24" y="74"/>
                    </a:lnTo>
                    <a:lnTo>
                      <a:pt x="23" y="74"/>
                    </a:lnTo>
                    <a:lnTo>
                      <a:pt x="22" y="75"/>
                    </a:lnTo>
                    <a:lnTo>
                      <a:pt x="20" y="75"/>
                    </a:lnTo>
                    <a:lnTo>
                      <a:pt x="19" y="75"/>
                    </a:lnTo>
                    <a:lnTo>
                      <a:pt x="17" y="75"/>
                    </a:lnTo>
                    <a:lnTo>
                      <a:pt x="15" y="75"/>
                    </a:lnTo>
                    <a:lnTo>
                      <a:pt x="14" y="75"/>
                    </a:lnTo>
                    <a:lnTo>
                      <a:pt x="11" y="75"/>
                    </a:lnTo>
                    <a:lnTo>
                      <a:pt x="11" y="72"/>
                    </a:lnTo>
                    <a:lnTo>
                      <a:pt x="14" y="72"/>
                    </a:lnTo>
                    <a:lnTo>
                      <a:pt x="16" y="72"/>
                    </a:lnTo>
                    <a:lnTo>
                      <a:pt x="18" y="72"/>
                    </a:lnTo>
                    <a:lnTo>
                      <a:pt x="19" y="71"/>
                    </a:lnTo>
                    <a:lnTo>
                      <a:pt x="20" y="70"/>
                    </a:lnTo>
                    <a:lnTo>
                      <a:pt x="21" y="69"/>
                    </a:lnTo>
                    <a:lnTo>
                      <a:pt x="21" y="68"/>
                    </a:lnTo>
                    <a:lnTo>
                      <a:pt x="21" y="66"/>
                    </a:lnTo>
                    <a:lnTo>
                      <a:pt x="21" y="65"/>
                    </a:lnTo>
                    <a:lnTo>
                      <a:pt x="20" y="65"/>
                    </a:lnTo>
                    <a:lnTo>
                      <a:pt x="20" y="64"/>
                    </a:lnTo>
                    <a:lnTo>
                      <a:pt x="19" y="64"/>
                    </a:lnTo>
                    <a:lnTo>
                      <a:pt x="18" y="63"/>
                    </a:lnTo>
                    <a:lnTo>
                      <a:pt x="17" y="63"/>
                    </a:lnTo>
                    <a:lnTo>
                      <a:pt x="16" y="63"/>
                    </a:lnTo>
                    <a:lnTo>
                      <a:pt x="2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6" name="Freeform 82"/>
              <p:cNvSpPr>
                <a:spLocks noEditPoints="1"/>
              </p:cNvSpPr>
              <p:nvPr/>
            </p:nvSpPr>
            <p:spPr bwMode="auto">
              <a:xfrm>
                <a:off x="4016" y="2549"/>
                <a:ext cx="51" cy="75"/>
              </a:xfrm>
              <a:custGeom>
                <a:avLst/>
                <a:gdLst>
                  <a:gd name="T0" fmla="*/ 21 w 51"/>
                  <a:gd name="T1" fmla="*/ 72 h 75"/>
                  <a:gd name="T2" fmla="*/ 12 w 51"/>
                  <a:gd name="T3" fmla="*/ 75 h 75"/>
                  <a:gd name="T4" fmla="*/ 4 w 51"/>
                  <a:gd name="T5" fmla="*/ 73 h 75"/>
                  <a:gd name="T6" fmla="*/ 0 w 51"/>
                  <a:gd name="T7" fmla="*/ 67 h 75"/>
                  <a:gd name="T8" fmla="*/ 3 w 51"/>
                  <a:gd name="T9" fmla="*/ 57 h 75"/>
                  <a:gd name="T10" fmla="*/ 11 w 51"/>
                  <a:gd name="T11" fmla="*/ 50 h 75"/>
                  <a:gd name="T12" fmla="*/ 24 w 51"/>
                  <a:gd name="T13" fmla="*/ 44 h 75"/>
                  <a:gd name="T14" fmla="*/ 28 w 51"/>
                  <a:gd name="T15" fmla="*/ 31 h 75"/>
                  <a:gd name="T16" fmla="*/ 26 w 51"/>
                  <a:gd name="T17" fmla="*/ 27 h 75"/>
                  <a:gd name="T18" fmla="*/ 23 w 51"/>
                  <a:gd name="T19" fmla="*/ 24 h 75"/>
                  <a:gd name="T20" fmla="*/ 18 w 51"/>
                  <a:gd name="T21" fmla="*/ 24 h 75"/>
                  <a:gd name="T22" fmla="*/ 14 w 51"/>
                  <a:gd name="T23" fmla="*/ 27 h 75"/>
                  <a:gd name="T24" fmla="*/ 14 w 51"/>
                  <a:gd name="T25" fmla="*/ 29 h 75"/>
                  <a:gd name="T26" fmla="*/ 17 w 51"/>
                  <a:gd name="T27" fmla="*/ 33 h 75"/>
                  <a:gd name="T28" fmla="*/ 17 w 51"/>
                  <a:gd name="T29" fmla="*/ 39 h 75"/>
                  <a:gd name="T30" fmla="*/ 13 w 51"/>
                  <a:gd name="T31" fmla="*/ 42 h 75"/>
                  <a:gd name="T32" fmla="*/ 7 w 51"/>
                  <a:gd name="T33" fmla="*/ 42 h 75"/>
                  <a:gd name="T34" fmla="*/ 2 w 51"/>
                  <a:gd name="T35" fmla="*/ 39 h 75"/>
                  <a:gd name="T36" fmla="*/ 2 w 51"/>
                  <a:gd name="T37" fmla="*/ 32 h 75"/>
                  <a:gd name="T38" fmla="*/ 9 w 51"/>
                  <a:gd name="T39" fmla="*/ 25 h 75"/>
                  <a:gd name="T40" fmla="*/ 17 w 51"/>
                  <a:gd name="T41" fmla="*/ 22 h 75"/>
                  <a:gd name="T42" fmla="*/ 23 w 51"/>
                  <a:gd name="T43" fmla="*/ 20 h 75"/>
                  <a:gd name="T44" fmla="*/ 30 w 51"/>
                  <a:gd name="T45" fmla="*/ 20 h 75"/>
                  <a:gd name="T46" fmla="*/ 35 w 51"/>
                  <a:gd name="T47" fmla="*/ 22 h 75"/>
                  <a:gd name="T48" fmla="*/ 42 w 51"/>
                  <a:gd name="T49" fmla="*/ 27 h 75"/>
                  <a:gd name="T50" fmla="*/ 44 w 51"/>
                  <a:gd name="T51" fmla="*/ 32 h 75"/>
                  <a:gd name="T52" fmla="*/ 45 w 51"/>
                  <a:gd name="T53" fmla="*/ 37 h 75"/>
                  <a:gd name="T54" fmla="*/ 45 w 51"/>
                  <a:gd name="T55" fmla="*/ 63 h 75"/>
                  <a:gd name="T56" fmla="*/ 45 w 51"/>
                  <a:gd name="T57" fmla="*/ 66 h 75"/>
                  <a:gd name="T58" fmla="*/ 46 w 51"/>
                  <a:gd name="T59" fmla="*/ 67 h 75"/>
                  <a:gd name="T60" fmla="*/ 48 w 51"/>
                  <a:gd name="T61" fmla="*/ 67 h 75"/>
                  <a:gd name="T62" fmla="*/ 51 w 51"/>
                  <a:gd name="T63" fmla="*/ 67 h 75"/>
                  <a:gd name="T64" fmla="*/ 45 w 51"/>
                  <a:gd name="T65" fmla="*/ 73 h 75"/>
                  <a:gd name="T66" fmla="*/ 38 w 51"/>
                  <a:gd name="T67" fmla="*/ 75 h 75"/>
                  <a:gd name="T68" fmla="*/ 31 w 51"/>
                  <a:gd name="T69" fmla="*/ 73 h 75"/>
                  <a:gd name="T70" fmla="*/ 28 w 51"/>
                  <a:gd name="T71" fmla="*/ 67 h 75"/>
                  <a:gd name="T72" fmla="*/ 25 w 51"/>
                  <a:gd name="T73" fmla="*/ 47 h 75"/>
                  <a:gd name="T74" fmla="*/ 19 w 51"/>
                  <a:gd name="T75" fmla="*/ 51 h 75"/>
                  <a:gd name="T76" fmla="*/ 16 w 51"/>
                  <a:gd name="T77" fmla="*/ 57 h 75"/>
                  <a:gd name="T78" fmla="*/ 16 w 51"/>
                  <a:gd name="T79" fmla="*/ 62 h 75"/>
                  <a:gd name="T80" fmla="*/ 19 w 51"/>
                  <a:gd name="T81" fmla="*/ 65 h 75"/>
                  <a:gd name="T82" fmla="*/ 25 w 51"/>
                  <a:gd name="T83" fmla="*/ 65 h 75"/>
                  <a:gd name="T84" fmla="*/ 42 w 51"/>
                  <a:gd name="T85" fmla="*/ 0 h 75"/>
                  <a:gd name="T86" fmla="*/ 42 w 51"/>
                  <a:gd name="T87" fmla="*/ 2 h 75"/>
                  <a:gd name="T88" fmla="*/ 39 w 51"/>
                  <a:gd name="T89" fmla="*/ 11 h 75"/>
                  <a:gd name="T90" fmla="*/ 30 w 51"/>
                  <a:gd name="T91" fmla="*/ 15 h 75"/>
                  <a:gd name="T92" fmla="*/ 21 w 51"/>
                  <a:gd name="T93" fmla="*/ 12 h 75"/>
                  <a:gd name="T94" fmla="*/ 14 w 51"/>
                  <a:gd name="T95" fmla="*/ 10 h 75"/>
                  <a:gd name="T96" fmla="*/ 12 w 51"/>
                  <a:gd name="T97" fmla="*/ 11 h 75"/>
                  <a:gd name="T98" fmla="*/ 10 w 51"/>
                  <a:gd name="T99" fmla="*/ 15 h 75"/>
                  <a:gd name="T100" fmla="*/ 7 w 51"/>
                  <a:gd name="T101" fmla="*/ 10 h 75"/>
                  <a:gd name="T102" fmla="*/ 9 w 51"/>
                  <a:gd name="T103" fmla="*/ 5 h 75"/>
                  <a:gd name="T104" fmla="*/ 16 w 51"/>
                  <a:gd name="T105" fmla="*/ 0 h 75"/>
                  <a:gd name="T106" fmla="*/ 21 w 51"/>
                  <a:gd name="T107" fmla="*/ 1 h 75"/>
                  <a:gd name="T108" fmla="*/ 25 w 51"/>
                  <a:gd name="T109" fmla="*/ 2 h 75"/>
                  <a:gd name="T110" fmla="*/ 34 w 51"/>
                  <a:gd name="T111" fmla="*/ 4 h 75"/>
                  <a:gd name="T112" fmla="*/ 37 w 51"/>
                  <a:gd name="T113" fmla="*/ 3 h 75"/>
                  <a:gd name="T114" fmla="*/ 39 w 51"/>
                  <a:gd name="T115" fmla="*/ 1 h 7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1"/>
                  <a:gd name="T175" fmla="*/ 0 h 75"/>
                  <a:gd name="T176" fmla="*/ 51 w 51"/>
                  <a:gd name="T177" fmla="*/ 75 h 7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1" h="75">
                    <a:moveTo>
                      <a:pt x="28" y="67"/>
                    </a:moveTo>
                    <a:lnTo>
                      <a:pt x="26" y="69"/>
                    </a:lnTo>
                    <a:lnTo>
                      <a:pt x="23" y="70"/>
                    </a:lnTo>
                    <a:lnTo>
                      <a:pt x="21" y="72"/>
                    </a:lnTo>
                    <a:lnTo>
                      <a:pt x="19" y="73"/>
                    </a:lnTo>
                    <a:lnTo>
                      <a:pt x="17" y="74"/>
                    </a:lnTo>
                    <a:lnTo>
                      <a:pt x="14" y="75"/>
                    </a:lnTo>
                    <a:lnTo>
                      <a:pt x="12" y="75"/>
                    </a:lnTo>
                    <a:lnTo>
                      <a:pt x="10" y="75"/>
                    </a:lnTo>
                    <a:lnTo>
                      <a:pt x="8" y="75"/>
                    </a:lnTo>
                    <a:lnTo>
                      <a:pt x="6" y="74"/>
                    </a:lnTo>
                    <a:lnTo>
                      <a:pt x="4" y="73"/>
                    </a:lnTo>
                    <a:lnTo>
                      <a:pt x="3" y="72"/>
                    </a:lnTo>
                    <a:lnTo>
                      <a:pt x="2" y="71"/>
                    </a:lnTo>
                    <a:lnTo>
                      <a:pt x="1" y="69"/>
                    </a:lnTo>
                    <a:lnTo>
                      <a:pt x="0" y="67"/>
                    </a:lnTo>
                    <a:lnTo>
                      <a:pt x="0" y="65"/>
                    </a:lnTo>
                    <a:lnTo>
                      <a:pt x="0" y="62"/>
                    </a:lnTo>
                    <a:lnTo>
                      <a:pt x="1" y="59"/>
                    </a:lnTo>
                    <a:lnTo>
                      <a:pt x="3" y="57"/>
                    </a:lnTo>
                    <a:lnTo>
                      <a:pt x="5" y="54"/>
                    </a:lnTo>
                    <a:lnTo>
                      <a:pt x="7" y="53"/>
                    </a:lnTo>
                    <a:lnTo>
                      <a:pt x="9" y="52"/>
                    </a:lnTo>
                    <a:lnTo>
                      <a:pt x="11" y="50"/>
                    </a:lnTo>
                    <a:lnTo>
                      <a:pt x="14" y="49"/>
                    </a:lnTo>
                    <a:lnTo>
                      <a:pt x="17" y="47"/>
                    </a:lnTo>
                    <a:lnTo>
                      <a:pt x="20" y="45"/>
                    </a:lnTo>
                    <a:lnTo>
                      <a:pt x="24" y="44"/>
                    </a:lnTo>
                    <a:lnTo>
                      <a:pt x="28" y="42"/>
                    </a:lnTo>
                    <a:lnTo>
                      <a:pt x="28" y="36"/>
                    </a:lnTo>
                    <a:lnTo>
                      <a:pt x="28" y="33"/>
                    </a:lnTo>
                    <a:lnTo>
                      <a:pt x="28" y="31"/>
                    </a:lnTo>
                    <a:lnTo>
                      <a:pt x="28" y="29"/>
                    </a:lnTo>
                    <a:lnTo>
                      <a:pt x="27" y="28"/>
                    </a:lnTo>
                    <a:lnTo>
                      <a:pt x="27" y="27"/>
                    </a:lnTo>
                    <a:lnTo>
                      <a:pt x="26" y="27"/>
                    </a:lnTo>
                    <a:lnTo>
                      <a:pt x="26" y="26"/>
                    </a:lnTo>
                    <a:lnTo>
                      <a:pt x="25" y="26"/>
                    </a:lnTo>
                    <a:lnTo>
                      <a:pt x="24" y="25"/>
                    </a:lnTo>
                    <a:lnTo>
                      <a:pt x="23" y="24"/>
                    </a:lnTo>
                    <a:lnTo>
                      <a:pt x="22" y="24"/>
                    </a:lnTo>
                    <a:lnTo>
                      <a:pt x="21" y="24"/>
                    </a:lnTo>
                    <a:lnTo>
                      <a:pt x="19" y="24"/>
                    </a:lnTo>
                    <a:lnTo>
                      <a:pt x="18" y="24"/>
                    </a:lnTo>
                    <a:lnTo>
                      <a:pt x="16" y="25"/>
                    </a:lnTo>
                    <a:lnTo>
                      <a:pt x="15" y="26"/>
                    </a:lnTo>
                    <a:lnTo>
                      <a:pt x="14" y="26"/>
                    </a:lnTo>
                    <a:lnTo>
                      <a:pt x="14" y="27"/>
                    </a:lnTo>
                    <a:lnTo>
                      <a:pt x="13" y="28"/>
                    </a:lnTo>
                    <a:lnTo>
                      <a:pt x="13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6" y="32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6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6" y="40"/>
                    </a:lnTo>
                    <a:lnTo>
                      <a:pt x="15" y="40"/>
                    </a:lnTo>
                    <a:lnTo>
                      <a:pt x="14" y="41"/>
                    </a:lnTo>
                    <a:lnTo>
                      <a:pt x="13" y="42"/>
                    </a:lnTo>
                    <a:lnTo>
                      <a:pt x="11" y="42"/>
                    </a:lnTo>
                    <a:lnTo>
                      <a:pt x="10" y="43"/>
                    </a:lnTo>
                    <a:lnTo>
                      <a:pt x="8" y="42"/>
                    </a:lnTo>
                    <a:lnTo>
                      <a:pt x="7" y="42"/>
                    </a:lnTo>
                    <a:lnTo>
                      <a:pt x="5" y="42"/>
                    </a:lnTo>
                    <a:lnTo>
                      <a:pt x="4" y="41"/>
                    </a:lnTo>
                    <a:lnTo>
                      <a:pt x="3" y="40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1" y="36"/>
                    </a:lnTo>
                    <a:lnTo>
                      <a:pt x="2" y="34"/>
                    </a:lnTo>
                    <a:lnTo>
                      <a:pt x="2" y="32"/>
                    </a:lnTo>
                    <a:lnTo>
                      <a:pt x="3" y="30"/>
                    </a:lnTo>
                    <a:lnTo>
                      <a:pt x="5" y="28"/>
                    </a:lnTo>
                    <a:lnTo>
                      <a:pt x="7" y="27"/>
                    </a:lnTo>
                    <a:lnTo>
                      <a:pt x="9" y="25"/>
                    </a:lnTo>
                    <a:lnTo>
                      <a:pt x="11" y="24"/>
                    </a:lnTo>
                    <a:lnTo>
                      <a:pt x="14" y="23"/>
                    </a:lnTo>
                    <a:lnTo>
                      <a:pt x="15" y="22"/>
                    </a:lnTo>
                    <a:lnTo>
                      <a:pt x="17" y="22"/>
                    </a:lnTo>
                    <a:lnTo>
                      <a:pt x="18" y="21"/>
                    </a:lnTo>
                    <a:lnTo>
                      <a:pt x="20" y="21"/>
                    </a:lnTo>
                    <a:lnTo>
                      <a:pt x="21" y="21"/>
                    </a:lnTo>
                    <a:lnTo>
                      <a:pt x="23" y="20"/>
                    </a:lnTo>
                    <a:lnTo>
                      <a:pt x="25" y="20"/>
                    </a:lnTo>
                    <a:lnTo>
                      <a:pt x="26" y="20"/>
                    </a:lnTo>
                    <a:lnTo>
                      <a:pt x="28" y="20"/>
                    </a:lnTo>
                    <a:lnTo>
                      <a:pt x="30" y="20"/>
                    </a:lnTo>
                    <a:lnTo>
                      <a:pt x="31" y="21"/>
                    </a:lnTo>
                    <a:lnTo>
                      <a:pt x="33" y="21"/>
                    </a:lnTo>
                    <a:lnTo>
                      <a:pt x="34" y="22"/>
                    </a:lnTo>
                    <a:lnTo>
                      <a:pt x="35" y="22"/>
                    </a:lnTo>
                    <a:lnTo>
                      <a:pt x="37" y="23"/>
                    </a:lnTo>
                    <a:lnTo>
                      <a:pt x="38" y="24"/>
                    </a:lnTo>
                    <a:lnTo>
                      <a:pt x="40" y="25"/>
                    </a:lnTo>
                    <a:lnTo>
                      <a:pt x="42" y="27"/>
                    </a:lnTo>
                    <a:lnTo>
                      <a:pt x="43" y="29"/>
                    </a:lnTo>
                    <a:lnTo>
                      <a:pt x="44" y="30"/>
                    </a:lnTo>
                    <a:lnTo>
                      <a:pt x="44" y="31"/>
                    </a:lnTo>
                    <a:lnTo>
                      <a:pt x="44" y="32"/>
                    </a:lnTo>
                    <a:lnTo>
                      <a:pt x="44" y="33"/>
                    </a:lnTo>
                    <a:lnTo>
                      <a:pt x="44" y="34"/>
                    </a:lnTo>
                    <a:lnTo>
                      <a:pt x="45" y="36"/>
                    </a:lnTo>
                    <a:lnTo>
                      <a:pt x="45" y="37"/>
                    </a:lnTo>
                    <a:lnTo>
                      <a:pt x="45" y="39"/>
                    </a:lnTo>
                    <a:lnTo>
                      <a:pt x="45" y="41"/>
                    </a:lnTo>
                    <a:lnTo>
                      <a:pt x="45" y="61"/>
                    </a:lnTo>
                    <a:lnTo>
                      <a:pt x="45" y="63"/>
                    </a:lnTo>
                    <a:lnTo>
                      <a:pt x="45" y="64"/>
                    </a:lnTo>
                    <a:lnTo>
                      <a:pt x="45" y="65"/>
                    </a:lnTo>
                    <a:lnTo>
                      <a:pt x="45" y="66"/>
                    </a:lnTo>
                    <a:lnTo>
                      <a:pt x="45" y="67"/>
                    </a:lnTo>
                    <a:lnTo>
                      <a:pt x="46" y="67"/>
                    </a:lnTo>
                    <a:lnTo>
                      <a:pt x="47" y="67"/>
                    </a:lnTo>
                    <a:lnTo>
                      <a:pt x="48" y="67"/>
                    </a:lnTo>
                    <a:lnTo>
                      <a:pt x="49" y="66"/>
                    </a:lnTo>
                    <a:lnTo>
                      <a:pt x="51" y="67"/>
                    </a:lnTo>
                    <a:lnTo>
                      <a:pt x="50" y="69"/>
                    </a:lnTo>
                    <a:lnTo>
                      <a:pt x="48" y="71"/>
                    </a:lnTo>
                    <a:lnTo>
                      <a:pt x="47" y="72"/>
                    </a:lnTo>
                    <a:lnTo>
                      <a:pt x="45" y="73"/>
                    </a:lnTo>
                    <a:lnTo>
                      <a:pt x="44" y="74"/>
                    </a:lnTo>
                    <a:lnTo>
                      <a:pt x="42" y="75"/>
                    </a:lnTo>
                    <a:lnTo>
                      <a:pt x="40" y="75"/>
                    </a:lnTo>
                    <a:lnTo>
                      <a:pt x="38" y="75"/>
                    </a:lnTo>
                    <a:lnTo>
                      <a:pt x="36" y="75"/>
                    </a:lnTo>
                    <a:lnTo>
                      <a:pt x="34" y="75"/>
                    </a:lnTo>
                    <a:lnTo>
                      <a:pt x="33" y="74"/>
                    </a:lnTo>
                    <a:lnTo>
                      <a:pt x="31" y="73"/>
                    </a:lnTo>
                    <a:lnTo>
                      <a:pt x="30" y="72"/>
                    </a:lnTo>
                    <a:lnTo>
                      <a:pt x="29" y="70"/>
                    </a:lnTo>
                    <a:lnTo>
                      <a:pt x="29" y="68"/>
                    </a:lnTo>
                    <a:lnTo>
                      <a:pt x="28" y="67"/>
                    </a:lnTo>
                    <a:close/>
                    <a:moveTo>
                      <a:pt x="28" y="63"/>
                    </a:moveTo>
                    <a:lnTo>
                      <a:pt x="28" y="45"/>
                    </a:lnTo>
                    <a:lnTo>
                      <a:pt x="26" y="46"/>
                    </a:lnTo>
                    <a:lnTo>
                      <a:pt x="25" y="47"/>
                    </a:lnTo>
                    <a:lnTo>
                      <a:pt x="23" y="48"/>
                    </a:lnTo>
                    <a:lnTo>
                      <a:pt x="22" y="49"/>
                    </a:lnTo>
                    <a:lnTo>
                      <a:pt x="21" y="50"/>
                    </a:lnTo>
                    <a:lnTo>
                      <a:pt x="19" y="51"/>
                    </a:lnTo>
                    <a:lnTo>
                      <a:pt x="18" y="52"/>
                    </a:lnTo>
                    <a:lnTo>
                      <a:pt x="17" y="53"/>
                    </a:lnTo>
                    <a:lnTo>
                      <a:pt x="16" y="55"/>
                    </a:lnTo>
                    <a:lnTo>
                      <a:pt x="16" y="57"/>
                    </a:lnTo>
                    <a:lnTo>
                      <a:pt x="15" y="58"/>
                    </a:lnTo>
                    <a:lnTo>
                      <a:pt x="15" y="60"/>
                    </a:lnTo>
                    <a:lnTo>
                      <a:pt x="15" y="61"/>
                    </a:lnTo>
                    <a:lnTo>
                      <a:pt x="16" y="62"/>
                    </a:lnTo>
                    <a:lnTo>
                      <a:pt x="16" y="63"/>
                    </a:lnTo>
                    <a:lnTo>
                      <a:pt x="17" y="64"/>
                    </a:lnTo>
                    <a:lnTo>
                      <a:pt x="18" y="65"/>
                    </a:lnTo>
                    <a:lnTo>
                      <a:pt x="19" y="65"/>
                    </a:lnTo>
                    <a:lnTo>
                      <a:pt x="20" y="66"/>
                    </a:lnTo>
                    <a:lnTo>
                      <a:pt x="21" y="66"/>
                    </a:lnTo>
                    <a:lnTo>
                      <a:pt x="23" y="66"/>
                    </a:lnTo>
                    <a:lnTo>
                      <a:pt x="25" y="65"/>
                    </a:lnTo>
                    <a:lnTo>
                      <a:pt x="26" y="64"/>
                    </a:lnTo>
                    <a:lnTo>
                      <a:pt x="28" y="63"/>
                    </a:lnTo>
                    <a:close/>
                    <a:moveTo>
                      <a:pt x="40" y="0"/>
                    </a:moveTo>
                    <a:lnTo>
                      <a:pt x="42" y="0"/>
                    </a:lnTo>
                    <a:lnTo>
                      <a:pt x="42" y="1"/>
                    </a:lnTo>
                    <a:lnTo>
                      <a:pt x="42" y="2"/>
                    </a:lnTo>
                    <a:lnTo>
                      <a:pt x="42" y="5"/>
                    </a:lnTo>
                    <a:lnTo>
                      <a:pt x="41" y="7"/>
                    </a:lnTo>
                    <a:lnTo>
                      <a:pt x="40" y="9"/>
                    </a:lnTo>
                    <a:lnTo>
                      <a:pt x="39" y="11"/>
                    </a:lnTo>
                    <a:lnTo>
                      <a:pt x="37" y="13"/>
                    </a:lnTo>
                    <a:lnTo>
                      <a:pt x="35" y="14"/>
                    </a:lnTo>
                    <a:lnTo>
                      <a:pt x="33" y="14"/>
                    </a:lnTo>
                    <a:lnTo>
                      <a:pt x="30" y="15"/>
                    </a:lnTo>
                    <a:lnTo>
                      <a:pt x="29" y="15"/>
                    </a:lnTo>
                    <a:lnTo>
                      <a:pt x="26" y="14"/>
                    </a:lnTo>
                    <a:lnTo>
                      <a:pt x="24" y="13"/>
                    </a:lnTo>
                    <a:lnTo>
                      <a:pt x="21" y="12"/>
                    </a:lnTo>
                    <a:lnTo>
                      <a:pt x="19" y="11"/>
                    </a:lnTo>
                    <a:lnTo>
                      <a:pt x="17" y="11"/>
                    </a:lnTo>
                    <a:lnTo>
                      <a:pt x="15" y="10"/>
                    </a:lnTo>
                    <a:lnTo>
                      <a:pt x="14" y="10"/>
                    </a:lnTo>
                    <a:lnTo>
                      <a:pt x="13" y="10"/>
                    </a:lnTo>
                    <a:lnTo>
                      <a:pt x="13" y="11"/>
                    </a:lnTo>
                    <a:lnTo>
                      <a:pt x="12" y="11"/>
                    </a:lnTo>
                    <a:lnTo>
                      <a:pt x="11" y="12"/>
                    </a:lnTo>
                    <a:lnTo>
                      <a:pt x="10" y="13"/>
                    </a:lnTo>
                    <a:lnTo>
                      <a:pt x="10" y="14"/>
                    </a:lnTo>
                    <a:lnTo>
                      <a:pt x="10" y="15"/>
                    </a:lnTo>
                    <a:lnTo>
                      <a:pt x="6" y="15"/>
                    </a:lnTo>
                    <a:lnTo>
                      <a:pt x="6" y="13"/>
                    </a:lnTo>
                    <a:lnTo>
                      <a:pt x="7" y="11"/>
                    </a:lnTo>
                    <a:lnTo>
                      <a:pt x="7" y="10"/>
                    </a:lnTo>
                    <a:lnTo>
                      <a:pt x="7" y="9"/>
                    </a:lnTo>
                    <a:lnTo>
                      <a:pt x="8" y="7"/>
                    </a:lnTo>
                    <a:lnTo>
                      <a:pt x="8" y="6"/>
                    </a:lnTo>
                    <a:lnTo>
                      <a:pt x="9" y="5"/>
                    </a:lnTo>
                    <a:lnTo>
                      <a:pt x="10" y="4"/>
                    </a:lnTo>
                    <a:lnTo>
                      <a:pt x="12" y="2"/>
                    </a:lnTo>
                    <a:lnTo>
                      <a:pt x="14" y="1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0" y="0"/>
                    </a:lnTo>
                    <a:lnTo>
                      <a:pt x="21" y="1"/>
                    </a:lnTo>
                    <a:lnTo>
                      <a:pt x="22" y="1"/>
                    </a:lnTo>
                    <a:lnTo>
                      <a:pt x="23" y="1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3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5" y="4"/>
                    </a:lnTo>
                    <a:lnTo>
                      <a:pt x="36" y="4"/>
                    </a:lnTo>
                    <a:lnTo>
                      <a:pt x="37" y="3"/>
                    </a:lnTo>
                    <a:lnTo>
                      <a:pt x="38" y="3"/>
                    </a:lnTo>
                    <a:lnTo>
                      <a:pt x="39" y="2"/>
                    </a:lnTo>
                    <a:lnTo>
                      <a:pt x="39" y="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7" name="Freeform 83"/>
              <p:cNvSpPr>
                <a:spLocks noEditPoints="1"/>
              </p:cNvSpPr>
              <p:nvPr/>
            </p:nvSpPr>
            <p:spPr bwMode="auto">
              <a:xfrm>
                <a:off x="4074" y="2569"/>
                <a:ext cx="49" cy="55"/>
              </a:xfrm>
              <a:custGeom>
                <a:avLst/>
                <a:gdLst>
                  <a:gd name="T0" fmla="*/ 28 w 49"/>
                  <a:gd name="T1" fmla="*/ 1 h 55"/>
                  <a:gd name="T2" fmla="*/ 32 w 49"/>
                  <a:gd name="T3" fmla="*/ 2 h 55"/>
                  <a:gd name="T4" fmla="*/ 37 w 49"/>
                  <a:gd name="T5" fmla="*/ 4 h 55"/>
                  <a:gd name="T6" fmla="*/ 44 w 49"/>
                  <a:gd name="T7" fmla="*/ 11 h 55"/>
                  <a:gd name="T8" fmla="*/ 47 w 49"/>
                  <a:gd name="T9" fmla="*/ 17 h 55"/>
                  <a:gd name="T10" fmla="*/ 48 w 49"/>
                  <a:gd name="T11" fmla="*/ 22 h 55"/>
                  <a:gd name="T12" fmla="*/ 49 w 49"/>
                  <a:gd name="T13" fmla="*/ 28 h 55"/>
                  <a:gd name="T14" fmla="*/ 48 w 49"/>
                  <a:gd name="T15" fmla="*/ 36 h 55"/>
                  <a:gd name="T16" fmla="*/ 46 w 49"/>
                  <a:gd name="T17" fmla="*/ 43 h 55"/>
                  <a:gd name="T18" fmla="*/ 41 w 49"/>
                  <a:gd name="T19" fmla="*/ 49 h 55"/>
                  <a:gd name="T20" fmla="*/ 35 w 49"/>
                  <a:gd name="T21" fmla="*/ 53 h 55"/>
                  <a:gd name="T22" fmla="*/ 27 w 49"/>
                  <a:gd name="T23" fmla="*/ 55 h 55"/>
                  <a:gd name="T24" fmla="*/ 19 w 49"/>
                  <a:gd name="T25" fmla="*/ 55 h 55"/>
                  <a:gd name="T26" fmla="*/ 12 w 49"/>
                  <a:gd name="T27" fmla="*/ 52 h 55"/>
                  <a:gd name="T28" fmla="*/ 6 w 49"/>
                  <a:gd name="T29" fmla="*/ 47 h 55"/>
                  <a:gd name="T30" fmla="*/ 2 w 49"/>
                  <a:gd name="T31" fmla="*/ 41 h 55"/>
                  <a:gd name="T32" fmla="*/ 0 w 49"/>
                  <a:gd name="T33" fmla="*/ 33 h 55"/>
                  <a:gd name="T34" fmla="*/ 0 w 49"/>
                  <a:gd name="T35" fmla="*/ 26 h 55"/>
                  <a:gd name="T36" fmla="*/ 2 w 49"/>
                  <a:gd name="T37" fmla="*/ 18 h 55"/>
                  <a:gd name="T38" fmla="*/ 5 w 49"/>
                  <a:gd name="T39" fmla="*/ 11 h 55"/>
                  <a:gd name="T40" fmla="*/ 10 w 49"/>
                  <a:gd name="T41" fmla="*/ 5 h 55"/>
                  <a:gd name="T42" fmla="*/ 16 w 49"/>
                  <a:gd name="T43" fmla="*/ 2 h 55"/>
                  <a:gd name="T44" fmla="*/ 24 w 49"/>
                  <a:gd name="T45" fmla="*/ 0 h 55"/>
                  <a:gd name="T46" fmla="*/ 23 w 49"/>
                  <a:gd name="T47" fmla="*/ 4 h 55"/>
                  <a:gd name="T48" fmla="*/ 20 w 49"/>
                  <a:gd name="T49" fmla="*/ 6 h 55"/>
                  <a:gd name="T50" fmla="*/ 17 w 49"/>
                  <a:gd name="T51" fmla="*/ 12 h 55"/>
                  <a:gd name="T52" fmla="*/ 17 w 49"/>
                  <a:gd name="T53" fmla="*/ 18 h 55"/>
                  <a:gd name="T54" fmla="*/ 16 w 49"/>
                  <a:gd name="T55" fmla="*/ 25 h 55"/>
                  <a:gd name="T56" fmla="*/ 16 w 49"/>
                  <a:gd name="T57" fmla="*/ 33 h 55"/>
                  <a:gd name="T58" fmla="*/ 16 w 49"/>
                  <a:gd name="T59" fmla="*/ 37 h 55"/>
                  <a:gd name="T60" fmla="*/ 17 w 49"/>
                  <a:gd name="T61" fmla="*/ 41 h 55"/>
                  <a:gd name="T62" fmla="*/ 17 w 49"/>
                  <a:gd name="T63" fmla="*/ 45 h 55"/>
                  <a:gd name="T64" fmla="*/ 19 w 49"/>
                  <a:gd name="T65" fmla="*/ 49 h 55"/>
                  <a:gd name="T66" fmla="*/ 23 w 49"/>
                  <a:gd name="T67" fmla="*/ 51 h 55"/>
                  <a:gd name="T68" fmla="*/ 26 w 49"/>
                  <a:gd name="T69" fmla="*/ 51 h 55"/>
                  <a:gd name="T70" fmla="*/ 29 w 49"/>
                  <a:gd name="T71" fmla="*/ 50 h 55"/>
                  <a:gd name="T72" fmla="*/ 31 w 49"/>
                  <a:gd name="T73" fmla="*/ 45 h 55"/>
                  <a:gd name="T74" fmla="*/ 31 w 49"/>
                  <a:gd name="T75" fmla="*/ 39 h 55"/>
                  <a:gd name="T76" fmla="*/ 32 w 49"/>
                  <a:gd name="T77" fmla="*/ 31 h 55"/>
                  <a:gd name="T78" fmla="*/ 32 w 49"/>
                  <a:gd name="T79" fmla="*/ 21 h 55"/>
                  <a:gd name="T80" fmla="*/ 32 w 49"/>
                  <a:gd name="T81" fmla="*/ 15 h 55"/>
                  <a:gd name="T82" fmla="*/ 31 w 49"/>
                  <a:gd name="T83" fmla="*/ 11 h 55"/>
                  <a:gd name="T84" fmla="*/ 30 w 49"/>
                  <a:gd name="T85" fmla="*/ 7 h 55"/>
                  <a:gd name="T86" fmla="*/ 27 w 49"/>
                  <a:gd name="T87" fmla="*/ 5 h 55"/>
                  <a:gd name="T88" fmla="*/ 24 w 49"/>
                  <a:gd name="T89" fmla="*/ 4 h 5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9"/>
                  <a:gd name="T136" fmla="*/ 0 h 55"/>
                  <a:gd name="T137" fmla="*/ 49 w 49"/>
                  <a:gd name="T138" fmla="*/ 55 h 5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9" h="55">
                    <a:moveTo>
                      <a:pt x="24" y="0"/>
                    </a:moveTo>
                    <a:lnTo>
                      <a:pt x="26" y="0"/>
                    </a:lnTo>
                    <a:lnTo>
                      <a:pt x="28" y="1"/>
                    </a:lnTo>
                    <a:lnTo>
                      <a:pt x="29" y="1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4" y="2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9" y="6"/>
                    </a:lnTo>
                    <a:lnTo>
                      <a:pt x="42" y="8"/>
                    </a:lnTo>
                    <a:lnTo>
                      <a:pt x="44" y="11"/>
                    </a:lnTo>
                    <a:lnTo>
                      <a:pt x="46" y="14"/>
                    </a:lnTo>
                    <a:lnTo>
                      <a:pt x="46" y="15"/>
                    </a:lnTo>
                    <a:lnTo>
                      <a:pt x="47" y="17"/>
                    </a:lnTo>
                    <a:lnTo>
                      <a:pt x="47" y="19"/>
                    </a:lnTo>
                    <a:lnTo>
                      <a:pt x="48" y="20"/>
                    </a:lnTo>
                    <a:lnTo>
                      <a:pt x="48" y="22"/>
                    </a:lnTo>
                    <a:lnTo>
                      <a:pt x="48" y="24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9" y="31"/>
                    </a:lnTo>
                    <a:lnTo>
                      <a:pt x="48" y="33"/>
                    </a:lnTo>
                    <a:lnTo>
                      <a:pt x="48" y="36"/>
                    </a:lnTo>
                    <a:lnTo>
                      <a:pt x="47" y="38"/>
                    </a:lnTo>
                    <a:lnTo>
                      <a:pt x="46" y="41"/>
                    </a:lnTo>
                    <a:lnTo>
                      <a:pt x="46" y="43"/>
                    </a:lnTo>
                    <a:lnTo>
                      <a:pt x="44" y="45"/>
                    </a:lnTo>
                    <a:lnTo>
                      <a:pt x="43" y="47"/>
                    </a:lnTo>
                    <a:lnTo>
                      <a:pt x="41" y="49"/>
                    </a:lnTo>
                    <a:lnTo>
                      <a:pt x="39" y="50"/>
                    </a:lnTo>
                    <a:lnTo>
                      <a:pt x="37" y="52"/>
                    </a:lnTo>
                    <a:lnTo>
                      <a:pt x="35" y="53"/>
                    </a:lnTo>
                    <a:lnTo>
                      <a:pt x="33" y="54"/>
                    </a:lnTo>
                    <a:lnTo>
                      <a:pt x="30" y="55"/>
                    </a:lnTo>
                    <a:lnTo>
                      <a:pt x="27" y="55"/>
                    </a:lnTo>
                    <a:lnTo>
                      <a:pt x="24" y="55"/>
                    </a:lnTo>
                    <a:lnTo>
                      <a:pt x="21" y="55"/>
                    </a:lnTo>
                    <a:lnTo>
                      <a:pt x="19" y="55"/>
                    </a:lnTo>
                    <a:lnTo>
                      <a:pt x="16" y="54"/>
                    </a:lnTo>
                    <a:lnTo>
                      <a:pt x="14" y="53"/>
                    </a:lnTo>
                    <a:lnTo>
                      <a:pt x="12" y="52"/>
                    </a:lnTo>
                    <a:lnTo>
                      <a:pt x="9" y="51"/>
                    </a:lnTo>
                    <a:lnTo>
                      <a:pt x="8" y="49"/>
                    </a:lnTo>
                    <a:lnTo>
                      <a:pt x="6" y="47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2" y="41"/>
                    </a:lnTo>
                    <a:lnTo>
                      <a:pt x="2" y="38"/>
                    </a:lnTo>
                    <a:lnTo>
                      <a:pt x="1" y="36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0" y="23"/>
                    </a:lnTo>
                    <a:lnTo>
                      <a:pt x="1" y="20"/>
                    </a:lnTo>
                    <a:lnTo>
                      <a:pt x="2" y="18"/>
                    </a:lnTo>
                    <a:lnTo>
                      <a:pt x="2" y="15"/>
                    </a:lnTo>
                    <a:lnTo>
                      <a:pt x="3" y="13"/>
                    </a:lnTo>
                    <a:lnTo>
                      <a:pt x="5" y="11"/>
                    </a:lnTo>
                    <a:lnTo>
                      <a:pt x="6" y="9"/>
                    </a:lnTo>
                    <a:lnTo>
                      <a:pt x="8" y="7"/>
                    </a:lnTo>
                    <a:lnTo>
                      <a:pt x="10" y="5"/>
                    </a:lnTo>
                    <a:lnTo>
                      <a:pt x="12" y="4"/>
                    </a:lnTo>
                    <a:lnTo>
                      <a:pt x="14" y="2"/>
                    </a:lnTo>
                    <a:lnTo>
                      <a:pt x="16" y="2"/>
                    </a:lnTo>
                    <a:lnTo>
                      <a:pt x="19" y="1"/>
                    </a:lnTo>
                    <a:lnTo>
                      <a:pt x="21" y="0"/>
                    </a:lnTo>
                    <a:lnTo>
                      <a:pt x="24" y="0"/>
                    </a:lnTo>
                    <a:close/>
                    <a:moveTo>
                      <a:pt x="24" y="4"/>
                    </a:moveTo>
                    <a:lnTo>
                      <a:pt x="23" y="4"/>
                    </a:lnTo>
                    <a:lnTo>
                      <a:pt x="22" y="4"/>
                    </a:lnTo>
                    <a:lnTo>
                      <a:pt x="21" y="5"/>
                    </a:lnTo>
                    <a:lnTo>
                      <a:pt x="20" y="6"/>
                    </a:lnTo>
                    <a:lnTo>
                      <a:pt x="19" y="8"/>
                    </a:lnTo>
                    <a:lnTo>
                      <a:pt x="18" y="9"/>
                    </a:lnTo>
                    <a:lnTo>
                      <a:pt x="17" y="12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8"/>
                    </a:lnTo>
                    <a:lnTo>
                      <a:pt x="17" y="20"/>
                    </a:lnTo>
                    <a:lnTo>
                      <a:pt x="17" y="22"/>
                    </a:lnTo>
                    <a:lnTo>
                      <a:pt x="16" y="25"/>
                    </a:lnTo>
                    <a:lnTo>
                      <a:pt x="16" y="28"/>
                    </a:lnTo>
                    <a:lnTo>
                      <a:pt x="16" y="30"/>
                    </a:lnTo>
                    <a:lnTo>
                      <a:pt x="16" y="33"/>
                    </a:lnTo>
                    <a:lnTo>
                      <a:pt x="16" y="34"/>
                    </a:lnTo>
                    <a:lnTo>
                      <a:pt x="16" y="35"/>
                    </a:lnTo>
                    <a:lnTo>
                      <a:pt x="16" y="37"/>
                    </a:lnTo>
                    <a:lnTo>
                      <a:pt x="17" y="38"/>
                    </a:lnTo>
                    <a:lnTo>
                      <a:pt x="17" y="39"/>
                    </a:lnTo>
                    <a:lnTo>
                      <a:pt x="17" y="41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7" y="45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19" y="49"/>
                    </a:lnTo>
                    <a:lnTo>
                      <a:pt x="20" y="50"/>
                    </a:lnTo>
                    <a:lnTo>
                      <a:pt x="22" y="51"/>
                    </a:lnTo>
                    <a:lnTo>
                      <a:pt x="23" y="51"/>
                    </a:lnTo>
                    <a:lnTo>
                      <a:pt x="24" y="52"/>
                    </a:lnTo>
                    <a:lnTo>
                      <a:pt x="25" y="52"/>
                    </a:lnTo>
                    <a:lnTo>
                      <a:pt x="26" y="51"/>
                    </a:lnTo>
                    <a:lnTo>
                      <a:pt x="27" y="51"/>
                    </a:lnTo>
                    <a:lnTo>
                      <a:pt x="28" y="51"/>
                    </a:lnTo>
                    <a:lnTo>
                      <a:pt x="29" y="50"/>
                    </a:lnTo>
                    <a:lnTo>
                      <a:pt x="30" y="48"/>
                    </a:lnTo>
                    <a:lnTo>
                      <a:pt x="30" y="47"/>
                    </a:lnTo>
                    <a:lnTo>
                      <a:pt x="31" y="45"/>
                    </a:lnTo>
                    <a:lnTo>
                      <a:pt x="31" y="43"/>
                    </a:lnTo>
                    <a:lnTo>
                      <a:pt x="31" y="42"/>
                    </a:lnTo>
                    <a:lnTo>
                      <a:pt x="31" y="39"/>
                    </a:lnTo>
                    <a:lnTo>
                      <a:pt x="32" y="37"/>
                    </a:lnTo>
                    <a:lnTo>
                      <a:pt x="32" y="34"/>
                    </a:lnTo>
                    <a:lnTo>
                      <a:pt x="32" y="31"/>
                    </a:lnTo>
                    <a:lnTo>
                      <a:pt x="32" y="28"/>
                    </a:lnTo>
                    <a:lnTo>
                      <a:pt x="32" y="24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17"/>
                    </a:lnTo>
                    <a:lnTo>
                      <a:pt x="32" y="15"/>
                    </a:lnTo>
                    <a:lnTo>
                      <a:pt x="32" y="14"/>
                    </a:lnTo>
                    <a:lnTo>
                      <a:pt x="31" y="12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0" y="9"/>
                    </a:lnTo>
                    <a:lnTo>
                      <a:pt x="30" y="7"/>
                    </a:lnTo>
                    <a:lnTo>
                      <a:pt x="29" y="6"/>
                    </a:lnTo>
                    <a:lnTo>
                      <a:pt x="28" y="6"/>
                    </a:lnTo>
                    <a:lnTo>
                      <a:pt x="27" y="5"/>
                    </a:lnTo>
                    <a:lnTo>
                      <a:pt x="26" y="4"/>
                    </a:lnTo>
                    <a:lnTo>
                      <a:pt x="25" y="4"/>
                    </a:lnTo>
                    <a:lnTo>
                      <a:pt x="2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8" name="Freeform 84"/>
              <p:cNvSpPr>
                <a:spLocks noEditPoints="1"/>
              </p:cNvSpPr>
              <p:nvPr/>
            </p:nvSpPr>
            <p:spPr bwMode="auto">
              <a:xfrm>
                <a:off x="4029" y="1328"/>
                <a:ext cx="65" cy="77"/>
              </a:xfrm>
              <a:custGeom>
                <a:avLst/>
                <a:gdLst>
                  <a:gd name="T0" fmla="*/ 29 w 65"/>
                  <a:gd name="T1" fmla="*/ 64 h 77"/>
                  <a:gd name="T2" fmla="*/ 29 w 65"/>
                  <a:gd name="T3" fmla="*/ 69 h 77"/>
                  <a:gd name="T4" fmla="*/ 29 w 65"/>
                  <a:gd name="T5" fmla="*/ 71 h 77"/>
                  <a:gd name="T6" fmla="*/ 30 w 65"/>
                  <a:gd name="T7" fmla="*/ 72 h 77"/>
                  <a:gd name="T8" fmla="*/ 32 w 65"/>
                  <a:gd name="T9" fmla="*/ 74 h 77"/>
                  <a:gd name="T10" fmla="*/ 35 w 65"/>
                  <a:gd name="T11" fmla="*/ 74 h 77"/>
                  <a:gd name="T12" fmla="*/ 39 w 65"/>
                  <a:gd name="T13" fmla="*/ 75 h 77"/>
                  <a:gd name="T14" fmla="*/ 0 w 65"/>
                  <a:gd name="T15" fmla="*/ 77 h 77"/>
                  <a:gd name="T16" fmla="*/ 3 w 65"/>
                  <a:gd name="T17" fmla="*/ 75 h 77"/>
                  <a:gd name="T18" fmla="*/ 7 w 65"/>
                  <a:gd name="T19" fmla="*/ 74 h 77"/>
                  <a:gd name="T20" fmla="*/ 9 w 65"/>
                  <a:gd name="T21" fmla="*/ 73 h 77"/>
                  <a:gd name="T22" fmla="*/ 10 w 65"/>
                  <a:gd name="T23" fmla="*/ 72 h 77"/>
                  <a:gd name="T24" fmla="*/ 11 w 65"/>
                  <a:gd name="T25" fmla="*/ 70 h 77"/>
                  <a:gd name="T26" fmla="*/ 11 w 65"/>
                  <a:gd name="T27" fmla="*/ 66 h 77"/>
                  <a:gd name="T28" fmla="*/ 11 w 65"/>
                  <a:gd name="T29" fmla="*/ 13 h 77"/>
                  <a:gd name="T30" fmla="*/ 11 w 65"/>
                  <a:gd name="T31" fmla="*/ 9 h 77"/>
                  <a:gd name="T32" fmla="*/ 10 w 65"/>
                  <a:gd name="T33" fmla="*/ 6 h 77"/>
                  <a:gd name="T34" fmla="*/ 9 w 65"/>
                  <a:gd name="T35" fmla="*/ 5 h 77"/>
                  <a:gd name="T36" fmla="*/ 8 w 65"/>
                  <a:gd name="T37" fmla="*/ 4 h 77"/>
                  <a:gd name="T38" fmla="*/ 5 w 65"/>
                  <a:gd name="T39" fmla="*/ 3 h 77"/>
                  <a:gd name="T40" fmla="*/ 0 w 65"/>
                  <a:gd name="T41" fmla="*/ 3 h 77"/>
                  <a:gd name="T42" fmla="*/ 34 w 65"/>
                  <a:gd name="T43" fmla="*/ 0 h 77"/>
                  <a:gd name="T44" fmla="*/ 42 w 65"/>
                  <a:gd name="T45" fmla="*/ 1 h 77"/>
                  <a:gd name="T46" fmla="*/ 48 w 65"/>
                  <a:gd name="T47" fmla="*/ 2 h 77"/>
                  <a:gd name="T48" fmla="*/ 53 w 65"/>
                  <a:gd name="T49" fmla="*/ 4 h 77"/>
                  <a:gd name="T50" fmla="*/ 58 w 65"/>
                  <a:gd name="T51" fmla="*/ 6 h 77"/>
                  <a:gd name="T52" fmla="*/ 61 w 65"/>
                  <a:gd name="T53" fmla="*/ 9 h 77"/>
                  <a:gd name="T54" fmla="*/ 64 w 65"/>
                  <a:gd name="T55" fmla="*/ 12 h 77"/>
                  <a:gd name="T56" fmla="*/ 65 w 65"/>
                  <a:gd name="T57" fmla="*/ 16 h 77"/>
                  <a:gd name="T58" fmla="*/ 65 w 65"/>
                  <a:gd name="T59" fmla="*/ 20 h 77"/>
                  <a:gd name="T60" fmla="*/ 65 w 65"/>
                  <a:gd name="T61" fmla="*/ 24 h 77"/>
                  <a:gd name="T62" fmla="*/ 64 w 65"/>
                  <a:gd name="T63" fmla="*/ 27 h 77"/>
                  <a:gd name="T64" fmla="*/ 62 w 65"/>
                  <a:gd name="T65" fmla="*/ 31 h 77"/>
                  <a:gd name="T66" fmla="*/ 61 w 65"/>
                  <a:gd name="T67" fmla="*/ 33 h 77"/>
                  <a:gd name="T68" fmla="*/ 58 w 65"/>
                  <a:gd name="T69" fmla="*/ 36 h 77"/>
                  <a:gd name="T70" fmla="*/ 55 w 65"/>
                  <a:gd name="T71" fmla="*/ 38 h 77"/>
                  <a:gd name="T72" fmla="*/ 51 w 65"/>
                  <a:gd name="T73" fmla="*/ 39 h 77"/>
                  <a:gd name="T74" fmla="*/ 47 w 65"/>
                  <a:gd name="T75" fmla="*/ 40 h 77"/>
                  <a:gd name="T76" fmla="*/ 44 w 65"/>
                  <a:gd name="T77" fmla="*/ 40 h 77"/>
                  <a:gd name="T78" fmla="*/ 40 w 65"/>
                  <a:gd name="T79" fmla="*/ 41 h 77"/>
                  <a:gd name="T80" fmla="*/ 35 w 65"/>
                  <a:gd name="T81" fmla="*/ 41 h 77"/>
                  <a:gd name="T82" fmla="*/ 29 w 65"/>
                  <a:gd name="T83" fmla="*/ 41 h 77"/>
                  <a:gd name="T84" fmla="*/ 29 w 65"/>
                  <a:gd name="T85" fmla="*/ 38 h 77"/>
                  <a:gd name="T86" fmla="*/ 30 w 65"/>
                  <a:gd name="T87" fmla="*/ 38 h 77"/>
                  <a:gd name="T88" fmla="*/ 31 w 65"/>
                  <a:gd name="T89" fmla="*/ 38 h 77"/>
                  <a:gd name="T90" fmla="*/ 35 w 65"/>
                  <a:gd name="T91" fmla="*/ 38 h 77"/>
                  <a:gd name="T92" fmla="*/ 38 w 65"/>
                  <a:gd name="T93" fmla="*/ 37 h 77"/>
                  <a:gd name="T94" fmla="*/ 41 w 65"/>
                  <a:gd name="T95" fmla="*/ 36 h 77"/>
                  <a:gd name="T96" fmla="*/ 43 w 65"/>
                  <a:gd name="T97" fmla="*/ 34 h 77"/>
                  <a:gd name="T98" fmla="*/ 45 w 65"/>
                  <a:gd name="T99" fmla="*/ 32 h 77"/>
                  <a:gd name="T100" fmla="*/ 46 w 65"/>
                  <a:gd name="T101" fmla="*/ 28 h 77"/>
                  <a:gd name="T102" fmla="*/ 47 w 65"/>
                  <a:gd name="T103" fmla="*/ 25 h 77"/>
                  <a:gd name="T104" fmla="*/ 47 w 65"/>
                  <a:gd name="T105" fmla="*/ 21 h 77"/>
                  <a:gd name="T106" fmla="*/ 47 w 65"/>
                  <a:gd name="T107" fmla="*/ 17 h 77"/>
                  <a:gd name="T108" fmla="*/ 46 w 65"/>
                  <a:gd name="T109" fmla="*/ 13 h 77"/>
                  <a:gd name="T110" fmla="*/ 45 w 65"/>
                  <a:gd name="T111" fmla="*/ 10 h 77"/>
                  <a:gd name="T112" fmla="*/ 43 w 65"/>
                  <a:gd name="T113" fmla="*/ 8 h 77"/>
                  <a:gd name="T114" fmla="*/ 41 w 65"/>
                  <a:gd name="T115" fmla="*/ 6 h 77"/>
                  <a:gd name="T116" fmla="*/ 38 w 65"/>
                  <a:gd name="T117" fmla="*/ 5 h 77"/>
                  <a:gd name="T118" fmla="*/ 35 w 65"/>
                  <a:gd name="T119" fmla="*/ 4 h 77"/>
                  <a:gd name="T120" fmla="*/ 31 w 65"/>
                  <a:gd name="T121" fmla="*/ 4 h 7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65"/>
                  <a:gd name="T184" fmla="*/ 0 h 77"/>
                  <a:gd name="T185" fmla="*/ 65 w 65"/>
                  <a:gd name="T186" fmla="*/ 77 h 7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65" h="77">
                    <a:moveTo>
                      <a:pt x="29" y="41"/>
                    </a:moveTo>
                    <a:lnTo>
                      <a:pt x="29" y="64"/>
                    </a:lnTo>
                    <a:lnTo>
                      <a:pt x="29" y="66"/>
                    </a:lnTo>
                    <a:lnTo>
                      <a:pt x="29" y="69"/>
                    </a:lnTo>
                    <a:lnTo>
                      <a:pt x="29" y="70"/>
                    </a:lnTo>
                    <a:lnTo>
                      <a:pt x="29" y="71"/>
                    </a:lnTo>
                    <a:lnTo>
                      <a:pt x="30" y="72"/>
                    </a:lnTo>
                    <a:lnTo>
                      <a:pt x="31" y="73"/>
                    </a:lnTo>
                    <a:lnTo>
                      <a:pt x="32" y="74"/>
                    </a:lnTo>
                    <a:lnTo>
                      <a:pt x="33" y="74"/>
                    </a:lnTo>
                    <a:lnTo>
                      <a:pt x="35" y="74"/>
                    </a:lnTo>
                    <a:lnTo>
                      <a:pt x="37" y="75"/>
                    </a:lnTo>
                    <a:lnTo>
                      <a:pt x="39" y="75"/>
                    </a:lnTo>
                    <a:lnTo>
                      <a:pt x="39" y="77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3" y="75"/>
                    </a:lnTo>
                    <a:lnTo>
                      <a:pt x="5" y="74"/>
                    </a:lnTo>
                    <a:lnTo>
                      <a:pt x="7" y="74"/>
                    </a:lnTo>
                    <a:lnTo>
                      <a:pt x="8" y="74"/>
                    </a:lnTo>
                    <a:lnTo>
                      <a:pt x="9" y="73"/>
                    </a:lnTo>
                    <a:lnTo>
                      <a:pt x="9" y="72"/>
                    </a:lnTo>
                    <a:lnTo>
                      <a:pt x="10" y="72"/>
                    </a:lnTo>
                    <a:lnTo>
                      <a:pt x="10" y="71"/>
                    </a:lnTo>
                    <a:lnTo>
                      <a:pt x="11" y="70"/>
                    </a:lnTo>
                    <a:lnTo>
                      <a:pt x="11" y="69"/>
                    </a:lnTo>
                    <a:lnTo>
                      <a:pt x="11" y="66"/>
                    </a:lnTo>
                    <a:lnTo>
                      <a:pt x="11" y="64"/>
                    </a:lnTo>
                    <a:lnTo>
                      <a:pt x="11" y="13"/>
                    </a:lnTo>
                    <a:lnTo>
                      <a:pt x="11" y="11"/>
                    </a:lnTo>
                    <a:lnTo>
                      <a:pt x="11" y="9"/>
                    </a:lnTo>
                    <a:lnTo>
                      <a:pt x="11" y="7"/>
                    </a:lnTo>
                    <a:lnTo>
                      <a:pt x="10" y="6"/>
                    </a:lnTo>
                    <a:lnTo>
                      <a:pt x="10" y="5"/>
                    </a:lnTo>
                    <a:lnTo>
                      <a:pt x="9" y="5"/>
                    </a:lnTo>
                    <a:lnTo>
                      <a:pt x="9" y="4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4" y="0"/>
                    </a:lnTo>
                    <a:lnTo>
                      <a:pt x="38" y="0"/>
                    </a:lnTo>
                    <a:lnTo>
                      <a:pt x="42" y="1"/>
                    </a:lnTo>
                    <a:lnTo>
                      <a:pt x="45" y="1"/>
                    </a:lnTo>
                    <a:lnTo>
                      <a:pt x="48" y="2"/>
                    </a:lnTo>
                    <a:lnTo>
                      <a:pt x="51" y="3"/>
                    </a:lnTo>
                    <a:lnTo>
                      <a:pt x="53" y="4"/>
                    </a:lnTo>
                    <a:lnTo>
                      <a:pt x="56" y="5"/>
                    </a:lnTo>
                    <a:lnTo>
                      <a:pt x="58" y="6"/>
                    </a:lnTo>
                    <a:lnTo>
                      <a:pt x="60" y="8"/>
                    </a:lnTo>
                    <a:lnTo>
                      <a:pt x="61" y="9"/>
                    </a:lnTo>
                    <a:lnTo>
                      <a:pt x="62" y="10"/>
                    </a:lnTo>
                    <a:lnTo>
                      <a:pt x="64" y="12"/>
                    </a:lnTo>
                    <a:lnTo>
                      <a:pt x="64" y="14"/>
                    </a:lnTo>
                    <a:lnTo>
                      <a:pt x="65" y="16"/>
                    </a:lnTo>
                    <a:lnTo>
                      <a:pt x="65" y="18"/>
                    </a:lnTo>
                    <a:lnTo>
                      <a:pt x="65" y="20"/>
                    </a:lnTo>
                    <a:lnTo>
                      <a:pt x="65" y="22"/>
                    </a:lnTo>
                    <a:lnTo>
                      <a:pt x="65" y="24"/>
                    </a:lnTo>
                    <a:lnTo>
                      <a:pt x="65" y="26"/>
                    </a:lnTo>
                    <a:lnTo>
                      <a:pt x="64" y="27"/>
                    </a:lnTo>
                    <a:lnTo>
                      <a:pt x="64" y="29"/>
                    </a:lnTo>
                    <a:lnTo>
                      <a:pt x="62" y="31"/>
                    </a:lnTo>
                    <a:lnTo>
                      <a:pt x="62" y="32"/>
                    </a:lnTo>
                    <a:lnTo>
                      <a:pt x="61" y="33"/>
                    </a:lnTo>
                    <a:lnTo>
                      <a:pt x="59" y="35"/>
                    </a:lnTo>
                    <a:lnTo>
                      <a:pt x="58" y="36"/>
                    </a:lnTo>
                    <a:lnTo>
                      <a:pt x="56" y="37"/>
                    </a:lnTo>
                    <a:lnTo>
                      <a:pt x="55" y="38"/>
                    </a:lnTo>
                    <a:lnTo>
                      <a:pt x="53" y="38"/>
                    </a:lnTo>
                    <a:lnTo>
                      <a:pt x="51" y="39"/>
                    </a:lnTo>
                    <a:lnTo>
                      <a:pt x="49" y="40"/>
                    </a:lnTo>
                    <a:lnTo>
                      <a:pt x="47" y="40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2" y="41"/>
                    </a:lnTo>
                    <a:lnTo>
                      <a:pt x="40" y="41"/>
                    </a:lnTo>
                    <a:lnTo>
                      <a:pt x="37" y="41"/>
                    </a:lnTo>
                    <a:lnTo>
                      <a:pt x="35" y="41"/>
                    </a:lnTo>
                    <a:lnTo>
                      <a:pt x="32" y="41"/>
                    </a:lnTo>
                    <a:lnTo>
                      <a:pt x="29" y="41"/>
                    </a:lnTo>
                    <a:close/>
                    <a:moveTo>
                      <a:pt x="29" y="4"/>
                    </a:moveTo>
                    <a:lnTo>
                      <a:pt x="29" y="38"/>
                    </a:lnTo>
                    <a:lnTo>
                      <a:pt x="30" y="38"/>
                    </a:lnTo>
                    <a:lnTo>
                      <a:pt x="31" y="38"/>
                    </a:lnTo>
                    <a:lnTo>
                      <a:pt x="33" y="38"/>
                    </a:lnTo>
                    <a:lnTo>
                      <a:pt x="35" y="38"/>
                    </a:lnTo>
                    <a:lnTo>
                      <a:pt x="36" y="38"/>
                    </a:lnTo>
                    <a:lnTo>
                      <a:pt x="38" y="37"/>
                    </a:lnTo>
                    <a:lnTo>
                      <a:pt x="39" y="37"/>
                    </a:lnTo>
                    <a:lnTo>
                      <a:pt x="41" y="36"/>
                    </a:lnTo>
                    <a:lnTo>
                      <a:pt x="42" y="35"/>
                    </a:lnTo>
                    <a:lnTo>
                      <a:pt x="43" y="34"/>
                    </a:lnTo>
                    <a:lnTo>
                      <a:pt x="44" y="33"/>
                    </a:lnTo>
                    <a:lnTo>
                      <a:pt x="45" y="32"/>
                    </a:lnTo>
                    <a:lnTo>
                      <a:pt x="45" y="30"/>
                    </a:lnTo>
                    <a:lnTo>
                      <a:pt x="46" y="28"/>
                    </a:lnTo>
                    <a:lnTo>
                      <a:pt x="47" y="27"/>
                    </a:lnTo>
                    <a:lnTo>
                      <a:pt x="47" y="25"/>
                    </a:lnTo>
                    <a:lnTo>
                      <a:pt x="47" y="23"/>
                    </a:lnTo>
                    <a:lnTo>
                      <a:pt x="47" y="21"/>
                    </a:lnTo>
                    <a:lnTo>
                      <a:pt x="47" y="19"/>
                    </a:lnTo>
                    <a:lnTo>
                      <a:pt x="47" y="17"/>
                    </a:lnTo>
                    <a:lnTo>
                      <a:pt x="47" y="15"/>
                    </a:lnTo>
                    <a:lnTo>
                      <a:pt x="46" y="13"/>
                    </a:lnTo>
                    <a:lnTo>
                      <a:pt x="46" y="12"/>
                    </a:lnTo>
                    <a:lnTo>
                      <a:pt x="45" y="10"/>
                    </a:lnTo>
                    <a:lnTo>
                      <a:pt x="44" y="9"/>
                    </a:lnTo>
                    <a:lnTo>
                      <a:pt x="43" y="8"/>
                    </a:lnTo>
                    <a:lnTo>
                      <a:pt x="42" y="7"/>
                    </a:lnTo>
                    <a:lnTo>
                      <a:pt x="41" y="6"/>
                    </a:lnTo>
                    <a:lnTo>
                      <a:pt x="39" y="5"/>
                    </a:lnTo>
                    <a:lnTo>
                      <a:pt x="38" y="5"/>
                    </a:lnTo>
                    <a:lnTo>
                      <a:pt x="36" y="4"/>
                    </a:lnTo>
                    <a:lnTo>
                      <a:pt x="35" y="4"/>
                    </a:lnTo>
                    <a:lnTo>
                      <a:pt x="33" y="4"/>
                    </a:lnTo>
                    <a:lnTo>
                      <a:pt x="31" y="4"/>
                    </a:lnTo>
                    <a:lnTo>
                      <a:pt x="2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79" name="Freeform 85"/>
              <p:cNvSpPr>
                <a:spLocks/>
              </p:cNvSpPr>
              <p:nvPr/>
            </p:nvSpPr>
            <p:spPr bwMode="auto">
              <a:xfrm>
                <a:off x="4100" y="1328"/>
                <a:ext cx="29" cy="77"/>
              </a:xfrm>
              <a:custGeom>
                <a:avLst/>
                <a:gdLst>
                  <a:gd name="T0" fmla="*/ 22 w 29"/>
                  <a:gd name="T1" fmla="*/ 0 h 77"/>
                  <a:gd name="T2" fmla="*/ 22 w 29"/>
                  <a:gd name="T3" fmla="*/ 65 h 77"/>
                  <a:gd name="T4" fmla="*/ 22 w 29"/>
                  <a:gd name="T5" fmla="*/ 68 h 77"/>
                  <a:gd name="T6" fmla="*/ 22 w 29"/>
                  <a:gd name="T7" fmla="*/ 70 h 77"/>
                  <a:gd name="T8" fmla="*/ 23 w 29"/>
                  <a:gd name="T9" fmla="*/ 72 h 77"/>
                  <a:gd name="T10" fmla="*/ 23 w 29"/>
                  <a:gd name="T11" fmla="*/ 73 h 77"/>
                  <a:gd name="T12" fmla="*/ 24 w 29"/>
                  <a:gd name="T13" fmla="*/ 74 h 77"/>
                  <a:gd name="T14" fmla="*/ 25 w 29"/>
                  <a:gd name="T15" fmla="*/ 74 h 77"/>
                  <a:gd name="T16" fmla="*/ 27 w 29"/>
                  <a:gd name="T17" fmla="*/ 74 h 77"/>
                  <a:gd name="T18" fmla="*/ 29 w 29"/>
                  <a:gd name="T19" fmla="*/ 75 h 77"/>
                  <a:gd name="T20" fmla="*/ 29 w 29"/>
                  <a:gd name="T21" fmla="*/ 77 h 77"/>
                  <a:gd name="T22" fmla="*/ 0 w 29"/>
                  <a:gd name="T23" fmla="*/ 77 h 77"/>
                  <a:gd name="T24" fmla="*/ 0 w 29"/>
                  <a:gd name="T25" fmla="*/ 75 h 77"/>
                  <a:gd name="T26" fmla="*/ 1 w 29"/>
                  <a:gd name="T27" fmla="*/ 74 h 77"/>
                  <a:gd name="T28" fmla="*/ 3 w 29"/>
                  <a:gd name="T29" fmla="*/ 74 h 77"/>
                  <a:gd name="T30" fmla="*/ 4 w 29"/>
                  <a:gd name="T31" fmla="*/ 74 h 77"/>
                  <a:gd name="T32" fmla="*/ 5 w 29"/>
                  <a:gd name="T33" fmla="*/ 73 h 77"/>
                  <a:gd name="T34" fmla="*/ 5 w 29"/>
                  <a:gd name="T35" fmla="*/ 72 h 77"/>
                  <a:gd name="T36" fmla="*/ 6 w 29"/>
                  <a:gd name="T37" fmla="*/ 70 h 77"/>
                  <a:gd name="T38" fmla="*/ 6 w 29"/>
                  <a:gd name="T39" fmla="*/ 68 h 77"/>
                  <a:gd name="T40" fmla="*/ 6 w 29"/>
                  <a:gd name="T41" fmla="*/ 65 h 77"/>
                  <a:gd name="T42" fmla="*/ 6 w 29"/>
                  <a:gd name="T43" fmla="*/ 12 h 77"/>
                  <a:gd name="T44" fmla="*/ 6 w 29"/>
                  <a:gd name="T45" fmla="*/ 9 h 77"/>
                  <a:gd name="T46" fmla="*/ 6 w 29"/>
                  <a:gd name="T47" fmla="*/ 7 h 77"/>
                  <a:gd name="T48" fmla="*/ 5 w 29"/>
                  <a:gd name="T49" fmla="*/ 5 h 77"/>
                  <a:gd name="T50" fmla="*/ 5 w 29"/>
                  <a:gd name="T51" fmla="*/ 4 h 77"/>
                  <a:gd name="T52" fmla="*/ 4 w 29"/>
                  <a:gd name="T53" fmla="*/ 4 h 77"/>
                  <a:gd name="T54" fmla="*/ 3 w 29"/>
                  <a:gd name="T55" fmla="*/ 3 h 77"/>
                  <a:gd name="T56" fmla="*/ 1 w 29"/>
                  <a:gd name="T57" fmla="*/ 3 h 77"/>
                  <a:gd name="T58" fmla="*/ 0 w 29"/>
                  <a:gd name="T59" fmla="*/ 3 h 77"/>
                  <a:gd name="T60" fmla="*/ 0 w 29"/>
                  <a:gd name="T61" fmla="*/ 0 h 77"/>
                  <a:gd name="T62" fmla="*/ 22 w 29"/>
                  <a:gd name="T63" fmla="*/ 0 h 7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9"/>
                  <a:gd name="T97" fmla="*/ 0 h 77"/>
                  <a:gd name="T98" fmla="*/ 29 w 29"/>
                  <a:gd name="T99" fmla="*/ 77 h 7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9" h="77">
                    <a:moveTo>
                      <a:pt x="22" y="0"/>
                    </a:moveTo>
                    <a:lnTo>
                      <a:pt x="22" y="65"/>
                    </a:lnTo>
                    <a:lnTo>
                      <a:pt x="22" y="68"/>
                    </a:lnTo>
                    <a:lnTo>
                      <a:pt x="22" y="70"/>
                    </a:lnTo>
                    <a:lnTo>
                      <a:pt x="23" y="72"/>
                    </a:lnTo>
                    <a:lnTo>
                      <a:pt x="23" y="73"/>
                    </a:lnTo>
                    <a:lnTo>
                      <a:pt x="24" y="74"/>
                    </a:lnTo>
                    <a:lnTo>
                      <a:pt x="25" y="74"/>
                    </a:lnTo>
                    <a:lnTo>
                      <a:pt x="27" y="74"/>
                    </a:lnTo>
                    <a:lnTo>
                      <a:pt x="29" y="75"/>
                    </a:lnTo>
                    <a:lnTo>
                      <a:pt x="29" y="77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1" y="74"/>
                    </a:lnTo>
                    <a:lnTo>
                      <a:pt x="3" y="74"/>
                    </a:lnTo>
                    <a:lnTo>
                      <a:pt x="4" y="74"/>
                    </a:lnTo>
                    <a:lnTo>
                      <a:pt x="5" y="73"/>
                    </a:lnTo>
                    <a:lnTo>
                      <a:pt x="5" y="72"/>
                    </a:lnTo>
                    <a:lnTo>
                      <a:pt x="6" y="70"/>
                    </a:lnTo>
                    <a:lnTo>
                      <a:pt x="6" y="68"/>
                    </a:lnTo>
                    <a:lnTo>
                      <a:pt x="6" y="65"/>
                    </a:lnTo>
                    <a:lnTo>
                      <a:pt x="6" y="12"/>
                    </a:lnTo>
                    <a:lnTo>
                      <a:pt x="6" y="9"/>
                    </a:lnTo>
                    <a:lnTo>
                      <a:pt x="6" y="7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3" y="3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0" name="Freeform 86"/>
              <p:cNvSpPr>
                <a:spLocks noEditPoints="1"/>
              </p:cNvSpPr>
              <p:nvPr/>
            </p:nvSpPr>
            <p:spPr bwMode="auto">
              <a:xfrm>
                <a:off x="4133" y="1351"/>
                <a:ext cx="51" cy="55"/>
              </a:xfrm>
              <a:custGeom>
                <a:avLst/>
                <a:gdLst>
                  <a:gd name="T0" fmla="*/ 24 w 51"/>
                  <a:gd name="T1" fmla="*/ 50 h 55"/>
                  <a:gd name="T2" fmla="*/ 17 w 51"/>
                  <a:gd name="T3" fmla="*/ 54 h 55"/>
                  <a:gd name="T4" fmla="*/ 11 w 51"/>
                  <a:gd name="T5" fmla="*/ 55 h 55"/>
                  <a:gd name="T6" fmla="*/ 5 w 51"/>
                  <a:gd name="T7" fmla="*/ 53 h 55"/>
                  <a:gd name="T8" fmla="*/ 1 w 51"/>
                  <a:gd name="T9" fmla="*/ 49 h 55"/>
                  <a:gd name="T10" fmla="*/ 1 w 51"/>
                  <a:gd name="T11" fmla="*/ 42 h 55"/>
                  <a:gd name="T12" fmla="*/ 5 w 51"/>
                  <a:gd name="T13" fmla="*/ 34 h 55"/>
                  <a:gd name="T14" fmla="*/ 11 w 51"/>
                  <a:gd name="T15" fmla="*/ 30 h 55"/>
                  <a:gd name="T16" fmla="*/ 20 w 51"/>
                  <a:gd name="T17" fmla="*/ 25 h 55"/>
                  <a:gd name="T18" fmla="*/ 28 w 51"/>
                  <a:gd name="T19" fmla="*/ 16 h 55"/>
                  <a:gd name="T20" fmla="*/ 28 w 51"/>
                  <a:gd name="T21" fmla="*/ 9 h 55"/>
                  <a:gd name="T22" fmla="*/ 27 w 51"/>
                  <a:gd name="T23" fmla="*/ 7 h 55"/>
                  <a:gd name="T24" fmla="*/ 24 w 51"/>
                  <a:gd name="T25" fmla="*/ 5 h 55"/>
                  <a:gd name="T26" fmla="*/ 21 w 51"/>
                  <a:gd name="T27" fmla="*/ 4 h 55"/>
                  <a:gd name="T28" fmla="*/ 16 w 51"/>
                  <a:gd name="T29" fmla="*/ 5 h 55"/>
                  <a:gd name="T30" fmla="*/ 14 w 51"/>
                  <a:gd name="T31" fmla="*/ 7 h 55"/>
                  <a:gd name="T32" fmla="*/ 14 w 51"/>
                  <a:gd name="T33" fmla="*/ 9 h 55"/>
                  <a:gd name="T34" fmla="*/ 15 w 51"/>
                  <a:gd name="T35" fmla="*/ 11 h 55"/>
                  <a:gd name="T36" fmla="*/ 17 w 51"/>
                  <a:gd name="T37" fmla="*/ 15 h 55"/>
                  <a:gd name="T38" fmla="*/ 17 w 51"/>
                  <a:gd name="T39" fmla="*/ 18 h 55"/>
                  <a:gd name="T40" fmla="*/ 14 w 51"/>
                  <a:gd name="T41" fmla="*/ 21 h 55"/>
                  <a:gd name="T42" fmla="*/ 10 w 51"/>
                  <a:gd name="T43" fmla="*/ 23 h 55"/>
                  <a:gd name="T44" fmla="*/ 5 w 51"/>
                  <a:gd name="T45" fmla="*/ 22 h 55"/>
                  <a:gd name="T46" fmla="*/ 2 w 51"/>
                  <a:gd name="T47" fmla="*/ 18 h 55"/>
                  <a:gd name="T48" fmla="*/ 2 w 51"/>
                  <a:gd name="T49" fmla="*/ 14 h 55"/>
                  <a:gd name="T50" fmla="*/ 5 w 51"/>
                  <a:gd name="T51" fmla="*/ 8 h 55"/>
                  <a:gd name="T52" fmla="*/ 11 w 51"/>
                  <a:gd name="T53" fmla="*/ 4 h 55"/>
                  <a:gd name="T54" fmla="*/ 17 w 51"/>
                  <a:gd name="T55" fmla="*/ 2 h 55"/>
                  <a:gd name="T56" fmla="*/ 22 w 51"/>
                  <a:gd name="T57" fmla="*/ 1 h 55"/>
                  <a:gd name="T58" fmla="*/ 26 w 51"/>
                  <a:gd name="T59" fmla="*/ 0 h 55"/>
                  <a:gd name="T60" fmla="*/ 31 w 51"/>
                  <a:gd name="T61" fmla="*/ 1 h 55"/>
                  <a:gd name="T62" fmla="*/ 36 w 51"/>
                  <a:gd name="T63" fmla="*/ 2 h 55"/>
                  <a:gd name="T64" fmla="*/ 40 w 51"/>
                  <a:gd name="T65" fmla="*/ 5 h 55"/>
                  <a:gd name="T66" fmla="*/ 44 w 51"/>
                  <a:gd name="T67" fmla="*/ 10 h 55"/>
                  <a:gd name="T68" fmla="*/ 45 w 51"/>
                  <a:gd name="T69" fmla="*/ 13 h 55"/>
                  <a:gd name="T70" fmla="*/ 45 w 51"/>
                  <a:gd name="T71" fmla="*/ 17 h 55"/>
                  <a:gd name="T72" fmla="*/ 45 w 51"/>
                  <a:gd name="T73" fmla="*/ 41 h 55"/>
                  <a:gd name="T74" fmla="*/ 45 w 51"/>
                  <a:gd name="T75" fmla="*/ 45 h 55"/>
                  <a:gd name="T76" fmla="*/ 45 w 51"/>
                  <a:gd name="T77" fmla="*/ 46 h 55"/>
                  <a:gd name="T78" fmla="*/ 46 w 51"/>
                  <a:gd name="T79" fmla="*/ 47 h 55"/>
                  <a:gd name="T80" fmla="*/ 47 w 51"/>
                  <a:gd name="T81" fmla="*/ 47 h 55"/>
                  <a:gd name="T82" fmla="*/ 49 w 51"/>
                  <a:gd name="T83" fmla="*/ 46 h 55"/>
                  <a:gd name="T84" fmla="*/ 50 w 51"/>
                  <a:gd name="T85" fmla="*/ 49 h 55"/>
                  <a:gd name="T86" fmla="*/ 46 w 51"/>
                  <a:gd name="T87" fmla="*/ 53 h 55"/>
                  <a:gd name="T88" fmla="*/ 40 w 51"/>
                  <a:gd name="T89" fmla="*/ 55 h 55"/>
                  <a:gd name="T90" fmla="*/ 35 w 51"/>
                  <a:gd name="T91" fmla="*/ 55 h 55"/>
                  <a:gd name="T92" fmla="*/ 30 w 51"/>
                  <a:gd name="T93" fmla="*/ 52 h 55"/>
                  <a:gd name="T94" fmla="*/ 28 w 51"/>
                  <a:gd name="T95" fmla="*/ 47 h 55"/>
                  <a:gd name="T96" fmla="*/ 27 w 51"/>
                  <a:gd name="T97" fmla="*/ 26 h 55"/>
                  <a:gd name="T98" fmla="*/ 22 w 51"/>
                  <a:gd name="T99" fmla="*/ 29 h 55"/>
                  <a:gd name="T100" fmla="*/ 18 w 51"/>
                  <a:gd name="T101" fmla="*/ 32 h 55"/>
                  <a:gd name="T102" fmla="*/ 16 w 51"/>
                  <a:gd name="T103" fmla="*/ 37 h 55"/>
                  <a:gd name="T104" fmla="*/ 15 w 51"/>
                  <a:gd name="T105" fmla="*/ 41 h 55"/>
                  <a:gd name="T106" fmla="*/ 17 w 51"/>
                  <a:gd name="T107" fmla="*/ 44 h 55"/>
                  <a:gd name="T108" fmla="*/ 20 w 51"/>
                  <a:gd name="T109" fmla="*/ 46 h 55"/>
                  <a:gd name="T110" fmla="*/ 25 w 51"/>
                  <a:gd name="T111" fmla="*/ 45 h 5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1"/>
                  <a:gd name="T169" fmla="*/ 0 h 55"/>
                  <a:gd name="T170" fmla="*/ 51 w 51"/>
                  <a:gd name="T171" fmla="*/ 55 h 5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1" h="55">
                    <a:moveTo>
                      <a:pt x="28" y="47"/>
                    </a:moveTo>
                    <a:lnTo>
                      <a:pt x="26" y="49"/>
                    </a:lnTo>
                    <a:lnTo>
                      <a:pt x="24" y="50"/>
                    </a:lnTo>
                    <a:lnTo>
                      <a:pt x="21" y="52"/>
                    </a:lnTo>
                    <a:lnTo>
                      <a:pt x="19" y="53"/>
                    </a:lnTo>
                    <a:lnTo>
                      <a:pt x="17" y="54"/>
                    </a:lnTo>
                    <a:lnTo>
                      <a:pt x="15" y="55"/>
                    </a:lnTo>
                    <a:lnTo>
                      <a:pt x="13" y="55"/>
                    </a:lnTo>
                    <a:lnTo>
                      <a:pt x="11" y="55"/>
                    </a:lnTo>
                    <a:lnTo>
                      <a:pt x="9" y="55"/>
                    </a:lnTo>
                    <a:lnTo>
                      <a:pt x="6" y="54"/>
                    </a:lnTo>
                    <a:lnTo>
                      <a:pt x="5" y="53"/>
                    </a:lnTo>
                    <a:lnTo>
                      <a:pt x="3" y="52"/>
                    </a:lnTo>
                    <a:lnTo>
                      <a:pt x="2" y="51"/>
                    </a:lnTo>
                    <a:lnTo>
                      <a:pt x="1" y="49"/>
                    </a:lnTo>
                    <a:lnTo>
                      <a:pt x="1" y="47"/>
                    </a:lnTo>
                    <a:lnTo>
                      <a:pt x="0" y="45"/>
                    </a:lnTo>
                    <a:lnTo>
                      <a:pt x="1" y="42"/>
                    </a:lnTo>
                    <a:lnTo>
                      <a:pt x="2" y="39"/>
                    </a:lnTo>
                    <a:lnTo>
                      <a:pt x="3" y="37"/>
                    </a:lnTo>
                    <a:lnTo>
                      <a:pt x="5" y="34"/>
                    </a:lnTo>
                    <a:lnTo>
                      <a:pt x="7" y="33"/>
                    </a:lnTo>
                    <a:lnTo>
                      <a:pt x="9" y="32"/>
                    </a:lnTo>
                    <a:lnTo>
                      <a:pt x="11" y="30"/>
                    </a:lnTo>
                    <a:lnTo>
                      <a:pt x="14" y="29"/>
                    </a:lnTo>
                    <a:lnTo>
                      <a:pt x="17" y="27"/>
                    </a:lnTo>
                    <a:lnTo>
                      <a:pt x="20" y="25"/>
                    </a:lnTo>
                    <a:lnTo>
                      <a:pt x="24" y="24"/>
                    </a:lnTo>
                    <a:lnTo>
                      <a:pt x="28" y="22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8" y="11"/>
                    </a:lnTo>
                    <a:lnTo>
                      <a:pt x="28" y="9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2" y="4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6" y="5"/>
                    </a:lnTo>
                    <a:lnTo>
                      <a:pt x="15" y="5"/>
                    </a:lnTo>
                    <a:lnTo>
                      <a:pt x="15" y="6"/>
                    </a:lnTo>
                    <a:lnTo>
                      <a:pt x="14" y="7"/>
                    </a:lnTo>
                    <a:lnTo>
                      <a:pt x="14" y="8"/>
                    </a:lnTo>
                    <a:lnTo>
                      <a:pt x="14" y="9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17" y="13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7"/>
                    </a:lnTo>
                    <a:lnTo>
                      <a:pt x="17" y="18"/>
                    </a:lnTo>
                    <a:lnTo>
                      <a:pt x="16" y="20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3" y="22"/>
                    </a:lnTo>
                    <a:lnTo>
                      <a:pt x="11" y="22"/>
                    </a:lnTo>
                    <a:lnTo>
                      <a:pt x="10" y="23"/>
                    </a:lnTo>
                    <a:lnTo>
                      <a:pt x="9" y="22"/>
                    </a:lnTo>
                    <a:lnTo>
                      <a:pt x="7" y="22"/>
                    </a:lnTo>
                    <a:lnTo>
                      <a:pt x="5" y="22"/>
                    </a:lnTo>
                    <a:lnTo>
                      <a:pt x="4" y="21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2" y="17"/>
                    </a:lnTo>
                    <a:lnTo>
                      <a:pt x="2" y="16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4" y="10"/>
                    </a:lnTo>
                    <a:lnTo>
                      <a:pt x="5" y="8"/>
                    </a:lnTo>
                    <a:lnTo>
                      <a:pt x="7" y="7"/>
                    </a:lnTo>
                    <a:lnTo>
                      <a:pt x="9" y="5"/>
                    </a:lnTo>
                    <a:lnTo>
                      <a:pt x="11" y="4"/>
                    </a:lnTo>
                    <a:lnTo>
                      <a:pt x="14" y="3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2" y="1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1" y="1"/>
                    </a:lnTo>
                    <a:lnTo>
                      <a:pt x="33" y="1"/>
                    </a:lnTo>
                    <a:lnTo>
                      <a:pt x="35" y="2"/>
                    </a:lnTo>
                    <a:lnTo>
                      <a:pt x="36" y="2"/>
                    </a:lnTo>
                    <a:lnTo>
                      <a:pt x="37" y="3"/>
                    </a:lnTo>
                    <a:lnTo>
                      <a:pt x="38" y="4"/>
                    </a:lnTo>
                    <a:lnTo>
                      <a:pt x="40" y="5"/>
                    </a:lnTo>
                    <a:lnTo>
                      <a:pt x="42" y="7"/>
                    </a:lnTo>
                    <a:lnTo>
                      <a:pt x="43" y="9"/>
                    </a:lnTo>
                    <a:lnTo>
                      <a:pt x="44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5" y="13"/>
                    </a:lnTo>
                    <a:lnTo>
                      <a:pt x="45" y="14"/>
                    </a:lnTo>
                    <a:lnTo>
                      <a:pt x="45" y="16"/>
                    </a:lnTo>
                    <a:lnTo>
                      <a:pt x="45" y="17"/>
                    </a:lnTo>
                    <a:lnTo>
                      <a:pt x="45" y="19"/>
                    </a:lnTo>
                    <a:lnTo>
                      <a:pt x="45" y="21"/>
                    </a:lnTo>
                    <a:lnTo>
                      <a:pt x="45" y="41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6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9" y="47"/>
                    </a:lnTo>
                    <a:lnTo>
                      <a:pt x="49" y="46"/>
                    </a:lnTo>
                    <a:lnTo>
                      <a:pt x="50" y="46"/>
                    </a:lnTo>
                    <a:lnTo>
                      <a:pt x="51" y="47"/>
                    </a:lnTo>
                    <a:lnTo>
                      <a:pt x="50" y="49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6" y="53"/>
                    </a:lnTo>
                    <a:lnTo>
                      <a:pt x="44" y="54"/>
                    </a:lnTo>
                    <a:lnTo>
                      <a:pt x="42" y="55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5" y="55"/>
                    </a:lnTo>
                    <a:lnTo>
                      <a:pt x="33" y="54"/>
                    </a:lnTo>
                    <a:lnTo>
                      <a:pt x="31" y="53"/>
                    </a:lnTo>
                    <a:lnTo>
                      <a:pt x="30" y="52"/>
                    </a:lnTo>
                    <a:lnTo>
                      <a:pt x="29" y="50"/>
                    </a:lnTo>
                    <a:lnTo>
                      <a:pt x="29" y="48"/>
                    </a:lnTo>
                    <a:lnTo>
                      <a:pt x="28" y="47"/>
                    </a:lnTo>
                    <a:close/>
                    <a:moveTo>
                      <a:pt x="28" y="43"/>
                    </a:moveTo>
                    <a:lnTo>
                      <a:pt x="28" y="25"/>
                    </a:lnTo>
                    <a:lnTo>
                      <a:pt x="27" y="26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2" y="29"/>
                    </a:lnTo>
                    <a:lnTo>
                      <a:pt x="21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8" y="33"/>
                    </a:lnTo>
                    <a:lnTo>
                      <a:pt x="16" y="35"/>
                    </a:lnTo>
                    <a:lnTo>
                      <a:pt x="16" y="37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6" y="42"/>
                    </a:lnTo>
                    <a:lnTo>
                      <a:pt x="16" y="43"/>
                    </a:lnTo>
                    <a:lnTo>
                      <a:pt x="17" y="44"/>
                    </a:lnTo>
                    <a:lnTo>
                      <a:pt x="18" y="45"/>
                    </a:lnTo>
                    <a:lnTo>
                      <a:pt x="19" y="45"/>
                    </a:lnTo>
                    <a:lnTo>
                      <a:pt x="20" y="46"/>
                    </a:lnTo>
                    <a:lnTo>
                      <a:pt x="21" y="46"/>
                    </a:lnTo>
                    <a:lnTo>
                      <a:pt x="23" y="46"/>
                    </a:lnTo>
                    <a:lnTo>
                      <a:pt x="25" y="45"/>
                    </a:lnTo>
                    <a:lnTo>
                      <a:pt x="27" y="44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1" name="Freeform 87"/>
              <p:cNvSpPr>
                <a:spLocks/>
              </p:cNvSpPr>
              <p:nvPr/>
            </p:nvSpPr>
            <p:spPr bwMode="auto">
              <a:xfrm>
                <a:off x="4191" y="1351"/>
                <a:ext cx="56" cy="54"/>
              </a:xfrm>
              <a:custGeom>
                <a:avLst/>
                <a:gdLst>
                  <a:gd name="T0" fmla="*/ 21 w 56"/>
                  <a:gd name="T1" fmla="*/ 9 h 54"/>
                  <a:gd name="T2" fmla="*/ 25 w 56"/>
                  <a:gd name="T3" fmla="*/ 5 h 54"/>
                  <a:gd name="T4" fmla="*/ 28 w 56"/>
                  <a:gd name="T5" fmla="*/ 3 h 54"/>
                  <a:gd name="T6" fmla="*/ 32 w 56"/>
                  <a:gd name="T7" fmla="*/ 1 h 54"/>
                  <a:gd name="T8" fmla="*/ 36 w 56"/>
                  <a:gd name="T9" fmla="*/ 0 h 54"/>
                  <a:gd name="T10" fmla="*/ 41 w 56"/>
                  <a:gd name="T11" fmla="*/ 1 h 54"/>
                  <a:gd name="T12" fmla="*/ 45 w 56"/>
                  <a:gd name="T13" fmla="*/ 3 h 54"/>
                  <a:gd name="T14" fmla="*/ 48 w 56"/>
                  <a:gd name="T15" fmla="*/ 7 h 54"/>
                  <a:gd name="T16" fmla="*/ 49 w 56"/>
                  <a:gd name="T17" fmla="*/ 10 h 54"/>
                  <a:gd name="T18" fmla="*/ 50 w 56"/>
                  <a:gd name="T19" fmla="*/ 12 h 54"/>
                  <a:gd name="T20" fmla="*/ 50 w 56"/>
                  <a:gd name="T21" fmla="*/ 15 h 54"/>
                  <a:gd name="T22" fmla="*/ 50 w 56"/>
                  <a:gd name="T23" fmla="*/ 18 h 54"/>
                  <a:gd name="T24" fmla="*/ 50 w 56"/>
                  <a:gd name="T25" fmla="*/ 22 h 54"/>
                  <a:gd name="T26" fmla="*/ 50 w 56"/>
                  <a:gd name="T27" fmla="*/ 45 h 54"/>
                  <a:gd name="T28" fmla="*/ 51 w 56"/>
                  <a:gd name="T29" fmla="*/ 49 h 54"/>
                  <a:gd name="T30" fmla="*/ 52 w 56"/>
                  <a:gd name="T31" fmla="*/ 51 h 54"/>
                  <a:gd name="T32" fmla="*/ 54 w 56"/>
                  <a:gd name="T33" fmla="*/ 51 h 54"/>
                  <a:gd name="T34" fmla="*/ 56 w 56"/>
                  <a:gd name="T35" fmla="*/ 54 h 54"/>
                  <a:gd name="T36" fmla="*/ 30 w 56"/>
                  <a:gd name="T37" fmla="*/ 52 h 54"/>
                  <a:gd name="T38" fmla="*/ 32 w 56"/>
                  <a:gd name="T39" fmla="*/ 51 h 54"/>
                  <a:gd name="T40" fmla="*/ 34 w 56"/>
                  <a:gd name="T41" fmla="*/ 49 h 54"/>
                  <a:gd name="T42" fmla="*/ 34 w 56"/>
                  <a:gd name="T43" fmla="*/ 47 h 54"/>
                  <a:gd name="T44" fmla="*/ 35 w 56"/>
                  <a:gd name="T45" fmla="*/ 42 h 54"/>
                  <a:gd name="T46" fmla="*/ 35 w 56"/>
                  <a:gd name="T47" fmla="*/ 17 h 54"/>
                  <a:gd name="T48" fmla="*/ 34 w 56"/>
                  <a:gd name="T49" fmla="*/ 13 h 54"/>
                  <a:gd name="T50" fmla="*/ 34 w 56"/>
                  <a:gd name="T51" fmla="*/ 11 h 54"/>
                  <a:gd name="T52" fmla="*/ 33 w 56"/>
                  <a:gd name="T53" fmla="*/ 10 h 54"/>
                  <a:gd name="T54" fmla="*/ 32 w 56"/>
                  <a:gd name="T55" fmla="*/ 9 h 54"/>
                  <a:gd name="T56" fmla="*/ 30 w 56"/>
                  <a:gd name="T57" fmla="*/ 8 h 54"/>
                  <a:gd name="T58" fmla="*/ 27 w 56"/>
                  <a:gd name="T59" fmla="*/ 9 h 54"/>
                  <a:gd name="T60" fmla="*/ 23 w 56"/>
                  <a:gd name="T61" fmla="*/ 13 h 54"/>
                  <a:gd name="T62" fmla="*/ 21 w 56"/>
                  <a:gd name="T63" fmla="*/ 42 h 54"/>
                  <a:gd name="T64" fmla="*/ 21 w 56"/>
                  <a:gd name="T65" fmla="*/ 47 h 54"/>
                  <a:gd name="T66" fmla="*/ 22 w 56"/>
                  <a:gd name="T67" fmla="*/ 50 h 54"/>
                  <a:gd name="T68" fmla="*/ 23 w 56"/>
                  <a:gd name="T69" fmla="*/ 51 h 54"/>
                  <a:gd name="T70" fmla="*/ 26 w 56"/>
                  <a:gd name="T71" fmla="*/ 52 h 54"/>
                  <a:gd name="T72" fmla="*/ 0 w 56"/>
                  <a:gd name="T73" fmla="*/ 54 h 54"/>
                  <a:gd name="T74" fmla="*/ 1 w 56"/>
                  <a:gd name="T75" fmla="*/ 51 h 54"/>
                  <a:gd name="T76" fmla="*/ 3 w 56"/>
                  <a:gd name="T77" fmla="*/ 51 h 54"/>
                  <a:gd name="T78" fmla="*/ 4 w 56"/>
                  <a:gd name="T79" fmla="*/ 49 h 54"/>
                  <a:gd name="T80" fmla="*/ 5 w 56"/>
                  <a:gd name="T81" fmla="*/ 45 h 54"/>
                  <a:gd name="T82" fmla="*/ 5 w 56"/>
                  <a:gd name="T83" fmla="*/ 13 h 54"/>
                  <a:gd name="T84" fmla="*/ 5 w 56"/>
                  <a:gd name="T85" fmla="*/ 9 h 54"/>
                  <a:gd name="T86" fmla="*/ 4 w 56"/>
                  <a:gd name="T87" fmla="*/ 6 h 54"/>
                  <a:gd name="T88" fmla="*/ 2 w 56"/>
                  <a:gd name="T89" fmla="*/ 5 h 54"/>
                  <a:gd name="T90" fmla="*/ 0 w 56"/>
                  <a:gd name="T91" fmla="*/ 4 h 54"/>
                  <a:gd name="T92" fmla="*/ 21 w 56"/>
                  <a:gd name="T93" fmla="*/ 2 h 5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6"/>
                  <a:gd name="T142" fmla="*/ 0 h 54"/>
                  <a:gd name="T143" fmla="*/ 56 w 56"/>
                  <a:gd name="T144" fmla="*/ 54 h 54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6" h="54">
                    <a:moveTo>
                      <a:pt x="21" y="2"/>
                    </a:moveTo>
                    <a:lnTo>
                      <a:pt x="21" y="9"/>
                    </a:lnTo>
                    <a:lnTo>
                      <a:pt x="23" y="7"/>
                    </a:lnTo>
                    <a:lnTo>
                      <a:pt x="25" y="5"/>
                    </a:lnTo>
                    <a:lnTo>
                      <a:pt x="27" y="4"/>
                    </a:lnTo>
                    <a:lnTo>
                      <a:pt x="28" y="3"/>
                    </a:lnTo>
                    <a:lnTo>
                      <a:pt x="30" y="2"/>
                    </a:lnTo>
                    <a:lnTo>
                      <a:pt x="32" y="1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1" y="1"/>
                    </a:lnTo>
                    <a:lnTo>
                      <a:pt x="43" y="2"/>
                    </a:lnTo>
                    <a:lnTo>
                      <a:pt x="45" y="3"/>
                    </a:lnTo>
                    <a:lnTo>
                      <a:pt x="46" y="5"/>
                    </a:lnTo>
                    <a:lnTo>
                      <a:pt x="48" y="7"/>
                    </a:lnTo>
                    <a:lnTo>
                      <a:pt x="49" y="8"/>
                    </a:lnTo>
                    <a:lnTo>
                      <a:pt x="49" y="10"/>
                    </a:lnTo>
                    <a:lnTo>
                      <a:pt x="50" y="11"/>
                    </a:lnTo>
                    <a:lnTo>
                      <a:pt x="50" y="12"/>
                    </a:lnTo>
                    <a:lnTo>
                      <a:pt x="50" y="13"/>
                    </a:lnTo>
                    <a:lnTo>
                      <a:pt x="50" y="15"/>
                    </a:lnTo>
                    <a:lnTo>
                      <a:pt x="50" y="17"/>
                    </a:lnTo>
                    <a:lnTo>
                      <a:pt x="50" y="18"/>
                    </a:lnTo>
                    <a:lnTo>
                      <a:pt x="50" y="20"/>
                    </a:lnTo>
                    <a:lnTo>
                      <a:pt x="50" y="22"/>
                    </a:lnTo>
                    <a:lnTo>
                      <a:pt x="50" y="42"/>
                    </a:lnTo>
                    <a:lnTo>
                      <a:pt x="50" y="45"/>
                    </a:lnTo>
                    <a:lnTo>
                      <a:pt x="51" y="47"/>
                    </a:lnTo>
                    <a:lnTo>
                      <a:pt x="51" y="49"/>
                    </a:lnTo>
                    <a:lnTo>
                      <a:pt x="51" y="50"/>
                    </a:lnTo>
                    <a:lnTo>
                      <a:pt x="52" y="51"/>
                    </a:lnTo>
                    <a:lnTo>
                      <a:pt x="53" y="51"/>
                    </a:lnTo>
                    <a:lnTo>
                      <a:pt x="54" y="51"/>
                    </a:lnTo>
                    <a:lnTo>
                      <a:pt x="56" y="52"/>
                    </a:lnTo>
                    <a:lnTo>
                      <a:pt x="56" y="54"/>
                    </a:lnTo>
                    <a:lnTo>
                      <a:pt x="30" y="54"/>
                    </a:lnTo>
                    <a:lnTo>
                      <a:pt x="30" y="52"/>
                    </a:lnTo>
                    <a:lnTo>
                      <a:pt x="31" y="51"/>
                    </a:lnTo>
                    <a:lnTo>
                      <a:pt x="32" y="51"/>
                    </a:lnTo>
                    <a:lnTo>
                      <a:pt x="33" y="50"/>
                    </a:lnTo>
                    <a:lnTo>
                      <a:pt x="34" y="49"/>
                    </a:lnTo>
                    <a:lnTo>
                      <a:pt x="34" y="48"/>
                    </a:lnTo>
                    <a:lnTo>
                      <a:pt x="34" y="47"/>
                    </a:lnTo>
                    <a:lnTo>
                      <a:pt x="35" y="45"/>
                    </a:lnTo>
                    <a:lnTo>
                      <a:pt x="35" y="42"/>
                    </a:lnTo>
                    <a:lnTo>
                      <a:pt x="35" y="20"/>
                    </a:lnTo>
                    <a:lnTo>
                      <a:pt x="35" y="17"/>
                    </a:lnTo>
                    <a:lnTo>
                      <a:pt x="35" y="15"/>
                    </a:lnTo>
                    <a:lnTo>
                      <a:pt x="34" y="13"/>
                    </a:lnTo>
                    <a:lnTo>
                      <a:pt x="34" y="12"/>
                    </a:lnTo>
                    <a:lnTo>
                      <a:pt x="34" y="11"/>
                    </a:lnTo>
                    <a:lnTo>
                      <a:pt x="34" y="10"/>
                    </a:lnTo>
                    <a:lnTo>
                      <a:pt x="33" y="10"/>
                    </a:lnTo>
                    <a:lnTo>
                      <a:pt x="32" y="9"/>
                    </a:lnTo>
                    <a:lnTo>
                      <a:pt x="31" y="9"/>
                    </a:lnTo>
                    <a:lnTo>
                      <a:pt x="30" y="8"/>
                    </a:lnTo>
                    <a:lnTo>
                      <a:pt x="27" y="9"/>
                    </a:lnTo>
                    <a:lnTo>
                      <a:pt x="25" y="11"/>
                    </a:lnTo>
                    <a:lnTo>
                      <a:pt x="23" y="13"/>
                    </a:lnTo>
                    <a:lnTo>
                      <a:pt x="21" y="16"/>
                    </a:lnTo>
                    <a:lnTo>
                      <a:pt x="21" y="42"/>
                    </a:lnTo>
                    <a:lnTo>
                      <a:pt x="21" y="45"/>
                    </a:lnTo>
                    <a:lnTo>
                      <a:pt x="21" y="47"/>
                    </a:lnTo>
                    <a:lnTo>
                      <a:pt x="21" y="49"/>
                    </a:lnTo>
                    <a:lnTo>
                      <a:pt x="22" y="50"/>
                    </a:lnTo>
                    <a:lnTo>
                      <a:pt x="22" y="51"/>
                    </a:lnTo>
                    <a:lnTo>
                      <a:pt x="23" y="51"/>
                    </a:lnTo>
                    <a:lnTo>
                      <a:pt x="24" y="51"/>
                    </a:lnTo>
                    <a:lnTo>
                      <a:pt x="26" y="52"/>
                    </a:lnTo>
                    <a:lnTo>
                      <a:pt x="26" y="54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1" y="51"/>
                    </a:lnTo>
                    <a:lnTo>
                      <a:pt x="2" y="51"/>
                    </a:lnTo>
                    <a:lnTo>
                      <a:pt x="3" y="51"/>
                    </a:lnTo>
                    <a:lnTo>
                      <a:pt x="4" y="50"/>
                    </a:lnTo>
                    <a:lnTo>
                      <a:pt x="4" y="49"/>
                    </a:lnTo>
                    <a:lnTo>
                      <a:pt x="5" y="47"/>
                    </a:lnTo>
                    <a:lnTo>
                      <a:pt x="5" y="45"/>
                    </a:lnTo>
                    <a:lnTo>
                      <a:pt x="5" y="42"/>
                    </a:lnTo>
                    <a:lnTo>
                      <a:pt x="5" y="13"/>
                    </a:lnTo>
                    <a:lnTo>
                      <a:pt x="5" y="11"/>
                    </a:lnTo>
                    <a:lnTo>
                      <a:pt x="5" y="9"/>
                    </a:lnTo>
                    <a:lnTo>
                      <a:pt x="4" y="7"/>
                    </a:lnTo>
                    <a:lnTo>
                      <a:pt x="4" y="6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2" name="Freeform 88"/>
              <p:cNvSpPr>
                <a:spLocks noEditPoints="1"/>
              </p:cNvSpPr>
              <p:nvPr/>
            </p:nvSpPr>
            <p:spPr bwMode="auto">
              <a:xfrm>
                <a:off x="4255" y="1351"/>
                <a:ext cx="49" cy="55"/>
              </a:xfrm>
              <a:custGeom>
                <a:avLst/>
                <a:gdLst>
                  <a:gd name="T0" fmla="*/ 28 w 49"/>
                  <a:gd name="T1" fmla="*/ 1 h 55"/>
                  <a:gd name="T2" fmla="*/ 33 w 49"/>
                  <a:gd name="T3" fmla="*/ 2 h 55"/>
                  <a:gd name="T4" fmla="*/ 37 w 49"/>
                  <a:gd name="T5" fmla="*/ 4 h 55"/>
                  <a:gd name="T6" fmla="*/ 45 w 49"/>
                  <a:gd name="T7" fmla="*/ 11 h 55"/>
                  <a:gd name="T8" fmla="*/ 47 w 49"/>
                  <a:gd name="T9" fmla="*/ 17 h 55"/>
                  <a:gd name="T10" fmla="*/ 49 w 49"/>
                  <a:gd name="T11" fmla="*/ 22 h 55"/>
                  <a:gd name="T12" fmla="*/ 49 w 49"/>
                  <a:gd name="T13" fmla="*/ 28 h 55"/>
                  <a:gd name="T14" fmla="*/ 48 w 49"/>
                  <a:gd name="T15" fmla="*/ 36 h 55"/>
                  <a:gd name="T16" fmla="*/ 46 w 49"/>
                  <a:gd name="T17" fmla="*/ 43 h 55"/>
                  <a:gd name="T18" fmla="*/ 42 w 49"/>
                  <a:gd name="T19" fmla="*/ 49 h 55"/>
                  <a:gd name="T20" fmla="*/ 36 w 49"/>
                  <a:gd name="T21" fmla="*/ 53 h 55"/>
                  <a:gd name="T22" fmla="*/ 28 w 49"/>
                  <a:gd name="T23" fmla="*/ 55 h 55"/>
                  <a:gd name="T24" fmla="*/ 19 w 49"/>
                  <a:gd name="T25" fmla="*/ 55 h 55"/>
                  <a:gd name="T26" fmla="*/ 12 w 49"/>
                  <a:gd name="T27" fmla="*/ 52 h 55"/>
                  <a:gd name="T28" fmla="*/ 7 w 49"/>
                  <a:gd name="T29" fmla="*/ 47 h 55"/>
                  <a:gd name="T30" fmla="*/ 3 w 49"/>
                  <a:gd name="T31" fmla="*/ 40 h 55"/>
                  <a:gd name="T32" fmla="*/ 1 w 49"/>
                  <a:gd name="T33" fmla="*/ 33 h 55"/>
                  <a:gd name="T34" fmla="*/ 0 w 49"/>
                  <a:gd name="T35" fmla="*/ 26 h 55"/>
                  <a:gd name="T36" fmla="*/ 2 w 49"/>
                  <a:gd name="T37" fmla="*/ 18 h 55"/>
                  <a:gd name="T38" fmla="*/ 5 w 49"/>
                  <a:gd name="T39" fmla="*/ 11 h 55"/>
                  <a:gd name="T40" fmla="*/ 10 w 49"/>
                  <a:gd name="T41" fmla="*/ 5 h 55"/>
                  <a:gd name="T42" fmla="*/ 17 w 49"/>
                  <a:gd name="T43" fmla="*/ 2 h 55"/>
                  <a:gd name="T44" fmla="*/ 24 w 49"/>
                  <a:gd name="T45" fmla="*/ 0 h 55"/>
                  <a:gd name="T46" fmla="*/ 23 w 49"/>
                  <a:gd name="T47" fmla="*/ 4 h 55"/>
                  <a:gd name="T48" fmla="*/ 20 w 49"/>
                  <a:gd name="T49" fmla="*/ 6 h 55"/>
                  <a:gd name="T50" fmla="*/ 18 w 49"/>
                  <a:gd name="T51" fmla="*/ 12 h 55"/>
                  <a:gd name="T52" fmla="*/ 17 w 49"/>
                  <a:gd name="T53" fmla="*/ 18 h 55"/>
                  <a:gd name="T54" fmla="*/ 17 w 49"/>
                  <a:gd name="T55" fmla="*/ 25 h 55"/>
                  <a:gd name="T56" fmla="*/ 17 w 49"/>
                  <a:gd name="T57" fmla="*/ 33 h 55"/>
                  <a:gd name="T58" fmla="*/ 17 w 49"/>
                  <a:gd name="T59" fmla="*/ 37 h 55"/>
                  <a:gd name="T60" fmla="*/ 17 w 49"/>
                  <a:gd name="T61" fmla="*/ 41 h 55"/>
                  <a:gd name="T62" fmla="*/ 18 w 49"/>
                  <a:gd name="T63" fmla="*/ 45 h 55"/>
                  <a:gd name="T64" fmla="*/ 20 w 49"/>
                  <a:gd name="T65" fmla="*/ 49 h 55"/>
                  <a:gd name="T66" fmla="*/ 23 w 49"/>
                  <a:gd name="T67" fmla="*/ 51 h 55"/>
                  <a:gd name="T68" fmla="*/ 26 w 49"/>
                  <a:gd name="T69" fmla="*/ 51 h 55"/>
                  <a:gd name="T70" fmla="*/ 30 w 49"/>
                  <a:gd name="T71" fmla="*/ 49 h 55"/>
                  <a:gd name="T72" fmla="*/ 31 w 49"/>
                  <a:gd name="T73" fmla="*/ 45 h 55"/>
                  <a:gd name="T74" fmla="*/ 32 w 49"/>
                  <a:gd name="T75" fmla="*/ 39 h 55"/>
                  <a:gd name="T76" fmla="*/ 33 w 49"/>
                  <a:gd name="T77" fmla="*/ 31 h 55"/>
                  <a:gd name="T78" fmla="*/ 33 w 49"/>
                  <a:gd name="T79" fmla="*/ 21 h 55"/>
                  <a:gd name="T80" fmla="*/ 32 w 49"/>
                  <a:gd name="T81" fmla="*/ 15 h 55"/>
                  <a:gd name="T82" fmla="*/ 32 w 49"/>
                  <a:gd name="T83" fmla="*/ 11 h 55"/>
                  <a:gd name="T84" fmla="*/ 30 w 49"/>
                  <a:gd name="T85" fmla="*/ 7 h 55"/>
                  <a:gd name="T86" fmla="*/ 28 w 49"/>
                  <a:gd name="T87" fmla="*/ 5 h 55"/>
                  <a:gd name="T88" fmla="*/ 25 w 49"/>
                  <a:gd name="T89" fmla="*/ 4 h 5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9"/>
                  <a:gd name="T136" fmla="*/ 0 h 55"/>
                  <a:gd name="T137" fmla="*/ 49 w 49"/>
                  <a:gd name="T138" fmla="*/ 55 h 55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9" h="55">
                    <a:moveTo>
                      <a:pt x="25" y="0"/>
                    </a:moveTo>
                    <a:lnTo>
                      <a:pt x="26" y="0"/>
                    </a:lnTo>
                    <a:lnTo>
                      <a:pt x="28" y="1"/>
                    </a:lnTo>
                    <a:lnTo>
                      <a:pt x="29" y="1"/>
                    </a:lnTo>
                    <a:lnTo>
                      <a:pt x="31" y="2"/>
                    </a:lnTo>
                    <a:lnTo>
                      <a:pt x="33" y="2"/>
                    </a:lnTo>
                    <a:lnTo>
                      <a:pt x="34" y="2"/>
                    </a:lnTo>
                    <a:lnTo>
                      <a:pt x="36" y="3"/>
                    </a:lnTo>
                    <a:lnTo>
                      <a:pt x="37" y="4"/>
                    </a:lnTo>
                    <a:lnTo>
                      <a:pt x="40" y="6"/>
                    </a:lnTo>
                    <a:lnTo>
                      <a:pt x="42" y="8"/>
                    </a:lnTo>
                    <a:lnTo>
                      <a:pt x="45" y="11"/>
                    </a:lnTo>
                    <a:lnTo>
                      <a:pt x="46" y="14"/>
                    </a:lnTo>
                    <a:lnTo>
                      <a:pt x="47" y="15"/>
                    </a:lnTo>
                    <a:lnTo>
                      <a:pt x="47" y="17"/>
                    </a:lnTo>
                    <a:lnTo>
                      <a:pt x="48" y="19"/>
                    </a:lnTo>
                    <a:lnTo>
                      <a:pt x="48" y="20"/>
                    </a:lnTo>
                    <a:lnTo>
                      <a:pt x="49" y="22"/>
                    </a:lnTo>
                    <a:lnTo>
                      <a:pt x="49" y="24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9" y="31"/>
                    </a:lnTo>
                    <a:lnTo>
                      <a:pt x="49" y="33"/>
                    </a:lnTo>
                    <a:lnTo>
                      <a:pt x="48" y="36"/>
                    </a:lnTo>
                    <a:lnTo>
                      <a:pt x="48" y="38"/>
                    </a:lnTo>
                    <a:lnTo>
                      <a:pt x="47" y="40"/>
                    </a:lnTo>
                    <a:lnTo>
                      <a:pt x="46" y="43"/>
                    </a:lnTo>
                    <a:lnTo>
                      <a:pt x="45" y="45"/>
                    </a:lnTo>
                    <a:lnTo>
                      <a:pt x="43" y="47"/>
                    </a:lnTo>
                    <a:lnTo>
                      <a:pt x="42" y="49"/>
                    </a:lnTo>
                    <a:lnTo>
                      <a:pt x="40" y="50"/>
                    </a:lnTo>
                    <a:lnTo>
                      <a:pt x="38" y="52"/>
                    </a:lnTo>
                    <a:lnTo>
                      <a:pt x="36" y="53"/>
                    </a:lnTo>
                    <a:lnTo>
                      <a:pt x="33" y="54"/>
                    </a:lnTo>
                    <a:lnTo>
                      <a:pt x="30" y="55"/>
                    </a:lnTo>
                    <a:lnTo>
                      <a:pt x="28" y="55"/>
                    </a:lnTo>
                    <a:lnTo>
                      <a:pt x="25" y="55"/>
                    </a:lnTo>
                    <a:lnTo>
                      <a:pt x="22" y="55"/>
                    </a:lnTo>
                    <a:lnTo>
                      <a:pt x="19" y="55"/>
                    </a:lnTo>
                    <a:lnTo>
                      <a:pt x="16" y="54"/>
                    </a:lnTo>
                    <a:lnTo>
                      <a:pt x="14" y="53"/>
                    </a:lnTo>
                    <a:lnTo>
                      <a:pt x="12" y="52"/>
                    </a:lnTo>
                    <a:lnTo>
                      <a:pt x="10" y="51"/>
                    </a:lnTo>
                    <a:lnTo>
                      <a:pt x="8" y="49"/>
                    </a:lnTo>
                    <a:lnTo>
                      <a:pt x="7" y="47"/>
                    </a:lnTo>
                    <a:lnTo>
                      <a:pt x="5" y="45"/>
                    </a:lnTo>
                    <a:lnTo>
                      <a:pt x="4" y="43"/>
                    </a:lnTo>
                    <a:lnTo>
                      <a:pt x="3" y="40"/>
                    </a:lnTo>
                    <a:lnTo>
                      <a:pt x="2" y="38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1" y="23"/>
                    </a:lnTo>
                    <a:lnTo>
                      <a:pt x="1" y="20"/>
                    </a:lnTo>
                    <a:lnTo>
                      <a:pt x="2" y="18"/>
                    </a:lnTo>
                    <a:lnTo>
                      <a:pt x="3" y="15"/>
                    </a:lnTo>
                    <a:lnTo>
                      <a:pt x="4" y="13"/>
                    </a:lnTo>
                    <a:lnTo>
                      <a:pt x="5" y="11"/>
                    </a:lnTo>
                    <a:lnTo>
                      <a:pt x="7" y="9"/>
                    </a:lnTo>
                    <a:lnTo>
                      <a:pt x="8" y="7"/>
                    </a:lnTo>
                    <a:lnTo>
                      <a:pt x="10" y="5"/>
                    </a:lnTo>
                    <a:lnTo>
                      <a:pt x="12" y="4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1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5" y="0"/>
                    </a:lnTo>
                    <a:close/>
                    <a:moveTo>
                      <a:pt x="25" y="4"/>
                    </a:moveTo>
                    <a:lnTo>
                      <a:pt x="23" y="4"/>
                    </a:lnTo>
                    <a:lnTo>
                      <a:pt x="22" y="4"/>
                    </a:lnTo>
                    <a:lnTo>
                      <a:pt x="21" y="5"/>
                    </a:lnTo>
                    <a:lnTo>
                      <a:pt x="20" y="6"/>
                    </a:lnTo>
                    <a:lnTo>
                      <a:pt x="19" y="8"/>
                    </a:lnTo>
                    <a:lnTo>
                      <a:pt x="18" y="9"/>
                    </a:lnTo>
                    <a:lnTo>
                      <a:pt x="18" y="12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8"/>
                    </a:lnTo>
                    <a:lnTo>
                      <a:pt x="17" y="20"/>
                    </a:lnTo>
                    <a:lnTo>
                      <a:pt x="17" y="22"/>
                    </a:lnTo>
                    <a:lnTo>
                      <a:pt x="17" y="25"/>
                    </a:lnTo>
                    <a:lnTo>
                      <a:pt x="17" y="27"/>
                    </a:lnTo>
                    <a:lnTo>
                      <a:pt x="17" y="30"/>
                    </a:lnTo>
                    <a:lnTo>
                      <a:pt x="17" y="33"/>
                    </a:lnTo>
                    <a:lnTo>
                      <a:pt x="17" y="34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7" y="38"/>
                    </a:lnTo>
                    <a:lnTo>
                      <a:pt x="17" y="39"/>
                    </a:lnTo>
                    <a:lnTo>
                      <a:pt x="17" y="41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8" y="45"/>
                    </a:lnTo>
                    <a:lnTo>
                      <a:pt x="18" y="47"/>
                    </a:lnTo>
                    <a:lnTo>
                      <a:pt x="19" y="48"/>
                    </a:lnTo>
                    <a:lnTo>
                      <a:pt x="20" y="49"/>
                    </a:lnTo>
                    <a:lnTo>
                      <a:pt x="21" y="50"/>
                    </a:lnTo>
                    <a:lnTo>
                      <a:pt x="22" y="51"/>
                    </a:lnTo>
                    <a:lnTo>
                      <a:pt x="23" y="51"/>
                    </a:lnTo>
                    <a:lnTo>
                      <a:pt x="24" y="52"/>
                    </a:lnTo>
                    <a:lnTo>
                      <a:pt x="25" y="52"/>
                    </a:lnTo>
                    <a:lnTo>
                      <a:pt x="26" y="51"/>
                    </a:lnTo>
                    <a:lnTo>
                      <a:pt x="28" y="51"/>
                    </a:lnTo>
                    <a:lnTo>
                      <a:pt x="29" y="51"/>
                    </a:lnTo>
                    <a:lnTo>
                      <a:pt x="30" y="49"/>
                    </a:lnTo>
                    <a:lnTo>
                      <a:pt x="30" y="48"/>
                    </a:lnTo>
                    <a:lnTo>
                      <a:pt x="31" y="47"/>
                    </a:lnTo>
                    <a:lnTo>
                      <a:pt x="31" y="45"/>
                    </a:lnTo>
                    <a:lnTo>
                      <a:pt x="32" y="43"/>
                    </a:lnTo>
                    <a:lnTo>
                      <a:pt x="32" y="42"/>
                    </a:lnTo>
                    <a:lnTo>
                      <a:pt x="32" y="39"/>
                    </a:lnTo>
                    <a:lnTo>
                      <a:pt x="32" y="37"/>
                    </a:lnTo>
                    <a:lnTo>
                      <a:pt x="32" y="34"/>
                    </a:lnTo>
                    <a:lnTo>
                      <a:pt x="33" y="31"/>
                    </a:lnTo>
                    <a:lnTo>
                      <a:pt x="33" y="27"/>
                    </a:lnTo>
                    <a:lnTo>
                      <a:pt x="33" y="24"/>
                    </a:lnTo>
                    <a:lnTo>
                      <a:pt x="33" y="21"/>
                    </a:lnTo>
                    <a:lnTo>
                      <a:pt x="33" y="19"/>
                    </a:lnTo>
                    <a:lnTo>
                      <a:pt x="33" y="17"/>
                    </a:lnTo>
                    <a:lnTo>
                      <a:pt x="32" y="15"/>
                    </a:lnTo>
                    <a:lnTo>
                      <a:pt x="32" y="14"/>
                    </a:lnTo>
                    <a:lnTo>
                      <a:pt x="32" y="12"/>
                    </a:lnTo>
                    <a:lnTo>
                      <a:pt x="32" y="11"/>
                    </a:lnTo>
                    <a:lnTo>
                      <a:pt x="32" y="10"/>
                    </a:lnTo>
                    <a:lnTo>
                      <a:pt x="31" y="9"/>
                    </a:lnTo>
                    <a:lnTo>
                      <a:pt x="30" y="7"/>
                    </a:lnTo>
                    <a:lnTo>
                      <a:pt x="29" y="6"/>
                    </a:lnTo>
                    <a:lnTo>
                      <a:pt x="28" y="5"/>
                    </a:lnTo>
                    <a:lnTo>
                      <a:pt x="27" y="4"/>
                    </a:lnTo>
                    <a:lnTo>
                      <a:pt x="26" y="4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3" name="Freeform 89"/>
              <p:cNvSpPr>
                <a:spLocks noEditPoints="1"/>
              </p:cNvSpPr>
              <p:nvPr/>
            </p:nvSpPr>
            <p:spPr bwMode="auto">
              <a:xfrm>
                <a:off x="3976" y="1456"/>
                <a:ext cx="57" cy="78"/>
              </a:xfrm>
              <a:custGeom>
                <a:avLst/>
                <a:gdLst>
                  <a:gd name="T0" fmla="*/ 50 w 57"/>
                  <a:gd name="T1" fmla="*/ 61 h 78"/>
                  <a:gd name="T2" fmla="*/ 50 w 57"/>
                  <a:gd name="T3" fmla="*/ 66 h 78"/>
                  <a:gd name="T4" fmla="*/ 50 w 57"/>
                  <a:gd name="T5" fmla="*/ 69 h 78"/>
                  <a:gd name="T6" fmla="*/ 51 w 57"/>
                  <a:gd name="T7" fmla="*/ 70 h 78"/>
                  <a:gd name="T8" fmla="*/ 52 w 57"/>
                  <a:gd name="T9" fmla="*/ 70 h 78"/>
                  <a:gd name="T10" fmla="*/ 54 w 57"/>
                  <a:gd name="T11" fmla="*/ 71 h 78"/>
                  <a:gd name="T12" fmla="*/ 57 w 57"/>
                  <a:gd name="T13" fmla="*/ 71 h 78"/>
                  <a:gd name="T14" fmla="*/ 35 w 57"/>
                  <a:gd name="T15" fmla="*/ 78 h 78"/>
                  <a:gd name="T16" fmla="*/ 33 w 57"/>
                  <a:gd name="T17" fmla="*/ 72 h 78"/>
                  <a:gd name="T18" fmla="*/ 29 w 57"/>
                  <a:gd name="T19" fmla="*/ 75 h 78"/>
                  <a:gd name="T20" fmla="*/ 26 w 57"/>
                  <a:gd name="T21" fmla="*/ 77 h 78"/>
                  <a:gd name="T22" fmla="*/ 22 w 57"/>
                  <a:gd name="T23" fmla="*/ 78 h 78"/>
                  <a:gd name="T24" fmla="*/ 18 w 57"/>
                  <a:gd name="T25" fmla="*/ 78 h 78"/>
                  <a:gd name="T26" fmla="*/ 13 w 57"/>
                  <a:gd name="T27" fmla="*/ 77 h 78"/>
                  <a:gd name="T28" fmla="*/ 9 w 57"/>
                  <a:gd name="T29" fmla="*/ 75 h 78"/>
                  <a:gd name="T30" fmla="*/ 6 w 57"/>
                  <a:gd name="T31" fmla="*/ 72 h 78"/>
                  <a:gd name="T32" fmla="*/ 4 w 57"/>
                  <a:gd name="T33" fmla="*/ 68 h 78"/>
                  <a:gd name="T34" fmla="*/ 2 w 57"/>
                  <a:gd name="T35" fmla="*/ 64 h 78"/>
                  <a:gd name="T36" fmla="*/ 1 w 57"/>
                  <a:gd name="T37" fmla="*/ 59 h 78"/>
                  <a:gd name="T38" fmla="*/ 0 w 57"/>
                  <a:gd name="T39" fmla="*/ 54 h 78"/>
                  <a:gd name="T40" fmla="*/ 0 w 57"/>
                  <a:gd name="T41" fmla="*/ 50 h 78"/>
                  <a:gd name="T42" fmla="*/ 0 w 57"/>
                  <a:gd name="T43" fmla="*/ 46 h 78"/>
                  <a:gd name="T44" fmla="*/ 1 w 57"/>
                  <a:gd name="T45" fmla="*/ 42 h 78"/>
                  <a:gd name="T46" fmla="*/ 2 w 57"/>
                  <a:gd name="T47" fmla="*/ 39 h 78"/>
                  <a:gd name="T48" fmla="*/ 4 w 57"/>
                  <a:gd name="T49" fmla="*/ 34 h 78"/>
                  <a:gd name="T50" fmla="*/ 8 w 57"/>
                  <a:gd name="T51" fmla="*/ 29 h 78"/>
                  <a:gd name="T52" fmla="*/ 12 w 57"/>
                  <a:gd name="T53" fmla="*/ 26 h 78"/>
                  <a:gd name="T54" fmla="*/ 15 w 57"/>
                  <a:gd name="T55" fmla="*/ 25 h 78"/>
                  <a:gd name="T56" fmla="*/ 17 w 57"/>
                  <a:gd name="T57" fmla="*/ 24 h 78"/>
                  <a:gd name="T58" fmla="*/ 20 w 57"/>
                  <a:gd name="T59" fmla="*/ 23 h 78"/>
                  <a:gd name="T60" fmla="*/ 23 w 57"/>
                  <a:gd name="T61" fmla="*/ 23 h 78"/>
                  <a:gd name="T62" fmla="*/ 27 w 57"/>
                  <a:gd name="T63" fmla="*/ 25 h 78"/>
                  <a:gd name="T64" fmla="*/ 30 w 57"/>
                  <a:gd name="T65" fmla="*/ 26 h 78"/>
                  <a:gd name="T66" fmla="*/ 33 w 57"/>
                  <a:gd name="T67" fmla="*/ 29 h 78"/>
                  <a:gd name="T68" fmla="*/ 35 w 57"/>
                  <a:gd name="T69" fmla="*/ 13 h 78"/>
                  <a:gd name="T70" fmla="*/ 34 w 57"/>
                  <a:gd name="T71" fmla="*/ 8 h 78"/>
                  <a:gd name="T72" fmla="*/ 34 w 57"/>
                  <a:gd name="T73" fmla="*/ 5 h 78"/>
                  <a:gd name="T74" fmla="*/ 33 w 57"/>
                  <a:gd name="T75" fmla="*/ 4 h 78"/>
                  <a:gd name="T76" fmla="*/ 32 w 57"/>
                  <a:gd name="T77" fmla="*/ 4 h 78"/>
                  <a:gd name="T78" fmla="*/ 30 w 57"/>
                  <a:gd name="T79" fmla="*/ 3 h 78"/>
                  <a:gd name="T80" fmla="*/ 27 w 57"/>
                  <a:gd name="T81" fmla="*/ 3 h 78"/>
                  <a:gd name="T82" fmla="*/ 50 w 57"/>
                  <a:gd name="T83" fmla="*/ 0 h 78"/>
                  <a:gd name="T84" fmla="*/ 32 w 57"/>
                  <a:gd name="T85" fmla="*/ 34 h 78"/>
                  <a:gd name="T86" fmla="*/ 27 w 57"/>
                  <a:gd name="T87" fmla="*/ 30 h 78"/>
                  <a:gd name="T88" fmla="*/ 23 w 57"/>
                  <a:gd name="T89" fmla="*/ 29 h 78"/>
                  <a:gd name="T90" fmla="*/ 22 w 57"/>
                  <a:gd name="T91" fmla="*/ 30 h 78"/>
                  <a:gd name="T92" fmla="*/ 20 w 57"/>
                  <a:gd name="T93" fmla="*/ 31 h 78"/>
                  <a:gd name="T94" fmla="*/ 19 w 57"/>
                  <a:gd name="T95" fmla="*/ 34 h 78"/>
                  <a:gd name="T96" fmla="*/ 18 w 57"/>
                  <a:gd name="T97" fmla="*/ 38 h 78"/>
                  <a:gd name="T98" fmla="*/ 17 w 57"/>
                  <a:gd name="T99" fmla="*/ 40 h 78"/>
                  <a:gd name="T100" fmla="*/ 17 w 57"/>
                  <a:gd name="T101" fmla="*/ 44 h 78"/>
                  <a:gd name="T102" fmla="*/ 17 w 57"/>
                  <a:gd name="T103" fmla="*/ 48 h 78"/>
                  <a:gd name="T104" fmla="*/ 17 w 57"/>
                  <a:gd name="T105" fmla="*/ 52 h 78"/>
                  <a:gd name="T106" fmla="*/ 17 w 57"/>
                  <a:gd name="T107" fmla="*/ 56 h 78"/>
                  <a:gd name="T108" fmla="*/ 17 w 57"/>
                  <a:gd name="T109" fmla="*/ 60 h 78"/>
                  <a:gd name="T110" fmla="*/ 17 w 57"/>
                  <a:gd name="T111" fmla="*/ 63 h 78"/>
                  <a:gd name="T112" fmla="*/ 18 w 57"/>
                  <a:gd name="T113" fmla="*/ 66 h 78"/>
                  <a:gd name="T114" fmla="*/ 21 w 57"/>
                  <a:gd name="T115" fmla="*/ 70 h 78"/>
                  <a:gd name="T116" fmla="*/ 22 w 57"/>
                  <a:gd name="T117" fmla="*/ 71 h 78"/>
                  <a:gd name="T118" fmla="*/ 24 w 57"/>
                  <a:gd name="T119" fmla="*/ 71 h 78"/>
                  <a:gd name="T120" fmla="*/ 28 w 57"/>
                  <a:gd name="T121" fmla="*/ 71 h 78"/>
                  <a:gd name="T122" fmla="*/ 32 w 57"/>
                  <a:gd name="T123" fmla="*/ 67 h 78"/>
                  <a:gd name="T124" fmla="*/ 35 w 57"/>
                  <a:gd name="T125" fmla="*/ 38 h 7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7"/>
                  <a:gd name="T190" fmla="*/ 0 h 78"/>
                  <a:gd name="T191" fmla="*/ 57 w 57"/>
                  <a:gd name="T192" fmla="*/ 78 h 7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7" h="78">
                    <a:moveTo>
                      <a:pt x="50" y="0"/>
                    </a:moveTo>
                    <a:lnTo>
                      <a:pt x="50" y="61"/>
                    </a:lnTo>
                    <a:lnTo>
                      <a:pt x="50" y="64"/>
                    </a:lnTo>
                    <a:lnTo>
                      <a:pt x="50" y="66"/>
                    </a:lnTo>
                    <a:lnTo>
                      <a:pt x="50" y="68"/>
                    </a:lnTo>
                    <a:lnTo>
                      <a:pt x="50" y="69"/>
                    </a:lnTo>
                    <a:lnTo>
                      <a:pt x="51" y="69"/>
                    </a:lnTo>
                    <a:lnTo>
                      <a:pt x="51" y="70"/>
                    </a:lnTo>
                    <a:lnTo>
                      <a:pt x="52" y="70"/>
                    </a:lnTo>
                    <a:lnTo>
                      <a:pt x="53" y="71"/>
                    </a:lnTo>
                    <a:lnTo>
                      <a:pt x="54" y="71"/>
                    </a:lnTo>
                    <a:lnTo>
                      <a:pt x="56" y="71"/>
                    </a:lnTo>
                    <a:lnTo>
                      <a:pt x="57" y="71"/>
                    </a:lnTo>
                    <a:lnTo>
                      <a:pt x="57" y="74"/>
                    </a:lnTo>
                    <a:lnTo>
                      <a:pt x="35" y="78"/>
                    </a:lnTo>
                    <a:lnTo>
                      <a:pt x="35" y="70"/>
                    </a:lnTo>
                    <a:lnTo>
                      <a:pt x="33" y="72"/>
                    </a:lnTo>
                    <a:lnTo>
                      <a:pt x="31" y="74"/>
                    </a:lnTo>
                    <a:lnTo>
                      <a:pt x="29" y="75"/>
                    </a:lnTo>
                    <a:lnTo>
                      <a:pt x="27" y="76"/>
                    </a:lnTo>
                    <a:lnTo>
                      <a:pt x="26" y="77"/>
                    </a:lnTo>
                    <a:lnTo>
                      <a:pt x="24" y="78"/>
                    </a:lnTo>
                    <a:lnTo>
                      <a:pt x="22" y="78"/>
                    </a:lnTo>
                    <a:lnTo>
                      <a:pt x="20" y="78"/>
                    </a:lnTo>
                    <a:lnTo>
                      <a:pt x="18" y="78"/>
                    </a:lnTo>
                    <a:lnTo>
                      <a:pt x="16" y="78"/>
                    </a:lnTo>
                    <a:lnTo>
                      <a:pt x="13" y="77"/>
                    </a:lnTo>
                    <a:lnTo>
                      <a:pt x="12" y="76"/>
                    </a:lnTo>
                    <a:lnTo>
                      <a:pt x="9" y="75"/>
                    </a:lnTo>
                    <a:lnTo>
                      <a:pt x="8" y="73"/>
                    </a:lnTo>
                    <a:lnTo>
                      <a:pt x="6" y="72"/>
                    </a:lnTo>
                    <a:lnTo>
                      <a:pt x="5" y="70"/>
                    </a:lnTo>
                    <a:lnTo>
                      <a:pt x="4" y="68"/>
                    </a:lnTo>
                    <a:lnTo>
                      <a:pt x="3" y="66"/>
                    </a:lnTo>
                    <a:lnTo>
                      <a:pt x="2" y="64"/>
                    </a:lnTo>
                    <a:lnTo>
                      <a:pt x="1" y="61"/>
                    </a:lnTo>
                    <a:lnTo>
                      <a:pt x="1" y="59"/>
                    </a:lnTo>
                    <a:lnTo>
                      <a:pt x="0" y="57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0" y="46"/>
                    </a:lnTo>
                    <a:lnTo>
                      <a:pt x="1" y="44"/>
                    </a:lnTo>
                    <a:lnTo>
                      <a:pt x="1" y="42"/>
                    </a:lnTo>
                    <a:lnTo>
                      <a:pt x="2" y="40"/>
                    </a:lnTo>
                    <a:lnTo>
                      <a:pt x="2" y="39"/>
                    </a:lnTo>
                    <a:lnTo>
                      <a:pt x="3" y="37"/>
                    </a:lnTo>
                    <a:lnTo>
                      <a:pt x="4" y="34"/>
                    </a:lnTo>
                    <a:lnTo>
                      <a:pt x="6" y="31"/>
                    </a:lnTo>
                    <a:lnTo>
                      <a:pt x="8" y="29"/>
                    </a:lnTo>
                    <a:lnTo>
                      <a:pt x="11" y="27"/>
                    </a:lnTo>
                    <a:lnTo>
                      <a:pt x="12" y="26"/>
                    </a:lnTo>
                    <a:lnTo>
                      <a:pt x="13" y="25"/>
                    </a:lnTo>
                    <a:lnTo>
                      <a:pt x="15" y="25"/>
                    </a:lnTo>
                    <a:lnTo>
                      <a:pt x="16" y="25"/>
                    </a:lnTo>
                    <a:lnTo>
                      <a:pt x="17" y="24"/>
                    </a:lnTo>
                    <a:lnTo>
                      <a:pt x="19" y="24"/>
                    </a:lnTo>
                    <a:lnTo>
                      <a:pt x="20" y="23"/>
                    </a:lnTo>
                    <a:lnTo>
                      <a:pt x="22" y="23"/>
                    </a:lnTo>
                    <a:lnTo>
                      <a:pt x="23" y="23"/>
                    </a:lnTo>
                    <a:lnTo>
                      <a:pt x="25" y="24"/>
                    </a:lnTo>
                    <a:lnTo>
                      <a:pt x="27" y="25"/>
                    </a:lnTo>
                    <a:lnTo>
                      <a:pt x="28" y="25"/>
                    </a:lnTo>
                    <a:lnTo>
                      <a:pt x="30" y="26"/>
                    </a:lnTo>
                    <a:lnTo>
                      <a:pt x="31" y="27"/>
                    </a:lnTo>
                    <a:lnTo>
                      <a:pt x="33" y="29"/>
                    </a:lnTo>
                    <a:lnTo>
                      <a:pt x="35" y="31"/>
                    </a:lnTo>
                    <a:lnTo>
                      <a:pt x="35" y="13"/>
                    </a:lnTo>
                    <a:lnTo>
                      <a:pt x="35" y="10"/>
                    </a:lnTo>
                    <a:lnTo>
                      <a:pt x="34" y="8"/>
                    </a:lnTo>
                    <a:lnTo>
                      <a:pt x="34" y="6"/>
                    </a:lnTo>
                    <a:lnTo>
                      <a:pt x="34" y="5"/>
                    </a:lnTo>
                    <a:lnTo>
                      <a:pt x="33" y="4"/>
                    </a:lnTo>
                    <a:lnTo>
                      <a:pt x="32" y="4"/>
                    </a:lnTo>
                    <a:lnTo>
                      <a:pt x="31" y="3"/>
                    </a:lnTo>
                    <a:lnTo>
                      <a:pt x="30" y="3"/>
                    </a:lnTo>
                    <a:lnTo>
                      <a:pt x="28" y="3"/>
                    </a:lnTo>
                    <a:lnTo>
                      <a:pt x="27" y="3"/>
                    </a:lnTo>
                    <a:lnTo>
                      <a:pt x="27" y="0"/>
                    </a:lnTo>
                    <a:lnTo>
                      <a:pt x="50" y="0"/>
                    </a:lnTo>
                    <a:close/>
                    <a:moveTo>
                      <a:pt x="35" y="38"/>
                    </a:moveTo>
                    <a:lnTo>
                      <a:pt x="32" y="34"/>
                    </a:lnTo>
                    <a:lnTo>
                      <a:pt x="30" y="31"/>
                    </a:lnTo>
                    <a:lnTo>
                      <a:pt x="27" y="30"/>
                    </a:lnTo>
                    <a:lnTo>
                      <a:pt x="25" y="29"/>
                    </a:lnTo>
                    <a:lnTo>
                      <a:pt x="23" y="29"/>
                    </a:lnTo>
                    <a:lnTo>
                      <a:pt x="22" y="30"/>
                    </a:lnTo>
                    <a:lnTo>
                      <a:pt x="21" y="31"/>
                    </a:lnTo>
                    <a:lnTo>
                      <a:pt x="20" y="31"/>
                    </a:lnTo>
                    <a:lnTo>
                      <a:pt x="19" y="33"/>
                    </a:lnTo>
                    <a:lnTo>
                      <a:pt x="19" y="34"/>
                    </a:lnTo>
                    <a:lnTo>
                      <a:pt x="18" y="36"/>
                    </a:lnTo>
                    <a:lnTo>
                      <a:pt x="18" y="38"/>
                    </a:lnTo>
                    <a:lnTo>
                      <a:pt x="18" y="39"/>
                    </a:lnTo>
                    <a:lnTo>
                      <a:pt x="17" y="40"/>
                    </a:lnTo>
                    <a:lnTo>
                      <a:pt x="17" y="42"/>
                    </a:lnTo>
                    <a:lnTo>
                      <a:pt x="17" y="44"/>
                    </a:lnTo>
                    <a:lnTo>
                      <a:pt x="17" y="45"/>
                    </a:lnTo>
                    <a:lnTo>
                      <a:pt x="17" y="48"/>
                    </a:lnTo>
                    <a:lnTo>
                      <a:pt x="17" y="50"/>
                    </a:lnTo>
                    <a:lnTo>
                      <a:pt x="17" y="52"/>
                    </a:lnTo>
                    <a:lnTo>
                      <a:pt x="17" y="55"/>
                    </a:lnTo>
                    <a:lnTo>
                      <a:pt x="17" y="56"/>
                    </a:lnTo>
                    <a:lnTo>
                      <a:pt x="17" y="58"/>
                    </a:lnTo>
                    <a:lnTo>
                      <a:pt x="17" y="60"/>
                    </a:lnTo>
                    <a:lnTo>
                      <a:pt x="17" y="61"/>
                    </a:lnTo>
                    <a:lnTo>
                      <a:pt x="17" y="63"/>
                    </a:lnTo>
                    <a:lnTo>
                      <a:pt x="18" y="64"/>
                    </a:lnTo>
                    <a:lnTo>
                      <a:pt x="18" y="66"/>
                    </a:lnTo>
                    <a:lnTo>
                      <a:pt x="19" y="68"/>
                    </a:lnTo>
                    <a:lnTo>
                      <a:pt x="21" y="70"/>
                    </a:lnTo>
                    <a:lnTo>
                      <a:pt x="22" y="71"/>
                    </a:lnTo>
                    <a:lnTo>
                      <a:pt x="23" y="71"/>
                    </a:lnTo>
                    <a:lnTo>
                      <a:pt x="24" y="71"/>
                    </a:lnTo>
                    <a:lnTo>
                      <a:pt x="25" y="71"/>
                    </a:lnTo>
                    <a:lnTo>
                      <a:pt x="28" y="71"/>
                    </a:lnTo>
                    <a:lnTo>
                      <a:pt x="30" y="70"/>
                    </a:lnTo>
                    <a:lnTo>
                      <a:pt x="32" y="67"/>
                    </a:lnTo>
                    <a:lnTo>
                      <a:pt x="35" y="65"/>
                    </a:lnTo>
                    <a:lnTo>
                      <a:pt x="35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4" name="Freeform 90"/>
              <p:cNvSpPr>
                <a:spLocks noEditPoints="1"/>
              </p:cNvSpPr>
              <p:nvPr/>
            </p:nvSpPr>
            <p:spPr bwMode="auto">
              <a:xfrm>
                <a:off x="4039" y="1455"/>
                <a:ext cx="29" cy="78"/>
              </a:xfrm>
              <a:custGeom>
                <a:avLst/>
                <a:gdLst>
                  <a:gd name="T0" fmla="*/ 15 w 29"/>
                  <a:gd name="T1" fmla="*/ 0 h 78"/>
                  <a:gd name="T2" fmla="*/ 19 w 29"/>
                  <a:gd name="T3" fmla="*/ 1 h 78"/>
                  <a:gd name="T4" fmla="*/ 21 w 29"/>
                  <a:gd name="T5" fmla="*/ 4 h 78"/>
                  <a:gd name="T6" fmla="*/ 22 w 29"/>
                  <a:gd name="T7" fmla="*/ 7 h 78"/>
                  <a:gd name="T8" fmla="*/ 22 w 29"/>
                  <a:gd name="T9" fmla="*/ 10 h 78"/>
                  <a:gd name="T10" fmla="*/ 21 w 29"/>
                  <a:gd name="T11" fmla="*/ 13 h 78"/>
                  <a:gd name="T12" fmla="*/ 19 w 29"/>
                  <a:gd name="T13" fmla="*/ 15 h 78"/>
                  <a:gd name="T14" fmla="*/ 15 w 29"/>
                  <a:gd name="T15" fmla="*/ 16 h 78"/>
                  <a:gd name="T16" fmla="*/ 12 w 29"/>
                  <a:gd name="T17" fmla="*/ 16 h 78"/>
                  <a:gd name="T18" fmla="*/ 9 w 29"/>
                  <a:gd name="T19" fmla="*/ 15 h 78"/>
                  <a:gd name="T20" fmla="*/ 7 w 29"/>
                  <a:gd name="T21" fmla="*/ 13 h 78"/>
                  <a:gd name="T22" fmla="*/ 6 w 29"/>
                  <a:gd name="T23" fmla="*/ 10 h 78"/>
                  <a:gd name="T24" fmla="*/ 6 w 29"/>
                  <a:gd name="T25" fmla="*/ 7 h 78"/>
                  <a:gd name="T26" fmla="*/ 7 w 29"/>
                  <a:gd name="T27" fmla="*/ 4 h 78"/>
                  <a:gd name="T28" fmla="*/ 9 w 29"/>
                  <a:gd name="T29" fmla="*/ 1 h 78"/>
                  <a:gd name="T30" fmla="*/ 12 w 29"/>
                  <a:gd name="T31" fmla="*/ 0 h 78"/>
                  <a:gd name="T32" fmla="*/ 14 w 29"/>
                  <a:gd name="T33" fmla="*/ 0 h 78"/>
                  <a:gd name="T34" fmla="*/ 22 w 29"/>
                  <a:gd name="T35" fmla="*/ 66 h 78"/>
                  <a:gd name="T36" fmla="*/ 22 w 29"/>
                  <a:gd name="T37" fmla="*/ 71 h 78"/>
                  <a:gd name="T38" fmla="*/ 23 w 29"/>
                  <a:gd name="T39" fmla="*/ 74 h 78"/>
                  <a:gd name="T40" fmla="*/ 25 w 29"/>
                  <a:gd name="T41" fmla="*/ 75 h 78"/>
                  <a:gd name="T42" fmla="*/ 29 w 29"/>
                  <a:gd name="T43" fmla="*/ 76 h 78"/>
                  <a:gd name="T44" fmla="*/ 0 w 29"/>
                  <a:gd name="T45" fmla="*/ 78 h 78"/>
                  <a:gd name="T46" fmla="*/ 1 w 29"/>
                  <a:gd name="T47" fmla="*/ 75 h 78"/>
                  <a:gd name="T48" fmla="*/ 4 w 29"/>
                  <a:gd name="T49" fmla="*/ 75 h 78"/>
                  <a:gd name="T50" fmla="*/ 5 w 29"/>
                  <a:gd name="T51" fmla="*/ 73 h 78"/>
                  <a:gd name="T52" fmla="*/ 6 w 29"/>
                  <a:gd name="T53" fmla="*/ 69 h 78"/>
                  <a:gd name="T54" fmla="*/ 6 w 29"/>
                  <a:gd name="T55" fmla="*/ 37 h 78"/>
                  <a:gd name="T56" fmla="*/ 6 w 29"/>
                  <a:gd name="T57" fmla="*/ 33 h 78"/>
                  <a:gd name="T58" fmla="*/ 5 w 29"/>
                  <a:gd name="T59" fmla="*/ 30 h 78"/>
                  <a:gd name="T60" fmla="*/ 3 w 29"/>
                  <a:gd name="T61" fmla="*/ 28 h 78"/>
                  <a:gd name="T62" fmla="*/ 0 w 29"/>
                  <a:gd name="T63" fmla="*/ 28 h 78"/>
                  <a:gd name="T64" fmla="*/ 22 w 29"/>
                  <a:gd name="T65" fmla="*/ 26 h 7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78"/>
                  <a:gd name="T101" fmla="*/ 29 w 29"/>
                  <a:gd name="T102" fmla="*/ 78 h 7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78">
                    <a:moveTo>
                      <a:pt x="14" y="0"/>
                    </a:moveTo>
                    <a:lnTo>
                      <a:pt x="15" y="0"/>
                    </a:lnTo>
                    <a:lnTo>
                      <a:pt x="17" y="0"/>
                    </a:lnTo>
                    <a:lnTo>
                      <a:pt x="19" y="1"/>
                    </a:lnTo>
                    <a:lnTo>
                      <a:pt x="20" y="2"/>
                    </a:lnTo>
                    <a:lnTo>
                      <a:pt x="21" y="4"/>
                    </a:lnTo>
                    <a:lnTo>
                      <a:pt x="21" y="5"/>
                    </a:lnTo>
                    <a:lnTo>
                      <a:pt x="22" y="7"/>
                    </a:lnTo>
                    <a:lnTo>
                      <a:pt x="22" y="9"/>
                    </a:lnTo>
                    <a:lnTo>
                      <a:pt x="22" y="10"/>
                    </a:lnTo>
                    <a:lnTo>
                      <a:pt x="21" y="11"/>
                    </a:lnTo>
                    <a:lnTo>
                      <a:pt x="21" y="13"/>
                    </a:lnTo>
                    <a:lnTo>
                      <a:pt x="20" y="14"/>
                    </a:lnTo>
                    <a:lnTo>
                      <a:pt x="19" y="15"/>
                    </a:lnTo>
                    <a:lnTo>
                      <a:pt x="17" y="15"/>
                    </a:lnTo>
                    <a:lnTo>
                      <a:pt x="15" y="16"/>
                    </a:lnTo>
                    <a:lnTo>
                      <a:pt x="13" y="16"/>
                    </a:lnTo>
                    <a:lnTo>
                      <a:pt x="12" y="16"/>
                    </a:lnTo>
                    <a:lnTo>
                      <a:pt x="11" y="16"/>
                    </a:lnTo>
                    <a:lnTo>
                      <a:pt x="9" y="15"/>
                    </a:lnTo>
                    <a:lnTo>
                      <a:pt x="8" y="14"/>
                    </a:lnTo>
                    <a:lnTo>
                      <a:pt x="7" y="13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7" y="4"/>
                    </a:lnTo>
                    <a:lnTo>
                      <a:pt x="8" y="2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close/>
                    <a:moveTo>
                      <a:pt x="22" y="26"/>
                    </a:moveTo>
                    <a:lnTo>
                      <a:pt x="22" y="66"/>
                    </a:lnTo>
                    <a:lnTo>
                      <a:pt x="22" y="69"/>
                    </a:lnTo>
                    <a:lnTo>
                      <a:pt x="22" y="71"/>
                    </a:lnTo>
                    <a:lnTo>
                      <a:pt x="23" y="73"/>
                    </a:lnTo>
                    <a:lnTo>
                      <a:pt x="23" y="74"/>
                    </a:lnTo>
                    <a:lnTo>
                      <a:pt x="24" y="75"/>
                    </a:lnTo>
                    <a:lnTo>
                      <a:pt x="25" y="75"/>
                    </a:lnTo>
                    <a:lnTo>
                      <a:pt x="27" y="75"/>
                    </a:lnTo>
                    <a:lnTo>
                      <a:pt x="29" y="76"/>
                    </a:lnTo>
                    <a:lnTo>
                      <a:pt x="29" y="78"/>
                    </a:lnTo>
                    <a:lnTo>
                      <a:pt x="0" y="78"/>
                    </a:lnTo>
                    <a:lnTo>
                      <a:pt x="0" y="76"/>
                    </a:lnTo>
                    <a:lnTo>
                      <a:pt x="1" y="75"/>
                    </a:lnTo>
                    <a:lnTo>
                      <a:pt x="3" y="75"/>
                    </a:lnTo>
                    <a:lnTo>
                      <a:pt x="4" y="75"/>
                    </a:lnTo>
                    <a:lnTo>
                      <a:pt x="5" y="74"/>
                    </a:lnTo>
                    <a:lnTo>
                      <a:pt x="5" y="73"/>
                    </a:lnTo>
                    <a:lnTo>
                      <a:pt x="6" y="71"/>
                    </a:lnTo>
                    <a:lnTo>
                      <a:pt x="6" y="69"/>
                    </a:lnTo>
                    <a:lnTo>
                      <a:pt x="6" y="66"/>
                    </a:lnTo>
                    <a:lnTo>
                      <a:pt x="6" y="37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5" y="31"/>
                    </a:lnTo>
                    <a:lnTo>
                      <a:pt x="5" y="30"/>
                    </a:lnTo>
                    <a:lnTo>
                      <a:pt x="4" y="30"/>
                    </a:lnTo>
                    <a:lnTo>
                      <a:pt x="3" y="28"/>
                    </a:lnTo>
                    <a:lnTo>
                      <a:pt x="1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2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5" name="Freeform 91"/>
              <p:cNvSpPr>
                <a:spLocks/>
              </p:cNvSpPr>
              <p:nvPr/>
            </p:nvSpPr>
            <p:spPr bwMode="auto">
              <a:xfrm>
                <a:off x="4072" y="1479"/>
                <a:ext cx="36" cy="55"/>
              </a:xfrm>
              <a:custGeom>
                <a:avLst/>
                <a:gdLst>
                  <a:gd name="T0" fmla="*/ 31 w 36"/>
                  <a:gd name="T1" fmla="*/ 19 h 55"/>
                  <a:gd name="T2" fmla="*/ 28 w 36"/>
                  <a:gd name="T3" fmla="*/ 13 h 55"/>
                  <a:gd name="T4" fmla="*/ 25 w 36"/>
                  <a:gd name="T5" fmla="*/ 9 h 55"/>
                  <a:gd name="T6" fmla="*/ 22 w 36"/>
                  <a:gd name="T7" fmla="*/ 6 h 55"/>
                  <a:gd name="T8" fmla="*/ 17 w 36"/>
                  <a:gd name="T9" fmla="*/ 4 h 55"/>
                  <a:gd name="T10" fmla="*/ 13 w 36"/>
                  <a:gd name="T11" fmla="*/ 5 h 55"/>
                  <a:gd name="T12" fmla="*/ 11 w 36"/>
                  <a:gd name="T13" fmla="*/ 7 h 55"/>
                  <a:gd name="T14" fmla="*/ 11 w 36"/>
                  <a:gd name="T15" fmla="*/ 10 h 55"/>
                  <a:gd name="T16" fmla="*/ 12 w 36"/>
                  <a:gd name="T17" fmla="*/ 12 h 55"/>
                  <a:gd name="T18" fmla="*/ 19 w 36"/>
                  <a:gd name="T19" fmla="*/ 17 h 55"/>
                  <a:gd name="T20" fmla="*/ 26 w 36"/>
                  <a:gd name="T21" fmla="*/ 22 h 55"/>
                  <a:gd name="T22" fmla="*/ 31 w 36"/>
                  <a:gd name="T23" fmla="*/ 26 h 55"/>
                  <a:gd name="T24" fmla="*/ 33 w 36"/>
                  <a:gd name="T25" fmla="*/ 29 h 55"/>
                  <a:gd name="T26" fmla="*/ 36 w 36"/>
                  <a:gd name="T27" fmla="*/ 36 h 55"/>
                  <a:gd name="T28" fmla="*/ 36 w 36"/>
                  <a:gd name="T29" fmla="*/ 42 h 55"/>
                  <a:gd name="T30" fmla="*/ 33 w 36"/>
                  <a:gd name="T31" fmla="*/ 48 h 55"/>
                  <a:gd name="T32" fmla="*/ 28 w 36"/>
                  <a:gd name="T33" fmla="*/ 53 h 55"/>
                  <a:gd name="T34" fmla="*/ 21 w 36"/>
                  <a:gd name="T35" fmla="*/ 55 h 55"/>
                  <a:gd name="T36" fmla="*/ 14 w 36"/>
                  <a:gd name="T37" fmla="*/ 55 h 55"/>
                  <a:gd name="T38" fmla="*/ 7 w 36"/>
                  <a:gd name="T39" fmla="*/ 53 h 55"/>
                  <a:gd name="T40" fmla="*/ 5 w 36"/>
                  <a:gd name="T41" fmla="*/ 52 h 55"/>
                  <a:gd name="T42" fmla="*/ 3 w 36"/>
                  <a:gd name="T43" fmla="*/ 54 h 55"/>
                  <a:gd name="T44" fmla="*/ 0 w 36"/>
                  <a:gd name="T45" fmla="*/ 37 h 55"/>
                  <a:gd name="T46" fmla="*/ 4 w 36"/>
                  <a:gd name="T47" fmla="*/ 40 h 55"/>
                  <a:gd name="T48" fmla="*/ 6 w 36"/>
                  <a:gd name="T49" fmla="*/ 45 h 55"/>
                  <a:gd name="T50" fmla="*/ 9 w 36"/>
                  <a:gd name="T51" fmla="*/ 48 h 55"/>
                  <a:gd name="T52" fmla="*/ 16 w 36"/>
                  <a:gd name="T53" fmla="*/ 51 h 55"/>
                  <a:gd name="T54" fmla="*/ 20 w 36"/>
                  <a:gd name="T55" fmla="*/ 51 h 55"/>
                  <a:gd name="T56" fmla="*/ 23 w 36"/>
                  <a:gd name="T57" fmla="*/ 49 h 55"/>
                  <a:gd name="T58" fmla="*/ 24 w 36"/>
                  <a:gd name="T59" fmla="*/ 46 h 55"/>
                  <a:gd name="T60" fmla="*/ 23 w 36"/>
                  <a:gd name="T61" fmla="*/ 42 h 55"/>
                  <a:gd name="T62" fmla="*/ 19 w 36"/>
                  <a:gd name="T63" fmla="*/ 39 h 55"/>
                  <a:gd name="T64" fmla="*/ 13 w 36"/>
                  <a:gd name="T65" fmla="*/ 34 h 55"/>
                  <a:gd name="T66" fmla="*/ 8 w 36"/>
                  <a:gd name="T67" fmla="*/ 30 h 55"/>
                  <a:gd name="T68" fmla="*/ 5 w 36"/>
                  <a:gd name="T69" fmla="*/ 27 h 55"/>
                  <a:gd name="T70" fmla="*/ 1 w 36"/>
                  <a:gd name="T71" fmla="*/ 21 h 55"/>
                  <a:gd name="T72" fmla="*/ 1 w 36"/>
                  <a:gd name="T73" fmla="*/ 13 h 55"/>
                  <a:gd name="T74" fmla="*/ 4 w 36"/>
                  <a:gd name="T75" fmla="*/ 6 h 55"/>
                  <a:gd name="T76" fmla="*/ 8 w 36"/>
                  <a:gd name="T77" fmla="*/ 3 h 55"/>
                  <a:gd name="T78" fmla="*/ 13 w 36"/>
                  <a:gd name="T79" fmla="*/ 1 h 55"/>
                  <a:gd name="T80" fmla="*/ 18 w 36"/>
                  <a:gd name="T81" fmla="*/ 0 h 55"/>
                  <a:gd name="T82" fmla="*/ 24 w 36"/>
                  <a:gd name="T83" fmla="*/ 3 h 55"/>
                  <a:gd name="T84" fmla="*/ 26 w 36"/>
                  <a:gd name="T85" fmla="*/ 3 h 55"/>
                  <a:gd name="T86" fmla="*/ 28 w 36"/>
                  <a:gd name="T87" fmla="*/ 3 h 55"/>
                  <a:gd name="T88" fmla="*/ 29 w 36"/>
                  <a:gd name="T89" fmla="*/ 3 h 55"/>
                  <a:gd name="T90" fmla="*/ 31 w 36"/>
                  <a:gd name="T91" fmla="*/ 0 h 5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6"/>
                  <a:gd name="T139" fmla="*/ 0 h 55"/>
                  <a:gd name="T140" fmla="*/ 36 w 36"/>
                  <a:gd name="T141" fmla="*/ 55 h 5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6" h="55">
                    <a:moveTo>
                      <a:pt x="33" y="0"/>
                    </a:moveTo>
                    <a:lnTo>
                      <a:pt x="33" y="19"/>
                    </a:lnTo>
                    <a:lnTo>
                      <a:pt x="31" y="19"/>
                    </a:lnTo>
                    <a:lnTo>
                      <a:pt x="30" y="16"/>
                    </a:lnTo>
                    <a:lnTo>
                      <a:pt x="29" y="15"/>
                    </a:lnTo>
                    <a:lnTo>
                      <a:pt x="28" y="13"/>
                    </a:lnTo>
                    <a:lnTo>
                      <a:pt x="27" y="11"/>
                    </a:lnTo>
                    <a:lnTo>
                      <a:pt x="26" y="10"/>
                    </a:lnTo>
                    <a:lnTo>
                      <a:pt x="25" y="9"/>
                    </a:lnTo>
                    <a:lnTo>
                      <a:pt x="24" y="8"/>
                    </a:lnTo>
                    <a:lnTo>
                      <a:pt x="23" y="7"/>
                    </a:lnTo>
                    <a:lnTo>
                      <a:pt x="22" y="6"/>
                    </a:lnTo>
                    <a:lnTo>
                      <a:pt x="20" y="5"/>
                    </a:lnTo>
                    <a:lnTo>
                      <a:pt x="18" y="4"/>
                    </a:lnTo>
                    <a:lnTo>
                      <a:pt x="17" y="4"/>
                    </a:lnTo>
                    <a:lnTo>
                      <a:pt x="15" y="4"/>
                    </a:lnTo>
                    <a:lnTo>
                      <a:pt x="14" y="4"/>
                    </a:lnTo>
                    <a:lnTo>
                      <a:pt x="13" y="5"/>
                    </a:lnTo>
                    <a:lnTo>
                      <a:pt x="13" y="6"/>
                    </a:lnTo>
                    <a:lnTo>
                      <a:pt x="12" y="6"/>
                    </a:lnTo>
                    <a:lnTo>
                      <a:pt x="11" y="7"/>
                    </a:lnTo>
                    <a:lnTo>
                      <a:pt x="11" y="8"/>
                    </a:lnTo>
                    <a:lnTo>
                      <a:pt x="11" y="10"/>
                    </a:lnTo>
                    <a:lnTo>
                      <a:pt x="11" y="11"/>
                    </a:lnTo>
                    <a:lnTo>
                      <a:pt x="12" y="11"/>
                    </a:lnTo>
                    <a:lnTo>
                      <a:pt x="12" y="12"/>
                    </a:lnTo>
                    <a:lnTo>
                      <a:pt x="14" y="13"/>
                    </a:lnTo>
                    <a:lnTo>
                      <a:pt x="16" y="15"/>
                    </a:lnTo>
                    <a:lnTo>
                      <a:pt x="19" y="17"/>
                    </a:lnTo>
                    <a:lnTo>
                      <a:pt x="22" y="20"/>
                    </a:lnTo>
                    <a:lnTo>
                      <a:pt x="24" y="21"/>
                    </a:lnTo>
                    <a:lnTo>
                      <a:pt x="26" y="22"/>
                    </a:lnTo>
                    <a:lnTo>
                      <a:pt x="28" y="24"/>
                    </a:lnTo>
                    <a:lnTo>
                      <a:pt x="30" y="25"/>
                    </a:lnTo>
                    <a:lnTo>
                      <a:pt x="31" y="26"/>
                    </a:lnTo>
                    <a:lnTo>
                      <a:pt x="32" y="27"/>
                    </a:lnTo>
                    <a:lnTo>
                      <a:pt x="33" y="28"/>
                    </a:lnTo>
                    <a:lnTo>
                      <a:pt x="33" y="29"/>
                    </a:lnTo>
                    <a:lnTo>
                      <a:pt x="35" y="32"/>
                    </a:lnTo>
                    <a:lnTo>
                      <a:pt x="36" y="34"/>
                    </a:lnTo>
                    <a:lnTo>
                      <a:pt x="36" y="36"/>
                    </a:lnTo>
                    <a:lnTo>
                      <a:pt x="36" y="38"/>
                    </a:lnTo>
                    <a:lnTo>
                      <a:pt x="36" y="41"/>
                    </a:lnTo>
                    <a:lnTo>
                      <a:pt x="36" y="42"/>
                    </a:lnTo>
                    <a:lnTo>
                      <a:pt x="35" y="44"/>
                    </a:lnTo>
                    <a:lnTo>
                      <a:pt x="34" y="47"/>
                    </a:lnTo>
                    <a:lnTo>
                      <a:pt x="33" y="48"/>
                    </a:lnTo>
                    <a:lnTo>
                      <a:pt x="31" y="50"/>
                    </a:lnTo>
                    <a:lnTo>
                      <a:pt x="30" y="52"/>
                    </a:lnTo>
                    <a:lnTo>
                      <a:pt x="28" y="53"/>
                    </a:lnTo>
                    <a:lnTo>
                      <a:pt x="26" y="54"/>
                    </a:lnTo>
                    <a:lnTo>
                      <a:pt x="23" y="55"/>
                    </a:lnTo>
                    <a:lnTo>
                      <a:pt x="21" y="55"/>
                    </a:lnTo>
                    <a:lnTo>
                      <a:pt x="18" y="55"/>
                    </a:lnTo>
                    <a:lnTo>
                      <a:pt x="16" y="55"/>
                    </a:lnTo>
                    <a:lnTo>
                      <a:pt x="14" y="55"/>
                    </a:lnTo>
                    <a:lnTo>
                      <a:pt x="11" y="54"/>
                    </a:lnTo>
                    <a:lnTo>
                      <a:pt x="8" y="53"/>
                    </a:lnTo>
                    <a:lnTo>
                      <a:pt x="7" y="53"/>
                    </a:lnTo>
                    <a:lnTo>
                      <a:pt x="6" y="52"/>
                    </a:lnTo>
                    <a:lnTo>
                      <a:pt x="5" y="52"/>
                    </a:lnTo>
                    <a:lnTo>
                      <a:pt x="4" y="53"/>
                    </a:lnTo>
                    <a:lnTo>
                      <a:pt x="3" y="54"/>
                    </a:lnTo>
                    <a:lnTo>
                      <a:pt x="2" y="55"/>
                    </a:lnTo>
                    <a:lnTo>
                      <a:pt x="0" y="55"/>
                    </a:lnTo>
                    <a:lnTo>
                      <a:pt x="0" y="37"/>
                    </a:lnTo>
                    <a:lnTo>
                      <a:pt x="2" y="37"/>
                    </a:lnTo>
                    <a:lnTo>
                      <a:pt x="3" y="39"/>
                    </a:lnTo>
                    <a:lnTo>
                      <a:pt x="4" y="40"/>
                    </a:lnTo>
                    <a:lnTo>
                      <a:pt x="5" y="42"/>
                    </a:lnTo>
                    <a:lnTo>
                      <a:pt x="5" y="43"/>
                    </a:lnTo>
                    <a:lnTo>
                      <a:pt x="6" y="45"/>
                    </a:lnTo>
                    <a:lnTo>
                      <a:pt x="7" y="46"/>
                    </a:lnTo>
                    <a:lnTo>
                      <a:pt x="8" y="47"/>
                    </a:lnTo>
                    <a:lnTo>
                      <a:pt x="9" y="48"/>
                    </a:lnTo>
                    <a:lnTo>
                      <a:pt x="11" y="50"/>
                    </a:lnTo>
                    <a:lnTo>
                      <a:pt x="14" y="51"/>
                    </a:lnTo>
                    <a:lnTo>
                      <a:pt x="16" y="51"/>
                    </a:lnTo>
                    <a:lnTo>
                      <a:pt x="18" y="52"/>
                    </a:lnTo>
                    <a:lnTo>
                      <a:pt x="19" y="51"/>
                    </a:lnTo>
                    <a:lnTo>
                      <a:pt x="20" y="51"/>
                    </a:lnTo>
                    <a:lnTo>
                      <a:pt x="21" y="51"/>
                    </a:lnTo>
                    <a:lnTo>
                      <a:pt x="22" y="50"/>
                    </a:lnTo>
                    <a:lnTo>
                      <a:pt x="23" y="49"/>
                    </a:lnTo>
                    <a:lnTo>
                      <a:pt x="24" y="48"/>
                    </a:lnTo>
                    <a:lnTo>
                      <a:pt x="24" y="47"/>
                    </a:lnTo>
                    <a:lnTo>
                      <a:pt x="24" y="46"/>
                    </a:lnTo>
                    <a:lnTo>
                      <a:pt x="24" y="44"/>
                    </a:lnTo>
                    <a:lnTo>
                      <a:pt x="24" y="43"/>
                    </a:lnTo>
                    <a:lnTo>
                      <a:pt x="23" y="42"/>
                    </a:lnTo>
                    <a:lnTo>
                      <a:pt x="22" y="42"/>
                    </a:lnTo>
                    <a:lnTo>
                      <a:pt x="21" y="41"/>
                    </a:lnTo>
                    <a:lnTo>
                      <a:pt x="19" y="39"/>
                    </a:lnTo>
                    <a:lnTo>
                      <a:pt x="17" y="38"/>
                    </a:lnTo>
                    <a:lnTo>
                      <a:pt x="15" y="36"/>
                    </a:lnTo>
                    <a:lnTo>
                      <a:pt x="13" y="34"/>
                    </a:lnTo>
                    <a:lnTo>
                      <a:pt x="11" y="33"/>
                    </a:lnTo>
                    <a:lnTo>
                      <a:pt x="9" y="32"/>
                    </a:lnTo>
                    <a:lnTo>
                      <a:pt x="8" y="30"/>
                    </a:lnTo>
                    <a:lnTo>
                      <a:pt x="6" y="29"/>
                    </a:lnTo>
                    <a:lnTo>
                      <a:pt x="5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1" y="21"/>
                    </a:lnTo>
                    <a:lnTo>
                      <a:pt x="1" y="19"/>
                    </a:lnTo>
                    <a:lnTo>
                      <a:pt x="0" y="16"/>
                    </a:lnTo>
                    <a:lnTo>
                      <a:pt x="1" y="13"/>
                    </a:lnTo>
                    <a:lnTo>
                      <a:pt x="1" y="11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5" y="4"/>
                    </a:lnTo>
                    <a:lnTo>
                      <a:pt x="6" y="3"/>
                    </a:lnTo>
                    <a:lnTo>
                      <a:pt x="8" y="3"/>
                    </a:lnTo>
                    <a:lnTo>
                      <a:pt x="9" y="2"/>
                    </a:lnTo>
                    <a:lnTo>
                      <a:pt x="11" y="1"/>
                    </a:lnTo>
                    <a:lnTo>
                      <a:pt x="13" y="1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1" y="1"/>
                    </a:lnTo>
                    <a:lnTo>
                      <a:pt x="23" y="2"/>
                    </a:lnTo>
                    <a:lnTo>
                      <a:pt x="24" y="3"/>
                    </a:lnTo>
                    <a:lnTo>
                      <a:pt x="25" y="3"/>
                    </a:lnTo>
                    <a:lnTo>
                      <a:pt x="26" y="3"/>
                    </a:lnTo>
                    <a:lnTo>
                      <a:pt x="27" y="3"/>
                    </a:lnTo>
                    <a:lnTo>
                      <a:pt x="28" y="3"/>
                    </a:lnTo>
                    <a:lnTo>
                      <a:pt x="29" y="3"/>
                    </a:lnTo>
                    <a:lnTo>
                      <a:pt x="30" y="2"/>
                    </a:lnTo>
                    <a:lnTo>
                      <a:pt x="31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6" name="Freeform 92"/>
              <p:cNvSpPr>
                <a:spLocks/>
              </p:cNvSpPr>
              <p:nvPr/>
            </p:nvSpPr>
            <p:spPr bwMode="auto">
              <a:xfrm>
                <a:off x="4115" y="1461"/>
                <a:ext cx="35" cy="73"/>
              </a:xfrm>
              <a:custGeom>
                <a:avLst/>
                <a:gdLst>
                  <a:gd name="T0" fmla="*/ 23 w 35"/>
                  <a:gd name="T1" fmla="*/ 20 h 73"/>
                  <a:gd name="T2" fmla="*/ 35 w 35"/>
                  <a:gd name="T3" fmla="*/ 26 h 73"/>
                  <a:gd name="T4" fmla="*/ 23 w 35"/>
                  <a:gd name="T5" fmla="*/ 58 h 73"/>
                  <a:gd name="T6" fmla="*/ 23 w 35"/>
                  <a:gd name="T7" fmla="*/ 61 h 73"/>
                  <a:gd name="T8" fmla="*/ 23 w 35"/>
                  <a:gd name="T9" fmla="*/ 64 h 73"/>
                  <a:gd name="T10" fmla="*/ 24 w 35"/>
                  <a:gd name="T11" fmla="*/ 65 h 73"/>
                  <a:gd name="T12" fmla="*/ 25 w 35"/>
                  <a:gd name="T13" fmla="*/ 66 h 73"/>
                  <a:gd name="T14" fmla="*/ 26 w 35"/>
                  <a:gd name="T15" fmla="*/ 66 h 73"/>
                  <a:gd name="T16" fmla="*/ 27 w 35"/>
                  <a:gd name="T17" fmla="*/ 66 h 73"/>
                  <a:gd name="T18" fmla="*/ 29 w 35"/>
                  <a:gd name="T19" fmla="*/ 65 h 73"/>
                  <a:gd name="T20" fmla="*/ 32 w 35"/>
                  <a:gd name="T21" fmla="*/ 61 h 73"/>
                  <a:gd name="T22" fmla="*/ 33 w 35"/>
                  <a:gd name="T23" fmla="*/ 65 h 73"/>
                  <a:gd name="T24" fmla="*/ 30 w 35"/>
                  <a:gd name="T25" fmla="*/ 69 h 73"/>
                  <a:gd name="T26" fmla="*/ 27 w 35"/>
                  <a:gd name="T27" fmla="*/ 72 h 73"/>
                  <a:gd name="T28" fmla="*/ 23 w 35"/>
                  <a:gd name="T29" fmla="*/ 73 h 73"/>
                  <a:gd name="T30" fmla="*/ 18 w 35"/>
                  <a:gd name="T31" fmla="*/ 73 h 73"/>
                  <a:gd name="T32" fmla="*/ 14 w 35"/>
                  <a:gd name="T33" fmla="*/ 72 h 73"/>
                  <a:gd name="T34" fmla="*/ 11 w 35"/>
                  <a:gd name="T35" fmla="*/ 69 h 73"/>
                  <a:gd name="T36" fmla="*/ 8 w 35"/>
                  <a:gd name="T37" fmla="*/ 66 h 73"/>
                  <a:gd name="T38" fmla="*/ 8 w 35"/>
                  <a:gd name="T39" fmla="*/ 64 h 73"/>
                  <a:gd name="T40" fmla="*/ 8 w 35"/>
                  <a:gd name="T41" fmla="*/ 62 h 73"/>
                  <a:gd name="T42" fmla="*/ 7 w 35"/>
                  <a:gd name="T43" fmla="*/ 59 h 73"/>
                  <a:gd name="T44" fmla="*/ 7 w 35"/>
                  <a:gd name="T45" fmla="*/ 56 h 73"/>
                  <a:gd name="T46" fmla="*/ 7 w 35"/>
                  <a:gd name="T47" fmla="*/ 26 h 73"/>
                  <a:gd name="T48" fmla="*/ 0 w 35"/>
                  <a:gd name="T49" fmla="*/ 24 h 73"/>
                  <a:gd name="T50" fmla="*/ 4 w 35"/>
                  <a:gd name="T51" fmla="*/ 21 h 73"/>
                  <a:gd name="T52" fmla="*/ 7 w 35"/>
                  <a:gd name="T53" fmla="*/ 18 h 73"/>
                  <a:gd name="T54" fmla="*/ 10 w 35"/>
                  <a:gd name="T55" fmla="*/ 16 h 73"/>
                  <a:gd name="T56" fmla="*/ 12 w 35"/>
                  <a:gd name="T57" fmla="*/ 13 h 73"/>
                  <a:gd name="T58" fmla="*/ 15 w 35"/>
                  <a:gd name="T59" fmla="*/ 11 h 73"/>
                  <a:gd name="T60" fmla="*/ 17 w 35"/>
                  <a:gd name="T61" fmla="*/ 7 h 73"/>
                  <a:gd name="T62" fmla="*/ 19 w 35"/>
                  <a:gd name="T63" fmla="*/ 4 h 73"/>
                  <a:gd name="T64" fmla="*/ 21 w 35"/>
                  <a:gd name="T65" fmla="*/ 0 h 7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"/>
                  <a:gd name="T100" fmla="*/ 0 h 73"/>
                  <a:gd name="T101" fmla="*/ 35 w 35"/>
                  <a:gd name="T102" fmla="*/ 73 h 7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" h="73">
                    <a:moveTo>
                      <a:pt x="23" y="0"/>
                    </a:moveTo>
                    <a:lnTo>
                      <a:pt x="23" y="20"/>
                    </a:lnTo>
                    <a:lnTo>
                      <a:pt x="35" y="20"/>
                    </a:lnTo>
                    <a:lnTo>
                      <a:pt x="35" y="26"/>
                    </a:lnTo>
                    <a:lnTo>
                      <a:pt x="23" y="26"/>
                    </a:lnTo>
                    <a:lnTo>
                      <a:pt x="23" y="58"/>
                    </a:lnTo>
                    <a:lnTo>
                      <a:pt x="23" y="60"/>
                    </a:lnTo>
                    <a:lnTo>
                      <a:pt x="23" y="61"/>
                    </a:lnTo>
                    <a:lnTo>
                      <a:pt x="23" y="63"/>
                    </a:lnTo>
                    <a:lnTo>
                      <a:pt x="23" y="64"/>
                    </a:lnTo>
                    <a:lnTo>
                      <a:pt x="24" y="65"/>
                    </a:lnTo>
                    <a:lnTo>
                      <a:pt x="25" y="66"/>
                    </a:lnTo>
                    <a:lnTo>
                      <a:pt x="26" y="66"/>
                    </a:lnTo>
                    <a:lnTo>
                      <a:pt x="27" y="66"/>
                    </a:lnTo>
                    <a:lnTo>
                      <a:pt x="28" y="66"/>
                    </a:lnTo>
                    <a:lnTo>
                      <a:pt x="29" y="65"/>
                    </a:lnTo>
                    <a:lnTo>
                      <a:pt x="31" y="64"/>
                    </a:lnTo>
                    <a:lnTo>
                      <a:pt x="32" y="61"/>
                    </a:lnTo>
                    <a:lnTo>
                      <a:pt x="34" y="63"/>
                    </a:lnTo>
                    <a:lnTo>
                      <a:pt x="33" y="65"/>
                    </a:lnTo>
                    <a:lnTo>
                      <a:pt x="32" y="67"/>
                    </a:lnTo>
                    <a:lnTo>
                      <a:pt x="30" y="69"/>
                    </a:lnTo>
                    <a:lnTo>
                      <a:pt x="28" y="70"/>
                    </a:lnTo>
                    <a:lnTo>
                      <a:pt x="27" y="72"/>
                    </a:lnTo>
                    <a:lnTo>
                      <a:pt x="25" y="72"/>
                    </a:lnTo>
                    <a:lnTo>
                      <a:pt x="23" y="73"/>
                    </a:lnTo>
                    <a:lnTo>
                      <a:pt x="20" y="73"/>
                    </a:lnTo>
                    <a:lnTo>
                      <a:pt x="18" y="73"/>
                    </a:lnTo>
                    <a:lnTo>
                      <a:pt x="16" y="72"/>
                    </a:lnTo>
                    <a:lnTo>
                      <a:pt x="14" y="72"/>
                    </a:lnTo>
                    <a:lnTo>
                      <a:pt x="12" y="70"/>
                    </a:lnTo>
                    <a:lnTo>
                      <a:pt x="11" y="69"/>
                    </a:lnTo>
                    <a:lnTo>
                      <a:pt x="9" y="68"/>
                    </a:lnTo>
                    <a:lnTo>
                      <a:pt x="8" y="66"/>
                    </a:lnTo>
                    <a:lnTo>
                      <a:pt x="8" y="65"/>
                    </a:lnTo>
                    <a:lnTo>
                      <a:pt x="8" y="64"/>
                    </a:lnTo>
                    <a:lnTo>
                      <a:pt x="8" y="63"/>
                    </a:lnTo>
                    <a:lnTo>
                      <a:pt x="8" y="62"/>
                    </a:lnTo>
                    <a:lnTo>
                      <a:pt x="8" y="61"/>
                    </a:lnTo>
                    <a:lnTo>
                      <a:pt x="7" y="59"/>
                    </a:lnTo>
                    <a:lnTo>
                      <a:pt x="7" y="58"/>
                    </a:lnTo>
                    <a:lnTo>
                      <a:pt x="7" y="56"/>
                    </a:lnTo>
                    <a:lnTo>
                      <a:pt x="7" y="54"/>
                    </a:lnTo>
                    <a:lnTo>
                      <a:pt x="7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2" y="22"/>
                    </a:lnTo>
                    <a:lnTo>
                      <a:pt x="4" y="21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9" y="17"/>
                    </a:lnTo>
                    <a:lnTo>
                      <a:pt x="10" y="16"/>
                    </a:lnTo>
                    <a:lnTo>
                      <a:pt x="11" y="15"/>
                    </a:lnTo>
                    <a:lnTo>
                      <a:pt x="12" y="13"/>
                    </a:lnTo>
                    <a:lnTo>
                      <a:pt x="14" y="12"/>
                    </a:lnTo>
                    <a:lnTo>
                      <a:pt x="15" y="11"/>
                    </a:lnTo>
                    <a:lnTo>
                      <a:pt x="16" y="9"/>
                    </a:lnTo>
                    <a:lnTo>
                      <a:pt x="17" y="7"/>
                    </a:lnTo>
                    <a:lnTo>
                      <a:pt x="18" y="6"/>
                    </a:lnTo>
                    <a:lnTo>
                      <a:pt x="19" y="4"/>
                    </a:lnTo>
                    <a:lnTo>
                      <a:pt x="20" y="2"/>
                    </a:lnTo>
                    <a:lnTo>
                      <a:pt x="21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7" name="Freeform 93"/>
              <p:cNvSpPr>
                <a:spLocks noEditPoints="1"/>
              </p:cNvSpPr>
              <p:nvPr/>
            </p:nvSpPr>
            <p:spPr bwMode="auto">
              <a:xfrm>
                <a:off x="4156" y="1479"/>
                <a:ext cx="51" cy="55"/>
              </a:xfrm>
              <a:custGeom>
                <a:avLst/>
                <a:gdLst>
                  <a:gd name="T0" fmla="*/ 23 w 51"/>
                  <a:gd name="T1" fmla="*/ 50 h 55"/>
                  <a:gd name="T2" fmla="*/ 17 w 51"/>
                  <a:gd name="T3" fmla="*/ 54 h 55"/>
                  <a:gd name="T4" fmla="*/ 10 w 51"/>
                  <a:gd name="T5" fmla="*/ 55 h 55"/>
                  <a:gd name="T6" fmla="*/ 4 w 51"/>
                  <a:gd name="T7" fmla="*/ 54 h 55"/>
                  <a:gd name="T8" fmla="*/ 1 w 51"/>
                  <a:gd name="T9" fmla="*/ 49 h 55"/>
                  <a:gd name="T10" fmla="*/ 0 w 51"/>
                  <a:gd name="T11" fmla="*/ 42 h 55"/>
                  <a:gd name="T12" fmla="*/ 5 w 51"/>
                  <a:gd name="T13" fmla="*/ 34 h 55"/>
                  <a:gd name="T14" fmla="*/ 11 w 51"/>
                  <a:gd name="T15" fmla="*/ 30 h 55"/>
                  <a:gd name="T16" fmla="*/ 20 w 51"/>
                  <a:gd name="T17" fmla="*/ 25 h 55"/>
                  <a:gd name="T18" fmla="*/ 28 w 51"/>
                  <a:gd name="T19" fmla="*/ 16 h 55"/>
                  <a:gd name="T20" fmla="*/ 28 w 51"/>
                  <a:gd name="T21" fmla="*/ 9 h 55"/>
                  <a:gd name="T22" fmla="*/ 26 w 51"/>
                  <a:gd name="T23" fmla="*/ 7 h 55"/>
                  <a:gd name="T24" fmla="*/ 24 w 51"/>
                  <a:gd name="T25" fmla="*/ 5 h 55"/>
                  <a:gd name="T26" fmla="*/ 21 w 51"/>
                  <a:gd name="T27" fmla="*/ 4 h 55"/>
                  <a:gd name="T28" fmla="*/ 16 w 51"/>
                  <a:gd name="T29" fmla="*/ 5 h 55"/>
                  <a:gd name="T30" fmla="*/ 14 w 51"/>
                  <a:gd name="T31" fmla="*/ 7 h 55"/>
                  <a:gd name="T32" fmla="*/ 13 w 51"/>
                  <a:gd name="T33" fmla="*/ 9 h 55"/>
                  <a:gd name="T34" fmla="*/ 15 w 51"/>
                  <a:gd name="T35" fmla="*/ 11 h 55"/>
                  <a:gd name="T36" fmla="*/ 17 w 51"/>
                  <a:gd name="T37" fmla="*/ 15 h 55"/>
                  <a:gd name="T38" fmla="*/ 17 w 51"/>
                  <a:gd name="T39" fmla="*/ 19 h 55"/>
                  <a:gd name="T40" fmla="*/ 14 w 51"/>
                  <a:gd name="T41" fmla="*/ 21 h 55"/>
                  <a:gd name="T42" fmla="*/ 10 w 51"/>
                  <a:gd name="T43" fmla="*/ 23 h 55"/>
                  <a:gd name="T44" fmla="*/ 5 w 51"/>
                  <a:gd name="T45" fmla="*/ 22 h 55"/>
                  <a:gd name="T46" fmla="*/ 2 w 51"/>
                  <a:gd name="T47" fmla="*/ 19 h 55"/>
                  <a:gd name="T48" fmla="*/ 2 w 51"/>
                  <a:gd name="T49" fmla="*/ 14 h 55"/>
                  <a:gd name="T50" fmla="*/ 5 w 51"/>
                  <a:gd name="T51" fmla="*/ 8 h 55"/>
                  <a:gd name="T52" fmla="*/ 11 w 51"/>
                  <a:gd name="T53" fmla="*/ 4 h 55"/>
                  <a:gd name="T54" fmla="*/ 17 w 51"/>
                  <a:gd name="T55" fmla="*/ 2 h 55"/>
                  <a:gd name="T56" fmla="*/ 21 w 51"/>
                  <a:gd name="T57" fmla="*/ 1 h 55"/>
                  <a:gd name="T58" fmla="*/ 26 w 51"/>
                  <a:gd name="T59" fmla="*/ 0 h 55"/>
                  <a:gd name="T60" fmla="*/ 31 w 51"/>
                  <a:gd name="T61" fmla="*/ 1 h 55"/>
                  <a:gd name="T62" fmla="*/ 35 w 51"/>
                  <a:gd name="T63" fmla="*/ 2 h 55"/>
                  <a:gd name="T64" fmla="*/ 40 w 51"/>
                  <a:gd name="T65" fmla="*/ 5 h 55"/>
                  <a:gd name="T66" fmla="*/ 44 w 51"/>
                  <a:gd name="T67" fmla="*/ 10 h 55"/>
                  <a:gd name="T68" fmla="*/ 44 w 51"/>
                  <a:gd name="T69" fmla="*/ 13 h 55"/>
                  <a:gd name="T70" fmla="*/ 45 w 51"/>
                  <a:gd name="T71" fmla="*/ 17 h 55"/>
                  <a:gd name="T72" fmla="*/ 45 w 51"/>
                  <a:gd name="T73" fmla="*/ 41 h 55"/>
                  <a:gd name="T74" fmla="*/ 45 w 51"/>
                  <a:gd name="T75" fmla="*/ 45 h 55"/>
                  <a:gd name="T76" fmla="*/ 45 w 51"/>
                  <a:gd name="T77" fmla="*/ 46 h 55"/>
                  <a:gd name="T78" fmla="*/ 46 w 51"/>
                  <a:gd name="T79" fmla="*/ 47 h 55"/>
                  <a:gd name="T80" fmla="*/ 47 w 51"/>
                  <a:gd name="T81" fmla="*/ 47 h 55"/>
                  <a:gd name="T82" fmla="*/ 49 w 51"/>
                  <a:gd name="T83" fmla="*/ 46 h 55"/>
                  <a:gd name="T84" fmla="*/ 50 w 51"/>
                  <a:gd name="T85" fmla="*/ 49 h 55"/>
                  <a:gd name="T86" fmla="*/ 45 w 51"/>
                  <a:gd name="T87" fmla="*/ 53 h 55"/>
                  <a:gd name="T88" fmla="*/ 40 w 51"/>
                  <a:gd name="T89" fmla="*/ 55 h 55"/>
                  <a:gd name="T90" fmla="*/ 34 w 51"/>
                  <a:gd name="T91" fmla="*/ 55 h 55"/>
                  <a:gd name="T92" fmla="*/ 30 w 51"/>
                  <a:gd name="T93" fmla="*/ 52 h 55"/>
                  <a:gd name="T94" fmla="*/ 28 w 51"/>
                  <a:gd name="T95" fmla="*/ 47 h 55"/>
                  <a:gd name="T96" fmla="*/ 26 w 51"/>
                  <a:gd name="T97" fmla="*/ 26 h 55"/>
                  <a:gd name="T98" fmla="*/ 22 w 51"/>
                  <a:gd name="T99" fmla="*/ 29 h 55"/>
                  <a:gd name="T100" fmla="*/ 18 w 51"/>
                  <a:gd name="T101" fmla="*/ 32 h 55"/>
                  <a:gd name="T102" fmla="*/ 16 w 51"/>
                  <a:gd name="T103" fmla="*/ 37 h 55"/>
                  <a:gd name="T104" fmla="*/ 15 w 51"/>
                  <a:gd name="T105" fmla="*/ 41 h 55"/>
                  <a:gd name="T106" fmla="*/ 17 w 51"/>
                  <a:gd name="T107" fmla="*/ 44 h 55"/>
                  <a:gd name="T108" fmla="*/ 20 w 51"/>
                  <a:gd name="T109" fmla="*/ 46 h 55"/>
                  <a:gd name="T110" fmla="*/ 25 w 51"/>
                  <a:gd name="T111" fmla="*/ 45 h 5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1"/>
                  <a:gd name="T169" fmla="*/ 0 h 55"/>
                  <a:gd name="T170" fmla="*/ 51 w 51"/>
                  <a:gd name="T171" fmla="*/ 55 h 5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1" h="55">
                    <a:moveTo>
                      <a:pt x="28" y="47"/>
                    </a:moveTo>
                    <a:lnTo>
                      <a:pt x="26" y="49"/>
                    </a:lnTo>
                    <a:lnTo>
                      <a:pt x="23" y="50"/>
                    </a:lnTo>
                    <a:lnTo>
                      <a:pt x="21" y="52"/>
                    </a:lnTo>
                    <a:lnTo>
                      <a:pt x="19" y="53"/>
                    </a:lnTo>
                    <a:lnTo>
                      <a:pt x="17" y="54"/>
                    </a:lnTo>
                    <a:lnTo>
                      <a:pt x="14" y="55"/>
                    </a:lnTo>
                    <a:lnTo>
                      <a:pt x="12" y="55"/>
                    </a:lnTo>
                    <a:lnTo>
                      <a:pt x="10" y="55"/>
                    </a:lnTo>
                    <a:lnTo>
                      <a:pt x="8" y="55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3" y="52"/>
                    </a:lnTo>
                    <a:lnTo>
                      <a:pt x="2" y="51"/>
                    </a:lnTo>
                    <a:lnTo>
                      <a:pt x="1" y="49"/>
                    </a:lnTo>
                    <a:lnTo>
                      <a:pt x="0" y="47"/>
                    </a:lnTo>
                    <a:lnTo>
                      <a:pt x="0" y="45"/>
                    </a:lnTo>
                    <a:lnTo>
                      <a:pt x="0" y="42"/>
                    </a:lnTo>
                    <a:lnTo>
                      <a:pt x="1" y="39"/>
                    </a:lnTo>
                    <a:lnTo>
                      <a:pt x="3" y="37"/>
                    </a:lnTo>
                    <a:lnTo>
                      <a:pt x="5" y="34"/>
                    </a:lnTo>
                    <a:lnTo>
                      <a:pt x="6" y="33"/>
                    </a:lnTo>
                    <a:lnTo>
                      <a:pt x="9" y="32"/>
                    </a:lnTo>
                    <a:lnTo>
                      <a:pt x="11" y="30"/>
                    </a:lnTo>
                    <a:lnTo>
                      <a:pt x="14" y="29"/>
                    </a:lnTo>
                    <a:lnTo>
                      <a:pt x="17" y="27"/>
                    </a:lnTo>
                    <a:lnTo>
                      <a:pt x="20" y="25"/>
                    </a:lnTo>
                    <a:lnTo>
                      <a:pt x="24" y="24"/>
                    </a:lnTo>
                    <a:lnTo>
                      <a:pt x="28" y="22"/>
                    </a:lnTo>
                    <a:lnTo>
                      <a:pt x="28" y="16"/>
                    </a:lnTo>
                    <a:lnTo>
                      <a:pt x="28" y="13"/>
                    </a:lnTo>
                    <a:lnTo>
                      <a:pt x="28" y="11"/>
                    </a:lnTo>
                    <a:lnTo>
                      <a:pt x="28" y="9"/>
                    </a:lnTo>
                    <a:lnTo>
                      <a:pt x="27" y="8"/>
                    </a:lnTo>
                    <a:lnTo>
                      <a:pt x="27" y="7"/>
                    </a:lnTo>
                    <a:lnTo>
                      <a:pt x="26" y="7"/>
                    </a:lnTo>
                    <a:lnTo>
                      <a:pt x="26" y="6"/>
                    </a:lnTo>
                    <a:lnTo>
                      <a:pt x="25" y="6"/>
                    </a:lnTo>
                    <a:lnTo>
                      <a:pt x="24" y="5"/>
                    </a:lnTo>
                    <a:lnTo>
                      <a:pt x="23" y="4"/>
                    </a:lnTo>
                    <a:lnTo>
                      <a:pt x="22" y="4"/>
                    </a:lnTo>
                    <a:lnTo>
                      <a:pt x="21" y="4"/>
                    </a:lnTo>
                    <a:lnTo>
                      <a:pt x="19" y="4"/>
                    </a:lnTo>
                    <a:lnTo>
                      <a:pt x="18" y="4"/>
                    </a:lnTo>
                    <a:lnTo>
                      <a:pt x="16" y="5"/>
                    </a:lnTo>
                    <a:lnTo>
                      <a:pt x="15" y="6"/>
                    </a:lnTo>
                    <a:lnTo>
                      <a:pt x="14" y="6"/>
                    </a:lnTo>
                    <a:lnTo>
                      <a:pt x="14" y="7"/>
                    </a:lnTo>
                    <a:lnTo>
                      <a:pt x="13" y="8"/>
                    </a:lnTo>
                    <a:lnTo>
                      <a:pt x="13" y="9"/>
                    </a:lnTo>
                    <a:lnTo>
                      <a:pt x="14" y="10"/>
                    </a:lnTo>
                    <a:lnTo>
                      <a:pt x="14" y="11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17" y="13"/>
                    </a:lnTo>
                    <a:lnTo>
                      <a:pt x="17" y="15"/>
                    </a:lnTo>
                    <a:lnTo>
                      <a:pt x="17" y="16"/>
                    </a:lnTo>
                    <a:lnTo>
                      <a:pt x="17" y="17"/>
                    </a:lnTo>
                    <a:lnTo>
                      <a:pt x="17" y="19"/>
                    </a:lnTo>
                    <a:lnTo>
                      <a:pt x="16" y="20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3" y="22"/>
                    </a:lnTo>
                    <a:lnTo>
                      <a:pt x="11" y="22"/>
                    </a:lnTo>
                    <a:lnTo>
                      <a:pt x="10" y="23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5" y="22"/>
                    </a:lnTo>
                    <a:lnTo>
                      <a:pt x="4" y="21"/>
                    </a:lnTo>
                    <a:lnTo>
                      <a:pt x="3" y="20"/>
                    </a:lnTo>
                    <a:lnTo>
                      <a:pt x="2" y="19"/>
                    </a:lnTo>
                    <a:lnTo>
                      <a:pt x="2" y="17"/>
                    </a:lnTo>
                    <a:lnTo>
                      <a:pt x="1" y="16"/>
                    </a:lnTo>
                    <a:lnTo>
                      <a:pt x="2" y="14"/>
                    </a:lnTo>
                    <a:lnTo>
                      <a:pt x="2" y="12"/>
                    </a:lnTo>
                    <a:lnTo>
                      <a:pt x="3" y="10"/>
                    </a:lnTo>
                    <a:lnTo>
                      <a:pt x="5" y="8"/>
                    </a:lnTo>
                    <a:lnTo>
                      <a:pt x="6" y="7"/>
                    </a:lnTo>
                    <a:lnTo>
                      <a:pt x="9" y="5"/>
                    </a:lnTo>
                    <a:lnTo>
                      <a:pt x="11" y="4"/>
                    </a:lnTo>
                    <a:lnTo>
                      <a:pt x="14" y="3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8" y="1"/>
                    </a:lnTo>
                    <a:lnTo>
                      <a:pt x="19" y="1"/>
                    </a:lnTo>
                    <a:lnTo>
                      <a:pt x="21" y="1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1" y="1"/>
                    </a:lnTo>
                    <a:lnTo>
                      <a:pt x="33" y="1"/>
                    </a:lnTo>
                    <a:lnTo>
                      <a:pt x="34" y="2"/>
                    </a:lnTo>
                    <a:lnTo>
                      <a:pt x="35" y="2"/>
                    </a:lnTo>
                    <a:lnTo>
                      <a:pt x="37" y="3"/>
                    </a:lnTo>
                    <a:lnTo>
                      <a:pt x="38" y="4"/>
                    </a:lnTo>
                    <a:lnTo>
                      <a:pt x="40" y="5"/>
                    </a:lnTo>
                    <a:lnTo>
                      <a:pt x="41" y="7"/>
                    </a:lnTo>
                    <a:lnTo>
                      <a:pt x="43" y="9"/>
                    </a:lnTo>
                    <a:lnTo>
                      <a:pt x="44" y="10"/>
                    </a:lnTo>
                    <a:lnTo>
                      <a:pt x="44" y="11"/>
                    </a:lnTo>
                    <a:lnTo>
                      <a:pt x="44" y="12"/>
                    </a:lnTo>
                    <a:lnTo>
                      <a:pt x="44" y="13"/>
                    </a:lnTo>
                    <a:lnTo>
                      <a:pt x="44" y="14"/>
                    </a:lnTo>
                    <a:lnTo>
                      <a:pt x="45" y="16"/>
                    </a:lnTo>
                    <a:lnTo>
                      <a:pt x="45" y="17"/>
                    </a:lnTo>
                    <a:lnTo>
                      <a:pt x="45" y="19"/>
                    </a:lnTo>
                    <a:lnTo>
                      <a:pt x="45" y="21"/>
                    </a:lnTo>
                    <a:lnTo>
                      <a:pt x="45" y="41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6"/>
                    </a:lnTo>
                    <a:lnTo>
                      <a:pt x="45" y="47"/>
                    </a:lnTo>
                    <a:lnTo>
                      <a:pt x="46" y="47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9" y="46"/>
                    </a:lnTo>
                    <a:lnTo>
                      <a:pt x="51" y="47"/>
                    </a:lnTo>
                    <a:lnTo>
                      <a:pt x="50" y="49"/>
                    </a:lnTo>
                    <a:lnTo>
                      <a:pt x="48" y="51"/>
                    </a:lnTo>
                    <a:lnTo>
                      <a:pt x="47" y="52"/>
                    </a:lnTo>
                    <a:lnTo>
                      <a:pt x="45" y="53"/>
                    </a:lnTo>
                    <a:lnTo>
                      <a:pt x="44" y="54"/>
                    </a:lnTo>
                    <a:lnTo>
                      <a:pt x="42" y="55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5"/>
                    </a:lnTo>
                    <a:lnTo>
                      <a:pt x="32" y="54"/>
                    </a:lnTo>
                    <a:lnTo>
                      <a:pt x="31" y="53"/>
                    </a:lnTo>
                    <a:lnTo>
                      <a:pt x="30" y="52"/>
                    </a:lnTo>
                    <a:lnTo>
                      <a:pt x="29" y="50"/>
                    </a:lnTo>
                    <a:lnTo>
                      <a:pt x="28" y="48"/>
                    </a:lnTo>
                    <a:lnTo>
                      <a:pt x="28" y="47"/>
                    </a:lnTo>
                    <a:close/>
                    <a:moveTo>
                      <a:pt x="28" y="43"/>
                    </a:moveTo>
                    <a:lnTo>
                      <a:pt x="28" y="25"/>
                    </a:lnTo>
                    <a:lnTo>
                      <a:pt x="26" y="26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2" y="29"/>
                    </a:lnTo>
                    <a:lnTo>
                      <a:pt x="21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7" y="33"/>
                    </a:lnTo>
                    <a:lnTo>
                      <a:pt x="16" y="35"/>
                    </a:lnTo>
                    <a:lnTo>
                      <a:pt x="16" y="37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5" y="42"/>
                    </a:lnTo>
                    <a:lnTo>
                      <a:pt x="16" y="43"/>
                    </a:lnTo>
                    <a:lnTo>
                      <a:pt x="17" y="44"/>
                    </a:lnTo>
                    <a:lnTo>
                      <a:pt x="18" y="45"/>
                    </a:lnTo>
                    <a:lnTo>
                      <a:pt x="19" y="45"/>
                    </a:lnTo>
                    <a:lnTo>
                      <a:pt x="20" y="46"/>
                    </a:lnTo>
                    <a:lnTo>
                      <a:pt x="21" y="46"/>
                    </a:lnTo>
                    <a:lnTo>
                      <a:pt x="23" y="46"/>
                    </a:lnTo>
                    <a:lnTo>
                      <a:pt x="25" y="45"/>
                    </a:lnTo>
                    <a:lnTo>
                      <a:pt x="26" y="44"/>
                    </a:lnTo>
                    <a:lnTo>
                      <a:pt x="28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8" name="Freeform 94"/>
              <p:cNvSpPr>
                <a:spLocks/>
              </p:cNvSpPr>
              <p:nvPr/>
            </p:nvSpPr>
            <p:spPr bwMode="auto">
              <a:xfrm>
                <a:off x="4214" y="1479"/>
                <a:ext cx="55" cy="54"/>
              </a:xfrm>
              <a:custGeom>
                <a:avLst/>
                <a:gdLst>
                  <a:gd name="T0" fmla="*/ 21 w 55"/>
                  <a:gd name="T1" fmla="*/ 9 h 54"/>
                  <a:gd name="T2" fmla="*/ 25 w 55"/>
                  <a:gd name="T3" fmla="*/ 5 h 54"/>
                  <a:gd name="T4" fmla="*/ 28 w 55"/>
                  <a:gd name="T5" fmla="*/ 3 h 54"/>
                  <a:gd name="T6" fmla="*/ 32 w 55"/>
                  <a:gd name="T7" fmla="*/ 1 h 54"/>
                  <a:gd name="T8" fmla="*/ 36 w 55"/>
                  <a:gd name="T9" fmla="*/ 0 h 54"/>
                  <a:gd name="T10" fmla="*/ 41 w 55"/>
                  <a:gd name="T11" fmla="*/ 1 h 54"/>
                  <a:gd name="T12" fmla="*/ 44 w 55"/>
                  <a:gd name="T13" fmla="*/ 3 h 54"/>
                  <a:gd name="T14" fmla="*/ 47 w 55"/>
                  <a:gd name="T15" fmla="*/ 7 h 54"/>
                  <a:gd name="T16" fmla="*/ 49 w 55"/>
                  <a:gd name="T17" fmla="*/ 10 h 54"/>
                  <a:gd name="T18" fmla="*/ 49 w 55"/>
                  <a:gd name="T19" fmla="*/ 12 h 54"/>
                  <a:gd name="T20" fmla="*/ 50 w 55"/>
                  <a:gd name="T21" fmla="*/ 15 h 54"/>
                  <a:gd name="T22" fmla="*/ 50 w 55"/>
                  <a:gd name="T23" fmla="*/ 19 h 54"/>
                  <a:gd name="T24" fmla="*/ 50 w 55"/>
                  <a:gd name="T25" fmla="*/ 22 h 54"/>
                  <a:gd name="T26" fmla="*/ 50 w 55"/>
                  <a:gd name="T27" fmla="*/ 45 h 54"/>
                  <a:gd name="T28" fmla="*/ 51 w 55"/>
                  <a:gd name="T29" fmla="*/ 49 h 54"/>
                  <a:gd name="T30" fmla="*/ 52 w 55"/>
                  <a:gd name="T31" fmla="*/ 51 h 54"/>
                  <a:gd name="T32" fmla="*/ 54 w 55"/>
                  <a:gd name="T33" fmla="*/ 51 h 54"/>
                  <a:gd name="T34" fmla="*/ 55 w 55"/>
                  <a:gd name="T35" fmla="*/ 54 h 54"/>
                  <a:gd name="T36" fmla="*/ 29 w 55"/>
                  <a:gd name="T37" fmla="*/ 52 h 54"/>
                  <a:gd name="T38" fmla="*/ 32 w 55"/>
                  <a:gd name="T39" fmla="*/ 51 h 54"/>
                  <a:gd name="T40" fmla="*/ 33 w 55"/>
                  <a:gd name="T41" fmla="*/ 49 h 54"/>
                  <a:gd name="T42" fmla="*/ 34 w 55"/>
                  <a:gd name="T43" fmla="*/ 47 h 54"/>
                  <a:gd name="T44" fmla="*/ 34 w 55"/>
                  <a:gd name="T45" fmla="*/ 42 h 54"/>
                  <a:gd name="T46" fmla="*/ 34 w 55"/>
                  <a:gd name="T47" fmla="*/ 17 h 54"/>
                  <a:gd name="T48" fmla="*/ 34 w 55"/>
                  <a:gd name="T49" fmla="*/ 13 h 54"/>
                  <a:gd name="T50" fmla="*/ 34 w 55"/>
                  <a:gd name="T51" fmla="*/ 11 h 54"/>
                  <a:gd name="T52" fmla="*/ 33 w 55"/>
                  <a:gd name="T53" fmla="*/ 10 h 54"/>
                  <a:gd name="T54" fmla="*/ 31 w 55"/>
                  <a:gd name="T55" fmla="*/ 9 h 54"/>
                  <a:gd name="T56" fmla="*/ 30 w 55"/>
                  <a:gd name="T57" fmla="*/ 8 h 54"/>
                  <a:gd name="T58" fmla="*/ 27 w 55"/>
                  <a:gd name="T59" fmla="*/ 9 h 54"/>
                  <a:gd name="T60" fmla="*/ 23 w 55"/>
                  <a:gd name="T61" fmla="*/ 13 h 54"/>
                  <a:gd name="T62" fmla="*/ 21 w 55"/>
                  <a:gd name="T63" fmla="*/ 42 h 54"/>
                  <a:gd name="T64" fmla="*/ 21 w 55"/>
                  <a:gd name="T65" fmla="*/ 47 h 54"/>
                  <a:gd name="T66" fmla="*/ 21 w 55"/>
                  <a:gd name="T67" fmla="*/ 50 h 54"/>
                  <a:gd name="T68" fmla="*/ 23 w 55"/>
                  <a:gd name="T69" fmla="*/ 51 h 54"/>
                  <a:gd name="T70" fmla="*/ 26 w 55"/>
                  <a:gd name="T71" fmla="*/ 52 h 54"/>
                  <a:gd name="T72" fmla="*/ 0 w 55"/>
                  <a:gd name="T73" fmla="*/ 54 h 54"/>
                  <a:gd name="T74" fmla="*/ 1 w 55"/>
                  <a:gd name="T75" fmla="*/ 51 h 54"/>
                  <a:gd name="T76" fmla="*/ 3 w 55"/>
                  <a:gd name="T77" fmla="*/ 51 h 54"/>
                  <a:gd name="T78" fmla="*/ 4 w 55"/>
                  <a:gd name="T79" fmla="*/ 49 h 54"/>
                  <a:gd name="T80" fmla="*/ 5 w 55"/>
                  <a:gd name="T81" fmla="*/ 45 h 54"/>
                  <a:gd name="T82" fmla="*/ 5 w 55"/>
                  <a:gd name="T83" fmla="*/ 13 h 54"/>
                  <a:gd name="T84" fmla="*/ 4 w 55"/>
                  <a:gd name="T85" fmla="*/ 9 h 54"/>
                  <a:gd name="T86" fmla="*/ 4 w 55"/>
                  <a:gd name="T87" fmla="*/ 6 h 54"/>
                  <a:gd name="T88" fmla="*/ 2 w 55"/>
                  <a:gd name="T89" fmla="*/ 5 h 54"/>
                  <a:gd name="T90" fmla="*/ 0 w 55"/>
                  <a:gd name="T91" fmla="*/ 4 h 54"/>
                  <a:gd name="T92" fmla="*/ 21 w 55"/>
                  <a:gd name="T93" fmla="*/ 2 h 5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5"/>
                  <a:gd name="T142" fmla="*/ 0 h 54"/>
                  <a:gd name="T143" fmla="*/ 55 w 55"/>
                  <a:gd name="T144" fmla="*/ 54 h 54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5" h="54">
                    <a:moveTo>
                      <a:pt x="21" y="2"/>
                    </a:moveTo>
                    <a:lnTo>
                      <a:pt x="21" y="9"/>
                    </a:lnTo>
                    <a:lnTo>
                      <a:pt x="22" y="7"/>
                    </a:lnTo>
                    <a:lnTo>
                      <a:pt x="25" y="5"/>
                    </a:lnTo>
                    <a:lnTo>
                      <a:pt x="26" y="4"/>
                    </a:lnTo>
                    <a:lnTo>
                      <a:pt x="28" y="3"/>
                    </a:lnTo>
                    <a:lnTo>
                      <a:pt x="30" y="2"/>
                    </a:lnTo>
                    <a:lnTo>
                      <a:pt x="32" y="1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1" y="1"/>
                    </a:lnTo>
                    <a:lnTo>
                      <a:pt x="43" y="2"/>
                    </a:lnTo>
                    <a:lnTo>
                      <a:pt x="44" y="3"/>
                    </a:lnTo>
                    <a:lnTo>
                      <a:pt x="46" y="5"/>
                    </a:lnTo>
                    <a:lnTo>
                      <a:pt x="47" y="7"/>
                    </a:lnTo>
                    <a:lnTo>
                      <a:pt x="48" y="8"/>
                    </a:lnTo>
                    <a:lnTo>
                      <a:pt x="49" y="10"/>
                    </a:lnTo>
                    <a:lnTo>
                      <a:pt x="49" y="11"/>
                    </a:lnTo>
                    <a:lnTo>
                      <a:pt x="49" y="12"/>
                    </a:lnTo>
                    <a:lnTo>
                      <a:pt x="50" y="13"/>
                    </a:lnTo>
                    <a:lnTo>
                      <a:pt x="50" y="15"/>
                    </a:lnTo>
                    <a:lnTo>
                      <a:pt x="50" y="17"/>
                    </a:lnTo>
                    <a:lnTo>
                      <a:pt x="50" y="19"/>
                    </a:lnTo>
                    <a:lnTo>
                      <a:pt x="50" y="20"/>
                    </a:lnTo>
                    <a:lnTo>
                      <a:pt x="50" y="22"/>
                    </a:lnTo>
                    <a:lnTo>
                      <a:pt x="50" y="42"/>
                    </a:lnTo>
                    <a:lnTo>
                      <a:pt x="50" y="45"/>
                    </a:lnTo>
                    <a:lnTo>
                      <a:pt x="51" y="47"/>
                    </a:lnTo>
                    <a:lnTo>
                      <a:pt x="51" y="49"/>
                    </a:lnTo>
                    <a:lnTo>
                      <a:pt x="51" y="50"/>
                    </a:lnTo>
                    <a:lnTo>
                      <a:pt x="52" y="51"/>
                    </a:lnTo>
                    <a:lnTo>
                      <a:pt x="53" y="51"/>
                    </a:lnTo>
                    <a:lnTo>
                      <a:pt x="54" y="51"/>
                    </a:lnTo>
                    <a:lnTo>
                      <a:pt x="55" y="52"/>
                    </a:lnTo>
                    <a:lnTo>
                      <a:pt x="55" y="54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31" y="51"/>
                    </a:lnTo>
                    <a:lnTo>
                      <a:pt x="32" y="51"/>
                    </a:lnTo>
                    <a:lnTo>
                      <a:pt x="33" y="50"/>
                    </a:lnTo>
                    <a:lnTo>
                      <a:pt x="33" y="49"/>
                    </a:lnTo>
                    <a:lnTo>
                      <a:pt x="34" y="48"/>
                    </a:lnTo>
                    <a:lnTo>
                      <a:pt x="34" y="47"/>
                    </a:lnTo>
                    <a:lnTo>
                      <a:pt x="34" y="45"/>
                    </a:lnTo>
                    <a:lnTo>
                      <a:pt x="34" y="42"/>
                    </a:lnTo>
                    <a:lnTo>
                      <a:pt x="34" y="20"/>
                    </a:lnTo>
                    <a:lnTo>
                      <a:pt x="34" y="17"/>
                    </a:lnTo>
                    <a:lnTo>
                      <a:pt x="34" y="15"/>
                    </a:lnTo>
                    <a:lnTo>
                      <a:pt x="34" y="13"/>
                    </a:lnTo>
                    <a:lnTo>
                      <a:pt x="34" y="12"/>
                    </a:lnTo>
                    <a:lnTo>
                      <a:pt x="34" y="11"/>
                    </a:lnTo>
                    <a:lnTo>
                      <a:pt x="33" y="10"/>
                    </a:lnTo>
                    <a:lnTo>
                      <a:pt x="32" y="10"/>
                    </a:lnTo>
                    <a:lnTo>
                      <a:pt x="31" y="9"/>
                    </a:lnTo>
                    <a:lnTo>
                      <a:pt x="30" y="8"/>
                    </a:lnTo>
                    <a:lnTo>
                      <a:pt x="29" y="8"/>
                    </a:lnTo>
                    <a:lnTo>
                      <a:pt x="27" y="9"/>
                    </a:lnTo>
                    <a:lnTo>
                      <a:pt x="25" y="11"/>
                    </a:lnTo>
                    <a:lnTo>
                      <a:pt x="23" y="13"/>
                    </a:lnTo>
                    <a:lnTo>
                      <a:pt x="21" y="16"/>
                    </a:lnTo>
                    <a:lnTo>
                      <a:pt x="21" y="42"/>
                    </a:lnTo>
                    <a:lnTo>
                      <a:pt x="21" y="45"/>
                    </a:lnTo>
                    <a:lnTo>
                      <a:pt x="21" y="47"/>
                    </a:lnTo>
                    <a:lnTo>
                      <a:pt x="21" y="49"/>
                    </a:lnTo>
                    <a:lnTo>
                      <a:pt x="21" y="50"/>
                    </a:lnTo>
                    <a:lnTo>
                      <a:pt x="22" y="51"/>
                    </a:lnTo>
                    <a:lnTo>
                      <a:pt x="23" y="51"/>
                    </a:lnTo>
                    <a:lnTo>
                      <a:pt x="24" y="51"/>
                    </a:lnTo>
                    <a:lnTo>
                      <a:pt x="26" y="52"/>
                    </a:lnTo>
                    <a:lnTo>
                      <a:pt x="26" y="54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1" y="51"/>
                    </a:lnTo>
                    <a:lnTo>
                      <a:pt x="2" y="51"/>
                    </a:lnTo>
                    <a:lnTo>
                      <a:pt x="3" y="51"/>
                    </a:lnTo>
                    <a:lnTo>
                      <a:pt x="4" y="50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5" y="45"/>
                    </a:lnTo>
                    <a:lnTo>
                      <a:pt x="5" y="42"/>
                    </a:lnTo>
                    <a:lnTo>
                      <a:pt x="5" y="13"/>
                    </a:lnTo>
                    <a:lnTo>
                      <a:pt x="5" y="11"/>
                    </a:lnTo>
                    <a:lnTo>
                      <a:pt x="4" y="9"/>
                    </a:lnTo>
                    <a:lnTo>
                      <a:pt x="4" y="7"/>
                    </a:lnTo>
                    <a:lnTo>
                      <a:pt x="4" y="6"/>
                    </a:lnTo>
                    <a:lnTo>
                      <a:pt x="3" y="6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89" name="Freeform 95"/>
              <p:cNvSpPr>
                <a:spLocks/>
              </p:cNvSpPr>
              <p:nvPr/>
            </p:nvSpPr>
            <p:spPr bwMode="auto">
              <a:xfrm>
                <a:off x="4276" y="1461"/>
                <a:ext cx="34" cy="73"/>
              </a:xfrm>
              <a:custGeom>
                <a:avLst/>
                <a:gdLst>
                  <a:gd name="T0" fmla="*/ 23 w 34"/>
                  <a:gd name="T1" fmla="*/ 20 h 73"/>
                  <a:gd name="T2" fmla="*/ 34 w 34"/>
                  <a:gd name="T3" fmla="*/ 26 h 73"/>
                  <a:gd name="T4" fmla="*/ 23 w 34"/>
                  <a:gd name="T5" fmla="*/ 58 h 73"/>
                  <a:gd name="T6" fmla="*/ 23 w 34"/>
                  <a:gd name="T7" fmla="*/ 61 h 73"/>
                  <a:gd name="T8" fmla="*/ 23 w 34"/>
                  <a:gd name="T9" fmla="*/ 64 h 73"/>
                  <a:gd name="T10" fmla="*/ 23 w 34"/>
                  <a:gd name="T11" fmla="*/ 65 h 73"/>
                  <a:gd name="T12" fmla="*/ 24 w 34"/>
                  <a:gd name="T13" fmla="*/ 66 h 73"/>
                  <a:gd name="T14" fmla="*/ 25 w 34"/>
                  <a:gd name="T15" fmla="*/ 66 h 73"/>
                  <a:gd name="T16" fmla="*/ 26 w 34"/>
                  <a:gd name="T17" fmla="*/ 66 h 73"/>
                  <a:gd name="T18" fmla="*/ 29 w 34"/>
                  <a:gd name="T19" fmla="*/ 65 h 73"/>
                  <a:gd name="T20" fmla="*/ 32 w 34"/>
                  <a:gd name="T21" fmla="*/ 61 h 73"/>
                  <a:gd name="T22" fmla="*/ 33 w 34"/>
                  <a:gd name="T23" fmla="*/ 65 h 73"/>
                  <a:gd name="T24" fmla="*/ 30 w 34"/>
                  <a:gd name="T25" fmla="*/ 69 h 73"/>
                  <a:gd name="T26" fmla="*/ 26 w 34"/>
                  <a:gd name="T27" fmla="*/ 72 h 73"/>
                  <a:gd name="T28" fmla="*/ 22 w 34"/>
                  <a:gd name="T29" fmla="*/ 73 h 73"/>
                  <a:gd name="T30" fmla="*/ 17 w 34"/>
                  <a:gd name="T31" fmla="*/ 73 h 73"/>
                  <a:gd name="T32" fmla="*/ 13 w 34"/>
                  <a:gd name="T33" fmla="*/ 72 h 73"/>
                  <a:gd name="T34" fmla="*/ 10 w 34"/>
                  <a:gd name="T35" fmla="*/ 69 h 73"/>
                  <a:gd name="T36" fmla="*/ 8 w 34"/>
                  <a:gd name="T37" fmla="*/ 66 h 73"/>
                  <a:gd name="T38" fmla="*/ 7 w 34"/>
                  <a:gd name="T39" fmla="*/ 64 h 73"/>
                  <a:gd name="T40" fmla="*/ 7 w 34"/>
                  <a:gd name="T41" fmla="*/ 62 h 73"/>
                  <a:gd name="T42" fmla="*/ 7 w 34"/>
                  <a:gd name="T43" fmla="*/ 59 h 73"/>
                  <a:gd name="T44" fmla="*/ 7 w 34"/>
                  <a:gd name="T45" fmla="*/ 56 h 73"/>
                  <a:gd name="T46" fmla="*/ 7 w 34"/>
                  <a:gd name="T47" fmla="*/ 26 h 73"/>
                  <a:gd name="T48" fmla="*/ 0 w 34"/>
                  <a:gd name="T49" fmla="*/ 24 h 73"/>
                  <a:gd name="T50" fmla="*/ 3 w 34"/>
                  <a:gd name="T51" fmla="*/ 21 h 73"/>
                  <a:gd name="T52" fmla="*/ 7 w 34"/>
                  <a:gd name="T53" fmla="*/ 18 h 73"/>
                  <a:gd name="T54" fmla="*/ 9 w 34"/>
                  <a:gd name="T55" fmla="*/ 16 h 73"/>
                  <a:gd name="T56" fmla="*/ 12 w 34"/>
                  <a:gd name="T57" fmla="*/ 13 h 73"/>
                  <a:gd name="T58" fmla="*/ 15 w 34"/>
                  <a:gd name="T59" fmla="*/ 11 h 73"/>
                  <a:gd name="T60" fmla="*/ 17 w 34"/>
                  <a:gd name="T61" fmla="*/ 7 h 73"/>
                  <a:gd name="T62" fmla="*/ 19 w 34"/>
                  <a:gd name="T63" fmla="*/ 4 h 73"/>
                  <a:gd name="T64" fmla="*/ 21 w 34"/>
                  <a:gd name="T65" fmla="*/ 0 h 7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"/>
                  <a:gd name="T100" fmla="*/ 0 h 73"/>
                  <a:gd name="T101" fmla="*/ 34 w 34"/>
                  <a:gd name="T102" fmla="*/ 73 h 7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" h="73">
                    <a:moveTo>
                      <a:pt x="23" y="0"/>
                    </a:moveTo>
                    <a:lnTo>
                      <a:pt x="23" y="20"/>
                    </a:lnTo>
                    <a:lnTo>
                      <a:pt x="34" y="20"/>
                    </a:lnTo>
                    <a:lnTo>
                      <a:pt x="34" y="26"/>
                    </a:lnTo>
                    <a:lnTo>
                      <a:pt x="23" y="26"/>
                    </a:lnTo>
                    <a:lnTo>
                      <a:pt x="23" y="58"/>
                    </a:lnTo>
                    <a:lnTo>
                      <a:pt x="23" y="60"/>
                    </a:lnTo>
                    <a:lnTo>
                      <a:pt x="23" y="61"/>
                    </a:lnTo>
                    <a:lnTo>
                      <a:pt x="23" y="63"/>
                    </a:lnTo>
                    <a:lnTo>
                      <a:pt x="23" y="64"/>
                    </a:lnTo>
                    <a:lnTo>
                      <a:pt x="23" y="65"/>
                    </a:lnTo>
                    <a:lnTo>
                      <a:pt x="24" y="65"/>
                    </a:lnTo>
                    <a:lnTo>
                      <a:pt x="24" y="66"/>
                    </a:lnTo>
                    <a:lnTo>
                      <a:pt x="25" y="66"/>
                    </a:lnTo>
                    <a:lnTo>
                      <a:pt x="26" y="66"/>
                    </a:lnTo>
                    <a:lnTo>
                      <a:pt x="27" y="66"/>
                    </a:lnTo>
                    <a:lnTo>
                      <a:pt x="29" y="65"/>
                    </a:lnTo>
                    <a:lnTo>
                      <a:pt x="30" y="64"/>
                    </a:lnTo>
                    <a:lnTo>
                      <a:pt x="32" y="61"/>
                    </a:lnTo>
                    <a:lnTo>
                      <a:pt x="34" y="63"/>
                    </a:lnTo>
                    <a:lnTo>
                      <a:pt x="33" y="65"/>
                    </a:lnTo>
                    <a:lnTo>
                      <a:pt x="31" y="67"/>
                    </a:lnTo>
                    <a:lnTo>
                      <a:pt x="30" y="69"/>
                    </a:lnTo>
                    <a:lnTo>
                      <a:pt x="28" y="70"/>
                    </a:lnTo>
                    <a:lnTo>
                      <a:pt x="26" y="72"/>
                    </a:lnTo>
                    <a:lnTo>
                      <a:pt x="24" y="72"/>
                    </a:lnTo>
                    <a:lnTo>
                      <a:pt x="22" y="73"/>
                    </a:lnTo>
                    <a:lnTo>
                      <a:pt x="20" y="73"/>
                    </a:lnTo>
                    <a:lnTo>
                      <a:pt x="17" y="73"/>
                    </a:lnTo>
                    <a:lnTo>
                      <a:pt x="15" y="72"/>
                    </a:lnTo>
                    <a:lnTo>
                      <a:pt x="13" y="72"/>
                    </a:lnTo>
                    <a:lnTo>
                      <a:pt x="12" y="70"/>
                    </a:lnTo>
                    <a:lnTo>
                      <a:pt x="10" y="69"/>
                    </a:lnTo>
                    <a:lnTo>
                      <a:pt x="9" y="68"/>
                    </a:lnTo>
                    <a:lnTo>
                      <a:pt x="8" y="66"/>
                    </a:lnTo>
                    <a:lnTo>
                      <a:pt x="7" y="65"/>
                    </a:lnTo>
                    <a:lnTo>
                      <a:pt x="7" y="64"/>
                    </a:lnTo>
                    <a:lnTo>
                      <a:pt x="7" y="63"/>
                    </a:lnTo>
                    <a:lnTo>
                      <a:pt x="7" y="62"/>
                    </a:lnTo>
                    <a:lnTo>
                      <a:pt x="7" y="61"/>
                    </a:lnTo>
                    <a:lnTo>
                      <a:pt x="7" y="59"/>
                    </a:lnTo>
                    <a:lnTo>
                      <a:pt x="7" y="58"/>
                    </a:lnTo>
                    <a:lnTo>
                      <a:pt x="7" y="56"/>
                    </a:lnTo>
                    <a:lnTo>
                      <a:pt x="7" y="54"/>
                    </a:lnTo>
                    <a:lnTo>
                      <a:pt x="7" y="26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2" y="22"/>
                    </a:lnTo>
                    <a:lnTo>
                      <a:pt x="3" y="21"/>
                    </a:lnTo>
                    <a:lnTo>
                      <a:pt x="5" y="20"/>
                    </a:lnTo>
                    <a:lnTo>
                      <a:pt x="7" y="18"/>
                    </a:lnTo>
                    <a:lnTo>
                      <a:pt x="8" y="17"/>
                    </a:lnTo>
                    <a:lnTo>
                      <a:pt x="9" y="16"/>
                    </a:lnTo>
                    <a:lnTo>
                      <a:pt x="11" y="15"/>
                    </a:lnTo>
                    <a:lnTo>
                      <a:pt x="12" y="13"/>
                    </a:lnTo>
                    <a:lnTo>
                      <a:pt x="13" y="12"/>
                    </a:lnTo>
                    <a:lnTo>
                      <a:pt x="15" y="11"/>
                    </a:lnTo>
                    <a:lnTo>
                      <a:pt x="16" y="9"/>
                    </a:lnTo>
                    <a:lnTo>
                      <a:pt x="17" y="7"/>
                    </a:lnTo>
                    <a:lnTo>
                      <a:pt x="18" y="6"/>
                    </a:lnTo>
                    <a:lnTo>
                      <a:pt x="19" y="4"/>
                    </a:lnTo>
                    <a:lnTo>
                      <a:pt x="20" y="2"/>
                    </a:lnTo>
                    <a:lnTo>
                      <a:pt x="21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0" name="Freeform 96"/>
              <p:cNvSpPr>
                <a:spLocks noEditPoints="1"/>
              </p:cNvSpPr>
              <p:nvPr/>
            </p:nvSpPr>
            <p:spPr bwMode="auto">
              <a:xfrm>
                <a:off x="4316" y="1479"/>
                <a:ext cx="44" cy="55"/>
              </a:xfrm>
              <a:custGeom>
                <a:avLst/>
                <a:gdLst>
                  <a:gd name="T0" fmla="*/ 16 w 44"/>
                  <a:gd name="T1" fmla="*/ 26 h 55"/>
                  <a:gd name="T2" fmla="*/ 16 w 44"/>
                  <a:gd name="T3" fmla="*/ 31 h 55"/>
                  <a:gd name="T4" fmla="*/ 17 w 44"/>
                  <a:gd name="T5" fmla="*/ 35 h 55"/>
                  <a:gd name="T6" fmla="*/ 19 w 44"/>
                  <a:gd name="T7" fmla="*/ 39 h 55"/>
                  <a:gd name="T8" fmla="*/ 21 w 44"/>
                  <a:gd name="T9" fmla="*/ 42 h 55"/>
                  <a:gd name="T10" fmla="*/ 25 w 44"/>
                  <a:gd name="T11" fmla="*/ 45 h 55"/>
                  <a:gd name="T12" fmla="*/ 30 w 44"/>
                  <a:gd name="T13" fmla="*/ 46 h 55"/>
                  <a:gd name="T14" fmla="*/ 34 w 44"/>
                  <a:gd name="T15" fmla="*/ 45 h 55"/>
                  <a:gd name="T16" fmla="*/ 36 w 44"/>
                  <a:gd name="T17" fmla="*/ 44 h 55"/>
                  <a:gd name="T18" fmla="*/ 39 w 44"/>
                  <a:gd name="T19" fmla="*/ 41 h 55"/>
                  <a:gd name="T20" fmla="*/ 42 w 44"/>
                  <a:gd name="T21" fmla="*/ 37 h 55"/>
                  <a:gd name="T22" fmla="*/ 43 w 44"/>
                  <a:gd name="T23" fmla="*/ 41 h 55"/>
                  <a:gd name="T24" fmla="*/ 41 w 44"/>
                  <a:gd name="T25" fmla="*/ 45 h 55"/>
                  <a:gd name="T26" fmla="*/ 39 w 44"/>
                  <a:gd name="T27" fmla="*/ 48 h 55"/>
                  <a:gd name="T28" fmla="*/ 36 w 44"/>
                  <a:gd name="T29" fmla="*/ 51 h 55"/>
                  <a:gd name="T30" fmla="*/ 34 w 44"/>
                  <a:gd name="T31" fmla="*/ 52 h 55"/>
                  <a:gd name="T32" fmla="*/ 31 w 44"/>
                  <a:gd name="T33" fmla="*/ 54 h 55"/>
                  <a:gd name="T34" fmla="*/ 28 w 44"/>
                  <a:gd name="T35" fmla="*/ 55 h 55"/>
                  <a:gd name="T36" fmla="*/ 24 w 44"/>
                  <a:gd name="T37" fmla="*/ 55 h 55"/>
                  <a:gd name="T38" fmla="*/ 20 w 44"/>
                  <a:gd name="T39" fmla="*/ 55 h 55"/>
                  <a:gd name="T40" fmla="*/ 15 w 44"/>
                  <a:gd name="T41" fmla="*/ 54 h 55"/>
                  <a:gd name="T42" fmla="*/ 11 w 44"/>
                  <a:gd name="T43" fmla="*/ 52 h 55"/>
                  <a:gd name="T44" fmla="*/ 7 w 44"/>
                  <a:gd name="T45" fmla="*/ 49 h 55"/>
                  <a:gd name="T46" fmla="*/ 4 w 44"/>
                  <a:gd name="T47" fmla="*/ 45 h 55"/>
                  <a:gd name="T48" fmla="*/ 2 w 44"/>
                  <a:gd name="T49" fmla="*/ 41 h 55"/>
                  <a:gd name="T50" fmla="*/ 1 w 44"/>
                  <a:gd name="T51" fmla="*/ 36 h 55"/>
                  <a:gd name="T52" fmla="*/ 0 w 44"/>
                  <a:gd name="T53" fmla="*/ 31 h 55"/>
                  <a:gd name="T54" fmla="*/ 0 w 44"/>
                  <a:gd name="T55" fmla="*/ 26 h 55"/>
                  <a:gd name="T56" fmla="*/ 2 w 44"/>
                  <a:gd name="T57" fmla="*/ 20 h 55"/>
                  <a:gd name="T58" fmla="*/ 3 w 44"/>
                  <a:gd name="T59" fmla="*/ 15 h 55"/>
                  <a:gd name="T60" fmla="*/ 6 w 44"/>
                  <a:gd name="T61" fmla="*/ 10 h 55"/>
                  <a:gd name="T62" fmla="*/ 9 w 44"/>
                  <a:gd name="T63" fmla="*/ 7 h 55"/>
                  <a:gd name="T64" fmla="*/ 13 w 44"/>
                  <a:gd name="T65" fmla="*/ 3 h 55"/>
                  <a:gd name="T66" fmla="*/ 17 w 44"/>
                  <a:gd name="T67" fmla="*/ 2 h 55"/>
                  <a:gd name="T68" fmla="*/ 22 w 44"/>
                  <a:gd name="T69" fmla="*/ 0 h 55"/>
                  <a:gd name="T70" fmla="*/ 26 w 44"/>
                  <a:gd name="T71" fmla="*/ 0 h 55"/>
                  <a:gd name="T72" fmla="*/ 30 w 44"/>
                  <a:gd name="T73" fmla="*/ 2 h 55"/>
                  <a:gd name="T74" fmla="*/ 33 w 44"/>
                  <a:gd name="T75" fmla="*/ 3 h 55"/>
                  <a:gd name="T76" fmla="*/ 37 w 44"/>
                  <a:gd name="T77" fmla="*/ 6 h 55"/>
                  <a:gd name="T78" fmla="*/ 39 w 44"/>
                  <a:gd name="T79" fmla="*/ 9 h 55"/>
                  <a:gd name="T80" fmla="*/ 42 w 44"/>
                  <a:gd name="T81" fmla="*/ 13 h 55"/>
                  <a:gd name="T82" fmla="*/ 43 w 44"/>
                  <a:gd name="T83" fmla="*/ 17 h 55"/>
                  <a:gd name="T84" fmla="*/ 44 w 44"/>
                  <a:gd name="T85" fmla="*/ 23 h 55"/>
                  <a:gd name="T86" fmla="*/ 30 w 44"/>
                  <a:gd name="T87" fmla="*/ 23 h 55"/>
                  <a:gd name="T88" fmla="*/ 30 w 44"/>
                  <a:gd name="T89" fmla="*/ 19 h 55"/>
                  <a:gd name="T90" fmla="*/ 30 w 44"/>
                  <a:gd name="T91" fmla="*/ 15 h 55"/>
                  <a:gd name="T92" fmla="*/ 29 w 44"/>
                  <a:gd name="T93" fmla="*/ 12 h 55"/>
                  <a:gd name="T94" fmla="*/ 29 w 44"/>
                  <a:gd name="T95" fmla="*/ 10 h 55"/>
                  <a:gd name="T96" fmla="*/ 28 w 44"/>
                  <a:gd name="T97" fmla="*/ 7 h 55"/>
                  <a:gd name="T98" fmla="*/ 26 w 44"/>
                  <a:gd name="T99" fmla="*/ 5 h 55"/>
                  <a:gd name="T100" fmla="*/ 25 w 44"/>
                  <a:gd name="T101" fmla="*/ 4 h 55"/>
                  <a:gd name="T102" fmla="*/ 23 w 44"/>
                  <a:gd name="T103" fmla="*/ 4 h 55"/>
                  <a:gd name="T104" fmla="*/ 21 w 44"/>
                  <a:gd name="T105" fmla="*/ 5 h 55"/>
                  <a:gd name="T106" fmla="*/ 19 w 44"/>
                  <a:gd name="T107" fmla="*/ 7 h 55"/>
                  <a:gd name="T108" fmla="*/ 17 w 44"/>
                  <a:gd name="T109" fmla="*/ 10 h 55"/>
                  <a:gd name="T110" fmla="*/ 16 w 44"/>
                  <a:gd name="T111" fmla="*/ 13 h 55"/>
                  <a:gd name="T112" fmla="*/ 16 w 44"/>
                  <a:gd name="T113" fmla="*/ 17 h 55"/>
                  <a:gd name="T114" fmla="*/ 16 w 44"/>
                  <a:gd name="T115" fmla="*/ 21 h 55"/>
                  <a:gd name="T116" fmla="*/ 30 w 44"/>
                  <a:gd name="T117" fmla="*/ 23 h 5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4"/>
                  <a:gd name="T178" fmla="*/ 0 h 55"/>
                  <a:gd name="T179" fmla="*/ 44 w 44"/>
                  <a:gd name="T180" fmla="*/ 55 h 5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4" h="55">
                    <a:moveTo>
                      <a:pt x="44" y="26"/>
                    </a:moveTo>
                    <a:lnTo>
                      <a:pt x="16" y="26"/>
                    </a:lnTo>
                    <a:lnTo>
                      <a:pt x="16" y="29"/>
                    </a:lnTo>
                    <a:lnTo>
                      <a:pt x="16" y="31"/>
                    </a:lnTo>
                    <a:lnTo>
                      <a:pt x="16" y="33"/>
                    </a:lnTo>
                    <a:lnTo>
                      <a:pt x="17" y="35"/>
                    </a:lnTo>
                    <a:lnTo>
                      <a:pt x="18" y="37"/>
                    </a:lnTo>
                    <a:lnTo>
                      <a:pt x="19" y="39"/>
                    </a:lnTo>
                    <a:lnTo>
                      <a:pt x="20" y="40"/>
                    </a:lnTo>
                    <a:lnTo>
                      <a:pt x="21" y="42"/>
                    </a:lnTo>
                    <a:lnTo>
                      <a:pt x="23" y="43"/>
                    </a:lnTo>
                    <a:lnTo>
                      <a:pt x="25" y="45"/>
                    </a:lnTo>
                    <a:lnTo>
                      <a:pt x="28" y="46"/>
                    </a:lnTo>
                    <a:lnTo>
                      <a:pt x="30" y="46"/>
                    </a:lnTo>
                    <a:lnTo>
                      <a:pt x="32" y="46"/>
                    </a:lnTo>
                    <a:lnTo>
                      <a:pt x="34" y="45"/>
                    </a:lnTo>
                    <a:lnTo>
                      <a:pt x="35" y="45"/>
                    </a:lnTo>
                    <a:lnTo>
                      <a:pt x="36" y="44"/>
                    </a:lnTo>
                    <a:lnTo>
                      <a:pt x="38" y="43"/>
                    </a:lnTo>
                    <a:lnTo>
                      <a:pt x="39" y="41"/>
                    </a:lnTo>
                    <a:lnTo>
                      <a:pt x="41" y="39"/>
                    </a:lnTo>
                    <a:lnTo>
                      <a:pt x="42" y="37"/>
                    </a:lnTo>
                    <a:lnTo>
                      <a:pt x="44" y="38"/>
                    </a:lnTo>
                    <a:lnTo>
                      <a:pt x="43" y="41"/>
                    </a:lnTo>
                    <a:lnTo>
                      <a:pt x="42" y="43"/>
                    </a:lnTo>
                    <a:lnTo>
                      <a:pt x="41" y="45"/>
                    </a:lnTo>
                    <a:lnTo>
                      <a:pt x="40" y="47"/>
                    </a:lnTo>
                    <a:lnTo>
                      <a:pt x="39" y="48"/>
                    </a:lnTo>
                    <a:lnTo>
                      <a:pt x="38" y="50"/>
                    </a:lnTo>
                    <a:lnTo>
                      <a:pt x="36" y="51"/>
                    </a:lnTo>
                    <a:lnTo>
                      <a:pt x="35" y="52"/>
                    </a:lnTo>
                    <a:lnTo>
                      <a:pt x="34" y="52"/>
                    </a:lnTo>
                    <a:lnTo>
                      <a:pt x="32" y="53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8" y="55"/>
                    </a:lnTo>
                    <a:lnTo>
                      <a:pt x="26" y="55"/>
                    </a:lnTo>
                    <a:lnTo>
                      <a:pt x="24" y="55"/>
                    </a:lnTo>
                    <a:lnTo>
                      <a:pt x="23" y="55"/>
                    </a:lnTo>
                    <a:lnTo>
                      <a:pt x="20" y="55"/>
                    </a:lnTo>
                    <a:lnTo>
                      <a:pt x="17" y="55"/>
                    </a:lnTo>
                    <a:lnTo>
                      <a:pt x="15" y="54"/>
                    </a:lnTo>
                    <a:lnTo>
                      <a:pt x="13" y="53"/>
                    </a:lnTo>
                    <a:lnTo>
                      <a:pt x="11" y="52"/>
                    </a:lnTo>
                    <a:lnTo>
                      <a:pt x="8" y="50"/>
                    </a:lnTo>
                    <a:lnTo>
                      <a:pt x="7" y="49"/>
                    </a:lnTo>
                    <a:lnTo>
                      <a:pt x="5" y="47"/>
                    </a:lnTo>
                    <a:lnTo>
                      <a:pt x="4" y="45"/>
                    </a:lnTo>
                    <a:lnTo>
                      <a:pt x="3" y="43"/>
                    </a:lnTo>
                    <a:lnTo>
                      <a:pt x="2" y="41"/>
                    </a:lnTo>
                    <a:lnTo>
                      <a:pt x="2" y="38"/>
                    </a:lnTo>
                    <a:lnTo>
                      <a:pt x="1" y="36"/>
                    </a:lnTo>
                    <a:lnTo>
                      <a:pt x="1" y="34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1" y="23"/>
                    </a:lnTo>
                    <a:lnTo>
                      <a:pt x="2" y="20"/>
                    </a:lnTo>
                    <a:lnTo>
                      <a:pt x="2" y="17"/>
                    </a:lnTo>
                    <a:lnTo>
                      <a:pt x="3" y="15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9" y="7"/>
                    </a:lnTo>
                    <a:lnTo>
                      <a:pt x="11" y="5"/>
                    </a:lnTo>
                    <a:lnTo>
                      <a:pt x="13" y="3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8" y="1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7"/>
                    </a:lnTo>
                    <a:lnTo>
                      <a:pt x="39" y="9"/>
                    </a:lnTo>
                    <a:lnTo>
                      <a:pt x="41" y="11"/>
                    </a:lnTo>
                    <a:lnTo>
                      <a:pt x="42" y="13"/>
                    </a:lnTo>
                    <a:lnTo>
                      <a:pt x="42" y="15"/>
                    </a:lnTo>
                    <a:lnTo>
                      <a:pt x="43" y="17"/>
                    </a:lnTo>
                    <a:lnTo>
                      <a:pt x="44" y="20"/>
                    </a:lnTo>
                    <a:lnTo>
                      <a:pt x="44" y="23"/>
                    </a:lnTo>
                    <a:lnTo>
                      <a:pt x="44" y="26"/>
                    </a:lnTo>
                    <a:close/>
                    <a:moveTo>
                      <a:pt x="30" y="23"/>
                    </a:moveTo>
                    <a:lnTo>
                      <a:pt x="30" y="21"/>
                    </a:lnTo>
                    <a:lnTo>
                      <a:pt x="30" y="19"/>
                    </a:lnTo>
                    <a:lnTo>
                      <a:pt x="30" y="17"/>
                    </a:lnTo>
                    <a:lnTo>
                      <a:pt x="30" y="15"/>
                    </a:lnTo>
                    <a:lnTo>
                      <a:pt x="30" y="14"/>
                    </a:lnTo>
                    <a:lnTo>
                      <a:pt x="29" y="12"/>
                    </a:lnTo>
                    <a:lnTo>
                      <a:pt x="29" y="11"/>
                    </a:lnTo>
                    <a:lnTo>
                      <a:pt x="29" y="10"/>
                    </a:lnTo>
                    <a:lnTo>
                      <a:pt x="28" y="9"/>
                    </a:lnTo>
                    <a:lnTo>
                      <a:pt x="28" y="7"/>
                    </a:lnTo>
                    <a:lnTo>
                      <a:pt x="27" y="6"/>
                    </a:lnTo>
                    <a:lnTo>
                      <a:pt x="26" y="5"/>
                    </a:lnTo>
                    <a:lnTo>
                      <a:pt x="25" y="5"/>
                    </a:lnTo>
                    <a:lnTo>
                      <a:pt x="25" y="4"/>
                    </a:lnTo>
                    <a:lnTo>
                      <a:pt x="24" y="4"/>
                    </a:lnTo>
                    <a:lnTo>
                      <a:pt x="23" y="4"/>
                    </a:lnTo>
                    <a:lnTo>
                      <a:pt x="22" y="4"/>
                    </a:lnTo>
                    <a:lnTo>
                      <a:pt x="21" y="5"/>
                    </a:lnTo>
                    <a:lnTo>
                      <a:pt x="20" y="6"/>
                    </a:lnTo>
                    <a:lnTo>
                      <a:pt x="19" y="7"/>
                    </a:lnTo>
                    <a:lnTo>
                      <a:pt x="18" y="8"/>
                    </a:lnTo>
                    <a:lnTo>
                      <a:pt x="17" y="10"/>
                    </a:lnTo>
                    <a:lnTo>
                      <a:pt x="17" y="11"/>
                    </a:lnTo>
                    <a:lnTo>
                      <a:pt x="16" y="13"/>
                    </a:lnTo>
                    <a:lnTo>
                      <a:pt x="16" y="15"/>
                    </a:lnTo>
                    <a:lnTo>
                      <a:pt x="16" y="17"/>
                    </a:lnTo>
                    <a:lnTo>
                      <a:pt x="16" y="19"/>
                    </a:lnTo>
                    <a:lnTo>
                      <a:pt x="16" y="21"/>
                    </a:lnTo>
                    <a:lnTo>
                      <a:pt x="16" y="23"/>
                    </a:lnTo>
                    <a:lnTo>
                      <a:pt x="3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1" name="Freeform 97"/>
              <p:cNvSpPr>
                <a:spLocks noEditPoints="1"/>
              </p:cNvSpPr>
              <p:nvPr/>
            </p:nvSpPr>
            <p:spPr bwMode="auto">
              <a:xfrm>
                <a:off x="3022" y="2688"/>
                <a:ext cx="65" cy="76"/>
              </a:xfrm>
              <a:custGeom>
                <a:avLst/>
                <a:gdLst>
                  <a:gd name="T0" fmla="*/ 29 w 65"/>
                  <a:gd name="T1" fmla="*/ 63 h 76"/>
                  <a:gd name="T2" fmla="*/ 29 w 65"/>
                  <a:gd name="T3" fmla="*/ 68 h 76"/>
                  <a:gd name="T4" fmla="*/ 29 w 65"/>
                  <a:gd name="T5" fmla="*/ 71 h 76"/>
                  <a:gd name="T6" fmla="*/ 30 w 65"/>
                  <a:gd name="T7" fmla="*/ 72 h 76"/>
                  <a:gd name="T8" fmla="*/ 32 w 65"/>
                  <a:gd name="T9" fmla="*/ 73 h 76"/>
                  <a:gd name="T10" fmla="*/ 35 w 65"/>
                  <a:gd name="T11" fmla="*/ 74 h 76"/>
                  <a:gd name="T12" fmla="*/ 39 w 65"/>
                  <a:gd name="T13" fmla="*/ 74 h 76"/>
                  <a:gd name="T14" fmla="*/ 0 w 65"/>
                  <a:gd name="T15" fmla="*/ 76 h 76"/>
                  <a:gd name="T16" fmla="*/ 3 w 65"/>
                  <a:gd name="T17" fmla="*/ 74 h 76"/>
                  <a:gd name="T18" fmla="*/ 7 w 65"/>
                  <a:gd name="T19" fmla="*/ 73 h 76"/>
                  <a:gd name="T20" fmla="*/ 9 w 65"/>
                  <a:gd name="T21" fmla="*/ 72 h 76"/>
                  <a:gd name="T22" fmla="*/ 10 w 65"/>
                  <a:gd name="T23" fmla="*/ 71 h 76"/>
                  <a:gd name="T24" fmla="*/ 11 w 65"/>
                  <a:gd name="T25" fmla="*/ 70 h 76"/>
                  <a:gd name="T26" fmla="*/ 11 w 65"/>
                  <a:gd name="T27" fmla="*/ 66 h 76"/>
                  <a:gd name="T28" fmla="*/ 11 w 65"/>
                  <a:gd name="T29" fmla="*/ 13 h 76"/>
                  <a:gd name="T30" fmla="*/ 11 w 65"/>
                  <a:gd name="T31" fmla="*/ 8 h 76"/>
                  <a:gd name="T32" fmla="*/ 10 w 65"/>
                  <a:gd name="T33" fmla="*/ 6 h 76"/>
                  <a:gd name="T34" fmla="*/ 9 w 65"/>
                  <a:gd name="T35" fmla="*/ 4 h 76"/>
                  <a:gd name="T36" fmla="*/ 8 w 65"/>
                  <a:gd name="T37" fmla="*/ 3 h 76"/>
                  <a:gd name="T38" fmla="*/ 5 w 65"/>
                  <a:gd name="T39" fmla="*/ 2 h 76"/>
                  <a:gd name="T40" fmla="*/ 0 w 65"/>
                  <a:gd name="T41" fmla="*/ 2 h 76"/>
                  <a:gd name="T42" fmla="*/ 34 w 65"/>
                  <a:gd name="T43" fmla="*/ 0 h 76"/>
                  <a:gd name="T44" fmla="*/ 41 w 65"/>
                  <a:gd name="T45" fmla="*/ 0 h 76"/>
                  <a:gd name="T46" fmla="*/ 48 w 65"/>
                  <a:gd name="T47" fmla="*/ 1 h 76"/>
                  <a:gd name="T48" fmla="*/ 53 w 65"/>
                  <a:gd name="T49" fmla="*/ 3 h 76"/>
                  <a:gd name="T50" fmla="*/ 58 w 65"/>
                  <a:gd name="T51" fmla="*/ 6 h 76"/>
                  <a:gd name="T52" fmla="*/ 61 w 65"/>
                  <a:gd name="T53" fmla="*/ 8 h 76"/>
                  <a:gd name="T54" fmla="*/ 63 w 65"/>
                  <a:gd name="T55" fmla="*/ 12 h 76"/>
                  <a:gd name="T56" fmla="*/ 65 w 65"/>
                  <a:gd name="T57" fmla="*/ 15 h 76"/>
                  <a:gd name="T58" fmla="*/ 65 w 65"/>
                  <a:gd name="T59" fmla="*/ 20 h 76"/>
                  <a:gd name="T60" fmla="*/ 65 w 65"/>
                  <a:gd name="T61" fmla="*/ 24 h 76"/>
                  <a:gd name="T62" fmla="*/ 64 w 65"/>
                  <a:gd name="T63" fmla="*/ 27 h 76"/>
                  <a:gd name="T64" fmla="*/ 62 w 65"/>
                  <a:gd name="T65" fmla="*/ 30 h 76"/>
                  <a:gd name="T66" fmla="*/ 61 w 65"/>
                  <a:gd name="T67" fmla="*/ 33 h 76"/>
                  <a:gd name="T68" fmla="*/ 58 w 65"/>
                  <a:gd name="T69" fmla="*/ 35 h 76"/>
                  <a:gd name="T70" fmla="*/ 55 w 65"/>
                  <a:gd name="T71" fmla="*/ 37 h 76"/>
                  <a:gd name="T72" fmla="*/ 51 w 65"/>
                  <a:gd name="T73" fmla="*/ 38 h 76"/>
                  <a:gd name="T74" fmla="*/ 47 w 65"/>
                  <a:gd name="T75" fmla="*/ 39 h 76"/>
                  <a:gd name="T76" fmla="*/ 44 w 65"/>
                  <a:gd name="T77" fmla="*/ 40 h 76"/>
                  <a:gd name="T78" fmla="*/ 40 w 65"/>
                  <a:gd name="T79" fmla="*/ 41 h 76"/>
                  <a:gd name="T80" fmla="*/ 35 w 65"/>
                  <a:gd name="T81" fmla="*/ 41 h 76"/>
                  <a:gd name="T82" fmla="*/ 29 w 65"/>
                  <a:gd name="T83" fmla="*/ 41 h 76"/>
                  <a:gd name="T84" fmla="*/ 29 w 65"/>
                  <a:gd name="T85" fmla="*/ 37 h 76"/>
                  <a:gd name="T86" fmla="*/ 30 w 65"/>
                  <a:gd name="T87" fmla="*/ 37 h 76"/>
                  <a:gd name="T88" fmla="*/ 31 w 65"/>
                  <a:gd name="T89" fmla="*/ 38 h 76"/>
                  <a:gd name="T90" fmla="*/ 35 w 65"/>
                  <a:gd name="T91" fmla="*/ 37 h 76"/>
                  <a:gd name="T92" fmla="*/ 38 w 65"/>
                  <a:gd name="T93" fmla="*/ 37 h 76"/>
                  <a:gd name="T94" fmla="*/ 41 w 65"/>
                  <a:gd name="T95" fmla="*/ 35 h 76"/>
                  <a:gd name="T96" fmla="*/ 43 w 65"/>
                  <a:gd name="T97" fmla="*/ 34 h 76"/>
                  <a:gd name="T98" fmla="*/ 45 w 65"/>
                  <a:gd name="T99" fmla="*/ 31 h 76"/>
                  <a:gd name="T100" fmla="*/ 46 w 65"/>
                  <a:gd name="T101" fmla="*/ 28 h 76"/>
                  <a:gd name="T102" fmla="*/ 47 w 65"/>
                  <a:gd name="T103" fmla="*/ 24 h 76"/>
                  <a:gd name="T104" fmla="*/ 47 w 65"/>
                  <a:gd name="T105" fmla="*/ 20 h 76"/>
                  <a:gd name="T106" fmla="*/ 47 w 65"/>
                  <a:gd name="T107" fmla="*/ 16 h 76"/>
                  <a:gd name="T108" fmla="*/ 46 w 65"/>
                  <a:gd name="T109" fmla="*/ 13 h 76"/>
                  <a:gd name="T110" fmla="*/ 45 w 65"/>
                  <a:gd name="T111" fmla="*/ 10 h 76"/>
                  <a:gd name="T112" fmla="*/ 43 w 65"/>
                  <a:gd name="T113" fmla="*/ 8 h 76"/>
                  <a:gd name="T114" fmla="*/ 41 w 65"/>
                  <a:gd name="T115" fmla="*/ 6 h 76"/>
                  <a:gd name="T116" fmla="*/ 38 w 65"/>
                  <a:gd name="T117" fmla="*/ 4 h 76"/>
                  <a:gd name="T118" fmla="*/ 35 w 65"/>
                  <a:gd name="T119" fmla="*/ 3 h 76"/>
                  <a:gd name="T120" fmla="*/ 31 w 65"/>
                  <a:gd name="T121" fmla="*/ 3 h 7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65"/>
                  <a:gd name="T184" fmla="*/ 0 h 76"/>
                  <a:gd name="T185" fmla="*/ 65 w 65"/>
                  <a:gd name="T186" fmla="*/ 76 h 7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65" h="76">
                    <a:moveTo>
                      <a:pt x="29" y="41"/>
                    </a:moveTo>
                    <a:lnTo>
                      <a:pt x="29" y="63"/>
                    </a:lnTo>
                    <a:lnTo>
                      <a:pt x="29" y="66"/>
                    </a:lnTo>
                    <a:lnTo>
                      <a:pt x="29" y="68"/>
                    </a:lnTo>
                    <a:lnTo>
                      <a:pt x="29" y="70"/>
                    </a:lnTo>
                    <a:lnTo>
                      <a:pt x="29" y="71"/>
                    </a:lnTo>
                    <a:lnTo>
                      <a:pt x="30" y="71"/>
                    </a:lnTo>
                    <a:lnTo>
                      <a:pt x="30" y="72"/>
                    </a:lnTo>
                    <a:lnTo>
                      <a:pt x="31" y="72"/>
                    </a:lnTo>
                    <a:lnTo>
                      <a:pt x="32" y="73"/>
                    </a:lnTo>
                    <a:lnTo>
                      <a:pt x="33" y="73"/>
                    </a:lnTo>
                    <a:lnTo>
                      <a:pt x="35" y="74"/>
                    </a:lnTo>
                    <a:lnTo>
                      <a:pt x="37" y="74"/>
                    </a:lnTo>
                    <a:lnTo>
                      <a:pt x="39" y="74"/>
                    </a:lnTo>
                    <a:lnTo>
                      <a:pt x="39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3" y="74"/>
                    </a:lnTo>
                    <a:lnTo>
                      <a:pt x="5" y="74"/>
                    </a:lnTo>
                    <a:lnTo>
                      <a:pt x="7" y="73"/>
                    </a:lnTo>
                    <a:lnTo>
                      <a:pt x="8" y="73"/>
                    </a:lnTo>
                    <a:lnTo>
                      <a:pt x="9" y="72"/>
                    </a:lnTo>
                    <a:lnTo>
                      <a:pt x="10" y="71"/>
                    </a:lnTo>
                    <a:lnTo>
                      <a:pt x="11" y="70"/>
                    </a:lnTo>
                    <a:lnTo>
                      <a:pt x="11" y="68"/>
                    </a:lnTo>
                    <a:lnTo>
                      <a:pt x="11" y="66"/>
                    </a:lnTo>
                    <a:lnTo>
                      <a:pt x="11" y="63"/>
                    </a:lnTo>
                    <a:lnTo>
                      <a:pt x="11" y="13"/>
                    </a:lnTo>
                    <a:lnTo>
                      <a:pt x="11" y="10"/>
                    </a:lnTo>
                    <a:lnTo>
                      <a:pt x="11" y="8"/>
                    </a:lnTo>
                    <a:lnTo>
                      <a:pt x="11" y="6"/>
                    </a:lnTo>
                    <a:lnTo>
                      <a:pt x="10" y="6"/>
                    </a:lnTo>
                    <a:lnTo>
                      <a:pt x="10" y="5"/>
                    </a:lnTo>
                    <a:lnTo>
                      <a:pt x="9" y="4"/>
                    </a:lnTo>
                    <a:lnTo>
                      <a:pt x="8" y="3"/>
                    </a:lnTo>
                    <a:lnTo>
                      <a:pt x="7" y="3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34" y="0"/>
                    </a:lnTo>
                    <a:lnTo>
                      <a:pt x="38" y="0"/>
                    </a:lnTo>
                    <a:lnTo>
                      <a:pt x="41" y="0"/>
                    </a:lnTo>
                    <a:lnTo>
                      <a:pt x="45" y="0"/>
                    </a:lnTo>
                    <a:lnTo>
                      <a:pt x="48" y="1"/>
                    </a:lnTo>
                    <a:lnTo>
                      <a:pt x="51" y="2"/>
                    </a:lnTo>
                    <a:lnTo>
                      <a:pt x="53" y="3"/>
                    </a:lnTo>
                    <a:lnTo>
                      <a:pt x="56" y="4"/>
                    </a:lnTo>
                    <a:lnTo>
                      <a:pt x="58" y="6"/>
                    </a:lnTo>
                    <a:lnTo>
                      <a:pt x="60" y="7"/>
                    </a:lnTo>
                    <a:lnTo>
                      <a:pt x="61" y="8"/>
                    </a:lnTo>
                    <a:lnTo>
                      <a:pt x="62" y="10"/>
                    </a:lnTo>
                    <a:lnTo>
                      <a:pt x="63" y="12"/>
                    </a:lnTo>
                    <a:lnTo>
                      <a:pt x="64" y="13"/>
                    </a:lnTo>
                    <a:lnTo>
                      <a:pt x="65" y="15"/>
                    </a:lnTo>
                    <a:lnTo>
                      <a:pt x="65" y="17"/>
                    </a:lnTo>
                    <a:lnTo>
                      <a:pt x="65" y="20"/>
                    </a:lnTo>
                    <a:lnTo>
                      <a:pt x="65" y="21"/>
                    </a:lnTo>
                    <a:lnTo>
                      <a:pt x="65" y="24"/>
                    </a:lnTo>
                    <a:lnTo>
                      <a:pt x="65" y="25"/>
                    </a:lnTo>
                    <a:lnTo>
                      <a:pt x="64" y="27"/>
                    </a:lnTo>
                    <a:lnTo>
                      <a:pt x="63" y="29"/>
                    </a:lnTo>
                    <a:lnTo>
                      <a:pt x="62" y="30"/>
                    </a:lnTo>
                    <a:lnTo>
                      <a:pt x="62" y="31"/>
                    </a:lnTo>
                    <a:lnTo>
                      <a:pt x="61" y="33"/>
                    </a:lnTo>
                    <a:lnTo>
                      <a:pt x="59" y="34"/>
                    </a:lnTo>
                    <a:lnTo>
                      <a:pt x="58" y="35"/>
                    </a:lnTo>
                    <a:lnTo>
                      <a:pt x="56" y="36"/>
                    </a:lnTo>
                    <a:lnTo>
                      <a:pt x="55" y="37"/>
                    </a:lnTo>
                    <a:lnTo>
                      <a:pt x="53" y="38"/>
                    </a:lnTo>
                    <a:lnTo>
                      <a:pt x="51" y="38"/>
                    </a:lnTo>
                    <a:lnTo>
                      <a:pt x="49" y="39"/>
                    </a:lnTo>
                    <a:lnTo>
                      <a:pt x="47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0" y="41"/>
                    </a:lnTo>
                    <a:lnTo>
                      <a:pt x="37" y="41"/>
                    </a:lnTo>
                    <a:lnTo>
                      <a:pt x="35" y="41"/>
                    </a:lnTo>
                    <a:lnTo>
                      <a:pt x="32" y="41"/>
                    </a:lnTo>
                    <a:lnTo>
                      <a:pt x="29" y="41"/>
                    </a:lnTo>
                    <a:close/>
                    <a:moveTo>
                      <a:pt x="29" y="3"/>
                    </a:moveTo>
                    <a:lnTo>
                      <a:pt x="29" y="37"/>
                    </a:lnTo>
                    <a:lnTo>
                      <a:pt x="30" y="37"/>
                    </a:lnTo>
                    <a:lnTo>
                      <a:pt x="31" y="38"/>
                    </a:lnTo>
                    <a:lnTo>
                      <a:pt x="33" y="38"/>
                    </a:lnTo>
                    <a:lnTo>
                      <a:pt x="35" y="37"/>
                    </a:lnTo>
                    <a:lnTo>
                      <a:pt x="36" y="37"/>
                    </a:lnTo>
                    <a:lnTo>
                      <a:pt x="38" y="37"/>
                    </a:lnTo>
                    <a:lnTo>
                      <a:pt x="39" y="36"/>
                    </a:lnTo>
                    <a:lnTo>
                      <a:pt x="41" y="35"/>
                    </a:lnTo>
                    <a:lnTo>
                      <a:pt x="42" y="34"/>
                    </a:lnTo>
                    <a:lnTo>
                      <a:pt x="43" y="34"/>
                    </a:lnTo>
                    <a:lnTo>
                      <a:pt x="44" y="33"/>
                    </a:lnTo>
                    <a:lnTo>
                      <a:pt x="45" y="31"/>
                    </a:lnTo>
                    <a:lnTo>
                      <a:pt x="45" y="30"/>
                    </a:lnTo>
                    <a:lnTo>
                      <a:pt x="46" y="28"/>
                    </a:lnTo>
                    <a:lnTo>
                      <a:pt x="47" y="26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47" y="20"/>
                    </a:lnTo>
                    <a:lnTo>
                      <a:pt x="47" y="18"/>
                    </a:lnTo>
                    <a:lnTo>
                      <a:pt x="47" y="16"/>
                    </a:lnTo>
                    <a:lnTo>
                      <a:pt x="47" y="15"/>
                    </a:lnTo>
                    <a:lnTo>
                      <a:pt x="46" y="13"/>
                    </a:lnTo>
                    <a:lnTo>
                      <a:pt x="46" y="11"/>
                    </a:lnTo>
                    <a:lnTo>
                      <a:pt x="45" y="10"/>
                    </a:lnTo>
                    <a:lnTo>
                      <a:pt x="44" y="9"/>
                    </a:lnTo>
                    <a:lnTo>
                      <a:pt x="43" y="8"/>
                    </a:lnTo>
                    <a:lnTo>
                      <a:pt x="42" y="7"/>
                    </a:lnTo>
                    <a:lnTo>
                      <a:pt x="41" y="6"/>
                    </a:lnTo>
                    <a:lnTo>
                      <a:pt x="39" y="5"/>
                    </a:lnTo>
                    <a:lnTo>
                      <a:pt x="38" y="4"/>
                    </a:lnTo>
                    <a:lnTo>
                      <a:pt x="36" y="4"/>
                    </a:lnTo>
                    <a:lnTo>
                      <a:pt x="35" y="3"/>
                    </a:lnTo>
                    <a:lnTo>
                      <a:pt x="33" y="3"/>
                    </a:lnTo>
                    <a:lnTo>
                      <a:pt x="31" y="3"/>
                    </a:lnTo>
                    <a:lnTo>
                      <a:pt x="29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2" name="Freeform 98"/>
              <p:cNvSpPr>
                <a:spLocks/>
              </p:cNvSpPr>
              <p:nvPr/>
            </p:nvSpPr>
            <p:spPr bwMode="auto">
              <a:xfrm>
                <a:off x="3093" y="2688"/>
                <a:ext cx="29" cy="76"/>
              </a:xfrm>
              <a:custGeom>
                <a:avLst/>
                <a:gdLst>
                  <a:gd name="T0" fmla="*/ 22 w 29"/>
                  <a:gd name="T1" fmla="*/ 0 h 76"/>
                  <a:gd name="T2" fmla="*/ 22 w 29"/>
                  <a:gd name="T3" fmla="*/ 65 h 76"/>
                  <a:gd name="T4" fmla="*/ 22 w 29"/>
                  <a:gd name="T5" fmla="*/ 67 h 76"/>
                  <a:gd name="T6" fmla="*/ 22 w 29"/>
                  <a:gd name="T7" fmla="*/ 69 h 76"/>
                  <a:gd name="T8" fmla="*/ 23 w 29"/>
                  <a:gd name="T9" fmla="*/ 71 h 76"/>
                  <a:gd name="T10" fmla="*/ 23 w 29"/>
                  <a:gd name="T11" fmla="*/ 72 h 76"/>
                  <a:gd name="T12" fmla="*/ 24 w 29"/>
                  <a:gd name="T13" fmla="*/ 73 h 76"/>
                  <a:gd name="T14" fmla="*/ 25 w 29"/>
                  <a:gd name="T15" fmla="*/ 73 h 76"/>
                  <a:gd name="T16" fmla="*/ 27 w 29"/>
                  <a:gd name="T17" fmla="*/ 74 h 76"/>
                  <a:gd name="T18" fmla="*/ 29 w 29"/>
                  <a:gd name="T19" fmla="*/ 74 h 76"/>
                  <a:gd name="T20" fmla="*/ 29 w 29"/>
                  <a:gd name="T21" fmla="*/ 76 h 76"/>
                  <a:gd name="T22" fmla="*/ 0 w 29"/>
                  <a:gd name="T23" fmla="*/ 76 h 76"/>
                  <a:gd name="T24" fmla="*/ 0 w 29"/>
                  <a:gd name="T25" fmla="*/ 74 h 76"/>
                  <a:gd name="T26" fmla="*/ 1 w 29"/>
                  <a:gd name="T27" fmla="*/ 74 h 76"/>
                  <a:gd name="T28" fmla="*/ 3 w 29"/>
                  <a:gd name="T29" fmla="*/ 73 h 76"/>
                  <a:gd name="T30" fmla="*/ 4 w 29"/>
                  <a:gd name="T31" fmla="*/ 73 h 76"/>
                  <a:gd name="T32" fmla="*/ 5 w 29"/>
                  <a:gd name="T33" fmla="*/ 72 h 76"/>
                  <a:gd name="T34" fmla="*/ 5 w 29"/>
                  <a:gd name="T35" fmla="*/ 71 h 76"/>
                  <a:gd name="T36" fmla="*/ 6 w 29"/>
                  <a:gd name="T37" fmla="*/ 69 h 76"/>
                  <a:gd name="T38" fmla="*/ 6 w 29"/>
                  <a:gd name="T39" fmla="*/ 67 h 76"/>
                  <a:gd name="T40" fmla="*/ 6 w 29"/>
                  <a:gd name="T41" fmla="*/ 65 h 76"/>
                  <a:gd name="T42" fmla="*/ 6 w 29"/>
                  <a:gd name="T43" fmla="*/ 11 h 76"/>
                  <a:gd name="T44" fmla="*/ 6 w 29"/>
                  <a:gd name="T45" fmla="*/ 9 h 76"/>
                  <a:gd name="T46" fmla="*/ 6 w 29"/>
                  <a:gd name="T47" fmla="*/ 7 h 76"/>
                  <a:gd name="T48" fmla="*/ 5 w 29"/>
                  <a:gd name="T49" fmla="*/ 5 h 76"/>
                  <a:gd name="T50" fmla="*/ 5 w 29"/>
                  <a:gd name="T51" fmla="*/ 4 h 76"/>
                  <a:gd name="T52" fmla="*/ 4 w 29"/>
                  <a:gd name="T53" fmla="*/ 3 h 76"/>
                  <a:gd name="T54" fmla="*/ 3 w 29"/>
                  <a:gd name="T55" fmla="*/ 3 h 76"/>
                  <a:gd name="T56" fmla="*/ 1 w 29"/>
                  <a:gd name="T57" fmla="*/ 2 h 76"/>
                  <a:gd name="T58" fmla="*/ 0 w 29"/>
                  <a:gd name="T59" fmla="*/ 2 h 76"/>
                  <a:gd name="T60" fmla="*/ 0 w 29"/>
                  <a:gd name="T61" fmla="*/ 0 h 76"/>
                  <a:gd name="T62" fmla="*/ 22 w 29"/>
                  <a:gd name="T63" fmla="*/ 0 h 7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9"/>
                  <a:gd name="T97" fmla="*/ 0 h 76"/>
                  <a:gd name="T98" fmla="*/ 29 w 29"/>
                  <a:gd name="T99" fmla="*/ 76 h 7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9" h="76">
                    <a:moveTo>
                      <a:pt x="22" y="0"/>
                    </a:moveTo>
                    <a:lnTo>
                      <a:pt x="22" y="65"/>
                    </a:lnTo>
                    <a:lnTo>
                      <a:pt x="22" y="67"/>
                    </a:lnTo>
                    <a:lnTo>
                      <a:pt x="22" y="69"/>
                    </a:lnTo>
                    <a:lnTo>
                      <a:pt x="23" y="71"/>
                    </a:lnTo>
                    <a:lnTo>
                      <a:pt x="23" y="72"/>
                    </a:lnTo>
                    <a:lnTo>
                      <a:pt x="24" y="73"/>
                    </a:lnTo>
                    <a:lnTo>
                      <a:pt x="25" y="73"/>
                    </a:lnTo>
                    <a:lnTo>
                      <a:pt x="27" y="74"/>
                    </a:lnTo>
                    <a:lnTo>
                      <a:pt x="29" y="74"/>
                    </a:lnTo>
                    <a:lnTo>
                      <a:pt x="29" y="76"/>
                    </a:lnTo>
                    <a:lnTo>
                      <a:pt x="0" y="76"/>
                    </a:lnTo>
                    <a:lnTo>
                      <a:pt x="0" y="74"/>
                    </a:lnTo>
                    <a:lnTo>
                      <a:pt x="1" y="74"/>
                    </a:lnTo>
                    <a:lnTo>
                      <a:pt x="3" y="73"/>
                    </a:lnTo>
                    <a:lnTo>
                      <a:pt x="4" y="73"/>
                    </a:lnTo>
                    <a:lnTo>
                      <a:pt x="5" y="72"/>
                    </a:lnTo>
                    <a:lnTo>
                      <a:pt x="5" y="71"/>
                    </a:lnTo>
                    <a:lnTo>
                      <a:pt x="6" y="69"/>
                    </a:lnTo>
                    <a:lnTo>
                      <a:pt x="6" y="67"/>
                    </a:lnTo>
                    <a:lnTo>
                      <a:pt x="6" y="65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6" y="7"/>
                    </a:lnTo>
                    <a:lnTo>
                      <a:pt x="5" y="5"/>
                    </a:lnTo>
                    <a:lnTo>
                      <a:pt x="5" y="4"/>
                    </a:lnTo>
                    <a:lnTo>
                      <a:pt x="4" y="3"/>
                    </a:lnTo>
                    <a:lnTo>
                      <a:pt x="3" y="3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3" name="Freeform 99"/>
              <p:cNvSpPr>
                <a:spLocks noEditPoints="1"/>
              </p:cNvSpPr>
              <p:nvPr/>
            </p:nvSpPr>
            <p:spPr bwMode="auto">
              <a:xfrm>
                <a:off x="3126" y="2711"/>
                <a:ext cx="51" cy="54"/>
              </a:xfrm>
              <a:custGeom>
                <a:avLst/>
                <a:gdLst>
                  <a:gd name="T0" fmla="*/ 24 w 51"/>
                  <a:gd name="T1" fmla="*/ 50 h 54"/>
                  <a:gd name="T2" fmla="*/ 17 w 51"/>
                  <a:gd name="T3" fmla="*/ 53 h 54"/>
                  <a:gd name="T4" fmla="*/ 11 w 51"/>
                  <a:gd name="T5" fmla="*/ 54 h 54"/>
                  <a:gd name="T6" fmla="*/ 5 w 51"/>
                  <a:gd name="T7" fmla="*/ 53 h 54"/>
                  <a:gd name="T8" fmla="*/ 1 w 51"/>
                  <a:gd name="T9" fmla="*/ 49 h 54"/>
                  <a:gd name="T10" fmla="*/ 1 w 51"/>
                  <a:gd name="T11" fmla="*/ 41 h 54"/>
                  <a:gd name="T12" fmla="*/ 5 w 51"/>
                  <a:gd name="T13" fmla="*/ 34 h 54"/>
                  <a:gd name="T14" fmla="*/ 11 w 51"/>
                  <a:gd name="T15" fmla="*/ 30 h 54"/>
                  <a:gd name="T16" fmla="*/ 20 w 51"/>
                  <a:gd name="T17" fmla="*/ 25 h 54"/>
                  <a:gd name="T18" fmla="*/ 28 w 51"/>
                  <a:gd name="T19" fmla="*/ 15 h 54"/>
                  <a:gd name="T20" fmla="*/ 28 w 51"/>
                  <a:gd name="T21" fmla="*/ 9 h 54"/>
                  <a:gd name="T22" fmla="*/ 27 w 51"/>
                  <a:gd name="T23" fmla="*/ 6 h 54"/>
                  <a:gd name="T24" fmla="*/ 24 w 51"/>
                  <a:gd name="T25" fmla="*/ 4 h 54"/>
                  <a:gd name="T26" fmla="*/ 21 w 51"/>
                  <a:gd name="T27" fmla="*/ 3 h 54"/>
                  <a:gd name="T28" fmla="*/ 16 w 51"/>
                  <a:gd name="T29" fmla="*/ 4 h 54"/>
                  <a:gd name="T30" fmla="*/ 14 w 51"/>
                  <a:gd name="T31" fmla="*/ 6 h 54"/>
                  <a:gd name="T32" fmla="*/ 14 w 51"/>
                  <a:gd name="T33" fmla="*/ 8 h 54"/>
                  <a:gd name="T34" fmla="*/ 15 w 51"/>
                  <a:gd name="T35" fmla="*/ 11 h 54"/>
                  <a:gd name="T36" fmla="*/ 17 w 51"/>
                  <a:gd name="T37" fmla="*/ 14 h 54"/>
                  <a:gd name="T38" fmla="*/ 17 w 51"/>
                  <a:gd name="T39" fmla="*/ 18 h 54"/>
                  <a:gd name="T40" fmla="*/ 14 w 51"/>
                  <a:gd name="T41" fmla="*/ 21 h 54"/>
                  <a:gd name="T42" fmla="*/ 10 w 51"/>
                  <a:gd name="T43" fmla="*/ 22 h 54"/>
                  <a:gd name="T44" fmla="*/ 5 w 51"/>
                  <a:gd name="T45" fmla="*/ 21 h 54"/>
                  <a:gd name="T46" fmla="*/ 2 w 51"/>
                  <a:gd name="T47" fmla="*/ 18 h 54"/>
                  <a:gd name="T48" fmla="*/ 2 w 51"/>
                  <a:gd name="T49" fmla="*/ 13 h 54"/>
                  <a:gd name="T50" fmla="*/ 5 w 51"/>
                  <a:gd name="T51" fmla="*/ 8 h 54"/>
                  <a:gd name="T52" fmla="*/ 11 w 51"/>
                  <a:gd name="T53" fmla="*/ 3 h 54"/>
                  <a:gd name="T54" fmla="*/ 17 w 51"/>
                  <a:gd name="T55" fmla="*/ 1 h 54"/>
                  <a:gd name="T56" fmla="*/ 22 w 51"/>
                  <a:gd name="T57" fmla="*/ 0 h 54"/>
                  <a:gd name="T58" fmla="*/ 26 w 51"/>
                  <a:gd name="T59" fmla="*/ 0 h 54"/>
                  <a:gd name="T60" fmla="*/ 31 w 51"/>
                  <a:gd name="T61" fmla="*/ 0 h 54"/>
                  <a:gd name="T62" fmla="*/ 36 w 51"/>
                  <a:gd name="T63" fmla="*/ 2 h 54"/>
                  <a:gd name="T64" fmla="*/ 40 w 51"/>
                  <a:gd name="T65" fmla="*/ 5 h 54"/>
                  <a:gd name="T66" fmla="*/ 44 w 51"/>
                  <a:gd name="T67" fmla="*/ 10 h 54"/>
                  <a:gd name="T68" fmla="*/ 45 w 51"/>
                  <a:gd name="T69" fmla="*/ 12 h 54"/>
                  <a:gd name="T70" fmla="*/ 45 w 51"/>
                  <a:gd name="T71" fmla="*/ 16 h 54"/>
                  <a:gd name="T72" fmla="*/ 45 w 51"/>
                  <a:gd name="T73" fmla="*/ 40 h 54"/>
                  <a:gd name="T74" fmla="*/ 45 w 51"/>
                  <a:gd name="T75" fmla="*/ 44 h 54"/>
                  <a:gd name="T76" fmla="*/ 45 w 51"/>
                  <a:gd name="T77" fmla="*/ 46 h 54"/>
                  <a:gd name="T78" fmla="*/ 46 w 51"/>
                  <a:gd name="T79" fmla="*/ 46 h 54"/>
                  <a:gd name="T80" fmla="*/ 47 w 51"/>
                  <a:gd name="T81" fmla="*/ 47 h 54"/>
                  <a:gd name="T82" fmla="*/ 49 w 51"/>
                  <a:gd name="T83" fmla="*/ 46 h 54"/>
                  <a:gd name="T84" fmla="*/ 50 w 51"/>
                  <a:gd name="T85" fmla="*/ 48 h 54"/>
                  <a:gd name="T86" fmla="*/ 46 w 51"/>
                  <a:gd name="T87" fmla="*/ 53 h 54"/>
                  <a:gd name="T88" fmla="*/ 40 w 51"/>
                  <a:gd name="T89" fmla="*/ 54 h 54"/>
                  <a:gd name="T90" fmla="*/ 35 w 51"/>
                  <a:gd name="T91" fmla="*/ 54 h 54"/>
                  <a:gd name="T92" fmla="*/ 30 w 51"/>
                  <a:gd name="T93" fmla="*/ 51 h 54"/>
                  <a:gd name="T94" fmla="*/ 28 w 51"/>
                  <a:gd name="T95" fmla="*/ 46 h 54"/>
                  <a:gd name="T96" fmla="*/ 27 w 51"/>
                  <a:gd name="T97" fmla="*/ 25 h 54"/>
                  <a:gd name="T98" fmla="*/ 22 w 51"/>
                  <a:gd name="T99" fmla="*/ 29 h 54"/>
                  <a:gd name="T100" fmla="*/ 18 w 51"/>
                  <a:gd name="T101" fmla="*/ 32 h 54"/>
                  <a:gd name="T102" fmla="*/ 16 w 51"/>
                  <a:gd name="T103" fmla="*/ 36 h 54"/>
                  <a:gd name="T104" fmla="*/ 15 w 51"/>
                  <a:gd name="T105" fmla="*/ 41 h 54"/>
                  <a:gd name="T106" fmla="*/ 17 w 51"/>
                  <a:gd name="T107" fmla="*/ 44 h 54"/>
                  <a:gd name="T108" fmla="*/ 20 w 51"/>
                  <a:gd name="T109" fmla="*/ 45 h 54"/>
                  <a:gd name="T110" fmla="*/ 25 w 51"/>
                  <a:gd name="T111" fmla="*/ 45 h 5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1"/>
                  <a:gd name="T169" fmla="*/ 0 h 54"/>
                  <a:gd name="T170" fmla="*/ 51 w 51"/>
                  <a:gd name="T171" fmla="*/ 54 h 54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1" h="54">
                    <a:moveTo>
                      <a:pt x="28" y="46"/>
                    </a:moveTo>
                    <a:lnTo>
                      <a:pt x="26" y="48"/>
                    </a:lnTo>
                    <a:lnTo>
                      <a:pt x="24" y="50"/>
                    </a:lnTo>
                    <a:lnTo>
                      <a:pt x="21" y="51"/>
                    </a:lnTo>
                    <a:lnTo>
                      <a:pt x="19" y="52"/>
                    </a:lnTo>
                    <a:lnTo>
                      <a:pt x="17" y="53"/>
                    </a:lnTo>
                    <a:lnTo>
                      <a:pt x="15" y="54"/>
                    </a:lnTo>
                    <a:lnTo>
                      <a:pt x="13" y="54"/>
                    </a:lnTo>
                    <a:lnTo>
                      <a:pt x="11" y="54"/>
                    </a:lnTo>
                    <a:lnTo>
                      <a:pt x="9" y="54"/>
                    </a:lnTo>
                    <a:lnTo>
                      <a:pt x="6" y="54"/>
                    </a:lnTo>
                    <a:lnTo>
                      <a:pt x="5" y="53"/>
                    </a:lnTo>
                    <a:lnTo>
                      <a:pt x="3" y="52"/>
                    </a:lnTo>
                    <a:lnTo>
                      <a:pt x="2" y="50"/>
                    </a:lnTo>
                    <a:lnTo>
                      <a:pt x="1" y="49"/>
                    </a:lnTo>
                    <a:lnTo>
                      <a:pt x="1" y="46"/>
                    </a:lnTo>
                    <a:lnTo>
                      <a:pt x="0" y="44"/>
                    </a:lnTo>
                    <a:lnTo>
                      <a:pt x="1" y="41"/>
                    </a:lnTo>
                    <a:lnTo>
                      <a:pt x="2" y="38"/>
                    </a:lnTo>
                    <a:lnTo>
                      <a:pt x="3" y="36"/>
                    </a:lnTo>
                    <a:lnTo>
                      <a:pt x="5" y="34"/>
                    </a:lnTo>
                    <a:lnTo>
                      <a:pt x="7" y="32"/>
                    </a:lnTo>
                    <a:lnTo>
                      <a:pt x="9" y="31"/>
                    </a:lnTo>
                    <a:lnTo>
                      <a:pt x="11" y="30"/>
                    </a:lnTo>
                    <a:lnTo>
                      <a:pt x="14" y="28"/>
                    </a:lnTo>
                    <a:lnTo>
                      <a:pt x="17" y="27"/>
                    </a:lnTo>
                    <a:lnTo>
                      <a:pt x="20" y="25"/>
                    </a:lnTo>
                    <a:lnTo>
                      <a:pt x="24" y="23"/>
                    </a:lnTo>
                    <a:lnTo>
                      <a:pt x="28" y="21"/>
                    </a:lnTo>
                    <a:lnTo>
                      <a:pt x="28" y="15"/>
                    </a:lnTo>
                    <a:lnTo>
                      <a:pt x="28" y="12"/>
                    </a:lnTo>
                    <a:lnTo>
                      <a:pt x="28" y="10"/>
                    </a:lnTo>
                    <a:lnTo>
                      <a:pt x="28" y="9"/>
                    </a:lnTo>
                    <a:lnTo>
                      <a:pt x="28" y="8"/>
                    </a:lnTo>
                    <a:lnTo>
                      <a:pt x="27" y="7"/>
                    </a:lnTo>
                    <a:lnTo>
                      <a:pt x="27" y="6"/>
                    </a:lnTo>
                    <a:lnTo>
                      <a:pt x="26" y="6"/>
                    </a:lnTo>
                    <a:lnTo>
                      <a:pt x="25" y="5"/>
                    </a:lnTo>
                    <a:lnTo>
                      <a:pt x="24" y="4"/>
                    </a:lnTo>
                    <a:lnTo>
                      <a:pt x="23" y="3"/>
                    </a:lnTo>
                    <a:lnTo>
                      <a:pt x="22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8" y="3"/>
                    </a:lnTo>
                    <a:lnTo>
                      <a:pt x="16" y="4"/>
                    </a:lnTo>
                    <a:lnTo>
                      <a:pt x="15" y="5"/>
                    </a:lnTo>
                    <a:lnTo>
                      <a:pt x="15" y="6"/>
                    </a:lnTo>
                    <a:lnTo>
                      <a:pt x="14" y="6"/>
                    </a:lnTo>
                    <a:lnTo>
                      <a:pt x="14" y="7"/>
                    </a:lnTo>
                    <a:lnTo>
                      <a:pt x="14" y="8"/>
                    </a:lnTo>
                    <a:lnTo>
                      <a:pt x="14" y="9"/>
                    </a:lnTo>
                    <a:lnTo>
                      <a:pt x="15" y="10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17" y="13"/>
                    </a:lnTo>
                    <a:lnTo>
                      <a:pt x="17" y="14"/>
                    </a:lnTo>
                    <a:lnTo>
                      <a:pt x="17" y="15"/>
                    </a:lnTo>
                    <a:lnTo>
                      <a:pt x="17" y="17"/>
                    </a:lnTo>
                    <a:lnTo>
                      <a:pt x="17" y="18"/>
                    </a:lnTo>
                    <a:lnTo>
                      <a:pt x="16" y="19"/>
                    </a:lnTo>
                    <a:lnTo>
                      <a:pt x="15" y="20"/>
                    </a:lnTo>
                    <a:lnTo>
                      <a:pt x="14" y="21"/>
                    </a:lnTo>
                    <a:lnTo>
                      <a:pt x="13" y="22"/>
                    </a:lnTo>
                    <a:lnTo>
                      <a:pt x="11" y="22"/>
                    </a:lnTo>
                    <a:lnTo>
                      <a:pt x="10" y="22"/>
                    </a:lnTo>
                    <a:lnTo>
                      <a:pt x="9" y="22"/>
                    </a:lnTo>
                    <a:lnTo>
                      <a:pt x="7" y="22"/>
                    </a:lnTo>
                    <a:lnTo>
                      <a:pt x="5" y="21"/>
                    </a:lnTo>
                    <a:lnTo>
                      <a:pt x="4" y="20"/>
                    </a:lnTo>
                    <a:lnTo>
                      <a:pt x="3" y="19"/>
                    </a:lnTo>
                    <a:lnTo>
                      <a:pt x="2" y="18"/>
                    </a:lnTo>
                    <a:lnTo>
                      <a:pt x="2" y="17"/>
                    </a:lnTo>
                    <a:lnTo>
                      <a:pt x="2" y="15"/>
                    </a:lnTo>
                    <a:lnTo>
                      <a:pt x="2" y="13"/>
                    </a:lnTo>
                    <a:lnTo>
                      <a:pt x="2" y="11"/>
                    </a:lnTo>
                    <a:lnTo>
                      <a:pt x="3" y="9"/>
                    </a:lnTo>
                    <a:lnTo>
                      <a:pt x="5" y="8"/>
                    </a:lnTo>
                    <a:lnTo>
                      <a:pt x="7" y="6"/>
                    </a:lnTo>
                    <a:lnTo>
                      <a:pt x="9" y="4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1"/>
                    </a:lnTo>
                    <a:lnTo>
                      <a:pt x="18" y="1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6" y="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1" y="0"/>
                    </a:lnTo>
                    <a:lnTo>
                      <a:pt x="33" y="1"/>
                    </a:lnTo>
                    <a:lnTo>
                      <a:pt x="35" y="1"/>
                    </a:lnTo>
                    <a:lnTo>
                      <a:pt x="36" y="2"/>
                    </a:lnTo>
                    <a:lnTo>
                      <a:pt x="37" y="2"/>
                    </a:lnTo>
                    <a:lnTo>
                      <a:pt x="38" y="3"/>
                    </a:lnTo>
                    <a:lnTo>
                      <a:pt x="40" y="5"/>
                    </a:lnTo>
                    <a:lnTo>
                      <a:pt x="42" y="6"/>
                    </a:lnTo>
                    <a:lnTo>
                      <a:pt x="43" y="8"/>
                    </a:lnTo>
                    <a:lnTo>
                      <a:pt x="44" y="10"/>
                    </a:lnTo>
                    <a:lnTo>
                      <a:pt x="44" y="11"/>
                    </a:lnTo>
                    <a:lnTo>
                      <a:pt x="45" y="12"/>
                    </a:lnTo>
                    <a:lnTo>
                      <a:pt x="45" y="14"/>
                    </a:lnTo>
                    <a:lnTo>
                      <a:pt x="45" y="15"/>
                    </a:lnTo>
                    <a:lnTo>
                      <a:pt x="45" y="16"/>
                    </a:lnTo>
                    <a:lnTo>
                      <a:pt x="45" y="18"/>
                    </a:lnTo>
                    <a:lnTo>
                      <a:pt x="45" y="20"/>
                    </a:lnTo>
                    <a:lnTo>
                      <a:pt x="45" y="40"/>
                    </a:lnTo>
                    <a:lnTo>
                      <a:pt x="45" y="42"/>
                    </a:lnTo>
                    <a:lnTo>
                      <a:pt x="45" y="43"/>
                    </a:lnTo>
                    <a:lnTo>
                      <a:pt x="45" y="44"/>
                    </a:lnTo>
                    <a:lnTo>
                      <a:pt x="45" y="45"/>
                    </a:lnTo>
                    <a:lnTo>
                      <a:pt x="45" y="46"/>
                    </a:lnTo>
                    <a:lnTo>
                      <a:pt x="46" y="46"/>
                    </a:lnTo>
                    <a:lnTo>
                      <a:pt x="47" y="47"/>
                    </a:lnTo>
                    <a:lnTo>
                      <a:pt x="48" y="47"/>
                    </a:lnTo>
                    <a:lnTo>
                      <a:pt x="49" y="46"/>
                    </a:lnTo>
                    <a:lnTo>
                      <a:pt x="50" y="45"/>
                    </a:lnTo>
                    <a:lnTo>
                      <a:pt x="51" y="46"/>
                    </a:lnTo>
                    <a:lnTo>
                      <a:pt x="50" y="48"/>
                    </a:lnTo>
                    <a:lnTo>
                      <a:pt x="49" y="50"/>
                    </a:lnTo>
                    <a:lnTo>
                      <a:pt x="47" y="51"/>
                    </a:lnTo>
                    <a:lnTo>
                      <a:pt x="46" y="53"/>
                    </a:lnTo>
                    <a:lnTo>
                      <a:pt x="44" y="53"/>
                    </a:lnTo>
                    <a:lnTo>
                      <a:pt x="42" y="54"/>
                    </a:lnTo>
                    <a:lnTo>
                      <a:pt x="40" y="54"/>
                    </a:lnTo>
                    <a:lnTo>
                      <a:pt x="38" y="54"/>
                    </a:lnTo>
                    <a:lnTo>
                      <a:pt x="36" y="54"/>
                    </a:lnTo>
                    <a:lnTo>
                      <a:pt x="35" y="54"/>
                    </a:lnTo>
                    <a:lnTo>
                      <a:pt x="33" y="53"/>
                    </a:lnTo>
                    <a:lnTo>
                      <a:pt x="31" y="53"/>
                    </a:lnTo>
                    <a:lnTo>
                      <a:pt x="30" y="51"/>
                    </a:lnTo>
                    <a:lnTo>
                      <a:pt x="29" y="50"/>
                    </a:lnTo>
                    <a:lnTo>
                      <a:pt x="29" y="48"/>
                    </a:lnTo>
                    <a:lnTo>
                      <a:pt x="28" y="46"/>
                    </a:lnTo>
                    <a:close/>
                    <a:moveTo>
                      <a:pt x="28" y="42"/>
                    </a:moveTo>
                    <a:lnTo>
                      <a:pt x="28" y="25"/>
                    </a:lnTo>
                    <a:lnTo>
                      <a:pt x="27" y="25"/>
                    </a:lnTo>
                    <a:lnTo>
                      <a:pt x="25" y="27"/>
                    </a:lnTo>
                    <a:lnTo>
                      <a:pt x="23" y="28"/>
                    </a:lnTo>
                    <a:lnTo>
                      <a:pt x="22" y="29"/>
                    </a:lnTo>
                    <a:lnTo>
                      <a:pt x="21" y="30"/>
                    </a:lnTo>
                    <a:lnTo>
                      <a:pt x="19" y="31"/>
                    </a:lnTo>
                    <a:lnTo>
                      <a:pt x="18" y="32"/>
                    </a:lnTo>
                    <a:lnTo>
                      <a:pt x="18" y="33"/>
                    </a:lnTo>
                    <a:lnTo>
                      <a:pt x="16" y="34"/>
                    </a:lnTo>
                    <a:lnTo>
                      <a:pt x="16" y="36"/>
                    </a:lnTo>
                    <a:lnTo>
                      <a:pt x="15" y="38"/>
                    </a:lnTo>
                    <a:lnTo>
                      <a:pt x="15" y="40"/>
                    </a:lnTo>
                    <a:lnTo>
                      <a:pt x="15" y="41"/>
                    </a:lnTo>
                    <a:lnTo>
                      <a:pt x="16" y="42"/>
                    </a:lnTo>
                    <a:lnTo>
                      <a:pt x="16" y="43"/>
                    </a:lnTo>
                    <a:lnTo>
                      <a:pt x="17" y="44"/>
                    </a:lnTo>
                    <a:lnTo>
                      <a:pt x="18" y="44"/>
                    </a:lnTo>
                    <a:lnTo>
                      <a:pt x="19" y="45"/>
                    </a:lnTo>
                    <a:lnTo>
                      <a:pt x="20" y="45"/>
                    </a:lnTo>
                    <a:lnTo>
                      <a:pt x="21" y="45"/>
                    </a:lnTo>
                    <a:lnTo>
                      <a:pt x="23" y="45"/>
                    </a:lnTo>
                    <a:lnTo>
                      <a:pt x="25" y="45"/>
                    </a:lnTo>
                    <a:lnTo>
                      <a:pt x="27" y="44"/>
                    </a:lnTo>
                    <a:lnTo>
                      <a:pt x="28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4" name="Freeform 100"/>
              <p:cNvSpPr>
                <a:spLocks/>
              </p:cNvSpPr>
              <p:nvPr/>
            </p:nvSpPr>
            <p:spPr bwMode="auto">
              <a:xfrm>
                <a:off x="3184" y="2711"/>
                <a:ext cx="56" cy="53"/>
              </a:xfrm>
              <a:custGeom>
                <a:avLst/>
                <a:gdLst>
                  <a:gd name="T0" fmla="*/ 21 w 56"/>
                  <a:gd name="T1" fmla="*/ 8 h 53"/>
                  <a:gd name="T2" fmla="*/ 25 w 56"/>
                  <a:gd name="T3" fmla="*/ 5 h 53"/>
                  <a:gd name="T4" fmla="*/ 28 w 56"/>
                  <a:gd name="T5" fmla="*/ 2 h 53"/>
                  <a:gd name="T6" fmla="*/ 32 w 56"/>
                  <a:gd name="T7" fmla="*/ 0 h 53"/>
                  <a:gd name="T8" fmla="*/ 36 w 56"/>
                  <a:gd name="T9" fmla="*/ 0 h 53"/>
                  <a:gd name="T10" fmla="*/ 41 w 56"/>
                  <a:gd name="T11" fmla="*/ 1 h 53"/>
                  <a:gd name="T12" fmla="*/ 45 w 56"/>
                  <a:gd name="T13" fmla="*/ 2 h 53"/>
                  <a:gd name="T14" fmla="*/ 48 w 56"/>
                  <a:gd name="T15" fmla="*/ 6 h 53"/>
                  <a:gd name="T16" fmla="*/ 49 w 56"/>
                  <a:gd name="T17" fmla="*/ 10 h 53"/>
                  <a:gd name="T18" fmla="*/ 50 w 56"/>
                  <a:gd name="T19" fmla="*/ 11 h 53"/>
                  <a:gd name="T20" fmla="*/ 50 w 56"/>
                  <a:gd name="T21" fmla="*/ 14 h 53"/>
                  <a:gd name="T22" fmla="*/ 50 w 56"/>
                  <a:gd name="T23" fmla="*/ 18 h 53"/>
                  <a:gd name="T24" fmla="*/ 50 w 56"/>
                  <a:gd name="T25" fmla="*/ 22 h 53"/>
                  <a:gd name="T26" fmla="*/ 50 w 56"/>
                  <a:gd name="T27" fmla="*/ 44 h 53"/>
                  <a:gd name="T28" fmla="*/ 51 w 56"/>
                  <a:gd name="T29" fmla="*/ 48 h 53"/>
                  <a:gd name="T30" fmla="*/ 52 w 56"/>
                  <a:gd name="T31" fmla="*/ 50 h 53"/>
                  <a:gd name="T32" fmla="*/ 54 w 56"/>
                  <a:gd name="T33" fmla="*/ 51 h 53"/>
                  <a:gd name="T34" fmla="*/ 56 w 56"/>
                  <a:gd name="T35" fmla="*/ 53 h 53"/>
                  <a:gd name="T36" fmla="*/ 30 w 56"/>
                  <a:gd name="T37" fmla="*/ 51 h 53"/>
                  <a:gd name="T38" fmla="*/ 32 w 56"/>
                  <a:gd name="T39" fmla="*/ 50 h 53"/>
                  <a:gd name="T40" fmla="*/ 34 w 56"/>
                  <a:gd name="T41" fmla="*/ 49 h 53"/>
                  <a:gd name="T42" fmla="*/ 34 w 56"/>
                  <a:gd name="T43" fmla="*/ 46 h 53"/>
                  <a:gd name="T44" fmla="*/ 35 w 56"/>
                  <a:gd name="T45" fmla="*/ 42 h 53"/>
                  <a:gd name="T46" fmla="*/ 35 w 56"/>
                  <a:gd name="T47" fmla="*/ 16 h 53"/>
                  <a:gd name="T48" fmla="*/ 34 w 56"/>
                  <a:gd name="T49" fmla="*/ 12 h 53"/>
                  <a:gd name="T50" fmla="*/ 34 w 56"/>
                  <a:gd name="T51" fmla="*/ 11 h 53"/>
                  <a:gd name="T52" fmla="*/ 33 w 56"/>
                  <a:gd name="T53" fmla="*/ 9 h 53"/>
                  <a:gd name="T54" fmla="*/ 32 w 56"/>
                  <a:gd name="T55" fmla="*/ 9 h 53"/>
                  <a:gd name="T56" fmla="*/ 30 w 56"/>
                  <a:gd name="T57" fmla="*/ 8 h 53"/>
                  <a:gd name="T58" fmla="*/ 27 w 56"/>
                  <a:gd name="T59" fmla="*/ 8 h 53"/>
                  <a:gd name="T60" fmla="*/ 23 w 56"/>
                  <a:gd name="T61" fmla="*/ 12 h 53"/>
                  <a:gd name="T62" fmla="*/ 21 w 56"/>
                  <a:gd name="T63" fmla="*/ 42 h 53"/>
                  <a:gd name="T64" fmla="*/ 21 w 56"/>
                  <a:gd name="T65" fmla="*/ 46 h 53"/>
                  <a:gd name="T66" fmla="*/ 22 w 56"/>
                  <a:gd name="T67" fmla="*/ 49 h 53"/>
                  <a:gd name="T68" fmla="*/ 23 w 56"/>
                  <a:gd name="T69" fmla="*/ 50 h 53"/>
                  <a:gd name="T70" fmla="*/ 26 w 56"/>
                  <a:gd name="T71" fmla="*/ 51 h 53"/>
                  <a:gd name="T72" fmla="*/ 0 w 56"/>
                  <a:gd name="T73" fmla="*/ 53 h 53"/>
                  <a:gd name="T74" fmla="*/ 1 w 56"/>
                  <a:gd name="T75" fmla="*/ 51 h 53"/>
                  <a:gd name="T76" fmla="*/ 3 w 56"/>
                  <a:gd name="T77" fmla="*/ 50 h 53"/>
                  <a:gd name="T78" fmla="*/ 4 w 56"/>
                  <a:gd name="T79" fmla="*/ 48 h 53"/>
                  <a:gd name="T80" fmla="*/ 5 w 56"/>
                  <a:gd name="T81" fmla="*/ 44 h 53"/>
                  <a:gd name="T82" fmla="*/ 5 w 56"/>
                  <a:gd name="T83" fmla="*/ 13 h 53"/>
                  <a:gd name="T84" fmla="*/ 5 w 56"/>
                  <a:gd name="T85" fmla="*/ 8 h 53"/>
                  <a:gd name="T86" fmla="*/ 4 w 56"/>
                  <a:gd name="T87" fmla="*/ 6 h 53"/>
                  <a:gd name="T88" fmla="*/ 2 w 56"/>
                  <a:gd name="T89" fmla="*/ 4 h 53"/>
                  <a:gd name="T90" fmla="*/ 0 w 56"/>
                  <a:gd name="T91" fmla="*/ 3 h 53"/>
                  <a:gd name="T92" fmla="*/ 21 w 56"/>
                  <a:gd name="T93" fmla="*/ 1 h 53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6"/>
                  <a:gd name="T142" fmla="*/ 0 h 53"/>
                  <a:gd name="T143" fmla="*/ 56 w 56"/>
                  <a:gd name="T144" fmla="*/ 53 h 53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6" h="53">
                    <a:moveTo>
                      <a:pt x="21" y="1"/>
                    </a:moveTo>
                    <a:lnTo>
                      <a:pt x="21" y="8"/>
                    </a:lnTo>
                    <a:lnTo>
                      <a:pt x="23" y="6"/>
                    </a:lnTo>
                    <a:lnTo>
                      <a:pt x="25" y="5"/>
                    </a:lnTo>
                    <a:lnTo>
                      <a:pt x="27" y="3"/>
                    </a:lnTo>
                    <a:lnTo>
                      <a:pt x="28" y="2"/>
                    </a:lnTo>
                    <a:lnTo>
                      <a:pt x="30" y="1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1" y="1"/>
                    </a:lnTo>
                    <a:lnTo>
                      <a:pt x="43" y="1"/>
                    </a:lnTo>
                    <a:lnTo>
                      <a:pt x="45" y="2"/>
                    </a:lnTo>
                    <a:lnTo>
                      <a:pt x="46" y="4"/>
                    </a:lnTo>
                    <a:lnTo>
                      <a:pt x="48" y="6"/>
                    </a:lnTo>
                    <a:lnTo>
                      <a:pt x="49" y="8"/>
                    </a:lnTo>
                    <a:lnTo>
                      <a:pt x="49" y="10"/>
                    </a:lnTo>
                    <a:lnTo>
                      <a:pt x="50" y="10"/>
                    </a:lnTo>
                    <a:lnTo>
                      <a:pt x="50" y="11"/>
                    </a:lnTo>
                    <a:lnTo>
                      <a:pt x="50" y="13"/>
                    </a:lnTo>
                    <a:lnTo>
                      <a:pt x="50" y="14"/>
                    </a:lnTo>
                    <a:lnTo>
                      <a:pt x="50" y="16"/>
                    </a:lnTo>
                    <a:lnTo>
                      <a:pt x="50" y="18"/>
                    </a:lnTo>
                    <a:lnTo>
                      <a:pt x="50" y="20"/>
                    </a:lnTo>
                    <a:lnTo>
                      <a:pt x="50" y="22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51" y="46"/>
                    </a:lnTo>
                    <a:lnTo>
                      <a:pt x="51" y="48"/>
                    </a:lnTo>
                    <a:lnTo>
                      <a:pt x="51" y="49"/>
                    </a:lnTo>
                    <a:lnTo>
                      <a:pt x="52" y="50"/>
                    </a:lnTo>
                    <a:lnTo>
                      <a:pt x="53" y="50"/>
                    </a:lnTo>
                    <a:lnTo>
                      <a:pt x="54" y="51"/>
                    </a:lnTo>
                    <a:lnTo>
                      <a:pt x="56" y="51"/>
                    </a:lnTo>
                    <a:lnTo>
                      <a:pt x="56" y="53"/>
                    </a:lnTo>
                    <a:lnTo>
                      <a:pt x="30" y="53"/>
                    </a:lnTo>
                    <a:lnTo>
                      <a:pt x="30" y="51"/>
                    </a:lnTo>
                    <a:lnTo>
                      <a:pt x="31" y="51"/>
                    </a:lnTo>
                    <a:lnTo>
                      <a:pt x="32" y="50"/>
                    </a:lnTo>
                    <a:lnTo>
                      <a:pt x="33" y="50"/>
                    </a:lnTo>
                    <a:lnTo>
                      <a:pt x="34" y="49"/>
                    </a:lnTo>
                    <a:lnTo>
                      <a:pt x="34" y="48"/>
                    </a:lnTo>
                    <a:lnTo>
                      <a:pt x="34" y="46"/>
                    </a:lnTo>
                    <a:lnTo>
                      <a:pt x="35" y="44"/>
                    </a:lnTo>
                    <a:lnTo>
                      <a:pt x="35" y="42"/>
                    </a:lnTo>
                    <a:lnTo>
                      <a:pt x="35" y="19"/>
                    </a:lnTo>
                    <a:lnTo>
                      <a:pt x="35" y="16"/>
                    </a:lnTo>
                    <a:lnTo>
                      <a:pt x="35" y="14"/>
                    </a:lnTo>
                    <a:lnTo>
                      <a:pt x="34" y="12"/>
                    </a:lnTo>
                    <a:lnTo>
                      <a:pt x="34" y="11"/>
                    </a:lnTo>
                    <a:lnTo>
                      <a:pt x="34" y="10"/>
                    </a:lnTo>
                    <a:lnTo>
                      <a:pt x="33" y="9"/>
                    </a:lnTo>
                    <a:lnTo>
                      <a:pt x="32" y="9"/>
                    </a:lnTo>
                    <a:lnTo>
                      <a:pt x="31" y="8"/>
                    </a:lnTo>
                    <a:lnTo>
                      <a:pt x="30" y="8"/>
                    </a:lnTo>
                    <a:lnTo>
                      <a:pt x="27" y="8"/>
                    </a:lnTo>
                    <a:lnTo>
                      <a:pt x="25" y="10"/>
                    </a:lnTo>
                    <a:lnTo>
                      <a:pt x="23" y="12"/>
                    </a:lnTo>
                    <a:lnTo>
                      <a:pt x="21" y="15"/>
                    </a:lnTo>
                    <a:lnTo>
                      <a:pt x="21" y="42"/>
                    </a:lnTo>
                    <a:lnTo>
                      <a:pt x="21" y="44"/>
                    </a:lnTo>
                    <a:lnTo>
                      <a:pt x="21" y="46"/>
                    </a:lnTo>
                    <a:lnTo>
                      <a:pt x="21" y="48"/>
                    </a:lnTo>
                    <a:lnTo>
                      <a:pt x="22" y="49"/>
                    </a:lnTo>
                    <a:lnTo>
                      <a:pt x="22" y="50"/>
                    </a:lnTo>
                    <a:lnTo>
                      <a:pt x="23" y="50"/>
                    </a:lnTo>
                    <a:lnTo>
                      <a:pt x="24" y="51"/>
                    </a:lnTo>
                    <a:lnTo>
                      <a:pt x="26" y="51"/>
                    </a:lnTo>
                    <a:lnTo>
                      <a:pt x="26" y="53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2" y="50"/>
                    </a:lnTo>
                    <a:lnTo>
                      <a:pt x="3" y="50"/>
                    </a:lnTo>
                    <a:lnTo>
                      <a:pt x="4" y="49"/>
                    </a:lnTo>
                    <a:lnTo>
                      <a:pt x="4" y="48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5" y="42"/>
                    </a:lnTo>
                    <a:lnTo>
                      <a:pt x="5" y="13"/>
                    </a:lnTo>
                    <a:lnTo>
                      <a:pt x="5" y="10"/>
                    </a:lnTo>
                    <a:lnTo>
                      <a:pt x="5" y="8"/>
                    </a:lnTo>
                    <a:lnTo>
                      <a:pt x="4" y="6"/>
                    </a:lnTo>
                    <a:lnTo>
                      <a:pt x="3" y="5"/>
                    </a:lnTo>
                    <a:lnTo>
                      <a:pt x="2" y="4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5" name="Freeform 101"/>
              <p:cNvSpPr>
                <a:spLocks noEditPoints="1"/>
              </p:cNvSpPr>
              <p:nvPr/>
            </p:nvSpPr>
            <p:spPr bwMode="auto">
              <a:xfrm>
                <a:off x="3248" y="2711"/>
                <a:ext cx="49" cy="54"/>
              </a:xfrm>
              <a:custGeom>
                <a:avLst/>
                <a:gdLst>
                  <a:gd name="T0" fmla="*/ 28 w 49"/>
                  <a:gd name="T1" fmla="*/ 0 h 54"/>
                  <a:gd name="T2" fmla="*/ 33 w 49"/>
                  <a:gd name="T3" fmla="*/ 1 h 54"/>
                  <a:gd name="T4" fmla="*/ 37 w 49"/>
                  <a:gd name="T5" fmla="*/ 3 h 54"/>
                  <a:gd name="T6" fmla="*/ 45 w 49"/>
                  <a:gd name="T7" fmla="*/ 10 h 54"/>
                  <a:gd name="T8" fmla="*/ 47 w 49"/>
                  <a:gd name="T9" fmla="*/ 16 h 54"/>
                  <a:gd name="T10" fmla="*/ 49 w 49"/>
                  <a:gd name="T11" fmla="*/ 22 h 54"/>
                  <a:gd name="T12" fmla="*/ 49 w 49"/>
                  <a:gd name="T13" fmla="*/ 28 h 54"/>
                  <a:gd name="T14" fmla="*/ 48 w 49"/>
                  <a:gd name="T15" fmla="*/ 35 h 54"/>
                  <a:gd name="T16" fmla="*/ 46 w 49"/>
                  <a:gd name="T17" fmla="*/ 42 h 54"/>
                  <a:gd name="T18" fmla="*/ 42 w 49"/>
                  <a:gd name="T19" fmla="*/ 48 h 54"/>
                  <a:gd name="T20" fmla="*/ 36 w 49"/>
                  <a:gd name="T21" fmla="*/ 52 h 54"/>
                  <a:gd name="T22" fmla="*/ 28 w 49"/>
                  <a:gd name="T23" fmla="*/ 54 h 54"/>
                  <a:gd name="T24" fmla="*/ 19 w 49"/>
                  <a:gd name="T25" fmla="*/ 54 h 54"/>
                  <a:gd name="T26" fmla="*/ 12 w 49"/>
                  <a:gd name="T27" fmla="*/ 51 h 54"/>
                  <a:gd name="T28" fmla="*/ 7 w 49"/>
                  <a:gd name="T29" fmla="*/ 47 h 54"/>
                  <a:gd name="T30" fmla="*/ 3 w 49"/>
                  <a:gd name="T31" fmla="*/ 40 h 54"/>
                  <a:gd name="T32" fmla="*/ 1 w 49"/>
                  <a:gd name="T33" fmla="*/ 33 h 54"/>
                  <a:gd name="T34" fmla="*/ 0 w 49"/>
                  <a:gd name="T35" fmla="*/ 25 h 54"/>
                  <a:gd name="T36" fmla="*/ 2 w 49"/>
                  <a:gd name="T37" fmla="*/ 17 h 54"/>
                  <a:gd name="T38" fmla="*/ 5 w 49"/>
                  <a:gd name="T39" fmla="*/ 10 h 54"/>
                  <a:gd name="T40" fmla="*/ 10 w 49"/>
                  <a:gd name="T41" fmla="*/ 5 h 54"/>
                  <a:gd name="T42" fmla="*/ 17 w 49"/>
                  <a:gd name="T43" fmla="*/ 1 h 54"/>
                  <a:gd name="T44" fmla="*/ 24 w 49"/>
                  <a:gd name="T45" fmla="*/ 0 h 54"/>
                  <a:gd name="T46" fmla="*/ 23 w 49"/>
                  <a:gd name="T47" fmla="*/ 3 h 54"/>
                  <a:gd name="T48" fmla="*/ 20 w 49"/>
                  <a:gd name="T49" fmla="*/ 6 h 54"/>
                  <a:gd name="T50" fmla="*/ 18 w 49"/>
                  <a:gd name="T51" fmla="*/ 11 h 54"/>
                  <a:gd name="T52" fmla="*/ 17 w 49"/>
                  <a:gd name="T53" fmla="*/ 18 h 54"/>
                  <a:gd name="T54" fmla="*/ 17 w 49"/>
                  <a:gd name="T55" fmla="*/ 24 h 54"/>
                  <a:gd name="T56" fmla="*/ 17 w 49"/>
                  <a:gd name="T57" fmla="*/ 32 h 54"/>
                  <a:gd name="T58" fmla="*/ 17 w 49"/>
                  <a:gd name="T59" fmla="*/ 36 h 54"/>
                  <a:gd name="T60" fmla="*/ 17 w 49"/>
                  <a:gd name="T61" fmla="*/ 40 h 54"/>
                  <a:gd name="T62" fmla="*/ 18 w 49"/>
                  <a:gd name="T63" fmla="*/ 45 h 54"/>
                  <a:gd name="T64" fmla="*/ 20 w 49"/>
                  <a:gd name="T65" fmla="*/ 49 h 54"/>
                  <a:gd name="T66" fmla="*/ 23 w 49"/>
                  <a:gd name="T67" fmla="*/ 51 h 54"/>
                  <a:gd name="T68" fmla="*/ 26 w 49"/>
                  <a:gd name="T69" fmla="*/ 51 h 54"/>
                  <a:gd name="T70" fmla="*/ 30 w 49"/>
                  <a:gd name="T71" fmla="*/ 49 h 54"/>
                  <a:gd name="T72" fmla="*/ 31 w 49"/>
                  <a:gd name="T73" fmla="*/ 44 h 54"/>
                  <a:gd name="T74" fmla="*/ 32 w 49"/>
                  <a:gd name="T75" fmla="*/ 39 h 54"/>
                  <a:gd name="T76" fmla="*/ 33 w 49"/>
                  <a:gd name="T77" fmla="*/ 31 h 54"/>
                  <a:gd name="T78" fmla="*/ 33 w 49"/>
                  <a:gd name="T79" fmla="*/ 21 h 54"/>
                  <a:gd name="T80" fmla="*/ 32 w 49"/>
                  <a:gd name="T81" fmla="*/ 15 h 54"/>
                  <a:gd name="T82" fmla="*/ 32 w 49"/>
                  <a:gd name="T83" fmla="*/ 11 h 54"/>
                  <a:gd name="T84" fmla="*/ 30 w 49"/>
                  <a:gd name="T85" fmla="*/ 7 h 54"/>
                  <a:gd name="T86" fmla="*/ 28 w 49"/>
                  <a:gd name="T87" fmla="*/ 4 h 54"/>
                  <a:gd name="T88" fmla="*/ 25 w 49"/>
                  <a:gd name="T89" fmla="*/ 3 h 5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9"/>
                  <a:gd name="T136" fmla="*/ 0 h 54"/>
                  <a:gd name="T137" fmla="*/ 49 w 49"/>
                  <a:gd name="T138" fmla="*/ 54 h 5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9" h="54">
                    <a:moveTo>
                      <a:pt x="25" y="0"/>
                    </a:moveTo>
                    <a:lnTo>
                      <a:pt x="26" y="0"/>
                    </a:lnTo>
                    <a:lnTo>
                      <a:pt x="28" y="0"/>
                    </a:lnTo>
                    <a:lnTo>
                      <a:pt x="29" y="1"/>
                    </a:lnTo>
                    <a:lnTo>
                      <a:pt x="31" y="1"/>
                    </a:lnTo>
                    <a:lnTo>
                      <a:pt x="33" y="1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7" y="3"/>
                    </a:lnTo>
                    <a:lnTo>
                      <a:pt x="40" y="5"/>
                    </a:lnTo>
                    <a:lnTo>
                      <a:pt x="42" y="7"/>
                    </a:lnTo>
                    <a:lnTo>
                      <a:pt x="45" y="10"/>
                    </a:lnTo>
                    <a:lnTo>
                      <a:pt x="46" y="13"/>
                    </a:lnTo>
                    <a:lnTo>
                      <a:pt x="47" y="15"/>
                    </a:lnTo>
                    <a:lnTo>
                      <a:pt x="47" y="16"/>
                    </a:lnTo>
                    <a:lnTo>
                      <a:pt x="48" y="18"/>
                    </a:lnTo>
                    <a:lnTo>
                      <a:pt x="48" y="20"/>
                    </a:lnTo>
                    <a:lnTo>
                      <a:pt x="49" y="22"/>
                    </a:lnTo>
                    <a:lnTo>
                      <a:pt x="49" y="24"/>
                    </a:lnTo>
                    <a:lnTo>
                      <a:pt x="49" y="25"/>
                    </a:lnTo>
                    <a:lnTo>
                      <a:pt x="49" y="28"/>
                    </a:lnTo>
                    <a:lnTo>
                      <a:pt x="49" y="30"/>
                    </a:lnTo>
                    <a:lnTo>
                      <a:pt x="49" y="33"/>
                    </a:lnTo>
                    <a:lnTo>
                      <a:pt x="48" y="35"/>
                    </a:lnTo>
                    <a:lnTo>
                      <a:pt x="48" y="37"/>
                    </a:lnTo>
                    <a:lnTo>
                      <a:pt x="47" y="40"/>
                    </a:lnTo>
                    <a:lnTo>
                      <a:pt x="46" y="42"/>
                    </a:lnTo>
                    <a:lnTo>
                      <a:pt x="45" y="44"/>
                    </a:lnTo>
                    <a:lnTo>
                      <a:pt x="43" y="46"/>
                    </a:lnTo>
                    <a:lnTo>
                      <a:pt x="42" y="48"/>
                    </a:lnTo>
                    <a:lnTo>
                      <a:pt x="40" y="50"/>
                    </a:lnTo>
                    <a:lnTo>
                      <a:pt x="38" y="51"/>
                    </a:lnTo>
                    <a:lnTo>
                      <a:pt x="36" y="52"/>
                    </a:lnTo>
                    <a:lnTo>
                      <a:pt x="33" y="53"/>
                    </a:lnTo>
                    <a:lnTo>
                      <a:pt x="30" y="54"/>
                    </a:lnTo>
                    <a:lnTo>
                      <a:pt x="28" y="54"/>
                    </a:lnTo>
                    <a:lnTo>
                      <a:pt x="25" y="54"/>
                    </a:lnTo>
                    <a:lnTo>
                      <a:pt x="22" y="54"/>
                    </a:lnTo>
                    <a:lnTo>
                      <a:pt x="19" y="54"/>
                    </a:lnTo>
                    <a:lnTo>
                      <a:pt x="16" y="53"/>
                    </a:lnTo>
                    <a:lnTo>
                      <a:pt x="14" y="53"/>
                    </a:lnTo>
                    <a:lnTo>
                      <a:pt x="12" y="51"/>
                    </a:lnTo>
                    <a:lnTo>
                      <a:pt x="10" y="50"/>
                    </a:lnTo>
                    <a:lnTo>
                      <a:pt x="8" y="49"/>
                    </a:lnTo>
                    <a:lnTo>
                      <a:pt x="7" y="47"/>
                    </a:lnTo>
                    <a:lnTo>
                      <a:pt x="5" y="45"/>
                    </a:lnTo>
                    <a:lnTo>
                      <a:pt x="4" y="42"/>
                    </a:lnTo>
                    <a:lnTo>
                      <a:pt x="3" y="40"/>
                    </a:lnTo>
                    <a:lnTo>
                      <a:pt x="2" y="38"/>
                    </a:lnTo>
                    <a:lnTo>
                      <a:pt x="1" y="35"/>
                    </a:lnTo>
                    <a:lnTo>
                      <a:pt x="1" y="33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1" y="22"/>
                    </a:lnTo>
                    <a:lnTo>
                      <a:pt x="1" y="20"/>
                    </a:lnTo>
                    <a:lnTo>
                      <a:pt x="2" y="17"/>
                    </a:lnTo>
                    <a:lnTo>
                      <a:pt x="3" y="15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12" y="3"/>
                    </a:lnTo>
                    <a:lnTo>
                      <a:pt x="15" y="2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5" y="0"/>
                    </a:lnTo>
                    <a:close/>
                    <a:moveTo>
                      <a:pt x="25" y="3"/>
                    </a:moveTo>
                    <a:lnTo>
                      <a:pt x="23" y="3"/>
                    </a:lnTo>
                    <a:lnTo>
                      <a:pt x="22" y="4"/>
                    </a:lnTo>
                    <a:lnTo>
                      <a:pt x="21" y="5"/>
                    </a:lnTo>
                    <a:lnTo>
                      <a:pt x="20" y="6"/>
                    </a:lnTo>
                    <a:lnTo>
                      <a:pt x="19" y="7"/>
                    </a:lnTo>
                    <a:lnTo>
                      <a:pt x="18" y="9"/>
                    </a:lnTo>
                    <a:lnTo>
                      <a:pt x="18" y="11"/>
                    </a:lnTo>
                    <a:lnTo>
                      <a:pt x="17" y="14"/>
                    </a:lnTo>
                    <a:lnTo>
                      <a:pt x="17" y="16"/>
                    </a:lnTo>
                    <a:lnTo>
                      <a:pt x="17" y="18"/>
                    </a:lnTo>
                    <a:lnTo>
                      <a:pt x="17" y="20"/>
                    </a:lnTo>
                    <a:lnTo>
                      <a:pt x="17" y="22"/>
                    </a:lnTo>
                    <a:lnTo>
                      <a:pt x="17" y="24"/>
                    </a:lnTo>
                    <a:lnTo>
                      <a:pt x="17" y="27"/>
                    </a:lnTo>
                    <a:lnTo>
                      <a:pt x="17" y="29"/>
                    </a:lnTo>
                    <a:lnTo>
                      <a:pt x="17" y="32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6"/>
                    </a:lnTo>
                    <a:lnTo>
                      <a:pt x="17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8" y="45"/>
                    </a:lnTo>
                    <a:lnTo>
                      <a:pt x="18" y="46"/>
                    </a:lnTo>
                    <a:lnTo>
                      <a:pt x="19" y="48"/>
                    </a:lnTo>
                    <a:lnTo>
                      <a:pt x="20" y="49"/>
                    </a:lnTo>
                    <a:lnTo>
                      <a:pt x="21" y="50"/>
                    </a:lnTo>
                    <a:lnTo>
                      <a:pt x="22" y="50"/>
                    </a:lnTo>
                    <a:lnTo>
                      <a:pt x="23" y="51"/>
                    </a:lnTo>
                    <a:lnTo>
                      <a:pt x="24" y="51"/>
                    </a:lnTo>
                    <a:lnTo>
                      <a:pt x="25" y="51"/>
                    </a:lnTo>
                    <a:lnTo>
                      <a:pt x="26" y="51"/>
                    </a:lnTo>
                    <a:lnTo>
                      <a:pt x="28" y="50"/>
                    </a:lnTo>
                    <a:lnTo>
                      <a:pt x="29" y="50"/>
                    </a:lnTo>
                    <a:lnTo>
                      <a:pt x="30" y="49"/>
                    </a:lnTo>
                    <a:lnTo>
                      <a:pt x="30" y="47"/>
                    </a:lnTo>
                    <a:lnTo>
                      <a:pt x="31" y="46"/>
                    </a:lnTo>
                    <a:lnTo>
                      <a:pt x="31" y="44"/>
                    </a:lnTo>
                    <a:lnTo>
                      <a:pt x="32" y="43"/>
                    </a:lnTo>
                    <a:lnTo>
                      <a:pt x="32" y="41"/>
                    </a:lnTo>
                    <a:lnTo>
                      <a:pt x="32" y="39"/>
                    </a:lnTo>
                    <a:lnTo>
                      <a:pt x="32" y="36"/>
                    </a:lnTo>
                    <a:lnTo>
                      <a:pt x="32" y="33"/>
                    </a:lnTo>
                    <a:lnTo>
                      <a:pt x="33" y="31"/>
                    </a:lnTo>
                    <a:lnTo>
                      <a:pt x="33" y="27"/>
                    </a:lnTo>
                    <a:lnTo>
                      <a:pt x="33" y="23"/>
                    </a:lnTo>
                    <a:lnTo>
                      <a:pt x="33" y="21"/>
                    </a:lnTo>
                    <a:lnTo>
                      <a:pt x="33" y="19"/>
                    </a:lnTo>
                    <a:lnTo>
                      <a:pt x="33" y="16"/>
                    </a:lnTo>
                    <a:lnTo>
                      <a:pt x="32" y="15"/>
                    </a:lnTo>
                    <a:lnTo>
                      <a:pt x="32" y="13"/>
                    </a:lnTo>
                    <a:lnTo>
                      <a:pt x="32" y="12"/>
                    </a:lnTo>
                    <a:lnTo>
                      <a:pt x="32" y="11"/>
                    </a:lnTo>
                    <a:lnTo>
                      <a:pt x="32" y="10"/>
                    </a:lnTo>
                    <a:lnTo>
                      <a:pt x="31" y="8"/>
                    </a:lnTo>
                    <a:lnTo>
                      <a:pt x="30" y="7"/>
                    </a:lnTo>
                    <a:lnTo>
                      <a:pt x="29" y="6"/>
                    </a:lnTo>
                    <a:lnTo>
                      <a:pt x="28" y="5"/>
                    </a:lnTo>
                    <a:lnTo>
                      <a:pt x="28" y="4"/>
                    </a:lnTo>
                    <a:lnTo>
                      <a:pt x="27" y="3"/>
                    </a:lnTo>
                    <a:lnTo>
                      <a:pt x="26" y="3"/>
                    </a:lnTo>
                    <a:lnTo>
                      <a:pt x="25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6" name="Freeform 102"/>
              <p:cNvSpPr>
                <a:spLocks noEditPoints="1"/>
              </p:cNvSpPr>
              <p:nvPr/>
            </p:nvSpPr>
            <p:spPr bwMode="auto">
              <a:xfrm>
                <a:off x="2955" y="2839"/>
                <a:ext cx="57" cy="77"/>
              </a:xfrm>
              <a:custGeom>
                <a:avLst/>
                <a:gdLst>
                  <a:gd name="T0" fmla="*/ 22 w 57"/>
                  <a:gd name="T1" fmla="*/ 68 h 77"/>
                  <a:gd name="T2" fmla="*/ 23 w 57"/>
                  <a:gd name="T3" fmla="*/ 71 h 77"/>
                  <a:gd name="T4" fmla="*/ 23 w 57"/>
                  <a:gd name="T5" fmla="*/ 73 h 77"/>
                  <a:gd name="T6" fmla="*/ 24 w 57"/>
                  <a:gd name="T7" fmla="*/ 74 h 77"/>
                  <a:gd name="T8" fmla="*/ 25 w 57"/>
                  <a:gd name="T9" fmla="*/ 75 h 77"/>
                  <a:gd name="T10" fmla="*/ 27 w 57"/>
                  <a:gd name="T11" fmla="*/ 75 h 77"/>
                  <a:gd name="T12" fmla="*/ 30 w 57"/>
                  <a:gd name="T13" fmla="*/ 76 h 77"/>
                  <a:gd name="T14" fmla="*/ 0 w 57"/>
                  <a:gd name="T15" fmla="*/ 77 h 77"/>
                  <a:gd name="T16" fmla="*/ 1 w 57"/>
                  <a:gd name="T17" fmla="*/ 76 h 77"/>
                  <a:gd name="T18" fmla="*/ 4 w 57"/>
                  <a:gd name="T19" fmla="*/ 75 h 77"/>
                  <a:gd name="T20" fmla="*/ 5 w 57"/>
                  <a:gd name="T21" fmla="*/ 73 h 77"/>
                  <a:gd name="T22" fmla="*/ 6 w 57"/>
                  <a:gd name="T23" fmla="*/ 69 h 77"/>
                  <a:gd name="T24" fmla="*/ 6 w 57"/>
                  <a:gd name="T25" fmla="*/ 13 h 77"/>
                  <a:gd name="T26" fmla="*/ 6 w 57"/>
                  <a:gd name="T27" fmla="*/ 8 h 77"/>
                  <a:gd name="T28" fmla="*/ 5 w 57"/>
                  <a:gd name="T29" fmla="*/ 6 h 77"/>
                  <a:gd name="T30" fmla="*/ 3 w 57"/>
                  <a:gd name="T31" fmla="*/ 4 h 77"/>
                  <a:gd name="T32" fmla="*/ 0 w 57"/>
                  <a:gd name="T33" fmla="*/ 3 h 77"/>
                  <a:gd name="T34" fmla="*/ 22 w 57"/>
                  <a:gd name="T35" fmla="*/ 1 h 77"/>
                  <a:gd name="T36" fmla="*/ 23 w 57"/>
                  <a:gd name="T37" fmla="*/ 6 h 77"/>
                  <a:gd name="T38" fmla="*/ 26 w 57"/>
                  <a:gd name="T39" fmla="*/ 3 h 77"/>
                  <a:gd name="T40" fmla="*/ 30 w 57"/>
                  <a:gd name="T41" fmla="*/ 1 h 77"/>
                  <a:gd name="T42" fmla="*/ 34 w 57"/>
                  <a:gd name="T43" fmla="*/ 0 h 77"/>
                  <a:gd name="T44" fmla="*/ 40 w 57"/>
                  <a:gd name="T45" fmla="*/ 0 h 77"/>
                  <a:gd name="T46" fmla="*/ 45 w 57"/>
                  <a:gd name="T47" fmla="*/ 2 h 77"/>
                  <a:gd name="T48" fmla="*/ 49 w 57"/>
                  <a:gd name="T49" fmla="*/ 5 h 77"/>
                  <a:gd name="T50" fmla="*/ 53 w 57"/>
                  <a:gd name="T51" fmla="*/ 10 h 77"/>
                  <a:gd name="T52" fmla="*/ 55 w 57"/>
                  <a:gd name="T53" fmla="*/ 15 h 77"/>
                  <a:gd name="T54" fmla="*/ 56 w 57"/>
                  <a:gd name="T55" fmla="*/ 19 h 77"/>
                  <a:gd name="T56" fmla="*/ 57 w 57"/>
                  <a:gd name="T57" fmla="*/ 22 h 77"/>
                  <a:gd name="T58" fmla="*/ 57 w 57"/>
                  <a:gd name="T59" fmla="*/ 25 h 77"/>
                  <a:gd name="T60" fmla="*/ 57 w 57"/>
                  <a:gd name="T61" fmla="*/ 29 h 77"/>
                  <a:gd name="T62" fmla="*/ 57 w 57"/>
                  <a:gd name="T63" fmla="*/ 33 h 77"/>
                  <a:gd name="T64" fmla="*/ 56 w 57"/>
                  <a:gd name="T65" fmla="*/ 36 h 77"/>
                  <a:gd name="T66" fmla="*/ 55 w 57"/>
                  <a:gd name="T67" fmla="*/ 40 h 77"/>
                  <a:gd name="T68" fmla="*/ 53 w 57"/>
                  <a:gd name="T69" fmla="*/ 45 h 77"/>
                  <a:gd name="T70" fmla="*/ 49 w 57"/>
                  <a:gd name="T71" fmla="*/ 50 h 77"/>
                  <a:gd name="T72" fmla="*/ 46 w 57"/>
                  <a:gd name="T73" fmla="*/ 52 h 77"/>
                  <a:gd name="T74" fmla="*/ 43 w 57"/>
                  <a:gd name="T75" fmla="*/ 53 h 77"/>
                  <a:gd name="T76" fmla="*/ 40 w 57"/>
                  <a:gd name="T77" fmla="*/ 54 h 77"/>
                  <a:gd name="T78" fmla="*/ 37 w 57"/>
                  <a:gd name="T79" fmla="*/ 54 h 77"/>
                  <a:gd name="T80" fmla="*/ 34 w 57"/>
                  <a:gd name="T81" fmla="*/ 54 h 77"/>
                  <a:gd name="T82" fmla="*/ 30 w 57"/>
                  <a:gd name="T83" fmla="*/ 53 h 77"/>
                  <a:gd name="T84" fmla="*/ 27 w 57"/>
                  <a:gd name="T85" fmla="*/ 52 h 77"/>
                  <a:gd name="T86" fmla="*/ 24 w 57"/>
                  <a:gd name="T87" fmla="*/ 49 h 77"/>
                  <a:gd name="T88" fmla="*/ 22 w 57"/>
                  <a:gd name="T89" fmla="*/ 42 h 77"/>
                  <a:gd name="T90" fmla="*/ 27 w 57"/>
                  <a:gd name="T91" fmla="*/ 47 h 77"/>
                  <a:gd name="T92" fmla="*/ 32 w 57"/>
                  <a:gd name="T93" fmla="*/ 49 h 77"/>
                  <a:gd name="T94" fmla="*/ 35 w 57"/>
                  <a:gd name="T95" fmla="*/ 48 h 77"/>
                  <a:gd name="T96" fmla="*/ 37 w 57"/>
                  <a:gd name="T97" fmla="*/ 46 h 77"/>
                  <a:gd name="T98" fmla="*/ 39 w 57"/>
                  <a:gd name="T99" fmla="*/ 43 h 77"/>
                  <a:gd name="T100" fmla="*/ 40 w 57"/>
                  <a:gd name="T101" fmla="*/ 39 h 77"/>
                  <a:gd name="T102" fmla="*/ 40 w 57"/>
                  <a:gd name="T103" fmla="*/ 34 h 77"/>
                  <a:gd name="T104" fmla="*/ 40 w 57"/>
                  <a:gd name="T105" fmla="*/ 28 h 77"/>
                  <a:gd name="T106" fmla="*/ 40 w 57"/>
                  <a:gd name="T107" fmla="*/ 22 h 77"/>
                  <a:gd name="T108" fmla="*/ 40 w 57"/>
                  <a:gd name="T109" fmla="*/ 17 h 77"/>
                  <a:gd name="T110" fmla="*/ 39 w 57"/>
                  <a:gd name="T111" fmla="*/ 13 h 77"/>
                  <a:gd name="T112" fmla="*/ 37 w 57"/>
                  <a:gd name="T113" fmla="*/ 10 h 77"/>
                  <a:gd name="T114" fmla="*/ 35 w 57"/>
                  <a:gd name="T115" fmla="*/ 7 h 77"/>
                  <a:gd name="T116" fmla="*/ 31 w 57"/>
                  <a:gd name="T117" fmla="*/ 6 h 77"/>
                  <a:gd name="T118" fmla="*/ 26 w 57"/>
                  <a:gd name="T119" fmla="*/ 8 h 77"/>
                  <a:gd name="T120" fmla="*/ 22 w 57"/>
                  <a:gd name="T121" fmla="*/ 15 h 7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7"/>
                  <a:gd name="T184" fmla="*/ 0 h 77"/>
                  <a:gd name="T185" fmla="*/ 57 w 57"/>
                  <a:gd name="T186" fmla="*/ 77 h 7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7" h="77">
                    <a:moveTo>
                      <a:pt x="22" y="48"/>
                    </a:moveTo>
                    <a:lnTo>
                      <a:pt x="22" y="68"/>
                    </a:lnTo>
                    <a:lnTo>
                      <a:pt x="22" y="70"/>
                    </a:lnTo>
                    <a:lnTo>
                      <a:pt x="23" y="71"/>
                    </a:lnTo>
                    <a:lnTo>
                      <a:pt x="23" y="72"/>
                    </a:lnTo>
                    <a:lnTo>
                      <a:pt x="23" y="73"/>
                    </a:lnTo>
                    <a:lnTo>
                      <a:pt x="23" y="74"/>
                    </a:lnTo>
                    <a:lnTo>
                      <a:pt x="24" y="74"/>
                    </a:lnTo>
                    <a:lnTo>
                      <a:pt x="24" y="75"/>
                    </a:lnTo>
                    <a:lnTo>
                      <a:pt x="25" y="75"/>
                    </a:lnTo>
                    <a:lnTo>
                      <a:pt x="26" y="75"/>
                    </a:lnTo>
                    <a:lnTo>
                      <a:pt x="27" y="75"/>
                    </a:lnTo>
                    <a:lnTo>
                      <a:pt x="28" y="76"/>
                    </a:lnTo>
                    <a:lnTo>
                      <a:pt x="30" y="76"/>
                    </a:lnTo>
                    <a:lnTo>
                      <a:pt x="30" y="77"/>
                    </a:lnTo>
                    <a:lnTo>
                      <a:pt x="0" y="77"/>
                    </a:lnTo>
                    <a:lnTo>
                      <a:pt x="0" y="76"/>
                    </a:lnTo>
                    <a:lnTo>
                      <a:pt x="1" y="76"/>
                    </a:lnTo>
                    <a:lnTo>
                      <a:pt x="3" y="75"/>
                    </a:lnTo>
                    <a:lnTo>
                      <a:pt x="4" y="75"/>
                    </a:lnTo>
                    <a:lnTo>
                      <a:pt x="5" y="74"/>
                    </a:lnTo>
                    <a:lnTo>
                      <a:pt x="5" y="73"/>
                    </a:lnTo>
                    <a:lnTo>
                      <a:pt x="6" y="71"/>
                    </a:lnTo>
                    <a:lnTo>
                      <a:pt x="6" y="69"/>
                    </a:lnTo>
                    <a:lnTo>
                      <a:pt x="6" y="66"/>
                    </a:lnTo>
                    <a:lnTo>
                      <a:pt x="6" y="13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5" y="6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2" y="1"/>
                    </a:lnTo>
                    <a:lnTo>
                      <a:pt x="22" y="8"/>
                    </a:lnTo>
                    <a:lnTo>
                      <a:pt x="23" y="6"/>
                    </a:lnTo>
                    <a:lnTo>
                      <a:pt x="25" y="5"/>
                    </a:lnTo>
                    <a:lnTo>
                      <a:pt x="26" y="3"/>
                    </a:lnTo>
                    <a:lnTo>
                      <a:pt x="28" y="2"/>
                    </a:lnTo>
                    <a:lnTo>
                      <a:pt x="30" y="1"/>
                    </a:lnTo>
                    <a:lnTo>
                      <a:pt x="32" y="1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40" y="0"/>
                    </a:lnTo>
                    <a:lnTo>
                      <a:pt x="42" y="1"/>
                    </a:lnTo>
                    <a:lnTo>
                      <a:pt x="45" y="2"/>
                    </a:lnTo>
                    <a:lnTo>
                      <a:pt x="47" y="3"/>
                    </a:lnTo>
                    <a:lnTo>
                      <a:pt x="49" y="5"/>
                    </a:lnTo>
                    <a:lnTo>
                      <a:pt x="52" y="7"/>
                    </a:lnTo>
                    <a:lnTo>
                      <a:pt x="53" y="10"/>
                    </a:lnTo>
                    <a:lnTo>
                      <a:pt x="54" y="14"/>
                    </a:lnTo>
                    <a:lnTo>
                      <a:pt x="55" y="15"/>
                    </a:lnTo>
                    <a:lnTo>
                      <a:pt x="55" y="17"/>
                    </a:lnTo>
                    <a:lnTo>
                      <a:pt x="56" y="19"/>
                    </a:lnTo>
                    <a:lnTo>
                      <a:pt x="56" y="20"/>
                    </a:lnTo>
                    <a:lnTo>
                      <a:pt x="57" y="22"/>
                    </a:lnTo>
                    <a:lnTo>
                      <a:pt x="57" y="23"/>
                    </a:lnTo>
                    <a:lnTo>
                      <a:pt x="57" y="25"/>
                    </a:lnTo>
                    <a:lnTo>
                      <a:pt x="57" y="27"/>
                    </a:lnTo>
                    <a:lnTo>
                      <a:pt x="57" y="29"/>
                    </a:lnTo>
                    <a:lnTo>
                      <a:pt x="57" y="31"/>
                    </a:lnTo>
                    <a:lnTo>
                      <a:pt x="57" y="33"/>
                    </a:lnTo>
                    <a:lnTo>
                      <a:pt x="56" y="35"/>
                    </a:lnTo>
                    <a:lnTo>
                      <a:pt x="56" y="36"/>
                    </a:lnTo>
                    <a:lnTo>
                      <a:pt x="55" y="38"/>
                    </a:lnTo>
                    <a:lnTo>
                      <a:pt x="55" y="40"/>
                    </a:lnTo>
                    <a:lnTo>
                      <a:pt x="54" y="42"/>
                    </a:lnTo>
                    <a:lnTo>
                      <a:pt x="53" y="45"/>
                    </a:lnTo>
                    <a:lnTo>
                      <a:pt x="51" y="48"/>
                    </a:lnTo>
                    <a:lnTo>
                      <a:pt x="49" y="50"/>
                    </a:lnTo>
                    <a:lnTo>
                      <a:pt x="47" y="51"/>
                    </a:lnTo>
                    <a:lnTo>
                      <a:pt x="46" y="52"/>
                    </a:lnTo>
                    <a:lnTo>
                      <a:pt x="44" y="53"/>
                    </a:lnTo>
                    <a:lnTo>
                      <a:pt x="43" y="53"/>
                    </a:lnTo>
                    <a:lnTo>
                      <a:pt x="42" y="54"/>
                    </a:lnTo>
                    <a:lnTo>
                      <a:pt x="40" y="54"/>
                    </a:lnTo>
                    <a:lnTo>
                      <a:pt x="39" y="54"/>
                    </a:lnTo>
                    <a:lnTo>
                      <a:pt x="37" y="54"/>
                    </a:lnTo>
                    <a:lnTo>
                      <a:pt x="36" y="54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0" y="53"/>
                    </a:lnTo>
                    <a:lnTo>
                      <a:pt x="28" y="53"/>
                    </a:lnTo>
                    <a:lnTo>
                      <a:pt x="27" y="52"/>
                    </a:lnTo>
                    <a:lnTo>
                      <a:pt x="25" y="51"/>
                    </a:lnTo>
                    <a:lnTo>
                      <a:pt x="24" y="49"/>
                    </a:lnTo>
                    <a:lnTo>
                      <a:pt x="22" y="48"/>
                    </a:lnTo>
                    <a:close/>
                    <a:moveTo>
                      <a:pt x="22" y="42"/>
                    </a:moveTo>
                    <a:lnTo>
                      <a:pt x="24" y="45"/>
                    </a:lnTo>
                    <a:lnTo>
                      <a:pt x="27" y="47"/>
                    </a:lnTo>
                    <a:lnTo>
                      <a:pt x="30" y="48"/>
                    </a:lnTo>
                    <a:lnTo>
                      <a:pt x="32" y="49"/>
                    </a:lnTo>
                    <a:lnTo>
                      <a:pt x="34" y="49"/>
                    </a:lnTo>
                    <a:lnTo>
                      <a:pt x="35" y="48"/>
                    </a:lnTo>
                    <a:lnTo>
                      <a:pt x="36" y="47"/>
                    </a:lnTo>
                    <a:lnTo>
                      <a:pt x="37" y="46"/>
                    </a:lnTo>
                    <a:lnTo>
                      <a:pt x="38" y="45"/>
                    </a:lnTo>
                    <a:lnTo>
                      <a:pt x="39" y="43"/>
                    </a:lnTo>
                    <a:lnTo>
                      <a:pt x="39" y="41"/>
                    </a:lnTo>
                    <a:lnTo>
                      <a:pt x="40" y="39"/>
                    </a:lnTo>
                    <a:lnTo>
                      <a:pt x="40" y="37"/>
                    </a:lnTo>
                    <a:lnTo>
                      <a:pt x="40" y="34"/>
                    </a:lnTo>
                    <a:lnTo>
                      <a:pt x="40" y="31"/>
                    </a:lnTo>
                    <a:lnTo>
                      <a:pt x="40" y="28"/>
                    </a:lnTo>
                    <a:lnTo>
                      <a:pt x="40" y="25"/>
                    </a:lnTo>
                    <a:lnTo>
                      <a:pt x="40" y="22"/>
                    </a:lnTo>
                    <a:lnTo>
                      <a:pt x="40" y="19"/>
                    </a:lnTo>
                    <a:lnTo>
                      <a:pt x="40" y="17"/>
                    </a:lnTo>
                    <a:lnTo>
                      <a:pt x="39" y="15"/>
                    </a:lnTo>
                    <a:lnTo>
                      <a:pt x="39" y="13"/>
                    </a:lnTo>
                    <a:lnTo>
                      <a:pt x="38" y="11"/>
                    </a:lnTo>
                    <a:lnTo>
                      <a:pt x="37" y="10"/>
                    </a:lnTo>
                    <a:lnTo>
                      <a:pt x="36" y="8"/>
                    </a:lnTo>
                    <a:lnTo>
                      <a:pt x="35" y="7"/>
                    </a:lnTo>
                    <a:lnTo>
                      <a:pt x="33" y="7"/>
                    </a:lnTo>
                    <a:lnTo>
                      <a:pt x="31" y="6"/>
                    </a:lnTo>
                    <a:lnTo>
                      <a:pt x="29" y="7"/>
                    </a:lnTo>
                    <a:lnTo>
                      <a:pt x="26" y="8"/>
                    </a:lnTo>
                    <a:lnTo>
                      <a:pt x="24" y="11"/>
                    </a:lnTo>
                    <a:lnTo>
                      <a:pt x="22" y="15"/>
                    </a:lnTo>
                    <a:lnTo>
                      <a:pt x="22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7" name="Freeform 103"/>
              <p:cNvSpPr>
                <a:spLocks/>
              </p:cNvSpPr>
              <p:nvPr/>
            </p:nvSpPr>
            <p:spPr bwMode="auto">
              <a:xfrm>
                <a:off x="3021" y="2839"/>
                <a:ext cx="46" cy="53"/>
              </a:xfrm>
              <a:custGeom>
                <a:avLst/>
                <a:gdLst>
                  <a:gd name="T0" fmla="*/ 22 w 46"/>
                  <a:gd name="T1" fmla="*/ 14 h 53"/>
                  <a:gd name="T2" fmla="*/ 24 w 46"/>
                  <a:gd name="T3" fmla="*/ 10 h 53"/>
                  <a:gd name="T4" fmla="*/ 27 w 46"/>
                  <a:gd name="T5" fmla="*/ 6 h 53"/>
                  <a:gd name="T6" fmla="*/ 29 w 46"/>
                  <a:gd name="T7" fmla="*/ 4 h 53"/>
                  <a:gd name="T8" fmla="*/ 31 w 46"/>
                  <a:gd name="T9" fmla="*/ 2 h 53"/>
                  <a:gd name="T10" fmla="*/ 35 w 46"/>
                  <a:gd name="T11" fmla="*/ 1 h 53"/>
                  <a:gd name="T12" fmla="*/ 39 w 46"/>
                  <a:gd name="T13" fmla="*/ 0 h 53"/>
                  <a:gd name="T14" fmla="*/ 41 w 46"/>
                  <a:gd name="T15" fmla="*/ 0 h 53"/>
                  <a:gd name="T16" fmla="*/ 44 w 46"/>
                  <a:gd name="T17" fmla="*/ 2 h 53"/>
                  <a:gd name="T18" fmla="*/ 45 w 46"/>
                  <a:gd name="T19" fmla="*/ 4 h 53"/>
                  <a:gd name="T20" fmla="*/ 46 w 46"/>
                  <a:gd name="T21" fmla="*/ 7 h 53"/>
                  <a:gd name="T22" fmla="*/ 45 w 46"/>
                  <a:gd name="T23" fmla="*/ 10 h 53"/>
                  <a:gd name="T24" fmla="*/ 44 w 46"/>
                  <a:gd name="T25" fmla="*/ 13 h 53"/>
                  <a:gd name="T26" fmla="*/ 41 w 46"/>
                  <a:gd name="T27" fmla="*/ 14 h 53"/>
                  <a:gd name="T28" fmla="*/ 39 w 46"/>
                  <a:gd name="T29" fmla="*/ 15 h 53"/>
                  <a:gd name="T30" fmla="*/ 36 w 46"/>
                  <a:gd name="T31" fmla="*/ 14 h 53"/>
                  <a:gd name="T32" fmla="*/ 34 w 46"/>
                  <a:gd name="T33" fmla="*/ 13 h 53"/>
                  <a:gd name="T34" fmla="*/ 32 w 46"/>
                  <a:gd name="T35" fmla="*/ 11 h 53"/>
                  <a:gd name="T36" fmla="*/ 32 w 46"/>
                  <a:gd name="T37" fmla="*/ 11 h 53"/>
                  <a:gd name="T38" fmla="*/ 31 w 46"/>
                  <a:gd name="T39" fmla="*/ 11 h 53"/>
                  <a:gd name="T40" fmla="*/ 31 w 46"/>
                  <a:gd name="T41" fmla="*/ 11 h 53"/>
                  <a:gd name="T42" fmla="*/ 29 w 46"/>
                  <a:gd name="T43" fmla="*/ 11 h 53"/>
                  <a:gd name="T44" fmla="*/ 27 w 46"/>
                  <a:gd name="T45" fmla="*/ 12 h 53"/>
                  <a:gd name="T46" fmla="*/ 25 w 46"/>
                  <a:gd name="T47" fmla="*/ 14 h 53"/>
                  <a:gd name="T48" fmla="*/ 24 w 46"/>
                  <a:gd name="T49" fmla="*/ 17 h 53"/>
                  <a:gd name="T50" fmla="*/ 23 w 46"/>
                  <a:gd name="T51" fmla="*/ 20 h 53"/>
                  <a:gd name="T52" fmla="*/ 22 w 46"/>
                  <a:gd name="T53" fmla="*/ 23 h 53"/>
                  <a:gd name="T54" fmla="*/ 22 w 46"/>
                  <a:gd name="T55" fmla="*/ 26 h 53"/>
                  <a:gd name="T56" fmla="*/ 22 w 46"/>
                  <a:gd name="T57" fmla="*/ 29 h 53"/>
                  <a:gd name="T58" fmla="*/ 22 w 46"/>
                  <a:gd name="T59" fmla="*/ 44 h 53"/>
                  <a:gd name="T60" fmla="*/ 22 w 46"/>
                  <a:gd name="T61" fmla="*/ 46 h 53"/>
                  <a:gd name="T62" fmla="*/ 22 w 46"/>
                  <a:gd name="T63" fmla="*/ 48 h 53"/>
                  <a:gd name="T64" fmla="*/ 23 w 46"/>
                  <a:gd name="T65" fmla="*/ 49 h 53"/>
                  <a:gd name="T66" fmla="*/ 24 w 46"/>
                  <a:gd name="T67" fmla="*/ 50 h 53"/>
                  <a:gd name="T68" fmla="*/ 26 w 46"/>
                  <a:gd name="T69" fmla="*/ 51 h 53"/>
                  <a:gd name="T70" fmla="*/ 28 w 46"/>
                  <a:gd name="T71" fmla="*/ 51 h 53"/>
                  <a:gd name="T72" fmla="*/ 0 w 46"/>
                  <a:gd name="T73" fmla="*/ 53 h 53"/>
                  <a:gd name="T74" fmla="*/ 1 w 46"/>
                  <a:gd name="T75" fmla="*/ 51 h 53"/>
                  <a:gd name="T76" fmla="*/ 4 w 46"/>
                  <a:gd name="T77" fmla="*/ 50 h 53"/>
                  <a:gd name="T78" fmla="*/ 5 w 46"/>
                  <a:gd name="T79" fmla="*/ 48 h 53"/>
                  <a:gd name="T80" fmla="*/ 6 w 46"/>
                  <a:gd name="T81" fmla="*/ 44 h 53"/>
                  <a:gd name="T82" fmla="*/ 6 w 46"/>
                  <a:gd name="T83" fmla="*/ 13 h 53"/>
                  <a:gd name="T84" fmla="*/ 6 w 46"/>
                  <a:gd name="T85" fmla="*/ 9 h 53"/>
                  <a:gd name="T86" fmla="*/ 5 w 46"/>
                  <a:gd name="T87" fmla="*/ 7 h 53"/>
                  <a:gd name="T88" fmla="*/ 5 w 46"/>
                  <a:gd name="T89" fmla="*/ 5 h 53"/>
                  <a:gd name="T90" fmla="*/ 4 w 46"/>
                  <a:gd name="T91" fmla="*/ 5 h 53"/>
                  <a:gd name="T92" fmla="*/ 2 w 46"/>
                  <a:gd name="T93" fmla="*/ 4 h 53"/>
                  <a:gd name="T94" fmla="*/ 0 w 46"/>
                  <a:gd name="T95" fmla="*/ 3 h 53"/>
                  <a:gd name="T96" fmla="*/ 22 w 46"/>
                  <a:gd name="T97" fmla="*/ 1 h 5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6"/>
                  <a:gd name="T148" fmla="*/ 0 h 53"/>
                  <a:gd name="T149" fmla="*/ 46 w 46"/>
                  <a:gd name="T150" fmla="*/ 53 h 5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6" h="53">
                    <a:moveTo>
                      <a:pt x="22" y="1"/>
                    </a:moveTo>
                    <a:lnTo>
                      <a:pt x="22" y="14"/>
                    </a:lnTo>
                    <a:lnTo>
                      <a:pt x="23" y="12"/>
                    </a:lnTo>
                    <a:lnTo>
                      <a:pt x="24" y="10"/>
                    </a:lnTo>
                    <a:lnTo>
                      <a:pt x="26" y="8"/>
                    </a:lnTo>
                    <a:lnTo>
                      <a:pt x="27" y="6"/>
                    </a:lnTo>
                    <a:lnTo>
                      <a:pt x="28" y="5"/>
                    </a:lnTo>
                    <a:lnTo>
                      <a:pt x="29" y="4"/>
                    </a:lnTo>
                    <a:lnTo>
                      <a:pt x="30" y="3"/>
                    </a:lnTo>
                    <a:lnTo>
                      <a:pt x="31" y="2"/>
                    </a:lnTo>
                    <a:lnTo>
                      <a:pt x="32" y="1"/>
                    </a:lnTo>
                    <a:lnTo>
                      <a:pt x="35" y="1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1" y="0"/>
                    </a:lnTo>
                    <a:lnTo>
                      <a:pt x="42" y="1"/>
                    </a:lnTo>
                    <a:lnTo>
                      <a:pt x="44" y="2"/>
                    </a:lnTo>
                    <a:lnTo>
                      <a:pt x="45" y="3"/>
                    </a:lnTo>
                    <a:lnTo>
                      <a:pt x="45" y="4"/>
                    </a:lnTo>
                    <a:lnTo>
                      <a:pt x="46" y="6"/>
                    </a:lnTo>
                    <a:lnTo>
                      <a:pt x="46" y="7"/>
                    </a:lnTo>
                    <a:lnTo>
                      <a:pt x="46" y="9"/>
                    </a:lnTo>
                    <a:lnTo>
                      <a:pt x="45" y="10"/>
                    </a:lnTo>
                    <a:lnTo>
                      <a:pt x="45" y="12"/>
                    </a:lnTo>
                    <a:lnTo>
                      <a:pt x="44" y="13"/>
                    </a:lnTo>
                    <a:lnTo>
                      <a:pt x="42" y="14"/>
                    </a:lnTo>
                    <a:lnTo>
                      <a:pt x="41" y="14"/>
                    </a:lnTo>
                    <a:lnTo>
                      <a:pt x="40" y="15"/>
                    </a:lnTo>
                    <a:lnTo>
                      <a:pt x="39" y="15"/>
                    </a:lnTo>
                    <a:lnTo>
                      <a:pt x="37" y="15"/>
                    </a:lnTo>
                    <a:lnTo>
                      <a:pt x="36" y="14"/>
                    </a:lnTo>
                    <a:lnTo>
                      <a:pt x="35" y="14"/>
                    </a:lnTo>
                    <a:lnTo>
                      <a:pt x="34" y="13"/>
                    </a:lnTo>
                    <a:lnTo>
                      <a:pt x="33" y="13"/>
                    </a:lnTo>
                    <a:lnTo>
                      <a:pt x="32" y="11"/>
                    </a:lnTo>
                    <a:lnTo>
                      <a:pt x="31" y="11"/>
                    </a:lnTo>
                    <a:lnTo>
                      <a:pt x="30" y="11"/>
                    </a:lnTo>
                    <a:lnTo>
                      <a:pt x="29" y="11"/>
                    </a:lnTo>
                    <a:lnTo>
                      <a:pt x="28" y="12"/>
                    </a:lnTo>
                    <a:lnTo>
                      <a:pt x="27" y="12"/>
                    </a:lnTo>
                    <a:lnTo>
                      <a:pt x="26" y="13"/>
                    </a:lnTo>
                    <a:lnTo>
                      <a:pt x="25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3" y="19"/>
                    </a:lnTo>
                    <a:lnTo>
                      <a:pt x="23" y="20"/>
                    </a:lnTo>
                    <a:lnTo>
                      <a:pt x="23" y="21"/>
                    </a:lnTo>
                    <a:lnTo>
                      <a:pt x="22" y="23"/>
                    </a:lnTo>
                    <a:lnTo>
                      <a:pt x="22" y="24"/>
                    </a:lnTo>
                    <a:lnTo>
                      <a:pt x="22" y="26"/>
                    </a:lnTo>
                    <a:lnTo>
                      <a:pt x="22" y="27"/>
                    </a:lnTo>
                    <a:lnTo>
                      <a:pt x="22" y="29"/>
                    </a:lnTo>
                    <a:lnTo>
                      <a:pt x="22" y="41"/>
                    </a:lnTo>
                    <a:lnTo>
                      <a:pt x="22" y="44"/>
                    </a:lnTo>
                    <a:lnTo>
                      <a:pt x="22" y="45"/>
                    </a:lnTo>
                    <a:lnTo>
                      <a:pt x="22" y="46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3" y="49"/>
                    </a:lnTo>
                    <a:lnTo>
                      <a:pt x="23" y="50"/>
                    </a:lnTo>
                    <a:lnTo>
                      <a:pt x="24" y="50"/>
                    </a:lnTo>
                    <a:lnTo>
                      <a:pt x="26" y="51"/>
                    </a:lnTo>
                    <a:lnTo>
                      <a:pt x="27" y="51"/>
                    </a:lnTo>
                    <a:lnTo>
                      <a:pt x="28" y="51"/>
                    </a:lnTo>
                    <a:lnTo>
                      <a:pt x="28" y="53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3" y="50"/>
                    </a:lnTo>
                    <a:lnTo>
                      <a:pt x="4" y="50"/>
                    </a:lnTo>
                    <a:lnTo>
                      <a:pt x="5" y="49"/>
                    </a:lnTo>
                    <a:lnTo>
                      <a:pt x="5" y="48"/>
                    </a:lnTo>
                    <a:lnTo>
                      <a:pt x="6" y="46"/>
                    </a:lnTo>
                    <a:lnTo>
                      <a:pt x="6" y="44"/>
                    </a:lnTo>
                    <a:lnTo>
                      <a:pt x="6" y="41"/>
                    </a:lnTo>
                    <a:lnTo>
                      <a:pt x="6" y="13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6" y="8"/>
                    </a:lnTo>
                    <a:lnTo>
                      <a:pt x="5" y="7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4" y="5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8" name="Freeform 104"/>
              <p:cNvSpPr>
                <a:spLocks noEditPoints="1"/>
              </p:cNvSpPr>
              <p:nvPr/>
            </p:nvSpPr>
            <p:spPr bwMode="auto">
              <a:xfrm>
                <a:off x="3072" y="2813"/>
                <a:ext cx="49" cy="80"/>
              </a:xfrm>
              <a:custGeom>
                <a:avLst/>
                <a:gdLst>
                  <a:gd name="T0" fmla="*/ 28 w 49"/>
                  <a:gd name="T1" fmla="*/ 26 h 80"/>
                  <a:gd name="T2" fmla="*/ 32 w 49"/>
                  <a:gd name="T3" fmla="*/ 27 h 80"/>
                  <a:gd name="T4" fmla="*/ 37 w 49"/>
                  <a:gd name="T5" fmla="*/ 29 h 80"/>
                  <a:gd name="T6" fmla="*/ 44 w 49"/>
                  <a:gd name="T7" fmla="*/ 36 h 80"/>
                  <a:gd name="T8" fmla="*/ 47 w 49"/>
                  <a:gd name="T9" fmla="*/ 42 h 80"/>
                  <a:gd name="T10" fmla="*/ 48 w 49"/>
                  <a:gd name="T11" fmla="*/ 48 h 80"/>
                  <a:gd name="T12" fmla="*/ 49 w 49"/>
                  <a:gd name="T13" fmla="*/ 54 h 80"/>
                  <a:gd name="T14" fmla="*/ 48 w 49"/>
                  <a:gd name="T15" fmla="*/ 61 h 80"/>
                  <a:gd name="T16" fmla="*/ 46 w 49"/>
                  <a:gd name="T17" fmla="*/ 68 h 80"/>
                  <a:gd name="T18" fmla="*/ 41 w 49"/>
                  <a:gd name="T19" fmla="*/ 74 h 80"/>
                  <a:gd name="T20" fmla="*/ 35 w 49"/>
                  <a:gd name="T21" fmla="*/ 78 h 80"/>
                  <a:gd name="T22" fmla="*/ 27 w 49"/>
                  <a:gd name="T23" fmla="*/ 80 h 80"/>
                  <a:gd name="T24" fmla="*/ 19 w 49"/>
                  <a:gd name="T25" fmla="*/ 80 h 80"/>
                  <a:gd name="T26" fmla="*/ 12 w 49"/>
                  <a:gd name="T27" fmla="*/ 77 h 80"/>
                  <a:gd name="T28" fmla="*/ 6 w 49"/>
                  <a:gd name="T29" fmla="*/ 73 h 80"/>
                  <a:gd name="T30" fmla="*/ 2 w 49"/>
                  <a:gd name="T31" fmla="*/ 66 h 80"/>
                  <a:gd name="T32" fmla="*/ 0 w 49"/>
                  <a:gd name="T33" fmla="*/ 59 h 80"/>
                  <a:gd name="T34" fmla="*/ 0 w 49"/>
                  <a:gd name="T35" fmla="*/ 51 h 80"/>
                  <a:gd name="T36" fmla="*/ 2 w 49"/>
                  <a:gd name="T37" fmla="*/ 43 h 80"/>
                  <a:gd name="T38" fmla="*/ 5 w 49"/>
                  <a:gd name="T39" fmla="*/ 36 h 80"/>
                  <a:gd name="T40" fmla="*/ 10 w 49"/>
                  <a:gd name="T41" fmla="*/ 31 h 80"/>
                  <a:gd name="T42" fmla="*/ 16 w 49"/>
                  <a:gd name="T43" fmla="*/ 27 h 80"/>
                  <a:gd name="T44" fmla="*/ 24 w 49"/>
                  <a:gd name="T45" fmla="*/ 26 h 80"/>
                  <a:gd name="T46" fmla="*/ 23 w 49"/>
                  <a:gd name="T47" fmla="*/ 29 h 80"/>
                  <a:gd name="T48" fmla="*/ 20 w 49"/>
                  <a:gd name="T49" fmla="*/ 32 h 80"/>
                  <a:gd name="T50" fmla="*/ 17 w 49"/>
                  <a:gd name="T51" fmla="*/ 37 h 80"/>
                  <a:gd name="T52" fmla="*/ 17 w 49"/>
                  <a:gd name="T53" fmla="*/ 44 h 80"/>
                  <a:gd name="T54" fmla="*/ 16 w 49"/>
                  <a:gd name="T55" fmla="*/ 50 h 80"/>
                  <a:gd name="T56" fmla="*/ 16 w 49"/>
                  <a:gd name="T57" fmla="*/ 58 h 80"/>
                  <a:gd name="T58" fmla="*/ 16 w 49"/>
                  <a:gd name="T59" fmla="*/ 62 h 80"/>
                  <a:gd name="T60" fmla="*/ 17 w 49"/>
                  <a:gd name="T61" fmla="*/ 66 h 80"/>
                  <a:gd name="T62" fmla="*/ 17 w 49"/>
                  <a:gd name="T63" fmla="*/ 71 h 80"/>
                  <a:gd name="T64" fmla="*/ 19 w 49"/>
                  <a:gd name="T65" fmla="*/ 75 h 80"/>
                  <a:gd name="T66" fmla="*/ 23 w 49"/>
                  <a:gd name="T67" fmla="*/ 77 h 80"/>
                  <a:gd name="T68" fmla="*/ 26 w 49"/>
                  <a:gd name="T69" fmla="*/ 77 h 80"/>
                  <a:gd name="T70" fmla="*/ 29 w 49"/>
                  <a:gd name="T71" fmla="*/ 75 h 80"/>
                  <a:gd name="T72" fmla="*/ 31 w 49"/>
                  <a:gd name="T73" fmla="*/ 70 h 80"/>
                  <a:gd name="T74" fmla="*/ 32 w 49"/>
                  <a:gd name="T75" fmla="*/ 65 h 80"/>
                  <a:gd name="T76" fmla="*/ 32 w 49"/>
                  <a:gd name="T77" fmla="*/ 57 h 80"/>
                  <a:gd name="T78" fmla="*/ 32 w 49"/>
                  <a:gd name="T79" fmla="*/ 47 h 80"/>
                  <a:gd name="T80" fmla="*/ 32 w 49"/>
                  <a:gd name="T81" fmla="*/ 41 h 80"/>
                  <a:gd name="T82" fmla="*/ 32 w 49"/>
                  <a:gd name="T83" fmla="*/ 37 h 80"/>
                  <a:gd name="T84" fmla="*/ 30 w 49"/>
                  <a:gd name="T85" fmla="*/ 33 h 80"/>
                  <a:gd name="T86" fmla="*/ 27 w 49"/>
                  <a:gd name="T87" fmla="*/ 30 h 80"/>
                  <a:gd name="T88" fmla="*/ 24 w 49"/>
                  <a:gd name="T89" fmla="*/ 29 h 80"/>
                  <a:gd name="T90" fmla="*/ 18 w 49"/>
                  <a:gd name="T91" fmla="*/ 20 h 8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49"/>
                  <a:gd name="T139" fmla="*/ 0 h 80"/>
                  <a:gd name="T140" fmla="*/ 49 w 49"/>
                  <a:gd name="T141" fmla="*/ 80 h 80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49" h="80">
                    <a:moveTo>
                      <a:pt x="24" y="26"/>
                    </a:moveTo>
                    <a:lnTo>
                      <a:pt x="26" y="26"/>
                    </a:lnTo>
                    <a:lnTo>
                      <a:pt x="28" y="26"/>
                    </a:lnTo>
                    <a:lnTo>
                      <a:pt x="29" y="27"/>
                    </a:lnTo>
                    <a:lnTo>
                      <a:pt x="31" y="27"/>
                    </a:lnTo>
                    <a:lnTo>
                      <a:pt x="32" y="27"/>
                    </a:lnTo>
                    <a:lnTo>
                      <a:pt x="34" y="28"/>
                    </a:lnTo>
                    <a:lnTo>
                      <a:pt x="35" y="28"/>
                    </a:lnTo>
                    <a:lnTo>
                      <a:pt x="37" y="29"/>
                    </a:lnTo>
                    <a:lnTo>
                      <a:pt x="39" y="31"/>
                    </a:lnTo>
                    <a:lnTo>
                      <a:pt x="42" y="33"/>
                    </a:lnTo>
                    <a:lnTo>
                      <a:pt x="44" y="36"/>
                    </a:lnTo>
                    <a:lnTo>
                      <a:pt x="46" y="39"/>
                    </a:lnTo>
                    <a:lnTo>
                      <a:pt x="46" y="41"/>
                    </a:lnTo>
                    <a:lnTo>
                      <a:pt x="47" y="42"/>
                    </a:lnTo>
                    <a:lnTo>
                      <a:pt x="47" y="44"/>
                    </a:lnTo>
                    <a:lnTo>
                      <a:pt x="48" y="46"/>
                    </a:lnTo>
                    <a:lnTo>
                      <a:pt x="48" y="48"/>
                    </a:lnTo>
                    <a:lnTo>
                      <a:pt x="48" y="50"/>
                    </a:lnTo>
                    <a:lnTo>
                      <a:pt x="49" y="52"/>
                    </a:lnTo>
                    <a:lnTo>
                      <a:pt x="49" y="54"/>
                    </a:lnTo>
                    <a:lnTo>
                      <a:pt x="49" y="56"/>
                    </a:lnTo>
                    <a:lnTo>
                      <a:pt x="48" y="59"/>
                    </a:lnTo>
                    <a:lnTo>
                      <a:pt x="48" y="61"/>
                    </a:lnTo>
                    <a:lnTo>
                      <a:pt x="47" y="63"/>
                    </a:lnTo>
                    <a:lnTo>
                      <a:pt x="46" y="66"/>
                    </a:lnTo>
                    <a:lnTo>
                      <a:pt x="46" y="68"/>
                    </a:lnTo>
                    <a:lnTo>
                      <a:pt x="45" y="70"/>
                    </a:lnTo>
                    <a:lnTo>
                      <a:pt x="43" y="72"/>
                    </a:lnTo>
                    <a:lnTo>
                      <a:pt x="41" y="74"/>
                    </a:lnTo>
                    <a:lnTo>
                      <a:pt x="39" y="76"/>
                    </a:lnTo>
                    <a:lnTo>
                      <a:pt x="37" y="77"/>
                    </a:lnTo>
                    <a:lnTo>
                      <a:pt x="35" y="78"/>
                    </a:lnTo>
                    <a:lnTo>
                      <a:pt x="33" y="79"/>
                    </a:lnTo>
                    <a:lnTo>
                      <a:pt x="30" y="80"/>
                    </a:lnTo>
                    <a:lnTo>
                      <a:pt x="27" y="80"/>
                    </a:lnTo>
                    <a:lnTo>
                      <a:pt x="24" y="80"/>
                    </a:lnTo>
                    <a:lnTo>
                      <a:pt x="21" y="80"/>
                    </a:lnTo>
                    <a:lnTo>
                      <a:pt x="19" y="80"/>
                    </a:lnTo>
                    <a:lnTo>
                      <a:pt x="16" y="79"/>
                    </a:lnTo>
                    <a:lnTo>
                      <a:pt x="14" y="79"/>
                    </a:lnTo>
                    <a:lnTo>
                      <a:pt x="12" y="77"/>
                    </a:lnTo>
                    <a:lnTo>
                      <a:pt x="10" y="76"/>
                    </a:lnTo>
                    <a:lnTo>
                      <a:pt x="8" y="75"/>
                    </a:lnTo>
                    <a:lnTo>
                      <a:pt x="6" y="73"/>
                    </a:lnTo>
                    <a:lnTo>
                      <a:pt x="5" y="71"/>
                    </a:lnTo>
                    <a:lnTo>
                      <a:pt x="3" y="68"/>
                    </a:lnTo>
                    <a:lnTo>
                      <a:pt x="2" y="66"/>
                    </a:lnTo>
                    <a:lnTo>
                      <a:pt x="2" y="64"/>
                    </a:lnTo>
                    <a:lnTo>
                      <a:pt x="1" y="61"/>
                    </a:lnTo>
                    <a:lnTo>
                      <a:pt x="0" y="59"/>
                    </a:lnTo>
                    <a:lnTo>
                      <a:pt x="0" y="56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0" y="48"/>
                    </a:lnTo>
                    <a:lnTo>
                      <a:pt x="1" y="46"/>
                    </a:lnTo>
                    <a:lnTo>
                      <a:pt x="2" y="43"/>
                    </a:lnTo>
                    <a:lnTo>
                      <a:pt x="2" y="41"/>
                    </a:lnTo>
                    <a:lnTo>
                      <a:pt x="3" y="39"/>
                    </a:lnTo>
                    <a:lnTo>
                      <a:pt x="5" y="36"/>
                    </a:lnTo>
                    <a:lnTo>
                      <a:pt x="6" y="34"/>
                    </a:lnTo>
                    <a:lnTo>
                      <a:pt x="8" y="32"/>
                    </a:lnTo>
                    <a:lnTo>
                      <a:pt x="10" y="31"/>
                    </a:lnTo>
                    <a:lnTo>
                      <a:pt x="12" y="29"/>
                    </a:lnTo>
                    <a:lnTo>
                      <a:pt x="14" y="28"/>
                    </a:lnTo>
                    <a:lnTo>
                      <a:pt x="16" y="27"/>
                    </a:lnTo>
                    <a:lnTo>
                      <a:pt x="19" y="26"/>
                    </a:lnTo>
                    <a:lnTo>
                      <a:pt x="21" y="26"/>
                    </a:lnTo>
                    <a:lnTo>
                      <a:pt x="24" y="26"/>
                    </a:lnTo>
                    <a:close/>
                    <a:moveTo>
                      <a:pt x="24" y="29"/>
                    </a:moveTo>
                    <a:lnTo>
                      <a:pt x="23" y="29"/>
                    </a:lnTo>
                    <a:lnTo>
                      <a:pt x="22" y="30"/>
                    </a:lnTo>
                    <a:lnTo>
                      <a:pt x="21" y="31"/>
                    </a:lnTo>
                    <a:lnTo>
                      <a:pt x="20" y="32"/>
                    </a:lnTo>
                    <a:lnTo>
                      <a:pt x="19" y="33"/>
                    </a:lnTo>
                    <a:lnTo>
                      <a:pt x="18" y="35"/>
                    </a:lnTo>
                    <a:lnTo>
                      <a:pt x="17" y="37"/>
                    </a:lnTo>
                    <a:lnTo>
                      <a:pt x="17" y="40"/>
                    </a:lnTo>
                    <a:lnTo>
                      <a:pt x="17" y="42"/>
                    </a:lnTo>
                    <a:lnTo>
                      <a:pt x="17" y="44"/>
                    </a:lnTo>
                    <a:lnTo>
                      <a:pt x="17" y="46"/>
                    </a:lnTo>
                    <a:lnTo>
                      <a:pt x="17" y="48"/>
                    </a:lnTo>
                    <a:lnTo>
                      <a:pt x="16" y="50"/>
                    </a:lnTo>
                    <a:lnTo>
                      <a:pt x="16" y="53"/>
                    </a:lnTo>
                    <a:lnTo>
                      <a:pt x="16" y="55"/>
                    </a:lnTo>
                    <a:lnTo>
                      <a:pt x="16" y="58"/>
                    </a:lnTo>
                    <a:lnTo>
                      <a:pt x="16" y="59"/>
                    </a:lnTo>
                    <a:lnTo>
                      <a:pt x="16" y="61"/>
                    </a:lnTo>
                    <a:lnTo>
                      <a:pt x="16" y="62"/>
                    </a:lnTo>
                    <a:lnTo>
                      <a:pt x="17" y="64"/>
                    </a:lnTo>
                    <a:lnTo>
                      <a:pt x="17" y="65"/>
                    </a:lnTo>
                    <a:lnTo>
                      <a:pt x="17" y="66"/>
                    </a:lnTo>
                    <a:lnTo>
                      <a:pt x="17" y="68"/>
                    </a:lnTo>
                    <a:lnTo>
                      <a:pt x="17" y="69"/>
                    </a:lnTo>
                    <a:lnTo>
                      <a:pt x="17" y="71"/>
                    </a:lnTo>
                    <a:lnTo>
                      <a:pt x="18" y="72"/>
                    </a:lnTo>
                    <a:lnTo>
                      <a:pt x="19" y="74"/>
                    </a:lnTo>
                    <a:lnTo>
                      <a:pt x="19" y="75"/>
                    </a:lnTo>
                    <a:lnTo>
                      <a:pt x="20" y="76"/>
                    </a:lnTo>
                    <a:lnTo>
                      <a:pt x="22" y="76"/>
                    </a:lnTo>
                    <a:lnTo>
                      <a:pt x="23" y="77"/>
                    </a:lnTo>
                    <a:lnTo>
                      <a:pt x="24" y="77"/>
                    </a:lnTo>
                    <a:lnTo>
                      <a:pt x="25" y="77"/>
                    </a:lnTo>
                    <a:lnTo>
                      <a:pt x="26" y="77"/>
                    </a:lnTo>
                    <a:lnTo>
                      <a:pt x="27" y="76"/>
                    </a:lnTo>
                    <a:lnTo>
                      <a:pt x="28" y="76"/>
                    </a:lnTo>
                    <a:lnTo>
                      <a:pt x="29" y="75"/>
                    </a:lnTo>
                    <a:lnTo>
                      <a:pt x="30" y="74"/>
                    </a:lnTo>
                    <a:lnTo>
                      <a:pt x="30" y="72"/>
                    </a:lnTo>
                    <a:lnTo>
                      <a:pt x="31" y="70"/>
                    </a:lnTo>
                    <a:lnTo>
                      <a:pt x="31" y="69"/>
                    </a:lnTo>
                    <a:lnTo>
                      <a:pt x="31" y="67"/>
                    </a:lnTo>
                    <a:lnTo>
                      <a:pt x="32" y="65"/>
                    </a:lnTo>
                    <a:lnTo>
                      <a:pt x="32" y="62"/>
                    </a:lnTo>
                    <a:lnTo>
                      <a:pt x="32" y="59"/>
                    </a:lnTo>
                    <a:lnTo>
                      <a:pt x="32" y="57"/>
                    </a:lnTo>
                    <a:lnTo>
                      <a:pt x="32" y="53"/>
                    </a:lnTo>
                    <a:lnTo>
                      <a:pt x="32" y="49"/>
                    </a:lnTo>
                    <a:lnTo>
                      <a:pt x="32" y="47"/>
                    </a:lnTo>
                    <a:lnTo>
                      <a:pt x="32" y="45"/>
                    </a:lnTo>
                    <a:lnTo>
                      <a:pt x="32" y="42"/>
                    </a:lnTo>
                    <a:lnTo>
                      <a:pt x="32" y="41"/>
                    </a:lnTo>
                    <a:lnTo>
                      <a:pt x="32" y="39"/>
                    </a:lnTo>
                    <a:lnTo>
                      <a:pt x="32" y="38"/>
                    </a:lnTo>
                    <a:lnTo>
                      <a:pt x="32" y="37"/>
                    </a:lnTo>
                    <a:lnTo>
                      <a:pt x="31" y="36"/>
                    </a:lnTo>
                    <a:lnTo>
                      <a:pt x="30" y="34"/>
                    </a:lnTo>
                    <a:lnTo>
                      <a:pt x="30" y="33"/>
                    </a:lnTo>
                    <a:lnTo>
                      <a:pt x="29" y="32"/>
                    </a:lnTo>
                    <a:lnTo>
                      <a:pt x="28" y="31"/>
                    </a:lnTo>
                    <a:lnTo>
                      <a:pt x="27" y="30"/>
                    </a:lnTo>
                    <a:lnTo>
                      <a:pt x="26" y="30"/>
                    </a:lnTo>
                    <a:lnTo>
                      <a:pt x="25" y="29"/>
                    </a:lnTo>
                    <a:lnTo>
                      <a:pt x="24" y="29"/>
                    </a:lnTo>
                    <a:close/>
                    <a:moveTo>
                      <a:pt x="42" y="0"/>
                    </a:moveTo>
                    <a:lnTo>
                      <a:pt x="23" y="20"/>
                    </a:lnTo>
                    <a:lnTo>
                      <a:pt x="18" y="20"/>
                    </a:lnTo>
                    <a:lnTo>
                      <a:pt x="24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99" name="Freeform 105"/>
              <p:cNvSpPr>
                <a:spLocks/>
              </p:cNvSpPr>
              <p:nvPr/>
            </p:nvSpPr>
            <p:spPr bwMode="auto">
              <a:xfrm>
                <a:off x="3128" y="2840"/>
                <a:ext cx="53" cy="52"/>
              </a:xfrm>
              <a:custGeom>
                <a:avLst/>
                <a:gdLst>
                  <a:gd name="T0" fmla="*/ 42 w 53"/>
                  <a:gd name="T1" fmla="*/ 37 h 52"/>
                  <a:gd name="T2" fmla="*/ 44 w 53"/>
                  <a:gd name="T3" fmla="*/ 41 h 52"/>
                  <a:gd name="T4" fmla="*/ 46 w 53"/>
                  <a:gd name="T5" fmla="*/ 45 h 52"/>
                  <a:gd name="T6" fmla="*/ 48 w 53"/>
                  <a:gd name="T7" fmla="*/ 48 h 52"/>
                  <a:gd name="T8" fmla="*/ 49 w 53"/>
                  <a:gd name="T9" fmla="*/ 49 h 52"/>
                  <a:gd name="T10" fmla="*/ 51 w 53"/>
                  <a:gd name="T11" fmla="*/ 50 h 52"/>
                  <a:gd name="T12" fmla="*/ 53 w 53"/>
                  <a:gd name="T13" fmla="*/ 50 h 52"/>
                  <a:gd name="T14" fmla="*/ 25 w 53"/>
                  <a:gd name="T15" fmla="*/ 52 h 52"/>
                  <a:gd name="T16" fmla="*/ 26 w 53"/>
                  <a:gd name="T17" fmla="*/ 50 h 52"/>
                  <a:gd name="T18" fmla="*/ 27 w 53"/>
                  <a:gd name="T19" fmla="*/ 49 h 52"/>
                  <a:gd name="T20" fmla="*/ 28 w 53"/>
                  <a:gd name="T21" fmla="*/ 49 h 52"/>
                  <a:gd name="T22" fmla="*/ 29 w 53"/>
                  <a:gd name="T23" fmla="*/ 48 h 52"/>
                  <a:gd name="T24" fmla="*/ 29 w 53"/>
                  <a:gd name="T25" fmla="*/ 47 h 52"/>
                  <a:gd name="T26" fmla="*/ 27 w 53"/>
                  <a:gd name="T27" fmla="*/ 44 h 52"/>
                  <a:gd name="T28" fmla="*/ 22 w 53"/>
                  <a:gd name="T29" fmla="*/ 34 h 52"/>
                  <a:gd name="T30" fmla="*/ 17 w 53"/>
                  <a:gd name="T31" fmla="*/ 42 h 52"/>
                  <a:gd name="T32" fmla="*/ 16 w 53"/>
                  <a:gd name="T33" fmla="*/ 44 h 52"/>
                  <a:gd name="T34" fmla="*/ 15 w 53"/>
                  <a:gd name="T35" fmla="*/ 45 h 52"/>
                  <a:gd name="T36" fmla="*/ 15 w 53"/>
                  <a:gd name="T37" fmla="*/ 46 h 52"/>
                  <a:gd name="T38" fmla="*/ 15 w 53"/>
                  <a:gd name="T39" fmla="*/ 47 h 52"/>
                  <a:gd name="T40" fmla="*/ 15 w 53"/>
                  <a:gd name="T41" fmla="*/ 48 h 52"/>
                  <a:gd name="T42" fmla="*/ 16 w 53"/>
                  <a:gd name="T43" fmla="*/ 49 h 52"/>
                  <a:gd name="T44" fmla="*/ 16 w 53"/>
                  <a:gd name="T45" fmla="*/ 50 h 52"/>
                  <a:gd name="T46" fmla="*/ 17 w 53"/>
                  <a:gd name="T47" fmla="*/ 50 h 52"/>
                  <a:gd name="T48" fmla="*/ 20 w 53"/>
                  <a:gd name="T49" fmla="*/ 50 h 52"/>
                  <a:gd name="T50" fmla="*/ 22 w 53"/>
                  <a:gd name="T51" fmla="*/ 52 h 52"/>
                  <a:gd name="T52" fmla="*/ 0 w 53"/>
                  <a:gd name="T53" fmla="*/ 50 h 52"/>
                  <a:gd name="T54" fmla="*/ 3 w 53"/>
                  <a:gd name="T55" fmla="*/ 49 h 52"/>
                  <a:gd name="T56" fmla="*/ 7 w 53"/>
                  <a:gd name="T57" fmla="*/ 48 h 52"/>
                  <a:gd name="T58" fmla="*/ 8 w 53"/>
                  <a:gd name="T59" fmla="*/ 47 h 52"/>
                  <a:gd name="T60" fmla="*/ 11 w 53"/>
                  <a:gd name="T61" fmla="*/ 44 h 52"/>
                  <a:gd name="T62" fmla="*/ 13 w 53"/>
                  <a:gd name="T63" fmla="*/ 41 h 52"/>
                  <a:gd name="T64" fmla="*/ 16 w 53"/>
                  <a:gd name="T65" fmla="*/ 37 h 52"/>
                  <a:gd name="T66" fmla="*/ 11 w 53"/>
                  <a:gd name="T67" fmla="*/ 14 h 52"/>
                  <a:gd name="T68" fmla="*/ 8 w 53"/>
                  <a:gd name="T69" fmla="*/ 8 h 52"/>
                  <a:gd name="T70" fmla="*/ 5 w 53"/>
                  <a:gd name="T71" fmla="*/ 5 h 52"/>
                  <a:gd name="T72" fmla="*/ 2 w 53"/>
                  <a:gd name="T73" fmla="*/ 3 h 52"/>
                  <a:gd name="T74" fmla="*/ 0 w 53"/>
                  <a:gd name="T75" fmla="*/ 2 h 52"/>
                  <a:gd name="T76" fmla="*/ 29 w 53"/>
                  <a:gd name="T77" fmla="*/ 0 h 52"/>
                  <a:gd name="T78" fmla="*/ 29 w 53"/>
                  <a:gd name="T79" fmla="*/ 3 h 52"/>
                  <a:gd name="T80" fmla="*/ 25 w 53"/>
                  <a:gd name="T81" fmla="*/ 4 h 52"/>
                  <a:gd name="T82" fmla="*/ 25 w 53"/>
                  <a:gd name="T83" fmla="*/ 4 h 52"/>
                  <a:gd name="T84" fmla="*/ 25 w 53"/>
                  <a:gd name="T85" fmla="*/ 5 h 52"/>
                  <a:gd name="T86" fmla="*/ 25 w 53"/>
                  <a:gd name="T87" fmla="*/ 6 h 52"/>
                  <a:gd name="T88" fmla="*/ 25 w 53"/>
                  <a:gd name="T89" fmla="*/ 7 h 52"/>
                  <a:gd name="T90" fmla="*/ 26 w 53"/>
                  <a:gd name="T91" fmla="*/ 8 h 52"/>
                  <a:gd name="T92" fmla="*/ 30 w 53"/>
                  <a:gd name="T93" fmla="*/ 16 h 52"/>
                  <a:gd name="T94" fmla="*/ 34 w 53"/>
                  <a:gd name="T95" fmla="*/ 11 h 52"/>
                  <a:gd name="T96" fmla="*/ 36 w 53"/>
                  <a:gd name="T97" fmla="*/ 7 h 52"/>
                  <a:gd name="T98" fmla="*/ 36 w 53"/>
                  <a:gd name="T99" fmla="*/ 5 h 52"/>
                  <a:gd name="T100" fmla="*/ 36 w 53"/>
                  <a:gd name="T101" fmla="*/ 4 h 52"/>
                  <a:gd name="T102" fmla="*/ 35 w 53"/>
                  <a:gd name="T103" fmla="*/ 3 h 52"/>
                  <a:gd name="T104" fmla="*/ 33 w 53"/>
                  <a:gd name="T105" fmla="*/ 2 h 52"/>
                  <a:gd name="T106" fmla="*/ 32 w 53"/>
                  <a:gd name="T107" fmla="*/ 0 h 52"/>
                  <a:gd name="T108" fmla="*/ 51 w 53"/>
                  <a:gd name="T109" fmla="*/ 2 h 52"/>
                  <a:gd name="T110" fmla="*/ 48 w 53"/>
                  <a:gd name="T111" fmla="*/ 3 h 52"/>
                  <a:gd name="T112" fmla="*/ 44 w 53"/>
                  <a:gd name="T113" fmla="*/ 5 h 52"/>
                  <a:gd name="T114" fmla="*/ 41 w 53"/>
                  <a:gd name="T115" fmla="*/ 8 h 52"/>
                  <a:gd name="T116" fmla="*/ 38 w 53"/>
                  <a:gd name="T117" fmla="*/ 12 h 5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3"/>
                  <a:gd name="T178" fmla="*/ 0 h 52"/>
                  <a:gd name="T179" fmla="*/ 53 w 53"/>
                  <a:gd name="T180" fmla="*/ 52 h 5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3" h="52">
                    <a:moveTo>
                      <a:pt x="33" y="19"/>
                    </a:moveTo>
                    <a:lnTo>
                      <a:pt x="42" y="37"/>
                    </a:lnTo>
                    <a:lnTo>
                      <a:pt x="43" y="40"/>
                    </a:lnTo>
                    <a:lnTo>
                      <a:pt x="44" y="41"/>
                    </a:lnTo>
                    <a:lnTo>
                      <a:pt x="45" y="43"/>
                    </a:lnTo>
                    <a:lnTo>
                      <a:pt x="46" y="45"/>
                    </a:lnTo>
                    <a:lnTo>
                      <a:pt x="47" y="46"/>
                    </a:lnTo>
                    <a:lnTo>
                      <a:pt x="48" y="48"/>
                    </a:lnTo>
                    <a:lnTo>
                      <a:pt x="49" y="49"/>
                    </a:lnTo>
                    <a:lnTo>
                      <a:pt x="50" y="49"/>
                    </a:lnTo>
                    <a:lnTo>
                      <a:pt x="51" y="50"/>
                    </a:lnTo>
                    <a:lnTo>
                      <a:pt x="52" y="50"/>
                    </a:lnTo>
                    <a:lnTo>
                      <a:pt x="53" y="50"/>
                    </a:lnTo>
                    <a:lnTo>
                      <a:pt x="53" y="52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6" y="50"/>
                    </a:lnTo>
                    <a:lnTo>
                      <a:pt x="27" y="50"/>
                    </a:lnTo>
                    <a:lnTo>
                      <a:pt x="27" y="49"/>
                    </a:lnTo>
                    <a:lnTo>
                      <a:pt x="28" y="49"/>
                    </a:lnTo>
                    <a:lnTo>
                      <a:pt x="29" y="48"/>
                    </a:lnTo>
                    <a:lnTo>
                      <a:pt x="29" y="47"/>
                    </a:lnTo>
                    <a:lnTo>
                      <a:pt x="28" y="46"/>
                    </a:lnTo>
                    <a:lnTo>
                      <a:pt x="27" y="44"/>
                    </a:lnTo>
                    <a:lnTo>
                      <a:pt x="27" y="43"/>
                    </a:lnTo>
                    <a:lnTo>
                      <a:pt x="22" y="34"/>
                    </a:lnTo>
                    <a:lnTo>
                      <a:pt x="18" y="40"/>
                    </a:lnTo>
                    <a:lnTo>
                      <a:pt x="17" y="42"/>
                    </a:lnTo>
                    <a:lnTo>
                      <a:pt x="16" y="43"/>
                    </a:lnTo>
                    <a:lnTo>
                      <a:pt x="16" y="44"/>
                    </a:lnTo>
                    <a:lnTo>
                      <a:pt x="15" y="44"/>
                    </a:lnTo>
                    <a:lnTo>
                      <a:pt x="15" y="45"/>
                    </a:lnTo>
                    <a:lnTo>
                      <a:pt x="15" y="46"/>
                    </a:lnTo>
                    <a:lnTo>
                      <a:pt x="15" y="47"/>
                    </a:lnTo>
                    <a:lnTo>
                      <a:pt x="15" y="48"/>
                    </a:lnTo>
                    <a:lnTo>
                      <a:pt x="16" y="49"/>
                    </a:lnTo>
                    <a:lnTo>
                      <a:pt x="16" y="50"/>
                    </a:lnTo>
                    <a:lnTo>
                      <a:pt x="17" y="50"/>
                    </a:lnTo>
                    <a:lnTo>
                      <a:pt x="18" y="50"/>
                    </a:lnTo>
                    <a:lnTo>
                      <a:pt x="20" y="50"/>
                    </a:lnTo>
                    <a:lnTo>
                      <a:pt x="22" y="50"/>
                    </a:lnTo>
                    <a:lnTo>
                      <a:pt x="22" y="52"/>
                    </a:lnTo>
                    <a:lnTo>
                      <a:pt x="0" y="52"/>
                    </a:lnTo>
                    <a:lnTo>
                      <a:pt x="0" y="50"/>
                    </a:lnTo>
                    <a:lnTo>
                      <a:pt x="1" y="50"/>
                    </a:lnTo>
                    <a:lnTo>
                      <a:pt x="3" y="49"/>
                    </a:lnTo>
                    <a:lnTo>
                      <a:pt x="5" y="49"/>
                    </a:lnTo>
                    <a:lnTo>
                      <a:pt x="7" y="48"/>
                    </a:lnTo>
                    <a:lnTo>
                      <a:pt x="8" y="47"/>
                    </a:lnTo>
                    <a:lnTo>
                      <a:pt x="9" y="46"/>
                    </a:lnTo>
                    <a:lnTo>
                      <a:pt x="11" y="44"/>
                    </a:lnTo>
                    <a:lnTo>
                      <a:pt x="12" y="43"/>
                    </a:lnTo>
                    <a:lnTo>
                      <a:pt x="13" y="41"/>
                    </a:lnTo>
                    <a:lnTo>
                      <a:pt x="14" y="40"/>
                    </a:lnTo>
                    <a:lnTo>
                      <a:pt x="16" y="37"/>
                    </a:lnTo>
                    <a:lnTo>
                      <a:pt x="20" y="31"/>
                    </a:lnTo>
                    <a:lnTo>
                      <a:pt x="11" y="14"/>
                    </a:lnTo>
                    <a:lnTo>
                      <a:pt x="9" y="11"/>
                    </a:lnTo>
                    <a:lnTo>
                      <a:pt x="8" y="8"/>
                    </a:lnTo>
                    <a:lnTo>
                      <a:pt x="6" y="6"/>
                    </a:lnTo>
                    <a:lnTo>
                      <a:pt x="5" y="5"/>
                    </a:lnTo>
                    <a:lnTo>
                      <a:pt x="4" y="4"/>
                    </a:lnTo>
                    <a:lnTo>
                      <a:pt x="2" y="3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29" y="3"/>
                    </a:lnTo>
                    <a:lnTo>
                      <a:pt x="25" y="4"/>
                    </a:lnTo>
                    <a:lnTo>
                      <a:pt x="25" y="5"/>
                    </a:lnTo>
                    <a:lnTo>
                      <a:pt x="25" y="6"/>
                    </a:lnTo>
                    <a:lnTo>
                      <a:pt x="25" y="7"/>
                    </a:lnTo>
                    <a:lnTo>
                      <a:pt x="26" y="8"/>
                    </a:lnTo>
                    <a:lnTo>
                      <a:pt x="26" y="9"/>
                    </a:lnTo>
                    <a:lnTo>
                      <a:pt x="30" y="16"/>
                    </a:lnTo>
                    <a:lnTo>
                      <a:pt x="32" y="14"/>
                    </a:lnTo>
                    <a:lnTo>
                      <a:pt x="34" y="11"/>
                    </a:lnTo>
                    <a:lnTo>
                      <a:pt x="35" y="9"/>
                    </a:lnTo>
                    <a:lnTo>
                      <a:pt x="36" y="7"/>
                    </a:lnTo>
                    <a:lnTo>
                      <a:pt x="36" y="5"/>
                    </a:lnTo>
                    <a:lnTo>
                      <a:pt x="36" y="4"/>
                    </a:lnTo>
                    <a:lnTo>
                      <a:pt x="35" y="3"/>
                    </a:lnTo>
                    <a:lnTo>
                      <a:pt x="34" y="3"/>
                    </a:lnTo>
                    <a:lnTo>
                      <a:pt x="33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51" y="0"/>
                    </a:lnTo>
                    <a:lnTo>
                      <a:pt x="51" y="2"/>
                    </a:lnTo>
                    <a:lnTo>
                      <a:pt x="49" y="3"/>
                    </a:lnTo>
                    <a:lnTo>
                      <a:pt x="48" y="3"/>
                    </a:lnTo>
                    <a:lnTo>
                      <a:pt x="46" y="4"/>
                    </a:lnTo>
                    <a:lnTo>
                      <a:pt x="44" y="5"/>
                    </a:lnTo>
                    <a:lnTo>
                      <a:pt x="43" y="6"/>
                    </a:lnTo>
                    <a:lnTo>
                      <a:pt x="41" y="8"/>
                    </a:lnTo>
                    <a:lnTo>
                      <a:pt x="39" y="10"/>
                    </a:lnTo>
                    <a:lnTo>
                      <a:pt x="38" y="12"/>
                    </a:lnTo>
                    <a:lnTo>
                      <a:pt x="33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0" name="Freeform 106"/>
              <p:cNvSpPr>
                <a:spLocks noEditPoints="1"/>
              </p:cNvSpPr>
              <p:nvPr/>
            </p:nvSpPr>
            <p:spPr bwMode="auto">
              <a:xfrm>
                <a:off x="3186" y="2814"/>
                <a:ext cx="29" cy="78"/>
              </a:xfrm>
              <a:custGeom>
                <a:avLst/>
                <a:gdLst>
                  <a:gd name="T0" fmla="*/ 15 w 29"/>
                  <a:gd name="T1" fmla="*/ 0 h 78"/>
                  <a:gd name="T2" fmla="*/ 19 w 29"/>
                  <a:gd name="T3" fmla="*/ 1 h 78"/>
                  <a:gd name="T4" fmla="*/ 21 w 29"/>
                  <a:gd name="T5" fmla="*/ 4 h 78"/>
                  <a:gd name="T6" fmla="*/ 22 w 29"/>
                  <a:gd name="T7" fmla="*/ 7 h 78"/>
                  <a:gd name="T8" fmla="*/ 22 w 29"/>
                  <a:gd name="T9" fmla="*/ 10 h 78"/>
                  <a:gd name="T10" fmla="*/ 21 w 29"/>
                  <a:gd name="T11" fmla="*/ 13 h 78"/>
                  <a:gd name="T12" fmla="*/ 19 w 29"/>
                  <a:gd name="T13" fmla="*/ 15 h 78"/>
                  <a:gd name="T14" fmla="*/ 15 w 29"/>
                  <a:gd name="T15" fmla="*/ 17 h 78"/>
                  <a:gd name="T16" fmla="*/ 12 w 29"/>
                  <a:gd name="T17" fmla="*/ 17 h 78"/>
                  <a:gd name="T18" fmla="*/ 9 w 29"/>
                  <a:gd name="T19" fmla="*/ 16 h 78"/>
                  <a:gd name="T20" fmla="*/ 7 w 29"/>
                  <a:gd name="T21" fmla="*/ 14 h 78"/>
                  <a:gd name="T22" fmla="*/ 6 w 29"/>
                  <a:gd name="T23" fmla="*/ 10 h 78"/>
                  <a:gd name="T24" fmla="*/ 6 w 29"/>
                  <a:gd name="T25" fmla="*/ 7 h 78"/>
                  <a:gd name="T26" fmla="*/ 7 w 29"/>
                  <a:gd name="T27" fmla="*/ 4 h 78"/>
                  <a:gd name="T28" fmla="*/ 9 w 29"/>
                  <a:gd name="T29" fmla="*/ 1 h 78"/>
                  <a:gd name="T30" fmla="*/ 12 w 29"/>
                  <a:gd name="T31" fmla="*/ 0 h 78"/>
                  <a:gd name="T32" fmla="*/ 14 w 29"/>
                  <a:gd name="T33" fmla="*/ 0 h 78"/>
                  <a:gd name="T34" fmla="*/ 22 w 29"/>
                  <a:gd name="T35" fmla="*/ 67 h 78"/>
                  <a:gd name="T36" fmla="*/ 22 w 29"/>
                  <a:gd name="T37" fmla="*/ 71 h 78"/>
                  <a:gd name="T38" fmla="*/ 23 w 29"/>
                  <a:gd name="T39" fmla="*/ 74 h 78"/>
                  <a:gd name="T40" fmla="*/ 25 w 29"/>
                  <a:gd name="T41" fmla="*/ 75 h 78"/>
                  <a:gd name="T42" fmla="*/ 29 w 29"/>
                  <a:gd name="T43" fmla="*/ 76 h 78"/>
                  <a:gd name="T44" fmla="*/ 0 w 29"/>
                  <a:gd name="T45" fmla="*/ 78 h 78"/>
                  <a:gd name="T46" fmla="*/ 1 w 29"/>
                  <a:gd name="T47" fmla="*/ 76 h 78"/>
                  <a:gd name="T48" fmla="*/ 4 w 29"/>
                  <a:gd name="T49" fmla="*/ 75 h 78"/>
                  <a:gd name="T50" fmla="*/ 5 w 29"/>
                  <a:gd name="T51" fmla="*/ 73 h 78"/>
                  <a:gd name="T52" fmla="*/ 6 w 29"/>
                  <a:gd name="T53" fmla="*/ 69 h 78"/>
                  <a:gd name="T54" fmla="*/ 6 w 29"/>
                  <a:gd name="T55" fmla="*/ 38 h 78"/>
                  <a:gd name="T56" fmla="*/ 6 w 29"/>
                  <a:gd name="T57" fmla="*/ 33 h 78"/>
                  <a:gd name="T58" fmla="*/ 5 w 29"/>
                  <a:gd name="T59" fmla="*/ 31 h 78"/>
                  <a:gd name="T60" fmla="*/ 3 w 29"/>
                  <a:gd name="T61" fmla="*/ 29 h 78"/>
                  <a:gd name="T62" fmla="*/ 0 w 29"/>
                  <a:gd name="T63" fmla="*/ 28 h 78"/>
                  <a:gd name="T64" fmla="*/ 22 w 29"/>
                  <a:gd name="T65" fmla="*/ 26 h 7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9"/>
                  <a:gd name="T100" fmla="*/ 0 h 78"/>
                  <a:gd name="T101" fmla="*/ 29 w 29"/>
                  <a:gd name="T102" fmla="*/ 78 h 7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9" h="78">
                    <a:moveTo>
                      <a:pt x="14" y="0"/>
                    </a:moveTo>
                    <a:lnTo>
                      <a:pt x="15" y="0"/>
                    </a:lnTo>
                    <a:lnTo>
                      <a:pt x="17" y="1"/>
                    </a:lnTo>
                    <a:lnTo>
                      <a:pt x="19" y="1"/>
                    </a:lnTo>
                    <a:lnTo>
                      <a:pt x="20" y="3"/>
                    </a:lnTo>
                    <a:lnTo>
                      <a:pt x="21" y="4"/>
                    </a:lnTo>
                    <a:lnTo>
                      <a:pt x="21" y="6"/>
                    </a:lnTo>
                    <a:lnTo>
                      <a:pt x="22" y="7"/>
                    </a:lnTo>
                    <a:lnTo>
                      <a:pt x="22" y="9"/>
                    </a:lnTo>
                    <a:lnTo>
                      <a:pt x="22" y="10"/>
                    </a:lnTo>
                    <a:lnTo>
                      <a:pt x="21" y="12"/>
                    </a:lnTo>
                    <a:lnTo>
                      <a:pt x="21" y="13"/>
                    </a:lnTo>
                    <a:lnTo>
                      <a:pt x="20" y="14"/>
                    </a:lnTo>
                    <a:lnTo>
                      <a:pt x="19" y="15"/>
                    </a:lnTo>
                    <a:lnTo>
                      <a:pt x="17" y="16"/>
                    </a:lnTo>
                    <a:lnTo>
                      <a:pt x="15" y="17"/>
                    </a:lnTo>
                    <a:lnTo>
                      <a:pt x="13" y="17"/>
                    </a:lnTo>
                    <a:lnTo>
                      <a:pt x="12" y="17"/>
                    </a:lnTo>
                    <a:lnTo>
                      <a:pt x="11" y="16"/>
                    </a:lnTo>
                    <a:lnTo>
                      <a:pt x="9" y="16"/>
                    </a:lnTo>
                    <a:lnTo>
                      <a:pt x="8" y="15"/>
                    </a:lnTo>
                    <a:lnTo>
                      <a:pt x="7" y="14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6" y="9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8" y="3"/>
                    </a:lnTo>
                    <a:lnTo>
                      <a:pt x="9" y="1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3" y="0"/>
                    </a:lnTo>
                    <a:lnTo>
                      <a:pt x="14" y="0"/>
                    </a:lnTo>
                    <a:close/>
                    <a:moveTo>
                      <a:pt x="22" y="26"/>
                    </a:moveTo>
                    <a:lnTo>
                      <a:pt x="22" y="67"/>
                    </a:lnTo>
                    <a:lnTo>
                      <a:pt x="22" y="69"/>
                    </a:lnTo>
                    <a:lnTo>
                      <a:pt x="22" y="71"/>
                    </a:lnTo>
                    <a:lnTo>
                      <a:pt x="23" y="73"/>
                    </a:lnTo>
                    <a:lnTo>
                      <a:pt x="23" y="74"/>
                    </a:lnTo>
                    <a:lnTo>
                      <a:pt x="24" y="75"/>
                    </a:lnTo>
                    <a:lnTo>
                      <a:pt x="25" y="75"/>
                    </a:lnTo>
                    <a:lnTo>
                      <a:pt x="27" y="76"/>
                    </a:lnTo>
                    <a:lnTo>
                      <a:pt x="29" y="76"/>
                    </a:lnTo>
                    <a:lnTo>
                      <a:pt x="29" y="78"/>
                    </a:lnTo>
                    <a:lnTo>
                      <a:pt x="0" y="78"/>
                    </a:lnTo>
                    <a:lnTo>
                      <a:pt x="0" y="76"/>
                    </a:lnTo>
                    <a:lnTo>
                      <a:pt x="1" y="76"/>
                    </a:lnTo>
                    <a:lnTo>
                      <a:pt x="3" y="75"/>
                    </a:lnTo>
                    <a:lnTo>
                      <a:pt x="4" y="75"/>
                    </a:lnTo>
                    <a:lnTo>
                      <a:pt x="5" y="74"/>
                    </a:lnTo>
                    <a:lnTo>
                      <a:pt x="5" y="73"/>
                    </a:lnTo>
                    <a:lnTo>
                      <a:pt x="6" y="71"/>
                    </a:lnTo>
                    <a:lnTo>
                      <a:pt x="6" y="69"/>
                    </a:lnTo>
                    <a:lnTo>
                      <a:pt x="6" y="67"/>
                    </a:lnTo>
                    <a:lnTo>
                      <a:pt x="6" y="38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5" y="31"/>
                    </a:lnTo>
                    <a:lnTo>
                      <a:pt x="4" y="30"/>
                    </a:lnTo>
                    <a:lnTo>
                      <a:pt x="3" y="29"/>
                    </a:lnTo>
                    <a:lnTo>
                      <a:pt x="1" y="29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22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1" name="Freeform 107"/>
              <p:cNvSpPr>
                <a:spLocks/>
              </p:cNvSpPr>
              <p:nvPr/>
            </p:nvSpPr>
            <p:spPr bwMode="auto">
              <a:xfrm>
                <a:off x="3220" y="2839"/>
                <a:ext cx="88" cy="53"/>
              </a:xfrm>
              <a:custGeom>
                <a:avLst/>
                <a:gdLst>
                  <a:gd name="T0" fmla="*/ 23 w 88"/>
                  <a:gd name="T1" fmla="*/ 7 h 53"/>
                  <a:gd name="T2" fmla="*/ 29 w 88"/>
                  <a:gd name="T3" fmla="*/ 2 h 53"/>
                  <a:gd name="T4" fmla="*/ 35 w 88"/>
                  <a:gd name="T5" fmla="*/ 0 h 53"/>
                  <a:gd name="T6" fmla="*/ 42 w 88"/>
                  <a:gd name="T7" fmla="*/ 1 h 53"/>
                  <a:gd name="T8" fmla="*/ 47 w 88"/>
                  <a:gd name="T9" fmla="*/ 4 h 53"/>
                  <a:gd name="T10" fmla="*/ 51 w 88"/>
                  <a:gd name="T11" fmla="*/ 10 h 53"/>
                  <a:gd name="T12" fmla="*/ 57 w 88"/>
                  <a:gd name="T13" fmla="*/ 4 h 53"/>
                  <a:gd name="T14" fmla="*/ 64 w 88"/>
                  <a:gd name="T15" fmla="*/ 1 h 53"/>
                  <a:gd name="T16" fmla="*/ 71 w 88"/>
                  <a:gd name="T17" fmla="*/ 0 h 53"/>
                  <a:gd name="T18" fmla="*/ 77 w 88"/>
                  <a:gd name="T19" fmla="*/ 2 h 53"/>
                  <a:gd name="T20" fmla="*/ 80 w 88"/>
                  <a:gd name="T21" fmla="*/ 7 h 53"/>
                  <a:gd name="T22" fmla="*/ 82 w 88"/>
                  <a:gd name="T23" fmla="*/ 10 h 53"/>
                  <a:gd name="T24" fmla="*/ 82 w 88"/>
                  <a:gd name="T25" fmla="*/ 15 h 53"/>
                  <a:gd name="T26" fmla="*/ 83 w 88"/>
                  <a:gd name="T27" fmla="*/ 20 h 53"/>
                  <a:gd name="T28" fmla="*/ 83 w 88"/>
                  <a:gd name="T29" fmla="*/ 46 h 53"/>
                  <a:gd name="T30" fmla="*/ 84 w 88"/>
                  <a:gd name="T31" fmla="*/ 50 h 53"/>
                  <a:gd name="T32" fmla="*/ 88 w 88"/>
                  <a:gd name="T33" fmla="*/ 51 h 53"/>
                  <a:gd name="T34" fmla="*/ 62 w 88"/>
                  <a:gd name="T35" fmla="*/ 51 h 53"/>
                  <a:gd name="T36" fmla="*/ 65 w 88"/>
                  <a:gd name="T37" fmla="*/ 50 h 53"/>
                  <a:gd name="T38" fmla="*/ 66 w 88"/>
                  <a:gd name="T39" fmla="*/ 46 h 53"/>
                  <a:gd name="T40" fmla="*/ 67 w 88"/>
                  <a:gd name="T41" fmla="*/ 20 h 53"/>
                  <a:gd name="T42" fmla="*/ 66 w 88"/>
                  <a:gd name="T43" fmla="*/ 13 h 53"/>
                  <a:gd name="T44" fmla="*/ 66 w 88"/>
                  <a:gd name="T45" fmla="*/ 10 h 53"/>
                  <a:gd name="T46" fmla="*/ 64 w 88"/>
                  <a:gd name="T47" fmla="*/ 9 h 53"/>
                  <a:gd name="T48" fmla="*/ 62 w 88"/>
                  <a:gd name="T49" fmla="*/ 8 h 53"/>
                  <a:gd name="T50" fmla="*/ 58 w 88"/>
                  <a:gd name="T51" fmla="*/ 9 h 53"/>
                  <a:gd name="T52" fmla="*/ 54 w 88"/>
                  <a:gd name="T53" fmla="*/ 12 h 53"/>
                  <a:gd name="T54" fmla="*/ 52 w 88"/>
                  <a:gd name="T55" fmla="*/ 42 h 53"/>
                  <a:gd name="T56" fmla="*/ 52 w 88"/>
                  <a:gd name="T57" fmla="*/ 48 h 53"/>
                  <a:gd name="T58" fmla="*/ 54 w 88"/>
                  <a:gd name="T59" fmla="*/ 50 h 53"/>
                  <a:gd name="T60" fmla="*/ 57 w 88"/>
                  <a:gd name="T61" fmla="*/ 53 h 53"/>
                  <a:gd name="T62" fmla="*/ 31 w 88"/>
                  <a:gd name="T63" fmla="*/ 51 h 53"/>
                  <a:gd name="T64" fmla="*/ 34 w 88"/>
                  <a:gd name="T65" fmla="*/ 50 h 53"/>
                  <a:gd name="T66" fmla="*/ 35 w 88"/>
                  <a:gd name="T67" fmla="*/ 48 h 53"/>
                  <a:gd name="T68" fmla="*/ 36 w 88"/>
                  <a:gd name="T69" fmla="*/ 45 h 53"/>
                  <a:gd name="T70" fmla="*/ 36 w 88"/>
                  <a:gd name="T71" fmla="*/ 20 h 53"/>
                  <a:gd name="T72" fmla="*/ 35 w 88"/>
                  <a:gd name="T73" fmla="*/ 13 h 53"/>
                  <a:gd name="T74" fmla="*/ 34 w 88"/>
                  <a:gd name="T75" fmla="*/ 10 h 53"/>
                  <a:gd name="T76" fmla="*/ 32 w 88"/>
                  <a:gd name="T77" fmla="*/ 9 h 53"/>
                  <a:gd name="T78" fmla="*/ 30 w 88"/>
                  <a:gd name="T79" fmla="*/ 8 h 53"/>
                  <a:gd name="T80" fmla="*/ 27 w 88"/>
                  <a:gd name="T81" fmla="*/ 9 h 53"/>
                  <a:gd name="T82" fmla="*/ 23 w 88"/>
                  <a:gd name="T83" fmla="*/ 11 h 53"/>
                  <a:gd name="T84" fmla="*/ 21 w 88"/>
                  <a:gd name="T85" fmla="*/ 42 h 53"/>
                  <a:gd name="T86" fmla="*/ 21 w 88"/>
                  <a:gd name="T87" fmla="*/ 48 h 53"/>
                  <a:gd name="T88" fmla="*/ 23 w 88"/>
                  <a:gd name="T89" fmla="*/ 50 h 53"/>
                  <a:gd name="T90" fmla="*/ 26 w 88"/>
                  <a:gd name="T91" fmla="*/ 53 h 53"/>
                  <a:gd name="T92" fmla="*/ 1 w 88"/>
                  <a:gd name="T93" fmla="*/ 51 h 53"/>
                  <a:gd name="T94" fmla="*/ 4 w 88"/>
                  <a:gd name="T95" fmla="*/ 49 h 53"/>
                  <a:gd name="T96" fmla="*/ 5 w 88"/>
                  <a:gd name="T97" fmla="*/ 44 h 53"/>
                  <a:gd name="T98" fmla="*/ 5 w 88"/>
                  <a:gd name="T99" fmla="*/ 10 h 53"/>
                  <a:gd name="T100" fmla="*/ 4 w 88"/>
                  <a:gd name="T101" fmla="*/ 6 h 53"/>
                  <a:gd name="T102" fmla="*/ 1 w 88"/>
                  <a:gd name="T103" fmla="*/ 4 h 53"/>
                  <a:gd name="T104" fmla="*/ 21 w 88"/>
                  <a:gd name="T105" fmla="*/ 1 h 5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88"/>
                  <a:gd name="T160" fmla="*/ 0 h 53"/>
                  <a:gd name="T161" fmla="*/ 88 w 88"/>
                  <a:gd name="T162" fmla="*/ 53 h 5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88" h="53">
                    <a:moveTo>
                      <a:pt x="21" y="1"/>
                    </a:moveTo>
                    <a:lnTo>
                      <a:pt x="21" y="9"/>
                    </a:lnTo>
                    <a:lnTo>
                      <a:pt x="23" y="7"/>
                    </a:lnTo>
                    <a:lnTo>
                      <a:pt x="25" y="5"/>
                    </a:lnTo>
                    <a:lnTo>
                      <a:pt x="27" y="3"/>
                    </a:lnTo>
                    <a:lnTo>
                      <a:pt x="29" y="2"/>
                    </a:lnTo>
                    <a:lnTo>
                      <a:pt x="30" y="1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37" y="0"/>
                    </a:lnTo>
                    <a:lnTo>
                      <a:pt x="39" y="0"/>
                    </a:lnTo>
                    <a:lnTo>
                      <a:pt x="42" y="1"/>
                    </a:lnTo>
                    <a:lnTo>
                      <a:pt x="43" y="1"/>
                    </a:lnTo>
                    <a:lnTo>
                      <a:pt x="45" y="2"/>
                    </a:lnTo>
                    <a:lnTo>
                      <a:pt x="47" y="4"/>
                    </a:lnTo>
                    <a:lnTo>
                      <a:pt x="48" y="5"/>
                    </a:lnTo>
                    <a:lnTo>
                      <a:pt x="49" y="7"/>
                    </a:lnTo>
                    <a:lnTo>
                      <a:pt x="51" y="10"/>
                    </a:lnTo>
                    <a:lnTo>
                      <a:pt x="53" y="7"/>
                    </a:lnTo>
                    <a:lnTo>
                      <a:pt x="55" y="5"/>
                    </a:lnTo>
                    <a:lnTo>
                      <a:pt x="57" y="4"/>
                    </a:lnTo>
                    <a:lnTo>
                      <a:pt x="59" y="2"/>
                    </a:lnTo>
                    <a:lnTo>
                      <a:pt x="61" y="1"/>
                    </a:lnTo>
                    <a:lnTo>
                      <a:pt x="64" y="1"/>
                    </a:lnTo>
                    <a:lnTo>
                      <a:pt x="66" y="0"/>
                    </a:lnTo>
                    <a:lnTo>
                      <a:pt x="68" y="0"/>
                    </a:lnTo>
                    <a:lnTo>
                      <a:pt x="71" y="0"/>
                    </a:lnTo>
                    <a:lnTo>
                      <a:pt x="73" y="1"/>
                    </a:lnTo>
                    <a:lnTo>
                      <a:pt x="75" y="1"/>
                    </a:lnTo>
                    <a:lnTo>
                      <a:pt x="77" y="2"/>
                    </a:lnTo>
                    <a:lnTo>
                      <a:pt x="78" y="4"/>
                    </a:lnTo>
                    <a:lnTo>
                      <a:pt x="80" y="5"/>
                    </a:lnTo>
                    <a:lnTo>
                      <a:pt x="80" y="7"/>
                    </a:lnTo>
                    <a:lnTo>
                      <a:pt x="81" y="8"/>
                    </a:lnTo>
                    <a:lnTo>
                      <a:pt x="82" y="9"/>
                    </a:lnTo>
                    <a:lnTo>
                      <a:pt x="82" y="10"/>
                    </a:lnTo>
                    <a:lnTo>
                      <a:pt x="82" y="12"/>
                    </a:lnTo>
                    <a:lnTo>
                      <a:pt x="82" y="13"/>
                    </a:lnTo>
                    <a:lnTo>
                      <a:pt x="82" y="15"/>
                    </a:lnTo>
                    <a:lnTo>
                      <a:pt x="83" y="17"/>
                    </a:lnTo>
                    <a:lnTo>
                      <a:pt x="83" y="19"/>
                    </a:lnTo>
                    <a:lnTo>
                      <a:pt x="83" y="20"/>
                    </a:lnTo>
                    <a:lnTo>
                      <a:pt x="83" y="42"/>
                    </a:lnTo>
                    <a:lnTo>
                      <a:pt x="83" y="44"/>
                    </a:lnTo>
                    <a:lnTo>
                      <a:pt x="83" y="46"/>
                    </a:lnTo>
                    <a:lnTo>
                      <a:pt x="83" y="48"/>
                    </a:lnTo>
                    <a:lnTo>
                      <a:pt x="83" y="49"/>
                    </a:lnTo>
                    <a:lnTo>
                      <a:pt x="84" y="50"/>
                    </a:lnTo>
                    <a:lnTo>
                      <a:pt x="85" y="50"/>
                    </a:lnTo>
                    <a:lnTo>
                      <a:pt x="86" y="51"/>
                    </a:lnTo>
                    <a:lnTo>
                      <a:pt x="88" y="51"/>
                    </a:lnTo>
                    <a:lnTo>
                      <a:pt x="88" y="53"/>
                    </a:lnTo>
                    <a:lnTo>
                      <a:pt x="62" y="53"/>
                    </a:lnTo>
                    <a:lnTo>
                      <a:pt x="62" y="51"/>
                    </a:lnTo>
                    <a:lnTo>
                      <a:pt x="63" y="51"/>
                    </a:lnTo>
                    <a:lnTo>
                      <a:pt x="64" y="50"/>
                    </a:lnTo>
                    <a:lnTo>
                      <a:pt x="65" y="50"/>
                    </a:lnTo>
                    <a:lnTo>
                      <a:pt x="66" y="49"/>
                    </a:lnTo>
                    <a:lnTo>
                      <a:pt x="66" y="48"/>
                    </a:lnTo>
                    <a:lnTo>
                      <a:pt x="66" y="46"/>
                    </a:lnTo>
                    <a:lnTo>
                      <a:pt x="67" y="44"/>
                    </a:lnTo>
                    <a:lnTo>
                      <a:pt x="67" y="42"/>
                    </a:lnTo>
                    <a:lnTo>
                      <a:pt x="67" y="20"/>
                    </a:lnTo>
                    <a:lnTo>
                      <a:pt x="67" y="17"/>
                    </a:lnTo>
                    <a:lnTo>
                      <a:pt x="67" y="14"/>
                    </a:lnTo>
                    <a:lnTo>
                      <a:pt x="66" y="13"/>
                    </a:lnTo>
                    <a:lnTo>
                      <a:pt x="66" y="11"/>
                    </a:lnTo>
                    <a:lnTo>
                      <a:pt x="66" y="10"/>
                    </a:lnTo>
                    <a:lnTo>
                      <a:pt x="65" y="9"/>
                    </a:lnTo>
                    <a:lnTo>
                      <a:pt x="64" y="9"/>
                    </a:lnTo>
                    <a:lnTo>
                      <a:pt x="63" y="8"/>
                    </a:lnTo>
                    <a:lnTo>
                      <a:pt x="62" y="8"/>
                    </a:lnTo>
                    <a:lnTo>
                      <a:pt x="61" y="8"/>
                    </a:lnTo>
                    <a:lnTo>
                      <a:pt x="59" y="8"/>
                    </a:lnTo>
                    <a:lnTo>
                      <a:pt x="58" y="9"/>
                    </a:lnTo>
                    <a:lnTo>
                      <a:pt x="57" y="10"/>
                    </a:lnTo>
                    <a:lnTo>
                      <a:pt x="56" y="11"/>
                    </a:lnTo>
                    <a:lnTo>
                      <a:pt x="54" y="12"/>
                    </a:lnTo>
                    <a:lnTo>
                      <a:pt x="53" y="13"/>
                    </a:lnTo>
                    <a:lnTo>
                      <a:pt x="52" y="15"/>
                    </a:lnTo>
                    <a:lnTo>
                      <a:pt x="52" y="42"/>
                    </a:lnTo>
                    <a:lnTo>
                      <a:pt x="52" y="44"/>
                    </a:lnTo>
                    <a:lnTo>
                      <a:pt x="52" y="46"/>
                    </a:lnTo>
                    <a:lnTo>
                      <a:pt x="52" y="48"/>
                    </a:lnTo>
                    <a:lnTo>
                      <a:pt x="52" y="49"/>
                    </a:lnTo>
                    <a:lnTo>
                      <a:pt x="53" y="50"/>
                    </a:lnTo>
                    <a:lnTo>
                      <a:pt x="54" y="50"/>
                    </a:lnTo>
                    <a:lnTo>
                      <a:pt x="55" y="51"/>
                    </a:lnTo>
                    <a:lnTo>
                      <a:pt x="57" y="51"/>
                    </a:lnTo>
                    <a:lnTo>
                      <a:pt x="57" y="53"/>
                    </a:lnTo>
                    <a:lnTo>
                      <a:pt x="31" y="53"/>
                    </a:lnTo>
                    <a:lnTo>
                      <a:pt x="31" y="51"/>
                    </a:lnTo>
                    <a:lnTo>
                      <a:pt x="32" y="51"/>
                    </a:lnTo>
                    <a:lnTo>
                      <a:pt x="33" y="50"/>
                    </a:lnTo>
                    <a:lnTo>
                      <a:pt x="34" y="50"/>
                    </a:lnTo>
                    <a:lnTo>
                      <a:pt x="34" y="49"/>
                    </a:lnTo>
                    <a:lnTo>
                      <a:pt x="35" y="49"/>
                    </a:lnTo>
                    <a:lnTo>
                      <a:pt x="35" y="48"/>
                    </a:lnTo>
                    <a:lnTo>
                      <a:pt x="35" y="47"/>
                    </a:lnTo>
                    <a:lnTo>
                      <a:pt x="36" y="45"/>
                    </a:lnTo>
                    <a:lnTo>
                      <a:pt x="36" y="44"/>
                    </a:lnTo>
                    <a:lnTo>
                      <a:pt x="36" y="42"/>
                    </a:lnTo>
                    <a:lnTo>
                      <a:pt x="36" y="20"/>
                    </a:lnTo>
                    <a:lnTo>
                      <a:pt x="36" y="17"/>
                    </a:lnTo>
                    <a:lnTo>
                      <a:pt x="36" y="14"/>
                    </a:lnTo>
                    <a:lnTo>
                      <a:pt x="35" y="13"/>
                    </a:lnTo>
                    <a:lnTo>
                      <a:pt x="35" y="11"/>
                    </a:lnTo>
                    <a:lnTo>
                      <a:pt x="34" y="10"/>
                    </a:lnTo>
                    <a:lnTo>
                      <a:pt x="33" y="9"/>
                    </a:lnTo>
                    <a:lnTo>
                      <a:pt x="32" y="9"/>
                    </a:lnTo>
                    <a:lnTo>
                      <a:pt x="32" y="8"/>
                    </a:lnTo>
                    <a:lnTo>
                      <a:pt x="31" y="8"/>
                    </a:lnTo>
                    <a:lnTo>
                      <a:pt x="30" y="8"/>
                    </a:lnTo>
                    <a:lnTo>
                      <a:pt x="29" y="8"/>
                    </a:lnTo>
                    <a:lnTo>
                      <a:pt x="28" y="8"/>
                    </a:lnTo>
                    <a:lnTo>
                      <a:pt x="27" y="9"/>
                    </a:lnTo>
                    <a:lnTo>
                      <a:pt x="26" y="9"/>
                    </a:lnTo>
                    <a:lnTo>
                      <a:pt x="25" y="10"/>
                    </a:lnTo>
                    <a:lnTo>
                      <a:pt x="23" y="11"/>
                    </a:lnTo>
                    <a:lnTo>
                      <a:pt x="22" y="13"/>
                    </a:lnTo>
                    <a:lnTo>
                      <a:pt x="21" y="15"/>
                    </a:lnTo>
                    <a:lnTo>
                      <a:pt x="21" y="42"/>
                    </a:lnTo>
                    <a:lnTo>
                      <a:pt x="21" y="44"/>
                    </a:lnTo>
                    <a:lnTo>
                      <a:pt x="21" y="46"/>
                    </a:lnTo>
                    <a:lnTo>
                      <a:pt x="21" y="48"/>
                    </a:lnTo>
                    <a:lnTo>
                      <a:pt x="21" y="49"/>
                    </a:lnTo>
                    <a:lnTo>
                      <a:pt x="22" y="50"/>
                    </a:lnTo>
                    <a:lnTo>
                      <a:pt x="23" y="50"/>
                    </a:lnTo>
                    <a:lnTo>
                      <a:pt x="24" y="51"/>
                    </a:lnTo>
                    <a:lnTo>
                      <a:pt x="26" y="51"/>
                    </a:lnTo>
                    <a:lnTo>
                      <a:pt x="26" y="53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1" y="51"/>
                    </a:lnTo>
                    <a:lnTo>
                      <a:pt x="2" y="50"/>
                    </a:lnTo>
                    <a:lnTo>
                      <a:pt x="3" y="50"/>
                    </a:lnTo>
                    <a:lnTo>
                      <a:pt x="4" y="49"/>
                    </a:lnTo>
                    <a:lnTo>
                      <a:pt x="4" y="48"/>
                    </a:lnTo>
                    <a:lnTo>
                      <a:pt x="4" y="46"/>
                    </a:lnTo>
                    <a:lnTo>
                      <a:pt x="5" y="44"/>
                    </a:lnTo>
                    <a:lnTo>
                      <a:pt x="5" y="42"/>
                    </a:lnTo>
                    <a:lnTo>
                      <a:pt x="5" y="13"/>
                    </a:lnTo>
                    <a:lnTo>
                      <a:pt x="5" y="10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3" y="5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2" name="Freeform 108"/>
              <p:cNvSpPr>
                <a:spLocks noEditPoints="1"/>
              </p:cNvSpPr>
              <p:nvPr/>
            </p:nvSpPr>
            <p:spPr bwMode="auto">
              <a:xfrm>
                <a:off x="3316" y="2839"/>
                <a:ext cx="49" cy="54"/>
              </a:xfrm>
              <a:custGeom>
                <a:avLst/>
                <a:gdLst>
                  <a:gd name="T0" fmla="*/ 27 w 49"/>
                  <a:gd name="T1" fmla="*/ 0 h 54"/>
                  <a:gd name="T2" fmla="*/ 32 w 49"/>
                  <a:gd name="T3" fmla="*/ 1 h 54"/>
                  <a:gd name="T4" fmla="*/ 36 w 49"/>
                  <a:gd name="T5" fmla="*/ 3 h 54"/>
                  <a:gd name="T6" fmla="*/ 44 w 49"/>
                  <a:gd name="T7" fmla="*/ 10 h 54"/>
                  <a:gd name="T8" fmla="*/ 47 w 49"/>
                  <a:gd name="T9" fmla="*/ 16 h 54"/>
                  <a:gd name="T10" fmla="*/ 48 w 49"/>
                  <a:gd name="T11" fmla="*/ 22 h 54"/>
                  <a:gd name="T12" fmla="*/ 49 w 49"/>
                  <a:gd name="T13" fmla="*/ 28 h 54"/>
                  <a:gd name="T14" fmla="*/ 48 w 49"/>
                  <a:gd name="T15" fmla="*/ 35 h 54"/>
                  <a:gd name="T16" fmla="*/ 45 w 49"/>
                  <a:gd name="T17" fmla="*/ 42 h 54"/>
                  <a:gd name="T18" fmla="*/ 41 w 49"/>
                  <a:gd name="T19" fmla="*/ 48 h 54"/>
                  <a:gd name="T20" fmla="*/ 35 w 49"/>
                  <a:gd name="T21" fmla="*/ 52 h 54"/>
                  <a:gd name="T22" fmla="*/ 27 w 49"/>
                  <a:gd name="T23" fmla="*/ 54 h 54"/>
                  <a:gd name="T24" fmla="*/ 18 w 49"/>
                  <a:gd name="T25" fmla="*/ 54 h 54"/>
                  <a:gd name="T26" fmla="*/ 12 w 49"/>
                  <a:gd name="T27" fmla="*/ 51 h 54"/>
                  <a:gd name="T28" fmla="*/ 6 w 49"/>
                  <a:gd name="T29" fmla="*/ 47 h 54"/>
                  <a:gd name="T30" fmla="*/ 2 w 49"/>
                  <a:gd name="T31" fmla="*/ 40 h 54"/>
                  <a:gd name="T32" fmla="*/ 0 w 49"/>
                  <a:gd name="T33" fmla="*/ 33 h 54"/>
                  <a:gd name="T34" fmla="*/ 0 w 49"/>
                  <a:gd name="T35" fmla="*/ 25 h 54"/>
                  <a:gd name="T36" fmla="*/ 1 w 49"/>
                  <a:gd name="T37" fmla="*/ 17 h 54"/>
                  <a:gd name="T38" fmla="*/ 5 w 49"/>
                  <a:gd name="T39" fmla="*/ 10 h 54"/>
                  <a:gd name="T40" fmla="*/ 10 w 49"/>
                  <a:gd name="T41" fmla="*/ 5 h 54"/>
                  <a:gd name="T42" fmla="*/ 16 w 49"/>
                  <a:gd name="T43" fmla="*/ 1 h 54"/>
                  <a:gd name="T44" fmla="*/ 24 w 49"/>
                  <a:gd name="T45" fmla="*/ 0 h 54"/>
                  <a:gd name="T46" fmla="*/ 23 w 49"/>
                  <a:gd name="T47" fmla="*/ 3 h 54"/>
                  <a:gd name="T48" fmla="*/ 19 w 49"/>
                  <a:gd name="T49" fmla="*/ 6 h 54"/>
                  <a:gd name="T50" fmla="*/ 17 w 49"/>
                  <a:gd name="T51" fmla="*/ 11 h 54"/>
                  <a:gd name="T52" fmla="*/ 17 w 49"/>
                  <a:gd name="T53" fmla="*/ 18 h 54"/>
                  <a:gd name="T54" fmla="*/ 16 w 49"/>
                  <a:gd name="T55" fmla="*/ 24 h 54"/>
                  <a:gd name="T56" fmla="*/ 16 w 49"/>
                  <a:gd name="T57" fmla="*/ 32 h 54"/>
                  <a:gd name="T58" fmla="*/ 16 w 49"/>
                  <a:gd name="T59" fmla="*/ 36 h 54"/>
                  <a:gd name="T60" fmla="*/ 17 w 49"/>
                  <a:gd name="T61" fmla="*/ 40 h 54"/>
                  <a:gd name="T62" fmla="*/ 17 w 49"/>
                  <a:gd name="T63" fmla="*/ 45 h 54"/>
                  <a:gd name="T64" fmla="*/ 19 w 49"/>
                  <a:gd name="T65" fmla="*/ 49 h 54"/>
                  <a:gd name="T66" fmla="*/ 23 w 49"/>
                  <a:gd name="T67" fmla="*/ 51 h 54"/>
                  <a:gd name="T68" fmla="*/ 26 w 49"/>
                  <a:gd name="T69" fmla="*/ 51 h 54"/>
                  <a:gd name="T70" fmla="*/ 29 w 49"/>
                  <a:gd name="T71" fmla="*/ 49 h 54"/>
                  <a:gd name="T72" fmla="*/ 31 w 49"/>
                  <a:gd name="T73" fmla="*/ 44 h 54"/>
                  <a:gd name="T74" fmla="*/ 31 w 49"/>
                  <a:gd name="T75" fmla="*/ 39 h 54"/>
                  <a:gd name="T76" fmla="*/ 32 w 49"/>
                  <a:gd name="T77" fmla="*/ 31 h 54"/>
                  <a:gd name="T78" fmla="*/ 32 w 49"/>
                  <a:gd name="T79" fmla="*/ 21 h 54"/>
                  <a:gd name="T80" fmla="*/ 32 w 49"/>
                  <a:gd name="T81" fmla="*/ 15 h 54"/>
                  <a:gd name="T82" fmla="*/ 31 w 49"/>
                  <a:gd name="T83" fmla="*/ 11 h 54"/>
                  <a:gd name="T84" fmla="*/ 30 w 49"/>
                  <a:gd name="T85" fmla="*/ 7 h 54"/>
                  <a:gd name="T86" fmla="*/ 27 w 49"/>
                  <a:gd name="T87" fmla="*/ 4 h 54"/>
                  <a:gd name="T88" fmla="*/ 24 w 49"/>
                  <a:gd name="T89" fmla="*/ 3 h 5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9"/>
                  <a:gd name="T136" fmla="*/ 0 h 54"/>
                  <a:gd name="T137" fmla="*/ 49 w 49"/>
                  <a:gd name="T138" fmla="*/ 54 h 5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9" h="54">
                    <a:moveTo>
                      <a:pt x="24" y="0"/>
                    </a:moveTo>
                    <a:lnTo>
                      <a:pt x="26" y="0"/>
                    </a:lnTo>
                    <a:lnTo>
                      <a:pt x="27" y="0"/>
                    </a:lnTo>
                    <a:lnTo>
                      <a:pt x="29" y="1"/>
                    </a:lnTo>
                    <a:lnTo>
                      <a:pt x="31" y="1"/>
                    </a:lnTo>
                    <a:lnTo>
                      <a:pt x="32" y="1"/>
                    </a:lnTo>
                    <a:lnTo>
                      <a:pt x="34" y="2"/>
                    </a:lnTo>
                    <a:lnTo>
                      <a:pt x="35" y="2"/>
                    </a:lnTo>
                    <a:lnTo>
                      <a:pt x="36" y="3"/>
                    </a:lnTo>
                    <a:lnTo>
                      <a:pt x="39" y="5"/>
                    </a:lnTo>
                    <a:lnTo>
                      <a:pt x="42" y="7"/>
                    </a:lnTo>
                    <a:lnTo>
                      <a:pt x="44" y="10"/>
                    </a:lnTo>
                    <a:lnTo>
                      <a:pt x="45" y="13"/>
                    </a:lnTo>
                    <a:lnTo>
                      <a:pt x="46" y="15"/>
                    </a:lnTo>
                    <a:lnTo>
                      <a:pt x="47" y="16"/>
                    </a:lnTo>
                    <a:lnTo>
                      <a:pt x="47" y="18"/>
                    </a:lnTo>
                    <a:lnTo>
                      <a:pt x="48" y="20"/>
                    </a:lnTo>
                    <a:lnTo>
                      <a:pt x="48" y="22"/>
                    </a:lnTo>
                    <a:lnTo>
                      <a:pt x="48" y="24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9" y="30"/>
                    </a:lnTo>
                    <a:lnTo>
                      <a:pt x="48" y="33"/>
                    </a:lnTo>
                    <a:lnTo>
                      <a:pt x="48" y="35"/>
                    </a:lnTo>
                    <a:lnTo>
                      <a:pt x="47" y="37"/>
                    </a:lnTo>
                    <a:lnTo>
                      <a:pt x="46" y="40"/>
                    </a:lnTo>
                    <a:lnTo>
                      <a:pt x="45" y="42"/>
                    </a:lnTo>
                    <a:lnTo>
                      <a:pt x="44" y="44"/>
                    </a:lnTo>
                    <a:lnTo>
                      <a:pt x="43" y="46"/>
                    </a:lnTo>
                    <a:lnTo>
                      <a:pt x="41" y="48"/>
                    </a:lnTo>
                    <a:lnTo>
                      <a:pt x="39" y="50"/>
                    </a:lnTo>
                    <a:lnTo>
                      <a:pt x="37" y="51"/>
                    </a:lnTo>
                    <a:lnTo>
                      <a:pt x="35" y="52"/>
                    </a:lnTo>
                    <a:lnTo>
                      <a:pt x="32" y="53"/>
                    </a:lnTo>
                    <a:lnTo>
                      <a:pt x="30" y="54"/>
                    </a:lnTo>
                    <a:lnTo>
                      <a:pt x="27" y="54"/>
                    </a:lnTo>
                    <a:lnTo>
                      <a:pt x="24" y="54"/>
                    </a:lnTo>
                    <a:lnTo>
                      <a:pt x="21" y="54"/>
                    </a:lnTo>
                    <a:lnTo>
                      <a:pt x="18" y="54"/>
                    </a:lnTo>
                    <a:lnTo>
                      <a:pt x="16" y="53"/>
                    </a:lnTo>
                    <a:lnTo>
                      <a:pt x="14" y="53"/>
                    </a:lnTo>
                    <a:lnTo>
                      <a:pt x="12" y="51"/>
                    </a:lnTo>
                    <a:lnTo>
                      <a:pt x="9" y="50"/>
                    </a:lnTo>
                    <a:lnTo>
                      <a:pt x="8" y="49"/>
                    </a:lnTo>
                    <a:lnTo>
                      <a:pt x="6" y="47"/>
                    </a:lnTo>
                    <a:lnTo>
                      <a:pt x="5" y="45"/>
                    </a:lnTo>
                    <a:lnTo>
                      <a:pt x="3" y="42"/>
                    </a:lnTo>
                    <a:lnTo>
                      <a:pt x="2" y="40"/>
                    </a:lnTo>
                    <a:lnTo>
                      <a:pt x="1" y="38"/>
                    </a:lnTo>
                    <a:lnTo>
                      <a:pt x="1" y="35"/>
                    </a:lnTo>
                    <a:lnTo>
                      <a:pt x="0" y="33"/>
                    </a:lnTo>
                    <a:lnTo>
                      <a:pt x="0" y="30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1" y="20"/>
                    </a:lnTo>
                    <a:lnTo>
                      <a:pt x="1" y="17"/>
                    </a:lnTo>
                    <a:lnTo>
                      <a:pt x="2" y="15"/>
                    </a:lnTo>
                    <a:lnTo>
                      <a:pt x="3" y="13"/>
                    </a:lnTo>
                    <a:lnTo>
                      <a:pt x="5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12" y="3"/>
                    </a:lnTo>
                    <a:lnTo>
                      <a:pt x="14" y="2"/>
                    </a:lnTo>
                    <a:lnTo>
                      <a:pt x="16" y="1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4" y="0"/>
                    </a:lnTo>
                    <a:close/>
                    <a:moveTo>
                      <a:pt x="24" y="3"/>
                    </a:moveTo>
                    <a:lnTo>
                      <a:pt x="23" y="3"/>
                    </a:lnTo>
                    <a:lnTo>
                      <a:pt x="22" y="4"/>
                    </a:lnTo>
                    <a:lnTo>
                      <a:pt x="21" y="5"/>
                    </a:lnTo>
                    <a:lnTo>
                      <a:pt x="19" y="6"/>
                    </a:lnTo>
                    <a:lnTo>
                      <a:pt x="18" y="7"/>
                    </a:lnTo>
                    <a:lnTo>
                      <a:pt x="18" y="9"/>
                    </a:lnTo>
                    <a:lnTo>
                      <a:pt x="17" y="11"/>
                    </a:lnTo>
                    <a:lnTo>
                      <a:pt x="17" y="14"/>
                    </a:lnTo>
                    <a:lnTo>
                      <a:pt x="17" y="16"/>
                    </a:lnTo>
                    <a:lnTo>
                      <a:pt x="17" y="18"/>
                    </a:lnTo>
                    <a:lnTo>
                      <a:pt x="17" y="20"/>
                    </a:lnTo>
                    <a:lnTo>
                      <a:pt x="17" y="22"/>
                    </a:lnTo>
                    <a:lnTo>
                      <a:pt x="16" y="24"/>
                    </a:lnTo>
                    <a:lnTo>
                      <a:pt x="16" y="27"/>
                    </a:lnTo>
                    <a:lnTo>
                      <a:pt x="16" y="29"/>
                    </a:lnTo>
                    <a:lnTo>
                      <a:pt x="16" y="32"/>
                    </a:lnTo>
                    <a:lnTo>
                      <a:pt x="16" y="33"/>
                    </a:lnTo>
                    <a:lnTo>
                      <a:pt x="16" y="35"/>
                    </a:lnTo>
                    <a:lnTo>
                      <a:pt x="16" y="36"/>
                    </a:lnTo>
                    <a:lnTo>
                      <a:pt x="17" y="38"/>
                    </a:lnTo>
                    <a:lnTo>
                      <a:pt x="17" y="39"/>
                    </a:lnTo>
                    <a:lnTo>
                      <a:pt x="17" y="40"/>
                    </a:lnTo>
                    <a:lnTo>
                      <a:pt x="17" y="42"/>
                    </a:lnTo>
                    <a:lnTo>
                      <a:pt x="17" y="43"/>
                    </a:lnTo>
                    <a:lnTo>
                      <a:pt x="17" y="45"/>
                    </a:lnTo>
                    <a:lnTo>
                      <a:pt x="18" y="46"/>
                    </a:lnTo>
                    <a:lnTo>
                      <a:pt x="18" y="48"/>
                    </a:lnTo>
                    <a:lnTo>
                      <a:pt x="19" y="49"/>
                    </a:lnTo>
                    <a:lnTo>
                      <a:pt x="20" y="50"/>
                    </a:lnTo>
                    <a:lnTo>
                      <a:pt x="22" y="50"/>
                    </a:lnTo>
                    <a:lnTo>
                      <a:pt x="23" y="51"/>
                    </a:lnTo>
                    <a:lnTo>
                      <a:pt x="24" y="51"/>
                    </a:lnTo>
                    <a:lnTo>
                      <a:pt x="25" y="51"/>
                    </a:lnTo>
                    <a:lnTo>
                      <a:pt x="26" y="51"/>
                    </a:lnTo>
                    <a:lnTo>
                      <a:pt x="27" y="50"/>
                    </a:lnTo>
                    <a:lnTo>
                      <a:pt x="28" y="50"/>
                    </a:lnTo>
                    <a:lnTo>
                      <a:pt x="29" y="49"/>
                    </a:lnTo>
                    <a:lnTo>
                      <a:pt x="30" y="48"/>
                    </a:lnTo>
                    <a:lnTo>
                      <a:pt x="30" y="46"/>
                    </a:lnTo>
                    <a:lnTo>
                      <a:pt x="31" y="44"/>
                    </a:lnTo>
                    <a:lnTo>
                      <a:pt x="31" y="43"/>
                    </a:lnTo>
                    <a:lnTo>
                      <a:pt x="31" y="41"/>
                    </a:lnTo>
                    <a:lnTo>
                      <a:pt x="31" y="39"/>
                    </a:lnTo>
                    <a:lnTo>
                      <a:pt x="32" y="36"/>
                    </a:lnTo>
                    <a:lnTo>
                      <a:pt x="32" y="33"/>
                    </a:lnTo>
                    <a:lnTo>
                      <a:pt x="32" y="31"/>
                    </a:lnTo>
                    <a:lnTo>
                      <a:pt x="32" y="27"/>
                    </a:lnTo>
                    <a:lnTo>
                      <a:pt x="32" y="23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16"/>
                    </a:lnTo>
                    <a:lnTo>
                      <a:pt x="32" y="15"/>
                    </a:lnTo>
                    <a:lnTo>
                      <a:pt x="32" y="13"/>
                    </a:lnTo>
                    <a:lnTo>
                      <a:pt x="31" y="12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30" y="7"/>
                    </a:lnTo>
                    <a:lnTo>
                      <a:pt x="29" y="6"/>
                    </a:lnTo>
                    <a:lnTo>
                      <a:pt x="28" y="5"/>
                    </a:lnTo>
                    <a:lnTo>
                      <a:pt x="27" y="4"/>
                    </a:lnTo>
                    <a:lnTo>
                      <a:pt x="26" y="4"/>
                    </a:lnTo>
                    <a:lnTo>
                      <a:pt x="25" y="3"/>
                    </a:lnTo>
                    <a:lnTo>
                      <a:pt x="24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3" name="Freeform 109"/>
              <p:cNvSpPr>
                <a:spLocks/>
              </p:cNvSpPr>
              <p:nvPr/>
            </p:nvSpPr>
            <p:spPr bwMode="auto">
              <a:xfrm>
                <a:off x="2254" y="2176"/>
                <a:ext cx="23" cy="35"/>
              </a:xfrm>
              <a:custGeom>
                <a:avLst/>
                <a:gdLst>
                  <a:gd name="T0" fmla="*/ 6 w 23"/>
                  <a:gd name="T1" fmla="*/ 35 h 35"/>
                  <a:gd name="T2" fmla="*/ 0 w 23"/>
                  <a:gd name="T3" fmla="*/ 31 h 35"/>
                  <a:gd name="T4" fmla="*/ 17 w 23"/>
                  <a:gd name="T5" fmla="*/ 0 h 35"/>
                  <a:gd name="T6" fmla="*/ 23 w 23"/>
                  <a:gd name="T7" fmla="*/ 3 h 35"/>
                  <a:gd name="T8" fmla="*/ 6 w 23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35"/>
                  <a:gd name="T17" fmla="*/ 23 w 23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35">
                    <a:moveTo>
                      <a:pt x="6" y="35"/>
                    </a:moveTo>
                    <a:lnTo>
                      <a:pt x="0" y="31"/>
                    </a:lnTo>
                    <a:lnTo>
                      <a:pt x="17" y="0"/>
                    </a:lnTo>
                    <a:lnTo>
                      <a:pt x="23" y="3"/>
                    </a:lnTo>
                    <a:lnTo>
                      <a:pt x="6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4" name="Freeform 110"/>
              <p:cNvSpPr>
                <a:spLocks/>
              </p:cNvSpPr>
              <p:nvPr/>
            </p:nvSpPr>
            <p:spPr bwMode="auto">
              <a:xfrm>
                <a:off x="2220" y="2239"/>
                <a:ext cx="23" cy="35"/>
              </a:xfrm>
              <a:custGeom>
                <a:avLst/>
                <a:gdLst>
                  <a:gd name="T0" fmla="*/ 6 w 23"/>
                  <a:gd name="T1" fmla="*/ 35 h 35"/>
                  <a:gd name="T2" fmla="*/ 0 w 23"/>
                  <a:gd name="T3" fmla="*/ 32 h 35"/>
                  <a:gd name="T4" fmla="*/ 17 w 23"/>
                  <a:gd name="T5" fmla="*/ 0 h 35"/>
                  <a:gd name="T6" fmla="*/ 23 w 23"/>
                  <a:gd name="T7" fmla="*/ 4 h 35"/>
                  <a:gd name="T8" fmla="*/ 6 w 23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35"/>
                  <a:gd name="T17" fmla="*/ 23 w 23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35">
                    <a:moveTo>
                      <a:pt x="6" y="35"/>
                    </a:moveTo>
                    <a:lnTo>
                      <a:pt x="0" y="32"/>
                    </a:lnTo>
                    <a:lnTo>
                      <a:pt x="17" y="0"/>
                    </a:lnTo>
                    <a:lnTo>
                      <a:pt x="23" y="4"/>
                    </a:lnTo>
                    <a:lnTo>
                      <a:pt x="6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5" name="Freeform 111"/>
              <p:cNvSpPr>
                <a:spLocks/>
              </p:cNvSpPr>
              <p:nvPr/>
            </p:nvSpPr>
            <p:spPr bwMode="auto">
              <a:xfrm>
                <a:off x="2186" y="2303"/>
                <a:ext cx="23" cy="35"/>
              </a:xfrm>
              <a:custGeom>
                <a:avLst/>
                <a:gdLst>
                  <a:gd name="T0" fmla="*/ 6 w 23"/>
                  <a:gd name="T1" fmla="*/ 35 h 35"/>
                  <a:gd name="T2" fmla="*/ 0 w 23"/>
                  <a:gd name="T3" fmla="*/ 31 h 35"/>
                  <a:gd name="T4" fmla="*/ 17 w 23"/>
                  <a:gd name="T5" fmla="*/ 0 h 35"/>
                  <a:gd name="T6" fmla="*/ 23 w 23"/>
                  <a:gd name="T7" fmla="*/ 3 h 35"/>
                  <a:gd name="T8" fmla="*/ 6 w 23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35"/>
                  <a:gd name="T17" fmla="*/ 23 w 23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35">
                    <a:moveTo>
                      <a:pt x="6" y="35"/>
                    </a:moveTo>
                    <a:lnTo>
                      <a:pt x="0" y="31"/>
                    </a:lnTo>
                    <a:lnTo>
                      <a:pt x="17" y="0"/>
                    </a:lnTo>
                    <a:lnTo>
                      <a:pt x="23" y="3"/>
                    </a:lnTo>
                    <a:lnTo>
                      <a:pt x="6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6" name="Freeform 112"/>
              <p:cNvSpPr>
                <a:spLocks/>
              </p:cNvSpPr>
              <p:nvPr/>
            </p:nvSpPr>
            <p:spPr bwMode="auto">
              <a:xfrm>
                <a:off x="2152" y="2366"/>
                <a:ext cx="24" cy="35"/>
              </a:xfrm>
              <a:custGeom>
                <a:avLst/>
                <a:gdLst>
                  <a:gd name="T0" fmla="*/ 7 w 24"/>
                  <a:gd name="T1" fmla="*/ 35 h 35"/>
                  <a:gd name="T2" fmla="*/ 0 w 24"/>
                  <a:gd name="T3" fmla="*/ 32 h 35"/>
                  <a:gd name="T4" fmla="*/ 17 w 24"/>
                  <a:gd name="T5" fmla="*/ 0 h 35"/>
                  <a:gd name="T6" fmla="*/ 24 w 24"/>
                  <a:gd name="T7" fmla="*/ 4 h 35"/>
                  <a:gd name="T8" fmla="*/ 7 w 24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35"/>
                  <a:gd name="T17" fmla="*/ 24 w 2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35">
                    <a:moveTo>
                      <a:pt x="7" y="35"/>
                    </a:moveTo>
                    <a:lnTo>
                      <a:pt x="0" y="32"/>
                    </a:lnTo>
                    <a:lnTo>
                      <a:pt x="17" y="0"/>
                    </a:lnTo>
                    <a:lnTo>
                      <a:pt x="24" y="4"/>
                    </a:lnTo>
                    <a:lnTo>
                      <a:pt x="7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7" name="Freeform 113"/>
              <p:cNvSpPr>
                <a:spLocks/>
              </p:cNvSpPr>
              <p:nvPr/>
            </p:nvSpPr>
            <p:spPr bwMode="auto">
              <a:xfrm>
                <a:off x="2118" y="2430"/>
                <a:ext cx="24" cy="35"/>
              </a:xfrm>
              <a:custGeom>
                <a:avLst/>
                <a:gdLst>
                  <a:gd name="T0" fmla="*/ 7 w 24"/>
                  <a:gd name="T1" fmla="*/ 35 h 35"/>
                  <a:gd name="T2" fmla="*/ 0 w 24"/>
                  <a:gd name="T3" fmla="*/ 31 h 35"/>
                  <a:gd name="T4" fmla="*/ 17 w 24"/>
                  <a:gd name="T5" fmla="*/ 0 h 35"/>
                  <a:gd name="T6" fmla="*/ 24 w 24"/>
                  <a:gd name="T7" fmla="*/ 3 h 35"/>
                  <a:gd name="T8" fmla="*/ 7 w 24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35"/>
                  <a:gd name="T17" fmla="*/ 24 w 2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35">
                    <a:moveTo>
                      <a:pt x="7" y="35"/>
                    </a:moveTo>
                    <a:lnTo>
                      <a:pt x="0" y="31"/>
                    </a:lnTo>
                    <a:lnTo>
                      <a:pt x="17" y="0"/>
                    </a:lnTo>
                    <a:lnTo>
                      <a:pt x="24" y="3"/>
                    </a:lnTo>
                    <a:lnTo>
                      <a:pt x="7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8" name="Freeform 114"/>
              <p:cNvSpPr>
                <a:spLocks/>
              </p:cNvSpPr>
              <p:nvPr/>
            </p:nvSpPr>
            <p:spPr bwMode="auto">
              <a:xfrm>
                <a:off x="2084" y="2493"/>
                <a:ext cx="24" cy="35"/>
              </a:xfrm>
              <a:custGeom>
                <a:avLst/>
                <a:gdLst>
                  <a:gd name="T0" fmla="*/ 7 w 24"/>
                  <a:gd name="T1" fmla="*/ 35 h 35"/>
                  <a:gd name="T2" fmla="*/ 0 w 24"/>
                  <a:gd name="T3" fmla="*/ 32 h 35"/>
                  <a:gd name="T4" fmla="*/ 17 w 24"/>
                  <a:gd name="T5" fmla="*/ 0 h 35"/>
                  <a:gd name="T6" fmla="*/ 24 w 24"/>
                  <a:gd name="T7" fmla="*/ 4 h 35"/>
                  <a:gd name="T8" fmla="*/ 7 w 24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35"/>
                  <a:gd name="T17" fmla="*/ 24 w 2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35">
                    <a:moveTo>
                      <a:pt x="7" y="35"/>
                    </a:moveTo>
                    <a:lnTo>
                      <a:pt x="0" y="32"/>
                    </a:lnTo>
                    <a:lnTo>
                      <a:pt x="17" y="0"/>
                    </a:lnTo>
                    <a:lnTo>
                      <a:pt x="24" y="4"/>
                    </a:lnTo>
                    <a:lnTo>
                      <a:pt x="7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09" name="Freeform 115"/>
              <p:cNvSpPr>
                <a:spLocks/>
              </p:cNvSpPr>
              <p:nvPr/>
            </p:nvSpPr>
            <p:spPr bwMode="auto">
              <a:xfrm>
                <a:off x="2050" y="2556"/>
                <a:ext cx="24" cy="36"/>
              </a:xfrm>
              <a:custGeom>
                <a:avLst/>
                <a:gdLst>
                  <a:gd name="T0" fmla="*/ 7 w 24"/>
                  <a:gd name="T1" fmla="*/ 36 h 36"/>
                  <a:gd name="T2" fmla="*/ 0 w 24"/>
                  <a:gd name="T3" fmla="*/ 32 h 36"/>
                  <a:gd name="T4" fmla="*/ 17 w 24"/>
                  <a:gd name="T5" fmla="*/ 0 h 36"/>
                  <a:gd name="T6" fmla="*/ 24 w 24"/>
                  <a:gd name="T7" fmla="*/ 4 h 36"/>
                  <a:gd name="T8" fmla="*/ 7 w 24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36"/>
                  <a:gd name="T17" fmla="*/ 24 w 2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36">
                    <a:moveTo>
                      <a:pt x="7" y="36"/>
                    </a:moveTo>
                    <a:lnTo>
                      <a:pt x="0" y="32"/>
                    </a:lnTo>
                    <a:lnTo>
                      <a:pt x="17" y="0"/>
                    </a:lnTo>
                    <a:lnTo>
                      <a:pt x="24" y="4"/>
                    </a:lnTo>
                    <a:lnTo>
                      <a:pt x="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0" name="Freeform 116"/>
              <p:cNvSpPr>
                <a:spLocks/>
              </p:cNvSpPr>
              <p:nvPr/>
            </p:nvSpPr>
            <p:spPr bwMode="auto">
              <a:xfrm>
                <a:off x="2016" y="2620"/>
                <a:ext cx="24" cy="35"/>
              </a:xfrm>
              <a:custGeom>
                <a:avLst/>
                <a:gdLst>
                  <a:gd name="T0" fmla="*/ 7 w 24"/>
                  <a:gd name="T1" fmla="*/ 35 h 35"/>
                  <a:gd name="T2" fmla="*/ 0 w 24"/>
                  <a:gd name="T3" fmla="*/ 32 h 35"/>
                  <a:gd name="T4" fmla="*/ 17 w 24"/>
                  <a:gd name="T5" fmla="*/ 0 h 35"/>
                  <a:gd name="T6" fmla="*/ 24 w 24"/>
                  <a:gd name="T7" fmla="*/ 4 h 35"/>
                  <a:gd name="T8" fmla="*/ 7 w 24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35"/>
                  <a:gd name="T17" fmla="*/ 24 w 2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35">
                    <a:moveTo>
                      <a:pt x="7" y="35"/>
                    </a:moveTo>
                    <a:lnTo>
                      <a:pt x="0" y="32"/>
                    </a:lnTo>
                    <a:lnTo>
                      <a:pt x="17" y="0"/>
                    </a:lnTo>
                    <a:lnTo>
                      <a:pt x="24" y="4"/>
                    </a:lnTo>
                    <a:lnTo>
                      <a:pt x="7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1" name="Freeform 117"/>
              <p:cNvSpPr>
                <a:spLocks/>
              </p:cNvSpPr>
              <p:nvPr/>
            </p:nvSpPr>
            <p:spPr bwMode="auto">
              <a:xfrm>
                <a:off x="1983" y="2683"/>
                <a:ext cx="23" cy="36"/>
              </a:xfrm>
              <a:custGeom>
                <a:avLst/>
                <a:gdLst>
                  <a:gd name="T0" fmla="*/ 6 w 23"/>
                  <a:gd name="T1" fmla="*/ 36 h 36"/>
                  <a:gd name="T2" fmla="*/ 0 w 23"/>
                  <a:gd name="T3" fmla="*/ 32 h 36"/>
                  <a:gd name="T4" fmla="*/ 16 w 23"/>
                  <a:gd name="T5" fmla="*/ 0 h 36"/>
                  <a:gd name="T6" fmla="*/ 23 w 23"/>
                  <a:gd name="T7" fmla="*/ 4 h 36"/>
                  <a:gd name="T8" fmla="*/ 6 w 23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36"/>
                  <a:gd name="T17" fmla="*/ 23 w 23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36">
                    <a:moveTo>
                      <a:pt x="6" y="36"/>
                    </a:moveTo>
                    <a:lnTo>
                      <a:pt x="0" y="32"/>
                    </a:lnTo>
                    <a:lnTo>
                      <a:pt x="16" y="0"/>
                    </a:lnTo>
                    <a:lnTo>
                      <a:pt x="23" y="4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2" name="Freeform 118"/>
              <p:cNvSpPr>
                <a:spLocks/>
              </p:cNvSpPr>
              <p:nvPr/>
            </p:nvSpPr>
            <p:spPr bwMode="auto">
              <a:xfrm>
                <a:off x="1949" y="2747"/>
                <a:ext cx="23" cy="35"/>
              </a:xfrm>
              <a:custGeom>
                <a:avLst/>
                <a:gdLst>
                  <a:gd name="T0" fmla="*/ 6 w 23"/>
                  <a:gd name="T1" fmla="*/ 35 h 35"/>
                  <a:gd name="T2" fmla="*/ 0 w 23"/>
                  <a:gd name="T3" fmla="*/ 32 h 35"/>
                  <a:gd name="T4" fmla="*/ 17 w 23"/>
                  <a:gd name="T5" fmla="*/ 0 h 35"/>
                  <a:gd name="T6" fmla="*/ 23 w 23"/>
                  <a:gd name="T7" fmla="*/ 4 h 35"/>
                  <a:gd name="T8" fmla="*/ 6 w 23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35"/>
                  <a:gd name="T17" fmla="*/ 23 w 23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35">
                    <a:moveTo>
                      <a:pt x="6" y="35"/>
                    </a:moveTo>
                    <a:lnTo>
                      <a:pt x="0" y="32"/>
                    </a:lnTo>
                    <a:lnTo>
                      <a:pt x="17" y="0"/>
                    </a:lnTo>
                    <a:lnTo>
                      <a:pt x="23" y="4"/>
                    </a:lnTo>
                    <a:lnTo>
                      <a:pt x="6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3" name="Freeform 119"/>
              <p:cNvSpPr>
                <a:spLocks/>
              </p:cNvSpPr>
              <p:nvPr/>
            </p:nvSpPr>
            <p:spPr bwMode="auto">
              <a:xfrm>
                <a:off x="1914" y="2810"/>
                <a:ext cx="24" cy="36"/>
              </a:xfrm>
              <a:custGeom>
                <a:avLst/>
                <a:gdLst>
                  <a:gd name="T0" fmla="*/ 7 w 24"/>
                  <a:gd name="T1" fmla="*/ 36 h 36"/>
                  <a:gd name="T2" fmla="*/ 0 w 24"/>
                  <a:gd name="T3" fmla="*/ 32 h 36"/>
                  <a:gd name="T4" fmla="*/ 18 w 24"/>
                  <a:gd name="T5" fmla="*/ 0 h 36"/>
                  <a:gd name="T6" fmla="*/ 24 w 24"/>
                  <a:gd name="T7" fmla="*/ 4 h 36"/>
                  <a:gd name="T8" fmla="*/ 7 w 24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36"/>
                  <a:gd name="T17" fmla="*/ 24 w 2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36">
                    <a:moveTo>
                      <a:pt x="7" y="36"/>
                    </a:moveTo>
                    <a:lnTo>
                      <a:pt x="0" y="32"/>
                    </a:lnTo>
                    <a:lnTo>
                      <a:pt x="18" y="0"/>
                    </a:lnTo>
                    <a:lnTo>
                      <a:pt x="24" y="4"/>
                    </a:lnTo>
                    <a:lnTo>
                      <a:pt x="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4" name="Freeform 120"/>
              <p:cNvSpPr>
                <a:spLocks/>
              </p:cNvSpPr>
              <p:nvPr/>
            </p:nvSpPr>
            <p:spPr bwMode="auto">
              <a:xfrm>
                <a:off x="1880" y="2874"/>
                <a:ext cx="24" cy="35"/>
              </a:xfrm>
              <a:custGeom>
                <a:avLst/>
                <a:gdLst>
                  <a:gd name="T0" fmla="*/ 6 w 24"/>
                  <a:gd name="T1" fmla="*/ 35 h 35"/>
                  <a:gd name="T2" fmla="*/ 0 w 24"/>
                  <a:gd name="T3" fmla="*/ 32 h 35"/>
                  <a:gd name="T4" fmla="*/ 17 w 24"/>
                  <a:gd name="T5" fmla="*/ 0 h 35"/>
                  <a:gd name="T6" fmla="*/ 24 w 24"/>
                  <a:gd name="T7" fmla="*/ 3 h 35"/>
                  <a:gd name="T8" fmla="*/ 6 w 24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35"/>
                  <a:gd name="T17" fmla="*/ 24 w 2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35">
                    <a:moveTo>
                      <a:pt x="6" y="35"/>
                    </a:moveTo>
                    <a:lnTo>
                      <a:pt x="0" y="32"/>
                    </a:lnTo>
                    <a:lnTo>
                      <a:pt x="17" y="0"/>
                    </a:lnTo>
                    <a:lnTo>
                      <a:pt x="24" y="3"/>
                    </a:lnTo>
                    <a:lnTo>
                      <a:pt x="6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5" name="Freeform 121"/>
              <p:cNvSpPr>
                <a:spLocks/>
              </p:cNvSpPr>
              <p:nvPr/>
            </p:nvSpPr>
            <p:spPr bwMode="auto">
              <a:xfrm>
                <a:off x="1845" y="2937"/>
                <a:ext cx="24" cy="36"/>
              </a:xfrm>
              <a:custGeom>
                <a:avLst/>
                <a:gdLst>
                  <a:gd name="T0" fmla="*/ 7 w 24"/>
                  <a:gd name="T1" fmla="*/ 36 h 36"/>
                  <a:gd name="T2" fmla="*/ 0 w 24"/>
                  <a:gd name="T3" fmla="*/ 32 h 36"/>
                  <a:gd name="T4" fmla="*/ 17 w 24"/>
                  <a:gd name="T5" fmla="*/ 0 h 36"/>
                  <a:gd name="T6" fmla="*/ 24 w 24"/>
                  <a:gd name="T7" fmla="*/ 4 h 36"/>
                  <a:gd name="T8" fmla="*/ 7 w 24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36"/>
                  <a:gd name="T17" fmla="*/ 24 w 2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36">
                    <a:moveTo>
                      <a:pt x="7" y="36"/>
                    </a:moveTo>
                    <a:lnTo>
                      <a:pt x="0" y="32"/>
                    </a:lnTo>
                    <a:lnTo>
                      <a:pt x="17" y="0"/>
                    </a:lnTo>
                    <a:lnTo>
                      <a:pt x="24" y="4"/>
                    </a:lnTo>
                    <a:lnTo>
                      <a:pt x="7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6" name="Freeform 122"/>
              <p:cNvSpPr>
                <a:spLocks/>
              </p:cNvSpPr>
              <p:nvPr/>
            </p:nvSpPr>
            <p:spPr bwMode="auto">
              <a:xfrm>
                <a:off x="1811" y="3001"/>
                <a:ext cx="23" cy="35"/>
              </a:xfrm>
              <a:custGeom>
                <a:avLst/>
                <a:gdLst>
                  <a:gd name="T0" fmla="*/ 6 w 23"/>
                  <a:gd name="T1" fmla="*/ 35 h 35"/>
                  <a:gd name="T2" fmla="*/ 0 w 23"/>
                  <a:gd name="T3" fmla="*/ 32 h 35"/>
                  <a:gd name="T4" fmla="*/ 17 w 23"/>
                  <a:gd name="T5" fmla="*/ 0 h 35"/>
                  <a:gd name="T6" fmla="*/ 23 w 23"/>
                  <a:gd name="T7" fmla="*/ 3 h 35"/>
                  <a:gd name="T8" fmla="*/ 6 w 23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35"/>
                  <a:gd name="T17" fmla="*/ 23 w 23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35">
                    <a:moveTo>
                      <a:pt x="6" y="35"/>
                    </a:moveTo>
                    <a:lnTo>
                      <a:pt x="0" y="32"/>
                    </a:lnTo>
                    <a:lnTo>
                      <a:pt x="17" y="0"/>
                    </a:lnTo>
                    <a:lnTo>
                      <a:pt x="23" y="3"/>
                    </a:lnTo>
                    <a:lnTo>
                      <a:pt x="6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7" name="Freeform 123"/>
              <p:cNvSpPr>
                <a:spLocks/>
              </p:cNvSpPr>
              <p:nvPr/>
            </p:nvSpPr>
            <p:spPr bwMode="auto">
              <a:xfrm>
                <a:off x="1776" y="3064"/>
                <a:ext cx="24" cy="36"/>
              </a:xfrm>
              <a:custGeom>
                <a:avLst/>
                <a:gdLst>
                  <a:gd name="T0" fmla="*/ 6 w 24"/>
                  <a:gd name="T1" fmla="*/ 36 h 36"/>
                  <a:gd name="T2" fmla="*/ 0 w 24"/>
                  <a:gd name="T3" fmla="*/ 32 h 36"/>
                  <a:gd name="T4" fmla="*/ 17 w 24"/>
                  <a:gd name="T5" fmla="*/ 0 h 36"/>
                  <a:gd name="T6" fmla="*/ 24 w 24"/>
                  <a:gd name="T7" fmla="*/ 4 h 36"/>
                  <a:gd name="T8" fmla="*/ 6 w 24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36"/>
                  <a:gd name="T17" fmla="*/ 24 w 24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36">
                    <a:moveTo>
                      <a:pt x="6" y="36"/>
                    </a:moveTo>
                    <a:lnTo>
                      <a:pt x="0" y="32"/>
                    </a:lnTo>
                    <a:lnTo>
                      <a:pt x="17" y="0"/>
                    </a:lnTo>
                    <a:lnTo>
                      <a:pt x="24" y="4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8" name="Freeform 124"/>
              <p:cNvSpPr>
                <a:spLocks/>
              </p:cNvSpPr>
              <p:nvPr/>
            </p:nvSpPr>
            <p:spPr bwMode="auto">
              <a:xfrm>
                <a:off x="1741" y="3128"/>
                <a:ext cx="24" cy="35"/>
              </a:xfrm>
              <a:custGeom>
                <a:avLst/>
                <a:gdLst>
                  <a:gd name="T0" fmla="*/ 7 w 24"/>
                  <a:gd name="T1" fmla="*/ 35 h 35"/>
                  <a:gd name="T2" fmla="*/ 0 w 24"/>
                  <a:gd name="T3" fmla="*/ 32 h 35"/>
                  <a:gd name="T4" fmla="*/ 18 w 24"/>
                  <a:gd name="T5" fmla="*/ 0 h 35"/>
                  <a:gd name="T6" fmla="*/ 24 w 24"/>
                  <a:gd name="T7" fmla="*/ 3 h 35"/>
                  <a:gd name="T8" fmla="*/ 7 w 24"/>
                  <a:gd name="T9" fmla="*/ 35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35"/>
                  <a:gd name="T17" fmla="*/ 24 w 24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35">
                    <a:moveTo>
                      <a:pt x="7" y="35"/>
                    </a:moveTo>
                    <a:lnTo>
                      <a:pt x="0" y="32"/>
                    </a:lnTo>
                    <a:lnTo>
                      <a:pt x="18" y="0"/>
                    </a:lnTo>
                    <a:lnTo>
                      <a:pt x="24" y="3"/>
                    </a:lnTo>
                    <a:lnTo>
                      <a:pt x="7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19" name="Freeform 125"/>
              <p:cNvSpPr>
                <a:spLocks/>
              </p:cNvSpPr>
              <p:nvPr/>
            </p:nvSpPr>
            <p:spPr bwMode="auto">
              <a:xfrm>
                <a:off x="1713" y="3192"/>
                <a:ext cx="17" cy="22"/>
              </a:xfrm>
              <a:custGeom>
                <a:avLst/>
                <a:gdLst>
                  <a:gd name="T0" fmla="*/ 4 w 17"/>
                  <a:gd name="T1" fmla="*/ 21 h 22"/>
                  <a:gd name="T2" fmla="*/ 7 w 17"/>
                  <a:gd name="T3" fmla="*/ 22 h 22"/>
                  <a:gd name="T4" fmla="*/ 17 w 17"/>
                  <a:gd name="T5" fmla="*/ 3 h 22"/>
                  <a:gd name="T6" fmla="*/ 11 w 17"/>
                  <a:gd name="T7" fmla="*/ 0 h 22"/>
                  <a:gd name="T8" fmla="*/ 0 w 17"/>
                  <a:gd name="T9" fmla="*/ 19 h 22"/>
                  <a:gd name="T10" fmla="*/ 4 w 17"/>
                  <a:gd name="T11" fmla="*/ 21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"/>
                  <a:gd name="T19" fmla="*/ 0 h 22"/>
                  <a:gd name="T20" fmla="*/ 17 w 17"/>
                  <a:gd name="T21" fmla="*/ 22 h 2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" h="22">
                    <a:moveTo>
                      <a:pt x="4" y="21"/>
                    </a:moveTo>
                    <a:lnTo>
                      <a:pt x="7" y="22"/>
                    </a:lnTo>
                    <a:lnTo>
                      <a:pt x="17" y="3"/>
                    </a:lnTo>
                    <a:lnTo>
                      <a:pt x="11" y="0"/>
                    </a:lnTo>
                    <a:lnTo>
                      <a:pt x="0" y="19"/>
                    </a:lnTo>
                    <a:lnTo>
                      <a:pt x="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0" name="Freeform 126"/>
              <p:cNvSpPr>
                <a:spLocks/>
              </p:cNvSpPr>
              <p:nvPr/>
            </p:nvSpPr>
            <p:spPr bwMode="auto">
              <a:xfrm>
                <a:off x="1722" y="3187"/>
                <a:ext cx="32" cy="28"/>
              </a:xfrm>
              <a:custGeom>
                <a:avLst/>
                <a:gdLst>
                  <a:gd name="T0" fmla="*/ 28 w 32"/>
                  <a:gd name="T1" fmla="*/ 0 h 28"/>
                  <a:gd name="T2" fmla="*/ 32 w 32"/>
                  <a:gd name="T3" fmla="*/ 5 h 28"/>
                  <a:gd name="T4" fmla="*/ 5 w 32"/>
                  <a:gd name="T5" fmla="*/ 28 h 28"/>
                  <a:gd name="T6" fmla="*/ 0 w 32"/>
                  <a:gd name="T7" fmla="*/ 23 h 28"/>
                  <a:gd name="T8" fmla="*/ 28 w 32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8"/>
                  <a:gd name="T17" fmla="*/ 32 w 32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8">
                    <a:moveTo>
                      <a:pt x="28" y="0"/>
                    </a:moveTo>
                    <a:lnTo>
                      <a:pt x="32" y="5"/>
                    </a:lnTo>
                    <a:lnTo>
                      <a:pt x="5" y="28"/>
                    </a:lnTo>
                    <a:lnTo>
                      <a:pt x="0" y="23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1" name="Freeform 127"/>
              <p:cNvSpPr>
                <a:spLocks/>
              </p:cNvSpPr>
              <p:nvPr/>
            </p:nvSpPr>
            <p:spPr bwMode="auto">
              <a:xfrm>
                <a:off x="1777" y="3140"/>
                <a:ext cx="32" cy="29"/>
              </a:xfrm>
              <a:custGeom>
                <a:avLst/>
                <a:gdLst>
                  <a:gd name="T0" fmla="*/ 28 w 32"/>
                  <a:gd name="T1" fmla="*/ 0 h 29"/>
                  <a:gd name="T2" fmla="*/ 32 w 32"/>
                  <a:gd name="T3" fmla="*/ 6 h 29"/>
                  <a:gd name="T4" fmla="*/ 5 w 32"/>
                  <a:gd name="T5" fmla="*/ 29 h 29"/>
                  <a:gd name="T6" fmla="*/ 0 w 32"/>
                  <a:gd name="T7" fmla="*/ 24 h 29"/>
                  <a:gd name="T8" fmla="*/ 28 w 3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9"/>
                  <a:gd name="T17" fmla="*/ 32 w 32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9">
                    <a:moveTo>
                      <a:pt x="28" y="0"/>
                    </a:moveTo>
                    <a:lnTo>
                      <a:pt x="32" y="6"/>
                    </a:lnTo>
                    <a:lnTo>
                      <a:pt x="5" y="29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2" name="Freeform 128"/>
              <p:cNvSpPr>
                <a:spLocks/>
              </p:cNvSpPr>
              <p:nvPr/>
            </p:nvSpPr>
            <p:spPr bwMode="auto">
              <a:xfrm>
                <a:off x="1832" y="3094"/>
                <a:ext cx="32" cy="29"/>
              </a:xfrm>
              <a:custGeom>
                <a:avLst/>
                <a:gdLst>
                  <a:gd name="T0" fmla="*/ 28 w 32"/>
                  <a:gd name="T1" fmla="*/ 0 h 29"/>
                  <a:gd name="T2" fmla="*/ 32 w 32"/>
                  <a:gd name="T3" fmla="*/ 6 h 29"/>
                  <a:gd name="T4" fmla="*/ 4 w 32"/>
                  <a:gd name="T5" fmla="*/ 29 h 29"/>
                  <a:gd name="T6" fmla="*/ 0 w 32"/>
                  <a:gd name="T7" fmla="*/ 23 h 29"/>
                  <a:gd name="T8" fmla="*/ 28 w 3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9"/>
                  <a:gd name="T17" fmla="*/ 32 w 32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9">
                    <a:moveTo>
                      <a:pt x="28" y="0"/>
                    </a:moveTo>
                    <a:lnTo>
                      <a:pt x="32" y="6"/>
                    </a:lnTo>
                    <a:lnTo>
                      <a:pt x="4" y="29"/>
                    </a:lnTo>
                    <a:lnTo>
                      <a:pt x="0" y="23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3" name="Freeform 129"/>
              <p:cNvSpPr>
                <a:spLocks/>
              </p:cNvSpPr>
              <p:nvPr/>
            </p:nvSpPr>
            <p:spPr bwMode="auto">
              <a:xfrm>
                <a:off x="1887" y="3048"/>
                <a:ext cx="32" cy="29"/>
              </a:xfrm>
              <a:custGeom>
                <a:avLst/>
                <a:gdLst>
                  <a:gd name="T0" fmla="*/ 27 w 32"/>
                  <a:gd name="T1" fmla="*/ 0 h 29"/>
                  <a:gd name="T2" fmla="*/ 32 w 32"/>
                  <a:gd name="T3" fmla="*/ 6 h 29"/>
                  <a:gd name="T4" fmla="*/ 4 w 32"/>
                  <a:gd name="T5" fmla="*/ 29 h 29"/>
                  <a:gd name="T6" fmla="*/ 0 w 32"/>
                  <a:gd name="T7" fmla="*/ 23 h 29"/>
                  <a:gd name="T8" fmla="*/ 27 w 3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9"/>
                  <a:gd name="T17" fmla="*/ 32 w 32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9">
                    <a:moveTo>
                      <a:pt x="27" y="0"/>
                    </a:moveTo>
                    <a:lnTo>
                      <a:pt x="32" y="6"/>
                    </a:lnTo>
                    <a:lnTo>
                      <a:pt x="4" y="29"/>
                    </a:lnTo>
                    <a:lnTo>
                      <a:pt x="0" y="2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4" name="Freeform 130"/>
              <p:cNvSpPr>
                <a:spLocks/>
              </p:cNvSpPr>
              <p:nvPr/>
            </p:nvSpPr>
            <p:spPr bwMode="auto">
              <a:xfrm>
                <a:off x="1942" y="3002"/>
                <a:ext cx="32" cy="29"/>
              </a:xfrm>
              <a:custGeom>
                <a:avLst/>
                <a:gdLst>
                  <a:gd name="T0" fmla="*/ 27 w 32"/>
                  <a:gd name="T1" fmla="*/ 0 h 29"/>
                  <a:gd name="T2" fmla="*/ 32 w 32"/>
                  <a:gd name="T3" fmla="*/ 6 h 29"/>
                  <a:gd name="T4" fmla="*/ 4 w 32"/>
                  <a:gd name="T5" fmla="*/ 29 h 29"/>
                  <a:gd name="T6" fmla="*/ 0 w 32"/>
                  <a:gd name="T7" fmla="*/ 23 h 29"/>
                  <a:gd name="T8" fmla="*/ 27 w 3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9"/>
                  <a:gd name="T17" fmla="*/ 32 w 32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9">
                    <a:moveTo>
                      <a:pt x="27" y="0"/>
                    </a:moveTo>
                    <a:lnTo>
                      <a:pt x="32" y="6"/>
                    </a:lnTo>
                    <a:lnTo>
                      <a:pt x="4" y="29"/>
                    </a:lnTo>
                    <a:lnTo>
                      <a:pt x="0" y="2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5" name="Freeform 131"/>
              <p:cNvSpPr>
                <a:spLocks/>
              </p:cNvSpPr>
              <p:nvPr/>
            </p:nvSpPr>
            <p:spPr bwMode="auto">
              <a:xfrm>
                <a:off x="1997" y="2956"/>
                <a:ext cx="31" cy="29"/>
              </a:xfrm>
              <a:custGeom>
                <a:avLst/>
                <a:gdLst>
                  <a:gd name="T0" fmla="*/ 27 w 31"/>
                  <a:gd name="T1" fmla="*/ 0 h 29"/>
                  <a:gd name="T2" fmla="*/ 31 w 31"/>
                  <a:gd name="T3" fmla="*/ 6 h 29"/>
                  <a:gd name="T4" fmla="*/ 4 w 31"/>
                  <a:gd name="T5" fmla="*/ 29 h 29"/>
                  <a:gd name="T6" fmla="*/ 0 w 31"/>
                  <a:gd name="T7" fmla="*/ 23 h 29"/>
                  <a:gd name="T8" fmla="*/ 27 w 31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29"/>
                  <a:gd name="T17" fmla="*/ 31 w 31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29">
                    <a:moveTo>
                      <a:pt x="27" y="0"/>
                    </a:moveTo>
                    <a:lnTo>
                      <a:pt x="31" y="6"/>
                    </a:lnTo>
                    <a:lnTo>
                      <a:pt x="4" y="29"/>
                    </a:lnTo>
                    <a:lnTo>
                      <a:pt x="0" y="2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6" name="Freeform 132"/>
              <p:cNvSpPr>
                <a:spLocks/>
              </p:cNvSpPr>
              <p:nvPr/>
            </p:nvSpPr>
            <p:spPr bwMode="auto">
              <a:xfrm>
                <a:off x="2051" y="2910"/>
                <a:ext cx="32" cy="28"/>
              </a:xfrm>
              <a:custGeom>
                <a:avLst/>
                <a:gdLst>
                  <a:gd name="T0" fmla="*/ 28 w 32"/>
                  <a:gd name="T1" fmla="*/ 0 h 28"/>
                  <a:gd name="T2" fmla="*/ 32 w 32"/>
                  <a:gd name="T3" fmla="*/ 5 h 28"/>
                  <a:gd name="T4" fmla="*/ 5 w 32"/>
                  <a:gd name="T5" fmla="*/ 28 h 28"/>
                  <a:gd name="T6" fmla="*/ 0 w 32"/>
                  <a:gd name="T7" fmla="*/ 23 h 28"/>
                  <a:gd name="T8" fmla="*/ 28 w 32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8"/>
                  <a:gd name="T17" fmla="*/ 32 w 32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8">
                    <a:moveTo>
                      <a:pt x="28" y="0"/>
                    </a:moveTo>
                    <a:lnTo>
                      <a:pt x="32" y="5"/>
                    </a:lnTo>
                    <a:lnTo>
                      <a:pt x="5" y="28"/>
                    </a:lnTo>
                    <a:lnTo>
                      <a:pt x="0" y="23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7" name="Freeform 133"/>
              <p:cNvSpPr>
                <a:spLocks/>
              </p:cNvSpPr>
              <p:nvPr/>
            </p:nvSpPr>
            <p:spPr bwMode="auto">
              <a:xfrm>
                <a:off x="2106" y="2863"/>
                <a:ext cx="32" cy="29"/>
              </a:xfrm>
              <a:custGeom>
                <a:avLst/>
                <a:gdLst>
                  <a:gd name="T0" fmla="*/ 28 w 32"/>
                  <a:gd name="T1" fmla="*/ 0 h 29"/>
                  <a:gd name="T2" fmla="*/ 32 w 32"/>
                  <a:gd name="T3" fmla="*/ 6 h 29"/>
                  <a:gd name="T4" fmla="*/ 5 w 32"/>
                  <a:gd name="T5" fmla="*/ 29 h 29"/>
                  <a:gd name="T6" fmla="*/ 0 w 32"/>
                  <a:gd name="T7" fmla="*/ 24 h 29"/>
                  <a:gd name="T8" fmla="*/ 28 w 3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9"/>
                  <a:gd name="T17" fmla="*/ 32 w 32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9">
                    <a:moveTo>
                      <a:pt x="28" y="0"/>
                    </a:moveTo>
                    <a:lnTo>
                      <a:pt x="32" y="6"/>
                    </a:lnTo>
                    <a:lnTo>
                      <a:pt x="5" y="29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8" name="Freeform 134"/>
              <p:cNvSpPr>
                <a:spLocks/>
              </p:cNvSpPr>
              <p:nvPr/>
            </p:nvSpPr>
            <p:spPr bwMode="auto">
              <a:xfrm>
                <a:off x="2161" y="2817"/>
                <a:ext cx="32" cy="29"/>
              </a:xfrm>
              <a:custGeom>
                <a:avLst/>
                <a:gdLst>
                  <a:gd name="T0" fmla="*/ 27 w 32"/>
                  <a:gd name="T1" fmla="*/ 0 h 29"/>
                  <a:gd name="T2" fmla="*/ 32 w 32"/>
                  <a:gd name="T3" fmla="*/ 6 h 29"/>
                  <a:gd name="T4" fmla="*/ 4 w 32"/>
                  <a:gd name="T5" fmla="*/ 29 h 29"/>
                  <a:gd name="T6" fmla="*/ 0 w 32"/>
                  <a:gd name="T7" fmla="*/ 23 h 29"/>
                  <a:gd name="T8" fmla="*/ 27 w 3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9"/>
                  <a:gd name="T17" fmla="*/ 32 w 32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9">
                    <a:moveTo>
                      <a:pt x="27" y="0"/>
                    </a:moveTo>
                    <a:lnTo>
                      <a:pt x="32" y="6"/>
                    </a:lnTo>
                    <a:lnTo>
                      <a:pt x="4" y="29"/>
                    </a:lnTo>
                    <a:lnTo>
                      <a:pt x="0" y="2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29" name="Freeform 135"/>
              <p:cNvSpPr>
                <a:spLocks/>
              </p:cNvSpPr>
              <p:nvPr/>
            </p:nvSpPr>
            <p:spPr bwMode="auto">
              <a:xfrm>
                <a:off x="2216" y="2771"/>
                <a:ext cx="32" cy="29"/>
              </a:xfrm>
              <a:custGeom>
                <a:avLst/>
                <a:gdLst>
                  <a:gd name="T0" fmla="*/ 27 w 32"/>
                  <a:gd name="T1" fmla="*/ 0 h 29"/>
                  <a:gd name="T2" fmla="*/ 32 w 32"/>
                  <a:gd name="T3" fmla="*/ 6 h 29"/>
                  <a:gd name="T4" fmla="*/ 4 w 32"/>
                  <a:gd name="T5" fmla="*/ 29 h 29"/>
                  <a:gd name="T6" fmla="*/ 0 w 32"/>
                  <a:gd name="T7" fmla="*/ 23 h 29"/>
                  <a:gd name="T8" fmla="*/ 27 w 3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9"/>
                  <a:gd name="T17" fmla="*/ 32 w 32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9">
                    <a:moveTo>
                      <a:pt x="27" y="0"/>
                    </a:moveTo>
                    <a:lnTo>
                      <a:pt x="32" y="6"/>
                    </a:lnTo>
                    <a:lnTo>
                      <a:pt x="4" y="29"/>
                    </a:lnTo>
                    <a:lnTo>
                      <a:pt x="0" y="2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0" name="Freeform 136"/>
              <p:cNvSpPr>
                <a:spLocks/>
              </p:cNvSpPr>
              <p:nvPr/>
            </p:nvSpPr>
            <p:spPr bwMode="auto">
              <a:xfrm>
                <a:off x="2271" y="2725"/>
                <a:ext cx="31" cy="29"/>
              </a:xfrm>
              <a:custGeom>
                <a:avLst/>
                <a:gdLst>
                  <a:gd name="T0" fmla="*/ 27 w 31"/>
                  <a:gd name="T1" fmla="*/ 0 h 29"/>
                  <a:gd name="T2" fmla="*/ 31 w 31"/>
                  <a:gd name="T3" fmla="*/ 6 h 29"/>
                  <a:gd name="T4" fmla="*/ 4 w 31"/>
                  <a:gd name="T5" fmla="*/ 29 h 29"/>
                  <a:gd name="T6" fmla="*/ 0 w 31"/>
                  <a:gd name="T7" fmla="*/ 23 h 29"/>
                  <a:gd name="T8" fmla="*/ 27 w 31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29"/>
                  <a:gd name="T17" fmla="*/ 31 w 31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29">
                    <a:moveTo>
                      <a:pt x="27" y="0"/>
                    </a:moveTo>
                    <a:lnTo>
                      <a:pt x="31" y="6"/>
                    </a:lnTo>
                    <a:lnTo>
                      <a:pt x="4" y="29"/>
                    </a:lnTo>
                    <a:lnTo>
                      <a:pt x="0" y="2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1" name="Freeform 137"/>
              <p:cNvSpPr>
                <a:spLocks/>
              </p:cNvSpPr>
              <p:nvPr/>
            </p:nvSpPr>
            <p:spPr bwMode="auto">
              <a:xfrm>
                <a:off x="2326" y="2679"/>
                <a:ext cx="32" cy="29"/>
              </a:xfrm>
              <a:custGeom>
                <a:avLst/>
                <a:gdLst>
                  <a:gd name="T0" fmla="*/ 27 w 32"/>
                  <a:gd name="T1" fmla="*/ 0 h 29"/>
                  <a:gd name="T2" fmla="*/ 32 w 32"/>
                  <a:gd name="T3" fmla="*/ 6 h 29"/>
                  <a:gd name="T4" fmla="*/ 4 w 32"/>
                  <a:gd name="T5" fmla="*/ 29 h 29"/>
                  <a:gd name="T6" fmla="*/ 0 w 32"/>
                  <a:gd name="T7" fmla="*/ 23 h 29"/>
                  <a:gd name="T8" fmla="*/ 27 w 3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9"/>
                  <a:gd name="T17" fmla="*/ 32 w 32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9">
                    <a:moveTo>
                      <a:pt x="27" y="0"/>
                    </a:moveTo>
                    <a:lnTo>
                      <a:pt x="32" y="6"/>
                    </a:lnTo>
                    <a:lnTo>
                      <a:pt x="4" y="29"/>
                    </a:lnTo>
                    <a:lnTo>
                      <a:pt x="0" y="2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2" name="Freeform 138"/>
              <p:cNvSpPr>
                <a:spLocks/>
              </p:cNvSpPr>
              <p:nvPr/>
            </p:nvSpPr>
            <p:spPr bwMode="auto">
              <a:xfrm>
                <a:off x="2381" y="2633"/>
                <a:ext cx="32" cy="28"/>
              </a:xfrm>
              <a:custGeom>
                <a:avLst/>
                <a:gdLst>
                  <a:gd name="T0" fmla="*/ 28 w 32"/>
                  <a:gd name="T1" fmla="*/ 0 h 28"/>
                  <a:gd name="T2" fmla="*/ 32 w 32"/>
                  <a:gd name="T3" fmla="*/ 5 h 28"/>
                  <a:gd name="T4" fmla="*/ 4 w 32"/>
                  <a:gd name="T5" fmla="*/ 28 h 28"/>
                  <a:gd name="T6" fmla="*/ 0 w 32"/>
                  <a:gd name="T7" fmla="*/ 23 h 28"/>
                  <a:gd name="T8" fmla="*/ 28 w 32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8"/>
                  <a:gd name="T17" fmla="*/ 32 w 32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8">
                    <a:moveTo>
                      <a:pt x="28" y="0"/>
                    </a:moveTo>
                    <a:lnTo>
                      <a:pt x="32" y="5"/>
                    </a:lnTo>
                    <a:lnTo>
                      <a:pt x="4" y="28"/>
                    </a:lnTo>
                    <a:lnTo>
                      <a:pt x="0" y="23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3" name="Freeform 139"/>
              <p:cNvSpPr>
                <a:spLocks/>
              </p:cNvSpPr>
              <p:nvPr/>
            </p:nvSpPr>
            <p:spPr bwMode="auto">
              <a:xfrm>
                <a:off x="2437" y="2586"/>
                <a:ext cx="32" cy="29"/>
              </a:xfrm>
              <a:custGeom>
                <a:avLst/>
                <a:gdLst>
                  <a:gd name="T0" fmla="*/ 27 w 32"/>
                  <a:gd name="T1" fmla="*/ 0 h 29"/>
                  <a:gd name="T2" fmla="*/ 32 w 32"/>
                  <a:gd name="T3" fmla="*/ 6 h 29"/>
                  <a:gd name="T4" fmla="*/ 4 w 32"/>
                  <a:gd name="T5" fmla="*/ 29 h 29"/>
                  <a:gd name="T6" fmla="*/ 0 w 32"/>
                  <a:gd name="T7" fmla="*/ 24 h 29"/>
                  <a:gd name="T8" fmla="*/ 27 w 3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9"/>
                  <a:gd name="T17" fmla="*/ 32 w 32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9">
                    <a:moveTo>
                      <a:pt x="27" y="0"/>
                    </a:moveTo>
                    <a:lnTo>
                      <a:pt x="32" y="6"/>
                    </a:lnTo>
                    <a:lnTo>
                      <a:pt x="4" y="29"/>
                    </a:lnTo>
                    <a:lnTo>
                      <a:pt x="0" y="2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4" name="Freeform 140"/>
              <p:cNvSpPr>
                <a:spLocks/>
              </p:cNvSpPr>
              <p:nvPr/>
            </p:nvSpPr>
            <p:spPr bwMode="auto">
              <a:xfrm>
                <a:off x="2492" y="2540"/>
                <a:ext cx="32" cy="29"/>
              </a:xfrm>
              <a:custGeom>
                <a:avLst/>
                <a:gdLst>
                  <a:gd name="T0" fmla="*/ 28 w 32"/>
                  <a:gd name="T1" fmla="*/ 0 h 29"/>
                  <a:gd name="T2" fmla="*/ 32 w 32"/>
                  <a:gd name="T3" fmla="*/ 6 h 29"/>
                  <a:gd name="T4" fmla="*/ 5 w 32"/>
                  <a:gd name="T5" fmla="*/ 29 h 29"/>
                  <a:gd name="T6" fmla="*/ 0 w 32"/>
                  <a:gd name="T7" fmla="*/ 23 h 29"/>
                  <a:gd name="T8" fmla="*/ 28 w 3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9"/>
                  <a:gd name="T17" fmla="*/ 32 w 32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9">
                    <a:moveTo>
                      <a:pt x="28" y="0"/>
                    </a:moveTo>
                    <a:lnTo>
                      <a:pt x="32" y="6"/>
                    </a:lnTo>
                    <a:lnTo>
                      <a:pt x="5" y="29"/>
                    </a:lnTo>
                    <a:lnTo>
                      <a:pt x="0" y="23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5" name="Freeform 141"/>
              <p:cNvSpPr>
                <a:spLocks/>
              </p:cNvSpPr>
              <p:nvPr/>
            </p:nvSpPr>
            <p:spPr bwMode="auto">
              <a:xfrm>
                <a:off x="2548" y="2493"/>
                <a:ext cx="32" cy="29"/>
              </a:xfrm>
              <a:custGeom>
                <a:avLst/>
                <a:gdLst>
                  <a:gd name="T0" fmla="*/ 27 w 32"/>
                  <a:gd name="T1" fmla="*/ 0 h 29"/>
                  <a:gd name="T2" fmla="*/ 32 w 32"/>
                  <a:gd name="T3" fmla="*/ 6 h 29"/>
                  <a:gd name="T4" fmla="*/ 4 w 32"/>
                  <a:gd name="T5" fmla="*/ 29 h 29"/>
                  <a:gd name="T6" fmla="*/ 0 w 32"/>
                  <a:gd name="T7" fmla="*/ 23 h 29"/>
                  <a:gd name="T8" fmla="*/ 27 w 3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9"/>
                  <a:gd name="T17" fmla="*/ 32 w 32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9">
                    <a:moveTo>
                      <a:pt x="27" y="0"/>
                    </a:moveTo>
                    <a:lnTo>
                      <a:pt x="32" y="6"/>
                    </a:lnTo>
                    <a:lnTo>
                      <a:pt x="4" y="29"/>
                    </a:lnTo>
                    <a:lnTo>
                      <a:pt x="0" y="2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6" name="Freeform 142"/>
              <p:cNvSpPr>
                <a:spLocks/>
              </p:cNvSpPr>
              <p:nvPr/>
            </p:nvSpPr>
            <p:spPr bwMode="auto">
              <a:xfrm>
                <a:off x="2603" y="2446"/>
                <a:ext cx="32" cy="29"/>
              </a:xfrm>
              <a:custGeom>
                <a:avLst/>
                <a:gdLst>
                  <a:gd name="T0" fmla="*/ 28 w 32"/>
                  <a:gd name="T1" fmla="*/ 0 h 29"/>
                  <a:gd name="T2" fmla="*/ 32 w 32"/>
                  <a:gd name="T3" fmla="*/ 6 h 29"/>
                  <a:gd name="T4" fmla="*/ 5 w 32"/>
                  <a:gd name="T5" fmla="*/ 29 h 29"/>
                  <a:gd name="T6" fmla="*/ 0 w 32"/>
                  <a:gd name="T7" fmla="*/ 24 h 29"/>
                  <a:gd name="T8" fmla="*/ 28 w 3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9"/>
                  <a:gd name="T17" fmla="*/ 32 w 32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9">
                    <a:moveTo>
                      <a:pt x="28" y="0"/>
                    </a:moveTo>
                    <a:lnTo>
                      <a:pt x="32" y="6"/>
                    </a:lnTo>
                    <a:lnTo>
                      <a:pt x="5" y="29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7" name="Freeform 143"/>
              <p:cNvSpPr>
                <a:spLocks/>
              </p:cNvSpPr>
              <p:nvPr/>
            </p:nvSpPr>
            <p:spPr bwMode="auto">
              <a:xfrm>
                <a:off x="2659" y="2399"/>
                <a:ext cx="32" cy="29"/>
              </a:xfrm>
              <a:custGeom>
                <a:avLst/>
                <a:gdLst>
                  <a:gd name="T0" fmla="*/ 28 w 32"/>
                  <a:gd name="T1" fmla="*/ 0 h 29"/>
                  <a:gd name="T2" fmla="*/ 32 w 32"/>
                  <a:gd name="T3" fmla="*/ 6 h 29"/>
                  <a:gd name="T4" fmla="*/ 4 w 32"/>
                  <a:gd name="T5" fmla="*/ 29 h 29"/>
                  <a:gd name="T6" fmla="*/ 0 w 32"/>
                  <a:gd name="T7" fmla="*/ 24 h 29"/>
                  <a:gd name="T8" fmla="*/ 28 w 3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9"/>
                  <a:gd name="T17" fmla="*/ 32 w 32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9">
                    <a:moveTo>
                      <a:pt x="28" y="0"/>
                    </a:moveTo>
                    <a:lnTo>
                      <a:pt x="32" y="6"/>
                    </a:lnTo>
                    <a:lnTo>
                      <a:pt x="4" y="29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8" name="Freeform 144"/>
              <p:cNvSpPr>
                <a:spLocks/>
              </p:cNvSpPr>
              <p:nvPr/>
            </p:nvSpPr>
            <p:spPr bwMode="auto">
              <a:xfrm>
                <a:off x="2714" y="2352"/>
                <a:ext cx="32" cy="30"/>
              </a:xfrm>
              <a:custGeom>
                <a:avLst/>
                <a:gdLst>
                  <a:gd name="T0" fmla="*/ 28 w 32"/>
                  <a:gd name="T1" fmla="*/ 0 h 30"/>
                  <a:gd name="T2" fmla="*/ 32 w 32"/>
                  <a:gd name="T3" fmla="*/ 6 h 30"/>
                  <a:gd name="T4" fmla="*/ 5 w 32"/>
                  <a:gd name="T5" fmla="*/ 30 h 30"/>
                  <a:gd name="T6" fmla="*/ 0 w 32"/>
                  <a:gd name="T7" fmla="*/ 24 h 30"/>
                  <a:gd name="T8" fmla="*/ 28 w 3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30"/>
                  <a:gd name="T17" fmla="*/ 32 w 32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30">
                    <a:moveTo>
                      <a:pt x="28" y="0"/>
                    </a:moveTo>
                    <a:lnTo>
                      <a:pt x="32" y="6"/>
                    </a:lnTo>
                    <a:lnTo>
                      <a:pt x="5" y="30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39" name="Freeform 145"/>
              <p:cNvSpPr>
                <a:spLocks/>
              </p:cNvSpPr>
              <p:nvPr/>
            </p:nvSpPr>
            <p:spPr bwMode="auto">
              <a:xfrm>
                <a:off x="2770" y="2305"/>
                <a:ext cx="32" cy="30"/>
              </a:xfrm>
              <a:custGeom>
                <a:avLst/>
                <a:gdLst>
                  <a:gd name="T0" fmla="*/ 28 w 32"/>
                  <a:gd name="T1" fmla="*/ 0 h 30"/>
                  <a:gd name="T2" fmla="*/ 32 w 32"/>
                  <a:gd name="T3" fmla="*/ 6 h 30"/>
                  <a:gd name="T4" fmla="*/ 4 w 32"/>
                  <a:gd name="T5" fmla="*/ 30 h 30"/>
                  <a:gd name="T6" fmla="*/ 0 w 32"/>
                  <a:gd name="T7" fmla="*/ 24 h 30"/>
                  <a:gd name="T8" fmla="*/ 28 w 32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30"/>
                  <a:gd name="T17" fmla="*/ 32 w 32"/>
                  <a:gd name="T18" fmla="*/ 30 h 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30">
                    <a:moveTo>
                      <a:pt x="28" y="0"/>
                    </a:moveTo>
                    <a:lnTo>
                      <a:pt x="32" y="6"/>
                    </a:lnTo>
                    <a:lnTo>
                      <a:pt x="4" y="30"/>
                    </a:lnTo>
                    <a:lnTo>
                      <a:pt x="0" y="2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0" name="Freeform 146"/>
              <p:cNvSpPr>
                <a:spLocks/>
              </p:cNvSpPr>
              <p:nvPr/>
            </p:nvSpPr>
            <p:spPr bwMode="auto">
              <a:xfrm>
                <a:off x="2825" y="2259"/>
                <a:ext cx="33" cy="29"/>
              </a:xfrm>
              <a:custGeom>
                <a:avLst/>
                <a:gdLst>
                  <a:gd name="T0" fmla="*/ 28 w 33"/>
                  <a:gd name="T1" fmla="*/ 0 h 29"/>
                  <a:gd name="T2" fmla="*/ 33 w 33"/>
                  <a:gd name="T3" fmla="*/ 5 h 29"/>
                  <a:gd name="T4" fmla="*/ 5 w 33"/>
                  <a:gd name="T5" fmla="*/ 29 h 29"/>
                  <a:gd name="T6" fmla="*/ 0 w 33"/>
                  <a:gd name="T7" fmla="*/ 23 h 29"/>
                  <a:gd name="T8" fmla="*/ 28 w 33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29"/>
                  <a:gd name="T17" fmla="*/ 33 w 33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29">
                    <a:moveTo>
                      <a:pt x="28" y="0"/>
                    </a:moveTo>
                    <a:lnTo>
                      <a:pt x="33" y="5"/>
                    </a:lnTo>
                    <a:lnTo>
                      <a:pt x="5" y="29"/>
                    </a:lnTo>
                    <a:lnTo>
                      <a:pt x="0" y="23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1" name="Freeform 147"/>
              <p:cNvSpPr>
                <a:spLocks/>
              </p:cNvSpPr>
              <p:nvPr/>
            </p:nvSpPr>
            <p:spPr bwMode="auto">
              <a:xfrm>
                <a:off x="2881" y="2212"/>
                <a:ext cx="32" cy="29"/>
              </a:xfrm>
              <a:custGeom>
                <a:avLst/>
                <a:gdLst>
                  <a:gd name="T0" fmla="*/ 28 w 32"/>
                  <a:gd name="T1" fmla="*/ 0 h 29"/>
                  <a:gd name="T2" fmla="*/ 32 w 32"/>
                  <a:gd name="T3" fmla="*/ 5 h 29"/>
                  <a:gd name="T4" fmla="*/ 4 w 32"/>
                  <a:gd name="T5" fmla="*/ 29 h 29"/>
                  <a:gd name="T6" fmla="*/ 0 w 32"/>
                  <a:gd name="T7" fmla="*/ 23 h 29"/>
                  <a:gd name="T8" fmla="*/ 28 w 32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9"/>
                  <a:gd name="T17" fmla="*/ 32 w 32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9">
                    <a:moveTo>
                      <a:pt x="28" y="0"/>
                    </a:moveTo>
                    <a:lnTo>
                      <a:pt x="32" y="5"/>
                    </a:lnTo>
                    <a:lnTo>
                      <a:pt x="4" y="29"/>
                    </a:lnTo>
                    <a:lnTo>
                      <a:pt x="0" y="23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2" name="Freeform 148"/>
              <p:cNvSpPr>
                <a:spLocks/>
              </p:cNvSpPr>
              <p:nvPr/>
            </p:nvSpPr>
            <p:spPr bwMode="auto">
              <a:xfrm>
                <a:off x="2937" y="2173"/>
                <a:ext cx="22" cy="21"/>
              </a:xfrm>
              <a:custGeom>
                <a:avLst/>
                <a:gdLst>
                  <a:gd name="T0" fmla="*/ 19 w 22"/>
                  <a:gd name="T1" fmla="*/ 3 h 21"/>
                  <a:gd name="T2" fmla="*/ 17 w 22"/>
                  <a:gd name="T3" fmla="*/ 0 h 21"/>
                  <a:gd name="T4" fmla="*/ 0 w 22"/>
                  <a:gd name="T5" fmla="*/ 15 h 21"/>
                  <a:gd name="T6" fmla="*/ 4 w 22"/>
                  <a:gd name="T7" fmla="*/ 21 h 21"/>
                  <a:gd name="T8" fmla="*/ 22 w 22"/>
                  <a:gd name="T9" fmla="*/ 6 h 21"/>
                  <a:gd name="T10" fmla="*/ 19 w 22"/>
                  <a:gd name="T11" fmla="*/ 3 h 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21"/>
                  <a:gd name="T20" fmla="*/ 22 w 22"/>
                  <a:gd name="T21" fmla="*/ 21 h 2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21">
                    <a:moveTo>
                      <a:pt x="19" y="3"/>
                    </a:moveTo>
                    <a:lnTo>
                      <a:pt x="17" y="0"/>
                    </a:lnTo>
                    <a:lnTo>
                      <a:pt x="0" y="15"/>
                    </a:lnTo>
                    <a:lnTo>
                      <a:pt x="4" y="21"/>
                    </a:lnTo>
                    <a:lnTo>
                      <a:pt x="22" y="6"/>
                    </a:lnTo>
                    <a:lnTo>
                      <a:pt x="19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3" name="Freeform 149"/>
              <p:cNvSpPr>
                <a:spLocks/>
              </p:cNvSpPr>
              <p:nvPr/>
            </p:nvSpPr>
            <p:spPr bwMode="auto">
              <a:xfrm>
                <a:off x="2669" y="2129"/>
                <a:ext cx="29" cy="31"/>
              </a:xfrm>
              <a:custGeom>
                <a:avLst/>
                <a:gdLst>
                  <a:gd name="T0" fmla="*/ 5 w 29"/>
                  <a:gd name="T1" fmla="*/ 31 h 31"/>
                  <a:gd name="T2" fmla="*/ 0 w 29"/>
                  <a:gd name="T3" fmla="*/ 26 h 31"/>
                  <a:gd name="T4" fmla="*/ 24 w 29"/>
                  <a:gd name="T5" fmla="*/ 0 h 31"/>
                  <a:gd name="T6" fmla="*/ 29 w 29"/>
                  <a:gd name="T7" fmla="*/ 5 h 31"/>
                  <a:gd name="T8" fmla="*/ 5 w 29"/>
                  <a:gd name="T9" fmla="*/ 31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31"/>
                  <a:gd name="T17" fmla="*/ 29 w 29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31">
                    <a:moveTo>
                      <a:pt x="5" y="31"/>
                    </a:moveTo>
                    <a:lnTo>
                      <a:pt x="0" y="26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4" name="Freeform 150"/>
              <p:cNvSpPr>
                <a:spLocks/>
              </p:cNvSpPr>
              <p:nvPr/>
            </p:nvSpPr>
            <p:spPr bwMode="auto">
              <a:xfrm>
                <a:off x="2622" y="2182"/>
                <a:ext cx="29" cy="32"/>
              </a:xfrm>
              <a:custGeom>
                <a:avLst/>
                <a:gdLst>
                  <a:gd name="T0" fmla="*/ 5 w 29"/>
                  <a:gd name="T1" fmla="*/ 32 h 32"/>
                  <a:gd name="T2" fmla="*/ 0 w 29"/>
                  <a:gd name="T3" fmla="*/ 27 h 32"/>
                  <a:gd name="T4" fmla="*/ 23 w 29"/>
                  <a:gd name="T5" fmla="*/ 0 h 32"/>
                  <a:gd name="T6" fmla="*/ 29 w 29"/>
                  <a:gd name="T7" fmla="*/ 5 h 32"/>
                  <a:gd name="T8" fmla="*/ 5 w 29"/>
                  <a:gd name="T9" fmla="*/ 3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32"/>
                  <a:gd name="T17" fmla="*/ 29 w 2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32">
                    <a:moveTo>
                      <a:pt x="5" y="32"/>
                    </a:moveTo>
                    <a:lnTo>
                      <a:pt x="0" y="27"/>
                    </a:lnTo>
                    <a:lnTo>
                      <a:pt x="23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5" name="Freeform 151"/>
              <p:cNvSpPr>
                <a:spLocks/>
              </p:cNvSpPr>
              <p:nvPr/>
            </p:nvSpPr>
            <p:spPr bwMode="auto">
              <a:xfrm>
                <a:off x="2574" y="2235"/>
                <a:ext cx="29" cy="32"/>
              </a:xfrm>
              <a:custGeom>
                <a:avLst/>
                <a:gdLst>
                  <a:gd name="T0" fmla="*/ 5 w 29"/>
                  <a:gd name="T1" fmla="*/ 32 h 32"/>
                  <a:gd name="T2" fmla="*/ 0 w 29"/>
                  <a:gd name="T3" fmla="*/ 27 h 32"/>
                  <a:gd name="T4" fmla="*/ 24 w 29"/>
                  <a:gd name="T5" fmla="*/ 0 h 32"/>
                  <a:gd name="T6" fmla="*/ 29 w 29"/>
                  <a:gd name="T7" fmla="*/ 6 h 32"/>
                  <a:gd name="T8" fmla="*/ 5 w 29"/>
                  <a:gd name="T9" fmla="*/ 3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32"/>
                  <a:gd name="T17" fmla="*/ 29 w 2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32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6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6" name="Freeform 152"/>
              <p:cNvSpPr>
                <a:spLocks/>
              </p:cNvSpPr>
              <p:nvPr/>
            </p:nvSpPr>
            <p:spPr bwMode="auto">
              <a:xfrm>
                <a:off x="2526" y="2289"/>
                <a:ext cx="29" cy="32"/>
              </a:xfrm>
              <a:custGeom>
                <a:avLst/>
                <a:gdLst>
                  <a:gd name="T0" fmla="*/ 5 w 29"/>
                  <a:gd name="T1" fmla="*/ 32 h 32"/>
                  <a:gd name="T2" fmla="*/ 0 w 29"/>
                  <a:gd name="T3" fmla="*/ 27 h 32"/>
                  <a:gd name="T4" fmla="*/ 24 w 29"/>
                  <a:gd name="T5" fmla="*/ 0 h 32"/>
                  <a:gd name="T6" fmla="*/ 29 w 29"/>
                  <a:gd name="T7" fmla="*/ 5 h 32"/>
                  <a:gd name="T8" fmla="*/ 5 w 29"/>
                  <a:gd name="T9" fmla="*/ 3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32"/>
                  <a:gd name="T17" fmla="*/ 29 w 2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32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7" name="Freeform 153"/>
              <p:cNvSpPr>
                <a:spLocks/>
              </p:cNvSpPr>
              <p:nvPr/>
            </p:nvSpPr>
            <p:spPr bwMode="auto">
              <a:xfrm>
                <a:off x="2479" y="2343"/>
                <a:ext cx="29" cy="32"/>
              </a:xfrm>
              <a:custGeom>
                <a:avLst/>
                <a:gdLst>
                  <a:gd name="T0" fmla="*/ 5 w 29"/>
                  <a:gd name="T1" fmla="*/ 32 h 32"/>
                  <a:gd name="T2" fmla="*/ 0 w 29"/>
                  <a:gd name="T3" fmla="*/ 27 h 32"/>
                  <a:gd name="T4" fmla="*/ 24 w 29"/>
                  <a:gd name="T5" fmla="*/ 0 h 32"/>
                  <a:gd name="T6" fmla="*/ 29 w 29"/>
                  <a:gd name="T7" fmla="*/ 5 h 32"/>
                  <a:gd name="T8" fmla="*/ 5 w 29"/>
                  <a:gd name="T9" fmla="*/ 3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32"/>
                  <a:gd name="T17" fmla="*/ 29 w 2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32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8" name="Freeform 154"/>
              <p:cNvSpPr>
                <a:spLocks/>
              </p:cNvSpPr>
              <p:nvPr/>
            </p:nvSpPr>
            <p:spPr bwMode="auto">
              <a:xfrm>
                <a:off x="2431" y="2397"/>
                <a:ext cx="29" cy="33"/>
              </a:xfrm>
              <a:custGeom>
                <a:avLst/>
                <a:gdLst>
                  <a:gd name="T0" fmla="*/ 5 w 29"/>
                  <a:gd name="T1" fmla="*/ 33 h 33"/>
                  <a:gd name="T2" fmla="*/ 0 w 29"/>
                  <a:gd name="T3" fmla="*/ 27 h 33"/>
                  <a:gd name="T4" fmla="*/ 24 w 29"/>
                  <a:gd name="T5" fmla="*/ 0 h 33"/>
                  <a:gd name="T6" fmla="*/ 29 w 29"/>
                  <a:gd name="T7" fmla="*/ 5 h 33"/>
                  <a:gd name="T8" fmla="*/ 5 w 29"/>
                  <a:gd name="T9" fmla="*/ 33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33"/>
                  <a:gd name="T17" fmla="*/ 29 w 29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33">
                    <a:moveTo>
                      <a:pt x="5" y="33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49" name="Freeform 155"/>
              <p:cNvSpPr>
                <a:spLocks/>
              </p:cNvSpPr>
              <p:nvPr/>
            </p:nvSpPr>
            <p:spPr bwMode="auto">
              <a:xfrm>
                <a:off x="2384" y="2452"/>
                <a:ext cx="28" cy="32"/>
              </a:xfrm>
              <a:custGeom>
                <a:avLst/>
                <a:gdLst>
                  <a:gd name="T0" fmla="*/ 5 w 28"/>
                  <a:gd name="T1" fmla="*/ 32 h 32"/>
                  <a:gd name="T2" fmla="*/ 0 w 28"/>
                  <a:gd name="T3" fmla="*/ 27 h 32"/>
                  <a:gd name="T4" fmla="*/ 23 w 28"/>
                  <a:gd name="T5" fmla="*/ 0 h 32"/>
                  <a:gd name="T6" fmla="*/ 28 w 28"/>
                  <a:gd name="T7" fmla="*/ 5 h 32"/>
                  <a:gd name="T8" fmla="*/ 5 w 28"/>
                  <a:gd name="T9" fmla="*/ 3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32"/>
                  <a:gd name="T17" fmla="*/ 28 w 28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32">
                    <a:moveTo>
                      <a:pt x="5" y="32"/>
                    </a:moveTo>
                    <a:lnTo>
                      <a:pt x="0" y="27"/>
                    </a:lnTo>
                    <a:lnTo>
                      <a:pt x="23" y="0"/>
                    </a:lnTo>
                    <a:lnTo>
                      <a:pt x="28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0" name="Freeform 156"/>
              <p:cNvSpPr>
                <a:spLocks/>
              </p:cNvSpPr>
              <p:nvPr/>
            </p:nvSpPr>
            <p:spPr bwMode="auto">
              <a:xfrm>
                <a:off x="2336" y="2506"/>
                <a:ext cx="29" cy="32"/>
              </a:xfrm>
              <a:custGeom>
                <a:avLst/>
                <a:gdLst>
                  <a:gd name="T0" fmla="*/ 5 w 29"/>
                  <a:gd name="T1" fmla="*/ 32 h 32"/>
                  <a:gd name="T2" fmla="*/ 0 w 29"/>
                  <a:gd name="T3" fmla="*/ 27 h 32"/>
                  <a:gd name="T4" fmla="*/ 24 w 29"/>
                  <a:gd name="T5" fmla="*/ 0 h 32"/>
                  <a:gd name="T6" fmla="*/ 29 w 29"/>
                  <a:gd name="T7" fmla="*/ 5 h 32"/>
                  <a:gd name="T8" fmla="*/ 5 w 29"/>
                  <a:gd name="T9" fmla="*/ 3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32"/>
                  <a:gd name="T17" fmla="*/ 29 w 2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32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1" name="Freeform 157"/>
              <p:cNvSpPr>
                <a:spLocks/>
              </p:cNvSpPr>
              <p:nvPr/>
            </p:nvSpPr>
            <p:spPr bwMode="auto">
              <a:xfrm>
                <a:off x="2288" y="2560"/>
                <a:ext cx="29" cy="32"/>
              </a:xfrm>
              <a:custGeom>
                <a:avLst/>
                <a:gdLst>
                  <a:gd name="T0" fmla="*/ 5 w 29"/>
                  <a:gd name="T1" fmla="*/ 32 h 32"/>
                  <a:gd name="T2" fmla="*/ 0 w 29"/>
                  <a:gd name="T3" fmla="*/ 27 h 32"/>
                  <a:gd name="T4" fmla="*/ 24 w 29"/>
                  <a:gd name="T5" fmla="*/ 0 h 32"/>
                  <a:gd name="T6" fmla="*/ 29 w 29"/>
                  <a:gd name="T7" fmla="*/ 5 h 32"/>
                  <a:gd name="T8" fmla="*/ 5 w 29"/>
                  <a:gd name="T9" fmla="*/ 3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32"/>
                  <a:gd name="T17" fmla="*/ 29 w 2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32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2" name="Freeform 158"/>
              <p:cNvSpPr>
                <a:spLocks/>
              </p:cNvSpPr>
              <p:nvPr/>
            </p:nvSpPr>
            <p:spPr bwMode="auto">
              <a:xfrm>
                <a:off x="2241" y="2614"/>
                <a:ext cx="29" cy="32"/>
              </a:xfrm>
              <a:custGeom>
                <a:avLst/>
                <a:gdLst>
                  <a:gd name="T0" fmla="*/ 5 w 29"/>
                  <a:gd name="T1" fmla="*/ 32 h 32"/>
                  <a:gd name="T2" fmla="*/ 0 w 29"/>
                  <a:gd name="T3" fmla="*/ 27 h 32"/>
                  <a:gd name="T4" fmla="*/ 24 w 29"/>
                  <a:gd name="T5" fmla="*/ 0 h 32"/>
                  <a:gd name="T6" fmla="*/ 29 w 29"/>
                  <a:gd name="T7" fmla="*/ 5 h 32"/>
                  <a:gd name="T8" fmla="*/ 5 w 29"/>
                  <a:gd name="T9" fmla="*/ 3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32"/>
                  <a:gd name="T17" fmla="*/ 29 w 2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32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3" name="Freeform 159"/>
              <p:cNvSpPr>
                <a:spLocks/>
              </p:cNvSpPr>
              <p:nvPr/>
            </p:nvSpPr>
            <p:spPr bwMode="auto">
              <a:xfrm>
                <a:off x="2193" y="2668"/>
                <a:ext cx="29" cy="32"/>
              </a:xfrm>
              <a:custGeom>
                <a:avLst/>
                <a:gdLst>
                  <a:gd name="T0" fmla="*/ 5 w 29"/>
                  <a:gd name="T1" fmla="*/ 32 h 32"/>
                  <a:gd name="T2" fmla="*/ 0 w 29"/>
                  <a:gd name="T3" fmla="*/ 27 h 32"/>
                  <a:gd name="T4" fmla="*/ 24 w 29"/>
                  <a:gd name="T5" fmla="*/ 0 h 32"/>
                  <a:gd name="T6" fmla="*/ 29 w 29"/>
                  <a:gd name="T7" fmla="*/ 5 h 32"/>
                  <a:gd name="T8" fmla="*/ 5 w 29"/>
                  <a:gd name="T9" fmla="*/ 3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32"/>
                  <a:gd name="T17" fmla="*/ 29 w 2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32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4" name="Freeform 160"/>
              <p:cNvSpPr>
                <a:spLocks/>
              </p:cNvSpPr>
              <p:nvPr/>
            </p:nvSpPr>
            <p:spPr bwMode="auto">
              <a:xfrm>
                <a:off x="2146" y="2722"/>
                <a:ext cx="28" cy="32"/>
              </a:xfrm>
              <a:custGeom>
                <a:avLst/>
                <a:gdLst>
                  <a:gd name="T0" fmla="*/ 5 w 28"/>
                  <a:gd name="T1" fmla="*/ 32 h 32"/>
                  <a:gd name="T2" fmla="*/ 0 w 28"/>
                  <a:gd name="T3" fmla="*/ 27 h 32"/>
                  <a:gd name="T4" fmla="*/ 23 w 28"/>
                  <a:gd name="T5" fmla="*/ 0 h 32"/>
                  <a:gd name="T6" fmla="*/ 28 w 28"/>
                  <a:gd name="T7" fmla="*/ 5 h 32"/>
                  <a:gd name="T8" fmla="*/ 5 w 28"/>
                  <a:gd name="T9" fmla="*/ 3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"/>
                  <a:gd name="T16" fmla="*/ 0 h 32"/>
                  <a:gd name="T17" fmla="*/ 28 w 28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" h="32">
                    <a:moveTo>
                      <a:pt x="5" y="32"/>
                    </a:moveTo>
                    <a:lnTo>
                      <a:pt x="0" y="27"/>
                    </a:lnTo>
                    <a:lnTo>
                      <a:pt x="23" y="0"/>
                    </a:lnTo>
                    <a:lnTo>
                      <a:pt x="28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5" name="Freeform 161"/>
              <p:cNvSpPr>
                <a:spLocks/>
              </p:cNvSpPr>
              <p:nvPr/>
            </p:nvSpPr>
            <p:spPr bwMode="auto">
              <a:xfrm>
                <a:off x="2098" y="2776"/>
                <a:ext cx="29" cy="32"/>
              </a:xfrm>
              <a:custGeom>
                <a:avLst/>
                <a:gdLst>
                  <a:gd name="T0" fmla="*/ 5 w 29"/>
                  <a:gd name="T1" fmla="*/ 32 h 32"/>
                  <a:gd name="T2" fmla="*/ 0 w 29"/>
                  <a:gd name="T3" fmla="*/ 27 h 32"/>
                  <a:gd name="T4" fmla="*/ 24 w 29"/>
                  <a:gd name="T5" fmla="*/ 0 h 32"/>
                  <a:gd name="T6" fmla="*/ 29 w 29"/>
                  <a:gd name="T7" fmla="*/ 5 h 32"/>
                  <a:gd name="T8" fmla="*/ 5 w 29"/>
                  <a:gd name="T9" fmla="*/ 3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32"/>
                  <a:gd name="T17" fmla="*/ 29 w 2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32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6" name="Freeform 162"/>
              <p:cNvSpPr>
                <a:spLocks/>
              </p:cNvSpPr>
              <p:nvPr/>
            </p:nvSpPr>
            <p:spPr bwMode="auto">
              <a:xfrm>
                <a:off x="2050" y="2830"/>
                <a:ext cx="29" cy="32"/>
              </a:xfrm>
              <a:custGeom>
                <a:avLst/>
                <a:gdLst>
                  <a:gd name="T0" fmla="*/ 5 w 29"/>
                  <a:gd name="T1" fmla="*/ 32 h 32"/>
                  <a:gd name="T2" fmla="*/ 0 w 29"/>
                  <a:gd name="T3" fmla="*/ 27 h 32"/>
                  <a:gd name="T4" fmla="*/ 24 w 29"/>
                  <a:gd name="T5" fmla="*/ 0 h 32"/>
                  <a:gd name="T6" fmla="*/ 29 w 29"/>
                  <a:gd name="T7" fmla="*/ 5 h 32"/>
                  <a:gd name="T8" fmla="*/ 5 w 29"/>
                  <a:gd name="T9" fmla="*/ 3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32"/>
                  <a:gd name="T17" fmla="*/ 29 w 2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32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7" name="Freeform 163"/>
              <p:cNvSpPr>
                <a:spLocks/>
              </p:cNvSpPr>
              <p:nvPr/>
            </p:nvSpPr>
            <p:spPr bwMode="auto">
              <a:xfrm>
                <a:off x="2003" y="2884"/>
                <a:ext cx="29" cy="32"/>
              </a:xfrm>
              <a:custGeom>
                <a:avLst/>
                <a:gdLst>
                  <a:gd name="T0" fmla="*/ 5 w 29"/>
                  <a:gd name="T1" fmla="*/ 32 h 32"/>
                  <a:gd name="T2" fmla="*/ 0 w 29"/>
                  <a:gd name="T3" fmla="*/ 27 h 32"/>
                  <a:gd name="T4" fmla="*/ 24 w 29"/>
                  <a:gd name="T5" fmla="*/ 0 h 32"/>
                  <a:gd name="T6" fmla="*/ 29 w 29"/>
                  <a:gd name="T7" fmla="*/ 5 h 32"/>
                  <a:gd name="T8" fmla="*/ 5 w 29"/>
                  <a:gd name="T9" fmla="*/ 3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32"/>
                  <a:gd name="T17" fmla="*/ 29 w 2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32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8" name="Freeform 164"/>
              <p:cNvSpPr>
                <a:spLocks/>
              </p:cNvSpPr>
              <p:nvPr/>
            </p:nvSpPr>
            <p:spPr bwMode="auto">
              <a:xfrm>
                <a:off x="1955" y="2938"/>
                <a:ext cx="29" cy="33"/>
              </a:xfrm>
              <a:custGeom>
                <a:avLst/>
                <a:gdLst>
                  <a:gd name="T0" fmla="*/ 5 w 29"/>
                  <a:gd name="T1" fmla="*/ 33 h 33"/>
                  <a:gd name="T2" fmla="*/ 0 w 29"/>
                  <a:gd name="T3" fmla="*/ 28 h 33"/>
                  <a:gd name="T4" fmla="*/ 24 w 29"/>
                  <a:gd name="T5" fmla="*/ 0 h 33"/>
                  <a:gd name="T6" fmla="*/ 29 w 29"/>
                  <a:gd name="T7" fmla="*/ 6 h 33"/>
                  <a:gd name="T8" fmla="*/ 5 w 29"/>
                  <a:gd name="T9" fmla="*/ 33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33"/>
                  <a:gd name="T17" fmla="*/ 29 w 29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33">
                    <a:moveTo>
                      <a:pt x="5" y="33"/>
                    </a:moveTo>
                    <a:lnTo>
                      <a:pt x="0" y="28"/>
                    </a:lnTo>
                    <a:lnTo>
                      <a:pt x="24" y="0"/>
                    </a:lnTo>
                    <a:lnTo>
                      <a:pt x="29" y="6"/>
                    </a:lnTo>
                    <a:lnTo>
                      <a:pt x="5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59" name="Freeform 165"/>
              <p:cNvSpPr>
                <a:spLocks/>
              </p:cNvSpPr>
              <p:nvPr/>
            </p:nvSpPr>
            <p:spPr bwMode="auto">
              <a:xfrm>
                <a:off x="1906" y="2993"/>
                <a:ext cx="30" cy="32"/>
              </a:xfrm>
              <a:custGeom>
                <a:avLst/>
                <a:gdLst>
                  <a:gd name="T0" fmla="*/ 5 w 30"/>
                  <a:gd name="T1" fmla="*/ 32 h 32"/>
                  <a:gd name="T2" fmla="*/ 0 w 30"/>
                  <a:gd name="T3" fmla="*/ 27 h 32"/>
                  <a:gd name="T4" fmla="*/ 25 w 30"/>
                  <a:gd name="T5" fmla="*/ 0 h 32"/>
                  <a:gd name="T6" fmla="*/ 30 w 30"/>
                  <a:gd name="T7" fmla="*/ 5 h 32"/>
                  <a:gd name="T8" fmla="*/ 5 w 30"/>
                  <a:gd name="T9" fmla="*/ 3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2"/>
                  <a:gd name="T17" fmla="*/ 30 w 30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2">
                    <a:moveTo>
                      <a:pt x="5" y="32"/>
                    </a:moveTo>
                    <a:lnTo>
                      <a:pt x="0" y="27"/>
                    </a:lnTo>
                    <a:lnTo>
                      <a:pt x="25" y="0"/>
                    </a:lnTo>
                    <a:lnTo>
                      <a:pt x="30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0" name="Freeform 166"/>
              <p:cNvSpPr>
                <a:spLocks/>
              </p:cNvSpPr>
              <p:nvPr/>
            </p:nvSpPr>
            <p:spPr bwMode="auto">
              <a:xfrm>
                <a:off x="1858" y="3047"/>
                <a:ext cx="29" cy="32"/>
              </a:xfrm>
              <a:custGeom>
                <a:avLst/>
                <a:gdLst>
                  <a:gd name="T0" fmla="*/ 5 w 29"/>
                  <a:gd name="T1" fmla="*/ 32 h 32"/>
                  <a:gd name="T2" fmla="*/ 0 w 29"/>
                  <a:gd name="T3" fmla="*/ 27 h 32"/>
                  <a:gd name="T4" fmla="*/ 24 w 29"/>
                  <a:gd name="T5" fmla="*/ 0 h 32"/>
                  <a:gd name="T6" fmla="*/ 29 w 29"/>
                  <a:gd name="T7" fmla="*/ 5 h 32"/>
                  <a:gd name="T8" fmla="*/ 5 w 29"/>
                  <a:gd name="T9" fmla="*/ 3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32"/>
                  <a:gd name="T17" fmla="*/ 29 w 2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32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1" name="Freeform 167"/>
              <p:cNvSpPr>
                <a:spLocks/>
              </p:cNvSpPr>
              <p:nvPr/>
            </p:nvSpPr>
            <p:spPr bwMode="auto">
              <a:xfrm>
                <a:off x="1810" y="3101"/>
                <a:ext cx="29" cy="32"/>
              </a:xfrm>
              <a:custGeom>
                <a:avLst/>
                <a:gdLst>
                  <a:gd name="T0" fmla="*/ 5 w 29"/>
                  <a:gd name="T1" fmla="*/ 32 h 32"/>
                  <a:gd name="T2" fmla="*/ 0 w 29"/>
                  <a:gd name="T3" fmla="*/ 27 h 32"/>
                  <a:gd name="T4" fmla="*/ 24 w 29"/>
                  <a:gd name="T5" fmla="*/ 0 h 32"/>
                  <a:gd name="T6" fmla="*/ 29 w 29"/>
                  <a:gd name="T7" fmla="*/ 5 h 32"/>
                  <a:gd name="T8" fmla="*/ 5 w 29"/>
                  <a:gd name="T9" fmla="*/ 3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32"/>
                  <a:gd name="T17" fmla="*/ 29 w 2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32">
                    <a:moveTo>
                      <a:pt x="5" y="32"/>
                    </a:moveTo>
                    <a:lnTo>
                      <a:pt x="0" y="27"/>
                    </a:lnTo>
                    <a:lnTo>
                      <a:pt x="24" y="0"/>
                    </a:lnTo>
                    <a:lnTo>
                      <a:pt x="29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2" name="Freeform 168"/>
              <p:cNvSpPr>
                <a:spLocks/>
              </p:cNvSpPr>
              <p:nvPr/>
            </p:nvSpPr>
            <p:spPr bwMode="auto">
              <a:xfrm>
                <a:off x="1761" y="3155"/>
                <a:ext cx="30" cy="32"/>
              </a:xfrm>
              <a:custGeom>
                <a:avLst/>
                <a:gdLst>
                  <a:gd name="T0" fmla="*/ 5 w 30"/>
                  <a:gd name="T1" fmla="*/ 32 h 32"/>
                  <a:gd name="T2" fmla="*/ 0 w 30"/>
                  <a:gd name="T3" fmla="*/ 27 h 32"/>
                  <a:gd name="T4" fmla="*/ 25 w 30"/>
                  <a:gd name="T5" fmla="*/ 0 h 32"/>
                  <a:gd name="T6" fmla="*/ 30 w 30"/>
                  <a:gd name="T7" fmla="*/ 5 h 32"/>
                  <a:gd name="T8" fmla="*/ 5 w 30"/>
                  <a:gd name="T9" fmla="*/ 3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2"/>
                  <a:gd name="T17" fmla="*/ 30 w 30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2">
                    <a:moveTo>
                      <a:pt x="5" y="32"/>
                    </a:moveTo>
                    <a:lnTo>
                      <a:pt x="0" y="27"/>
                    </a:lnTo>
                    <a:lnTo>
                      <a:pt x="25" y="0"/>
                    </a:lnTo>
                    <a:lnTo>
                      <a:pt x="30" y="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3" name="Freeform 169"/>
              <p:cNvSpPr>
                <a:spLocks/>
              </p:cNvSpPr>
              <p:nvPr/>
            </p:nvSpPr>
            <p:spPr bwMode="auto">
              <a:xfrm>
                <a:off x="1707" y="3209"/>
                <a:ext cx="35" cy="35"/>
              </a:xfrm>
              <a:custGeom>
                <a:avLst/>
                <a:gdLst>
                  <a:gd name="T0" fmla="*/ 12 w 35"/>
                  <a:gd name="T1" fmla="*/ 21 h 35"/>
                  <a:gd name="T2" fmla="*/ 16 w 35"/>
                  <a:gd name="T3" fmla="*/ 26 h 35"/>
                  <a:gd name="T4" fmla="*/ 35 w 35"/>
                  <a:gd name="T5" fmla="*/ 5 h 35"/>
                  <a:gd name="T6" fmla="*/ 30 w 35"/>
                  <a:gd name="T7" fmla="*/ 0 h 35"/>
                  <a:gd name="T8" fmla="*/ 11 w 35"/>
                  <a:gd name="T9" fmla="*/ 21 h 35"/>
                  <a:gd name="T10" fmla="*/ 15 w 35"/>
                  <a:gd name="T11" fmla="*/ 27 h 35"/>
                  <a:gd name="T12" fmla="*/ 11 w 35"/>
                  <a:gd name="T13" fmla="*/ 21 h 35"/>
                  <a:gd name="T14" fmla="*/ 0 w 35"/>
                  <a:gd name="T15" fmla="*/ 35 h 35"/>
                  <a:gd name="T16" fmla="*/ 15 w 35"/>
                  <a:gd name="T17" fmla="*/ 27 h 35"/>
                  <a:gd name="T18" fmla="*/ 12 w 35"/>
                  <a:gd name="T19" fmla="*/ 21 h 3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"/>
                  <a:gd name="T31" fmla="*/ 0 h 35"/>
                  <a:gd name="T32" fmla="*/ 35 w 35"/>
                  <a:gd name="T33" fmla="*/ 35 h 3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" h="35">
                    <a:moveTo>
                      <a:pt x="12" y="21"/>
                    </a:moveTo>
                    <a:lnTo>
                      <a:pt x="16" y="26"/>
                    </a:lnTo>
                    <a:lnTo>
                      <a:pt x="35" y="5"/>
                    </a:lnTo>
                    <a:lnTo>
                      <a:pt x="30" y="0"/>
                    </a:lnTo>
                    <a:lnTo>
                      <a:pt x="11" y="21"/>
                    </a:lnTo>
                    <a:lnTo>
                      <a:pt x="15" y="27"/>
                    </a:lnTo>
                    <a:lnTo>
                      <a:pt x="11" y="21"/>
                    </a:lnTo>
                    <a:lnTo>
                      <a:pt x="0" y="35"/>
                    </a:lnTo>
                    <a:lnTo>
                      <a:pt x="15" y="27"/>
                    </a:lnTo>
                    <a:lnTo>
                      <a:pt x="12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4" name="Freeform 170"/>
              <p:cNvSpPr>
                <a:spLocks/>
              </p:cNvSpPr>
              <p:nvPr/>
            </p:nvSpPr>
            <p:spPr bwMode="auto">
              <a:xfrm>
                <a:off x="1719" y="3226"/>
                <a:ext cx="10" cy="10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6 h 10"/>
                  <a:gd name="T4" fmla="*/ 3 w 10"/>
                  <a:gd name="T5" fmla="*/ 10 h 10"/>
                  <a:gd name="T6" fmla="*/ 0 w 10"/>
                  <a:gd name="T7" fmla="*/ 4 h 10"/>
                  <a:gd name="T8" fmla="*/ 7 w 10"/>
                  <a:gd name="T9" fmla="*/ 0 h 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10"/>
                  <a:gd name="T17" fmla="*/ 10 w 10"/>
                  <a:gd name="T18" fmla="*/ 10 h 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10">
                    <a:moveTo>
                      <a:pt x="7" y="0"/>
                    </a:moveTo>
                    <a:lnTo>
                      <a:pt x="10" y="6"/>
                    </a:lnTo>
                    <a:lnTo>
                      <a:pt x="3" y="10"/>
                    </a:lnTo>
                    <a:lnTo>
                      <a:pt x="0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5" name="Freeform 171"/>
              <p:cNvSpPr>
                <a:spLocks/>
              </p:cNvSpPr>
              <p:nvPr/>
            </p:nvSpPr>
            <p:spPr bwMode="auto">
              <a:xfrm>
                <a:off x="1758" y="3193"/>
                <a:ext cx="36" cy="23"/>
              </a:xfrm>
              <a:custGeom>
                <a:avLst/>
                <a:gdLst>
                  <a:gd name="T0" fmla="*/ 32 w 36"/>
                  <a:gd name="T1" fmla="*/ 0 h 23"/>
                  <a:gd name="T2" fmla="*/ 36 w 36"/>
                  <a:gd name="T3" fmla="*/ 7 h 23"/>
                  <a:gd name="T4" fmla="*/ 3 w 36"/>
                  <a:gd name="T5" fmla="*/ 23 h 23"/>
                  <a:gd name="T6" fmla="*/ 0 w 36"/>
                  <a:gd name="T7" fmla="*/ 17 h 23"/>
                  <a:gd name="T8" fmla="*/ 32 w 36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23"/>
                  <a:gd name="T17" fmla="*/ 36 w 36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23">
                    <a:moveTo>
                      <a:pt x="32" y="0"/>
                    </a:moveTo>
                    <a:lnTo>
                      <a:pt x="36" y="7"/>
                    </a:lnTo>
                    <a:lnTo>
                      <a:pt x="3" y="23"/>
                    </a:lnTo>
                    <a:lnTo>
                      <a:pt x="0" y="1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6" name="Freeform 172"/>
              <p:cNvSpPr>
                <a:spLocks/>
              </p:cNvSpPr>
              <p:nvPr/>
            </p:nvSpPr>
            <p:spPr bwMode="auto">
              <a:xfrm>
                <a:off x="1822" y="3161"/>
                <a:ext cx="36" cy="23"/>
              </a:xfrm>
              <a:custGeom>
                <a:avLst/>
                <a:gdLst>
                  <a:gd name="T0" fmla="*/ 32 w 36"/>
                  <a:gd name="T1" fmla="*/ 0 h 23"/>
                  <a:gd name="T2" fmla="*/ 36 w 36"/>
                  <a:gd name="T3" fmla="*/ 6 h 23"/>
                  <a:gd name="T4" fmla="*/ 4 w 36"/>
                  <a:gd name="T5" fmla="*/ 23 h 23"/>
                  <a:gd name="T6" fmla="*/ 0 w 36"/>
                  <a:gd name="T7" fmla="*/ 16 h 23"/>
                  <a:gd name="T8" fmla="*/ 32 w 36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23"/>
                  <a:gd name="T17" fmla="*/ 36 w 36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23">
                    <a:moveTo>
                      <a:pt x="32" y="0"/>
                    </a:moveTo>
                    <a:lnTo>
                      <a:pt x="36" y="6"/>
                    </a:lnTo>
                    <a:lnTo>
                      <a:pt x="4" y="23"/>
                    </a:lnTo>
                    <a:lnTo>
                      <a:pt x="0" y="1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7" name="Freeform 173"/>
              <p:cNvSpPr>
                <a:spLocks/>
              </p:cNvSpPr>
              <p:nvPr/>
            </p:nvSpPr>
            <p:spPr bwMode="auto">
              <a:xfrm>
                <a:off x="1886" y="3129"/>
                <a:ext cx="36" cy="22"/>
              </a:xfrm>
              <a:custGeom>
                <a:avLst/>
                <a:gdLst>
                  <a:gd name="T0" fmla="*/ 32 w 36"/>
                  <a:gd name="T1" fmla="*/ 0 h 22"/>
                  <a:gd name="T2" fmla="*/ 36 w 36"/>
                  <a:gd name="T3" fmla="*/ 6 h 22"/>
                  <a:gd name="T4" fmla="*/ 4 w 36"/>
                  <a:gd name="T5" fmla="*/ 22 h 22"/>
                  <a:gd name="T6" fmla="*/ 0 w 36"/>
                  <a:gd name="T7" fmla="*/ 16 h 22"/>
                  <a:gd name="T8" fmla="*/ 32 w 36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22"/>
                  <a:gd name="T17" fmla="*/ 36 w 36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22">
                    <a:moveTo>
                      <a:pt x="32" y="0"/>
                    </a:moveTo>
                    <a:lnTo>
                      <a:pt x="36" y="6"/>
                    </a:lnTo>
                    <a:lnTo>
                      <a:pt x="4" y="22"/>
                    </a:lnTo>
                    <a:lnTo>
                      <a:pt x="0" y="1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8" name="Freeform 174"/>
              <p:cNvSpPr>
                <a:spLocks/>
              </p:cNvSpPr>
              <p:nvPr/>
            </p:nvSpPr>
            <p:spPr bwMode="auto">
              <a:xfrm>
                <a:off x="1950" y="3096"/>
                <a:ext cx="36" cy="23"/>
              </a:xfrm>
              <a:custGeom>
                <a:avLst/>
                <a:gdLst>
                  <a:gd name="T0" fmla="*/ 33 w 36"/>
                  <a:gd name="T1" fmla="*/ 0 h 23"/>
                  <a:gd name="T2" fmla="*/ 36 w 36"/>
                  <a:gd name="T3" fmla="*/ 7 h 23"/>
                  <a:gd name="T4" fmla="*/ 4 w 36"/>
                  <a:gd name="T5" fmla="*/ 23 h 23"/>
                  <a:gd name="T6" fmla="*/ 0 w 36"/>
                  <a:gd name="T7" fmla="*/ 16 h 23"/>
                  <a:gd name="T8" fmla="*/ 33 w 36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23"/>
                  <a:gd name="T17" fmla="*/ 36 w 36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23">
                    <a:moveTo>
                      <a:pt x="33" y="0"/>
                    </a:moveTo>
                    <a:lnTo>
                      <a:pt x="36" y="7"/>
                    </a:lnTo>
                    <a:lnTo>
                      <a:pt x="4" y="23"/>
                    </a:lnTo>
                    <a:lnTo>
                      <a:pt x="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9" name="Freeform 175"/>
              <p:cNvSpPr>
                <a:spLocks/>
              </p:cNvSpPr>
              <p:nvPr/>
            </p:nvSpPr>
            <p:spPr bwMode="auto">
              <a:xfrm>
                <a:off x="2015" y="3064"/>
                <a:ext cx="35" cy="22"/>
              </a:xfrm>
              <a:custGeom>
                <a:avLst/>
                <a:gdLst>
                  <a:gd name="T0" fmla="*/ 32 w 35"/>
                  <a:gd name="T1" fmla="*/ 0 h 22"/>
                  <a:gd name="T2" fmla="*/ 35 w 35"/>
                  <a:gd name="T3" fmla="*/ 6 h 22"/>
                  <a:gd name="T4" fmla="*/ 3 w 35"/>
                  <a:gd name="T5" fmla="*/ 22 h 22"/>
                  <a:gd name="T6" fmla="*/ 0 w 35"/>
                  <a:gd name="T7" fmla="*/ 16 h 22"/>
                  <a:gd name="T8" fmla="*/ 32 w 35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22"/>
                  <a:gd name="T17" fmla="*/ 35 w 35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22">
                    <a:moveTo>
                      <a:pt x="32" y="0"/>
                    </a:moveTo>
                    <a:lnTo>
                      <a:pt x="35" y="6"/>
                    </a:lnTo>
                    <a:lnTo>
                      <a:pt x="3" y="22"/>
                    </a:lnTo>
                    <a:lnTo>
                      <a:pt x="0" y="1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0" name="Freeform 176"/>
              <p:cNvSpPr>
                <a:spLocks/>
              </p:cNvSpPr>
              <p:nvPr/>
            </p:nvSpPr>
            <p:spPr bwMode="auto">
              <a:xfrm>
                <a:off x="2079" y="3031"/>
                <a:ext cx="36" cy="23"/>
              </a:xfrm>
              <a:custGeom>
                <a:avLst/>
                <a:gdLst>
                  <a:gd name="T0" fmla="*/ 32 w 36"/>
                  <a:gd name="T1" fmla="*/ 0 h 23"/>
                  <a:gd name="T2" fmla="*/ 36 w 36"/>
                  <a:gd name="T3" fmla="*/ 7 h 23"/>
                  <a:gd name="T4" fmla="*/ 3 w 36"/>
                  <a:gd name="T5" fmla="*/ 23 h 23"/>
                  <a:gd name="T6" fmla="*/ 0 w 36"/>
                  <a:gd name="T7" fmla="*/ 16 h 23"/>
                  <a:gd name="T8" fmla="*/ 32 w 36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23"/>
                  <a:gd name="T17" fmla="*/ 36 w 36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23">
                    <a:moveTo>
                      <a:pt x="32" y="0"/>
                    </a:moveTo>
                    <a:lnTo>
                      <a:pt x="36" y="7"/>
                    </a:lnTo>
                    <a:lnTo>
                      <a:pt x="3" y="23"/>
                    </a:lnTo>
                    <a:lnTo>
                      <a:pt x="0" y="1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1" name="Freeform 177"/>
              <p:cNvSpPr>
                <a:spLocks/>
              </p:cNvSpPr>
              <p:nvPr/>
            </p:nvSpPr>
            <p:spPr bwMode="auto">
              <a:xfrm>
                <a:off x="2143" y="2999"/>
                <a:ext cx="36" cy="22"/>
              </a:xfrm>
              <a:custGeom>
                <a:avLst/>
                <a:gdLst>
                  <a:gd name="T0" fmla="*/ 32 w 36"/>
                  <a:gd name="T1" fmla="*/ 0 h 22"/>
                  <a:gd name="T2" fmla="*/ 36 w 36"/>
                  <a:gd name="T3" fmla="*/ 6 h 22"/>
                  <a:gd name="T4" fmla="*/ 4 w 36"/>
                  <a:gd name="T5" fmla="*/ 22 h 22"/>
                  <a:gd name="T6" fmla="*/ 0 w 36"/>
                  <a:gd name="T7" fmla="*/ 16 h 22"/>
                  <a:gd name="T8" fmla="*/ 32 w 36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22"/>
                  <a:gd name="T17" fmla="*/ 36 w 36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22">
                    <a:moveTo>
                      <a:pt x="32" y="0"/>
                    </a:moveTo>
                    <a:lnTo>
                      <a:pt x="36" y="6"/>
                    </a:lnTo>
                    <a:lnTo>
                      <a:pt x="4" y="22"/>
                    </a:lnTo>
                    <a:lnTo>
                      <a:pt x="0" y="1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2" name="Freeform 178"/>
              <p:cNvSpPr>
                <a:spLocks/>
              </p:cNvSpPr>
              <p:nvPr/>
            </p:nvSpPr>
            <p:spPr bwMode="auto">
              <a:xfrm>
                <a:off x="2207" y="2966"/>
                <a:ext cx="36" cy="23"/>
              </a:xfrm>
              <a:custGeom>
                <a:avLst/>
                <a:gdLst>
                  <a:gd name="T0" fmla="*/ 32 w 36"/>
                  <a:gd name="T1" fmla="*/ 0 h 23"/>
                  <a:gd name="T2" fmla="*/ 36 w 36"/>
                  <a:gd name="T3" fmla="*/ 7 h 23"/>
                  <a:gd name="T4" fmla="*/ 4 w 36"/>
                  <a:gd name="T5" fmla="*/ 23 h 23"/>
                  <a:gd name="T6" fmla="*/ 0 w 36"/>
                  <a:gd name="T7" fmla="*/ 16 h 23"/>
                  <a:gd name="T8" fmla="*/ 32 w 36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23"/>
                  <a:gd name="T17" fmla="*/ 36 w 36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23">
                    <a:moveTo>
                      <a:pt x="32" y="0"/>
                    </a:moveTo>
                    <a:lnTo>
                      <a:pt x="36" y="7"/>
                    </a:lnTo>
                    <a:lnTo>
                      <a:pt x="4" y="23"/>
                    </a:lnTo>
                    <a:lnTo>
                      <a:pt x="0" y="1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3" name="Freeform 179"/>
              <p:cNvSpPr>
                <a:spLocks/>
              </p:cNvSpPr>
              <p:nvPr/>
            </p:nvSpPr>
            <p:spPr bwMode="auto">
              <a:xfrm>
                <a:off x="2271" y="2934"/>
                <a:ext cx="36" cy="22"/>
              </a:xfrm>
              <a:custGeom>
                <a:avLst/>
                <a:gdLst>
                  <a:gd name="T0" fmla="*/ 33 w 36"/>
                  <a:gd name="T1" fmla="*/ 0 h 22"/>
                  <a:gd name="T2" fmla="*/ 36 w 36"/>
                  <a:gd name="T3" fmla="*/ 6 h 22"/>
                  <a:gd name="T4" fmla="*/ 4 w 36"/>
                  <a:gd name="T5" fmla="*/ 22 h 22"/>
                  <a:gd name="T6" fmla="*/ 0 w 36"/>
                  <a:gd name="T7" fmla="*/ 16 h 22"/>
                  <a:gd name="T8" fmla="*/ 33 w 36"/>
                  <a:gd name="T9" fmla="*/ 0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22"/>
                  <a:gd name="T17" fmla="*/ 36 w 36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22">
                    <a:moveTo>
                      <a:pt x="33" y="0"/>
                    </a:moveTo>
                    <a:lnTo>
                      <a:pt x="36" y="6"/>
                    </a:lnTo>
                    <a:lnTo>
                      <a:pt x="4" y="22"/>
                    </a:lnTo>
                    <a:lnTo>
                      <a:pt x="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4" name="Freeform 180"/>
              <p:cNvSpPr>
                <a:spLocks/>
              </p:cNvSpPr>
              <p:nvPr/>
            </p:nvSpPr>
            <p:spPr bwMode="auto">
              <a:xfrm>
                <a:off x="2336" y="2901"/>
                <a:ext cx="35" cy="23"/>
              </a:xfrm>
              <a:custGeom>
                <a:avLst/>
                <a:gdLst>
                  <a:gd name="T0" fmla="*/ 32 w 35"/>
                  <a:gd name="T1" fmla="*/ 0 h 23"/>
                  <a:gd name="T2" fmla="*/ 35 w 35"/>
                  <a:gd name="T3" fmla="*/ 7 h 23"/>
                  <a:gd name="T4" fmla="*/ 3 w 35"/>
                  <a:gd name="T5" fmla="*/ 23 h 23"/>
                  <a:gd name="T6" fmla="*/ 0 w 35"/>
                  <a:gd name="T7" fmla="*/ 17 h 23"/>
                  <a:gd name="T8" fmla="*/ 32 w 35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23"/>
                  <a:gd name="T17" fmla="*/ 35 w 35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23">
                    <a:moveTo>
                      <a:pt x="32" y="0"/>
                    </a:moveTo>
                    <a:lnTo>
                      <a:pt x="35" y="7"/>
                    </a:lnTo>
                    <a:lnTo>
                      <a:pt x="3" y="23"/>
                    </a:lnTo>
                    <a:lnTo>
                      <a:pt x="0" y="1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5" name="Freeform 181"/>
              <p:cNvSpPr>
                <a:spLocks/>
              </p:cNvSpPr>
              <p:nvPr/>
            </p:nvSpPr>
            <p:spPr bwMode="auto">
              <a:xfrm>
                <a:off x="2400" y="2868"/>
                <a:ext cx="36" cy="23"/>
              </a:xfrm>
              <a:custGeom>
                <a:avLst/>
                <a:gdLst>
                  <a:gd name="T0" fmla="*/ 32 w 36"/>
                  <a:gd name="T1" fmla="*/ 0 h 23"/>
                  <a:gd name="T2" fmla="*/ 36 w 36"/>
                  <a:gd name="T3" fmla="*/ 7 h 23"/>
                  <a:gd name="T4" fmla="*/ 3 w 36"/>
                  <a:gd name="T5" fmla="*/ 23 h 23"/>
                  <a:gd name="T6" fmla="*/ 0 w 36"/>
                  <a:gd name="T7" fmla="*/ 17 h 23"/>
                  <a:gd name="T8" fmla="*/ 32 w 36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23"/>
                  <a:gd name="T17" fmla="*/ 36 w 36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23">
                    <a:moveTo>
                      <a:pt x="32" y="0"/>
                    </a:moveTo>
                    <a:lnTo>
                      <a:pt x="36" y="7"/>
                    </a:lnTo>
                    <a:lnTo>
                      <a:pt x="3" y="23"/>
                    </a:lnTo>
                    <a:lnTo>
                      <a:pt x="0" y="1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6" name="Freeform 182"/>
              <p:cNvSpPr>
                <a:spLocks/>
              </p:cNvSpPr>
              <p:nvPr/>
            </p:nvSpPr>
            <p:spPr bwMode="auto">
              <a:xfrm>
                <a:off x="2464" y="2835"/>
                <a:ext cx="36" cy="23"/>
              </a:xfrm>
              <a:custGeom>
                <a:avLst/>
                <a:gdLst>
                  <a:gd name="T0" fmla="*/ 32 w 36"/>
                  <a:gd name="T1" fmla="*/ 0 h 23"/>
                  <a:gd name="T2" fmla="*/ 36 w 36"/>
                  <a:gd name="T3" fmla="*/ 6 h 23"/>
                  <a:gd name="T4" fmla="*/ 4 w 36"/>
                  <a:gd name="T5" fmla="*/ 23 h 23"/>
                  <a:gd name="T6" fmla="*/ 0 w 36"/>
                  <a:gd name="T7" fmla="*/ 17 h 23"/>
                  <a:gd name="T8" fmla="*/ 32 w 36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23"/>
                  <a:gd name="T17" fmla="*/ 36 w 36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23">
                    <a:moveTo>
                      <a:pt x="32" y="0"/>
                    </a:moveTo>
                    <a:lnTo>
                      <a:pt x="36" y="6"/>
                    </a:lnTo>
                    <a:lnTo>
                      <a:pt x="4" y="23"/>
                    </a:lnTo>
                    <a:lnTo>
                      <a:pt x="0" y="1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7" name="Freeform 183"/>
              <p:cNvSpPr>
                <a:spLocks/>
              </p:cNvSpPr>
              <p:nvPr/>
            </p:nvSpPr>
            <p:spPr bwMode="auto">
              <a:xfrm>
                <a:off x="2528" y="2802"/>
                <a:ext cx="36" cy="23"/>
              </a:xfrm>
              <a:custGeom>
                <a:avLst/>
                <a:gdLst>
                  <a:gd name="T0" fmla="*/ 32 w 36"/>
                  <a:gd name="T1" fmla="*/ 0 h 23"/>
                  <a:gd name="T2" fmla="*/ 36 w 36"/>
                  <a:gd name="T3" fmla="*/ 6 h 23"/>
                  <a:gd name="T4" fmla="*/ 4 w 36"/>
                  <a:gd name="T5" fmla="*/ 23 h 23"/>
                  <a:gd name="T6" fmla="*/ 0 w 36"/>
                  <a:gd name="T7" fmla="*/ 16 h 23"/>
                  <a:gd name="T8" fmla="*/ 32 w 36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23"/>
                  <a:gd name="T17" fmla="*/ 36 w 36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23">
                    <a:moveTo>
                      <a:pt x="32" y="0"/>
                    </a:moveTo>
                    <a:lnTo>
                      <a:pt x="36" y="6"/>
                    </a:lnTo>
                    <a:lnTo>
                      <a:pt x="4" y="23"/>
                    </a:lnTo>
                    <a:lnTo>
                      <a:pt x="0" y="1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8" name="Freeform 184"/>
              <p:cNvSpPr>
                <a:spLocks/>
              </p:cNvSpPr>
              <p:nvPr/>
            </p:nvSpPr>
            <p:spPr bwMode="auto">
              <a:xfrm>
                <a:off x="2592" y="2769"/>
                <a:ext cx="36" cy="23"/>
              </a:xfrm>
              <a:custGeom>
                <a:avLst/>
                <a:gdLst>
                  <a:gd name="T0" fmla="*/ 33 w 36"/>
                  <a:gd name="T1" fmla="*/ 0 h 23"/>
                  <a:gd name="T2" fmla="*/ 36 w 36"/>
                  <a:gd name="T3" fmla="*/ 6 h 23"/>
                  <a:gd name="T4" fmla="*/ 4 w 36"/>
                  <a:gd name="T5" fmla="*/ 23 h 23"/>
                  <a:gd name="T6" fmla="*/ 0 w 36"/>
                  <a:gd name="T7" fmla="*/ 16 h 23"/>
                  <a:gd name="T8" fmla="*/ 33 w 36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23"/>
                  <a:gd name="T17" fmla="*/ 36 w 36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23">
                    <a:moveTo>
                      <a:pt x="33" y="0"/>
                    </a:moveTo>
                    <a:lnTo>
                      <a:pt x="36" y="6"/>
                    </a:lnTo>
                    <a:lnTo>
                      <a:pt x="4" y="23"/>
                    </a:lnTo>
                    <a:lnTo>
                      <a:pt x="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79" name="Freeform 185"/>
              <p:cNvSpPr>
                <a:spLocks/>
              </p:cNvSpPr>
              <p:nvPr/>
            </p:nvSpPr>
            <p:spPr bwMode="auto">
              <a:xfrm>
                <a:off x="2657" y="2735"/>
                <a:ext cx="35" cy="23"/>
              </a:xfrm>
              <a:custGeom>
                <a:avLst/>
                <a:gdLst>
                  <a:gd name="T0" fmla="*/ 32 w 35"/>
                  <a:gd name="T1" fmla="*/ 0 h 23"/>
                  <a:gd name="T2" fmla="*/ 35 w 35"/>
                  <a:gd name="T3" fmla="*/ 7 h 23"/>
                  <a:gd name="T4" fmla="*/ 3 w 35"/>
                  <a:gd name="T5" fmla="*/ 23 h 23"/>
                  <a:gd name="T6" fmla="*/ 0 w 35"/>
                  <a:gd name="T7" fmla="*/ 17 h 23"/>
                  <a:gd name="T8" fmla="*/ 32 w 35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23"/>
                  <a:gd name="T17" fmla="*/ 35 w 35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23">
                    <a:moveTo>
                      <a:pt x="32" y="0"/>
                    </a:moveTo>
                    <a:lnTo>
                      <a:pt x="35" y="7"/>
                    </a:lnTo>
                    <a:lnTo>
                      <a:pt x="3" y="23"/>
                    </a:lnTo>
                    <a:lnTo>
                      <a:pt x="0" y="1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80" name="Freeform 186"/>
              <p:cNvSpPr>
                <a:spLocks/>
              </p:cNvSpPr>
              <p:nvPr/>
            </p:nvSpPr>
            <p:spPr bwMode="auto">
              <a:xfrm>
                <a:off x="2721" y="2702"/>
                <a:ext cx="36" cy="23"/>
              </a:xfrm>
              <a:custGeom>
                <a:avLst/>
                <a:gdLst>
                  <a:gd name="T0" fmla="*/ 32 w 36"/>
                  <a:gd name="T1" fmla="*/ 0 h 23"/>
                  <a:gd name="T2" fmla="*/ 36 w 36"/>
                  <a:gd name="T3" fmla="*/ 7 h 23"/>
                  <a:gd name="T4" fmla="*/ 3 w 36"/>
                  <a:gd name="T5" fmla="*/ 23 h 23"/>
                  <a:gd name="T6" fmla="*/ 0 w 36"/>
                  <a:gd name="T7" fmla="*/ 17 h 23"/>
                  <a:gd name="T8" fmla="*/ 32 w 36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23"/>
                  <a:gd name="T17" fmla="*/ 36 w 36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23">
                    <a:moveTo>
                      <a:pt x="32" y="0"/>
                    </a:moveTo>
                    <a:lnTo>
                      <a:pt x="36" y="7"/>
                    </a:lnTo>
                    <a:lnTo>
                      <a:pt x="3" y="23"/>
                    </a:lnTo>
                    <a:lnTo>
                      <a:pt x="0" y="1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81" name="Freeform 187"/>
              <p:cNvSpPr>
                <a:spLocks/>
              </p:cNvSpPr>
              <p:nvPr/>
            </p:nvSpPr>
            <p:spPr bwMode="auto">
              <a:xfrm>
                <a:off x="2785" y="2669"/>
                <a:ext cx="36" cy="23"/>
              </a:xfrm>
              <a:custGeom>
                <a:avLst/>
                <a:gdLst>
                  <a:gd name="T0" fmla="*/ 32 w 36"/>
                  <a:gd name="T1" fmla="*/ 0 h 23"/>
                  <a:gd name="T2" fmla="*/ 36 w 36"/>
                  <a:gd name="T3" fmla="*/ 7 h 23"/>
                  <a:gd name="T4" fmla="*/ 4 w 36"/>
                  <a:gd name="T5" fmla="*/ 23 h 23"/>
                  <a:gd name="T6" fmla="*/ 0 w 36"/>
                  <a:gd name="T7" fmla="*/ 17 h 23"/>
                  <a:gd name="T8" fmla="*/ 32 w 36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23"/>
                  <a:gd name="T17" fmla="*/ 36 w 36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23">
                    <a:moveTo>
                      <a:pt x="32" y="0"/>
                    </a:moveTo>
                    <a:lnTo>
                      <a:pt x="36" y="7"/>
                    </a:lnTo>
                    <a:lnTo>
                      <a:pt x="4" y="23"/>
                    </a:lnTo>
                    <a:lnTo>
                      <a:pt x="0" y="1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82" name="Freeform 188"/>
              <p:cNvSpPr>
                <a:spLocks/>
              </p:cNvSpPr>
              <p:nvPr/>
            </p:nvSpPr>
            <p:spPr bwMode="auto">
              <a:xfrm>
                <a:off x="2849" y="2636"/>
                <a:ext cx="36" cy="23"/>
              </a:xfrm>
              <a:custGeom>
                <a:avLst/>
                <a:gdLst>
                  <a:gd name="T0" fmla="*/ 33 w 36"/>
                  <a:gd name="T1" fmla="*/ 0 h 23"/>
                  <a:gd name="T2" fmla="*/ 36 w 36"/>
                  <a:gd name="T3" fmla="*/ 6 h 23"/>
                  <a:gd name="T4" fmla="*/ 4 w 36"/>
                  <a:gd name="T5" fmla="*/ 23 h 23"/>
                  <a:gd name="T6" fmla="*/ 0 w 36"/>
                  <a:gd name="T7" fmla="*/ 16 h 23"/>
                  <a:gd name="T8" fmla="*/ 33 w 36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23"/>
                  <a:gd name="T17" fmla="*/ 36 w 36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23">
                    <a:moveTo>
                      <a:pt x="33" y="0"/>
                    </a:moveTo>
                    <a:lnTo>
                      <a:pt x="36" y="6"/>
                    </a:lnTo>
                    <a:lnTo>
                      <a:pt x="4" y="23"/>
                    </a:lnTo>
                    <a:lnTo>
                      <a:pt x="0" y="1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83" name="Freeform 189"/>
              <p:cNvSpPr>
                <a:spLocks/>
              </p:cNvSpPr>
              <p:nvPr/>
            </p:nvSpPr>
            <p:spPr bwMode="auto">
              <a:xfrm>
                <a:off x="2914" y="2604"/>
                <a:ext cx="33" cy="22"/>
              </a:xfrm>
              <a:custGeom>
                <a:avLst/>
                <a:gdLst>
                  <a:gd name="T0" fmla="*/ 31 w 33"/>
                  <a:gd name="T1" fmla="*/ 3 h 22"/>
                  <a:gd name="T2" fmla="*/ 29 w 33"/>
                  <a:gd name="T3" fmla="*/ 0 h 22"/>
                  <a:gd name="T4" fmla="*/ 0 w 33"/>
                  <a:gd name="T5" fmla="*/ 15 h 22"/>
                  <a:gd name="T6" fmla="*/ 4 w 33"/>
                  <a:gd name="T7" fmla="*/ 22 h 22"/>
                  <a:gd name="T8" fmla="*/ 33 w 33"/>
                  <a:gd name="T9" fmla="*/ 7 h 22"/>
                  <a:gd name="T10" fmla="*/ 31 w 33"/>
                  <a:gd name="T11" fmla="*/ 3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"/>
                  <a:gd name="T19" fmla="*/ 0 h 22"/>
                  <a:gd name="T20" fmla="*/ 33 w 33"/>
                  <a:gd name="T21" fmla="*/ 22 h 2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" h="22">
                    <a:moveTo>
                      <a:pt x="31" y="3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4" y="22"/>
                    </a:lnTo>
                    <a:lnTo>
                      <a:pt x="33" y="7"/>
                    </a:lnTo>
                    <a:lnTo>
                      <a:pt x="31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84" name="Freeform 190"/>
              <p:cNvSpPr>
                <a:spLocks noEditPoints="1"/>
              </p:cNvSpPr>
              <p:nvPr/>
            </p:nvSpPr>
            <p:spPr bwMode="auto">
              <a:xfrm>
                <a:off x="1280" y="3139"/>
                <a:ext cx="371" cy="196"/>
              </a:xfrm>
              <a:custGeom>
                <a:avLst/>
                <a:gdLst>
                  <a:gd name="T0" fmla="*/ 254 w 371"/>
                  <a:gd name="T1" fmla="*/ 141 h 196"/>
                  <a:gd name="T2" fmla="*/ 254 w 371"/>
                  <a:gd name="T3" fmla="*/ 135 h 196"/>
                  <a:gd name="T4" fmla="*/ 284 w 371"/>
                  <a:gd name="T5" fmla="*/ 114 h 196"/>
                  <a:gd name="T6" fmla="*/ 284 w 371"/>
                  <a:gd name="T7" fmla="*/ 74 h 196"/>
                  <a:gd name="T8" fmla="*/ 284 w 371"/>
                  <a:gd name="T9" fmla="*/ 74 h 196"/>
                  <a:gd name="T10" fmla="*/ 286 w 371"/>
                  <a:gd name="T11" fmla="*/ 66 h 196"/>
                  <a:gd name="T12" fmla="*/ 290 w 371"/>
                  <a:gd name="T13" fmla="*/ 73 h 196"/>
                  <a:gd name="T14" fmla="*/ 288 w 371"/>
                  <a:gd name="T15" fmla="*/ 167 h 196"/>
                  <a:gd name="T16" fmla="*/ 254 w 371"/>
                  <a:gd name="T17" fmla="*/ 169 h 196"/>
                  <a:gd name="T18" fmla="*/ 249 w 371"/>
                  <a:gd name="T19" fmla="*/ 75 h 196"/>
                  <a:gd name="T20" fmla="*/ 251 w 371"/>
                  <a:gd name="T21" fmla="*/ 67 h 196"/>
                  <a:gd name="T22" fmla="*/ 258 w 371"/>
                  <a:gd name="T23" fmla="*/ 64 h 196"/>
                  <a:gd name="T24" fmla="*/ 366 w 371"/>
                  <a:gd name="T25" fmla="*/ 67 h 196"/>
                  <a:gd name="T26" fmla="*/ 367 w 371"/>
                  <a:gd name="T27" fmla="*/ 131 h 196"/>
                  <a:gd name="T28" fmla="*/ 361 w 371"/>
                  <a:gd name="T29" fmla="*/ 134 h 196"/>
                  <a:gd name="T30" fmla="*/ 355 w 371"/>
                  <a:gd name="T31" fmla="*/ 129 h 196"/>
                  <a:gd name="T32" fmla="*/ 359 w 371"/>
                  <a:gd name="T33" fmla="*/ 65 h 196"/>
                  <a:gd name="T34" fmla="*/ 290 w 371"/>
                  <a:gd name="T35" fmla="*/ 52 h 196"/>
                  <a:gd name="T36" fmla="*/ 299 w 371"/>
                  <a:gd name="T37" fmla="*/ 58 h 196"/>
                  <a:gd name="T38" fmla="*/ 301 w 371"/>
                  <a:gd name="T39" fmla="*/ 165 h 196"/>
                  <a:gd name="T40" fmla="*/ 297 w 371"/>
                  <a:gd name="T41" fmla="*/ 175 h 196"/>
                  <a:gd name="T42" fmla="*/ 287 w 371"/>
                  <a:gd name="T43" fmla="*/ 179 h 196"/>
                  <a:gd name="T44" fmla="*/ 68 w 371"/>
                  <a:gd name="T45" fmla="*/ 176 h 196"/>
                  <a:gd name="T46" fmla="*/ 63 w 371"/>
                  <a:gd name="T47" fmla="*/ 168 h 196"/>
                  <a:gd name="T48" fmla="*/ 64 w 371"/>
                  <a:gd name="T49" fmla="*/ 60 h 196"/>
                  <a:gd name="T50" fmla="*/ 71 w 371"/>
                  <a:gd name="T51" fmla="*/ 53 h 196"/>
                  <a:gd name="T52" fmla="*/ 214 w 371"/>
                  <a:gd name="T53" fmla="*/ 61 h 196"/>
                  <a:gd name="T54" fmla="*/ 83 w 371"/>
                  <a:gd name="T55" fmla="*/ 62 h 196"/>
                  <a:gd name="T56" fmla="*/ 78 w 371"/>
                  <a:gd name="T57" fmla="*/ 70 h 196"/>
                  <a:gd name="T58" fmla="*/ 79 w 371"/>
                  <a:gd name="T59" fmla="*/ 141 h 196"/>
                  <a:gd name="T60" fmla="*/ 85 w 371"/>
                  <a:gd name="T61" fmla="*/ 147 h 196"/>
                  <a:gd name="T62" fmla="*/ 217 w 371"/>
                  <a:gd name="T63" fmla="*/ 148 h 196"/>
                  <a:gd name="T64" fmla="*/ 224 w 371"/>
                  <a:gd name="T65" fmla="*/ 143 h 196"/>
                  <a:gd name="T66" fmla="*/ 226 w 371"/>
                  <a:gd name="T67" fmla="*/ 73 h 196"/>
                  <a:gd name="T68" fmla="*/ 222 w 371"/>
                  <a:gd name="T69" fmla="*/ 64 h 196"/>
                  <a:gd name="T70" fmla="*/ 214 w 371"/>
                  <a:gd name="T71" fmla="*/ 61 h 196"/>
                  <a:gd name="T72" fmla="*/ 218 w 371"/>
                  <a:gd name="T73" fmla="*/ 65 h 196"/>
                  <a:gd name="T74" fmla="*/ 222 w 371"/>
                  <a:gd name="T75" fmla="*/ 72 h 196"/>
                  <a:gd name="T76" fmla="*/ 222 w 371"/>
                  <a:gd name="T77" fmla="*/ 139 h 196"/>
                  <a:gd name="T78" fmla="*/ 216 w 371"/>
                  <a:gd name="T79" fmla="*/ 145 h 196"/>
                  <a:gd name="T80" fmla="*/ 89 w 371"/>
                  <a:gd name="T81" fmla="*/ 146 h 196"/>
                  <a:gd name="T82" fmla="*/ 83 w 371"/>
                  <a:gd name="T83" fmla="*/ 141 h 196"/>
                  <a:gd name="T84" fmla="*/ 81 w 371"/>
                  <a:gd name="T85" fmla="*/ 74 h 196"/>
                  <a:gd name="T86" fmla="*/ 84 w 371"/>
                  <a:gd name="T87" fmla="*/ 67 h 196"/>
                  <a:gd name="T88" fmla="*/ 92 w 371"/>
                  <a:gd name="T89" fmla="*/ 63 h 196"/>
                  <a:gd name="T90" fmla="*/ 89 w 371"/>
                  <a:gd name="T91" fmla="*/ 112 h 196"/>
                  <a:gd name="T92" fmla="*/ 212 w 371"/>
                  <a:gd name="T93" fmla="*/ 109 h 196"/>
                  <a:gd name="T94" fmla="*/ 0 w 371"/>
                  <a:gd name="T95" fmla="*/ 0 h 196"/>
                  <a:gd name="T96" fmla="*/ 0 w 371"/>
                  <a:gd name="T97" fmla="*/ 0 h 196"/>
                  <a:gd name="T98" fmla="*/ 307 w 371"/>
                  <a:gd name="T99" fmla="*/ 48 h 196"/>
                  <a:gd name="T100" fmla="*/ 190 w 371"/>
                  <a:gd name="T101" fmla="*/ 45 h 196"/>
                  <a:gd name="T102" fmla="*/ 167 w 371"/>
                  <a:gd name="T103" fmla="*/ 12 h 196"/>
                  <a:gd name="T104" fmla="*/ 159 w 371"/>
                  <a:gd name="T105" fmla="*/ 9 h 196"/>
                  <a:gd name="T106" fmla="*/ 55 w 371"/>
                  <a:gd name="T107" fmla="*/ 53 h 196"/>
                  <a:gd name="T108" fmla="*/ 226 w 371"/>
                  <a:gd name="T109" fmla="*/ 196 h 196"/>
                  <a:gd name="T110" fmla="*/ 307 w 371"/>
                  <a:gd name="T111" fmla="*/ 184 h 196"/>
                  <a:gd name="T112" fmla="*/ 352 w 371"/>
                  <a:gd name="T113" fmla="*/ 129 h 196"/>
                  <a:gd name="T114" fmla="*/ 361 w 371"/>
                  <a:gd name="T115" fmla="*/ 139 h 196"/>
                  <a:gd name="T116" fmla="*/ 370 w 371"/>
                  <a:gd name="T117" fmla="*/ 132 h 196"/>
                  <a:gd name="T118" fmla="*/ 368 w 371"/>
                  <a:gd name="T119" fmla="*/ 65 h 196"/>
                  <a:gd name="T120" fmla="*/ 358 w 371"/>
                  <a:gd name="T121" fmla="*/ 63 h 19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71"/>
                  <a:gd name="T184" fmla="*/ 0 h 196"/>
                  <a:gd name="T185" fmla="*/ 371 w 371"/>
                  <a:gd name="T186" fmla="*/ 196 h 19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71" h="196">
                    <a:moveTo>
                      <a:pt x="284" y="141"/>
                    </a:moveTo>
                    <a:lnTo>
                      <a:pt x="284" y="158"/>
                    </a:lnTo>
                    <a:lnTo>
                      <a:pt x="254" y="158"/>
                    </a:lnTo>
                    <a:lnTo>
                      <a:pt x="254" y="141"/>
                    </a:lnTo>
                    <a:lnTo>
                      <a:pt x="284" y="141"/>
                    </a:lnTo>
                    <a:close/>
                    <a:moveTo>
                      <a:pt x="284" y="119"/>
                    </a:moveTo>
                    <a:lnTo>
                      <a:pt x="284" y="135"/>
                    </a:lnTo>
                    <a:lnTo>
                      <a:pt x="254" y="135"/>
                    </a:lnTo>
                    <a:lnTo>
                      <a:pt x="254" y="119"/>
                    </a:lnTo>
                    <a:lnTo>
                      <a:pt x="284" y="119"/>
                    </a:lnTo>
                    <a:close/>
                    <a:moveTo>
                      <a:pt x="284" y="97"/>
                    </a:moveTo>
                    <a:lnTo>
                      <a:pt x="284" y="114"/>
                    </a:lnTo>
                    <a:lnTo>
                      <a:pt x="254" y="114"/>
                    </a:lnTo>
                    <a:lnTo>
                      <a:pt x="254" y="97"/>
                    </a:lnTo>
                    <a:lnTo>
                      <a:pt x="284" y="97"/>
                    </a:lnTo>
                    <a:close/>
                    <a:moveTo>
                      <a:pt x="284" y="74"/>
                    </a:moveTo>
                    <a:lnTo>
                      <a:pt x="284" y="91"/>
                    </a:lnTo>
                    <a:lnTo>
                      <a:pt x="254" y="91"/>
                    </a:lnTo>
                    <a:lnTo>
                      <a:pt x="254" y="74"/>
                    </a:lnTo>
                    <a:lnTo>
                      <a:pt x="284" y="74"/>
                    </a:lnTo>
                    <a:close/>
                    <a:moveTo>
                      <a:pt x="282" y="64"/>
                    </a:moveTo>
                    <a:lnTo>
                      <a:pt x="283" y="65"/>
                    </a:lnTo>
                    <a:lnTo>
                      <a:pt x="285" y="65"/>
                    </a:lnTo>
                    <a:lnTo>
                      <a:pt x="286" y="66"/>
                    </a:lnTo>
                    <a:lnTo>
                      <a:pt x="288" y="67"/>
                    </a:lnTo>
                    <a:lnTo>
                      <a:pt x="289" y="69"/>
                    </a:lnTo>
                    <a:lnTo>
                      <a:pt x="290" y="71"/>
                    </a:lnTo>
                    <a:lnTo>
                      <a:pt x="290" y="73"/>
                    </a:lnTo>
                    <a:lnTo>
                      <a:pt x="290" y="75"/>
                    </a:lnTo>
                    <a:lnTo>
                      <a:pt x="290" y="159"/>
                    </a:lnTo>
                    <a:lnTo>
                      <a:pt x="290" y="164"/>
                    </a:lnTo>
                    <a:lnTo>
                      <a:pt x="288" y="167"/>
                    </a:lnTo>
                    <a:lnTo>
                      <a:pt x="285" y="169"/>
                    </a:lnTo>
                    <a:lnTo>
                      <a:pt x="282" y="170"/>
                    </a:lnTo>
                    <a:lnTo>
                      <a:pt x="258" y="170"/>
                    </a:lnTo>
                    <a:lnTo>
                      <a:pt x="254" y="169"/>
                    </a:lnTo>
                    <a:lnTo>
                      <a:pt x="251" y="167"/>
                    </a:lnTo>
                    <a:lnTo>
                      <a:pt x="250" y="164"/>
                    </a:lnTo>
                    <a:lnTo>
                      <a:pt x="249" y="159"/>
                    </a:lnTo>
                    <a:lnTo>
                      <a:pt x="249" y="75"/>
                    </a:lnTo>
                    <a:lnTo>
                      <a:pt x="249" y="73"/>
                    </a:lnTo>
                    <a:lnTo>
                      <a:pt x="250" y="71"/>
                    </a:lnTo>
                    <a:lnTo>
                      <a:pt x="250" y="69"/>
                    </a:lnTo>
                    <a:lnTo>
                      <a:pt x="251" y="67"/>
                    </a:lnTo>
                    <a:lnTo>
                      <a:pt x="252" y="66"/>
                    </a:lnTo>
                    <a:lnTo>
                      <a:pt x="254" y="65"/>
                    </a:lnTo>
                    <a:lnTo>
                      <a:pt x="256" y="65"/>
                    </a:lnTo>
                    <a:lnTo>
                      <a:pt x="258" y="64"/>
                    </a:lnTo>
                    <a:lnTo>
                      <a:pt x="282" y="64"/>
                    </a:lnTo>
                    <a:close/>
                    <a:moveTo>
                      <a:pt x="361" y="65"/>
                    </a:moveTo>
                    <a:lnTo>
                      <a:pt x="364" y="65"/>
                    </a:lnTo>
                    <a:lnTo>
                      <a:pt x="366" y="67"/>
                    </a:lnTo>
                    <a:lnTo>
                      <a:pt x="367" y="69"/>
                    </a:lnTo>
                    <a:lnTo>
                      <a:pt x="367" y="71"/>
                    </a:lnTo>
                    <a:lnTo>
                      <a:pt x="367" y="129"/>
                    </a:lnTo>
                    <a:lnTo>
                      <a:pt x="367" y="131"/>
                    </a:lnTo>
                    <a:lnTo>
                      <a:pt x="366" y="132"/>
                    </a:lnTo>
                    <a:lnTo>
                      <a:pt x="364" y="133"/>
                    </a:lnTo>
                    <a:lnTo>
                      <a:pt x="361" y="134"/>
                    </a:lnTo>
                    <a:lnTo>
                      <a:pt x="359" y="133"/>
                    </a:lnTo>
                    <a:lnTo>
                      <a:pt x="357" y="132"/>
                    </a:lnTo>
                    <a:lnTo>
                      <a:pt x="355" y="131"/>
                    </a:lnTo>
                    <a:lnTo>
                      <a:pt x="355" y="129"/>
                    </a:lnTo>
                    <a:lnTo>
                      <a:pt x="355" y="71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9" y="65"/>
                    </a:lnTo>
                    <a:lnTo>
                      <a:pt x="361" y="65"/>
                    </a:lnTo>
                    <a:close/>
                    <a:moveTo>
                      <a:pt x="287" y="52"/>
                    </a:moveTo>
                    <a:lnTo>
                      <a:pt x="290" y="52"/>
                    </a:lnTo>
                    <a:lnTo>
                      <a:pt x="293" y="53"/>
                    </a:lnTo>
                    <a:lnTo>
                      <a:pt x="295" y="54"/>
                    </a:lnTo>
                    <a:lnTo>
                      <a:pt x="297" y="56"/>
                    </a:lnTo>
                    <a:lnTo>
                      <a:pt x="299" y="58"/>
                    </a:lnTo>
                    <a:lnTo>
                      <a:pt x="300" y="60"/>
                    </a:lnTo>
                    <a:lnTo>
                      <a:pt x="301" y="62"/>
                    </a:lnTo>
                    <a:lnTo>
                      <a:pt x="301" y="65"/>
                    </a:lnTo>
                    <a:lnTo>
                      <a:pt x="301" y="165"/>
                    </a:lnTo>
                    <a:lnTo>
                      <a:pt x="301" y="168"/>
                    </a:lnTo>
                    <a:lnTo>
                      <a:pt x="300" y="170"/>
                    </a:lnTo>
                    <a:lnTo>
                      <a:pt x="299" y="173"/>
                    </a:lnTo>
                    <a:lnTo>
                      <a:pt x="297" y="175"/>
                    </a:lnTo>
                    <a:lnTo>
                      <a:pt x="295" y="176"/>
                    </a:lnTo>
                    <a:lnTo>
                      <a:pt x="293" y="178"/>
                    </a:lnTo>
                    <a:lnTo>
                      <a:pt x="290" y="179"/>
                    </a:lnTo>
                    <a:lnTo>
                      <a:pt x="287" y="179"/>
                    </a:lnTo>
                    <a:lnTo>
                      <a:pt x="76" y="179"/>
                    </a:lnTo>
                    <a:lnTo>
                      <a:pt x="74" y="179"/>
                    </a:lnTo>
                    <a:lnTo>
                      <a:pt x="71" y="178"/>
                    </a:lnTo>
                    <a:lnTo>
                      <a:pt x="68" y="176"/>
                    </a:lnTo>
                    <a:lnTo>
                      <a:pt x="67" y="175"/>
                    </a:lnTo>
                    <a:lnTo>
                      <a:pt x="65" y="173"/>
                    </a:lnTo>
                    <a:lnTo>
                      <a:pt x="64" y="170"/>
                    </a:lnTo>
                    <a:lnTo>
                      <a:pt x="63" y="168"/>
                    </a:lnTo>
                    <a:lnTo>
                      <a:pt x="63" y="165"/>
                    </a:lnTo>
                    <a:lnTo>
                      <a:pt x="63" y="65"/>
                    </a:lnTo>
                    <a:lnTo>
                      <a:pt x="63" y="62"/>
                    </a:lnTo>
                    <a:lnTo>
                      <a:pt x="64" y="60"/>
                    </a:lnTo>
                    <a:lnTo>
                      <a:pt x="65" y="58"/>
                    </a:lnTo>
                    <a:lnTo>
                      <a:pt x="67" y="56"/>
                    </a:lnTo>
                    <a:lnTo>
                      <a:pt x="68" y="54"/>
                    </a:lnTo>
                    <a:lnTo>
                      <a:pt x="71" y="53"/>
                    </a:lnTo>
                    <a:lnTo>
                      <a:pt x="74" y="52"/>
                    </a:lnTo>
                    <a:lnTo>
                      <a:pt x="76" y="52"/>
                    </a:lnTo>
                    <a:lnTo>
                      <a:pt x="287" y="52"/>
                    </a:lnTo>
                    <a:close/>
                    <a:moveTo>
                      <a:pt x="214" y="61"/>
                    </a:moveTo>
                    <a:lnTo>
                      <a:pt x="90" y="61"/>
                    </a:lnTo>
                    <a:lnTo>
                      <a:pt x="88" y="61"/>
                    </a:lnTo>
                    <a:lnTo>
                      <a:pt x="85" y="61"/>
                    </a:lnTo>
                    <a:lnTo>
                      <a:pt x="83" y="62"/>
                    </a:lnTo>
                    <a:lnTo>
                      <a:pt x="81" y="64"/>
                    </a:lnTo>
                    <a:lnTo>
                      <a:pt x="80" y="66"/>
                    </a:lnTo>
                    <a:lnTo>
                      <a:pt x="79" y="67"/>
                    </a:lnTo>
                    <a:lnTo>
                      <a:pt x="78" y="70"/>
                    </a:lnTo>
                    <a:lnTo>
                      <a:pt x="78" y="73"/>
                    </a:lnTo>
                    <a:lnTo>
                      <a:pt x="78" y="136"/>
                    </a:lnTo>
                    <a:lnTo>
                      <a:pt x="78" y="138"/>
                    </a:lnTo>
                    <a:lnTo>
                      <a:pt x="79" y="141"/>
                    </a:lnTo>
                    <a:lnTo>
                      <a:pt x="80" y="143"/>
                    </a:lnTo>
                    <a:lnTo>
                      <a:pt x="81" y="145"/>
                    </a:lnTo>
                    <a:lnTo>
                      <a:pt x="83" y="146"/>
                    </a:lnTo>
                    <a:lnTo>
                      <a:pt x="85" y="147"/>
                    </a:lnTo>
                    <a:lnTo>
                      <a:pt x="88" y="148"/>
                    </a:lnTo>
                    <a:lnTo>
                      <a:pt x="90" y="148"/>
                    </a:lnTo>
                    <a:lnTo>
                      <a:pt x="214" y="148"/>
                    </a:lnTo>
                    <a:lnTo>
                      <a:pt x="217" y="148"/>
                    </a:lnTo>
                    <a:lnTo>
                      <a:pt x="219" y="147"/>
                    </a:lnTo>
                    <a:lnTo>
                      <a:pt x="221" y="146"/>
                    </a:lnTo>
                    <a:lnTo>
                      <a:pt x="222" y="145"/>
                    </a:lnTo>
                    <a:lnTo>
                      <a:pt x="224" y="143"/>
                    </a:lnTo>
                    <a:lnTo>
                      <a:pt x="225" y="141"/>
                    </a:lnTo>
                    <a:lnTo>
                      <a:pt x="225" y="138"/>
                    </a:lnTo>
                    <a:lnTo>
                      <a:pt x="226" y="136"/>
                    </a:lnTo>
                    <a:lnTo>
                      <a:pt x="226" y="73"/>
                    </a:lnTo>
                    <a:lnTo>
                      <a:pt x="225" y="70"/>
                    </a:lnTo>
                    <a:lnTo>
                      <a:pt x="225" y="67"/>
                    </a:lnTo>
                    <a:lnTo>
                      <a:pt x="224" y="66"/>
                    </a:lnTo>
                    <a:lnTo>
                      <a:pt x="222" y="64"/>
                    </a:lnTo>
                    <a:lnTo>
                      <a:pt x="221" y="62"/>
                    </a:lnTo>
                    <a:lnTo>
                      <a:pt x="219" y="61"/>
                    </a:lnTo>
                    <a:lnTo>
                      <a:pt x="217" y="61"/>
                    </a:lnTo>
                    <a:lnTo>
                      <a:pt x="214" y="61"/>
                    </a:lnTo>
                    <a:close/>
                    <a:moveTo>
                      <a:pt x="211" y="63"/>
                    </a:moveTo>
                    <a:lnTo>
                      <a:pt x="214" y="64"/>
                    </a:lnTo>
                    <a:lnTo>
                      <a:pt x="216" y="64"/>
                    </a:lnTo>
                    <a:lnTo>
                      <a:pt x="218" y="65"/>
                    </a:lnTo>
                    <a:lnTo>
                      <a:pt x="220" y="67"/>
                    </a:lnTo>
                    <a:lnTo>
                      <a:pt x="221" y="68"/>
                    </a:lnTo>
                    <a:lnTo>
                      <a:pt x="222" y="70"/>
                    </a:lnTo>
                    <a:lnTo>
                      <a:pt x="222" y="72"/>
                    </a:lnTo>
                    <a:lnTo>
                      <a:pt x="223" y="74"/>
                    </a:lnTo>
                    <a:lnTo>
                      <a:pt x="223" y="134"/>
                    </a:lnTo>
                    <a:lnTo>
                      <a:pt x="222" y="136"/>
                    </a:lnTo>
                    <a:lnTo>
                      <a:pt x="222" y="139"/>
                    </a:lnTo>
                    <a:lnTo>
                      <a:pt x="221" y="141"/>
                    </a:lnTo>
                    <a:lnTo>
                      <a:pt x="220" y="142"/>
                    </a:lnTo>
                    <a:lnTo>
                      <a:pt x="218" y="144"/>
                    </a:lnTo>
                    <a:lnTo>
                      <a:pt x="216" y="145"/>
                    </a:lnTo>
                    <a:lnTo>
                      <a:pt x="214" y="146"/>
                    </a:lnTo>
                    <a:lnTo>
                      <a:pt x="211" y="146"/>
                    </a:lnTo>
                    <a:lnTo>
                      <a:pt x="92" y="146"/>
                    </a:lnTo>
                    <a:lnTo>
                      <a:pt x="89" y="146"/>
                    </a:lnTo>
                    <a:lnTo>
                      <a:pt x="88" y="145"/>
                    </a:lnTo>
                    <a:lnTo>
                      <a:pt x="85" y="144"/>
                    </a:lnTo>
                    <a:lnTo>
                      <a:pt x="84" y="142"/>
                    </a:lnTo>
                    <a:lnTo>
                      <a:pt x="83" y="141"/>
                    </a:lnTo>
                    <a:lnTo>
                      <a:pt x="81" y="139"/>
                    </a:lnTo>
                    <a:lnTo>
                      <a:pt x="81" y="136"/>
                    </a:lnTo>
                    <a:lnTo>
                      <a:pt x="81" y="134"/>
                    </a:lnTo>
                    <a:lnTo>
                      <a:pt x="81" y="74"/>
                    </a:lnTo>
                    <a:lnTo>
                      <a:pt x="81" y="72"/>
                    </a:lnTo>
                    <a:lnTo>
                      <a:pt x="81" y="70"/>
                    </a:lnTo>
                    <a:lnTo>
                      <a:pt x="83" y="68"/>
                    </a:lnTo>
                    <a:lnTo>
                      <a:pt x="84" y="67"/>
                    </a:lnTo>
                    <a:lnTo>
                      <a:pt x="85" y="65"/>
                    </a:lnTo>
                    <a:lnTo>
                      <a:pt x="88" y="64"/>
                    </a:lnTo>
                    <a:lnTo>
                      <a:pt x="89" y="64"/>
                    </a:lnTo>
                    <a:lnTo>
                      <a:pt x="92" y="63"/>
                    </a:lnTo>
                    <a:lnTo>
                      <a:pt x="211" y="63"/>
                    </a:lnTo>
                    <a:close/>
                    <a:moveTo>
                      <a:pt x="214" y="71"/>
                    </a:moveTo>
                    <a:lnTo>
                      <a:pt x="89" y="71"/>
                    </a:lnTo>
                    <a:lnTo>
                      <a:pt x="89" y="112"/>
                    </a:lnTo>
                    <a:lnTo>
                      <a:pt x="214" y="112"/>
                    </a:lnTo>
                    <a:lnTo>
                      <a:pt x="214" y="71"/>
                    </a:lnTo>
                    <a:close/>
                    <a:moveTo>
                      <a:pt x="212" y="74"/>
                    </a:moveTo>
                    <a:lnTo>
                      <a:pt x="212" y="109"/>
                    </a:lnTo>
                    <a:lnTo>
                      <a:pt x="92" y="109"/>
                    </a:lnTo>
                    <a:lnTo>
                      <a:pt x="92" y="74"/>
                    </a:lnTo>
                    <a:lnTo>
                      <a:pt x="212" y="74"/>
                    </a:lnTo>
                    <a:close/>
                    <a:moveTo>
                      <a:pt x="0" y="0"/>
                    </a:moveTo>
                    <a:lnTo>
                      <a:pt x="35" y="12"/>
                    </a:lnTo>
                    <a:lnTo>
                      <a:pt x="35" y="30"/>
                    </a:lnTo>
                    <a:lnTo>
                      <a:pt x="0" y="43"/>
                    </a:lnTo>
                    <a:lnTo>
                      <a:pt x="0" y="0"/>
                    </a:lnTo>
                    <a:close/>
                    <a:moveTo>
                      <a:pt x="352" y="72"/>
                    </a:moveTo>
                    <a:lnTo>
                      <a:pt x="313" y="72"/>
                    </a:lnTo>
                    <a:lnTo>
                      <a:pt x="308" y="49"/>
                    </a:lnTo>
                    <a:lnTo>
                      <a:pt x="307" y="48"/>
                    </a:lnTo>
                    <a:lnTo>
                      <a:pt x="305" y="46"/>
                    </a:lnTo>
                    <a:lnTo>
                      <a:pt x="303" y="45"/>
                    </a:lnTo>
                    <a:lnTo>
                      <a:pt x="300" y="45"/>
                    </a:lnTo>
                    <a:lnTo>
                      <a:pt x="190" y="45"/>
                    </a:lnTo>
                    <a:lnTo>
                      <a:pt x="170" y="16"/>
                    </a:lnTo>
                    <a:lnTo>
                      <a:pt x="169" y="14"/>
                    </a:lnTo>
                    <a:lnTo>
                      <a:pt x="168" y="13"/>
                    </a:lnTo>
                    <a:lnTo>
                      <a:pt x="167" y="12"/>
                    </a:lnTo>
                    <a:lnTo>
                      <a:pt x="165" y="10"/>
                    </a:lnTo>
                    <a:lnTo>
                      <a:pt x="163" y="10"/>
                    </a:lnTo>
                    <a:lnTo>
                      <a:pt x="161" y="9"/>
                    </a:lnTo>
                    <a:lnTo>
                      <a:pt x="159" y="9"/>
                    </a:lnTo>
                    <a:lnTo>
                      <a:pt x="157" y="9"/>
                    </a:lnTo>
                    <a:lnTo>
                      <a:pt x="42" y="9"/>
                    </a:lnTo>
                    <a:lnTo>
                      <a:pt x="42" y="35"/>
                    </a:lnTo>
                    <a:lnTo>
                      <a:pt x="55" y="53"/>
                    </a:lnTo>
                    <a:lnTo>
                      <a:pt x="55" y="184"/>
                    </a:lnTo>
                    <a:lnTo>
                      <a:pt x="70" y="184"/>
                    </a:lnTo>
                    <a:lnTo>
                      <a:pt x="70" y="196"/>
                    </a:lnTo>
                    <a:lnTo>
                      <a:pt x="226" y="196"/>
                    </a:lnTo>
                    <a:lnTo>
                      <a:pt x="226" y="185"/>
                    </a:lnTo>
                    <a:lnTo>
                      <a:pt x="300" y="185"/>
                    </a:lnTo>
                    <a:lnTo>
                      <a:pt x="305" y="185"/>
                    </a:lnTo>
                    <a:lnTo>
                      <a:pt x="307" y="184"/>
                    </a:lnTo>
                    <a:lnTo>
                      <a:pt x="308" y="181"/>
                    </a:lnTo>
                    <a:lnTo>
                      <a:pt x="308" y="179"/>
                    </a:lnTo>
                    <a:lnTo>
                      <a:pt x="308" y="129"/>
                    </a:lnTo>
                    <a:lnTo>
                      <a:pt x="352" y="129"/>
                    </a:lnTo>
                    <a:lnTo>
                      <a:pt x="353" y="132"/>
                    </a:lnTo>
                    <a:lnTo>
                      <a:pt x="355" y="136"/>
                    </a:lnTo>
                    <a:lnTo>
                      <a:pt x="358" y="138"/>
                    </a:lnTo>
                    <a:lnTo>
                      <a:pt x="361" y="139"/>
                    </a:lnTo>
                    <a:lnTo>
                      <a:pt x="365" y="138"/>
                    </a:lnTo>
                    <a:lnTo>
                      <a:pt x="368" y="136"/>
                    </a:lnTo>
                    <a:lnTo>
                      <a:pt x="370" y="132"/>
                    </a:lnTo>
                    <a:lnTo>
                      <a:pt x="371" y="129"/>
                    </a:lnTo>
                    <a:lnTo>
                      <a:pt x="371" y="72"/>
                    </a:lnTo>
                    <a:lnTo>
                      <a:pt x="370" y="68"/>
                    </a:lnTo>
                    <a:lnTo>
                      <a:pt x="368" y="65"/>
                    </a:lnTo>
                    <a:lnTo>
                      <a:pt x="365" y="63"/>
                    </a:lnTo>
                    <a:lnTo>
                      <a:pt x="361" y="62"/>
                    </a:lnTo>
                    <a:lnTo>
                      <a:pt x="358" y="63"/>
                    </a:lnTo>
                    <a:lnTo>
                      <a:pt x="355" y="65"/>
                    </a:lnTo>
                    <a:lnTo>
                      <a:pt x="353" y="68"/>
                    </a:lnTo>
                    <a:lnTo>
                      <a:pt x="352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85" name="Rectangle 191"/>
              <p:cNvSpPr>
                <a:spLocks noChangeArrowheads="1"/>
              </p:cNvSpPr>
              <p:nvPr/>
            </p:nvSpPr>
            <p:spPr bwMode="auto">
              <a:xfrm>
                <a:off x="1534" y="3280"/>
                <a:ext cx="30" cy="1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86" name="Rectangle 192"/>
              <p:cNvSpPr>
                <a:spLocks noChangeArrowheads="1"/>
              </p:cNvSpPr>
              <p:nvPr/>
            </p:nvSpPr>
            <p:spPr bwMode="auto">
              <a:xfrm>
                <a:off x="1534" y="3258"/>
                <a:ext cx="30" cy="16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87" name="Rectangle 193"/>
              <p:cNvSpPr>
                <a:spLocks noChangeArrowheads="1"/>
              </p:cNvSpPr>
              <p:nvPr/>
            </p:nvSpPr>
            <p:spPr bwMode="auto">
              <a:xfrm>
                <a:off x="1534" y="3236"/>
                <a:ext cx="30" cy="1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88" name="Rectangle 194"/>
              <p:cNvSpPr>
                <a:spLocks noChangeArrowheads="1"/>
              </p:cNvSpPr>
              <p:nvPr/>
            </p:nvSpPr>
            <p:spPr bwMode="auto">
              <a:xfrm>
                <a:off x="1534" y="3213"/>
                <a:ext cx="30" cy="1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89" name="Freeform 195"/>
              <p:cNvSpPr>
                <a:spLocks/>
              </p:cNvSpPr>
              <p:nvPr/>
            </p:nvSpPr>
            <p:spPr bwMode="auto">
              <a:xfrm>
                <a:off x="1529" y="3203"/>
                <a:ext cx="41" cy="106"/>
              </a:xfrm>
              <a:custGeom>
                <a:avLst/>
                <a:gdLst>
                  <a:gd name="T0" fmla="*/ 33 w 41"/>
                  <a:gd name="T1" fmla="*/ 0 h 106"/>
                  <a:gd name="T2" fmla="*/ 33 w 41"/>
                  <a:gd name="T3" fmla="*/ 0 h 106"/>
                  <a:gd name="T4" fmla="*/ 34 w 41"/>
                  <a:gd name="T5" fmla="*/ 1 h 106"/>
                  <a:gd name="T6" fmla="*/ 36 w 41"/>
                  <a:gd name="T7" fmla="*/ 1 h 106"/>
                  <a:gd name="T8" fmla="*/ 37 w 41"/>
                  <a:gd name="T9" fmla="*/ 2 h 106"/>
                  <a:gd name="T10" fmla="*/ 39 w 41"/>
                  <a:gd name="T11" fmla="*/ 3 h 106"/>
                  <a:gd name="T12" fmla="*/ 40 w 41"/>
                  <a:gd name="T13" fmla="*/ 5 h 106"/>
                  <a:gd name="T14" fmla="*/ 41 w 41"/>
                  <a:gd name="T15" fmla="*/ 7 h 106"/>
                  <a:gd name="T16" fmla="*/ 41 w 41"/>
                  <a:gd name="T17" fmla="*/ 9 h 106"/>
                  <a:gd name="T18" fmla="*/ 41 w 41"/>
                  <a:gd name="T19" fmla="*/ 11 h 106"/>
                  <a:gd name="T20" fmla="*/ 41 w 41"/>
                  <a:gd name="T21" fmla="*/ 95 h 106"/>
                  <a:gd name="T22" fmla="*/ 41 w 41"/>
                  <a:gd name="T23" fmla="*/ 95 h 106"/>
                  <a:gd name="T24" fmla="*/ 41 w 41"/>
                  <a:gd name="T25" fmla="*/ 100 h 106"/>
                  <a:gd name="T26" fmla="*/ 39 w 41"/>
                  <a:gd name="T27" fmla="*/ 103 h 106"/>
                  <a:gd name="T28" fmla="*/ 36 w 41"/>
                  <a:gd name="T29" fmla="*/ 105 h 106"/>
                  <a:gd name="T30" fmla="*/ 33 w 41"/>
                  <a:gd name="T31" fmla="*/ 106 h 106"/>
                  <a:gd name="T32" fmla="*/ 9 w 41"/>
                  <a:gd name="T33" fmla="*/ 106 h 106"/>
                  <a:gd name="T34" fmla="*/ 9 w 41"/>
                  <a:gd name="T35" fmla="*/ 106 h 106"/>
                  <a:gd name="T36" fmla="*/ 5 w 41"/>
                  <a:gd name="T37" fmla="*/ 105 h 106"/>
                  <a:gd name="T38" fmla="*/ 2 w 41"/>
                  <a:gd name="T39" fmla="*/ 103 h 106"/>
                  <a:gd name="T40" fmla="*/ 1 w 41"/>
                  <a:gd name="T41" fmla="*/ 100 h 106"/>
                  <a:gd name="T42" fmla="*/ 0 w 41"/>
                  <a:gd name="T43" fmla="*/ 95 h 106"/>
                  <a:gd name="T44" fmla="*/ 0 w 41"/>
                  <a:gd name="T45" fmla="*/ 11 h 106"/>
                  <a:gd name="T46" fmla="*/ 0 w 41"/>
                  <a:gd name="T47" fmla="*/ 11 h 106"/>
                  <a:gd name="T48" fmla="*/ 0 w 41"/>
                  <a:gd name="T49" fmla="*/ 9 h 106"/>
                  <a:gd name="T50" fmla="*/ 1 w 41"/>
                  <a:gd name="T51" fmla="*/ 7 h 106"/>
                  <a:gd name="T52" fmla="*/ 1 w 41"/>
                  <a:gd name="T53" fmla="*/ 5 h 106"/>
                  <a:gd name="T54" fmla="*/ 2 w 41"/>
                  <a:gd name="T55" fmla="*/ 3 h 106"/>
                  <a:gd name="T56" fmla="*/ 3 w 41"/>
                  <a:gd name="T57" fmla="*/ 2 h 106"/>
                  <a:gd name="T58" fmla="*/ 5 w 41"/>
                  <a:gd name="T59" fmla="*/ 1 h 106"/>
                  <a:gd name="T60" fmla="*/ 7 w 41"/>
                  <a:gd name="T61" fmla="*/ 1 h 106"/>
                  <a:gd name="T62" fmla="*/ 9 w 41"/>
                  <a:gd name="T63" fmla="*/ 0 h 106"/>
                  <a:gd name="T64" fmla="*/ 33 w 41"/>
                  <a:gd name="T65" fmla="*/ 0 h 10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1"/>
                  <a:gd name="T100" fmla="*/ 0 h 106"/>
                  <a:gd name="T101" fmla="*/ 41 w 41"/>
                  <a:gd name="T102" fmla="*/ 106 h 10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1" h="106">
                    <a:moveTo>
                      <a:pt x="33" y="0"/>
                    </a:moveTo>
                    <a:lnTo>
                      <a:pt x="33" y="0"/>
                    </a:lnTo>
                    <a:lnTo>
                      <a:pt x="34" y="1"/>
                    </a:lnTo>
                    <a:lnTo>
                      <a:pt x="36" y="1"/>
                    </a:lnTo>
                    <a:lnTo>
                      <a:pt x="37" y="2"/>
                    </a:lnTo>
                    <a:lnTo>
                      <a:pt x="39" y="3"/>
                    </a:lnTo>
                    <a:lnTo>
                      <a:pt x="40" y="5"/>
                    </a:lnTo>
                    <a:lnTo>
                      <a:pt x="41" y="7"/>
                    </a:lnTo>
                    <a:lnTo>
                      <a:pt x="41" y="9"/>
                    </a:lnTo>
                    <a:lnTo>
                      <a:pt x="41" y="11"/>
                    </a:lnTo>
                    <a:lnTo>
                      <a:pt x="41" y="95"/>
                    </a:lnTo>
                    <a:lnTo>
                      <a:pt x="41" y="100"/>
                    </a:lnTo>
                    <a:lnTo>
                      <a:pt x="39" y="103"/>
                    </a:lnTo>
                    <a:lnTo>
                      <a:pt x="36" y="105"/>
                    </a:lnTo>
                    <a:lnTo>
                      <a:pt x="33" y="106"/>
                    </a:lnTo>
                    <a:lnTo>
                      <a:pt x="9" y="106"/>
                    </a:lnTo>
                    <a:lnTo>
                      <a:pt x="5" y="105"/>
                    </a:lnTo>
                    <a:lnTo>
                      <a:pt x="2" y="103"/>
                    </a:lnTo>
                    <a:lnTo>
                      <a:pt x="1" y="100"/>
                    </a:lnTo>
                    <a:lnTo>
                      <a:pt x="0" y="95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2" y="3"/>
                    </a:lnTo>
                    <a:lnTo>
                      <a:pt x="3" y="2"/>
                    </a:lnTo>
                    <a:lnTo>
                      <a:pt x="5" y="1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33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90" name="Freeform 196"/>
              <p:cNvSpPr>
                <a:spLocks/>
              </p:cNvSpPr>
              <p:nvPr/>
            </p:nvSpPr>
            <p:spPr bwMode="auto">
              <a:xfrm>
                <a:off x="1635" y="3204"/>
                <a:ext cx="12" cy="69"/>
              </a:xfrm>
              <a:custGeom>
                <a:avLst/>
                <a:gdLst>
                  <a:gd name="T0" fmla="*/ 6 w 12"/>
                  <a:gd name="T1" fmla="*/ 0 h 69"/>
                  <a:gd name="T2" fmla="*/ 6 w 12"/>
                  <a:gd name="T3" fmla="*/ 0 h 69"/>
                  <a:gd name="T4" fmla="*/ 9 w 12"/>
                  <a:gd name="T5" fmla="*/ 0 h 69"/>
                  <a:gd name="T6" fmla="*/ 11 w 12"/>
                  <a:gd name="T7" fmla="*/ 2 h 69"/>
                  <a:gd name="T8" fmla="*/ 12 w 12"/>
                  <a:gd name="T9" fmla="*/ 4 h 69"/>
                  <a:gd name="T10" fmla="*/ 12 w 12"/>
                  <a:gd name="T11" fmla="*/ 6 h 69"/>
                  <a:gd name="T12" fmla="*/ 12 w 12"/>
                  <a:gd name="T13" fmla="*/ 64 h 69"/>
                  <a:gd name="T14" fmla="*/ 12 w 12"/>
                  <a:gd name="T15" fmla="*/ 64 h 69"/>
                  <a:gd name="T16" fmla="*/ 12 w 12"/>
                  <a:gd name="T17" fmla="*/ 66 h 69"/>
                  <a:gd name="T18" fmla="*/ 11 w 12"/>
                  <a:gd name="T19" fmla="*/ 67 h 69"/>
                  <a:gd name="T20" fmla="*/ 9 w 12"/>
                  <a:gd name="T21" fmla="*/ 68 h 69"/>
                  <a:gd name="T22" fmla="*/ 6 w 12"/>
                  <a:gd name="T23" fmla="*/ 69 h 69"/>
                  <a:gd name="T24" fmla="*/ 6 w 12"/>
                  <a:gd name="T25" fmla="*/ 69 h 69"/>
                  <a:gd name="T26" fmla="*/ 6 w 12"/>
                  <a:gd name="T27" fmla="*/ 69 h 69"/>
                  <a:gd name="T28" fmla="*/ 4 w 12"/>
                  <a:gd name="T29" fmla="*/ 68 h 69"/>
                  <a:gd name="T30" fmla="*/ 2 w 12"/>
                  <a:gd name="T31" fmla="*/ 67 h 69"/>
                  <a:gd name="T32" fmla="*/ 0 w 12"/>
                  <a:gd name="T33" fmla="*/ 66 h 69"/>
                  <a:gd name="T34" fmla="*/ 0 w 12"/>
                  <a:gd name="T35" fmla="*/ 64 h 69"/>
                  <a:gd name="T36" fmla="*/ 0 w 12"/>
                  <a:gd name="T37" fmla="*/ 6 h 69"/>
                  <a:gd name="T38" fmla="*/ 0 w 12"/>
                  <a:gd name="T39" fmla="*/ 6 h 69"/>
                  <a:gd name="T40" fmla="*/ 0 w 12"/>
                  <a:gd name="T41" fmla="*/ 4 h 69"/>
                  <a:gd name="T42" fmla="*/ 2 w 12"/>
                  <a:gd name="T43" fmla="*/ 2 h 69"/>
                  <a:gd name="T44" fmla="*/ 4 w 12"/>
                  <a:gd name="T45" fmla="*/ 0 h 69"/>
                  <a:gd name="T46" fmla="*/ 6 w 12"/>
                  <a:gd name="T47" fmla="*/ 0 h 69"/>
                  <a:gd name="T48" fmla="*/ 6 w 12"/>
                  <a:gd name="T49" fmla="*/ 0 h 6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2"/>
                  <a:gd name="T76" fmla="*/ 0 h 69"/>
                  <a:gd name="T77" fmla="*/ 12 w 12"/>
                  <a:gd name="T78" fmla="*/ 69 h 6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2" h="69">
                    <a:moveTo>
                      <a:pt x="6" y="0"/>
                    </a:moveTo>
                    <a:lnTo>
                      <a:pt x="6" y="0"/>
                    </a:lnTo>
                    <a:lnTo>
                      <a:pt x="9" y="0"/>
                    </a:lnTo>
                    <a:lnTo>
                      <a:pt x="11" y="2"/>
                    </a:lnTo>
                    <a:lnTo>
                      <a:pt x="12" y="4"/>
                    </a:lnTo>
                    <a:lnTo>
                      <a:pt x="12" y="6"/>
                    </a:lnTo>
                    <a:lnTo>
                      <a:pt x="12" y="64"/>
                    </a:lnTo>
                    <a:lnTo>
                      <a:pt x="12" y="66"/>
                    </a:lnTo>
                    <a:lnTo>
                      <a:pt x="11" y="67"/>
                    </a:lnTo>
                    <a:lnTo>
                      <a:pt x="9" y="68"/>
                    </a:lnTo>
                    <a:lnTo>
                      <a:pt x="6" y="69"/>
                    </a:lnTo>
                    <a:lnTo>
                      <a:pt x="4" y="68"/>
                    </a:lnTo>
                    <a:lnTo>
                      <a:pt x="2" y="67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91" name="Freeform 197"/>
              <p:cNvSpPr>
                <a:spLocks/>
              </p:cNvSpPr>
              <p:nvPr/>
            </p:nvSpPr>
            <p:spPr bwMode="auto">
              <a:xfrm>
                <a:off x="1343" y="3191"/>
                <a:ext cx="238" cy="127"/>
              </a:xfrm>
              <a:custGeom>
                <a:avLst/>
                <a:gdLst>
                  <a:gd name="T0" fmla="*/ 224 w 238"/>
                  <a:gd name="T1" fmla="*/ 0 h 127"/>
                  <a:gd name="T2" fmla="*/ 224 w 238"/>
                  <a:gd name="T3" fmla="*/ 0 h 127"/>
                  <a:gd name="T4" fmla="*/ 227 w 238"/>
                  <a:gd name="T5" fmla="*/ 0 h 127"/>
                  <a:gd name="T6" fmla="*/ 230 w 238"/>
                  <a:gd name="T7" fmla="*/ 1 h 127"/>
                  <a:gd name="T8" fmla="*/ 232 w 238"/>
                  <a:gd name="T9" fmla="*/ 2 h 127"/>
                  <a:gd name="T10" fmla="*/ 234 w 238"/>
                  <a:gd name="T11" fmla="*/ 4 h 127"/>
                  <a:gd name="T12" fmla="*/ 236 w 238"/>
                  <a:gd name="T13" fmla="*/ 6 h 127"/>
                  <a:gd name="T14" fmla="*/ 237 w 238"/>
                  <a:gd name="T15" fmla="*/ 8 h 127"/>
                  <a:gd name="T16" fmla="*/ 238 w 238"/>
                  <a:gd name="T17" fmla="*/ 10 h 127"/>
                  <a:gd name="T18" fmla="*/ 238 w 238"/>
                  <a:gd name="T19" fmla="*/ 13 h 127"/>
                  <a:gd name="T20" fmla="*/ 238 w 238"/>
                  <a:gd name="T21" fmla="*/ 113 h 127"/>
                  <a:gd name="T22" fmla="*/ 238 w 238"/>
                  <a:gd name="T23" fmla="*/ 113 h 127"/>
                  <a:gd name="T24" fmla="*/ 238 w 238"/>
                  <a:gd name="T25" fmla="*/ 116 h 127"/>
                  <a:gd name="T26" fmla="*/ 237 w 238"/>
                  <a:gd name="T27" fmla="*/ 118 h 127"/>
                  <a:gd name="T28" fmla="*/ 236 w 238"/>
                  <a:gd name="T29" fmla="*/ 121 h 127"/>
                  <a:gd name="T30" fmla="*/ 234 w 238"/>
                  <a:gd name="T31" fmla="*/ 123 h 127"/>
                  <a:gd name="T32" fmla="*/ 232 w 238"/>
                  <a:gd name="T33" fmla="*/ 124 h 127"/>
                  <a:gd name="T34" fmla="*/ 230 w 238"/>
                  <a:gd name="T35" fmla="*/ 126 h 127"/>
                  <a:gd name="T36" fmla="*/ 227 w 238"/>
                  <a:gd name="T37" fmla="*/ 127 h 127"/>
                  <a:gd name="T38" fmla="*/ 224 w 238"/>
                  <a:gd name="T39" fmla="*/ 127 h 127"/>
                  <a:gd name="T40" fmla="*/ 13 w 238"/>
                  <a:gd name="T41" fmla="*/ 127 h 127"/>
                  <a:gd name="T42" fmla="*/ 13 w 238"/>
                  <a:gd name="T43" fmla="*/ 127 h 127"/>
                  <a:gd name="T44" fmla="*/ 11 w 238"/>
                  <a:gd name="T45" fmla="*/ 127 h 127"/>
                  <a:gd name="T46" fmla="*/ 8 w 238"/>
                  <a:gd name="T47" fmla="*/ 126 h 127"/>
                  <a:gd name="T48" fmla="*/ 5 w 238"/>
                  <a:gd name="T49" fmla="*/ 124 h 127"/>
                  <a:gd name="T50" fmla="*/ 4 w 238"/>
                  <a:gd name="T51" fmla="*/ 123 h 127"/>
                  <a:gd name="T52" fmla="*/ 2 w 238"/>
                  <a:gd name="T53" fmla="*/ 121 h 127"/>
                  <a:gd name="T54" fmla="*/ 1 w 238"/>
                  <a:gd name="T55" fmla="*/ 118 h 127"/>
                  <a:gd name="T56" fmla="*/ 0 w 238"/>
                  <a:gd name="T57" fmla="*/ 116 h 127"/>
                  <a:gd name="T58" fmla="*/ 0 w 238"/>
                  <a:gd name="T59" fmla="*/ 113 h 127"/>
                  <a:gd name="T60" fmla="*/ 0 w 238"/>
                  <a:gd name="T61" fmla="*/ 13 h 127"/>
                  <a:gd name="T62" fmla="*/ 0 w 238"/>
                  <a:gd name="T63" fmla="*/ 13 h 127"/>
                  <a:gd name="T64" fmla="*/ 0 w 238"/>
                  <a:gd name="T65" fmla="*/ 10 h 127"/>
                  <a:gd name="T66" fmla="*/ 1 w 238"/>
                  <a:gd name="T67" fmla="*/ 8 h 127"/>
                  <a:gd name="T68" fmla="*/ 2 w 238"/>
                  <a:gd name="T69" fmla="*/ 6 h 127"/>
                  <a:gd name="T70" fmla="*/ 4 w 238"/>
                  <a:gd name="T71" fmla="*/ 4 h 127"/>
                  <a:gd name="T72" fmla="*/ 5 w 238"/>
                  <a:gd name="T73" fmla="*/ 2 h 127"/>
                  <a:gd name="T74" fmla="*/ 8 w 238"/>
                  <a:gd name="T75" fmla="*/ 1 h 127"/>
                  <a:gd name="T76" fmla="*/ 11 w 238"/>
                  <a:gd name="T77" fmla="*/ 0 h 127"/>
                  <a:gd name="T78" fmla="*/ 13 w 238"/>
                  <a:gd name="T79" fmla="*/ 0 h 127"/>
                  <a:gd name="T80" fmla="*/ 224 w 238"/>
                  <a:gd name="T81" fmla="*/ 0 h 12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38"/>
                  <a:gd name="T124" fmla="*/ 0 h 127"/>
                  <a:gd name="T125" fmla="*/ 238 w 238"/>
                  <a:gd name="T126" fmla="*/ 127 h 12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38" h="127">
                    <a:moveTo>
                      <a:pt x="224" y="0"/>
                    </a:moveTo>
                    <a:lnTo>
                      <a:pt x="224" y="0"/>
                    </a:lnTo>
                    <a:lnTo>
                      <a:pt x="227" y="0"/>
                    </a:lnTo>
                    <a:lnTo>
                      <a:pt x="230" y="1"/>
                    </a:lnTo>
                    <a:lnTo>
                      <a:pt x="232" y="2"/>
                    </a:lnTo>
                    <a:lnTo>
                      <a:pt x="234" y="4"/>
                    </a:lnTo>
                    <a:lnTo>
                      <a:pt x="236" y="6"/>
                    </a:lnTo>
                    <a:lnTo>
                      <a:pt x="237" y="8"/>
                    </a:lnTo>
                    <a:lnTo>
                      <a:pt x="238" y="10"/>
                    </a:lnTo>
                    <a:lnTo>
                      <a:pt x="238" y="13"/>
                    </a:lnTo>
                    <a:lnTo>
                      <a:pt x="238" y="113"/>
                    </a:lnTo>
                    <a:lnTo>
                      <a:pt x="238" y="116"/>
                    </a:lnTo>
                    <a:lnTo>
                      <a:pt x="237" y="118"/>
                    </a:lnTo>
                    <a:lnTo>
                      <a:pt x="236" y="121"/>
                    </a:lnTo>
                    <a:lnTo>
                      <a:pt x="234" y="123"/>
                    </a:lnTo>
                    <a:lnTo>
                      <a:pt x="232" y="124"/>
                    </a:lnTo>
                    <a:lnTo>
                      <a:pt x="230" y="126"/>
                    </a:lnTo>
                    <a:lnTo>
                      <a:pt x="227" y="127"/>
                    </a:lnTo>
                    <a:lnTo>
                      <a:pt x="224" y="127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8" y="126"/>
                    </a:lnTo>
                    <a:lnTo>
                      <a:pt x="5" y="124"/>
                    </a:lnTo>
                    <a:lnTo>
                      <a:pt x="4" y="123"/>
                    </a:lnTo>
                    <a:lnTo>
                      <a:pt x="2" y="121"/>
                    </a:lnTo>
                    <a:lnTo>
                      <a:pt x="1" y="118"/>
                    </a:lnTo>
                    <a:lnTo>
                      <a:pt x="0" y="116"/>
                    </a:lnTo>
                    <a:lnTo>
                      <a:pt x="0" y="113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5" y="2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3" y="0"/>
                    </a:lnTo>
                    <a:lnTo>
                      <a:pt x="224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92" name="Freeform 198"/>
              <p:cNvSpPr>
                <a:spLocks/>
              </p:cNvSpPr>
              <p:nvPr/>
            </p:nvSpPr>
            <p:spPr bwMode="auto">
              <a:xfrm>
                <a:off x="1358" y="3200"/>
                <a:ext cx="148" cy="87"/>
              </a:xfrm>
              <a:custGeom>
                <a:avLst/>
                <a:gdLst>
                  <a:gd name="T0" fmla="*/ 136 w 148"/>
                  <a:gd name="T1" fmla="*/ 0 h 87"/>
                  <a:gd name="T2" fmla="*/ 12 w 148"/>
                  <a:gd name="T3" fmla="*/ 0 h 87"/>
                  <a:gd name="T4" fmla="*/ 12 w 148"/>
                  <a:gd name="T5" fmla="*/ 0 h 87"/>
                  <a:gd name="T6" fmla="*/ 10 w 148"/>
                  <a:gd name="T7" fmla="*/ 0 h 87"/>
                  <a:gd name="T8" fmla="*/ 7 w 148"/>
                  <a:gd name="T9" fmla="*/ 0 h 87"/>
                  <a:gd name="T10" fmla="*/ 5 w 148"/>
                  <a:gd name="T11" fmla="*/ 1 h 87"/>
                  <a:gd name="T12" fmla="*/ 3 w 148"/>
                  <a:gd name="T13" fmla="*/ 3 h 87"/>
                  <a:gd name="T14" fmla="*/ 2 w 148"/>
                  <a:gd name="T15" fmla="*/ 5 h 87"/>
                  <a:gd name="T16" fmla="*/ 1 w 148"/>
                  <a:gd name="T17" fmla="*/ 6 h 87"/>
                  <a:gd name="T18" fmla="*/ 0 w 148"/>
                  <a:gd name="T19" fmla="*/ 9 h 87"/>
                  <a:gd name="T20" fmla="*/ 0 w 148"/>
                  <a:gd name="T21" fmla="*/ 12 h 87"/>
                  <a:gd name="T22" fmla="*/ 0 w 148"/>
                  <a:gd name="T23" fmla="*/ 75 h 87"/>
                  <a:gd name="T24" fmla="*/ 0 w 148"/>
                  <a:gd name="T25" fmla="*/ 75 h 87"/>
                  <a:gd name="T26" fmla="*/ 0 w 148"/>
                  <a:gd name="T27" fmla="*/ 77 h 87"/>
                  <a:gd name="T28" fmla="*/ 1 w 148"/>
                  <a:gd name="T29" fmla="*/ 80 h 87"/>
                  <a:gd name="T30" fmla="*/ 2 w 148"/>
                  <a:gd name="T31" fmla="*/ 82 h 87"/>
                  <a:gd name="T32" fmla="*/ 3 w 148"/>
                  <a:gd name="T33" fmla="*/ 84 h 87"/>
                  <a:gd name="T34" fmla="*/ 5 w 148"/>
                  <a:gd name="T35" fmla="*/ 85 h 87"/>
                  <a:gd name="T36" fmla="*/ 7 w 148"/>
                  <a:gd name="T37" fmla="*/ 86 h 87"/>
                  <a:gd name="T38" fmla="*/ 10 w 148"/>
                  <a:gd name="T39" fmla="*/ 87 h 87"/>
                  <a:gd name="T40" fmla="*/ 12 w 148"/>
                  <a:gd name="T41" fmla="*/ 87 h 87"/>
                  <a:gd name="T42" fmla="*/ 136 w 148"/>
                  <a:gd name="T43" fmla="*/ 87 h 87"/>
                  <a:gd name="T44" fmla="*/ 136 w 148"/>
                  <a:gd name="T45" fmla="*/ 87 h 87"/>
                  <a:gd name="T46" fmla="*/ 139 w 148"/>
                  <a:gd name="T47" fmla="*/ 87 h 87"/>
                  <a:gd name="T48" fmla="*/ 141 w 148"/>
                  <a:gd name="T49" fmla="*/ 86 h 87"/>
                  <a:gd name="T50" fmla="*/ 143 w 148"/>
                  <a:gd name="T51" fmla="*/ 85 h 87"/>
                  <a:gd name="T52" fmla="*/ 144 w 148"/>
                  <a:gd name="T53" fmla="*/ 84 h 87"/>
                  <a:gd name="T54" fmla="*/ 146 w 148"/>
                  <a:gd name="T55" fmla="*/ 82 h 87"/>
                  <a:gd name="T56" fmla="*/ 147 w 148"/>
                  <a:gd name="T57" fmla="*/ 80 h 87"/>
                  <a:gd name="T58" fmla="*/ 147 w 148"/>
                  <a:gd name="T59" fmla="*/ 77 h 87"/>
                  <a:gd name="T60" fmla="*/ 148 w 148"/>
                  <a:gd name="T61" fmla="*/ 75 h 87"/>
                  <a:gd name="T62" fmla="*/ 148 w 148"/>
                  <a:gd name="T63" fmla="*/ 12 h 87"/>
                  <a:gd name="T64" fmla="*/ 148 w 148"/>
                  <a:gd name="T65" fmla="*/ 12 h 87"/>
                  <a:gd name="T66" fmla="*/ 147 w 148"/>
                  <a:gd name="T67" fmla="*/ 9 h 87"/>
                  <a:gd name="T68" fmla="*/ 147 w 148"/>
                  <a:gd name="T69" fmla="*/ 6 h 87"/>
                  <a:gd name="T70" fmla="*/ 146 w 148"/>
                  <a:gd name="T71" fmla="*/ 5 h 87"/>
                  <a:gd name="T72" fmla="*/ 144 w 148"/>
                  <a:gd name="T73" fmla="*/ 3 h 87"/>
                  <a:gd name="T74" fmla="*/ 143 w 148"/>
                  <a:gd name="T75" fmla="*/ 1 h 87"/>
                  <a:gd name="T76" fmla="*/ 141 w 148"/>
                  <a:gd name="T77" fmla="*/ 0 h 87"/>
                  <a:gd name="T78" fmla="*/ 139 w 148"/>
                  <a:gd name="T79" fmla="*/ 0 h 87"/>
                  <a:gd name="T80" fmla="*/ 136 w 148"/>
                  <a:gd name="T81" fmla="*/ 0 h 8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8"/>
                  <a:gd name="T124" fmla="*/ 0 h 87"/>
                  <a:gd name="T125" fmla="*/ 148 w 148"/>
                  <a:gd name="T126" fmla="*/ 87 h 8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8" h="87">
                    <a:moveTo>
                      <a:pt x="136" y="0"/>
                    </a:moveTo>
                    <a:lnTo>
                      <a:pt x="12" y="0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2" y="5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0" y="75"/>
                    </a:lnTo>
                    <a:lnTo>
                      <a:pt x="0" y="77"/>
                    </a:lnTo>
                    <a:lnTo>
                      <a:pt x="1" y="80"/>
                    </a:lnTo>
                    <a:lnTo>
                      <a:pt x="2" y="82"/>
                    </a:lnTo>
                    <a:lnTo>
                      <a:pt x="3" y="84"/>
                    </a:lnTo>
                    <a:lnTo>
                      <a:pt x="5" y="85"/>
                    </a:lnTo>
                    <a:lnTo>
                      <a:pt x="7" y="86"/>
                    </a:lnTo>
                    <a:lnTo>
                      <a:pt x="10" y="87"/>
                    </a:lnTo>
                    <a:lnTo>
                      <a:pt x="12" y="87"/>
                    </a:lnTo>
                    <a:lnTo>
                      <a:pt x="136" y="87"/>
                    </a:lnTo>
                    <a:lnTo>
                      <a:pt x="139" y="87"/>
                    </a:lnTo>
                    <a:lnTo>
                      <a:pt x="141" y="86"/>
                    </a:lnTo>
                    <a:lnTo>
                      <a:pt x="143" y="85"/>
                    </a:lnTo>
                    <a:lnTo>
                      <a:pt x="144" y="84"/>
                    </a:lnTo>
                    <a:lnTo>
                      <a:pt x="146" y="82"/>
                    </a:lnTo>
                    <a:lnTo>
                      <a:pt x="147" y="80"/>
                    </a:lnTo>
                    <a:lnTo>
                      <a:pt x="147" y="77"/>
                    </a:lnTo>
                    <a:lnTo>
                      <a:pt x="148" y="75"/>
                    </a:lnTo>
                    <a:lnTo>
                      <a:pt x="148" y="12"/>
                    </a:lnTo>
                    <a:lnTo>
                      <a:pt x="147" y="9"/>
                    </a:lnTo>
                    <a:lnTo>
                      <a:pt x="147" y="6"/>
                    </a:lnTo>
                    <a:lnTo>
                      <a:pt x="146" y="5"/>
                    </a:lnTo>
                    <a:lnTo>
                      <a:pt x="144" y="3"/>
                    </a:lnTo>
                    <a:lnTo>
                      <a:pt x="143" y="1"/>
                    </a:lnTo>
                    <a:lnTo>
                      <a:pt x="141" y="0"/>
                    </a:lnTo>
                    <a:lnTo>
                      <a:pt x="139" y="0"/>
                    </a:lnTo>
                    <a:lnTo>
                      <a:pt x="13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93" name="Freeform 199"/>
              <p:cNvSpPr>
                <a:spLocks/>
              </p:cNvSpPr>
              <p:nvPr/>
            </p:nvSpPr>
            <p:spPr bwMode="auto">
              <a:xfrm>
                <a:off x="1361" y="3202"/>
                <a:ext cx="142" cy="83"/>
              </a:xfrm>
              <a:custGeom>
                <a:avLst/>
                <a:gdLst>
                  <a:gd name="T0" fmla="*/ 130 w 142"/>
                  <a:gd name="T1" fmla="*/ 0 h 83"/>
                  <a:gd name="T2" fmla="*/ 130 w 142"/>
                  <a:gd name="T3" fmla="*/ 0 h 83"/>
                  <a:gd name="T4" fmla="*/ 133 w 142"/>
                  <a:gd name="T5" fmla="*/ 1 h 83"/>
                  <a:gd name="T6" fmla="*/ 135 w 142"/>
                  <a:gd name="T7" fmla="*/ 1 h 83"/>
                  <a:gd name="T8" fmla="*/ 137 w 142"/>
                  <a:gd name="T9" fmla="*/ 2 h 83"/>
                  <a:gd name="T10" fmla="*/ 139 w 142"/>
                  <a:gd name="T11" fmla="*/ 4 h 83"/>
                  <a:gd name="T12" fmla="*/ 140 w 142"/>
                  <a:gd name="T13" fmla="*/ 5 h 83"/>
                  <a:gd name="T14" fmla="*/ 141 w 142"/>
                  <a:gd name="T15" fmla="*/ 7 h 83"/>
                  <a:gd name="T16" fmla="*/ 141 w 142"/>
                  <a:gd name="T17" fmla="*/ 9 h 83"/>
                  <a:gd name="T18" fmla="*/ 142 w 142"/>
                  <a:gd name="T19" fmla="*/ 11 h 83"/>
                  <a:gd name="T20" fmla="*/ 142 w 142"/>
                  <a:gd name="T21" fmla="*/ 71 h 83"/>
                  <a:gd name="T22" fmla="*/ 142 w 142"/>
                  <a:gd name="T23" fmla="*/ 71 h 83"/>
                  <a:gd name="T24" fmla="*/ 141 w 142"/>
                  <a:gd name="T25" fmla="*/ 73 h 83"/>
                  <a:gd name="T26" fmla="*/ 141 w 142"/>
                  <a:gd name="T27" fmla="*/ 76 h 83"/>
                  <a:gd name="T28" fmla="*/ 140 w 142"/>
                  <a:gd name="T29" fmla="*/ 78 h 83"/>
                  <a:gd name="T30" fmla="*/ 139 w 142"/>
                  <a:gd name="T31" fmla="*/ 79 h 83"/>
                  <a:gd name="T32" fmla="*/ 137 w 142"/>
                  <a:gd name="T33" fmla="*/ 81 h 83"/>
                  <a:gd name="T34" fmla="*/ 135 w 142"/>
                  <a:gd name="T35" fmla="*/ 82 h 83"/>
                  <a:gd name="T36" fmla="*/ 133 w 142"/>
                  <a:gd name="T37" fmla="*/ 83 h 83"/>
                  <a:gd name="T38" fmla="*/ 130 w 142"/>
                  <a:gd name="T39" fmla="*/ 83 h 83"/>
                  <a:gd name="T40" fmla="*/ 11 w 142"/>
                  <a:gd name="T41" fmla="*/ 83 h 83"/>
                  <a:gd name="T42" fmla="*/ 11 w 142"/>
                  <a:gd name="T43" fmla="*/ 83 h 83"/>
                  <a:gd name="T44" fmla="*/ 8 w 142"/>
                  <a:gd name="T45" fmla="*/ 83 h 83"/>
                  <a:gd name="T46" fmla="*/ 7 w 142"/>
                  <a:gd name="T47" fmla="*/ 82 h 83"/>
                  <a:gd name="T48" fmla="*/ 4 w 142"/>
                  <a:gd name="T49" fmla="*/ 81 h 83"/>
                  <a:gd name="T50" fmla="*/ 3 w 142"/>
                  <a:gd name="T51" fmla="*/ 79 h 83"/>
                  <a:gd name="T52" fmla="*/ 2 w 142"/>
                  <a:gd name="T53" fmla="*/ 78 h 83"/>
                  <a:gd name="T54" fmla="*/ 0 w 142"/>
                  <a:gd name="T55" fmla="*/ 76 h 83"/>
                  <a:gd name="T56" fmla="*/ 0 w 142"/>
                  <a:gd name="T57" fmla="*/ 73 h 83"/>
                  <a:gd name="T58" fmla="*/ 0 w 142"/>
                  <a:gd name="T59" fmla="*/ 71 h 83"/>
                  <a:gd name="T60" fmla="*/ 0 w 142"/>
                  <a:gd name="T61" fmla="*/ 11 h 83"/>
                  <a:gd name="T62" fmla="*/ 0 w 142"/>
                  <a:gd name="T63" fmla="*/ 11 h 83"/>
                  <a:gd name="T64" fmla="*/ 0 w 142"/>
                  <a:gd name="T65" fmla="*/ 9 h 83"/>
                  <a:gd name="T66" fmla="*/ 0 w 142"/>
                  <a:gd name="T67" fmla="*/ 7 h 83"/>
                  <a:gd name="T68" fmla="*/ 2 w 142"/>
                  <a:gd name="T69" fmla="*/ 5 h 83"/>
                  <a:gd name="T70" fmla="*/ 3 w 142"/>
                  <a:gd name="T71" fmla="*/ 4 h 83"/>
                  <a:gd name="T72" fmla="*/ 4 w 142"/>
                  <a:gd name="T73" fmla="*/ 2 h 83"/>
                  <a:gd name="T74" fmla="*/ 7 w 142"/>
                  <a:gd name="T75" fmla="*/ 1 h 83"/>
                  <a:gd name="T76" fmla="*/ 8 w 142"/>
                  <a:gd name="T77" fmla="*/ 1 h 83"/>
                  <a:gd name="T78" fmla="*/ 11 w 142"/>
                  <a:gd name="T79" fmla="*/ 0 h 83"/>
                  <a:gd name="T80" fmla="*/ 130 w 142"/>
                  <a:gd name="T81" fmla="*/ 0 h 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83"/>
                  <a:gd name="T125" fmla="*/ 142 w 142"/>
                  <a:gd name="T126" fmla="*/ 83 h 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83">
                    <a:moveTo>
                      <a:pt x="130" y="0"/>
                    </a:moveTo>
                    <a:lnTo>
                      <a:pt x="130" y="0"/>
                    </a:lnTo>
                    <a:lnTo>
                      <a:pt x="133" y="1"/>
                    </a:lnTo>
                    <a:lnTo>
                      <a:pt x="135" y="1"/>
                    </a:lnTo>
                    <a:lnTo>
                      <a:pt x="137" y="2"/>
                    </a:lnTo>
                    <a:lnTo>
                      <a:pt x="139" y="4"/>
                    </a:lnTo>
                    <a:lnTo>
                      <a:pt x="140" y="5"/>
                    </a:lnTo>
                    <a:lnTo>
                      <a:pt x="141" y="7"/>
                    </a:lnTo>
                    <a:lnTo>
                      <a:pt x="141" y="9"/>
                    </a:lnTo>
                    <a:lnTo>
                      <a:pt x="142" y="11"/>
                    </a:lnTo>
                    <a:lnTo>
                      <a:pt x="142" y="71"/>
                    </a:lnTo>
                    <a:lnTo>
                      <a:pt x="141" y="73"/>
                    </a:lnTo>
                    <a:lnTo>
                      <a:pt x="141" y="76"/>
                    </a:lnTo>
                    <a:lnTo>
                      <a:pt x="140" y="78"/>
                    </a:lnTo>
                    <a:lnTo>
                      <a:pt x="139" y="79"/>
                    </a:lnTo>
                    <a:lnTo>
                      <a:pt x="137" y="81"/>
                    </a:lnTo>
                    <a:lnTo>
                      <a:pt x="135" y="82"/>
                    </a:lnTo>
                    <a:lnTo>
                      <a:pt x="133" y="83"/>
                    </a:lnTo>
                    <a:lnTo>
                      <a:pt x="130" y="83"/>
                    </a:lnTo>
                    <a:lnTo>
                      <a:pt x="11" y="83"/>
                    </a:lnTo>
                    <a:lnTo>
                      <a:pt x="8" y="83"/>
                    </a:lnTo>
                    <a:lnTo>
                      <a:pt x="7" y="82"/>
                    </a:lnTo>
                    <a:lnTo>
                      <a:pt x="4" y="81"/>
                    </a:lnTo>
                    <a:lnTo>
                      <a:pt x="3" y="79"/>
                    </a:lnTo>
                    <a:lnTo>
                      <a:pt x="2" y="78"/>
                    </a:lnTo>
                    <a:lnTo>
                      <a:pt x="0" y="76"/>
                    </a:lnTo>
                    <a:lnTo>
                      <a:pt x="0" y="73"/>
                    </a:lnTo>
                    <a:lnTo>
                      <a:pt x="0" y="71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3" y="4"/>
                    </a:lnTo>
                    <a:lnTo>
                      <a:pt x="4" y="2"/>
                    </a:lnTo>
                    <a:lnTo>
                      <a:pt x="7" y="1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3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94" name="Rectangle 200"/>
              <p:cNvSpPr>
                <a:spLocks noChangeArrowheads="1"/>
              </p:cNvSpPr>
              <p:nvPr/>
            </p:nvSpPr>
            <p:spPr bwMode="auto">
              <a:xfrm>
                <a:off x="1369" y="3210"/>
                <a:ext cx="125" cy="4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95" name="Rectangle 201"/>
              <p:cNvSpPr>
                <a:spLocks noChangeArrowheads="1"/>
              </p:cNvSpPr>
              <p:nvPr/>
            </p:nvSpPr>
            <p:spPr bwMode="auto">
              <a:xfrm>
                <a:off x="1372" y="3213"/>
                <a:ext cx="120" cy="3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96" name="Freeform 202"/>
              <p:cNvSpPr>
                <a:spLocks/>
              </p:cNvSpPr>
              <p:nvPr/>
            </p:nvSpPr>
            <p:spPr bwMode="auto">
              <a:xfrm>
                <a:off x="1280" y="3139"/>
                <a:ext cx="35" cy="43"/>
              </a:xfrm>
              <a:custGeom>
                <a:avLst/>
                <a:gdLst>
                  <a:gd name="T0" fmla="*/ 0 w 35"/>
                  <a:gd name="T1" fmla="*/ 0 h 43"/>
                  <a:gd name="T2" fmla="*/ 35 w 35"/>
                  <a:gd name="T3" fmla="*/ 12 h 43"/>
                  <a:gd name="T4" fmla="*/ 35 w 35"/>
                  <a:gd name="T5" fmla="*/ 30 h 43"/>
                  <a:gd name="T6" fmla="*/ 0 w 35"/>
                  <a:gd name="T7" fmla="*/ 43 h 43"/>
                  <a:gd name="T8" fmla="*/ 0 w 35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43"/>
                  <a:gd name="T17" fmla="*/ 35 w 35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43">
                    <a:moveTo>
                      <a:pt x="0" y="0"/>
                    </a:moveTo>
                    <a:lnTo>
                      <a:pt x="35" y="12"/>
                    </a:lnTo>
                    <a:lnTo>
                      <a:pt x="35" y="30"/>
                    </a:lnTo>
                    <a:lnTo>
                      <a:pt x="0" y="43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97" name="Freeform 203"/>
              <p:cNvSpPr>
                <a:spLocks/>
              </p:cNvSpPr>
              <p:nvPr/>
            </p:nvSpPr>
            <p:spPr bwMode="auto">
              <a:xfrm>
                <a:off x="1322" y="3148"/>
                <a:ext cx="329" cy="187"/>
              </a:xfrm>
              <a:custGeom>
                <a:avLst/>
                <a:gdLst>
                  <a:gd name="T0" fmla="*/ 310 w 329"/>
                  <a:gd name="T1" fmla="*/ 63 h 187"/>
                  <a:gd name="T2" fmla="*/ 271 w 329"/>
                  <a:gd name="T3" fmla="*/ 63 h 187"/>
                  <a:gd name="T4" fmla="*/ 266 w 329"/>
                  <a:gd name="T5" fmla="*/ 40 h 187"/>
                  <a:gd name="T6" fmla="*/ 266 w 329"/>
                  <a:gd name="T7" fmla="*/ 40 h 187"/>
                  <a:gd name="T8" fmla="*/ 265 w 329"/>
                  <a:gd name="T9" fmla="*/ 39 h 187"/>
                  <a:gd name="T10" fmla="*/ 263 w 329"/>
                  <a:gd name="T11" fmla="*/ 37 h 187"/>
                  <a:gd name="T12" fmla="*/ 261 w 329"/>
                  <a:gd name="T13" fmla="*/ 36 h 187"/>
                  <a:gd name="T14" fmla="*/ 258 w 329"/>
                  <a:gd name="T15" fmla="*/ 36 h 187"/>
                  <a:gd name="T16" fmla="*/ 148 w 329"/>
                  <a:gd name="T17" fmla="*/ 36 h 187"/>
                  <a:gd name="T18" fmla="*/ 128 w 329"/>
                  <a:gd name="T19" fmla="*/ 7 h 187"/>
                  <a:gd name="T20" fmla="*/ 128 w 329"/>
                  <a:gd name="T21" fmla="*/ 7 h 187"/>
                  <a:gd name="T22" fmla="*/ 127 w 329"/>
                  <a:gd name="T23" fmla="*/ 5 h 187"/>
                  <a:gd name="T24" fmla="*/ 126 w 329"/>
                  <a:gd name="T25" fmla="*/ 4 h 187"/>
                  <a:gd name="T26" fmla="*/ 125 w 329"/>
                  <a:gd name="T27" fmla="*/ 3 h 187"/>
                  <a:gd name="T28" fmla="*/ 123 w 329"/>
                  <a:gd name="T29" fmla="*/ 1 h 187"/>
                  <a:gd name="T30" fmla="*/ 121 w 329"/>
                  <a:gd name="T31" fmla="*/ 1 h 187"/>
                  <a:gd name="T32" fmla="*/ 119 w 329"/>
                  <a:gd name="T33" fmla="*/ 0 h 187"/>
                  <a:gd name="T34" fmla="*/ 117 w 329"/>
                  <a:gd name="T35" fmla="*/ 0 h 187"/>
                  <a:gd name="T36" fmla="*/ 115 w 329"/>
                  <a:gd name="T37" fmla="*/ 0 h 187"/>
                  <a:gd name="T38" fmla="*/ 0 w 329"/>
                  <a:gd name="T39" fmla="*/ 0 h 187"/>
                  <a:gd name="T40" fmla="*/ 0 w 329"/>
                  <a:gd name="T41" fmla="*/ 26 h 187"/>
                  <a:gd name="T42" fmla="*/ 13 w 329"/>
                  <a:gd name="T43" fmla="*/ 44 h 187"/>
                  <a:gd name="T44" fmla="*/ 13 w 329"/>
                  <a:gd name="T45" fmla="*/ 175 h 187"/>
                  <a:gd name="T46" fmla="*/ 28 w 329"/>
                  <a:gd name="T47" fmla="*/ 175 h 187"/>
                  <a:gd name="T48" fmla="*/ 28 w 329"/>
                  <a:gd name="T49" fmla="*/ 187 h 187"/>
                  <a:gd name="T50" fmla="*/ 184 w 329"/>
                  <a:gd name="T51" fmla="*/ 187 h 187"/>
                  <a:gd name="T52" fmla="*/ 184 w 329"/>
                  <a:gd name="T53" fmla="*/ 176 h 187"/>
                  <a:gd name="T54" fmla="*/ 258 w 329"/>
                  <a:gd name="T55" fmla="*/ 176 h 187"/>
                  <a:gd name="T56" fmla="*/ 258 w 329"/>
                  <a:gd name="T57" fmla="*/ 176 h 187"/>
                  <a:gd name="T58" fmla="*/ 263 w 329"/>
                  <a:gd name="T59" fmla="*/ 176 h 187"/>
                  <a:gd name="T60" fmla="*/ 265 w 329"/>
                  <a:gd name="T61" fmla="*/ 175 h 187"/>
                  <a:gd name="T62" fmla="*/ 266 w 329"/>
                  <a:gd name="T63" fmla="*/ 172 h 187"/>
                  <a:gd name="T64" fmla="*/ 266 w 329"/>
                  <a:gd name="T65" fmla="*/ 170 h 187"/>
                  <a:gd name="T66" fmla="*/ 266 w 329"/>
                  <a:gd name="T67" fmla="*/ 120 h 187"/>
                  <a:gd name="T68" fmla="*/ 310 w 329"/>
                  <a:gd name="T69" fmla="*/ 120 h 187"/>
                  <a:gd name="T70" fmla="*/ 310 w 329"/>
                  <a:gd name="T71" fmla="*/ 120 h 187"/>
                  <a:gd name="T72" fmla="*/ 311 w 329"/>
                  <a:gd name="T73" fmla="*/ 123 h 187"/>
                  <a:gd name="T74" fmla="*/ 313 w 329"/>
                  <a:gd name="T75" fmla="*/ 127 h 187"/>
                  <a:gd name="T76" fmla="*/ 316 w 329"/>
                  <a:gd name="T77" fmla="*/ 129 h 187"/>
                  <a:gd name="T78" fmla="*/ 319 w 329"/>
                  <a:gd name="T79" fmla="*/ 130 h 187"/>
                  <a:gd name="T80" fmla="*/ 319 w 329"/>
                  <a:gd name="T81" fmla="*/ 130 h 187"/>
                  <a:gd name="T82" fmla="*/ 319 w 329"/>
                  <a:gd name="T83" fmla="*/ 130 h 187"/>
                  <a:gd name="T84" fmla="*/ 323 w 329"/>
                  <a:gd name="T85" fmla="*/ 129 h 187"/>
                  <a:gd name="T86" fmla="*/ 326 w 329"/>
                  <a:gd name="T87" fmla="*/ 127 h 187"/>
                  <a:gd name="T88" fmla="*/ 328 w 329"/>
                  <a:gd name="T89" fmla="*/ 123 h 187"/>
                  <a:gd name="T90" fmla="*/ 329 w 329"/>
                  <a:gd name="T91" fmla="*/ 120 h 187"/>
                  <a:gd name="T92" fmla="*/ 329 w 329"/>
                  <a:gd name="T93" fmla="*/ 63 h 187"/>
                  <a:gd name="T94" fmla="*/ 329 w 329"/>
                  <a:gd name="T95" fmla="*/ 63 h 187"/>
                  <a:gd name="T96" fmla="*/ 328 w 329"/>
                  <a:gd name="T97" fmla="*/ 59 h 187"/>
                  <a:gd name="T98" fmla="*/ 326 w 329"/>
                  <a:gd name="T99" fmla="*/ 56 h 187"/>
                  <a:gd name="T100" fmla="*/ 323 w 329"/>
                  <a:gd name="T101" fmla="*/ 54 h 187"/>
                  <a:gd name="T102" fmla="*/ 319 w 329"/>
                  <a:gd name="T103" fmla="*/ 53 h 187"/>
                  <a:gd name="T104" fmla="*/ 319 w 329"/>
                  <a:gd name="T105" fmla="*/ 53 h 187"/>
                  <a:gd name="T106" fmla="*/ 319 w 329"/>
                  <a:gd name="T107" fmla="*/ 53 h 187"/>
                  <a:gd name="T108" fmla="*/ 316 w 329"/>
                  <a:gd name="T109" fmla="*/ 54 h 187"/>
                  <a:gd name="T110" fmla="*/ 313 w 329"/>
                  <a:gd name="T111" fmla="*/ 56 h 187"/>
                  <a:gd name="T112" fmla="*/ 311 w 329"/>
                  <a:gd name="T113" fmla="*/ 59 h 187"/>
                  <a:gd name="T114" fmla="*/ 310 w 329"/>
                  <a:gd name="T115" fmla="*/ 63 h 18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29"/>
                  <a:gd name="T175" fmla="*/ 0 h 187"/>
                  <a:gd name="T176" fmla="*/ 329 w 329"/>
                  <a:gd name="T177" fmla="*/ 187 h 187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29" h="187">
                    <a:moveTo>
                      <a:pt x="310" y="63"/>
                    </a:moveTo>
                    <a:lnTo>
                      <a:pt x="271" y="63"/>
                    </a:lnTo>
                    <a:lnTo>
                      <a:pt x="266" y="40"/>
                    </a:lnTo>
                    <a:lnTo>
                      <a:pt x="265" y="39"/>
                    </a:lnTo>
                    <a:lnTo>
                      <a:pt x="263" y="37"/>
                    </a:lnTo>
                    <a:lnTo>
                      <a:pt x="261" y="36"/>
                    </a:lnTo>
                    <a:lnTo>
                      <a:pt x="258" y="36"/>
                    </a:lnTo>
                    <a:lnTo>
                      <a:pt x="148" y="36"/>
                    </a:lnTo>
                    <a:lnTo>
                      <a:pt x="128" y="7"/>
                    </a:lnTo>
                    <a:lnTo>
                      <a:pt x="127" y="5"/>
                    </a:lnTo>
                    <a:lnTo>
                      <a:pt x="126" y="4"/>
                    </a:lnTo>
                    <a:lnTo>
                      <a:pt x="125" y="3"/>
                    </a:lnTo>
                    <a:lnTo>
                      <a:pt x="123" y="1"/>
                    </a:lnTo>
                    <a:lnTo>
                      <a:pt x="121" y="1"/>
                    </a:lnTo>
                    <a:lnTo>
                      <a:pt x="119" y="0"/>
                    </a:lnTo>
                    <a:lnTo>
                      <a:pt x="117" y="0"/>
                    </a:lnTo>
                    <a:lnTo>
                      <a:pt x="115" y="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13" y="44"/>
                    </a:lnTo>
                    <a:lnTo>
                      <a:pt x="13" y="175"/>
                    </a:lnTo>
                    <a:lnTo>
                      <a:pt x="28" y="175"/>
                    </a:lnTo>
                    <a:lnTo>
                      <a:pt x="28" y="187"/>
                    </a:lnTo>
                    <a:lnTo>
                      <a:pt x="184" y="187"/>
                    </a:lnTo>
                    <a:lnTo>
                      <a:pt x="184" y="176"/>
                    </a:lnTo>
                    <a:lnTo>
                      <a:pt x="258" y="176"/>
                    </a:lnTo>
                    <a:lnTo>
                      <a:pt x="263" y="176"/>
                    </a:lnTo>
                    <a:lnTo>
                      <a:pt x="265" y="175"/>
                    </a:lnTo>
                    <a:lnTo>
                      <a:pt x="266" y="172"/>
                    </a:lnTo>
                    <a:lnTo>
                      <a:pt x="266" y="170"/>
                    </a:lnTo>
                    <a:lnTo>
                      <a:pt x="266" y="120"/>
                    </a:lnTo>
                    <a:lnTo>
                      <a:pt x="310" y="120"/>
                    </a:lnTo>
                    <a:lnTo>
                      <a:pt x="311" y="123"/>
                    </a:lnTo>
                    <a:lnTo>
                      <a:pt x="313" y="127"/>
                    </a:lnTo>
                    <a:lnTo>
                      <a:pt x="316" y="129"/>
                    </a:lnTo>
                    <a:lnTo>
                      <a:pt x="319" y="130"/>
                    </a:lnTo>
                    <a:lnTo>
                      <a:pt x="323" y="129"/>
                    </a:lnTo>
                    <a:lnTo>
                      <a:pt x="326" y="127"/>
                    </a:lnTo>
                    <a:lnTo>
                      <a:pt x="328" y="123"/>
                    </a:lnTo>
                    <a:lnTo>
                      <a:pt x="329" y="120"/>
                    </a:lnTo>
                    <a:lnTo>
                      <a:pt x="329" y="63"/>
                    </a:lnTo>
                    <a:lnTo>
                      <a:pt x="328" y="59"/>
                    </a:lnTo>
                    <a:lnTo>
                      <a:pt x="326" y="56"/>
                    </a:lnTo>
                    <a:lnTo>
                      <a:pt x="323" y="54"/>
                    </a:lnTo>
                    <a:lnTo>
                      <a:pt x="319" y="53"/>
                    </a:lnTo>
                    <a:lnTo>
                      <a:pt x="316" y="54"/>
                    </a:lnTo>
                    <a:lnTo>
                      <a:pt x="313" y="56"/>
                    </a:lnTo>
                    <a:lnTo>
                      <a:pt x="311" y="59"/>
                    </a:lnTo>
                    <a:lnTo>
                      <a:pt x="310" y="6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98" name="Freeform 204"/>
              <p:cNvSpPr>
                <a:spLocks noEditPoints="1"/>
              </p:cNvSpPr>
              <p:nvPr/>
            </p:nvSpPr>
            <p:spPr bwMode="auto">
              <a:xfrm>
                <a:off x="2849" y="1852"/>
                <a:ext cx="353" cy="462"/>
              </a:xfrm>
              <a:custGeom>
                <a:avLst/>
                <a:gdLst>
                  <a:gd name="T0" fmla="*/ 189 w 353"/>
                  <a:gd name="T1" fmla="*/ 165 h 462"/>
                  <a:gd name="T2" fmla="*/ 198 w 353"/>
                  <a:gd name="T3" fmla="*/ 223 h 462"/>
                  <a:gd name="T4" fmla="*/ 282 w 353"/>
                  <a:gd name="T5" fmla="*/ 185 h 462"/>
                  <a:gd name="T6" fmla="*/ 318 w 353"/>
                  <a:gd name="T7" fmla="*/ 188 h 462"/>
                  <a:gd name="T8" fmla="*/ 261 w 353"/>
                  <a:gd name="T9" fmla="*/ 197 h 462"/>
                  <a:gd name="T10" fmla="*/ 309 w 353"/>
                  <a:gd name="T11" fmla="*/ 200 h 462"/>
                  <a:gd name="T12" fmla="*/ 303 w 353"/>
                  <a:gd name="T13" fmla="*/ 211 h 462"/>
                  <a:gd name="T14" fmla="*/ 269 w 353"/>
                  <a:gd name="T15" fmla="*/ 220 h 462"/>
                  <a:gd name="T16" fmla="*/ 328 w 353"/>
                  <a:gd name="T17" fmla="*/ 210 h 462"/>
                  <a:gd name="T18" fmla="*/ 287 w 353"/>
                  <a:gd name="T19" fmla="*/ 228 h 462"/>
                  <a:gd name="T20" fmla="*/ 294 w 353"/>
                  <a:gd name="T21" fmla="*/ 236 h 462"/>
                  <a:gd name="T22" fmla="*/ 332 w 353"/>
                  <a:gd name="T23" fmla="*/ 232 h 462"/>
                  <a:gd name="T24" fmla="*/ 268 w 353"/>
                  <a:gd name="T25" fmla="*/ 244 h 462"/>
                  <a:gd name="T26" fmla="*/ 331 w 353"/>
                  <a:gd name="T27" fmla="*/ 240 h 462"/>
                  <a:gd name="T28" fmla="*/ 295 w 353"/>
                  <a:gd name="T29" fmla="*/ 258 h 462"/>
                  <a:gd name="T30" fmla="*/ 222 w 353"/>
                  <a:gd name="T31" fmla="*/ 269 h 462"/>
                  <a:gd name="T32" fmla="*/ 183 w 353"/>
                  <a:gd name="T33" fmla="*/ 293 h 462"/>
                  <a:gd name="T34" fmla="*/ 315 w 353"/>
                  <a:gd name="T35" fmla="*/ 355 h 462"/>
                  <a:gd name="T36" fmla="*/ 330 w 353"/>
                  <a:gd name="T37" fmla="*/ 435 h 462"/>
                  <a:gd name="T38" fmla="*/ 218 w 353"/>
                  <a:gd name="T39" fmla="*/ 429 h 462"/>
                  <a:gd name="T40" fmla="*/ 188 w 353"/>
                  <a:gd name="T41" fmla="*/ 376 h 462"/>
                  <a:gd name="T42" fmla="*/ 132 w 353"/>
                  <a:gd name="T43" fmla="*/ 394 h 462"/>
                  <a:gd name="T44" fmla="*/ 99 w 353"/>
                  <a:gd name="T45" fmla="*/ 461 h 462"/>
                  <a:gd name="T46" fmla="*/ 14 w 353"/>
                  <a:gd name="T47" fmla="*/ 453 h 462"/>
                  <a:gd name="T48" fmla="*/ 52 w 353"/>
                  <a:gd name="T49" fmla="*/ 413 h 462"/>
                  <a:gd name="T50" fmla="*/ 89 w 353"/>
                  <a:gd name="T51" fmla="*/ 386 h 462"/>
                  <a:gd name="T52" fmla="*/ 142 w 353"/>
                  <a:gd name="T53" fmla="*/ 295 h 462"/>
                  <a:gd name="T54" fmla="*/ 134 w 353"/>
                  <a:gd name="T55" fmla="*/ 235 h 462"/>
                  <a:gd name="T56" fmla="*/ 36 w 353"/>
                  <a:gd name="T57" fmla="*/ 96 h 462"/>
                  <a:gd name="T58" fmla="*/ 117 w 353"/>
                  <a:gd name="T59" fmla="*/ 73 h 462"/>
                  <a:gd name="T60" fmla="*/ 124 w 353"/>
                  <a:gd name="T61" fmla="*/ 102 h 462"/>
                  <a:gd name="T62" fmla="*/ 116 w 353"/>
                  <a:gd name="T63" fmla="*/ 119 h 462"/>
                  <a:gd name="T64" fmla="*/ 88 w 353"/>
                  <a:gd name="T65" fmla="*/ 150 h 462"/>
                  <a:gd name="T66" fmla="*/ 112 w 353"/>
                  <a:gd name="T67" fmla="*/ 153 h 462"/>
                  <a:gd name="T68" fmla="*/ 160 w 353"/>
                  <a:gd name="T69" fmla="*/ 178 h 462"/>
                  <a:gd name="T70" fmla="*/ 265 w 353"/>
                  <a:gd name="T71" fmla="*/ 177 h 462"/>
                  <a:gd name="T72" fmla="*/ 331 w 353"/>
                  <a:gd name="T73" fmla="*/ 254 h 462"/>
                  <a:gd name="T74" fmla="*/ 260 w 353"/>
                  <a:gd name="T75" fmla="*/ 263 h 462"/>
                  <a:gd name="T76" fmla="*/ 322 w 353"/>
                  <a:gd name="T77" fmla="*/ 264 h 462"/>
                  <a:gd name="T78" fmla="*/ 310 w 353"/>
                  <a:gd name="T79" fmla="*/ 271 h 462"/>
                  <a:gd name="T80" fmla="*/ 257 w 353"/>
                  <a:gd name="T81" fmla="*/ 281 h 462"/>
                  <a:gd name="T82" fmla="*/ 345 w 353"/>
                  <a:gd name="T83" fmla="*/ 269 h 462"/>
                  <a:gd name="T84" fmla="*/ 314 w 353"/>
                  <a:gd name="T85" fmla="*/ 286 h 462"/>
                  <a:gd name="T86" fmla="*/ 258 w 353"/>
                  <a:gd name="T87" fmla="*/ 293 h 462"/>
                  <a:gd name="T88" fmla="*/ 347 w 353"/>
                  <a:gd name="T89" fmla="*/ 282 h 462"/>
                  <a:gd name="T90" fmla="*/ 265 w 353"/>
                  <a:gd name="T91" fmla="*/ 300 h 462"/>
                  <a:gd name="T92" fmla="*/ 313 w 353"/>
                  <a:gd name="T93" fmla="*/ 308 h 462"/>
                  <a:gd name="T94" fmla="*/ 318 w 353"/>
                  <a:gd name="T95" fmla="*/ 316 h 462"/>
                  <a:gd name="T96" fmla="*/ 261 w 353"/>
                  <a:gd name="T97" fmla="*/ 323 h 462"/>
                  <a:gd name="T98" fmla="*/ 353 w 353"/>
                  <a:gd name="T99" fmla="*/ 311 h 462"/>
                  <a:gd name="T100" fmla="*/ 324 w 353"/>
                  <a:gd name="T101" fmla="*/ 342 h 462"/>
                  <a:gd name="T102" fmla="*/ 261 w 353"/>
                  <a:gd name="T103" fmla="*/ 330 h 462"/>
                  <a:gd name="T104" fmla="*/ 353 w 353"/>
                  <a:gd name="T105" fmla="*/ 321 h 462"/>
                  <a:gd name="T106" fmla="*/ 311 w 353"/>
                  <a:gd name="T107" fmla="*/ 128 h 462"/>
                  <a:gd name="T108" fmla="*/ 256 w 353"/>
                  <a:gd name="T109" fmla="*/ 162 h 462"/>
                  <a:gd name="T110" fmla="*/ 215 w 353"/>
                  <a:gd name="T111" fmla="*/ 125 h 462"/>
                  <a:gd name="T112" fmla="*/ 205 w 353"/>
                  <a:gd name="T113" fmla="*/ 67 h 462"/>
                  <a:gd name="T114" fmla="*/ 186 w 353"/>
                  <a:gd name="T115" fmla="*/ 50 h 462"/>
                  <a:gd name="T116" fmla="*/ 169 w 353"/>
                  <a:gd name="T117" fmla="*/ 27 h 462"/>
                  <a:gd name="T118" fmla="*/ 315 w 353"/>
                  <a:gd name="T119" fmla="*/ 22 h 46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53"/>
                  <a:gd name="T181" fmla="*/ 0 h 462"/>
                  <a:gd name="T182" fmla="*/ 353 w 353"/>
                  <a:gd name="T183" fmla="*/ 462 h 46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53" h="462">
                    <a:moveTo>
                      <a:pt x="117" y="73"/>
                    </a:moveTo>
                    <a:lnTo>
                      <a:pt x="121" y="77"/>
                    </a:lnTo>
                    <a:lnTo>
                      <a:pt x="125" y="81"/>
                    </a:lnTo>
                    <a:lnTo>
                      <a:pt x="130" y="86"/>
                    </a:lnTo>
                    <a:lnTo>
                      <a:pt x="135" y="92"/>
                    </a:lnTo>
                    <a:lnTo>
                      <a:pt x="141" y="99"/>
                    </a:lnTo>
                    <a:lnTo>
                      <a:pt x="147" y="106"/>
                    </a:lnTo>
                    <a:lnTo>
                      <a:pt x="153" y="114"/>
                    </a:lnTo>
                    <a:lnTo>
                      <a:pt x="159" y="122"/>
                    </a:lnTo>
                    <a:lnTo>
                      <a:pt x="165" y="130"/>
                    </a:lnTo>
                    <a:lnTo>
                      <a:pt x="171" y="137"/>
                    </a:lnTo>
                    <a:lnTo>
                      <a:pt x="176" y="145"/>
                    </a:lnTo>
                    <a:lnTo>
                      <a:pt x="181" y="152"/>
                    </a:lnTo>
                    <a:lnTo>
                      <a:pt x="186" y="159"/>
                    </a:lnTo>
                    <a:lnTo>
                      <a:pt x="189" y="165"/>
                    </a:lnTo>
                    <a:lnTo>
                      <a:pt x="192" y="170"/>
                    </a:lnTo>
                    <a:lnTo>
                      <a:pt x="194" y="175"/>
                    </a:lnTo>
                    <a:lnTo>
                      <a:pt x="146" y="192"/>
                    </a:lnTo>
                    <a:lnTo>
                      <a:pt x="151" y="205"/>
                    </a:lnTo>
                    <a:lnTo>
                      <a:pt x="155" y="214"/>
                    </a:lnTo>
                    <a:lnTo>
                      <a:pt x="159" y="220"/>
                    </a:lnTo>
                    <a:lnTo>
                      <a:pt x="162" y="225"/>
                    </a:lnTo>
                    <a:lnTo>
                      <a:pt x="165" y="229"/>
                    </a:lnTo>
                    <a:lnTo>
                      <a:pt x="168" y="233"/>
                    </a:lnTo>
                    <a:lnTo>
                      <a:pt x="171" y="239"/>
                    </a:lnTo>
                    <a:lnTo>
                      <a:pt x="174" y="247"/>
                    </a:lnTo>
                    <a:lnTo>
                      <a:pt x="198" y="228"/>
                    </a:lnTo>
                    <a:lnTo>
                      <a:pt x="198" y="226"/>
                    </a:lnTo>
                    <a:lnTo>
                      <a:pt x="198" y="225"/>
                    </a:lnTo>
                    <a:lnTo>
                      <a:pt x="198" y="223"/>
                    </a:lnTo>
                    <a:lnTo>
                      <a:pt x="198" y="222"/>
                    </a:lnTo>
                    <a:lnTo>
                      <a:pt x="205" y="215"/>
                    </a:lnTo>
                    <a:lnTo>
                      <a:pt x="212" y="209"/>
                    </a:lnTo>
                    <a:lnTo>
                      <a:pt x="218" y="202"/>
                    </a:lnTo>
                    <a:lnTo>
                      <a:pt x="224" y="197"/>
                    </a:lnTo>
                    <a:lnTo>
                      <a:pt x="230" y="191"/>
                    </a:lnTo>
                    <a:lnTo>
                      <a:pt x="236" y="186"/>
                    </a:lnTo>
                    <a:lnTo>
                      <a:pt x="242" y="182"/>
                    </a:lnTo>
                    <a:lnTo>
                      <a:pt x="250" y="179"/>
                    </a:lnTo>
                    <a:lnTo>
                      <a:pt x="257" y="181"/>
                    </a:lnTo>
                    <a:lnTo>
                      <a:pt x="262" y="183"/>
                    </a:lnTo>
                    <a:lnTo>
                      <a:pt x="268" y="184"/>
                    </a:lnTo>
                    <a:lnTo>
                      <a:pt x="273" y="185"/>
                    </a:lnTo>
                    <a:lnTo>
                      <a:pt x="278" y="185"/>
                    </a:lnTo>
                    <a:lnTo>
                      <a:pt x="282" y="185"/>
                    </a:lnTo>
                    <a:lnTo>
                      <a:pt x="287" y="185"/>
                    </a:lnTo>
                    <a:lnTo>
                      <a:pt x="291" y="185"/>
                    </a:lnTo>
                    <a:lnTo>
                      <a:pt x="295" y="184"/>
                    </a:lnTo>
                    <a:lnTo>
                      <a:pt x="298" y="184"/>
                    </a:lnTo>
                    <a:lnTo>
                      <a:pt x="302" y="183"/>
                    </a:lnTo>
                    <a:lnTo>
                      <a:pt x="305" y="182"/>
                    </a:lnTo>
                    <a:lnTo>
                      <a:pt x="309" y="181"/>
                    </a:lnTo>
                    <a:lnTo>
                      <a:pt x="312" y="181"/>
                    </a:lnTo>
                    <a:lnTo>
                      <a:pt x="315" y="180"/>
                    </a:lnTo>
                    <a:lnTo>
                      <a:pt x="319" y="180"/>
                    </a:lnTo>
                    <a:lnTo>
                      <a:pt x="319" y="181"/>
                    </a:lnTo>
                    <a:lnTo>
                      <a:pt x="320" y="183"/>
                    </a:lnTo>
                    <a:lnTo>
                      <a:pt x="321" y="185"/>
                    </a:lnTo>
                    <a:lnTo>
                      <a:pt x="321" y="186"/>
                    </a:lnTo>
                    <a:lnTo>
                      <a:pt x="318" y="188"/>
                    </a:lnTo>
                    <a:lnTo>
                      <a:pt x="315" y="190"/>
                    </a:lnTo>
                    <a:lnTo>
                      <a:pt x="311" y="191"/>
                    </a:lnTo>
                    <a:lnTo>
                      <a:pt x="308" y="192"/>
                    </a:lnTo>
                    <a:lnTo>
                      <a:pt x="304" y="193"/>
                    </a:lnTo>
                    <a:lnTo>
                      <a:pt x="299" y="194"/>
                    </a:lnTo>
                    <a:lnTo>
                      <a:pt x="295" y="195"/>
                    </a:lnTo>
                    <a:lnTo>
                      <a:pt x="291" y="196"/>
                    </a:lnTo>
                    <a:lnTo>
                      <a:pt x="287" y="196"/>
                    </a:lnTo>
                    <a:lnTo>
                      <a:pt x="282" y="197"/>
                    </a:lnTo>
                    <a:lnTo>
                      <a:pt x="278" y="197"/>
                    </a:lnTo>
                    <a:lnTo>
                      <a:pt x="274" y="197"/>
                    </a:lnTo>
                    <a:lnTo>
                      <a:pt x="270" y="197"/>
                    </a:lnTo>
                    <a:lnTo>
                      <a:pt x="267" y="197"/>
                    </a:lnTo>
                    <a:lnTo>
                      <a:pt x="264" y="197"/>
                    </a:lnTo>
                    <a:lnTo>
                      <a:pt x="261" y="197"/>
                    </a:lnTo>
                    <a:lnTo>
                      <a:pt x="261" y="199"/>
                    </a:lnTo>
                    <a:lnTo>
                      <a:pt x="262" y="201"/>
                    </a:lnTo>
                    <a:lnTo>
                      <a:pt x="262" y="203"/>
                    </a:lnTo>
                    <a:lnTo>
                      <a:pt x="264" y="204"/>
                    </a:lnTo>
                    <a:lnTo>
                      <a:pt x="266" y="205"/>
                    </a:lnTo>
                    <a:lnTo>
                      <a:pt x="269" y="205"/>
                    </a:lnTo>
                    <a:lnTo>
                      <a:pt x="273" y="205"/>
                    </a:lnTo>
                    <a:lnTo>
                      <a:pt x="277" y="205"/>
                    </a:lnTo>
                    <a:lnTo>
                      <a:pt x="282" y="204"/>
                    </a:lnTo>
                    <a:lnTo>
                      <a:pt x="286" y="204"/>
                    </a:lnTo>
                    <a:lnTo>
                      <a:pt x="291" y="203"/>
                    </a:lnTo>
                    <a:lnTo>
                      <a:pt x="296" y="202"/>
                    </a:lnTo>
                    <a:lnTo>
                      <a:pt x="300" y="202"/>
                    </a:lnTo>
                    <a:lnTo>
                      <a:pt x="305" y="201"/>
                    </a:lnTo>
                    <a:lnTo>
                      <a:pt x="309" y="200"/>
                    </a:lnTo>
                    <a:lnTo>
                      <a:pt x="313" y="199"/>
                    </a:lnTo>
                    <a:lnTo>
                      <a:pt x="317" y="198"/>
                    </a:lnTo>
                    <a:lnTo>
                      <a:pt x="320" y="197"/>
                    </a:lnTo>
                    <a:lnTo>
                      <a:pt x="322" y="196"/>
                    </a:lnTo>
                    <a:lnTo>
                      <a:pt x="324" y="195"/>
                    </a:lnTo>
                    <a:lnTo>
                      <a:pt x="324" y="197"/>
                    </a:lnTo>
                    <a:lnTo>
                      <a:pt x="326" y="200"/>
                    </a:lnTo>
                    <a:lnTo>
                      <a:pt x="326" y="202"/>
                    </a:lnTo>
                    <a:lnTo>
                      <a:pt x="326" y="204"/>
                    </a:lnTo>
                    <a:lnTo>
                      <a:pt x="323" y="206"/>
                    </a:lnTo>
                    <a:lnTo>
                      <a:pt x="319" y="207"/>
                    </a:lnTo>
                    <a:lnTo>
                      <a:pt x="316" y="208"/>
                    </a:lnTo>
                    <a:lnTo>
                      <a:pt x="312" y="209"/>
                    </a:lnTo>
                    <a:lnTo>
                      <a:pt x="308" y="210"/>
                    </a:lnTo>
                    <a:lnTo>
                      <a:pt x="303" y="211"/>
                    </a:lnTo>
                    <a:lnTo>
                      <a:pt x="299" y="212"/>
                    </a:lnTo>
                    <a:lnTo>
                      <a:pt x="295" y="212"/>
                    </a:lnTo>
                    <a:lnTo>
                      <a:pt x="291" y="213"/>
                    </a:lnTo>
                    <a:lnTo>
                      <a:pt x="286" y="213"/>
                    </a:lnTo>
                    <a:lnTo>
                      <a:pt x="282" y="214"/>
                    </a:lnTo>
                    <a:lnTo>
                      <a:pt x="278" y="214"/>
                    </a:lnTo>
                    <a:lnTo>
                      <a:pt x="274" y="214"/>
                    </a:lnTo>
                    <a:lnTo>
                      <a:pt x="271" y="215"/>
                    </a:lnTo>
                    <a:lnTo>
                      <a:pt x="268" y="215"/>
                    </a:lnTo>
                    <a:lnTo>
                      <a:pt x="265" y="215"/>
                    </a:lnTo>
                    <a:lnTo>
                      <a:pt x="265" y="217"/>
                    </a:lnTo>
                    <a:lnTo>
                      <a:pt x="265" y="219"/>
                    </a:lnTo>
                    <a:lnTo>
                      <a:pt x="265" y="220"/>
                    </a:lnTo>
                    <a:lnTo>
                      <a:pt x="269" y="220"/>
                    </a:lnTo>
                    <a:lnTo>
                      <a:pt x="273" y="220"/>
                    </a:lnTo>
                    <a:lnTo>
                      <a:pt x="278" y="220"/>
                    </a:lnTo>
                    <a:lnTo>
                      <a:pt x="282" y="220"/>
                    </a:lnTo>
                    <a:lnTo>
                      <a:pt x="286" y="220"/>
                    </a:lnTo>
                    <a:lnTo>
                      <a:pt x="290" y="219"/>
                    </a:lnTo>
                    <a:lnTo>
                      <a:pt x="295" y="218"/>
                    </a:lnTo>
                    <a:lnTo>
                      <a:pt x="299" y="218"/>
                    </a:lnTo>
                    <a:lnTo>
                      <a:pt x="303" y="217"/>
                    </a:lnTo>
                    <a:lnTo>
                      <a:pt x="307" y="216"/>
                    </a:lnTo>
                    <a:lnTo>
                      <a:pt x="311" y="215"/>
                    </a:lnTo>
                    <a:lnTo>
                      <a:pt x="315" y="214"/>
                    </a:lnTo>
                    <a:lnTo>
                      <a:pt x="318" y="213"/>
                    </a:lnTo>
                    <a:lnTo>
                      <a:pt x="322" y="212"/>
                    </a:lnTo>
                    <a:lnTo>
                      <a:pt x="325" y="211"/>
                    </a:lnTo>
                    <a:lnTo>
                      <a:pt x="328" y="210"/>
                    </a:lnTo>
                    <a:lnTo>
                      <a:pt x="330" y="213"/>
                    </a:lnTo>
                    <a:lnTo>
                      <a:pt x="330" y="215"/>
                    </a:lnTo>
                    <a:lnTo>
                      <a:pt x="330" y="217"/>
                    </a:lnTo>
                    <a:lnTo>
                      <a:pt x="330" y="219"/>
                    </a:lnTo>
                    <a:lnTo>
                      <a:pt x="327" y="220"/>
                    </a:lnTo>
                    <a:lnTo>
                      <a:pt x="323" y="222"/>
                    </a:lnTo>
                    <a:lnTo>
                      <a:pt x="319" y="222"/>
                    </a:lnTo>
                    <a:lnTo>
                      <a:pt x="315" y="223"/>
                    </a:lnTo>
                    <a:lnTo>
                      <a:pt x="312" y="224"/>
                    </a:lnTo>
                    <a:lnTo>
                      <a:pt x="308" y="225"/>
                    </a:lnTo>
                    <a:lnTo>
                      <a:pt x="304" y="226"/>
                    </a:lnTo>
                    <a:lnTo>
                      <a:pt x="300" y="227"/>
                    </a:lnTo>
                    <a:lnTo>
                      <a:pt x="296" y="227"/>
                    </a:lnTo>
                    <a:lnTo>
                      <a:pt x="291" y="228"/>
                    </a:lnTo>
                    <a:lnTo>
                      <a:pt x="287" y="228"/>
                    </a:lnTo>
                    <a:lnTo>
                      <a:pt x="283" y="229"/>
                    </a:lnTo>
                    <a:lnTo>
                      <a:pt x="279" y="229"/>
                    </a:lnTo>
                    <a:lnTo>
                      <a:pt x="274" y="229"/>
                    </a:lnTo>
                    <a:lnTo>
                      <a:pt x="270" y="230"/>
                    </a:lnTo>
                    <a:lnTo>
                      <a:pt x="265" y="230"/>
                    </a:lnTo>
                    <a:lnTo>
                      <a:pt x="266" y="232"/>
                    </a:lnTo>
                    <a:lnTo>
                      <a:pt x="266" y="235"/>
                    </a:lnTo>
                    <a:lnTo>
                      <a:pt x="267" y="237"/>
                    </a:lnTo>
                    <a:lnTo>
                      <a:pt x="268" y="238"/>
                    </a:lnTo>
                    <a:lnTo>
                      <a:pt x="272" y="238"/>
                    </a:lnTo>
                    <a:lnTo>
                      <a:pt x="276" y="238"/>
                    </a:lnTo>
                    <a:lnTo>
                      <a:pt x="280" y="238"/>
                    </a:lnTo>
                    <a:lnTo>
                      <a:pt x="285" y="237"/>
                    </a:lnTo>
                    <a:lnTo>
                      <a:pt x="290" y="237"/>
                    </a:lnTo>
                    <a:lnTo>
                      <a:pt x="294" y="236"/>
                    </a:lnTo>
                    <a:lnTo>
                      <a:pt x="299" y="235"/>
                    </a:lnTo>
                    <a:lnTo>
                      <a:pt x="303" y="234"/>
                    </a:lnTo>
                    <a:lnTo>
                      <a:pt x="307" y="233"/>
                    </a:lnTo>
                    <a:lnTo>
                      <a:pt x="312" y="232"/>
                    </a:lnTo>
                    <a:lnTo>
                      <a:pt x="315" y="231"/>
                    </a:lnTo>
                    <a:lnTo>
                      <a:pt x="319" y="229"/>
                    </a:lnTo>
                    <a:lnTo>
                      <a:pt x="323" y="228"/>
                    </a:lnTo>
                    <a:lnTo>
                      <a:pt x="326" y="228"/>
                    </a:lnTo>
                    <a:lnTo>
                      <a:pt x="330" y="227"/>
                    </a:lnTo>
                    <a:lnTo>
                      <a:pt x="332" y="226"/>
                    </a:lnTo>
                    <a:lnTo>
                      <a:pt x="333" y="227"/>
                    </a:lnTo>
                    <a:lnTo>
                      <a:pt x="334" y="228"/>
                    </a:lnTo>
                    <a:lnTo>
                      <a:pt x="335" y="230"/>
                    </a:lnTo>
                    <a:lnTo>
                      <a:pt x="334" y="231"/>
                    </a:lnTo>
                    <a:lnTo>
                      <a:pt x="332" y="232"/>
                    </a:lnTo>
                    <a:lnTo>
                      <a:pt x="329" y="233"/>
                    </a:lnTo>
                    <a:lnTo>
                      <a:pt x="326" y="235"/>
                    </a:lnTo>
                    <a:lnTo>
                      <a:pt x="322" y="236"/>
                    </a:lnTo>
                    <a:lnTo>
                      <a:pt x="318" y="238"/>
                    </a:lnTo>
                    <a:lnTo>
                      <a:pt x="313" y="239"/>
                    </a:lnTo>
                    <a:lnTo>
                      <a:pt x="309" y="240"/>
                    </a:lnTo>
                    <a:lnTo>
                      <a:pt x="304" y="242"/>
                    </a:lnTo>
                    <a:lnTo>
                      <a:pt x="299" y="243"/>
                    </a:lnTo>
                    <a:lnTo>
                      <a:pt x="293" y="244"/>
                    </a:lnTo>
                    <a:lnTo>
                      <a:pt x="289" y="245"/>
                    </a:lnTo>
                    <a:lnTo>
                      <a:pt x="284" y="245"/>
                    </a:lnTo>
                    <a:lnTo>
                      <a:pt x="279" y="245"/>
                    </a:lnTo>
                    <a:lnTo>
                      <a:pt x="275" y="245"/>
                    </a:lnTo>
                    <a:lnTo>
                      <a:pt x="271" y="245"/>
                    </a:lnTo>
                    <a:lnTo>
                      <a:pt x="268" y="244"/>
                    </a:lnTo>
                    <a:lnTo>
                      <a:pt x="268" y="251"/>
                    </a:lnTo>
                    <a:lnTo>
                      <a:pt x="273" y="252"/>
                    </a:lnTo>
                    <a:lnTo>
                      <a:pt x="278" y="252"/>
                    </a:lnTo>
                    <a:lnTo>
                      <a:pt x="282" y="252"/>
                    </a:lnTo>
                    <a:lnTo>
                      <a:pt x="287" y="252"/>
                    </a:lnTo>
                    <a:lnTo>
                      <a:pt x="292" y="251"/>
                    </a:lnTo>
                    <a:lnTo>
                      <a:pt x="297" y="251"/>
                    </a:lnTo>
                    <a:lnTo>
                      <a:pt x="302" y="250"/>
                    </a:lnTo>
                    <a:lnTo>
                      <a:pt x="307" y="249"/>
                    </a:lnTo>
                    <a:lnTo>
                      <a:pt x="312" y="248"/>
                    </a:lnTo>
                    <a:lnTo>
                      <a:pt x="316" y="246"/>
                    </a:lnTo>
                    <a:lnTo>
                      <a:pt x="321" y="245"/>
                    </a:lnTo>
                    <a:lnTo>
                      <a:pt x="324" y="243"/>
                    </a:lnTo>
                    <a:lnTo>
                      <a:pt x="328" y="241"/>
                    </a:lnTo>
                    <a:lnTo>
                      <a:pt x="331" y="240"/>
                    </a:lnTo>
                    <a:lnTo>
                      <a:pt x="334" y="238"/>
                    </a:lnTo>
                    <a:lnTo>
                      <a:pt x="336" y="236"/>
                    </a:lnTo>
                    <a:lnTo>
                      <a:pt x="336" y="237"/>
                    </a:lnTo>
                    <a:lnTo>
                      <a:pt x="337" y="239"/>
                    </a:lnTo>
                    <a:lnTo>
                      <a:pt x="337" y="241"/>
                    </a:lnTo>
                    <a:lnTo>
                      <a:pt x="338" y="243"/>
                    </a:lnTo>
                    <a:lnTo>
                      <a:pt x="334" y="245"/>
                    </a:lnTo>
                    <a:lnTo>
                      <a:pt x="330" y="248"/>
                    </a:lnTo>
                    <a:lnTo>
                      <a:pt x="326" y="250"/>
                    </a:lnTo>
                    <a:lnTo>
                      <a:pt x="321" y="251"/>
                    </a:lnTo>
                    <a:lnTo>
                      <a:pt x="316" y="253"/>
                    </a:lnTo>
                    <a:lnTo>
                      <a:pt x="311" y="255"/>
                    </a:lnTo>
                    <a:lnTo>
                      <a:pt x="306" y="256"/>
                    </a:lnTo>
                    <a:lnTo>
                      <a:pt x="300" y="257"/>
                    </a:lnTo>
                    <a:lnTo>
                      <a:pt x="295" y="258"/>
                    </a:lnTo>
                    <a:lnTo>
                      <a:pt x="290" y="258"/>
                    </a:lnTo>
                    <a:lnTo>
                      <a:pt x="284" y="259"/>
                    </a:lnTo>
                    <a:lnTo>
                      <a:pt x="279" y="259"/>
                    </a:lnTo>
                    <a:lnTo>
                      <a:pt x="274" y="259"/>
                    </a:lnTo>
                    <a:lnTo>
                      <a:pt x="269" y="258"/>
                    </a:lnTo>
                    <a:lnTo>
                      <a:pt x="264" y="258"/>
                    </a:lnTo>
                    <a:lnTo>
                      <a:pt x="260" y="257"/>
                    </a:lnTo>
                    <a:lnTo>
                      <a:pt x="233" y="276"/>
                    </a:lnTo>
                    <a:lnTo>
                      <a:pt x="232" y="276"/>
                    </a:lnTo>
                    <a:lnTo>
                      <a:pt x="231" y="276"/>
                    </a:lnTo>
                    <a:lnTo>
                      <a:pt x="229" y="275"/>
                    </a:lnTo>
                    <a:lnTo>
                      <a:pt x="227" y="273"/>
                    </a:lnTo>
                    <a:lnTo>
                      <a:pt x="226" y="272"/>
                    </a:lnTo>
                    <a:lnTo>
                      <a:pt x="224" y="270"/>
                    </a:lnTo>
                    <a:lnTo>
                      <a:pt x="222" y="269"/>
                    </a:lnTo>
                    <a:lnTo>
                      <a:pt x="219" y="268"/>
                    </a:lnTo>
                    <a:lnTo>
                      <a:pt x="213" y="271"/>
                    </a:lnTo>
                    <a:lnTo>
                      <a:pt x="208" y="273"/>
                    </a:lnTo>
                    <a:lnTo>
                      <a:pt x="202" y="276"/>
                    </a:lnTo>
                    <a:lnTo>
                      <a:pt x="196" y="278"/>
                    </a:lnTo>
                    <a:lnTo>
                      <a:pt x="190" y="280"/>
                    </a:lnTo>
                    <a:lnTo>
                      <a:pt x="185" y="282"/>
                    </a:lnTo>
                    <a:lnTo>
                      <a:pt x="178" y="284"/>
                    </a:lnTo>
                    <a:lnTo>
                      <a:pt x="172" y="285"/>
                    </a:lnTo>
                    <a:lnTo>
                      <a:pt x="173" y="286"/>
                    </a:lnTo>
                    <a:lnTo>
                      <a:pt x="174" y="287"/>
                    </a:lnTo>
                    <a:lnTo>
                      <a:pt x="176" y="288"/>
                    </a:lnTo>
                    <a:lnTo>
                      <a:pt x="179" y="290"/>
                    </a:lnTo>
                    <a:lnTo>
                      <a:pt x="181" y="291"/>
                    </a:lnTo>
                    <a:lnTo>
                      <a:pt x="183" y="293"/>
                    </a:lnTo>
                    <a:lnTo>
                      <a:pt x="185" y="294"/>
                    </a:lnTo>
                    <a:lnTo>
                      <a:pt x="186" y="295"/>
                    </a:lnTo>
                    <a:lnTo>
                      <a:pt x="196" y="302"/>
                    </a:lnTo>
                    <a:lnTo>
                      <a:pt x="206" y="310"/>
                    </a:lnTo>
                    <a:lnTo>
                      <a:pt x="216" y="317"/>
                    </a:lnTo>
                    <a:lnTo>
                      <a:pt x="226" y="324"/>
                    </a:lnTo>
                    <a:lnTo>
                      <a:pt x="235" y="330"/>
                    </a:lnTo>
                    <a:lnTo>
                      <a:pt x="245" y="337"/>
                    </a:lnTo>
                    <a:lnTo>
                      <a:pt x="255" y="342"/>
                    </a:lnTo>
                    <a:lnTo>
                      <a:pt x="264" y="347"/>
                    </a:lnTo>
                    <a:lnTo>
                      <a:pt x="274" y="350"/>
                    </a:lnTo>
                    <a:lnTo>
                      <a:pt x="284" y="353"/>
                    </a:lnTo>
                    <a:lnTo>
                      <a:pt x="294" y="355"/>
                    </a:lnTo>
                    <a:lnTo>
                      <a:pt x="305" y="355"/>
                    </a:lnTo>
                    <a:lnTo>
                      <a:pt x="315" y="355"/>
                    </a:lnTo>
                    <a:lnTo>
                      <a:pt x="327" y="352"/>
                    </a:lnTo>
                    <a:lnTo>
                      <a:pt x="339" y="348"/>
                    </a:lnTo>
                    <a:lnTo>
                      <a:pt x="351" y="343"/>
                    </a:lnTo>
                    <a:lnTo>
                      <a:pt x="352" y="349"/>
                    </a:lnTo>
                    <a:lnTo>
                      <a:pt x="353" y="356"/>
                    </a:lnTo>
                    <a:lnTo>
                      <a:pt x="353" y="364"/>
                    </a:lnTo>
                    <a:lnTo>
                      <a:pt x="353" y="372"/>
                    </a:lnTo>
                    <a:lnTo>
                      <a:pt x="353" y="380"/>
                    </a:lnTo>
                    <a:lnTo>
                      <a:pt x="352" y="388"/>
                    </a:lnTo>
                    <a:lnTo>
                      <a:pt x="350" y="396"/>
                    </a:lnTo>
                    <a:lnTo>
                      <a:pt x="348" y="405"/>
                    </a:lnTo>
                    <a:lnTo>
                      <a:pt x="344" y="413"/>
                    </a:lnTo>
                    <a:lnTo>
                      <a:pt x="340" y="421"/>
                    </a:lnTo>
                    <a:lnTo>
                      <a:pt x="335" y="428"/>
                    </a:lnTo>
                    <a:lnTo>
                      <a:pt x="330" y="435"/>
                    </a:lnTo>
                    <a:lnTo>
                      <a:pt x="323" y="440"/>
                    </a:lnTo>
                    <a:lnTo>
                      <a:pt x="314" y="446"/>
                    </a:lnTo>
                    <a:lnTo>
                      <a:pt x="305" y="450"/>
                    </a:lnTo>
                    <a:lnTo>
                      <a:pt x="295" y="453"/>
                    </a:lnTo>
                    <a:lnTo>
                      <a:pt x="286" y="452"/>
                    </a:lnTo>
                    <a:lnTo>
                      <a:pt x="279" y="451"/>
                    </a:lnTo>
                    <a:lnTo>
                      <a:pt x="271" y="450"/>
                    </a:lnTo>
                    <a:lnTo>
                      <a:pt x="264" y="448"/>
                    </a:lnTo>
                    <a:lnTo>
                      <a:pt x="257" y="446"/>
                    </a:lnTo>
                    <a:lnTo>
                      <a:pt x="250" y="444"/>
                    </a:lnTo>
                    <a:lnTo>
                      <a:pt x="243" y="441"/>
                    </a:lnTo>
                    <a:lnTo>
                      <a:pt x="237" y="438"/>
                    </a:lnTo>
                    <a:lnTo>
                      <a:pt x="230" y="435"/>
                    </a:lnTo>
                    <a:lnTo>
                      <a:pt x="224" y="433"/>
                    </a:lnTo>
                    <a:lnTo>
                      <a:pt x="218" y="429"/>
                    </a:lnTo>
                    <a:lnTo>
                      <a:pt x="212" y="426"/>
                    </a:lnTo>
                    <a:lnTo>
                      <a:pt x="205" y="423"/>
                    </a:lnTo>
                    <a:lnTo>
                      <a:pt x="199" y="420"/>
                    </a:lnTo>
                    <a:lnTo>
                      <a:pt x="192" y="417"/>
                    </a:lnTo>
                    <a:lnTo>
                      <a:pt x="186" y="414"/>
                    </a:lnTo>
                    <a:lnTo>
                      <a:pt x="186" y="412"/>
                    </a:lnTo>
                    <a:lnTo>
                      <a:pt x="186" y="410"/>
                    </a:lnTo>
                    <a:lnTo>
                      <a:pt x="187" y="407"/>
                    </a:lnTo>
                    <a:lnTo>
                      <a:pt x="188" y="404"/>
                    </a:lnTo>
                    <a:lnTo>
                      <a:pt x="190" y="401"/>
                    </a:lnTo>
                    <a:lnTo>
                      <a:pt x="191" y="397"/>
                    </a:lnTo>
                    <a:lnTo>
                      <a:pt x="194" y="393"/>
                    </a:lnTo>
                    <a:lnTo>
                      <a:pt x="196" y="388"/>
                    </a:lnTo>
                    <a:lnTo>
                      <a:pt x="192" y="382"/>
                    </a:lnTo>
                    <a:lnTo>
                      <a:pt x="188" y="376"/>
                    </a:lnTo>
                    <a:lnTo>
                      <a:pt x="184" y="371"/>
                    </a:lnTo>
                    <a:lnTo>
                      <a:pt x="180" y="366"/>
                    </a:lnTo>
                    <a:lnTo>
                      <a:pt x="176" y="361"/>
                    </a:lnTo>
                    <a:lnTo>
                      <a:pt x="171" y="356"/>
                    </a:lnTo>
                    <a:lnTo>
                      <a:pt x="166" y="351"/>
                    </a:lnTo>
                    <a:lnTo>
                      <a:pt x="161" y="346"/>
                    </a:lnTo>
                    <a:lnTo>
                      <a:pt x="159" y="355"/>
                    </a:lnTo>
                    <a:lnTo>
                      <a:pt x="158" y="363"/>
                    </a:lnTo>
                    <a:lnTo>
                      <a:pt x="155" y="370"/>
                    </a:lnTo>
                    <a:lnTo>
                      <a:pt x="152" y="375"/>
                    </a:lnTo>
                    <a:lnTo>
                      <a:pt x="148" y="380"/>
                    </a:lnTo>
                    <a:lnTo>
                      <a:pt x="145" y="384"/>
                    </a:lnTo>
                    <a:lnTo>
                      <a:pt x="141" y="388"/>
                    </a:lnTo>
                    <a:lnTo>
                      <a:pt x="136" y="391"/>
                    </a:lnTo>
                    <a:lnTo>
                      <a:pt x="132" y="394"/>
                    </a:lnTo>
                    <a:lnTo>
                      <a:pt x="127" y="397"/>
                    </a:lnTo>
                    <a:lnTo>
                      <a:pt x="123" y="400"/>
                    </a:lnTo>
                    <a:lnTo>
                      <a:pt x="119" y="404"/>
                    </a:lnTo>
                    <a:lnTo>
                      <a:pt x="115" y="408"/>
                    </a:lnTo>
                    <a:lnTo>
                      <a:pt x="111" y="413"/>
                    </a:lnTo>
                    <a:lnTo>
                      <a:pt x="107" y="419"/>
                    </a:lnTo>
                    <a:lnTo>
                      <a:pt x="104" y="426"/>
                    </a:lnTo>
                    <a:lnTo>
                      <a:pt x="106" y="430"/>
                    </a:lnTo>
                    <a:lnTo>
                      <a:pt x="106" y="434"/>
                    </a:lnTo>
                    <a:lnTo>
                      <a:pt x="106" y="438"/>
                    </a:lnTo>
                    <a:lnTo>
                      <a:pt x="105" y="443"/>
                    </a:lnTo>
                    <a:lnTo>
                      <a:pt x="103" y="448"/>
                    </a:lnTo>
                    <a:lnTo>
                      <a:pt x="102" y="452"/>
                    </a:lnTo>
                    <a:lnTo>
                      <a:pt x="100" y="457"/>
                    </a:lnTo>
                    <a:lnTo>
                      <a:pt x="99" y="461"/>
                    </a:lnTo>
                    <a:lnTo>
                      <a:pt x="97" y="461"/>
                    </a:lnTo>
                    <a:lnTo>
                      <a:pt x="93" y="461"/>
                    </a:lnTo>
                    <a:lnTo>
                      <a:pt x="89" y="462"/>
                    </a:lnTo>
                    <a:lnTo>
                      <a:pt x="84" y="462"/>
                    </a:lnTo>
                    <a:lnTo>
                      <a:pt x="78" y="462"/>
                    </a:lnTo>
                    <a:lnTo>
                      <a:pt x="71" y="462"/>
                    </a:lnTo>
                    <a:lnTo>
                      <a:pt x="64" y="462"/>
                    </a:lnTo>
                    <a:lnTo>
                      <a:pt x="58" y="462"/>
                    </a:lnTo>
                    <a:lnTo>
                      <a:pt x="50" y="461"/>
                    </a:lnTo>
                    <a:lnTo>
                      <a:pt x="43" y="461"/>
                    </a:lnTo>
                    <a:lnTo>
                      <a:pt x="36" y="460"/>
                    </a:lnTo>
                    <a:lnTo>
                      <a:pt x="30" y="459"/>
                    </a:lnTo>
                    <a:lnTo>
                      <a:pt x="24" y="457"/>
                    </a:lnTo>
                    <a:lnTo>
                      <a:pt x="18" y="455"/>
                    </a:lnTo>
                    <a:lnTo>
                      <a:pt x="14" y="453"/>
                    </a:lnTo>
                    <a:lnTo>
                      <a:pt x="10" y="450"/>
                    </a:lnTo>
                    <a:lnTo>
                      <a:pt x="4" y="443"/>
                    </a:lnTo>
                    <a:lnTo>
                      <a:pt x="1" y="438"/>
                    </a:lnTo>
                    <a:lnTo>
                      <a:pt x="0" y="434"/>
                    </a:lnTo>
                    <a:lnTo>
                      <a:pt x="1" y="431"/>
                    </a:lnTo>
                    <a:lnTo>
                      <a:pt x="3" y="428"/>
                    </a:lnTo>
                    <a:lnTo>
                      <a:pt x="7" y="426"/>
                    </a:lnTo>
                    <a:lnTo>
                      <a:pt x="13" y="424"/>
                    </a:lnTo>
                    <a:lnTo>
                      <a:pt x="18" y="422"/>
                    </a:lnTo>
                    <a:lnTo>
                      <a:pt x="23" y="420"/>
                    </a:lnTo>
                    <a:lnTo>
                      <a:pt x="29" y="419"/>
                    </a:lnTo>
                    <a:lnTo>
                      <a:pt x="35" y="418"/>
                    </a:lnTo>
                    <a:lnTo>
                      <a:pt x="41" y="417"/>
                    </a:lnTo>
                    <a:lnTo>
                      <a:pt x="47" y="416"/>
                    </a:lnTo>
                    <a:lnTo>
                      <a:pt x="52" y="413"/>
                    </a:lnTo>
                    <a:lnTo>
                      <a:pt x="57" y="410"/>
                    </a:lnTo>
                    <a:lnTo>
                      <a:pt x="60" y="405"/>
                    </a:lnTo>
                    <a:lnTo>
                      <a:pt x="63" y="405"/>
                    </a:lnTo>
                    <a:lnTo>
                      <a:pt x="64" y="405"/>
                    </a:lnTo>
                    <a:lnTo>
                      <a:pt x="65" y="407"/>
                    </a:lnTo>
                    <a:lnTo>
                      <a:pt x="66" y="409"/>
                    </a:lnTo>
                    <a:lnTo>
                      <a:pt x="66" y="411"/>
                    </a:lnTo>
                    <a:lnTo>
                      <a:pt x="66" y="412"/>
                    </a:lnTo>
                    <a:lnTo>
                      <a:pt x="66" y="413"/>
                    </a:lnTo>
                    <a:lnTo>
                      <a:pt x="67" y="413"/>
                    </a:lnTo>
                    <a:lnTo>
                      <a:pt x="71" y="408"/>
                    </a:lnTo>
                    <a:lnTo>
                      <a:pt x="75" y="403"/>
                    </a:lnTo>
                    <a:lnTo>
                      <a:pt x="79" y="398"/>
                    </a:lnTo>
                    <a:lnTo>
                      <a:pt x="84" y="392"/>
                    </a:lnTo>
                    <a:lnTo>
                      <a:pt x="89" y="386"/>
                    </a:lnTo>
                    <a:lnTo>
                      <a:pt x="94" y="379"/>
                    </a:lnTo>
                    <a:lnTo>
                      <a:pt x="99" y="372"/>
                    </a:lnTo>
                    <a:lnTo>
                      <a:pt x="104" y="365"/>
                    </a:lnTo>
                    <a:lnTo>
                      <a:pt x="109" y="359"/>
                    </a:lnTo>
                    <a:lnTo>
                      <a:pt x="114" y="351"/>
                    </a:lnTo>
                    <a:lnTo>
                      <a:pt x="117" y="345"/>
                    </a:lnTo>
                    <a:lnTo>
                      <a:pt x="121" y="338"/>
                    </a:lnTo>
                    <a:lnTo>
                      <a:pt x="125" y="331"/>
                    </a:lnTo>
                    <a:lnTo>
                      <a:pt x="128" y="324"/>
                    </a:lnTo>
                    <a:lnTo>
                      <a:pt x="130" y="317"/>
                    </a:lnTo>
                    <a:lnTo>
                      <a:pt x="132" y="311"/>
                    </a:lnTo>
                    <a:lnTo>
                      <a:pt x="133" y="307"/>
                    </a:lnTo>
                    <a:lnTo>
                      <a:pt x="136" y="302"/>
                    </a:lnTo>
                    <a:lnTo>
                      <a:pt x="138" y="298"/>
                    </a:lnTo>
                    <a:lnTo>
                      <a:pt x="142" y="295"/>
                    </a:lnTo>
                    <a:lnTo>
                      <a:pt x="146" y="292"/>
                    </a:lnTo>
                    <a:lnTo>
                      <a:pt x="150" y="289"/>
                    </a:lnTo>
                    <a:lnTo>
                      <a:pt x="155" y="287"/>
                    </a:lnTo>
                    <a:lnTo>
                      <a:pt x="160" y="285"/>
                    </a:lnTo>
                    <a:lnTo>
                      <a:pt x="158" y="284"/>
                    </a:lnTo>
                    <a:lnTo>
                      <a:pt x="155" y="282"/>
                    </a:lnTo>
                    <a:lnTo>
                      <a:pt x="153" y="279"/>
                    </a:lnTo>
                    <a:lnTo>
                      <a:pt x="151" y="275"/>
                    </a:lnTo>
                    <a:lnTo>
                      <a:pt x="148" y="270"/>
                    </a:lnTo>
                    <a:lnTo>
                      <a:pt x="146" y="265"/>
                    </a:lnTo>
                    <a:lnTo>
                      <a:pt x="143" y="259"/>
                    </a:lnTo>
                    <a:lnTo>
                      <a:pt x="141" y="253"/>
                    </a:lnTo>
                    <a:lnTo>
                      <a:pt x="138" y="247"/>
                    </a:lnTo>
                    <a:lnTo>
                      <a:pt x="136" y="241"/>
                    </a:lnTo>
                    <a:lnTo>
                      <a:pt x="134" y="235"/>
                    </a:lnTo>
                    <a:lnTo>
                      <a:pt x="132" y="229"/>
                    </a:lnTo>
                    <a:lnTo>
                      <a:pt x="130" y="223"/>
                    </a:lnTo>
                    <a:lnTo>
                      <a:pt x="128" y="218"/>
                    </a:lnTo>
                    <a:lnTo>
                      <a:pt x="127" y="214"/>
                    </a:lnTo>
                    <a:lnTo>
                      <a:pt x="126" y="210"/>
                    </a:lnTo>
                    <a:lnTo>
                      <a:pt x="94" y="185"/>
                    </a:lnTo>
                    <a:lnTo>
                      <a:pt x="91" y="183"/>
                    </a:lnTo>
                    <a:lnTo>
                      <a:pt x="88" y="179"/>
                    </a:lnTo>
                    <a:lnTo>
                      <a:pt x="86" y="176"/>
                    </a:lnTo>
                    <a:lnTo>
                      <a:pt x="83" y="171"/>
                    </a:lnTo>
                    <a:lnTo>
                      <a:pt x="81" y="167"/>
                    </a:lnTo>
                    <a:lnTo>
                      <a:pt x="79" y="162"/>
                    </a:lnTo>
                    <a:lnTo>
                      <a:pt x="78" y="158"/>
                    </a:lnTo>
                    <a:lnTo>
                      <a:pt x="78" y="154"/>
                    </a:lnTo>
                    <a:lnTo>
                      <a:pt x="36" y="96"/>
                    </a:lnTo>
                    <a:lnTo>
                      <a:pt x="49" y="92"/>
                    </a:lnTo>
                    <a:lnTo>
                      <a:pt x="60" y="89"/>
                    </a:lnTo>
                    <a:lnTo>
                      <a:pt x="70" y="86"/>
                    </a:lnTo>
                    <a:lnTo>
                      <a:pt x="79" y="83"/>
                    </a:lnTo>
                    <a:lnTo>
                      <a:pt x="86" y="81"/>
                    </a:lnTo>
                    <a:lnTo>
                      <a:pt x="92" y="79"/>
                    </a:lnTo>
                    <a:lnTo>
                      <a:pt x="98" y="77"/>
                    </a:lnTo>
                    <a:lnTo>
                      <a:pt x="102" y="76"/>
                    </a:lnTo>
                    <a:lnTo>
                      <a:pt x="106" y="75"/>
                    </a:lnTo>
                    <a:lnTo>
                      <a:pt x="109" y="74"/>
                    </a:lnTo>
                    <a:lnTo>
                      <a:pt x="111" y="74"/>
                    </a:lnTo>
                    <a:lnTo>
                      <a:pt x="113" y="73"/>
                    </a:lnTo>
                    <a:lnTo>
                      <a:pt x="114" y="73"/>
                    </a:lnTo>
                    <a:lnTo>
                      <a:pt x="116" y="73"/>
                    </a:lnTo>
                    <a:lnTo>
                      <a:pt x="117" y="73"/>
                    </a:lnTo>
                    <a:close/>
                    <a:moveTo>
                      <a:pt x="115" y="84"/>
                    </a:moveTo>
                    <a:lnTo>
                      <a:pt x="114" y="84"/>
                    </a:lnTo>
                    <a:lnTo>
                      <a:pt x="112" y="84"/>
                    </a:lnTo>
                    <a:lnTo>
                      <a:pt x="111" y="84"/>
                    </a:lnTo>
                    <a:lnTo>
                      <a:pt x="109" y="84"/>
                    </a:lnTo>
                    <a:lnTo>
                      <a:pt x="108" y="85"/>
                    </a:lnTo>
                    <a:lnTo>
                      <a:pt x="106" y="85"/>
                    </a:lnTo>
                    <a:lnTo>
                      <a:pt x="104" y="86"/>
                    </a:lnTo>
                    <a:lnTo>
                      <a:pt x="102" y="87"/>
                    </a:lnTo>
                    <a:lnTo>
                      <a:pt x="116" y="103"/>
                    </a:lnTo>
                    <a:lnTo>
                      <a:pt x="118" y="103"/>
                    </a:lnTo>
                    <a:lnTo>
                      <a:pt x="119" y="102"/>
                    </a:lnTo>
                    <a:lnTo>
                      <a:pt x="121" y="102"/>
                    </a:lnTo>
                    <a:lnTo>
                      <a:pt x="124" y="102"/>
                    </a:lnTo>
                    <a:lnTo>
                      <a:pt x="125" y="101"/>
                    </a:lnTo>
                    <a:lnTo>
                      <a:pt x="127" y="101"/>
                    </a:lnTo>
                    <a:lnTo>
                      <a:pt x="129" y="100"/>
                    </a:lnTo>
                    <a:lnTo>
                      <a:pt x="130" y="100"/>
                    </a:lnTo>
                    <a:lnTo>
                      <a:pt x="128" y="97"/>
                    </a:lnTo>
                    <a:lnTo>
                      <a:pt x="126" y="95"/>
                    </a:lnTo>
                    <a:lnTo>
                      <a:pt x="124" y="92"/>
                    </a:lnTo>
                    <a:lnTo>
                      <a:pt x="122" y="90"/>
                    </a:lnTo>
                    <a:lnTo>
                      <a:pt x="120" y="88"/>
                    </a:lnTo>
                    <a:lnTo>
                      <a:pt x="119" y="86"/>
                    </a:lnTo>
                    <a:lnTo>
                      <a:pt x="117" y="85"/>
                    </a:lnTo>
                    <a:lnTo>
                      <a:pt x="115" y="84"/>
                    </a:lnTo>
                    <a:close/>
                    <a:moveTo>
                      <a:pt x="117" y="120"/>
                    </a:moveTo>
                    <a:lnTo>
                      <a:pt x="117" y="119"/>
                    </a:lnTo>
                    <a:lnTo>
                      <a:pt x="116" y="119"/>
                    </a:lnTo>
                    <a:lnTo>
                      <a:pt x="114" y="119"/>
                    </a:lnTo>
                    <a:lnTo>
                      <a:pt x="110" y="120"/>
                    </a:lnTo>
                    <a:lnTo>
                      <a:pt x="105" y="122"/>
                    </a:lnTo>
                    <a:lnTo>
                      <a:pt x="97" y="125"/>
                    </a:lnTo>
                    <a:lnTo>
                      <a:pt x="87" y="129"/>
                    </a:lnTo>
                    <a:lnTo>
                      <a:pt x="73" y="134"/>
                    </a:lnTo>
                    <a:lnTo>
                      <a:pt x="75" y="133"/>
                    </a:lnTo>
                    <a:lnTo>
                      <a:pt x="77" y="134"/>
                    </a:lnTo>
                    <a:lnTo>
                      <a:pt x="80" y="137"/>
                    </a:lnTo>
                    <a:lnTo>
                      <a:pt x="82" y="140"/>
                    </a:lnTo>
                    <a:lnTo>
                      <a:pt x="84" y="144"/>
                    </a:lnTo>
                    <a:lnTo>
                      <a:pt x="86" y="147"/>
                    </a:lnTo>
                    <a:lnTo>
                      <a:pt x="87" y="149"/>
                    </a:lnTo>
                    <a:lnTo>
                      <a:pt x="88" y="150"/>
                    </a:lnTo>
                    <a:lnTo>
                      <a:pt x="89" y="151"/>
                    </a:lnTo>
                    <a:lnTo>
                      <a:pt x="89" y="152"/>
                    </a:lnTo>
                    <a:lnTo>
                      <a:pt x="90" y="152"/>
                    </a:lnTo>
                    <a:lnTo>
                      <a:pt x="91" y="153"/>
                    </a:lnTo>
                    <a:lnTo>
                      <a:pt x="93" y="154"/>
                    </a:lnTo>
                    <a:lnTo>
                      <a:pt x="96" y="156"/>
                    </a:lnTo>
                    <a:lnTo>
                      <a:pt x="101" y="158"/>
                    </a:lnTo>
                    <a:lnTo>
                      <a:pt x="99" y="154"/>
                    </a:lnTo>
                    <a:lnTo>
                      <a:pt x="99" y="151"/>
                    </a:lnTo>
                    <a:lnTo>
                      <a:pt x="101" y="149"/>
                    </a:lnTo>
                    <a:lnTo>
                      <a:pt x="102" y="148"/>
                    </a:lnTo>
                    <a:lnTo>
                      <a:pt x="105" y="149"/>
                    </a:lnTo>
                    <a:lnTo>
                      <a:pt x="107" y="149"/>
                    </a:lnTo>
                    <a:lnTo>
                      <a:pt x="110" y="151"/>
                    </a:lnTo>
                    <a:lnTo>
                      <a:pt x="112" y="153"/>
                    </a:lnTo>
                    <a:lnTo>
                      <a:pt x="115" y="157"/>
                    </a:lnTo>
                    <a:lnTo>
                      <a:pt x="119" y="161"/>
                    </a:lnTo>
                    <a:lnTo>
                      <a:pt x="124" y="164"/>
                    </a:lnTo>
                    <a:lnTo>
                      <a:pt x="128" y="167"/>
                    </a:lnTo>
                    <a:lnTo>
                      <a:pt x="133" y="171"/>
                    </a:lnTo>
                    <a:lnTo>
                      <a:pt x="137" y="175"/>
                    </a:lnTo>
                    <a:lnTo>
                      <a:pt x="139" y="179"/>
                    </a:lnTo>
                    <a:lnTo>
                      <a:pt x="141" y="184"/>
                    </a:lnTo>
                    <a:lnTo>
                      <a:pt x="143" y="184"/>
                    </a:lnTo>
                    <a:lnTo>
                      <a:pt x="145" y="184"/>
                    </a:lnTo>
                    <a:lnTo>
                      <a:pt x="148" y="183"/>
                    </a:lnTo>
                    <a:lnTo>
                      <a:pt x="152" y="182"/>
                    </a:lnTo>
                    <a:lnTo>
                      <a:pt x="155" y="181"/>
                    </a:lnTo>
                    <a:lnTo>
                      <a:pt x="158" y="180"/>
                    </a:lnTo>
                    <a:lnTo>
                      <a:pt x="160" y="178"/>
                    </a:lnTo>
                    <a:lnTo>
                      <a:pt x="161" y="177"/>
                    </a:lnTo>
                    <a:lnTo>
                      <a:pt x="117" y="120"/>
                    </a:lnTo>
                    <a:close/>
                    <a:moveTo>
                      <a:pt x="312" y="166"/>
                    </a:moveTo>
                    <a:lnTo>
                      <a:pt x="305" y="168"/>
                    </a:lnTo>
                    <a:lnTo>
                      <a:pt x="299" y="170"/>
                    </a:lnTo>
                    <a:lnTo>
                      <a:pt x="293" y="171"/>
                    </a:lnTo>
                    <a:lnTo>
                      <a:pt x="287" y="171"/>
                    </a:lnTo>
                    <a:lnTo>
                      <a:pt x="281" y="172"/>
                    </a:lnTo>
                    <a:lnTo>
                      <a:pt x="275" y="172"/>
                    </a:lnTo>
                    <a:lnTo>
                      <a:pt x="269" y="172"/>
                    </a:lnTo>
                    <a:lnTo>
                      <a:pt x="262" y="172"/>
                    </a:lnTo>
                    <a:lnTo>
                      <a:pt x="263" y="174"/>
                    </a:lnTo>
                    <a:lnTo>
                      <a:pt x="264" y="175"/>
                    </a:lnTo>
                    <a:lnTo>
                      <a:pt x="264" y="176"/>
                    </a:lnTo>
                    <a:lnTo>
                      <a:pt x="265" y="177"/>
                    </a:lnTo>
                    <a:lnTo>
                      <a:pt x="271" y="178"/>
                    </a:lnTo>
                    <a:lnTo>
                      <a:pt x="278" y="179"/>
                    </a:lnTo>
                    <a:lnTo>
                      <a:pt x="285" y="179"/>
                    </a:lnTo>
                    <a:lnTo>
                      <a:pt x="291" y="179"/>
                    </a:lnTo>
                    <a:lnTo>
                      <a:pt x="298" y="178"/>
                    </a:lnTo>
                    <a:lnTo>
                      <a:pt x="304" y="177"/>
                    </a:lnTo>
                    <a:lnTo>
                      <a:pt x="310" y="176"/>
                    </a:lnTo>
                    <a:lnTo>
                      <a:pt x="315" y="174"/>
                    </a:lnTo>
                    <a:lnTo>
                      <a:pt x="315" y="171"/>
                    </a:lnTo>
                    <a:lnTo>
                      <a:pt x="314" y="169"/>
                    </a:lnTo>
                    <a:lnTo>
                      <a:pt x="313" y="167"/>
                    </a:lnTo>
                    <a:lnTo>
                      <a:pt x="312" y="166"/>
                    </a:lnTo>
                    <a:close/>
                    <a:moveTo>
                      <a:pt x="339" y="250"/>
                    </a:moveTo>
                    <a:lnTo>
                      <a:pt x="335" y="253"/>
                    </a:lnTo>
                    <a:lnTo>
                      <a:pt x="331" y="254"/>
                    </a:lnTo>
                    <a:lnTo>
                      <a:pt x="327" y="256"/>
                    </a:lnTo>
                    <a:lnTo>
                      <a:pt x="322" y="257"/>
                    </a:lnTo>
                    <a:lnTo>
                      <a:pt x="318" y="259"/>
                    </a:lnTo>
                    <a:lnTo>
                      <a:pt x="313" y="260"/>
                    </a:lnTo>
                    <a:lnTo>
                      <a:pt x="307" y="261"/>
                    </a:lnTo>
                    <a:lnTo>
                      <a:pt x="302" y="262"/>
                    </a:lnTo>
                    <a:lnTo>
                      <a:pt x="297" y="262"/>
                    </a:lnTo>
                    <a:lnTo>
                      <a:pt x="291" y="263"/>
                    </a:lnTo>
                    <a:lnTo>
                      <a:pt x="286" y="263"/>
                    </a:lnTo>
                    <a:lnTo>
                      <a:pt x="281" y="263"/>
                    </a:lnTo>
                    <a:lnTo>
                      <a:pt x="275" y="263"/>
                    </a:lnTo>
                    <a:lnTo>
                      <a:pt x="271" y="263"/>
                    </a:lnTo>
                    <a:lnTo>
                      <a:pt x="266" y="262"/>
                    </a:lnTo>
                    <a:lnTo>
                      <a:pt x="262" y="262"/>
                    </a:lnTo>
                    <a:lnTo>
                      <a:pt x="260" y="263"/>
                    </a:lnTo>
                    <a:lnTo>
                      <a:pt x="257" y="265"/>
                    </a:lnTo>
                    <a:lnTo>
                      <a:pt x="253" y="267"/>
                    </a:lnTo>
                    <a:lnTo>
                      <a:pt x="251" y="269"/>
                    </a:lnTo>
                    <a:lnTo>
                      <a:pt x="256" y="270"/>
                    </a:lnTo>
                    <a:lnTo>
                      <a:pt x="261" y="270"/>
                    </a:lnTo>
                    <a:lnTo>
                      <a:pt x="267" y="270"/>
                    </a:lnTo>
                    <a:lnTo>
                      <a:pt x="273" y="270"/>
                    </a:lnTo>
                    <a:lnTo>
                      <a:pt x="279" y="270"/>
                    </a:lnTo>
                    <a:lnTo>
                      <a:pt x="285" y="270"/>
                    </a:lnTo>
                    <a:lnTo>
                      <a:pt x="291" y="269"/>
                    </a:lnTo>
                    <a:lnTo>
                      <a:pt x="297" y="268"/>
                    </a:lnTo>
                    <a:lnTo>
                      <a:pt x="304" y="268"/>
                    </a:lnTo>
                    <a:lnTo>
                      <a:pt x="310" y="267"/>
                    </a:lnTo>
                    <a:lnTo>
                      <a:pt x="316" y="266"/>
                    </a:lnTo>
                    <a:lnTo>
                      <a:pt x="322" y="264"/>
                    </a:lnTo>
                    <a:lnTo>
                      <a:pt x="327" y="263"/>
                    </a:lnTo>
                    <a:lnTo>
                      <a:pt x="332" y="261"/>
                    </a:lnTo>
                    <a:lnTo>
                      <a:pt x="337" y="259"/>
                    </a:lnTo>
                    <a:lnTo>
                      <a:pt x="342" y="257"/>
                    </a:lnTo>
                    <a:lnTo>
                      <a:pt x="341" y="256"/>
                    </a:lnTo>
                    <a:lnTo>
                      <a:pt x="341" y="255"/>
                    </a:lnTo>
                    <a:lnTo>
                      <a:pt x="340" y="253"/>
                    </a:lnTo>
                    <a:lnTo>
                      <a:pt x="339" y="250"/>
                    </a:lnTo>
                    <a:close/>
                    <a:moveTo>
                      <a:pt x="343" y="263"/>
                    </a:moveTo>
                    <a:lnTo>
                      <a:pt x="338" y="264"/>
                    </a:lnTo>
                    <a:lnTo>
                      <a:pt x="333" y="266"/>
                    </a:lnTo>
                    <a:lnTo>
                      <a:pt x="328" y="267"/>
                    </a:lnTo>
                    <a:lnTo>
                      <a:pt x="322" y="268"/>
                    </a:lnTo>
                    <a:lnTo>
                      <a:pt x="316" y="270"/>
                    </a:lnTo>
                    <a:lnTo>
                      <a:pt x="310" y="271"/>
                    </a:lnTo>
                    <a:lnTo>
                      <a:pt x="304" y="272"/>
                    </a:lnTo>
                    <a:lnTo>
                      <a:pt x="297" y="273"/>
                    </a:lnTo>
                    <a:lnTo>
                      <a:pt x="291" y="274"/>
                    </a:lnTo>
                    <a:lnTo>
                      <a:pt x="284" y="274"/>
                    </a:lnTo>
                    <a:lnTo>
                      <a:pt x="278" y="275"/>
                    </a:lnTo>
                    <a:lnTo>
                      <a:pt x="272" y="275"/>
                    </a:lnTo>
                    <a:lnTo>
                      <a:pt x="266" y="275"/>
                    </a:lnTo>
                    <a:lnTo>
                      <a:pt x="261" y="274"/>
                    </a:lnTo>
                    <a:lnTo>
                      <a:pt x="256" y="274"/>
                    </a:lnTo>
                    <a:lnTo>
                      <a:pt x="251" y="273"/>
                    </a:lnTo>
                    <a:lnTo>
                      <a:pt x="252" y="275"/>
                    </a:lnTo>
                    <a:lnTo>
                      <a:pt x="252" y="277"/>
                    </a:lnTo>
                    <a:lnTo>
                      <a:pt x="252" y="279"/>
                    </a:lnTo>
                    <a:lnTo>
                      <a:pt x="252" y="281"/>
                    </a:lnTo>
                    <a:lnTo>
                      <a:pt x="257" y="281"/>
                    </a:lnTo>
                    <a:lnTo>
                      <a:pt x="263" y="282"/>
                    </a:lnTo>
                    <a:lnTo>
                      <a:pt x="269" y="281"/>
                    </a:lnTo>
                    <a:lnTo>
                      <a:pt x="276" y="281"/>
                    </a:lnTo>
                    <a:lnTo>
                      <a:pt x="283" y="281"/>
                    </a:lnTo>
                    <a:lnTo>
                      <a:pt x="290" y="281"/>
                    </a:lnTo>
                    <a:lnTo>
                      <a:pt x="296" y="280"/>
                    </a:lnTo>
                    <a:lnTo>
                      <a:pt x="303" y="280"/>
                    </a:lnTo>
                    <a:lnTo>
                      <a:pt x="310" y="279"/>
                    </a:lnTo>
                    <a:lnTo>
                      <a:pt x="317" y="278"/>
                    </a:lnTo>
                    <a:lnTo>
                      <a:pt x="323" y="277"/>
                    </a:lnTo>
                    <a:lnTo>
                      <a:pt x="328" y="276"/>
                    </a:lnTo>
                    <a:lnTo>
                      <a:pt x="334" y="274"/>
                    </a:lnTo>
                    <a:lnTo>
                      <a:pt x="338" y="273"/>
                    </a:lnTo>
                    <a:lnTo>
                      <a:pt x="342" y="271"/>
                    </a:lnTo>
                    <a:lnTo>
                      <a:pt x="345" y="269"/>
                    </a:lnTo>
                    <a:lnTo>
                      <a:pt x="344" y="268"/>
                    </a:lnTo>
                    <a:lnTo>
                      <a:pt x="344" y="266"/>
                    </a:lnTo>
                    <a:lnTo>
                      <a:pt x="343" y="264"/>
                    </a:lnTo>
                    <a:lnTo>
                      <a:pt x="343" y="263"/>
                    </a:lnTo>
                    <a:close/>
                    <a:moveTo>
                      <a:pt x="347" y="282"/>
                    </a:moveTo>
                    <a:lnTo>
                      <a:pt x="347" y="281"/>
                    </a:lnTo>
                    <a:lnTo>
                      <a:pt x="347" y="279"/>
                    </a:lnTo>
                    <a:lnTo>
                      <a:pt x="346" y="277"/>
                    </a:lnTo>
                    <a:lnTo>
                      <a:pt x="345" y="276"/>
                    </a:lnTo>
                    <a:lnTo>
                      <a:pt x="341" y="278"/>
                    </a:lnTo>
                    <a:lnTo>
                      <a:pt x="337" y="280"/>
                    </a:lnTo>
                    <a:lnTo>
                      <a:pt x="332" y="282"/>
                    </a:lnTo>
                    <a:lnTo>
                      <a:pt x="326" y="284"/>
                    </a:lnTo>
                    <a:lnTo>
                      <a:pt x="320" y="285"/>
                    </a:lnTo>
                    <a:lnTo>
                      <a:pt x="314" y="286"/>
                    </a:lnTo>
                    <a:lnTo>
                      <a:pt x="308" y="286"/>
                    </a:lnTo>
                    <a:lnTo>
                      <a:pt x="301" y="287"/>
                    </a:lnTo>
                    <a:lnTo>
                      <a:pt x="294" y="287"/>
                    </a:lnTo>
                    <a:lnTo>
                      <a:pt x="288" y="287"/>
                    </a:lnTo>
                    <a:lnTo>
                      <a:pt x="281" y="287"/>
                    </a:lnTo>
                    <a:lnTo>
                      <a:pt x="275" y="287"/>
                    </a:lnTo>
                    <a:lnTo>
                      <a:pt x="269" y="287"/>
                    </a:lnTo>
                    <a:lnTo>
                      <a:pt x="263" y="287"/>
                    </a:lnTo>
                    <a:lnTo>
                      <a:pt x="258" y="287"/>
                    </a:lnTo>
                    <a:lnTo>
                      <a:pt x="253" y="287"/>
                    </a:lnTo>
                    <a:lnTo>
                      <a:pt x="253" y="289"/>
                    </a:lnTo>
                    <a:lnTo>
                      <a:pt x="253" y="291"/>
                    </a:lnTo>
                    <a:lnTo>
                      <a:pt x="253" y="292"/>
                    </a:lnTo>
                    <a:lnTo>
                      <a:pt x="253" y="293"/>
                    </a:lnTo>
                    <a:lnTo>
                      <a:pt x="258" y="293"/>
                    </a:lnTo>
                    <a:lnTo>
                      <a:pt x="264" y="294"/>
                    </a:lnTo>
                    <a:lnTo>
                      <a:pt x="269" y="294"/>
                    </a:lnTo>
                    <a:lnTo>
                      <a:pt x="276" y="294"/>
                    </a:lnTo>
                    <a:lnTo>
                      <a:pt x="282" y="294"/>
                    </a:lnTo>
                    <a:lnTo>
                      <a:pt x="289" y="294"/>
                    </a:lnTo>
                    <a:lnTo>
                      <a:pt x="296" y="294"/>
                    </a:lnTo>
                    <a:lnTo>
                      <a:pt x="303" y="294"/>
                    </a:lnTo>
                    <a:lnTo>
                      <a:pt x="310" y="293"/>
                    </a:lnTo>
                    <a:lnTo>
                      <a:pt x="317" y="293"/>
                    </a:lnTo>
                    <a:lnTo>
                      <a:pt x="323" y="292"/>
                    </a:lnTo>
                    <a:lnTo>
                      <a:pt x="329" y="290"/>
                    </a:lnTo>
                    <a:lnTo>
                      <a:pt x="334" y="289"/>
                    </a:lnTo>
                    <a:lnTo>
                      <a:pt x="339" y="287"/>
                    </a:lnTo>
                    <a:lnTo>
                      <a:pt x="344" y="285"/>
                    </a:lnTo>
                    <a:lnTo>
                      <a:pt x="347" y="282"/>
                    </a:lnTo>
                    <a:close/>
                    <a:moveTo>
                      <a:pt x="350" y="290"/>
                    </a:moveTo>
                    <a:lnTo>
                      <a:pt x="347" y="292"/>
                    </a:lnTo>
                    <a:lnTo>
                      <a:pt x="343" y="293"/>
                    </a:lnTo>
                    <a:lnTo>
                      <a:pt x="338" y="295"/>
                    </a:lnTo>
                    <a:lnTo>
                      <a:pt x="332" y="296"/>
                    </a:lnTo>
                    <a:lnTo>
                      <a:pt x="326" y="297"/>
                    </a:lnTo>
                    <a:lnTo>
                      <a:pt x="320" y="298"/>
                    </a:lnTo>
                    <a:lnTo>
                      <a:pt x="313" y="299"/>
                    </a:lnTo>
                    <a:lnTo>
                      <a:pt x="306" y="300"/>
                    </a:lnTo>
                    <a:lnTo>
                      <a:pt x="299" y="301"/>
                    </a:lnTo>
                    <a:lnTo>
                      <a:pt x="292" y="301"/>
                    </a:lnTo>
                    <a:lnTo>
                      <a:pt x="285" y="301"/>
                    </a:lnTo>
                    <a:lnTo>
                      <a:pt x="278" y="301"/>
                    </a:lnTo>
                    <a:lnTo>
                      <a:pt x="271" y="301"/>
                    </a:lnTo>
                    <a:lnTo>
                      <a:pt x="265" y="300"/>
                    </a:lnTo>
                    <a:lnTo>
                      <a:pt x="258" y="299"/>
                    </a:lnTo>
                    <a:lnTo>
                      <a:pt x="252" y="298"/>
                    </a:lnTo>
                    <a:lnTo>
                      <a:pt x="252" y="301"/>
                    </a:lnTo>
                    <a:lnTo>
                      <a:pt x="253" y="303"/>
                    </a:lnTo>
                    <a:lnTo>
                      <a:pt x="253" y="306"/>
                    </a:lnTo>
                    <a:lnTo>
                      <a:pt x="255" y="307"/>
                    </a:lnTo>
                    <a:lnTo>
                      <a:pt x="260" y="308"/>
                    </a:lnTo>
                    <a:lnTo>
                      <a:pt x="266" y="309"/>
                    </a:lnTo>
                    <a:lnTo>
                      <a:pt x="272" y="309"/>
                    </a:lnTo>
                    <a:lnTo>
                      <a:pt x="279" y="310"/>
                    </a:lnTo>
                    <a:lnTo>
                      <a:pt x="286" y="310"/>
                    </a:lnTo>
                    <a:lnTo>
                      <a:pt x="292" y="310"/>
                    </a:lnTo>
                    <a:lnTo>
                      <a:pt x="299" y="310"/>
                    </a:lnTo>
                    <a:lnTo>
                      <a:pt x="306" y="309"/>
                    </a:lnTo>
                    <a:lnTo>
                      <a:pt x="313" y="308"/>
                    </a:lnTo>
                    <a:lnTo>
                      <a:pt x="320" y="307"/>
                    </a:lnTo>
                    <a:lnTo>
                      <a:pt x="326" y="306"/>
                    </a:lnTo>
                    <a:lnTo>
                      <a:pt x="332" y="305"/>
                    </a:lnTo>
                    <a:lnTo>
                      <a:pt x="338" y="303"/>
                    </a:lnTo>
                    <a:lnTo>
                      <a:pt x="343" y="301"/>
                    </a:lnTo>
                    <a:lnTo>
                      <a:pt x="348" y="298"/>
                    </a:lnTo>
                    <a:lnTo>
                      <a:pt x="351" y="295"/>
                    </a:lnTo>
                    <a:lnTo>
                      <a:pt x="350" y="290"/>
                    </a:lnTo>
                    <a:close/>
                    <a:moveTo>
                      <a:pt x="353" y="305"/>
                    </a:moveTo>
                    <a:lnTo>
                      <a:pt x="348" y="308"/>
                    </a:lnTo>
                    <a:lnTo>
                      <a:pt x="343" y="310"/>
                    </a:lnTo>
                    <a:lnTo>
                      <a:pt x="337" y="312"/>
                    </a:lnTo>
                    <a:lnTo>
                      <a:pt x="331" y="314"/>
                    </a:lnTo>
                    <a:lnTo>
                      <a:pt x="325" y="315"/>
                    </a:lnTo>
                    <a:lnTo>
                      <a:pt x="318" y="316"/>
                    </a:lnTo>
                    <a:lnTo>
                      <a:pt x="311" y="317"/>
                    </a:lnTo>
                    <a:lnTo>
                      <a:pt x="304" y="318"/>
                    </a:lnTo>
                    <a:lnTo>
                      <a:pt x="297" y="318"/>
                    </a:lnTo>
                    <a:lnTo>
                      <a:pt x="290" y="318"/>
                    </a:lnTo>
                    <a:lnTo>
                      <a:pt x="284" y="318"/>
                    </a:lnTo>
                    <a:lnTo>
                      <a:pt x="277" y="318"/>
                    </a:lnTo>
                    <a:lnTo>
                      <a:pt x="271" y="317"/>
                    </a:lnTo>
                    <a:lnTo>
                      <a:pt x="265" y="316"/>
                    </a:lnTo>
                    <a:lnTo>
                      <a:pt x="260" y="315"/>
                    </a:lnTo>
                    <a:lnTo>
                      <a:pt x="255" y="314"/>
                    </a:lnTo>
                    <a:lnTo>
                      <a:pt x="255" y="316"/>
                    </a:lnTo>
                    <a:lnTo>
                      <a:pt x="256" y="319"/>
                    </a:lnTo>
                    <a:lnTo>
                      <a:pt x="256" y="320"/>
                    </a:lnTo>
                    <a:lnTo>
                      <a:pt x="256" y="322"/>
                    </a:lnTo>
                    <a:lnTo>
                      <a:pt x="261" y="323"/>
                    </a:lnTo>
                    <a:lnTo>
                      <a:pt x="266" y="323"/>
                    </a:lnTo>
                    <a:lnTo>
                      <a:pt x="272" y="324"/>
                    </a:lnTo>
                    <a:lnTo>
                      <a:pt x="278" y="325"/>
                    </a:lnTo>
                    <a:lnTo>
                      <a:pt x="284" y="326"/>
                    </a:lnTo>
                    <a:lnTo>
                      <a:pt x="291" y="326"/>
                    </a:lnTo>
                    <a:lnTo>
                      <a:pt x="298" y="326"/>
                    </a:lnTo>
                    <a:lnTo>
                      <a:pt x="305" y="326"/>
                    </a:lnTo>
                    <a:lnTo>
                      <a:pt x="312" y="326"/>
                    </a:lnTo>
                    <a:lnTo>
                      <a:pt x="318" y="326"/>
                    </a:lnTo>
                    <a:lnTo>
                      <a:pt x="325" y="325"/>
                    </a:lnTo>
                    <a:lnTo>
                      <a:pt x="332" y="323"/>
                    </a:lnTo>
                    <a:lnTo>
                      <a:pt x="337" y="321"/>
                    </a:lnTo>
                    <a:lnTo>
                      <a:pt x="343" y="319"/>
                    </a:lnTo>
                    <a:lnTo>
                      <a:pt x="348" y="315"/>
                    </a:lnTo>
                    <a:lnTo>
                      <a:pt x="353" y="311"/>
                    </a:lnTo>
                    <a:lnTo>
                      <a:pt x="353" y="310"/>
                    </a:lnTo>
                    <a:lnTo>
                      <a:pt x="353" y="308"/>
                    </a:lnTo>
                    <a:lnTo>
                      <a:pt x="353" y="306"/>
                    </a:lnTo>
                    <a:lnTo>
                      <a:pt x="353" y="305"/>
                    </a:lnTo>
                    <a:close/>
                    <a:moveTo>
                      <a:pt x="353" y="321"/>
                    </a:moveTo>
                    <a:lnTo>
                      <a:pt x="353" y="323"/>
                    </a:lnTo>
                    <a:lnTo>
                      <a:pt x="353" y="325"/>
                    </a:lnTo>
                    <a:lnTo>
                      <a:pt x="353" y="328"/>
                    </a:lnTo>
                    <a:lnTo>
                      <a:pt x="353" y="330"/>
                    </a:lnTo>
                    <a:lnTo>
                      <a:pt x="350" y="332"/>
                    </a:lnTo>
                    <a:lnTo>
                      <a:pt x="346" y="334"/>
                    </a:lnTo>
                    <a:lnTo>
                      <a:pt x="341" y="337"/>
                    </a:lnTo>
                    <a:lnTo>
                      <a:pt x="336" y="338"/>
                    </a:lnTo>
                    <a:lnTo>
                      <a:pt x="330" y="340"/>
                    </a:lnTo>
                    <a:lnTo>
                      <a:pt x="324" y="342"/>
                    </a:lnTo>
                    <a:lnTo>
                      <a:pt x="317" y="343"/>
                    </a:lnTo>
                    <a:lnTo>
                      <a:pt x="311" y="343"/>
                    </a:lnTo>
                    <a:lnTo>
                      <a:pt x="304" y="344"/>
                    </a:lnTo>
                    <a:lnTo>
                      <a:pt x="297" y="344"/>
                    </a:lnTo>
                    <a:lnTo>
                      <a:pt x="290" y="344"/>
                    </a:lnTo>
                    <a:lnTo>
                      <a:pt x="283" y="343"/>
                    </a:lnTo>
                    <a:lnTo>
                      <a:pt x="276" y="342"/>
                    </a:lnTo>
                    <a:lnTo>
                      <a:pt x="270" y="341"/>
                    </a:lnTo>
                    <a:lnTo>
                      <a:pt x="264" y="339"/>
                    </a:lnTo>
                    <a:lnTo>
                      <a:pt x="258" y="337"/>
                    </a:lnTo>
                    <a:lnTo>
                      <a:pt x="258" y="335"/>
                    </a:lnTo>
                    <a:lnTo>
                      <a:pt x="257" y="333"/>
                    </a:lnTo>
                    <a:lnTo>
                      <a:pt x="257" y="331"/>
                    </a:lnTo>
                    <a:lnTo>
                      <a:pt x="257" y="329"/>
                    </a:lnTo>
                    <a:lnTo>
                      <a:pt x="261" y="330"/>
                    </a:lnTo>
                    <a:lnTo>
                      <a:pt x="267" y="332"/>
                    </a:lnTo>
                    <a:lnTo>
                      <a:pt x="273" y="333"/>
                    </a:lnTo>
                    <a:lnTo>
                      <a:pt x="279" y="334"/>
                    </a:lnTo>
                    <a:lnTo>
                      <a:pt x="286" y="334"/>
                    </a:lnTo>
                    <a:lnTo>
                      <a:pt x="293" y="334"/>
                    </a:lnTo>
                    <a:lnTo>
                      <a:pt x="300" y="334"/>
                    </a:lnTo>
                    <a:lnTo>
                      <a:pt x="308" y="334"/>
                    </a:lnTo>
                    <a:lnTo>
                      <a:pt x="315" y="334"/>
                    </a:lnTo>
                    <a:lnTo>
                      <a:pt x="322" y="333"/>
                    </a:lnTo>
                    <a:lnTo>
                      <a:pt x="328" y="332"/>
                    </a:lnTo>
                    <a:lnTo>
                      <a:pt x="335" y="330"/>
                    </a:lnTo>
                    <a:lnTo>
                      <a:pt x="340" y="328"/>
                    </a:lnTo>
                    <a:lnTo>
                      <a:pt x="345" y="326"/>
                    </a:lnTo>
                    <a:lnTo>
                      <a:pt x="350" y="324"/>
                    </a:lnTo>
                    <a:lnTo>
                      <a:pt x="353" y="321"/>
                    </a:lnTo>
                    <a:close/>
                    <a:moveTo>
                      <a:pt x="318" y="26"/>
                    </a:moveTo>
                    <a:lnTo>
                      <a:pt x="320" y="31"/>
                    </a:lnTo>
                    <a:lnTo>
                      <a:pt x="322" y="37"/>
                    </a:lnTo>
                    <a:lnTo>
                      <a:pt x="323" y="43"/>
                    </a:lnTo>
                    <a:lnTo>
                      <a:pt x="324" y="50"/>
                    </a:lnTo>
                    <a:lnTo>
                      <a:pt x="325" y="57"/>
                    </a:lnTo>
                    <a:lnTo>
                      <a:pt x="325" y="65"/>
                    </a:lnTo>
                    <a:lnTo>
                      <a:pt x="325" y="73"/>
                    </a:lnTo>
                    <a:lnTo>
                      <a:pt x="324" y="81"/>
                    </a:lnTo>
                    <a:lnTo>
                      <a:pt x="323" y="90"/>
                    </a:lnTo>
                    <a:lnTo>
                      <a:pt x="322" y="98"/>
                    </a:lnTo>
                    <a:lnTo>
                      <a:pt x="319" y="106"/>
                    </a:lnTo>
                    <a:lnTo>
                      <a:pt x="317" y="114"/>
                    </a:lnTo>
                    <a:lnTo>
                      <a:pt x="314" y="121"/>
                    </a:lnTo>
                    <a:lnTo>
                      <a:pt x="311" y="128"/>
                    </a:lnTo>
                    <a:lnTo>
                      <a:pt x="307" y="134"/>
                    </a:lnTo>
                    <a:lnTo>
                      <a:pt x="303" y="140"/>
                    </a:lnTo>
                    <a:lnTo>
                      <a:pt x="302" y="141"/>
                    </a:lnTo>
                    <a:lnTo>
                      <a:pt x="302" y="143"/>
                    </a:lnTo>
                    <a:lnTo>
                      <a:pt x="301" y="144"/>
                    </a:lnTo>
                    <a:lnTo>
                      <a:pt x="300" y="146"/>
                    </a:lnTo>
                    <a:lnTo>
                      <a:pt x="306" y="158"/>
                    </a:lnTo>
                    <a:lnTo>
                      <a:pt x="299" y="161"/>
                    </a:lnTo>
                    <a:lnTo>
                      <a:pt x="293" y="162"/>
                    </a:lnTo>
                    <a:lnTo>
                      <a:pt x="287" y="163"/>
                    </a:lnTo>
                    <a:lnTo>
                      <a:pt x="282" y="163"/>
                    </a:lnTo>
                    <a:lnTo>
                      <a:pt x="276" y="163"/>
                    </a:lnTo>
                    <a:lnTo>
                      <a:pt x="270" y="162"/>
                    </a:lnTo>
                    <a:lnTo>
                      <a:pt x="263" y="162"/>
                    </a:lnTo>
                    <a:lnTo>
                      <a:pt x="256" y="162"/>
                    </a:lnTo>
                    <a:lnTo>
                      <a:pt x="255" y="161"/>
                    </a:lnTo>
                    <a:lnTo>
                      <a:pt x="253" y="161"/>
                    </a:lnTo>
                    <a:lnTo>
                      <a:pt x="251" y="159"/>
                    </a:lnTo>
                    <a:lnTo>
                      <a:pt x="249" y="158"/>
                    </a:lnTo>
                    <a:lnTo>
                      <a:pt x="246" y="157"/>
                    </a:lnTo>
                    <a:lnTo>
                      <a:pt x="242" y="156"/>
                    </a:lnTo>
                    <a:lnTo>
                      <a:pt x="238" y="154"/>
                    </a:lnTo>
                    <a:lnTo>
                      <a:pt x="233" y="153"/>
                    </a:lnTo>
                    <a:lnTo>
                      <a:pt x="226" y="152"/>
                    </a:lnTo>
                    <a:lnTo>
                      <a:pt x="222" y="149"/>
                    </a:lnTo>
                    <a:lnTo>
                      <a:pt x="219" y="145"/>
                    </a:lnTo>
                    <a:lnTo>
                      <a:pt x="218" y="140"/>
                    </a:lnTo>
                    <a:lnTo>
                      <a:pt x="217" y="135"/>
                    </a:lnTo>
                    <a:lnTo>
                      <a:pt x="216" y="130"/>
                    </a:lnTo>
                    <a:lnTo>
                      <a:pt x="215" y="125"/>
                    </a:lnTo>
                    <a:lnTo>
                      <a:pt x="213" y="119"/>
                    </a:lnTo>
                    <a:lnTo>
                      <a:pt x="211" y="118"/>
                    </a:lnTo>
                    <a:lnTo>
                      <a:pt x="208" y="116"/>
                    </a:lnTo>
                    <a:lnTo>
                      <a:pt x="206" y="114"/>
                    </a:lnTo>
                    <a:lnTo>
                      <a:pt x="205" y="112"/>
                    </a:lnTo>
                    <a:lnTo>
                      <a:pt x="204" y="109"/>
                    </a:lnTo>
                    <a:lnTo>
                      <a:pt x="205" y="106"/>
                    </a:lnTo>
                    <a:lnTo>
                      <a:pt x="207" y="103"/>
                    </a:lnTo>
                    <a:lnTo>
                      <a:pt x="209" y="99"/>
                    </a:lnTo>
                    <a:lnTo>
                      <a:pt x="211" y="95"/>
                    </a:lnTo>
                    <a:lnTo>
                      <a:pt x="212" y="91"/>
                    </a:lnTo>
                    <a:lnTo>
                      <a:pt x="210" y="86"/>
                    </a:lnTo>
                    <a:lnTo>
                      <a:pt x="206" y="80"/>
                    </a:lnTo>
                    <a:lnTo>
                      <a:pt x="205" y="74"/>
                    </a:lnTo>
                    <a:lnTo>
                      <a:pt x="205" y="67"/>
                    </a:lnTo>
                    <a:lnTo>
                      <a:pt x="206" y="60"/>
                    </a:lnTo>
                    <a:lnTo>
                      <a:pt x="208" y="54"/>
                    </a:lnTo>
                    <a:lnTo>
                      <a:pt x="210" y="48"/>
                    </a:lnTo>
                    <a:lnTo>
                      <a:pt x="212" y="43"/>
                    </a:lnTo>
                    <a:lnTo>
                      <a:pt x="213" y="40"/>
                    </a:lnTo>
                    <a:lnTo>
                      <a:pt x="214" y="40"/>
                    </a:lnTo>
                    <a:lnTo>
                      <a:pt x="210" y="38"/>
                    </a:lnTo>
                    <a:lnTo>
                      <a:pt x="207" y="38"/>
                    </a:lnTo>
                    <a:lnTo>
                      <a:pt x="203" y="39"/>
                    </a:lnTo>
                    <a:lnTo>
                      <a:pt x="199" y="42"/>
                    </a:lnTo>
                    <a:lnTo>
                      <a:pt x="195" y="45"/>
                    </a:lnTo>
                    <a:lnTo>
                      <a:pt x="191" y="48"/>
                    </a:lnTo>
                    <a:lnTo>
                      <a:pt x="188" y="51"/>
                    </a:lnTo>
                    <a:lnTo>
                      <a:pt x="185" y="55"/>
                    </a:lnTo>
                    <a:lnTo>
                      <a:pt x="186" y="50"/>
                    </a:lnTo>
                    <a:lnTo>
                      <a:pt x="186" y="45"/>
                    </a:lnTo>
                    <a:lnTo>
                      <a:pt x="187" y="41"/>
                    </a:lnTo>
                    <a:lnTo>
                      <a:pt x="190" y="37"/>
                    </a:lnTo>
                    <a:lnTo>
                      <a:pt x="192" y="34"/>
                    </a:lnTo>
                    <a:lnTo>
                      <a:pt x="196" y="30"/>
                    </a:lnTo>
                    <a:lnTo>
                      <a:pt x="200" y="27"/>
                    </a:lnTo>
                    <a:lnTo>
                      <a:pt x="205" y="24"/>
                    </a:lnTo>
                    <a:lnTo>
                      <a:pt x="199" y="22"/>
                    </a:lnTo>
                    <a:lnTo>
                      <a:pt x="194" y="22"/>
                    </a:lnTo>
                    <a:lnTo>
                      <a:pt x="189" y="22"/>
                    </a:lnTo>
                    <a:lnTo>
                      <a:pt x="185" y="23"/>
                    </a:lnTo>
                    <a:lnTo>
                      <a:pt x="181" y="25"/>
                    </a:lnTo>
                    <a:lnTo>
                      <a:pt x="177" y="26"/>
                    </a:lnTo>
                    <a:lnTo>
                      <a:pt x="173" y="27"/>
                    </a:lnTo>
                    <a:lnTo>
                      <a:pt x="169" y="27"/>
                    </a:lnTo>
                    <a:lnTo>
                      <a:pt x="176" y="20"/>
                    </a:lnTo>
                    <a:lnTo>
                      <a:pt x="185" y="14"/>
                    </a:lnTo>
                    <a:lnTo>
                      <a:pt x="194" y="9"/>
                    </a:lnTo>
                    <a:lnTo>
                      <a:pt x="204" y="5"/>
                    </a:lnTo>
                    <a:lnTo>
                      <a:pt x="216" y="3"/>
                    </a:lnTo>
                    <a:lnTo>
                      <a:pt x="227" y="1"/>
                    </a:lnTo>
                    <a:lnTo>
                      <a:pt x="239" y="0"/>
                    </a:lnTo>
                    <a:lnTo>
                      <a:pt x="251" y="1"/>
                    </a:lnTo>
                    <a:lnTo>
                      <a:pt x="263" y="2"/>
                    </a:lnTo>
                    <a:lnTo>
                      <a:pt x="274" y="4"/>
                    </a:lnTo>
                    <a:lnTo>
                      <a:pt x="285" y="7"/>
                    </a:lnTo>
                    <a:lnTo>
                      <a:pt x="294" y="9"/>
                    </a:lnTo>
                    <a:lnTo>
                      <a:pt x="302" y="13"/>
                    </a:lnTo>
                    <a:lnTo>
                      <a:pt x="309" y="17"/>
                    </a:lnTo>
                    <a:lnTo>
                      <a:pt x="315" y="22"/>
                    </a:lnTo>
                    <a:lnTo>
                      <a:pt x="318" y="26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157" name="Freeform 205"/>
            <p:cNvSpPr>
              <a:spLocks/>
            </p:cNvSpPr>
            <p:nvPr/>
          </p:nvSpPr>
          <p:spPr bwMode="auto">
            <a:xfrm>
              <a:off x="2849" y="1925"/>
              <a:ext cx="353" cy="389"/>
            </a:xfrm>
            <a:custGeom>
              <a:avLst/>
              <a:gdLst>
                <a:gd name="T0" fmla="*/ 147 w 353"/>
                <a:gd name="T1" fmla="*/ 33 h 389"/>
                <a:gd name="T2" fmla="*/ 189 w 353"/>
                <a:gd name="T3" fmla="*/ 92 h 389"/>
                <a:gd name="T4" fmla="*/ 162 w 353"/>
                <a:gd name="T5" fmla="*/ 152 h 389"/>
                <a:gd name="T6" fmla="*/ 198 w 353"/>
                <a:gd name="T7" fmla="*/ 152 h 389"/>
                <a:gd name="T8" fmla="*/ 230 w 353"/>
                <a:gd name="T9" fmla="*/ 118 h 389"/>
                <a:gd name="T10" fmla="*/ 273 w 353"/>
                <a:gd name="T11" fmla="*/ 112 h 389"/>
                <a:gd name="T12" fmla="*/ 305 w 353"/>
                <a:gd name="T13" fmla="*/ 109 h 389"/>
                <a:gd name="T14" fmla="*/ 321 w 353"/>
                <a:gd name="T15" fmla="*/ 112 h 389"/>
                <a:gd name="T16" fmla="*/ 299 w 353"/>
                <a:gd name="T17" fmla="*/ 121 h 389"/>
                <a:gd name="T18" fmla="*/ 267 w 353"/>
                <a:gd name="T19" fmla="*/ 124 h 389"/>
                <a:gd name="T20" fmla="*/ 264 w 353"/>
                <a:gd name="T21" fmla="*/ 131 h 389"/>
                <a:gd name="T22" fmla="*/ 296 w 353"/>
                <a:gd name="T23" fmla="*/ 129 h 389"/>
                <a:gd name="T24" fmla="*/ 324 w 353"/>
                <a:gd name="T25" fmla="*/ 122 h 389"/>
                <a:gd name="T26" fmla="*/ 319 w 353"/>
                <a:gd name="T27" fmla="*/ 134 h 389"/>
                <a:gd name="T28" fmla="*/ 286 w 353"/>
                <a:gd name="T29" fmla="*/ 140 h 389"/>
                <a:gd name="T30" fmla="*/ 265 w 353"/>
                <a:gd name="T31" fmla="*/ 142 h 389"/>
                <a:gd name="T32" fmla="*/ 282 w 353"/>
                <a:gd name="T33" fmla="*/ 147 h 389"/>
                <a:gd name="T34" fmla="*/ 315 w 353"/>
                <a:gd name="T35" fmla="*/ 141 h 389"/>
                <a:gd name="T36" fmla="*/ 330 w 353"/>
                <a:gd name="T37" fmla="*/ 144 h 389"/>
                <a:gd name="T38" fmla="*/ 308 w 353"/>
                <a:gd name="T39" fmla="*/ 152 h 389"/>
                <a:gd name="T40" fmla="*/ 274 w 353"/>
                <a:gd name="T41" fmla="*/ 156 h 389"/>
                <a:gd name="T42" fmla="*/ 268 w 353"/>
                <a:gd name="T43" fmla="*/ 165 h 389"/>
                <a:gd name="T44" fmla="*/ 303 w 353"/>
                <a:gd name="T45" fmla="*/ 161 h 389"/>
                <a:gd name="T46" fmla="*/ 332 w 353"/>
                <a:gd name="T47" fmla="*/ 153 h 389"/>
                <a:gd name="T48" fmla="*/ 329 w 353"/>
                <a:gd name="T49" fmla="*/ 160 h 389"/>
                <a:gd name="T50" fmla="*/ 293 w 353"/>
                <a:gd name="T51" fmla="*/ 171 h 389"/>
                <a:gd name="T52" fmla="*/ 268 w 353"/>
                <a:gd name="T53" fmla="*/ 178 h 389"/>
                <a:gd name="T54" fmla="*/ 307 w 353"/>
                <a:gd name="T55" fmla="*/ 176 h 389"/>
                <a:gd name="T56" fmla="*/ 336 w 353"/>
                <a:gd name="T57" fmla="*/ 163 h 389"/>
                <a:gd name="T58" fmla="*/ 330 w 353"/>
                <a:gd name="T59" fmla="*/ 175 h 389"/>
                <a:gd name="T60" fmla="*/ 290 w 353"/>
                <a:gd name="T61" fmla="*/ 185 h 389"/>
                <a:gd name="T62" fmla="*/ 233 w 353"/>
                <a:gd name="T63" fmla="*/ 203 h 389"/>
                <a:gd name="T64" fmla="*/ 219 w 353"/>
                <a:gd name="T65" fmla="*/ 195 h 389"/>
                <a:gd name="T66" fmla="*/ 178 w 353"/>
                <a:gd name="T67" fmla="*/ 211 h 389"/>
                <a:gd name="T68" fmla="*/ 183 w 353"/>
                <a:gd name="T69" fmla="*/ 220 h 389"/>
                <a:gd name="T70" fmla="*/ 235 w 353"/>
                <a:gd name="T71" fmla="*/ 257 h 389"/>
                <a:gd name="T72" fmla="*/ 315 w 353"/>
                <a:gd name="T73" fmla="*/ 282 h 389"/>
                <a:gd name="T74" fmla="*/ 353 w 353"/>
                <a:gd name="T75" fmla="*/ 299 h 389"/>
                <a:gd name="T76" fmla="*/ 330 w 353"/>
                <a:gd name="T77" fmla="*/ 362 h 389"/>
                <a:gd name="T78" fmla="*/ 271 w 353"/>
                <a:gd name="T79" fmla="*/ 377 h 389"/>
                <a:gd name="T80" fmla="*/ 218 w 353"/>
                <a:gd name="T81" fmla="*/ 356 h 389"/>
                <a:gd name="T82" fmla="*/ 186 w 353"/>
                <a:gd name="T83" fmla="*/ 337 h 389"/>
                <a:gd name="T84" fmla="*/ 192 w 353"/>
                <a:gd name="T85" fmla="*/ 309 h 389"/>
                <a:gd name="T86" fmla="*/ 161 w 353"/>
                <a:gd name="T87" fmla="*/ 273 h 389"/>
                <a:gd name="T88" fmla="*/ 136 w 353"/>
                <a:gd name="T89" fmla="*/ 318 h 389"/>
                <a:gd name="T90" fmla="*/ 104 w 353"/>
                <a:gd name="T91" fmla="*/ 353 h 389"/>
                <a:gd name="T92" fmla="*/ 100 w 353"/>
                <a:gd name="T93" fmla="*/ 384 h 389"/>
                <a:gd name="T94" fmla="*/ 71 w 353"/>
                <a:gd name="T95" fmla="*/ 389 h 389"/>
                <a:gd name="T96" fmla="*/ 18 w 353"/>
                <a:gd name="T97" fmla="*/ 382 h 389"/>
                <a:gd name="T98" fmla="*/ 3 w 353"/>
                <a:gd name="T99" fmla="*/ 355 h 389"/>
                <a:gd name="T100" fmla="*/ 41 w 353"/>
                <a:gd name="T101" fmla="*/ 344 h 389"/>
                <a:gd name="T102" fmla="*/ 65 w 353"/>
                <a:gd name="T103" fmla="*/ 334 h 389"/>
                <a:gd name="T104" fmla="*/ 75 w 353"/>
                <a:gd name="T105" fmla="*/ 330 h 389"/>
                <a:gd name="T106" fmla="*/ 114 w 353"/>
                <a:gd name="T107" fmla="*/ 278 h 389"/>
                <a:gd name="T108" fmla="*/ 133 w 353"/>
                <a:gd name="T109" fmla="*/ 234 h 389"/>
                <a:gd name="T110" fmla="*/ 160 w 353"/>
                <a:gd name="T111" fmla="*/ 212 h 389"/>
                <a:gd name="T112" fmla="*/ 141 w 353"/>
                <a:gd name="T113" fmla="*/ 180 h 389"/>
                <a:gd name="T114" fmla="*/ 126 w 353"/>
                <a:gd name="T115" fmla="*/ 137 h 389"/>
                <a:gd name="T116" fmla="*/ 79 w 353"/>
                <a:gd name="T117" fmla="*/ 89 h 389"/>
                <a:gd name="T118" fmla="*/ 79 w 353"/>
                <a:gd name="T119" fmla="*/ 10 h 389"/>
                <a:gd name="T120" fmla="*/ 113 w 353"/>
                <a:gd name="T121" fmla="*/ 0 h 38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53"/>
                <a:gd name="T184" fmla="*/ 0 h 389"/>
                <a:gd name="T185" fmla="*/ 353 w 353"/>
                <a:gd name="T186" fmla="*/ 389 h 38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53" h="389">
                  <a:moveTo>
                    <a:pt x="117" y="0"/>
                  </a:moveTo>
                  <a:lnTo>
                    <a:pt x="117" y="0"/>
                  </a:lnTo>
                  <a:lnTo>
                    <a:pt x="121" y="4"/>
                  </a:lnTo>
                  <a:lnTo>
                    <a:pt x="125" y="8"/>
                  </a:lnTo>
                  <a:lnTo>
                    <a:pt x="130" y="13"/>
                  </a:lnTo>
                  <a:lnTo>
                    <a:pt x="135" y="19"/>
                  </a:lnTo>
                  <a:lnTo>
                    <a:pt x="141" y="26"/>
                  </a:lnTo>
                  <a:lnTo>
                    <a:pt x="147" y="33"/>
                  </a:lnTo>
                  <a:lnTo>
                    <a:pt x="153" y="41"/>
                  </a:lnTo>
                  <a:lnTo>
                    <a:pt x="159" y="49"/>
                  </a:lnTo>
                  <a:lnTo>
                    <a:pt x="165" y="57"/>
                  </a:lnTo>
                  <a:lnTo>
                    <a:pt x="171" y="64"/>
                  </a:lnTo>
                  <a:lnTo>
                    <a:pt x="176" y="72"/>
                  </a:lnTo>
                  <a:lnTo>
                    <a:pt x="181" y="79"/>
                  </a:lnTo>
                  <a:lnTo>
                    <a:pt x="186" y="86"/>
                  </a:lnTo>
                  <a:lnTo>
                    <a:pt x="189" y="92"/>
                  </a:lnTo>
                  <a:lnTo>
                    <a:pt x="192" y="97"/>
                  </a:lnTo>
                  <a:lnTo>
                    <a:pt x="194" y="102"/>
                  </a:lnTo>
                  <a:lnTo>
                    <a:pt x="146" y="119"/>
                  </a:lnTo>
                  <a:lnTo>
                    <a:pt x="151" y="132"/>
                  </a:lnTo>
                  <a:lnTo>
                    <a:pt x="155" y="141"/>
                  </a:lnTo>
                  <a:lnTo>
                    <a:pt x="159" y="147"/>
                  </a:lnTo>
                  <a:lnTo>
                    <a:pt x="162" y="152"/>
                  </a:lnTo>
                  <a:lnTo>
                    <a:pt x="165" y="156"/>
                  </a:lnTo>
                  <a:lnTo>
                    <a:pt x="168" y="160"/>
                  </a:lnTo>
                  <a:lnTo>
                    <a:pt x="171" y="166"/>
                  </a:lnTo>
                  <a:lnTo>
                    <a:pt x="174" y="174"/>
                  </a:lnTo>
                  <a:lnTo>
                    <a:pt x="198" y="155"/>
                  </a:lnTo>
                  <a:lnTo>
                    <a:pt x="198" y="153"/>
                  </a:lnTo>
                  <a:lnTo>
                    <a:pt x="198" y="152"/>
                  </a:lnTo>
                  <a:lnTo>
                    <a:pt x="198" y="150"/>
                  </a:lnTo>
                  <a:lnTo>
                    <a:pt x="198" y="149"/>
                  </a:lnTo>
                  <a:lnTo>
                    <a:pt x="205" y="142"/>
                  </a:lnTo>
                  <a:lnTo>
                    <a:pt x="212" y="136"/>
                  </a:lnTo>
                  <a:lnTo>
                    <a:pt x="218" y="129"/>
                  </a:lnTo>
                  <a:lnTo>
                    <a:pt x="224" y="124"/>
                  </a:lnTo>
                  <a:lnTo>
                    <a:pt x="230" y="118"/>
                  </a:lnTo>
                  <a:lnTo>
                    <a:pt x="236" y="113"/>
                  </a:lnTo>
                  <a:lnTo>
                    <a:pt x="242" y="109"/>
                  </a:lnTo>
                  <a:lnTo>
                    <a:pt x="250" y="106"/>
                  </a:lnTo>
                  <a:lnTo>
                    <a:pt x="257" y="108"/>
                  </a:lnTo>
                  <a:lnTo>
                    <a:pt x="262" y="110"/>
                  </a:lnTo>
                  <a:lnTo>
                    <a:pt x="268" y="111"/>
                  </a:lnTo>
                  <a:lnTo>
                    <a:pt x="273" y="112"/>
                  </a:lnTo>
                  <a:lnTo>
                    <a:pt x="278" y="112"/>
                  </a:lnTo>
                  <a:lnTo>
                    <a:pt x="282" y="112"/>
                  </a:lnTo>
                  <a:lnTo>
                    <a:pt x="287" y="112"/>
                  </a:lnTo>
                  <a:lnTo>
                    <a:pt x="291" y="112"/>
                  </a:lnTo>
                  <a:lnTo>
                    <a:pt x="295" y="111"/>
                  </a:lnTo>
                  <a:lnTo>
                    <a:pt x="298" y="111"/>
                  </a:lnTo>
                  <a:lnTo>
                    <a:pt x="302" y="110"/>
                  </a:lnTo>
                  <a:lnTo>
                    <a:pt x="305" y="109"/>
                  </a:lnTo>
                  <a:lnTo>
                    <a:pt x="309" y="108"/>
                  </a:lnTo>
                  <a:lnTo>
                    <a:pt x="312" y="108"/>
                  </a:lnTo>
                  <a:lnTo>
                    <a:pt x="315" y="107"/>
                  </a:lnTo>
                  <a:lnTo>
                    <a:pt x="319" y="107"/>
                  </a:lnTo>
                  <a:lnTo>
                    <a:pt x="319" y="108"/>
                  </a:lnTo>
                  <a:lnTo>
                    <a:pt x="320" y="110"/>
                  </a:lnTo>
                  <a:lnTo>
                    <a:pt x="321" y="112"/>
                  </a:lnTo>
                  <a:lnTo>
                    <a:pt x="321" y="113"/>
                  </a:lnTo>
                  <a:lnTo>
                    <a:pt x="318" y="115"/>
                  </a:lnTo>
                  <a:lnTo>
                    <a:pt x="315" y="117"/>
                  </a:lnTo>
                  <a:lnTo>
                    <a:pt x="311" y="118"/>
                  </a:lnTo>
                  <a:lnTo>
                    <a:pt x="308" y="119"/>
                  </a:lnTo>
                  <a:lnTo>
                    <a:pt x="304" y="120"/>
                  </a:lnTo>
                  <a:lnTo>
                    <a:pt x="299" y="121"/>
                  </a:lnTo>
                  <a:lnTo>
                    <a:pt x="295" y="122"/>
                  </a:lnTo>
                  <a:lnTo>
                    <a:pt x="291" y="123"/>
                  </a:lnTo>
                  <a:lnTo>
                    <a:pt x="287" y="123"/>
                  </a:lnTo>
                  <a:lnTo>
                    <a:pt x="282" y="124"/>
                  </a:lnTo>
                  <a:lnTo>
                    <a:pt x="278" y="124"/>
                  </a:lnTo>
                  <a:lnTo>
                    <a:pt x="274" y="124"/>
                  </a:lnTo>
                  <a:lnTo>
                    <a:pt x="270" y="124"/>
                  </a:lnTo>
                  <a:lnTo>
                    <a:pt x="267" y="124"/>
                  </a:lnTo>
                  <a:lnTo>
                    <a:pt x="264" y="124"/>
                  </a:lnTo>
                  <a:lnTo>
                    <a:pt x="261" y="124"/>
                  </a:lnTo>
                  <a:lnTo>
                    <a:pt x="261" y="126"/>
                  </a:lnTo>
                  <a:lnTo>
                    <a:pt x="262" y="128"/>
                  </a:lnTo>
                  <a:lnTo>
                    <a:pt x="262" y="130"/>
                  </a:lnTo>
                  <a:lnTo>
                    <a:pt x="264" y="131"/>
                  </a:lnTo>
                  <a:lnTo>
                    <a:pt x="266" y="132"/>
                  </a:lnTo>
                  <a:lnTo>
                    <a:pt x="269" y="132"/>
                  </a:lnTo>
                  <a:lnTo>
                    <a:pt x="273" y="132"/>
                  </a:lnTo>
                  <a:lnTo>
                    <a:pt x="277" y="132"/>
                  </a:lnTo>
                  <a:lnTo>
                    <a:pt x="282" y="131"/>
                  </a:lnTo>
                  <a:lnTo>
                    <a:pt x="286" y="131"/>
                  </a:lnTo>
                  <a:lnTo>
                    <a:pt x="291" y="130"/>
                  </a:lnTo>
                  <a:lnTo>
                    <a:pt x="296" y="129"/>
                  </a:lnTo>
                  <a:lnTo>
                    <a:pt x="300" y="129"/>
                  </a:lnTo>
                  <a:lnTo>
                    <a:pt x="305" y="128"/>
                  </a:lnTo>
                  <a:lnTo>
                    <a:pt x="309" y="127"/>
                  </a:lnTo>
                  <a:lnTo>
                    <a:pt x="313" y="126"/>
                  </a:lnTo>
                  <a:lnTo>
                    <a:pt x="317" y="125"/>
                  </a:lnTo>
                  <a:lnTo>
                    <a:pt x="320" y="124"/>
                  </a:lnTo>
                  <a:lnTo>
                    <a:pt x="322" y="123"/>
                  </a:lnTo>
                  <a:lnTo>
                    <a:pt x="324" y="122"/>
                  </a:lnTo>
                  <a:lnTo>
                    <a:pt x="324" y="124"/>
                  </a:lnTo>
                  <a:lnTo>
                    <a:pt x="326" y="127"/>
                  </a:lnTo>
                  <a:lnTo>
                    <a:pt x="326" y="129"/>
                  </a:lnTo>
                  <a:lnTo>
                    <a:pt x="326" y="131"/>
                  </a:lnTo>
                  <a:lnTo>
                    <a:pt x="323" y="133"/>
                  </a:lnTo>
                  <a:lnTo>
                    <a:pt x="319" y="134"/>
                  </a:lnTo>
                  <a:lnTo>
                    <a:pt x="316" y="135"/>
                  </a:lnTo>
                  <a:lnTo>
                    <a:pt x="312" y="136"/>
                  </a:lnTo>
                  <a:lnTo>
                    <a:pt x="308" y="137"/>
                  </a:lnTo>
                  <a:lnTo>
                    <a:pt x="303" y="138"/>
                  </a:lnTo>
                  <a:lnTo>
                    <a:pt x="299" y="139"/>
                  </a:lnTo>
                  <a:lnTo>
                    <a:pt x="295" y="139"/>
                  </a:lnTo>
                  <a:lnTo>
                    <a:pt x="291" y="140"/>
                  </a:lnTo>
                  <a:lnTo>
                    <a:pt x="286" y="140"/>
                  </a:lnTo>
                  <a:lnTo>
                    <a:pt x="282" y="141"/>
                  </a:lnTo>
                  <a:lnTo>
                    <a:pt x="278" y="141"/>
                  </a:lnTo>
                  <a:lnTo>
                    <a:pt x="274" y="141"/>
                  </a:lnTo>
                  <a:lnTo>
                    <a:pt x="271" y="142"/>
                  </a:lnTo>
                  <a:lnTo>
                    <a:pt x="268" y="142"/>
                  </a:lnTo>
                  <a:lnTo>
                    <a:pt x="265" y="142"/>
                  </a:lnTo>
                  <a:lnTo>
                    <a:pt x="265" y="144"/>
                  </a:lnTo>
                  <a:lnTo>
                    <a:pt x="265" y="146"/>
                  </a:lnTo>
                  <a:lnTo>
                    <a:pt x="265" y="147"/>
                  </a:lnTo>
                  <a:lnTo>
                    <a:pt x="269" y="147"/>
                  </a:lnTo>
                  <a:lnTo>
                    <a:pt x="273" y="147"/>
                  </a:lnTo>
                  <a:lnTo>
                    <a:pt x="278" y="147"/>
                  </a:lnTo>
                  <a:lnTo>
                    <a:pt x="282" y="147"/>
                  </a:lnTo>
                  <a:lnTo>
                    <a:pt x="286" y="147"/>
                  </a:lnTo>
                  <a:lnTo>
                    <a:pt x="290" y="146"/>
                  </a:lnTo>
                  <a:lnTo>
                    <a:pt x="295" y="145"/>
                  </a:lnTo>
                  <a:lnTo>
                    <a:pt x="299" y="145"/>
                  </a:lnTo>
                  <a:lnTo>
                    <a:pt x="303" y="144"/>
                  </a:lnTo>
                  <a:lnTo>
                    <a:pt x="307" y="143"/>
                  </a:lnTo>
                  <a:lnTo>
                    <a:pt x="311" y="142"/>
                  </a:lnTo>
                  <a:lnTo>
                    <a:pt x="315" y="141"/>
                  </a:lnTo>
                  <a:lnTo>
                    <a:pt x="318" y="140"/>
                  </a:lnTo>
                  <a:lnTo>
                    <a:pt x="322" y="139"/>
                  </a:lnTo>
                  <a:lnTo>
                    <a:pt x="325" y="138"/>
                  </a:lnTo>
                  <a:lnTo>
                    <a:pt x="328" y="137"/>
                  </a:lnTo>
                  <a:lnTo>
                    <a:pt x="330" y="140"/>
                  </a:lnTo>
                  <a:lnTo>
                    <a:pt x="330" y="142"/>
                  </a:lnTo>
                  <a:lnTo>
                    <a:pt x="330" y="144"/>
                  </a:lnTo>
                  <a:lnTo>
                    <a:pt x="330" y="146"/>
                  </a:lnTo>
                  <a:lnTo>
                    <a:pt x="327" y="147"/>
                  </a:lnTo>
                  <a:lnTo>
                    <a:pt x="323" y="149"/>
                  </a:lnTo>
                  <a:lnTo>
                    <a:pt x="319" y="149"/>
                  </a:lnTo>
                  <a:lnTo>
                    <a:pt x="315" y="150"/>
                  </a:lnTo>
                  <a:lnTo>
                    <a:pt x="312" y="151"/>
                  </a:lnTo>
                  <a:lnTo>
                    <a:pt x="308" y="152"/>
                  </a:lnTo>
                  <a:lnTo>
                    <a:pt x="304" y="153"/>
                  </a:lnTo>
                  <a:lnTo>
                    <a:pt x="300" y="154"/>
                  </a:lnTo>
                  <a:lnTo>
                    <a:pt x="296" y="154"/>
                  </a:lnTo>
                  <a:lnTo>
                    <a:pt x="291" y="155"/>
                  </a:lnTo>
                  <a:lnTo>
                    <a:pt x="287" y="155"/>
                  </a:lnTo>
                  <a:lnTo>
                    <a:pt x="283" y="156"/>
                  </a:lnTo>
                  <a:lnTo>
                    <a:pt x="279" y="156"/>
                  </a:lnTo>
                  <a:lnTo>
                    <a:pt x="274" y="156"/>
                  </a:lnTo>
                  <a:lnTo>
                    <a:pt x="270" y="157"/>
                  </a:lnTo>
                  <a:lnTo>
                    <a:pt x="265" y="157"/>
                  </a:lnTo>
                  <a:lnTo>
                    <a:pt x="266" y="159"/>
                  </a:lnTo>
                  <a:lnTo>
                    <a:pt x="266" y="162"/>
                  </a:lnTo>
                  <a:lnTo>
                    <a:pt x="267" y="164"/>
                  </a:lnTo>
                  <a:lnTo>
                    <a:pt x="268" y="165"/>
                  </a:lnTo>
                  <a:lnTo>
                    <a:pt x="272" y="165"/>
                  </a:lnTo>
                  <a:lnTo>
                    <a:pt x="276" y="165"/>
                  </a:lnTo>
                  <a:lnTo>
                    <a:pt x="280" y="165"/>
                  </a:lnTo>
                  <a:lnTo>
                    <a:pt x="285" y="164"/>
                  </a:lnTo>
                  <a:lnTo>
                    <a:pt x="290" y="164"/>
                  </a:lnTo>
                  <a:lnTo>
                    <a:pt x="294" y="163"/>
                  </a:lnTo>
                  <a:lnTo>
                    <a:pt x="299" y="162"/>
                  </a:lnTo>
                  <a:lnTo>
                    <a:pt x="303" y="161"/>
                  </a:lnTo>
                  <a:lnTo>
                    <a:pt x="307" y="160"/>
                  </a:lnTo>
                  <a:lnTo>
                    <a:pt x="312" y="159"/>
                  </a:lnTo>
                  <a:lnTo>
                    <a:pt x="315" y="158"/>
                  </a:lnTo>
                  <a:lnTo>
                    <a:pt x="319" y="156"/>
                  </a:lnTo>
                  <a:lnTo>
                    <a:pt x="323" y="155"/>
                  </a:lnTo>
                  <a:lnTo>
                    <a:pt x="326" y="155"/>
                  </a:lnTo>
                  <a:lnTo>
                    <a:pt x="330" y="154"/>
                  </a:lnTo>
                  <a:lnTo>
                    <a:pt x="332" y="153"/>
                  </a:lnTo>
                  <a:lnTo>
                    <a:pt x="333" y="154"/>
                  </a:lnTo>
                  <a:lnTo>
                    <a:pt x="334" y="155"/>
                  </a:lnTo>
                  <a:lnTo>
                    <a:pt x="335" y="157"/>
                  </a:lnTo>
                  <a:lnTo>
                    <a:pt x="334" y="158"/>
                  </a:lnTo>
                  <a:lnTo>
                    <a:pt x="332" y="159"/>
                  </a:lnTo>
                  <a:lnTo>
                    <a:pt x="329" y="160"/>
                  </a:lnTo>
                  <a:lnTo>
                    <a:pt x="326" y="162"/>
                  </a:lnTo>
                  <a:lnTo>
                    <a:pt x="322" y="163"/>
                  </a:lnTo>
                  <a:lnTo>
                    <a:pt x="318" y="165"/>
                  </a:lnTo>
                  <a:lnTo>
                    <a:pt x="313" y="166"/>
                  </a:lnTo>
                  <a:lnTo>
                    <a:pt x="309" y="167"/>
                  </a:lnTo>
                  <a:lnTo>
                    <a:pt x="304" y="169"/>
                  </a:lnTo>
                  <a:lnTo>
                    <a:pt x="299" y="170"/>
                  </a:lnTo>
                  <a:lnTo>
                    <a:pt x="293" y="171"/>
                  </a:lnTo>
                  <a:lnTo>
                    <a:pt x="289" y="172"/>
                  </a:lnTo>
                  <a:lnTo>
                    <a:pt x="284" y="172"/>
                  </a:lnTo>
                  <a:lnTo>
                    <a:pt x="279" y="172"/>
                  </a:lnTo>
                  <a:lnTo>
                    <a:pt x="275" y="172"/>
                  </a:lnTo>
                  <a:lnTo>
                    <a:pt x="271" y="172"/>
                  </a:lnTo>
                  <a:lnTo>
                    <a:pt x="268" y="171"/>
                  </a:lnTo>
                  <a:lnTo>
                    <a:pt x="268" y="178"/>
                  </a:lnTo>
                  <a:lnTo>
                    <a:pt x="273" y="179"/>
                  </a:lnTo>
                  <a:lnTo>
                    <a:pt x="278" y="179"/>
                  </a:lnTo>
                  <a:lnTo>
                    <a:pt x="282" y="179"/>
                  </a:lnTo>
                  <a:lnTo>
                    <a:pt x="287" y="179"/>
                  </a:lnTo>
                  <a:lnTo>
                    <a:pt x="292" y="178"/>
                  </a:lnTo>
                  <a:lnTo>
                    <a:pt x="297" y="178"/>
                  </a:lnTo>
                  <a:lnTo>
                    <a:pt x="302" y="177"/>
                  </a:lnTo>
                  <a:lnTo>
                    <a:pt x="307" y="176"/>
                  </a:lnTo>
                  <a:lnTo>
                    <a:pt x="312" y="175"/>
                  </a:lnTo>
                  <a:lnTo>
                    <a:pt x="316" y="173"/>
                  </a:lnTo>
                  <a:lnTo>
                    <a:pt x="321" y="172"/>
                  </a:lnTo>
                  <a:lnTo>
                    <a:pt x="324" y="170"/>
                  </a:lnTo>
                  <a:lnTo>
                    <a:pt x="328" y="168"/>
                  </a:lnTo>
                  <a:lnTo>
                    <a:pt x="331" y="167"/>
                  </a:lnTo>
                  <a:lnTo>
                    <a:pt x="334" y="165"/>
                  </a:lnTo>
                  <a:lnTo>
                    <a:pt x="336" y="163"/>
                  </a:lnTo>
                  <a:lnTo>
                    <a:pt x="336" y="164"/>
                  </a:lnTo>
                  <a:lnTo>
                    <a:pt x="337" y="166"/>
                  </a:lnTo>
                  <a:lnTo>
                    <a:pt x="337" y="168"/>
                  </a:lnTo>
                  <a:lnTo>
                    <a:pt x="338" y="170"/>
                  </a:lnTo>
                  <a:lnTo>
                    <a:pt x="334" y="172"/>
                  </a:lnTo>
                  <a:lnTo>
                    <a:pt x="330" y="175"/>
                  </a:lnTo>
                  <a:lnTo>
                    <a:pt x="326" y="177"/>
                  </a:lnTo>
                  <a:lnTo>
                    <a:pt x="321" y="178"/>
                  </a:lnTo>
                  <a:lnTo>
                    <a:pt x="316" y="180"/>
                  </a:lnTo>
                  <a:lnTo>
                    <a:pt x="311" y="182"/>
                  </a:lnTo>
                  <a:lnTo>
                    <a:pt x="306" y="183"/>
                  </a:lnTo>
                  <a:lnTo>
                    <a:pt x="300" y="184"/>
                  </a:lnTo>
                  <a:lnTo>
                    <a:pt x="295" y="185"/>
                  </a:lnTo>
                  <a:lnTo>
                    <a:pt x="290" y="185"/>
                  </a:lnTo>
                  <a:lnTo>
                    <a:pt x="284" y="186"/>
                  </a:lnTo>
                  <a:lnTo>
                    <a:pt x="279" y="186"/>
                  </a:lnTo>
                  <a:lnTo>
                    <a:pt x="274" y="186"/>
                  </a:lnTo>
                  <a:lnTo>
                    <a:pt x="269" y="185"/>
                  </a:lnTo>
                  <a:lnTo>
                    <a:pt x="264" y="185"/>
                  </a:lnTo>
                  <a:lnTo>
                    <a:pt x="260" y="184"/>
                  </a:lnTo>
                  <a:lnTo>
                    <a:pt x="233" y="203"/>
                  </a:lnTo>
                  <a:lnTo>
                    <a:pt x="232" y="203"/>
                  </a:lnTo>
                  <a:lnTo>
                    <a:pt x="231" y="203"/>
                  </a:lnTo>
                  <a:lnTo>
                    <a:pt x="229" y="202"/>
                  </a:lnTo>
                  <a:lnTo>
                    <a:pt x="227" y="200"/>
                  </a:lnTo>
                  <a:lnTo>
                    <a:pt x="226" y="199"/>
                  </a:lnTo>
                  <a:lnTo>
                    <a:pt x="224" y="197"/>
                  </a:lnTo>
                  <a:lnTo>
                    <a:pt x="222" y="196"/>
                  </a:lnTo>
                  <a:lnTo>
                    <a:pt x="219" y="195"/>
                  </a:lnTo>
                  <a:lnTo>
                    <a:pt x="213" y="198"/>
                  </a:lnTo>
                  <a:lnTo>
                    <a:pt x="208" y="200"/>
                  </a:lnTo>
                  <a:lnTo>
                    <a:pt x="202" y="203"/>
                  </a:lnTo>
                  <a:lnTo>
                    <a:pt x="196" y="205"/>
                  </a:lnTo>
                  <a:lnTo>
                    <a:pt x="190" y="207"/>
                  </a:lnTo>
                  <a:lnTo>
                    <a:pt x="185" y="209"/>
                  </a:lnTo>
                  <a:lnTo>
                    <a:pt x="178" y="211"/>
                  </a:lnTo>
                  <a:lnTo>
                    <a:pt x="172" y="212"/>
                  </a:lnTo>
                  <a:lnTo>
                    <a:pt x="173" y="213"/>
                  </a:lnTo>
                  <a:lnTo>
                    <a:pt x="174" y="214"/>
                  </a:lnTo>
                  <a:lnTo>
                    <a:pt x="176" y="215"/>
                  </a:lnTo>
                  <a:lnTo>
                    <a:pt x="179" y="217"/>
                  </a:lnTo>
                  <a:lnTo>
                    <a:pt x="181" y="218"/>
                  </a:lnTo>
                  <a:lnTo>
                    <a:pt x="183" y="220"/>
                  </a:lnTo>
                  <a:lnTo>
                    <a:pt x="185" y="221"/>
                  </a:lnTo>
                  <a:lnTo>
                    <a:pt x="186" y="222"/>
                  </a:lnTo>
                  <a:lnTo>
                    <a:pt x="196" y="229"/>
                  </a:lnTo>
                  <a:lnTo>
                    <a:pt x="206" y="237"/>
                  </a:lnTo>
                  <a:lnTo>
                    <a:pt x="216" y="244"/>
                  </a:lnTo>
                  <a:lnTo>
                    <a:pt x="226" y="251"/>
                  </a:lnTo>
                  <a:lnTo>
                    <a:pt x="235" y="257"/>
                  </a:lnTo>
                  <a:lnTo>
                    <a:pt x="245" y="264"/>
                  </a:lnTo>
                  <a:lnTo>
                    <a:pt x="255" y="269"/>
                  </a:lnTo>
                  <a:lnTo>
                    <a:pt x="264" y="274"/>
                  </a:lnTo>
                  <a:lnTo>
                    <a:pt x="274" y="277"/>
                  </a:lnTo>
                  <a:lnTo>
                    <a:pt x="284" y="280"/>
                  </a:lnTo>
                  <a:lnTo>
                    <a:pt x="294" y="282"/>
                  </a:lnTo>
                  <a:lnTo>
                    <a:pt x="305" y="282"/>
                  </a:lnTo>
                  <a:lnTo>
                    <a:pt x="315" y="282"/>
                  </a:lnTo>
                  <a:lnTo>
                    <a:pt x="327" y="279"/>
                  </a:lnTo>
                  <a:lnTo>
                    <a:pt x="339" y="275"/>
                  </a:lnTo>
                  <a:lnTo>
                    <a:pt x="351" y="270"/>
                  </a:lnTo>
                  <a:lnTo>
                    <a:pt x="352" y="276"/>
                  </a:lnTo>
                  <a:lnTo>
                    <a:pt x="353" y="283"/>
                  </a:lnTo>
                  <a:lnTo>
                    <a:pt x="353" y="291"/>
                  </a:lnTo>
                  <a:lnTo>
                    <a:pt x="353" y="299"/>
                  </a:lnTo>
                  <a:lnTo>
                    <a:pt x="353" y="307"/>
                  </a:lnTo>
                  <a:lnTo>
                    <a:pt x="352" y="315"/>
                  </a:lnTo>
                  <a:lnTo>
                    <a:pt x="350" y="323"/>
                  </a:lnTo>
                  <a:lnTo>
                    <a:pt x="348" y="332"/>
                  </a:lnTo>
                  <a:lnTo>
                    <a:pt x="344" y="340"/>
                  </a:lnTo>
                  <a:lnTo>
                    <a:pt x="340" y="348"/>
                  </a:lnTo>
                  <a:lnTo>
                    <a:pt x="335" y="355"/>
                  </a:lnTo>
                  <a:lnTo>
                    <a:pt x="330" y="362"/>
                  </a:lnTo>
                  <a:lnTo>
                    <a:pt x="323" y="367"/>
                  </a:lnTo>
                  <a:lnTo>
                    <a:pt x="314" y="373"/>
                  </a:lnTo>
                  <a:lnTo>
                    <a:pt x="305" y="377"/>
                  </a:lnTo>
                  <a:lnTo>
                    <a:pt x="295" y="380"/>
                  </a:lnTo>
                  <a:lnTo>
                    <a:pt x="286" y="379"/>
                  </a:lnTo>
                  <a:lnTo>
                    <a:pt x="279" y="378"/>
                  </a:lnTo>
                  <a:lnTo>
                    <a:pt x="271" y="377"/>
                  </a:lnTo>
                  <a:lnTo>
                    <a:pt x="264" y="375"/>
                  </a:lnTo>
                  <a:lnTo>
                    <a:pt x="257" y="373"/>
                  </a:lnTo>
                  <a:lnTo>
                    <a:pt x="250" y="371"/>
                  </a:lnTo>
                  <a:lnTo>
                    <a:pt x="243" y="368"/>
                  </a:lnTo>
                  <a:lnTo>
                    <a:pt x="237" y="365"/>
                  </a:lnTo>
                  <a:lnTo>
                    <a:pt x="230" y="362"/>
                  </a:lnTo>
                  <a:lnTo>
                    <a:pt x="224" y="360"/>
                  </a:lnTo>
                  <a:lnTo>
                    <a:pt x="218" y="356"/>
                  </a:lnTo>
                  <a:lnTo>
                    <a:pt x="212" y="353"/>
                  </a:lnTo>
                  <a:lnTo>
                    <a:pt x="205" y="350"/>
                  </a:lnTo>
                  <a:lnTo>
                    <a:pt x="199" y="347"/>
                  </a:lnTo>
                  <a:lnTo>
                    <a:pt x="192" y="344"/>
                  </a:lnTo>
                  <a:lnTo>
                    <a:pt x="186" y="341"/>
                  </a:lnTo>
                  <a:lnTo>
                    <a:pt x="186" y="339"/>
                  </a:lnTo>
                  <a:lnTo>
                    <a:pt x="186" y="337"/>
                  </a:lnTo>
                  <a:lnTo>
                    <a:pt x="187" y="334"/>
                  </a:lnTo>
                  <a:lnTo>
                    <a:pt x="188" y="331"/>
                  </a:lnTo>
                  <a:lnTo>
                    <a:pt x="190" y="328"/>
                  </a:lnTo>
                  <a:lnTo>
                    <a:pt x="191" y="324"/>
                  </a:lnTo>
                  <a:lnTo>
                    <a:pt x="194" y="320"/>
                  </a:lnTo>
                  <a:lnTo>
                    <a:pt x="196" y="315"/>
                  </a:lnTo>
                  <a:lnTo>
                    <a:pt x="192" y="309"/>
                  </a:lnTo>
                  <a:lnTo>
                    <a:pt x="188" y="303"/>
                  </a:lnTo>
                  <a:lnTo>
                    <a:pt x="184" y="298"/>
                  </a:lnTo>
                  <a:lnTo>
                    <a:pt x="180" y="293"/>
                  </a:lnTo>
                  <a:lnTo>
                    <a:pt x="176" y="288"/>
                  </a:lnTo>
                  <a:lnTo>
                    <a:pt x="171" y="283"/>
                  </a:lnTo>
                  <a:lnTo>
                    <a:pt x="166" y="278"/>
                  </a:lnTo>
                  <a:lnTo>
                    <a:pt x="161" y="273"/>
                  </a:lnTo>
                  <a:lnTo>
                    <a:pt x="159" y="282"/>
                  </a:lnTo>
                  <a:lnTo>
                    <a:pt x="158" y="290"/>
                  </a:lnTo>
                  <a:lnTo>
                    <a:pt x="155" y="297"/>
                  </a:lnTo>
                  <a:lnTo>
                    <a:pt x="152" y="302"/>
                  </a:lnTo>
                  <a:lnTo>
                    <a:pt x="148" y="307"/>
                  </a:lnTo>
                  <a:lnTo>
                    <a:pt x="145" y="311"/>
                  </a:lnTo>
                  <a:lnTo>
                    <a:pt x="141" y="315"/>
                  </a:lnTo>
                  <a:lnTo>
                    <a:pt x="136" y="318"/>
                  </a:lnTo>
                  <a:lnTo>
                    <a:pt x="132" y="321"/>
                  </a:lnTo>
                  <a:lnTo>
                    <a:pt x="127" y="324"/>
                  </a:lnTo>
                  <a:lnTo>
                    <a:pt x="123" y="327"/>
                  </a:lnTo>
                  <a:lnTo>
                    <a:pt x="119" y="331"/>
                  </a:lnTo>
                  <a:lnTo>
                    <a:pt x="115" y="335"/>
                  </a:lnTo>
                  <a:lnTo>
                    <a:pt x="111" y="340"/>
                  </a:lnTo>
                  <a:lnTo>
                    <a:pt x="107" y="346"/>
                  </a:lnTo>
                  <a:lnTo>
                    <a:pt x="104" y="353"/>
                  </a:lnTo>
                  <a:lnTo>
                    <a:pt x="106" y="357"/>
                  </a:lnTo>
                  <a:lnTo>
                    <a:pt x="106" y="361"/>
                  </a:lnTo>
                  <a:lnTo>
                    <a:pt x="106" y="365"/>
                  </a:lnTo>
                  <a:lnTo>
                    <a:pt x="105" y="370"/>
                  </a:lnTo>
                  <a:lnTo>
                    <a:pt x="103" y="375"/>
                  </a:lnTo>
                  <a:lnTo>
                    <a:pt x="102" y="379"/>
                  </a:lnTo>
                  <a:lnTo>
                    <a:pt x="100" y="384"/>
                  </a:lnTo>
                  <a:lnTo>
                    <a:pt x="99" y="388"/>
                  </a:lnTo>
                  <a:lnTo>
                    <a:pt x="97" y="388"/>
                  </a:lnTo>
                  <a:lnTo>
                    <a:pt x="93" y="388"/>
                  </a:lnTo>
                  <a:lnTo>
                    <a:pt x="89" y="389"/>
                  </a:lnTo>
                  <a:lnTo>
                    <a:pt x="84" y="389"/>
                  </a:lnTo>
                  <a:lnTo>
                    <a:pt x="78" y="389"/>
                  </a:lnTo>
                  <a:lnTo>
                    <a:pt x="71" y="389"/>
                  </a:lnTo>
                  <a:lnTo>
                    <a:pt x="64" y="389"/>
                  </a:lnTo>
                  <a:lnTo>
                    <a:pt x="58" y="389"/>
                  </a:lnTo>
                  <a:lnTo>
                    <a:pt x="50" y="388"/>
                  </a:lnTo>
                  <a:lnTo>
                    <a:pt x="43" y="388"/>
                  </a:lnTo>
                  <a:lnTo>
                    <a:pt x="36" y="387"/>
                  </a:lnTo>
                  <a:lnTo>
                    <a:pt x="30" y="386"/>
                  </a:lnTo>
                  <a:lnTo>
                    <a:pt x="24" y="384"/>
                  </a:lnTo>
                  <a:lnTo>
                    <a:pt x="18" y="382"/>
                  </a:lnTo>
                  <a:lnTo>
                    <a:pt x="14" y="380"/>
                  </a:lnTo>
                  <a:lnTo>
                    <a:pt x="10" y="377"/>
                  </a:lnTo>
                  <a:lnTo>
                    <a:pt x="4" y="370"/>
                  </a:lnTo>
                  <a:lnTo>
                    <a:pt x="1" y="365"/>
                  </a:lnTo>
                  <a:lnTo>
                    <a:pt x="0" y="361"/>
                  </a:lnTo>
                  <a:lnTo>
                    <a:pt x="1" y="358"/>
                  </a:lnTo>
                  <a:lnTo>
                    <a:pt x="3" y="355"/>
                  </a:lnTo>
                  <a:lnTo>
                    <a:pt x="7" y="353"/>
                  </a:lnTo>
                  <a:lnTo>
                    <a:pt x="13" y="351"/>
                  </a:lnTo>
                  <a:lnTo>
                    <a:pt x="18" y="349"/>
                  </a:lnTo>
                  <a:lnTo>
                    <a:pt x="23" y="347"/>
                  </a:lnTo>
                  <a:lnTo>
                    <a:pt x="29" y="346"/>
                  </a:lnTo>
                  <a:lnTo>
                    <a:pt x="35" y="345"/>
                  </a:lnTo>
                  <a:lnTo>
                    <a:pt x="41" y="344"/>
                  </a:lnTo>
                  <a:lnTo>
                    <a:pt x="47" y="343"/>
                  </a:lnTo>
                  <a:lnTo>
                    <a:pt x="52" y="340"/>
                  </a:lnTo>
                  <a:lnTo>
                    <a:pt x="57" y="337"/>
                  </a:lnTo>
                  <a:lnTo>
                    <a:pt x="60" y="332"/>
                  </a:lnTo>
                  <a:lnTo>
                    <a:pt x="63" y="332"/>
                  </a:lnTo>
                  <a:lnTo>
                    <a:pt x="64" y="332"/>
                  </a:lnTo>
                  <a:lnTo>
                    <a:pt x="65" y="334"/>
                  </a:lnTo>
                  <a:lnTo>
                    <a:pt x="66" y="336"/>
                  </a:lnTo>
                  <a:lnTo>
                    <a:pt x="66" y="338"/>
                  </a:lnTo>
                  <a:lnTo>
                    <a:pt x="66" y="339"/>
                  </a:lnTo>
                  <a:lnTo>
                    <a:pt x="66" y="340"/>
                  </a:lnTo>
                  <a:lnTo>
                    <a:pt x="67" y="340"/>
                  </a:lnTo>
                  <a:lnTo>
                    <a:pt x="71" y="335"/>
                  </a:lnTo>
                  <a:lnTo>
                    <a:pt x="75" y="330"/>
                  </a:lnTo>
                  <a:lnTo>
                    <a:pt x="79" y="325"/>
                  </a:lnTo>
                  <a:lnTo>
                    <a:pt x="84" y="319"/>
                  </a:lnTo>
                  <a:lnTo>
                    <a:pt x="89" y="313"/>
                  </a:lnTo>
                  <a:lnTo>
                    <a:pt x="94" y="306"/>
                  </a:lnTo>
                  <a:lnTo>
                    <a:pt x="99" y="299"/>
                  </a:lnTo>
                  <a:lnTo>
                    <a:pt x="104" y="292"/>
                  </a:lnTo>
                  <a:lnTo>
                    <a:pt x="109" y="286"/>
                  </a:lnTo>
                  <a:lnTo>
                    <a:pt x="114" y="278"/>
                  </a:lnTo>
                  <a:lnTo>
                    <a:pt x="117" y="272"/>
                  </a:lnTo>
                  <a:lnTo>
                    <a:pt x="121" y="265"/>
                  </a:lnTo>
                  <a:lnTo>
                    <a:pt x="125" y="258"/>
                  </a:lnTo>
                  <a:lnTo>
                    <a:pt x="128" y="251"/>
                  </a:lnTo>
                  <a:lnTo>
                    <a:pt x="130" y="244"/>
                  </a:lnTo>
                  <a:lnTo>
                    <a:pt x="132" y="238"/>
                  </a:lnTo>
                  <a:lnTo>
                    <a:pt x="133" y="234"/>
                  </a:lnTo>
                  <a:lnTo>
                    <a:pt x="136" y="229"/>
                  </a:lnTo>
                  <a:lnTo>
                    <a:pt x="138" y="225"/>
                  </a:lnTo>
                  <a:lnTo>
                    <a:pt x="142" y="222"/>
                  </a:lnTo>
                  <a:lnTo>
                    <a:pt x="146" y="219"/>
                  </a:lnTo>
                  <a:lnTo>
                    <a:pt x="150" y="216"/>
                  </a:lnTo>
                  <a:lnTo>
                    <a:pt x="155" y="214"/>
                  </a:lnTo>
                  <a:lnTo>
                    <a:pt x="160" y="212"/>
                  </a:lnTo>
                  <a:lnTo>
                    <a:pt x="158" y="211"/>
                  </a:lnTo>
                  <a:lnTo>
                    <a:pt x="155" y="209"/>
                  </a:lnTo>
                  <a:lnTo>
                    <a:pt x="153" y="206"/>
                  </a:lnTo>
                  <a:lnTo>
                    <a:pt x="151" y="202"/>
                  </a:lnTo>
                  <a:lnTo>
                    <a:pt x="148" y="197"/>
                  </a:lnTo>
                  <a:lnTo>
                    <a:pt x="146" y="192"/>
                  </a:lnTo>
                  <a:lnTo>
                    <a:pt x="143" y="186"/>
                  </a:lnTo>
                  <a:lnTo>
                    <a:pt x="141" y="180"/>
                  </a:lnTo>
                  <a:lnTo>
                    <a:pt x="138" y="174"/>
                  </a:lnTo>
                  <a:lnTo>
                    <a:pt x="136" y="168"/>
                  </a:lnTo>
                  <a:lnTo>
                    <a:pt x="134" y="162"/>
                  </a:lnTo>
                  <a:lnTo>
                    <a:pt x="132" y="156"/>
                  </a:lnTo>
                  <a:lnTo>
                    <a:pt x="130" y="150"/>
                  </a:lnTo>
                  <a:lnTo>
                    <a:pt x="128" y="145"/>
                  </a:lnTo>
                  <a:lnTo>
                    <a:pt x="127" y="141"/>
                  </a:lnTo>
                  <a:lnTo>
                    <a:pt x="126" y="137"/>
                  </a:lnTo>
                  <a:lnTo>
                    <a:pt x="94" y="112"/>
                  </a:lnTo>
                  <a:lnTo>
                    <a:pt x="91" y="110"/>
                  </a:lnTo>
                  <a:lnTo>
                    <a:pt x="88" y="106"/>
                  </a:lnTo>
                  <a:lnTo>
                    <a:pt x="86" y="103"/>
                  </a:lnTo>
                  <a:lnTo>
                    <a:pt x="83" y="98"/>
                  </a:lnTo>
                  <a:lnTo>
                    <a:pt x="81" y="94"/>
                  </a:lnTo>
                  <a:lnTo>
                    <a:pt x="79" y="89"/>
                  </a:lnTo>
                  <a:lnTo>
                    <a:pt x="78" y="85"/>
                  </a:lnTo>
                  <a:lnTo>
                    <a:pt x="78" y="81"/>
                  </a:lnTo>
                  <a:lnTo>
                    <a:pt x="36" y="23"/>
                  </a:lnTo>
                  <a:lnTo>
                    <a:pt x="49" y="19"/>
                  </a:lnTo>
                  <a:lnTo>
                    <a:pt x="60" y="16"/>
                  </a:lnTo>
                  <a:lnTo>
                    <a:pt x="70" y="13"/>
                  </a:lnTo>
                  <a:lnTo>
                    <a:pt x="79" y="10"/>
                  </a:lnTo>
                  <a:lnTo>
                    <a:pt x="86" y="8"/>
                  </a:lnTo>
                  <a:lnTo>
                    <a:pt x="92" y="6"/>
                  </a:lnTo>
                  <a:lnTo>
                    <a:pt x="98" y="4"/>
                  </a:lnTo>
                  <a:lnTo>
                    <a:pt x="102" y="3"/>
                  </a:lnTo>
                  <a:lnTo>
                    <a:pt x="106" y="2"/>
                  </a:lnTo>
                  <a:lnTo>
                    <a:pt x="109" y="1"/>
                  </a:lnTo>
                  <a:lnTo>
                    <a:pt x="111" y="1"/>
                  </a:lnTo>
                  <a:lnTo>
                    <a:pt x="113" y="0"/>
                  </a:lnTo>
                  <a:lnTo>
                    <a:pt x="114" y="0"/>
                  </a:lnTo>
                  <a:lnTo>
                    <a:pt x="116" y="0"/>
                  </a:lnTo>
                  <a:lnTo>
                    <a:pt x="11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58" name="Freeform 206"/>
            <p:cNvSpPr>
              <a:spLocks/>
            </p:cNvSpPr>
            <p:nvPr/>
          </p:nvSpPr>
          <p:spPr bwMode="auto">
            <a:xfrm>
              <a:off x="2951" y="1936"/>
              <a:ext cx="28" cy="19"/>
            </a:xfrm>
            <a:custGeom>
              <a:avLst/>
              <a:gdLst>
                <a:gd name="T0" fmla="*/ 13 w 28"/>
                <a:gd name="T1" fmla="*/ 0 h 19"/>
                <a:gd name="T2" fmla="*/ 13 w 28"/>
                <a:gd name="T3" fmla="*/ 0 h 19"/>
                <a:gd name="T4" fmla="*/ 12 w 28"/>
                <a:gd name="T5" fmla="*/ 0 h 19"/>
                <a:gd name="T6" fmla="*/ 10 w 28"/>
                <a:gd name="T7" fmla="*/ 0 h 19"/>
                <a:gd name="T8" fmla="*/ 9 w 28"/>
                <a:gd name="T9" fmla="*/ 0 h 19"/>
                <a:gd name="T10" fmla="*/ 7 w 28"/>
                <a:gd name="T11" fmla="*/ 0 h 19"/>
                <a:gd name="T12" fmla="*/ 6 w 28"/>
                <a:gd name="T13" fmla="*/ 1 h 19"/>
                <a:gd name="T14" fmla="*/ 4 w 28"/>
                <a:gd name="T15" fmla="*/ 1 h 19"/>
                <a:gd name="T16" fmla="*/ 2 w 28"/>
                <a:gd name="T17" fmla="*/ 2 h 19"/>
                <a:gd name="T18" fmla="*/ 0 w 28"/>
                <a:gd name="T19" fmla="*/ 3 h 19"/>
                <a:gd name="T20" fmla="*/ 14 w 28"/>
                <a:gd name="T21" fmla="*/ 19 h 19"/>
                <a:gd name="T22" fmla="*/ 14 w 28"/>
                <a:gd name="T23" fmla="*/ 19 h 19"/>
                <a:gd name="T24" fmla="*/ 16 w 28"/>
                <a:gd name="T25" fmla="*/ 19 h 19"/>
                <a:gd name="T26" fmla="*/ 17 w 28"/>
                <a:gd name="T27" fmla="*/ 18 h 19"/>
                <a:gd name="T28" fmla="*/ 19 w 28"/>
                <a:gd name="T29" fmla="*/ 18 h 19"/>
                <a:gd name="T30" fmla="*/ 22 w 28"/>
                <a:gd name="T31" fmla="*/ 18 h 19"/>
                <a:gd name="T32" fmla="*/ 23 w 28"/>
                <a:gd name="T33" fmla="*/ 17 h 19"/>
                <a:gd name="T34" fmla="*/ 25 w 28"/>
                <a:gd name="T35" fmla="*/ 17 h 19"/>
                <a:gd name="T36" fmla="*/ 27 w 28"/>
                <a:gd name="T37" fmla="*/ 16 h 19"/>
                <a:gd name="T38" fmla="*/ 28 w 28"/>
                <a:gd name="T39" fmla="*/ 16 h 19"/>
                <a:gd name="T40" fmla="*/ 28 w 28"/>
                <a:gd name="T41" fmla="*/ 16 h 19"/>
                <a:gd name="T42" fmla="*/ 26 w 28"/>
                <a:gd name="T43" fmla="*/ 13 h 19"/>
                <a:gd name="T44" fmla="*/ 24 w 28"/>
                <a:gd name="T45" fmla="*/ 11 h 19"/>
                <a:gd name="T46" fmla="*/ 22 w 28"/>
                <a:gd name="T47" fmla="*/ 8 h 19"/>
                <a:gd name="T48" fmla="*/ 20 w 28"/>
                <a:gd name="T49" fmla="*/ 6 h 19"/>
                <a:gd name="T50" fmla="*/ 18 w 28"/>
                <a:gd name="T51" fmla="*/ 4 h 19"/>
                <a:gd name="T52" fmla="*/ 17 w 28"/>
                <a:gd name="T53" fmla="*/ 2 h 19"/>
                <a:gd name="T54" fmla="*/ 15 w 28"/>
                <a:gd name="T55" fmla="*/ 1 h 19"/>
                <a:gd name="T56" fmla="*/ 13 w 28"/>
                <a:gd name="T57" fmla="*/ 0 h 1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"/>
                <a:gd name="T88" fmla="*/ 0 h 19"/>
                <a:gd name="T89" fmla="*/ 28 w 28"/>
                <a:gd name="T90" fmla="*/ 19 h 1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" h="19">
                  <a:moveTo>
                    <a:pt x="13" y="0"/>
                  </a:move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22" y="18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7" y="16"/>
                  </a:lnTo>
                  <a:lnTo>
                    <a:pt x="28" y="16"/>
                  </a:lnTo>
                  <a:lnTo>
                    <a:pt x="26" y="13"/>
                  </a:lnTo>
                  <a:lnTo>
                    <a:pt x="24" y="11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8" y="4"/>
                  </a:lnTo>
                  <a:lnTo>
                    <a:pt x="17" y="2"/>
                  </a:lnTo>
                  <a:lnTo>
                    <a:pt x="15" y="1"/>
                  </a:lnTo>
                  <a:lnTo>
                    <a:pt x="1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59" name="Freeform 207"/>
            <p:cNvSpPr>
              <a:spLocks/>
            </p:cNvSpPr>
            <p:nvPr/>
          </p:nvSpPr>
          <p:spPr bwMode="auto">
            <a:xfrm>
              <a:off x="2922" y="1971"/>
              <a:ext cx="88" cy="65"/>
            </a:xfrm>
            <a:custGeom>
              <a:avLst/>
              <a:gdLst>
                <a:gd name="T0" fmla="*/ 44 w 88"/>
                <a:gd name="T1" fmla="*/ 1 h 65"/>
                <a:gd name="T2" fmla="*/ 44 w 88"/>
                <a:gd name="T3" fmla="*/ 1 h 65"/>
                <a:gd name="T4" fmla="*/ 44 w 88"/>
                <a:gd name="T5" fmla="*/ 0 h 65"/>
                <a:gd name="T6" fmla="*/ 43 w 88"/>
                <a:gd name="T7" fmla="*/ 0 h 65"/>
                <a:gd name="T8" fmla="*/ 41 w 88"/>
                <a:gd name="T9" fmla="*/ 0 h 65"/>
                <a:gd name="T10" fmla="*/ 37 w 88"/>
                <a:gd name="T11" fmla="*/ 1 h 65"/>
                <a:gd name="T12" fmla="*/ 32 w 88"/>
                <a:gd name="T13" fmla="*/ 3 h 65"/>
                <a:gd name="T14" fmla="*/ 24 w 88"/>
                <a:gd name="T15" fmla="*/ 6 h 65"/>
                <a:gd name="T16" fmla="*/ 14 w 88"/>
                <a:gd name="T17" fmla="*/ 10 h 65"/>
                <a:gd name="T18" fmla="*/ 0 w 88"/>
                <a:gd name="T19" fmla="*/ 15 h 65"/>
                <a:gd name="T20" fmla="*/ 0 w 88"/>
                <a:gd name="T21" fmla="*/ 15 h 65"/>
                <a:gd name="T22" fmla="*/ 2 w 88"/>
                <a:gd name="T23" fmla="*/ 14 h 65"/>
                <a:gd name="T24" fmla="*/ 4 w 88"/>
                <a:gd name="T25" fmla="*/ 15 h 65"/>
                <a:gd name="T26" fmla="*/ 7 w 88"/>
                <a:gd name="T27" fmla="*/ 18 h 65"/>
                <a:gd name="T28" fmla="*/ 9 w 88"/>
                <a:gd name="T29" fmla="*/ 21 h 65"/>
                <a:gd name="T30" fmla="*/ 11 w 88"/>
                <a:gd name="T31" fmla="*/ 25 h 65"/>
                <a:gd name="T32" fmla="*/ 13 w 88"/>
                <a:gd name="T33" fmla="*/ 28 h 65"/>
                <a:gd name="T34" fmla="*/ 14 w 88"/>
                <a:gd name="T35" fmla="*/ 30 h 65"/>
                <a:gd name="T36" fmla="*/ 14 w 88"/>
                <a:gd name="T37" fmla="*/ 30 h 65"/>
                <a:gd name="T38" fmla="*/ 14 w 88"/>
                <a:gd name="T39" fmla="*/ 30 h 65"/>
                <a:gd name="T40" fmla="*/ 15 w 88"/>
                <a:gd name="T41" fmla="*/ 31 h 65"/>
                <a:gd name="T42" fmla="*/ 16 w 88"/>
                <a:gd name="T43" fmla="*/ 32 h 65"/>
                <a:gd name="T44" fmla="*/ 16 w 88"/>
                <a:gd name="T45" fmla="*/ 33 h 65"/>
                <a:gd name="T46" fmla="*/ 17 w 88"/>
                <a:gd name="T47" fmla="*/ 33 h 65"/>
                <a:gd name="T48" fmla="*/ 18 w 88"/>
                <a:gd name="T49" fmla="*/ 34 h 65"/>
                <a:gd name="T50" fmla="*/ 20 w 88"/>
                <a:gd name="T51" fmla="*/ 35 h 65"/>
                <a:gd name="T52" fmla="*/ 23 w 88"/>
                <a:gd name="T53" fmla="*/ 37 h 65"/>
                <a:gd name="T54" fmla="*/ 28 w 88"/>
                <a:gd name="T55" fmla="*/ 39 h 65"/>
                <a:gd name="T56" fmla="*/ 28 w 88"/>
                <a:gd name="T57" fmla="*/ 39 h 65"/>
                <a:gd name="T58" fmla="*/ 26 w 88"/>
                <a:gd name="T59" fmla="*/ 35 h 65"/>
                <a:gd name="T60" fmla="*/ 26 w 88"/>
                <a:gd name="T61" fmla="*/ 32 h 65"/>
                <a:gd name="T62" fmla="*/ 28 w 88"/>
                <a:gd name="T63" fmla="*/ 30 h 65"/>
                <a:gd name="T64" fmla="*/ 29 w 88"/>
                <a:gd name="T65" fmla="*/ 29 h 65"/>
                <a:gd name="T66" fmla="*/ 32 w 88"/>
                <a:gd name="T67" fmla="*/ 30 h 65"/>
                <a:gd name="T68" fmla="*/ 34 w 88"/>
                <a:gd name="T69" fmla="*/ 30 h 65"/>
                <a:gd name="T70" fmla="*/ 37 w 88"/>
                <a:gd name="T71" fmla="*/ 32 h 65"/>
                <a:gd name="T72" fmla="*/ 39 w 88"/>
                <a:gd name="T73" fmla="*/ 34 h 65"/>
                <a:gd name="T74" fmla="*/ 39 w 88"/>
                <a:gd name="T75" fmla="*/ 34 h 65"/>
                <a:gd name="T76" fmla="*/ 42 w 88"/>
                <a:gd name="T77" fmla="*/ 38 h 65"/>
                <a:gd name="T78" fmla="*/ 46 w 88"/>
                <a:gd name="T79" fmla="*/ 42 h 65"/>
                <a:gd name="T80" fmla="*/ 51 w 88"/>
                <a:gd name="T81" fmla="*/ 45 h 65"/>
                <a:gd name="T82" fmla="*/ 55 w 88"/>
                <a:gd name="T83" fmla="*/ 48 h 65"/>
                <a:gd name="T84" fmla="*/ 60 w 88"/>
                <a:gd name="T85" fmla="*/ 52 h 65"/>
                <a:gd name="T86" fmla="*/ 64 w 88"/>
                <a:gd name="T87" fmla="*/ 56 h 65"/>
                <a:gd name="T88" fmla="*/ 66 w 88"/>
                <a:gd name="T89" fmla="*/ 60 h 65"/>
                <a:gd name="T90" fmla="*/ 68 w 88"/>
                <a:gd name="T91" fmla="*/ 65 h 65"/>
                <a:gd name="T92" fmla="*/ 68 w 88"/>
                <a:gd name="T93" fmla="*/ 65 h 65"/>
                <a:gd name="T94" fmla="*/ 70 w 88"/>
                <a:gd name="T95" fmla="*/ 65 h 65"/>
                <a:gd name="T96" fmla="*/ 72 w 88"/>
                <a:gd name="T97" fmla="*/ 65 h 65"/>
                <a:gd name="T98" fmla="*/ 75 w 88"/>
                <a:gd name="T99" fmla="*/ 64 h 65"/>
                <a:gd name="T100" fmla="*/ 79 w 88"/>
                <a:gd name="T101" fmla="*/ 63 h 65"/>
                <a:gd name="T102" fmla="*/ 82 w 88"/>
                <a:gd name="T103" fmla="*/ 62 h 65"/>
                <a:gd name="T104" fmla="*/ 85 w 88"/>
                <a:gd name="T105" fmla="*/ 61 h 65"/>
                <a:gd name="T106" fmla="*/ 87 w 88"/>
                <a:gd name="T107" fmla="*/ 59 h 65"/>
                <a:gd name="T108" fmla="*/ 88 w 88"/>
                <a:gd name="T109" fmla="*/ 58 h 65"/>
                <a:gd name="T110" fmla="*/ 44 w 88"/>
                <a:gd name="T111" fmla="*/ 1 h 6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88"/>
                <a:gd name="T169" fmla="*/ 0 h 65"/>
                <a:gd name="T170" fmla="*/ 88 w 88"/>
                <a:gd name="T171" fmla="*/ 65 h 6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88" h="65">
                  <a:moveTo>
                    <a:pt x="44" y="1"/>
                  </a:moveTo>
                  <a:lnTo>
                    <a:pt x="44" y="1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7" y="1"/>
                  </a:lnTo>
                  <a:lnTo>
                    <a:pt x="32" y="3"/>
                  </a:lnTo>
                  <a:lnTo>
                    <a:pt x="24" y="6"/>
                  </a:lnTo>
                  <a:lnTo>
                    <a:pt x="14" y="10"/>
                  </a:lnTo>
                  <a:lnTo>
                    <a:pt x="0" y="15"/>
                  </a:lnTo>
                  <a:lnTo>
                    <a:pt x="2" y="14"/>
                  </a:lnTo>
                  <a:lnTo>
                    <a:pt x="4" y="15"/>
                  </a:lnTo>
                  <a:lnTo>
                    <a:pt x="7" y="18"/>
                  </a:lnTo>
                  <a:lnTo>
                    <a:pt x="9" y="21"/>
                  </a:lnTo>
                  <a:lnTo>
                    <a:pt x="11" y="25"/>
                  </a:lnTo>
                  <a:lnTo>
                    <a:pt x="13" y="28"/>
                  </a:lnTo>
                  <a:lnTo>
                    <a:pt x="14" y="30"/>
                  </a:lnTo>
                  <a:lnTo>
                    <a:pt x="15" y="31"/>
                  </a:lnTo>
                  <a:lnTo>
                    <a:pt x="16" y="32"/>
                  </a:lnTo>
                  <a:lnTo>
                    <a:pt x="16" y="33"/>
                  </a:lnTo>
                  <a:lnTo>
                    <a:pt x="17" y="33"/>
                  </a:lnTo>
                  <a:lnTo>
                    <a:pt x="18" y="34"/>
                  </a:lnTo>
                  <a:lnTo>
                    <a:pt x="20" y="35"/>
                  </a:lnTo>
                  <a:lnTo>
                    <a:pt x="23" y="37"/>
                  </a:lnTo>
                  <a:lnTo>
                    <a:pt x="28" y="39"/>
                  </a:lnTo>
                  <a:lnTo>
                    <a:pt x="26" y="35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29" y="29"/>
                  </a:lnTo>
                  <a:lnTo>
                    <a:pt x="32" y="30"/>
                  </a:lnTo>
                  <a:lnTo>
                    <a:pt x="34" y="30"/>
                  </a:lnTo>
                  <a:lnTo>
                    <a:pt x="37" y="32"/>
                  </a:lnTo>
                  <a:lnTo>
                    <a:pt x="39" y="34"/>
                  </a:lnTo>
                  <a:lnTo>
                    <a:pt x="42" y="38"/>
                  </a:lnTo>
                  <a:lnTo>
                    <a:pt x="46" y="42"/>
                  </a:lnTo>
                  <a:lnTo>
                    <a:pt x="51" y="45"/>
                  </a:lnTo>
                  <a:lnTo>
                    <a:pt x="55" y="48"/>
                  </a:lnTo>
                  <a:lnTo>
                    <a:pt x="60" y="52"/>
                  </a:lnTo>
                  <a:lnTo>
                    <a:pt x="64" y="56"/>
                  </a:lnTo>
                  <a:lnTo>
                    <a:pt x="66" y="60"/>
                  </a:lnTo>
                  <a:lnTo>
                    <a:pt x="68" y="65"/>
                  </a:lnTo>
                  <a:lnTo>
                    <a:pt x="70" y="65"/>
                  </a:lnTo>
                  <a:lnTo>
                    <a:pt x="72" y="65"/>
                  </a:lnTo>
                  <a:lnTo>
                    <a:pt x="75" y="64"/>
                  </a:lnTo>
                  <a:lnTo>
                    <a:pt x="79" y="63"/>
                  </a:lnTo>
                  <a:lnTo>
                    <a:pt x="82" y="62"/>
                  </a:lnTo>
                  <a:lnTo>
                    <a:pt x="85" y="61"/>
                  </a:lnTo>
                  <a:lnTo>
                    <a:pt x="87" y="59"/>
                  </a:lnTo>
                  <a:lnTo>
                    <a:pt x="88" y="58"/>
                  </a:lnTo>
                  <a:lnTo>
                    <a:pt x="44" y="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0" name="Freeform 208"/>
            <p:cNvSpPr>
              <a:spLocks/>
            </p:cNvSpPr>
            <p:nvPr/>
          </p:nvSpPr>
          <p:spPr bwMode="auto">
            <a:xfrm>
              <a:off x="3111" y="2018"/>
              <a:ext cx="53" cy="13"/>
            </a:xfrm>
            <a:custGeom>
              <a:avLst/>
              <a:gdLst>
                <a:gd name="T0" fmla="*/ 50 w 53"/>
                <a:gd name="T1" fmla="*/ 0 h 13"/>
                <a:gd name="T2" fmla="*/ 50 w 53"/>
                <a:gd name="T3" fmla="*/ 0 h 13"/>
                <a:gd name="T4" fmla="*/ 43 w 53"/>
                <a:gd name="T5" fmla="*/ 2 h 13"/>
                <a:gd name="T6" fmla="*/ 37 w 53"/>
                <a:gd name="T7" fmla="*/ 4 h 13"/>
                <a:gd name="T8" fmla="*/ 31 w 53"/>
                <a:gd name="T9" fmla="*/ 5 h 13"/>
                <a:gd name="T10" fmla="*/ 25 w 53"/>
                <a:gd name="T11" fmla="*/ 5 h 13"/>
                <a:gd name="T12" fmla="*/ 19 w 53"/>
                <a:gd name="T13" fmla="*/ 6 h 13"/>
                <a:gd name="T14" fmla="*/ 13 w 53"/>
                <a:gd name="T15" fmla="*/ 6 h 13"/>
                <a:gd name="T16" fmla="*/ 7 w 53"/>
                <a:gd name="T17" fmla="*/ 6 h 13"/>
                <a:gd name="T18" fmla="*/ 0 w 53"/>
                <a:gd name="T19" fmla="*/ 6 h 13"/>
                <a:gd name="T20" fmla="*/ 0 w 53"/>
                <a:gd name="T21" fmla="*/ 6 h 13"/>
                <a:gd name="T22" fmla="*/ 1 w 53"/>
                <a:gd name="T23" fmla="*/ 8 h 13"/>
                <a:gd name="T24" fmla="*/ 2 w 53"/>
                <a:gd name="T25" fmla="*/ 9 h 13"/>
                <a:gd name="T26" fmla="*/ 2 w 53"/>
                <a:gd name="T27" fmla="*/ 10 h 13"/>
                <a:gd name="T28" fmla="*/ 3 w 53"/>
                <a:gd name="T29" fmla="*/ 11 h 13"/>
                <a:gd name="T30" fmla="*/ 3 w 53"/>
                <a:gd name="T31" fmla="*/ 11 h 13"/>
                <a:gd name="T32" fmla="*/ 9 w 53"/>
                <a:gd name="T33" fmla="*/ 12 h 13"/>
                <a:gd name="T34" fmla="*/ 16 w 53"/>
                <a:gd name="T35" fmla="*/ 13 h 13"/>
                <a:gd name="T36" fmla="*/ 23 w 53"/>
                <a:gd name="T37" fmla="*/ 13 h 13"/>
                <a:gd name="T38" fmla="*/ 29 w 53"/>
                <a:gd name="T39" fmla="*/ 13 h 13"/>
                <a:gd name="T40" fmla="*/ 36 w 53"/>
                <a:gd name="T41" fmla="*/ 12 h 13"/>
                <a:gd name="T42" fmla="*/ 42 w 53"/>
                <a:gd name="T43" fmla="*/ 11 h 13"/>
                <a:gd name="T44" fmla="*/ 48 w 53"/>
                <a:gd name="T45" fmla="*/ 10 h 13"/>
                <a:gd name="T46" fmla="*/ 53 w 53"/>
                <a:gd name="T47" fmla="*/ 8 h 13"/>
                <a:gd name="T48" fmla="*/ 53 w 53"/>
                <a:gd name="T49" fmla="*/ 8 h 13"/>
                <a:gd name="T50" fmla="*/ 53 w 53"/>
                <a:gd name="T51" fmla="*/ 5 h 13"/>
                <a:gd name="T52" fmla="*/ 52 w 53"/>
                <a:gd name="T53" fmla="*/ 3 h 13"/>
                <a:gd name="T54" fmla="*/ 51 w 53"/>
                <a:gd name="T55" fmla="*/ 1 h 13"/>
                <a:gd name="T56" fmla="*/ 50 w 53"/>
                <a:gd name="T57" fmla="*/ 0 h 1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3"/>
                <a:gd name="T88" fmla="*/ 0 h 13"/>
                <a:gd name="T89" fmla="*/ 53 w 53"/>
                <a:gd name="T90" fmla="*/ 13 h 1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3" h="13">
                  <a:moveTo>
                    <a:pt x="50" y="0"/>
                  </a:moveTo>
                  <a:lnTo>
                    <a:pt x="50" y="0"/>
                  </a:lnTo>
                  <a:lnTo>
                    <a:pt x="43" y="2"/>
                  </a:lnTo>
                  <a:lnTo>
                    <a:pt x="37" y="4"/>
                  </a:lnTo>
                  <a:lnTo>
                    <a:pt x="31" y="5"/>
                  </a:lnTo>
                  <a:lnTo>
                    <a:pt x="25" y="5"/>
                  </a:lnTo>
                  <a:lnTo>
                    <a:pt x="19" y="6"/>
                  </a:lnTo>
                  <a:lnTo>
                    <a:pt x="13" y="6"/>
                  </a:lnTo>
                  <a:lnTo>
                    <a:pt x="7" y="6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9" y="12"/>
                  </a:lnTo>
                  <a:lnTo>
                    <a:pt x="16" y="13"/>
                  </a:lnTo>
                  <a:lnTo>
                    <a:pt x="23" y="13"/>
                  </a:lnTo>
                  <a:lnTo>
                    <a:pt x="29" y="13"/>
                  </a:lnTo>
                  <a:lnTo>
                    <a:pt x="36" y="12"/>
                  </a:lnTo>
                  <a:lnTo>
                    <a:pt x="42" y="11"/>
                  </a:lnTo>
                  <a:lnTo>
                    <a:pt x="48" y="10"/>
                  </a:lnTo>
                  <a:lnTo>
                    <a:pt x="53" y="8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1" y="1"/>
                  </a:lnTo>
                  <a:lnTo>
                    <a:pt x="5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1" name="Freeform 209"/>
            <p:cNvSpPr>
              <a:spLocks/>
            </p:cNvSpPr>
            <p:nvPr/>
          </p:nvSpPr>
          <p:spPr bwMode="auto">
            <a:xfrm>
              <a:off x="3100" y="2102"/>
              <a:ext cx="91" cy="20"/>
            </a:xfrm>
            <a:custGeom>
              <a:avLst/>
              <a:gdLst>
                <a:gd name="T0" fmla="*/ 88 w 91"/>
                <a:gd name="T1" fmla="*/ 0 h 20"/>
                <a:gd name="T2" fmla="*/ 88 w 91"/>
                <a:gd name="T3" fmla="*/ 0 h 20"/>
                <a:gd name="T4" fmla="*/ 84 w 91"/>
                <a:gd name="T5" fmla="*/ 3 h 20"/>
                <a:gd name="T6" fmla="*/ 80 w 91"/>
                <a:gd name="T7" fmla="*/ 4 h 20"/>
                <a:gd name="T8" fmla="*/ 76 w 91"/>
                <a:gd name="T9" fmla="*/ 6 h 20"/>
                <a:gd name="T10" fmla="*/ 71 w 91"/>
                <a:gd name="T11" fmla="*/ 7 h 20"/>
                <a:gd name="T12" fmla="*/ 67 w 91"/>
                <a:gd name="T13" fmla="*/ 9 h 20"/>
                <a:gd name="T14" fmla="*/ 62 w 91"/>
                <a:gd name="T15" fmla="*/ 10 h 20"/>
                <a:gd name="T16" fmla="*/ 56 w 91"/>
                <a:gd name="T17" fmla="*/ 11 h 20"/>
                <a:gd name="T18" fmla="*/ 51 w 91"/>
                <a:gd name="T19" fmla="*/ 12 h 20"/>
                <a:gd name="T20" fmla="*/ 46 w 91"/>
                <a:gd name="T21" fmla="*/ 12 h 20"/>
                <a:gd name="T22" fmla="*/ 40 w 91"/>
                <a:gd name="T23" fmla="*/ 13 h 20"/>
                <a:gd name="T24" fmla="*/ 35 w 91"/>
                <a:gd name="T25" fmla="*/ 13 h 20"/>
                <a:gd name="T26" fmla="*/ 30 w 91"/>
                <a:gd name="T27" fmla="*/ 13 h 20"/>
                <a:gd name="T28" fmla="*/ 24 w 91"/>
                <a:gd name="T29" fmla="*/ 13 h 20"/>
                <a:gd name="T30" fmla="*/ 20 w 91"/>
                <a:gd name="T31" fmla="*/ 13 h 20"/>
                <a:gd name="T32" fmla="*/ 15 w 91"/>
                <a:gd name="T33" fmla="*/ 12 h 20"/>
                <a:gd name="T34" fmla="*/ 11 w 91"/>
                <a:gd name="T35" fmla="*/ 12 h 20"/>
                <a:gd name="T36" fmla="*/ 11 w 91"/>
                <a:gd name="T37" fmla="*/ 12 h 20"/>
                <a:gd name="T38" fmla="*/ 9 w 91"/>
                <a:gd name="T39" fmla="*/ 13 h 20"/>
                <a:gd name="T40" fmla="*/ 6 w 91"/>
                <a:gd name="T41" fmla="*/ 15 h 20"/>
                <a:gd name="T42" fmla="*/ 2 w 91"/>
                <a:gd name="T43" fmla="*/ 17 h 20"/>
                <a:gd name="T44" fmla="*/ 0 w 91"/>
                <a:gd name="T45" fmla="*/ 19 h 20"/>
                <a:gd name="T46" fmla="*/ 0 w 91"/>
                <a:gd name="T47" fmla="*/ 19 h 20"/>
                <a:gd name="T48" fmla="*/ 5 w 91"/>
                <a:gd name="T49" fmla="*/ 20 h 20"/>
                <a:gd name="T50" fmla="*/ 10 w 91"/>
                <a:gd name="T51" fmla="*/ 20 h 20"/>
                <a:gd name="T52" fmla="*/ 16 w 91"/>
                <a:gd name="T53" fmla="*/ 20 h 20"/>
                <a:gd name="T54" fmla="*/ 22 w 91"/>
                <a:gd name="T55" fmla="*/ 20 h 20"/>
                <a:gd name="T56" fmla="*/ 28 w 91"/>
                <a:gd name="T57" fmla="*/ 20 h 20"/>
                <a:gd name="T58" fmla="*/ 34 w 91"/>
                <a:gd name="T59" fmla="*/ 20 h 20"/>
                <a:gd name="T60" fmla="*/ 40 w 91"/>
                <a:gd name="T61" fmla="*/ 19 h 20"/>
                <a:gd name="T62" fmla="*/ 46 w 91"/>
                <a:gd name="T63" fmla="*/ 18 h 20"/>
                <a:gd name="T64" fmla="*/ 53 w 91"/>
                <a:gd name="T65" fmla="*/ 18 h 20"/>
                <a:gd name="T66" fmla="*/ 59 w 91"/>
                <a:gd name="T67" fmla="*/ 17 h 20"/>
                <a:gd name="T68" fmla="*/ 65 w 91"/>
                <a:gd name="T69" fmla="*/ 16 h 20"/>
                <a:gd name="T70" fmla="*/ 71 w 91"/>
                <a:gd name="T71" fmla="*/ 14 h 20"/>
                <a:gd name="T72" fmla="*/ 76 w 91"/>
                <a:gd name="T73" fmla="*/ 13 h 20"/>
                <a:gd name="T74" fmla="*/ 81 w 91"/>
                <a:gd name="T75" fmla="*/ 11 h 20"/>
                <a:gd name="T76" fmla="*/ 86 w 91"/>
                <a:gd name="T77" fmla="*/ 9 h 20"/>
                <a:gd name="T78" fmla="*/ 91 w 91"/>
                <a:gd name="T79" fmla="*/ 7 h 20"/>
                <a:gd name="T80" fmla="*/ 91 w 91"/>
                <a:gd name="T81" fmla="*/ 7 h 20"/>
                <a:gd name="T82" fmla="*/ 90 w 91"/>
                <a:gd name="T83" fmla="*/ 6 h 20"/>
                <a:gd name="T84" fmla="*/ 90 w 91"/>
                <a:gd name="T85" fmla="*/ 5 h 20"/>
                <a:gd name="T86" fmla="*/ 89 w 91"/>
                <a:gd name="T87" fmla="*/ 3 h 20"/>
                <a:gd name="T88" fmla="*/ 88 w 91"/>
                <a:gd name="T89" fmla="*/ 0 h 2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1"/>
                <a:gd name="T136" fmla="*/ 0 h 20"/>
                <a:gd name="T137" fmla="*/ 91 w 91"/>
                <a:gd name="T138" fmla="*/ 20 h 2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1" h="20">
                  <a:moveTo>
                    <a:pt x="88" y="0"/>
                  </a:moveTo>
                  <a:lnTo>
                    <a:pt x="88" y="0"/>
                  </a:lnTo>
                  <a:lnTo>
                    <a:pt x="84" y="3"/>
                  </a:lnTo>
                  <a:lnTo>
                    <a:pt x="80" y="4"/>
                  </a:lnTo>
                  <a:lnTo>
                    <a:pt x="76" y="6"/>
                  </a:lnTo>
                  <a:lnTo>
                    <a:pt x="71" y="7"/>
                  </a:lnTo>
                  <a:lnTo>
                    <a:pt x="67" y="9"/>
                  </a:lnTo>
                  <a:lnTo>
                    <a:pt x="62" y="10"/>
                  </a:lnTo>
                  <a:lnTo>
                    <a:pt x="56" y="11"/>
                  </a:lnTo>
                  <a:lnTo>
                    <a:pt x="51" y="12"/>
                  </a:lnTo>
                  <a:lnTo>
                    <a:pt x="46" y="12"/>
                  </a:lnTo>
                  <a:lnTo>
                    <a:pt x="40" y="13"/>
                  </a:lnTo>
                  <a:lnTo>
                    <a:pt x="35" y="13"/>
                  </a:lnTo>
                  <a:lnTo>
                    <a:pt x="30" y="13"/>
                  </a:lnTo>
                  <a:lnTo>
                    <a:pt x="24" y="13"/>
                  </a:lnTo>
                  <a:lnTo>
                    <a:pt x="20" y="13"/>
                  </a:lnTo>
                  <a:lnTo>
                    <a:pt x="15" y="12"/>
                  </a:lnTo>
                  <a:lnTo>
                    <a:pt x="11" y="12"/>
                  </a:lnTo>
                  <a:lnTo>
                    <a:pt x="9" y="13"/>
                  </a:lnTo>
                  <a:lnTo>
                    <a:pt x="6" y="15"/>
                  </a:lnTo>
                  <a:lnTo>
                    <a:pt x="2" y="17"/>
                  </a:lnTo>
                  <a:lnTo>
                    <a:pt x="0" y="19"/>
                  </a:lnTo>
                  <a:lnTo>
                    <a:pt x="5" y="20"/>
                  </a:lnTo>
                  <a:lnTo>
                    <a:pt x="10" y="20"/>
                  </a:lnTo>
                  <a:lnTo>
                    <a:pt x="16" y="20"/>
                  </a:lnTo>
                  <a:lnTo>
                    <a:pt x="22" y="20"/>
                  </a:lnTo>
                  <a:lnTo>
                    <a:pt x="28" y="20"/>
                  </a:lnTo>
                  <a:lnTo>
                    <a:pt x="34" y="20"/>
                  </a:lnTo>
                  <a:lnTo>
                    <a:pt x="40" y="19"/>
                  </a:lnTo>
                  <a:lnTo>
                    <a:pt x="46" y="18"/>
                  </a:lnTo>
                  <a:lnTo>
                    <a:pt x="53" y="18"/>
                  </a:lnTo>
                  <a:lnTo>
                    <a:pt x="59" y="17"/>
                  </a:lnTo>
                  <a:lnTo>
                    <a:pt x="65" y="16"/>
                  </a:lnTo>
                  <a:lnTo>
                    <a:pt x="71" y="14"/>
                  </a:lnTo>
                  <a:lnTo>
                    <a:pt x="76" y="13"/>
                  </a:lnTo>
                  <a:lnTo>
                    <a:pt x="81" y="11"/>
                  </a:lnTo>
                  <a:lnTo>
                    <a:pt x="86" y="9"/>
                  </a:lnTo>
                  <a:lnTo>
                    <a:pt x="91" y="7"/>
                  </a:lnTo>
                  <a:lnTo>
                    <a:pt x="90" y="6"/>
                  </a:lnTo>
                  <a:lnTo>
                    <a:pt x="90" y="5"/>
                  </a:lnTo>
                  <a:lnTo>
                    <a:pt x="89" y="3"/>
                  </a:lnTo>
                  <a:lnTo>
                    <a:pt x="8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Freeform 210"/>
            <p:cNvSpPr>
              <a:spLocks/>
            </p:cNvSpPr>
            <p:nvPr/>
          </p:nvSpPr>
          <p:spPr bwMode="auto">
            <a:xfrm>
              <a:off x="3100" y="2115"/>
              <a:ext cx="94" cy="19"/>
            </a:xfrm>
            <a:custGeom>
              <a:avLst/>
              <a:gdLst>
                <a:gd name="T0" fmla="*/ 92 w 94"/>
                <a:gd name="T1" fmla="*/ 0 h 19"/>
                <a:gd name="T2" fmla="*/ 92 w 94"/>
                <a:gd name="T3" fmla="*/ 0 h 19"/>
                <a:gd name="T4" fmla="*/ 87 w 94"/>
                <a:gd name="T5" fmla="*/ 1 h 19"/>
                <a:gd name="T6" fmla="*/ 82 w 94"/>
                <a:gd name="T7" fmla="*/ 3 h 19"/>
                <a:gd name="T8" fmla="*/ 77 w 94"/>
                <a:gd name="T9" fmla="*/ 4 h 19"/>
                <a:gd name="T10" fmla="*/ 71 w 94"/>
                <a:gd name="T11" fmla="*/ 5 h 19"/>
                <a:gd name="T12" fmla="*/ 65 w 94"/>
                <a:gd name="T13" fmla="*/ 7 h 19"/>
                <a:gd name="T14" fmla="*/ 59 w 94"/>
                <a:gd name="T15" fmla="*/ 8 h 19"/>
                <a:gd name="T16" fmla="*/ 53 w 94"/>
                <a:gd name="T17" fmla="*/ 9 h 19"/>
                <a:gd name="T18" fmla="*/ 46 w 94"/>
                <a:gd name="T19" fmla="*/ 10 h 19"/>
                <a:gd name="T20" fmla="*/ 40 w 94"/>
                <a:gd name="T21" fmla="*/ 11 h 19"/>
                <a:gd name="T22" fmla="*/ 33 w 94"/>
                <a:gd name="T23" fmla="*/ 11 h 19"/>
                <a:gd name="T24" fmla="*/ 27 w 94"/>
                <a:gd name="T25" fmla="*/ 12 h 19"/>
                <a:gd name="T26" fmla="*/ 21 w 94"/>
                <a:gd name="T27" fmla="*/ 12 h 19"/>
                <a:gd name="T28" fmla="*/ 15 w 94"/>
                <a:gd name="T29" fmla="*/ 12 h 19"/>
                <a:gd name="T30" fmla="*/ 10 w 94"/>
                <a:gd name="T31" fmla="*/ 11 h 19"/>
                <a:gd name="T32" fmla="*/ 5 w 94"/>
                <a:gd name="T33" fmla="*/ 11 h 19"/>
                <a:gd name="T34" fmla="*/ 0 w 94"/>
                <a:gd name="T35" fmla="*/ 10 h 19"/>
                <a:gd name="T36" fmla="*/ 0 w 94"/>
                <a:gd name="T37" fmla="*/ 10 h 19"/>
                <a:gd name="T38" fmla="*/ 1 w 94"/>
                <a:gd name="T39" fmla="*/ 12 h 19"/>
                <a:gd name="T40" fmla="*/ 1 w 94"/>
                <a:gd name="T41" fmla="*/ 14 h 19"/>
                <a:gd name="T42" fmla="*/ 1 w 94"/>
                <a:gd name="T43" fmla="*/ 16 h 19"/>
                <a:gd name="T44" fmla="*/ 1 w 94"/>
                <a:gd name="T45" fmla="*/ 18 h 19"/>
                <a:gd name="T46" fmla="*/ 1 w 94"/>
                <a:gd name="T47" fmla="*/ 18 h 19"/>
                <a:gd name="T48" fmla="*/ 6 w 94"/>
                <a:gd name="T49" fmla="*/ 18 h 19"/>
                <a:gd name="T50" fmla="*/ 12 w 94"/>
                <a:gd name="T51" fmla="*/ 19 h 19"/>
                <a:gd name="T52" fmla="*/ 18 w 94"/>
                <a:gd name="T53" fmla="*/ 18 h 19"/>
                <a:gd name="T54" fmla="*/ 25 w 94"/>
                <a:gd name="T55" fmla="*/ 18 h 19"/>
                <a:gd name="T56" fmla="*/ 32 w 94"/>
                <a:gd name="T57" fmla="*/ 18 h 19"/>
                <a:gd name="T58" fmla="*/ 39 w 94"/>
                <a:gd name="T59" fmla="*/ 18 h 19"/>
                <a:gd name="T60" fmla="*/ 45 w 94"/>
                <a:gd name="T61" fmla="*/ 17 h 19"/>
                <a:gd name="T62" fmla="*/ 52 w 94"/>
                <a:gd name="T63" fmla="*/ 17 h 19"/>
                <a:gd name="T64" fmla="*/ 59 w 94"/>
                <a:gd name="T65" fmla="*/ 16 h 19"/>
                <a:gd name="T66" fmla="*/ 66 w 94"/>
                <a:gd name="T67" fmla="*/ 15 h 19"/>
                <a:gd name="T68" fmla="*/ 72 w 94"/>
                <a:gd name="T69" fmla="*/ 14 h 19"/>
                <a:gd name="T70" fmla="*/ 77 w 94"/>
                <a:gd name="T71" fmla="*/ 13 h 19"/>
                <a:gd name="T72" fmla="*/ 83 w 94"/>
                <a:gd name="T73" fmla="*/ 11 h 19"/>
                <a:gd name="T74" fmla="*/ 87 w 94"/>
                <a:gd name="T75" fmla="*/ 10 h 19"/>
                <a:gd name="T76" fmla="*/ 91 w 94"/>
                <a:gd name="T77" fmla="*/ 8 h 19"/>
                <a:gd name="T78" fmla="*/ 94 w 94"/>
                <a:gd name="T79" fmla="*/ 6 h 19"/>
                <a:gd name="T80" fmla="*/ 94 w 94"/>
                <a:gd name="T81" fmla="*/ 6 h 19"/>
                <a:gd name="T82" fmla="*/ 93 w 94"/>
                <a:gd name="T83" fmla="*/ 5 h 19"/>
                <a:gd name="T84" fmla="*/ 93 w 94"/>
                <a:gd name="T85" fmla="*/ 3 h 19"/>
                <a:gd name="T86" fmla="*/ 92 w 94"/>
                <a:gd name="T87" fmla="*/ 1 h 19"/>
                <a:gd name="T88" fmla="*/ 92 w 94"/>
                <a:gd name="T89" fmla="*/ 0 h 1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"/>
                <a:gd name="T136" fmla="*/ 0 h 19"/>
                <a:gd name="T137" fmla="*/ 94 w 94"/>
                <a:gd name="T138" fmla="*/ 19 h 1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" h="19">
                  <a:moveTo>
                    <a:pt x="92" y="0"/>
                  </a:moveTo>
                  <a:lnTo>
                    <a:pt x="92" y="0"/>
                  </a:lnTo>
                  <a:lnTo>
                    <a:pt x="87" y="1"/>
                  </a:lnTo>
                  <a:lnTo>
                    <a:pt x="82" y="3"/>
                  </a:lnTo>
                  <a:lnTo>
                    <a:pt x="77" y="4"/>
                  </a:lnTo>
                  <a:lnTo>
                    <a:pt x="71" y="5"/>
                  </a:lnTo>
                  <a:lnTo>
                    <a:pt x="65" y="7"/>
                  </a:lnTo>
                  <a:lnTo>
                    <a:pt x="59" y="8"/>
                  </a:lnTo>
                  <a:lnTo>
                    <a:pt x="53" y="9"/>
                  </a:lnTo>
                  <a:lnTo>
                    <a:pt x="46" y="10"/>
                  </a:lnTo>
                  <a:lnTo>
                    <a:pt x="40" y="11"/>
                  </a:lnTo>
                  <a:lnTo>
                    <a:pt x="33" y="11"/>
                  </a:lnTo>
                  <a:lnTo>
                    <a:pt x="27" y="12"/>
                  </a:lnTo>
                  <a:lnTo>
                    <a:pt x="21" y="12"/>
                  </a:lnTo>
                  <a:lnTo>
                    <a:pt x="15" y="12"/>
                  </a:lnTo>
                  <a:lnTo>
                    <a:pt x="10" y="11"/>
                  </a:lnTo>
                  <a:lnTo>
                    <a:pt x="5" y="11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1" y="16"/>
                  </a:lnTo>
                  <a:lnTo>
                    <a:pt x="1" y="18"/>
                  </a:lnTo>
                  <a:lnTo>
                    <a:pt x="6" y="18"/>
                  </a:lnTo>
                  <a:lnTo>
                    <a:pt x="12" y="19"/>
                  </a:lnTo>
                  <a:lnTo>
                    <a:pt x="18" y="18"/>
                  </a:lnTo>
                  <a:lnTo>
                    <a:pt x="25" y="18"/>
                  </a:lnTo>
                  <a:lnTo>
                    <a:pt x="32" y="18"/>
                  </a:lnTo>
                  <a:lnTo>
                    <a:pt x="39" y="18"/>
                  </a:lnTo>
                  <a:lnTo>
                    <a:pt x="45" y="17"/>
                  </a:lnTo>
                  <a:lnTo>
                    <a:pt x="52" y="17"/>
                  </a:lnTo>
                  <a:lnTo>
                    <a:pt x="59" y="16"/>
                  </a:lnTo>
                  <a:lnTo>
                    <a:pt x="66" y="15"/>
                  </a:lnTo>
                  <a:lnTo>
                    <a:pt x="72" y="14"/>
                  </a:lnTo>
                  <a:lnTo>
                    <a:pt x="77" y="13"/>
                  </a:lnTo>
                  <a:lnTo>
                    <a:pt x="83" y="11"/>
                  </a:lnTo>
                  <a:lnTo>
                    <a:pt x="87" y="10"/>
                  </a:lnTo>
                  <a:lnTo>
                    <a:pt x="91" y="8"/>
                  </a:lnTo>
                  <a:lnTo>
                    <a:pt x="94" y="6"/>
                  </a:lnTo>
                  <a:lnTo>
                    <a:pt x="93" y="5"/>
                  </a:lnTo>
                  <a:lnTo>
                    <a:pt x="93" y="3"/>
                  </a:lnTo>
                  <a:lnTo>
                    <a:pt x="92" y="1"/>
                  </a:lnTo>
                  <a:lnTo>
                    <a:pt x="9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Freeform 211"/>
            <p:cNvSpPr>
              <a:spLocks/>
            </p:cNvSpPr>
            <p:nvPr/>
          </p:nvSpPr>
          <p:spPr bwMode="auto">
            <a:xfrm>
              <a:off x="3102" y="2128"/>
              <a:ext cx="94" cy="18"/>
            </a:xfrm>
            <a:custGeom>
              <a:avLst/>
              <a:gdLst>
                <a:gd name="T0" fmla="*/ 94 w 94"/>
                <a:gd name="T1" fmla="*/ 6 h 18"/>
                <a:gd name="T2" fmla="*/ 94 w 94"/>
                <a:gd name="T3" fmla="*/ 6 h 18"/>
                <a:gd name="T4" fmla="*/ 94 w 94"/>
                <a:gd name="T5" fmla="*/ 5 h 18"/>
                <a:gd name="T6" fmla="*/ 94 w 94"/>
                <a:gd name="T7" fmla="*/ 3 h 18"/>
                <a:gd name="T8" fmla="*/ 93 w 94"/>
                <a:gd name="T9" fmla="*/ 1 h 18"/>
                <a:gd name="T10" fmla="*/ 92 w 94"/>
                <a:gd name="T11" fmla="*/ 0 h 18"/>
                <a:gd name="T12" fmla="*/ 92 w 94"/>
                <a:gd name="T13" fmla="*/ 0 h 18"/>
                <a:gd name="T14" fmla="*/ 88 w 94"/>
                <a:gd name="T15" fmla="*/ 2 h 18"/>
                <a:gd name="T16" fmla="*/ 84 w 94"/>
                <a:gd name="T17" fmla="*/ 4 h 18"/>
                <a:gd name="T18" fmla="*/ 79 w 94"/>
                <a:gd name="T19" fmla="*/ 6 h 18"/>
                <a:gd name="T20" fmla="*/ 73 w 94"/>
                <a:gd name="T21" fmla="*/ 8 h 18"/>
                <a:gd name="T22" fmla="*/ 67 w 94"/>
                <a:gd name="T23" fmla="*/ 9 h 18"/>
                <a:gd name="T24" fmla="*/ 61 w 94"/>
                <a:gd name="T25" fmla="*/ 10 h 18"/>
                <a:gd name="T26" fmla="*/ 55 w 94"/>
                <a:gd name="T27" fmla="*/ 10 h 18"/>
                <a:gd name="T28" fmla="*/ 48 w 94"/>
                <a:gd name="T29" fmla="*/ 11 h 18"/>
                <a:gd name="T30" fmla="*/ 41 w 94"/>
                <a:gd name="T31" fmla="*/ 11 h 18"/>
                <a:gd name="T32" fmla="*/ 35 w 94"/>
                <a:gd name="T33" fmla="*/ 11 h 18"/>
                <a:gd name="T34" fmla="*/ 28 w 94"/>
                <a:gd name="T35" fmla="*/ 11 h 18"/>
                <a:gd name="T36" fmla="*/ 22 w 94"/>
                <a:gd name="T37" fmla="*/ 11 h 18"/>
                <a:gd name="T38" fmla="*/ 16 w 94"/>
                <a:gd name="T39" fmla="*/ 11 h 18"/>
                <a:gd name="T40" fmla="*/ 10 w 94"/>
                <a:gd name="T41" fmla="*/ 11 h 18"/>
                <a:gd name="T42" fmla="*/ 5 w 94"/>
                <a:gd name="T43" fmla="*/ 11 h 18"/>
                <a:gd name="T44" fmla="*/ 0 w 94"/>
                <a:gd name="T45" fmla="*/ 11 h 18"/>
                <a:gd name="T46" fmla="*/ 0 w 94"/>
                <a:gd name="T47" fmla="*/ 11 h 18"/>
                <a:gd name="T48" fmla="*/ 0 w 94"/>
                <a:gd name="T49" fmla="*/ 13 h 18"/>
                <a:gd name="T50" fmla="*/ 0 w 94"/>
                <a:gd name="T51" fmla="*/ 15 h 18"/>
                <a:gd name="T52" fmla="*/ 0 w 94"/>
                <a:gd name="T53" fmla="*/ 16 h 18"/>
                <a:gd name="T54" fmla="*/ 0 w 94"/>
                <a:gd name="T55" fmla="*/ 17 h 18"/>
                <a:gd name="T56" fmla="*/ 0 w 94"/>
                <a:gd name="T57" fmla="*/ 17 h 18"/>
                <a:gd name="T58" fmla="*/ 5 w 94"/>
                <a:gd name="T59" fmla="*/ 17 h 18"/>
                <a:gd name="T60" fmla="*/ 11 w 94"/>
                <a:gd name="T61" fmla="*/ 18 h 18"/>
                <a:gd name="T62" fmla="*/ 16 w 94"/>
                <a:gd name="T63" fmla="*/ 18 h 18"/>
                <a:gd name="T64" fmla="*/ 23 w 94"/>
                <a:gd name="T65" fmla="*/ 18 h 18"/>
                <a:gd name="T66" fmla="*/ 29 w 94"/>
                <a:gd name="T67" fmla="*/ 18 h 18"/>
                <a:gd name="T68" fmla="*/ 36 w 94"/>
                <a:gd name="T69" fmla="*/ 18 h 18"/>
                <a:gd name="T70" fmla="*/ 43 w 94"/>
                <a:gd name="T71" fmla="*/ 18 h 18"/>
                <a:gd name="T72" fmla="*/ 50 w 94"/>
                <a:gd name="T73" fmla="*/ 18 h 18"/>
                <a:gd name="T74" fmla="*/ 57 w 94"/>
                <a:gd name="T75" fmla="*/ 17 h 18"/>
                <a:gd name="T76" fmla="*/ 64 w 94"/>
                <a:gd name="T77" fmla="*/ 17 h 18"/>
                <a:gd name="T78" fmla="*/ 70 w 94"/>
                <a:gd name="T79" fmla="*/ 16 h 18"/>
                <a:gd name="T80" fmla="*/ 76 w 94"/>
                <a:gd name="T81" fmla="*/ 14 h 18"/>
                <a:gd name="T82" fmla="*/ 81 w 94"/>
                <a:gd name="T83" fmla="*/ 13 h 18"/>
                <a:gd name="T84" fmla="*/ 86 w 94"/>
                <a:gd name="T85" fmla="*/ 11 h 18"/>
                <a:gd name="T86" fmla="*/ 91 w 94"/>
                <a:gd name="T87" fmla="*/ 9 h 18"/>
                <a:gd name="T88" fmla="*/ 94 w 94"/>
                <a:gd name="T89" fmla="*/ 6 h 1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"/>
                <a:gd name="T136" fmla="*/ 0 h 18"/>
                <a:gd name="T137" fmla="*/ 94 w 94"/>
                <a:gd name="T138" fmla="*/ 18 h 1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" h="18">
                  <a:moveTo>
                    <a:pt x="94" y="6"/>
                  </a:moveTo>
                  <a:lnTo>
                    <a:pt x="94" y="6"/>
                  </a:lnTo>
                  <a:lnTo>
                    <a:pt x="94" y="5"/>
                  </a:lnTo>
                  <a:lnTo>
                    <a:pt x="94" y="3"/>
                  </a:lnTo>
                  <a:lnTo>
                    <a:pt x="93" y="1"/>
                  </a:lnTo>
                  <a:lnTo>
                    <a:pt x="92" y="0"/>
                  </a:lnTo>
                  <a:lnTo>
                    <a:pt x="88" y="2"/>
                  </a:lnTo>
                  <a:lnTo>
                    <a:pt x="84" y="4"/>
                  </a:lnTo>
                  <a:lnTo>
                    <a:pt x="79" y="6"/>
                  </a:lnTo>
                  <a:lnTo>
                    <a:pt x="73" y="8"/>
                  </a:lnTo>
                  <a:lnTo>
                    <a:pt x="67" y="9"/>
                  </a:lnTo>
                  <a:lnTo>
                    <a:pt x="61" y="10"/>
                  </a:lnTo>
                  <a:lnTo>
                    <a:pt x="55" y="10"/>
                  </a:lnTo>
                  <a:lnTo>
                    <a:pt x="48" y="11"/>
                  </a:lnTo>
                  <a:lnTo>
                    <a:pt x="41" y="11"/>
                  </a:lnTo>
                  <a:lnTo>
                    <a:pt x="35" y="11"/>
                  </a:lnTo>
                  <a:lnTo>
                    <a:pt x="28" y="11"/>
                  </a:lnTo>
                  <a:lnTo>
                    <a:pt x="22" y="11"/>
                  </a:lnTo>
                  <a:lnTo>
                    <a:pt x="16" y="11"/>
                  </a:lnTo>
                  <a:lnTo>
                    <a:pt x="10" y="11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11" y="18"/>
                  </a:lnTo>
                  <a:lnTo>
                    <a:pt x="16" y="18"/>
                  </a:lnTo>
                  <a:lnTo>
                    <a:pt x="23" y="18"/>
                  </a:lnTo>
                  <a:lnTo>
                    <a:pt x="29" y="18"/>
                  </a:lnTo>
                  <a:lnTo>
                    <a:pt x="36" y="18"/>
                  </a:lnTo>
                  <a:lnTo>
                    <a:pt x="43" y="18"/>
                  </a:lnTo>
                  <a:lnTo>
                    <a:pt x="50" y="18"/>
                  </a:lnTo>
                  <a:lnTo>
                    <a:pt x="57" y="17"/>
                  </a:lnTo>
                  <a:lnTo>
                    <a:pt x="64" y="17"/>
                  </a:lnTo>
                  <a:lnTo>
                    <a:pt x="70" y="16"/>
                  </a:lnTo>
                  <a:lnTo>
                    <a:pt x="76" y="14"/>
                  </a:lnTo>
                  <a:lnTo>
                    <a:pt x="81" y="13"/>
                  </a:lnTo>
                  <a:lnTo>
                    <a:pt x="86" y="11"/>
                  </a:lnTo>
                  <a:lnTo>
                    <a:pt x="91" y="9"/>
                  </a:lnTo>
                  <a:lnTo>
                    <a:pt x="94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Freeform 212"/>
            <p:cNvSpPr>
              <a:spLocks/>
            </p:cNvSpPr>
            <p:nvPr/>
          </p:nvSpPr>
          <p:spPr bwMode="auto">
            <a:xfrm>
              <a:off x="3101" y="2142"/>
              <a:ext cx="99" cy="20"/>
            </a:xfrm>
            <a:custGeom>
              <a:avLst/>
              <a:gdLst>
                <a:gd name="T0" fmla="*/ 98 w 99"/>
                <a:gd name="T1" fmla="*/ 0 h 20"/>
                <a:gd name="T2" fmla="*/ 98 w 99"/>
                <a:gd name="T3" fmla="*/ 0 h 20"/>
                <a:gd name="T4" fmla="*/ 95 w 99"/>
                <a:gd name="T5" fmla="*/ 2 h 20"/>
                <a:gd name="T6" fmla="*/ 91 w 99"/>
                <a:gd name="T7" fmla="*/ 3 h 20"/>
                <a:gd name="T8" fmla="*/ 86 w 99"/>
                <a:gd name="T9" fmla="*/ 5 h 20"/>
                <a:gd name="T10" fmla="*/ 80 w 99"/>
                <a:gd name="T11" fmla="*/ 6 h 20"/>
                <a:gd name="T12" fmla="*/ 74 w 99"/>
                <a:gd name="T13" fmla="*/ 7 h 20"/>
                <a:gd name="T14" fmla="*/ 68 w 99"/>
                <a:gd name="T15" fmla="*/ 8 h 20"/>
                <a:gd name="T16" fmla="*/ 61 w 99"/>
                <a:gd name="T17" fmla="*/ 9 h 20"/>
                <a:gd name="T18" fmla="*/ 54 w 99"/>
                <a:gd name="T19" fmla="*/ 10 h 20"/>
                <a:gd name="T20" fmla="*/ 47 w 99"/>
                <a:gd name="T21" fmla="*/ 11 h 20"/>
                <a:gd name="T22" fmla="*/ 40 w 99"/>
                <a:gd name="T23" fmla="*/ 11 h 20"/>
                <a:gd name="T24" fmla="*/ 33 w 99"/>
                <a:gd name="T25" fmla="*/ 11 h 20"/>
                <a:gd name="T26" fmla="*/ 26 w 99"/>
                <a:gd name="T27" fmla="*/ 11 h 20"/>
                <a:gd name="T28" fmla="*/ 19 w 99"/>
                <a:gd name="T29" fmla="*/ 11 h 20"/>
                <a:gd name="T30" fmla="*/ 13 w 99"/>
                <a:gd name="T31" fmla="*/ 10 h 20"/>
                <a:gd name="T32" fmla="*/ 6 w 99"/>
                <a:gd name="T33" fmla="*/ 9 h 20"/>
                <a:gd name="T34" fmla="*/ 0 w 99"/>
                <a:gd name="T35" fmla="*/ 8 h 20"/>
                <a:gd name="T36" fmla="*/ 0 w 99"/>
                <a:gd name="T37" fmla="*/ 8 h 20"/>
                <a:gd name="T38" fmla="*/ 0 w 99"/>
                <a:gd name="T39" fmla="*/ 11 h 20"/>
                <a:gd name="T40" fmla="*/ 1 w 99"/>
                <a:gd name="T41" fmla="*/ 13 h 20"/>
                <a:gd name="T42" fmla="*/ 1 w 99"/>
                <a:gd name="T43" fmla="*/ 16 h 20"/>
                <a:gd name="T44" fmla="*/ 3 w 99"/>
                <a:gd name="T45" fmla="*/ 17 h 20"/>
                <a:gd name="T46" fmla="*/ 3 w 99"/>
                <a:gd name="T47" fmla="*/ 17 h 20"/>
                <a:gd name="T48" fmla="*/ 8 w 99"/>
                <a:gd name="T49" fmla="*/ 18 h 20"/>
                <a:gd name="T50" fmla="*/ 14 w 99"/>
                <a:gd name="T51" fmla="*/ 19 h 20"/>
                <a:gd name="T52" fmla="*/ 20 w 99"/>
                <a:gd name="T53" fmla="*/ 19 h 20"/>
                <a:gd name="T54" fmla="*/ 27 w 99"/>
                <a:gd name="T55" fmla="*/ 20 h 20"/>
                <a:gd name="T56" fmla="*/ 34 w 99"/>
                <a:gd name="T57" fmla="*/ 20 h 20"/>
                <a:gd name="T58" fmla="*/ 40 w 99"/>
                <a:gd name="T59" fmla="*/ 20 h 20"/>
                <a:gd name="T60" fmla="*/ 47 w 99"/>
                <a:gd name="T61" fmla="*/ 20 h 20"/>
                <a:gd name="T62" fmla="*/ 54 w 99"/>
                <a:gd name="T63" fmla="*/ 19 h 20"/>
                <a:gd name="T64" fmla="*/ 61 w 99"/>
                <a:gd name="T65" fmla="*/ 18 h 20"/>
                <a:gd name="T66" fmla="*/ 68 w 99"/>
                <a:gd name="T67" fmla="*/ 17 h 20"/>
                <a:gd name="T68" fmla="*/ 74 w 99"/>
                <a:gd name="T69" fmla="*/ 16 h 20"/>
                <a:gd name="T70" fmla="*/ 80 w 99"/>
                <a:gd name="T71" fmla="*/ 15 h 20"/>
                <a:gd name="T72" fmla="*/ 86 w 99"/>
                <a:gd name="T73" fmla="*/ 13 h 20"/>
                <a:gd name="T74" fmla="*/ 91 w 99"/>
                <a:gd name="T75" fmla="*/ 11 h 20"/>
                <a:gd name="T76" fmla="*/ 96 w 99"/>
                <a:gd name="T77" fmla="*/ 8 h 20"/>
                <a:gd name="T78" fmla="*/ 99 w 99"/>
                <a:gd name="T79" fmla="*/ 5 h 20"/>
                <a:gd name="T80" fmla="*/ 98 w 99"/>
                <a:gd name="T81" fmla="*/ 0 h 2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9"/>
                <a:gd name="T124" fmla="*/ 0 h 20"/>
                <a:gd name="T125" fmla="*/ 99 w 99"/>
                <a:gd name="T126" fmla="*/ 20 h 2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9" h="20">
                  <a:moveTo>
                    <a:pt x="98" y="0"/>
                  </a:moveTo>
                  <a:lnTo>
                    <a:pt x="98" y="0"/>
                  </a:lnTo>
                  <a:lnTo>
                    <a:pt x="95" y="2"/>
                  </a:lnTo>
                  <a:lnTo>
                    <a:pt x="91" y="3"/>
                  </a:lnTo>
                  <a:lnTo>
                    <a:pt x="86" y="5"/>
                  </a:lnTo>
                  <a:lnTo>
                    <a:pt x="80" y="6"/>
                  </a:lnTo>
                  <a:lnTo>
                    <a:pt x="74" y="7"/>
                  </a:lnTo>
                  <a:lnTo>
                    <a:pt x="68" y="8"/>
                  </a:lnTo>
                  <a:lnTo>
                    <a:pt x="61" y="9"/>
                  </a:lnTo>
                  <a:lnTo>
                    <a:pt x="54" y="10"/>
                  </a:lnTo>
                  <a:lnTo>
                    <a:pt x="47" y="11"/>
                  </a:lnTo>
                  <a:lnTo>
                    <a:pt x="40" y="11"/>
                  </a:lnTo>
                  <a:lnTo>
                    <a:pt x="33" y="11"/>
                  </a:lnTo>
                  <a:lnTo>
                    <a:pt x="26" y="11"/>
                  </a:lnTo>
                  <a:lnTo>
                    <a:pt x="19" y="11"/>
                  </a:lnTo>
                  <a:lnTo>
                    <a:pt x="13" y="10"/>
                  </a:lnTo>
                  <a:lnTo>
                    <a:pt x="6" y="9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1" y="16"/>
                  </a:lnTo>
                  <a:lnTo>
                    <a:pt x="3" y="17"/>
                  </a:lnTo>
                  <a:lnTo>
                    <a:pt x="8" y="18"/>
                  </a:lnTo>
                  <a:lnTo>
                    <a:pt x="14" y="19"/>
                  </a:lnTo>
                  <a:lnTo>
                    <a:pt x="20" y="19"/>
                  </a:lnTo>
                  <a:lnTo>
                    <a:pt x="27" y="20"/>
                  </a:lnTo>
                  <a:lnTo>
                    <a:pt x="34" y="20"/>
                  </a:lnTo>
                  <a:lnTo>
                    <a:pt x="40" y="20"/>
                  </a:lnTo>
                  <a:lnTo>
                    <a:pt x="47" y="20"/>
                  </a:lnTo>
                  <a:lnTo>
                    <a:pt x="54" y="19"/>
                  </a:lnTo>
                  <a:lnTo>
                    <a:pt x="61" y="18"/>
                  </a:lnTo>
                  <a:lnTo>
                    <a:pt x="68" y="17"/>
                  </a:lnTo>
                  <a:lnTo>
                    <a:pt x="74" y="16"/>
                  </a:lnTo>
                  <a:lnTo>
                    <a:pt x="80" y="15"/>
                  </a:lnTo>
                  <a:lnTo>
                    <a:pt x="86" y="13"/>
                  </a:lnTo>
                  <a:lnTo>
                    <a:pt x="91" y="11"/>
                  </a:lnTo>
                  <a:lnTo>
                    <a:pt x="96" y="8"/>
                  </a:lnTo>
                  <a:lnTo>
                    <a:pt x="99" y="5"/>
                  </a:lnTo>
                  <a:lnTo>
                    <a:pt x="9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Freeform 213"/>
            <p:cNvSpPr>
              <a:spLocks/>
            </p:cNvSpPr>
            <p:nvPr/>
          </p:nvSpPr>
          <p:spPr bwMode="auto">
            <a:xfrm>
              <a:off x="3104" y="2157"/>
              <a:ext cx="98" cy="21"/>
            </a:xfrm>
            <a:custGeom>
              <a:avLst/>
              <a:gdLst>
                <a:gd name="T0" fmla="*/ 98 w 98"/>
                <a:gd name="T1" fmla="*/ 0 h 21"/>
                <a:gd name="T2" fmla="*/ 98 w 98"/>
                <a:gd name="T3" fmla="*/ 0 h 21"/>
                <a:gd name="T4" fmla="*/ 93 w 98"/>
                <a:gd name="T5" fmla="*/ 3 h 21"/>
                <a:gd name="T6" fmla="*/ 88 w 98"/>
                <a:gd name="T7" fmla="*/ 5 h 21"/>
                <a:gd name="T8" fmla="*/ 82 w 98"/>
                <a:gd name="T9" fmla="*/ 7 h 21"/>
                <a:gd name="T10" fmla="*/ 76 w 98"/>
                <a:gd name="T11" fmla="*/ 9 h 21"/>
                <a:gd name="T12" fmla="*/ 70 w 98"/>
                <a:gd name="T13" fmla="*/ 10 h 21"/>
                <a:gd name="T14" fmla="*/ 63 w 98"/>
                <a:gd name="T15" fmla="*/ 11 h 21"/>
                <a:gd name="T16" fmla="*/ 56 w 98"/>
                <a:gd name="T17" fmla="*/ 12 h 21"/>
                <a:gd name="T18" fmla="*/ 49 w 98"/>
                <a:gd name="T19" fmla="*/ 13 h 21"/>
                <a:gd name="T20" fmla="*/ 42 w 98"/>
                <a:gd name="T21" fmla="*/ 13 h 21"/>
                <a:gd name="T22" fmla="*/ 35 w 98"/>
                <a:gd name="T23" fmla="*/ 13 h 21"/>
                <a:gd name="T24" fmla="*/ 29 w 98"/>
                <a:gd name="T25" fmla="*/ 13 h 21"/>
                <a:gd name="T26" fmla="*/ 22 w 98"/>
                <a:gd name="T27" fmla="*/ 13 h 21"/>
                <a:gd name="T28" fmla="*/ 16 w 98"/>
                <a:gd name="T29" fmla="*/ 12 h 21"/>
                <a:gd name="T30" fmla="*/ 10 w 98"/>
                <a:gd name="T31" fmla="*/ 11 h 21"/>
                <a:gd name="T32" fmla="*/ 5 w 98"/>
                <a:gd name="T33" fmla="*/ 10 h 21"/>
                <a:gd name="T34" fmla="*/ 0 w 98"/>
                <a:gd name="T35" fmla="*/ 9 h 21"/>
                <a:gd name="T36" fmla="*/ 0 w 98"/>
                <a:gd name="T37" fmla="*/ 9 h 21"/>
                <a:gd name="T38" fmla="*/ 0 w 98"/>
                <a:gd name="T39" fmla="*/ 11 h 21"/>
                <a:gd name="T40" fmla="*/ 1 w 98"/>
                <a:gd name="T41" fmla="*/ 14 h 21"/>
                <a:gd name="T42" fmla="*/ 1 w 98"/>
                <a:gd name="T43" fmla="*/ 15 h 21"/>
                <a:gd name="T44" fmla="*/ 1 w 98"/>
                <a:gd name="T45" fmla="*/ 17 h 21"/>
                <a:gd name="T46" fmla="*/ 1 w 98"/>
                <a:gd name="T47" fmla="*/ 17 h 21"/>
                <a:gd name="T48" fmla="*/ 6 w 98"/>
                <a:gd name="T49" fmla="*/ 18 h 21"/>
                <a:gd name="T50" fmla="*/ 11 w 98"/>
                <a:gd name="T51" fmla="*/ 18 h 21"/>
                <a:gd name="T52" fmla="*/ 17 w 98"/>
                <a:gd name="T53" fmla="*/ 19 h 21"/>
                <a:gd name="T54" fmla="*/ 23 w 98"/>
                <a:gd name="T55" fmla="*/ 20 h 21"/>
                <a:gd name="T56" fmla="*/ 29 w 98"/>
                <a:gd name="T57" fmla="*/ 21 h 21"/>
                <a:gd name="T58" fmla="*/ 36 w 98"/>
                <a:gd name="T59" fmla="*/ 21 h 21"/>
                <a:gd name="T60" fmla="*/ 43 w 98"/>
                <a:gd name="T61" fmla="*/ 21 h 21"/>
                <a:gd name="T62" fmla="*/ 50 w 98"/>
                <a:gd name="T63" fmla="*/ 21 h 21"/>
                <a:gd name="T64" fmla="*/ 57 w 98"/>
                <a:gd name="T65" fmla="*/ 21 h 21"/>
                <a:gd name="T66" fmla="*/ 63 w 98"/>
                <a:gd name="T67" fmla="*/ 21 h 21"/>
                <a:gd name="T68" fmla="*/ 70 w 98"/>
                <a:gd name="T69" fmla="*/ 20 h 21"/>
                <a:gd name="T70" fmla="*/ 77 w 98"/>
                <a:gd name="T71" fmla="*/ 18 h 21"/>
                <a:gd name="T72" fmla="*/ 82 w 98"/>
                <a:gd name="T73" fmla="*/ 16 h 21"/>
                <a:gd name="T74" fmla="*/ 88 w 98"/>
                <a:gd name="T75" fmla="*/ 14 h 21"/>
                <a:gd name="T76" fmla="*/ 93 w 98"/>
                <a:gd name="T77" fmla="*/ 10 h 21"/>
                <a:gd name="T78" fmla="*/ 98 w 98"/>
                <a:gd name="T79" fmla="*/ 6 h 21"/>
                <a:gd name="T80" fmla="*/ 98 w 98"/>
                <a:gd name="T81" fmla="*/ 6 h 21"/>
                <a:gd name="T82" fmla="*/ 98 w 98"/>
                <a:gd name="T83" fmla="*/ 5 h 21"/>
                <a:gd name="T84" fmla="*/ 98 w 98"/>
                <a:gd name="T85" fmla="*/ 3 h 21"/>
                <a:gd name="T86" fmla="*/ 98 w 98"/>
                <a:gd name="T87" fmla="*/ 1 h 21"/>
                <a:gd name="T88" fmla="*/ 98 w 98"/>
                <a:gd name="T89" fmla="*/ 0 h 2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8"/>
                <a:gd name="T136" fmla="*/ 0 h 21"/>
                <a:gd name="T137" fmla="*/ 98 w 98"/>
                <a:gd name="T138" fmla="*/ 21 h 2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8" h="21">
                  <a:moveTo>
                    <a:pt x="98" y="0"/>
                  </a:moveTo>
                  <a:lnTo>
                    <a:pt x="98" y="0"/>
                  </a:lnTo>
                  <a:lnTo>
                    <a:pt x="93" y="3"/>
                  </a:lnTo>
                  <a:lnTo>
                    <a:pt x="88" y="5"/>
                  </a:lnTo>
                  <a:lnTo>
                    <a:pt x="82" y="7"/>
                  </a:lnTo>
                  <a:lnTo>
                    <a:pt x="76" y="9"/>
                  </a:lnTo>
                  <a:lnTo>
                    <a:pt x="70" y="10"/>
                  </a:lnTo>
                  <a:lnTo>
                    <a:pt x="63" y="11"/>
                  </a:lnTo>
                  <a:lnTo>
                    <a:pt x="56" y="12"/>
                  </a:lnTo>
                  <a:lnTo>
                    <a:pt x="49" y="13"/>
                  </a:lnTo>
                  <a:lnTo>
                    <a:pt x="42" y="13"/>
                  </a:lnTo>
                  <a:lnTo>
                    <a:pt x="35" y="13"/>
                  </a:lnTo>
                  <a:lnTo>
                    <a:pt x="29" y="13"/>
                  </a:lnTo>
                  <a:lnTo>
                    <a:pt x="22" y="13"/>
                  </a:lnTo>
                  <a:lnTo>
                    <a:pt x="16" y="12"/>
                  </a:lnTo>
                  <a:lnTo>
                    <a:pt x="10" y="11"/>
                  </a:lnTo>
                  <a:lnTo>
                    <a:pt x="5" y="10"/>
                  </a:lnTo>
                  <a:lnTo>
                    <a:pt x="0" y="9"/>
                  </a:lnTo>
                  <a:lnTo>
                    <a:pt x="0" y="11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  <a:lnTo>
                    <a:pt x="6" y="18"/>
                  </a:lnTo>
                  <a:lnTo>
                    <a:pt x="11" y="18"/>
                  </a:lnTo>
                  <a:lnTo>
                    <a:pt x="17" y="19"/>
                  </a:lnTo>
                  <a:lnTo>
                    <a:pt x="23" y="20"/>
                  </a:lnTo>
                  <a:lnTo>
                    <a:pt x="29" y="21"/>
                  </a:lnTo>
                  <a:lnTo>
                    <a:pt x="36" y="21"/>
                  </a:lnTo>
                  <a:lnTo>
                    <a:pt x="43" y="21"/>
                  </a:lnTo>
                  <a:lnTo>
                    <a:pt x="50" y="21"/>
                  </a:lnTo>
                  <a:lnTo>
                    <a:pt x="57" y="21"/>
                  </a:lnTo>
                  <a:lnTo>
                    <a:pt x="63" y="21"/>
                  </a:lnTo>
                  <a:lnTo>
                    <a:pt x="70" y="20"/>
                  </a:lnTo>
                  <a:lnTo>
                    <a:pt x="77" y="18"/>
                  </a:lnTo>
                  <a:lnTo>
                    <a:pt x="82" y="16"/>
                  </a:lnTo>
                  <a:lnTo>
                    <a:pt x="88" y="14"/>
                  </a:lnTo>
                  <a:lnTo>
                    <a:pt x="93" y="10"/>
                  </a:lnTo>
                  <a:lnTo>
                    <a:pt x="98" y="6"/>
                  </a:lnTo>
                  <a:lnTo>
                    <a:pt x="98" y="5"/>
                  </a:lnTo>
                  <a:lnTo>
                    <a:pt x="98" y="3"/>
                  </a:lnTo>
                  <a:lnTo>
                    <a:pt x="98" y="1"/>
                  </a:lnTo>
                  <a:lnTo>
                    <a:pt x="9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6" name="Freeform 214"/>
            <p:cNvSpPr>
              <a:spLocks/>
            </p:cNvSpPr>
            <p:nvPr/>
          </p:nvSpPr>
          <p:spPr bwMode="auto">
            <a:xfrm>
              <a:off x="3106" y="2173"/>
              <a:ext cx="96" cy="23"/>
            </a:xfrm>
            <a:custGeom>
              <a:avLst/>
              <a:gdLst>
                <a:gd name="T0" fmla="*/ 96 w 96"/>
                <a:gd name="T1" fmla="*/ 0 h 23"/>
                <a:gd name="T2" fmla="*/ 96 w 96"/>
                <a:gd name="T3" fmla="*/ 0 h 23"/>
                <a:gd name="T4" fmla="*/ 96 w 96"/>
                <a:gd name="T5" fmla="*/ 2 h 23"/>
                <a:gd name="T6" fmla="*/ 96 w 96"/>
                <a:gd name="T7" fmla="*/ 4 h 23"/>
                <a:gd name="T8" fmla="*/ 96 w 96"/>
                <a:gd name="T9" fmla="*/ 7 h 23"/>
                <a:gd name="T10" fmla="*/ 96 w 96"/>
                <a:gd name="T11" fmla="*/ 9 h 23"/>
                <a:gd name="T12" fmla="*/ 96 w 96"/>
                <a:gd name="T13" fmla="*/ 9 h 23"/>
                <a:gd name="T14" fmla="*/ 93 w 96"/>
                <a:gd name="T15" fmla="*/ 11 h 23"/>
                <a:gd name="T16" fmla="*/ 89 w 96"/>
                <a:gd name="T17" fmla="*/ 13 h 23"/>
                <a:gd name="T18" fmla="*/ 84 w 96"/>
                <a:gd name="T19" fmla="*/ 16 h 23"/>
                <a:gd name="T20" fmla="*/ 79 w 96"/>
                <a:gd name="T21" fmla="*/ 17 h 23"/>
                <a:gd name="T22" fmla="*/ 73 w 96"/>
                <a:gd name="T23" fmla="*/ 19 h 23"/>
                <a:gd name="T24" fmla="*/ 67 w 96"/>
                <a:gd name="T25" fmla="*/ 21 h 23"/>
                <a:gd name="T26" fmla="*/ 60 w 96"/>
                <a:gd name="T27" fmla="*/ 22 h 23"/>
                <a:gd name="T28" fmla="*/ 54 w 96"/>
                <a:gd name="T29" fmla="*/ 22 h 23"/>
                <a:gd name="T30" fmla="*/ 47 w 96"/>
                <a:gd name="T31" fmla="*/ 23 h 23"/>
                <a:gd name="T32" fmla="*/ 40 w 96"/>
                <a:gd name="T33" fmla="*/ 23 h 23"/>
                <a:gd name="T34" fmla="*/ 33 w 96"/>
                <a:gd name="T35" fmla="*/ 23 h 23"/>
                <a:gd name="T36" fmla="*/ 26 w 96"/>
                <a:gd name="T37" fmla="*/ 22 h 23"/>
                <a:gd name="T38" fmla="*/ 19 w 96"/>
                <a:gd name="T39" fmla="*/ 21 h 23"/>
                <a:gd name="T40" fmla="*/ 13 w 96"/>
                <a:gd name="T41" fmla="*/ 20 h 23"/>
                <a:gd name="T42" fmla="*/ 7 w 96"/>
                <a:gd name="T43" fmla="*/ 18 h 23"/>
                <a:gd name="T44" fmla="*/ 1 w 96"/>
                <a:gd name="T45" fmla="*/ 16 h 23"/>
                <a:gd name="T46" fmla="*/ 1 w 96"/>
                <a:gd name="T47" fmla="*/ 16 h 23"/>
                <a:gd name="T48" fmla="*/ 1 w 96"/>
                <a:gd name="T49" fmla="*/ 14 h 23"/>
                <a:gd name="T50" fmla="*/ 0 w 96"/>
                <a:gd name="T51" fmla="*/ 12 h 23"/>
                <a:gd name="T52" fmla="*/ 0 w 96"/>
                <a:gd name="T53" fmla="*/ 10 h 23"/>
                <a:gd name="T54" fmla="*/ 0 w 96"/>
                <a:gd name="T55" fmla="*/ 8 h 23"/>
                <a:gd name="T56" fmla="*/ 0 w 96"/>
                <a:gd name="T57" fmla="*/ 8 h 23"/>
                <a:gd name="T58" fmla="*/ 4 w 96"/>
                <a:gd name="T59" fmla="*/ 9 h 23"/>
                <a:gd name="T60" fmla="*/ 10 w 96"/>
                <a:gd name="T61" fmla="*/ 11 h 23"/>
                <a:gd name="T62" fmla="*/ 16 w 96"/>
                <a:gd name="T63" fmla="*/ 12 h 23"/>
                <a:gd name="T64" fmla="*/ 22 w 96"/>
                <a:gd name="T65" fmla="*/ 13 h 23"/>
                <a:gd name="T66" fmla="*/ 29 w 96"/>
                <a:gd name="T67" fmla="*/ 13 h 23"/>
                <a:gd name="T68" fmla="*/ 36 w 96"/>
                <a:gd name="T69" fmla="*/ 13 h 23"/>
                <a:gd name="T70" fmla="*/ 43 w 96"/>
                <a:gd name="T71" fmla="*/ 13 h 23"/>
                <a:gd name="T72" fmla="*/ 51 w 96"/>
                <a:gd name="T73" fmla="*/ 13 h 23"/>
                <a:gd name="T74" fmla="*/ 58 w 96"/>
                <a:gd name="T75" fmla="*/ 13 h 23"/>
                <a:gd name="T76" fmla="*/ 65 w 96"/>
                <a:gd name="T77" fmla="*/ 12 h 23"/>
                <a:gd name="T78" fmla="*/ 71 w 96"/>
                <a:gd name="T79" fmla="*/ 11 h 23"/>
                <a:gd name="T80" fmla="*/ 78 w 96"/>
                <a:gd name="T81" fmla="*/ 9 h 23"/>
                <a:gd name="T82" fmla="*/ 83 w 96"/>
                <a:gd name="T83" fmla="*/ 7 h 23"/>
                <a:gd name="T84" fmla="*/ 88 w 96"/>
                <a:gd name="T85" fmla="*/ 5 h 23"/>
                <a:gd name="T86" fmla="*/ 93 w 96"/>
                <a:gd name="T87" fmla="*/ 3 h 23"/>
                <a:gd name="T88" fmla="*/ 96 w 96"/>
                <a:gd name="T89" fmla="*/ 0 h 2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6"/>
                <a:gd name="T136" fmla="*/ 0 h 23"/>
                <a:gd name="T137" fmla="*/ 96 w 96"/>
                <a:gd name="T138" fmla="*/ 23 h 2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6" h="23">
                  <a:moveTo>
                    <a:pt x="96" y="0"/>
                  </a:moveTo>
                  <a:lnTo>
                    <a:pt x="96" y="0"/>
                  </a:lnTo>
                  <a:lnTo>
                    <a:pt x="96" y="2"/>
                  </a:lnTo>
                  <a:lnTo>
                    <a:pt x="96" y="4"/>
                  </a:lnTo>
                  <a:lnTo>
                    <a:pt x="96" y="7"/>
                  </a:lnTo>
                  <a:lnTo>
                    <a:pt x="96" y="9"/>
                  </a:lnTo>
                  <a:lnTo>
                    <a:pt x="93" y="11"/>
                  </a:lnTo>
                  <a:lnTo>
                    <a:pt x="89" y="13"/>
                  </a:lnTo>
                  <a:lnTo>
                    <a:pt x="84" y="16"/>
                  </a:lnTo>
                  <a:lnTo>
                    <a:pt x="79" y="17"/>
                  </a:lnTo>
                  <a:lnTo>
                    <a:pt x="73" y="19"/>
                  </a:lnTo>
                  <a:lnTo>
                    <a:pt x="67" y="21"/>
                  </a:lnTo>
                  <a:lnTo>
                    <a:pt x="60" y="22"/>
                  </a:lnTo>
                  <a:lnTo>
                    <a:pt x="54" y="22"/>
                  </a:lnTo>
                  <a:lnTo>
                    <a:pt x="47" y="23"/>
                  </a:lnTo>
                  <a:lnTo>
                    <a:pt x="40" y="23"/>
                  </a:lnTo>
                  <a:lnTo>
                    <a:pt x="33" y="23"/>
                  </a:lnTo>
                  <a:lnTo>
                    <a:pt x="26" y="22"/>
                  </a:lnTo>
                  <a:lnTo>
                    <a:pt x="19" y="21"/>
                  </a:lnTo>
                  <a:lnTo>
                    <a:pt x="13" y="20"/>
                  </a:lnTo>
                  <a:lnTo>
                    <a:pt x="7" y="18"/>
                  </a:lnTo>
                  <a:lnTo>
                    <a:pt x="1" y="16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8"/>
                  </a:lnTo>
                  <a:lnTo>
                    <a:pt x="4" y="9"/>
                  </a:lnTo>
                  <a:lnTo>
                    <a:pt x="10" y="11"/>
                  </a:lnTo>
                  <a:lnTo>
                    <a:pt x="16" y="12"/>
                  </a:lnTo>
                  <a:lnTo>
                    <a:pt x="22" y="13"/>
                  </a:lnTo>
                  <a:lnTo>
                    <a:pt x="29" y="13"/>
                  </a:lnTo>
                  <a:lnTo>
                    <a:pt x="36" y="13"/>
                  </a:lnTo>
                  <a:lnTo>
                    <a:pt x="43" y="13"/>
                  </a:lnTo>
                  <a:lnTo>
                    <a:pt x="51" y="13"/>
                  </a:lnTo>
                  <a:lnTo>
                    <a:pt x="58" y="13"/>
                  </a:lnTo>
                  <a:lnTo>
                    <a:pt x="65" y="12"/>
                  </a:lnTo>
                  <a:lnTo>
                    <a:pt x="71" y="11"/>
                  </a:lnTo>
                  <a:lnTo>
                    <a:pt x="78" y="9"/>
                  </a:lnTo>
                  <a:lnTo>
                    <a:pt x="83" y="7"/>
                  </a:lnTo>
                  <a:lnTo>
                    <a:pt x="88" y="5"/>
                  </a:lnTo>
                  <a:lnTo>
                    <a:pt x="93" y="3"/>
                  </a:lnTo>
                  <a:lnTo>
                    <a:pt x="9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Freeform 215"/>
            <p:cNvSpPr>
              <a:spLocks/>
            </p:cNvSpPr>
            <p:nvPr/>
          </p:nvSpPr>
          <p:spPr bwMode="auto">
            <a:xfrm>
              <a:off x="3018" y="1852"/>
              <a:ext cx="156" cy="163"/>
            </a:xfrm>
            <a:custGeom>
              <a:avLst/>
              <a:gdLst>
                <a:gd name="T0" fmla="*/ 149 w 156"/>
                <a:gd name="T1" fmla="*/ 26 h 163"/>
                <a:gd name="T2" fmla="*/ 153 w 156"/>
                <a:gd name="T3" fmla="*/ 37 h 163"/>
                <a:gd name="T4" fmla="*/ 155 w 156"/>
                <a:gd name="T5" fmla="*/ 50 h 163"/>
                <a:gd name="T6" fmla="*/ 156 w 156"/>
                <a:gd name="T7" fmla="*/ 65 h 163"/>
                <a:gd name="T8" fmla="*/ 155 w 156"/>
                <a:gd name="T9" fmla="*/ 81 h 163"/>
                <a:gd name="T10" fmla="*/ 153 w 156"/>
                <a:gd name="T11" fmla="*/ 98 h 163"/>
                <a:gd name="T12" fmla="*/ 148 w 156"/>
                <a:gd name="T13" fmla="*/ 114 h 163"/>
                <a:gd name="T14" fmla="*/ 142 w 156"/>
                <a:gd name="T15" fmla="*/ 128 h 163"/>
                <a:gd name="T16" fmla="*/ 134 w 156"/>
                <a:gd name="T17" fmla="*/ 140 h 163"/>
                <a:gd name="T18" fmla="*/ 133 w 156"/>
                <a:gd name="T19" fmla="*/ 141 h 163"/>
                <a:gd name="T20" fmla="*/ 132 w 156"/>
                <a:gd name="T21" fmla="*/ 144 h 163"/>
                <a:gd name="T22" fmla="*/ 137 w 156"/>
                <a:gd name="T23" fmla="*/ 158 h 163"/>
                <a:gd name="T24" fmla="*/ 130 w 156"/>
                <a:gd name="T25" fmla="*/ 161 h 163"/>
                <a:gd name="T26" fmla="*/ 118 w 156"/>
                <a:gd name="T27" fmla="*/ 163 h 163"/>
                <a:gd name="T28" fmla="*/ 107 w 156"/>
                <a:gd name="T29" fmla="*/ 163 h 163"/>
                <a:gd name="T30" fmla="*/ 94 w 156"/>
                <a:gd name="T31" fmla="*/ 162 h 163"/>
                <a:gd name="T32" fmla="*/ 87 w 156"/>
                <a:gd name="T33" fmla="*/ 162 h 163"/>
                <a:gd name="T34" fmla="*/ 84 w 156"/>
                <a:gd name="T35" fmla="*/ 161 h 163"/>
                <a:gd name="T36" fmla="*/ 80 w 156"/>
                <a:gd name="T37" fmla="*/ 158 h 163"/>
                <a:gd name="T38" fmla="*/ 73 w 156"/>
                <a:gd name="T39" fmla="*/ 156 h 163"/>
                <a:gd name="T40" fmla="*/ 64 w 156"/>
                <a:gd name="T41" fmla="*/ 153 h 163"/>
                <a:gd name="T42" fmla="*/ 57 w 156"/>
                <a:gd name="T43" fmla="*/ 152 h 163"/>
                <a:gd name="T44" fmla="*/ 50 w 156"/>
                <a:gd name="T45" fmla="*/ 145 h 163"/>
                <a:gd name="T46" fmla="*/ 48 w 156"/>
                <a:gd name="T47" fmla="*/ 135 h 163"/>
                <a:gd name="T48" fmla="*/ 46 w 156"/>
                <a:gd name="T49" fmla="*/ 125 h 163"/>
                <a:gd name="T50" fmla="*/ 44 w 156"/>
                <a:gd name="T51" fmla="*/ 119 h 163"/>
                <a:gd name="T52" fmla="*/ 39 w 156"/>
                <a:gd name="T53" fmla="*/ 116 h 163"/>
                <a:gd name="T54" fmla="*/ 36 w 156"/>
                <a:gd name="T55" fmla="*/ 112 h 163"/>
                <a:gd name="T56" fmla="*/ 35 w 156"/>
                <a:gd name="T57" fmla="*/ 109 h 163"/>
                <a:gd name="T58" fmla="*/ 38 w 156"/>
                <a:gd name="T59" fmla="*/ 103 h 163"/>
                <a:gd name="T60" fmla="*/ 42 w 156"/>
                <a:gd name="T61" fmla="*/ 95 h 163"/>
                <a:gd name="T62" fmla="*/ 41 w 156"/>
                <a:gd name="T63" fmla="*/ 86 h 163"/>
                <a:gd name="T64" fmla="*/ 37 w 156"/>
                <a:gd name="T65" fmla="*/ 80 h 163"/>
                <a:gd name="T66" fmla="*/ 36 w 156"/>
                <a:gd name="T67" fmla="*/ 67 h 163"/>
                <a:gd name="T68" fmla="*/ 39 w 156"/>
                <a:gd name="T69" fmla="*/ 54 h 163"/>
                <a:gd name="T70" fmla="*/ 43 w 156"/>
                <a:gd name="T71" fmla="*/ 43 h 163"/>
                <a:gd name="T72" fmla="*/ 45 w 156"/>
                <a:gd name="T73" fmla="*/ 40 h 163"/>
                <a:gd name="T74" fmla="*/ 41 w 156"/>
                <a:gd name="T75" fmla="*/ 38 h 163"/>
                <a:gd name="T76" fmla="*/ 34 w 156"/>
                <a:gd name="T77" fmla="*/ 39 h 163"/>
                <a:gd name="T78" fmla="*/ 26 w 156"/>
                <a:gd name="T79" fmla="*/ 45 h 163"/>
                <a:gd name="T80" fmla="*/ 19 w 156"/>
                <a:gd name="T81" fmla="*/ 51 h 163"/>
                <a:gd name="T82" fmla="*/ 16 w 156"/>
                <a:gd name="T83" fmla="*/ 55 h 163"/>
                <a:gd name="T84" fmla="*/ 17 w 156"/>
                <a:gd name="T85" fmla="*/ 45 h 163"/>
                <a:gd name="T86" fmla="*/ 21 w 156"/>
                <a:gd name="T87" fmla="*/ 37 h 163"/>
                <a:gd name="T88" fmla="*/ 27 w 156"/>
                <a:gd name="T89" fmla="*/ 30 h 163"/>
                <a:gd name="T90" fmla="*/ 36 w 156"/>
                <a:gd name="T91" fmla="*/ 24 h 163"/>
                <a:gd name="T92" fmla="*/ 30 w 156"/>
                <a:gd name="T93" fmla="*/ 22 h 163"/>
                <a:gd name="T94" fmla="*/ 20 w 156"/>
                <a:gd name="T95" fmla="*/ 22 h 163"/>
                <a:gd name="T96" fmla="*/ 12 w 156"/>
                <a:gd name="T97" fmla="*/ 25 h 163"/>
                <a:gd name="T98" fmla="*/ 4 w 156"/>
                <a:gd name="T99" fmla="*/ 27 h 163"/>
                <a:gd name="T100" fmla="*/ 0 w 156"/>
                <a:gd name="T101" fmla="*/ 27 h 163"/>
                <a:gd name="T102" fmla="*/ 16 w 156"/>
                <a:gd name="T103" fmla="*/ 14 h 163"/>
                <a:gd name="T104" fmla="*/ 35 w 156"/>
                <a:gd name="T105" fmla="*/ 5 h 163"/>
                <a:gd name="T106" fmla="*/ 58 w 156"/>
                <a:gd name="T107" fmla="*/ 1 h 163"/>
                <a:gd name="T108" fmla="*/ 82 w 156"/>
                <a:gd name="T109" fmla="*/ 1 h 163"/>
                <a:gd name="T110" fmla="*/ 105 w 156"/>
                <a:gd name="T111" fmla="*/ 4 h 163"/>
                <a:gd name="T112" fmla="*/ 125 w 156"/>
                <a:gd name="T113" fmla="*/ 9 h 163"/>
                <a:gd name="T114" fmla="*/ 140 w 156"/>
                <a:gd name="T115" fmla="*/ 17 h 163"/>
                <a:gd name="T116" fmla="*/ 149 w 156"/>
                <a:gd name="T117" fmla="*/ 26 h 16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6"/>
                <a:gd name="T178" fmla="*/ 0 h 163"/>
                <a:gd name="T179" fmla="*/ 156 w 156"/>
                <a:gd name="T180" fmla="*/ 163 h 16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6" h="163">
                  <a:moveTo>
                    <a:pt x="149" y="26"/>
                  </a:moveTo>
                  <a:lnTo>
                    <a:pt x="149" y="26"/>
                  </a:lnTo>
                  <a:lnTo>
                    <a:pt x="151" y="31"/>
                  </a:lnTo>
                  <a:lnTo>
                    <a:pt x="153" y="37"/>
                  </a:lnTo>
                  <a:lnTo>
                    <a:pt x="154" y="43"/>
                  </a:lnTo>
                  <a:lnTo>
                    <a:pt x="155" y="50"/>
                  </a:lnTo>
                  <a:lnTo>
                    <a:pt x="156" y="57"/>
                  </a:lnTo>
                  <a:lnTo>
                    <a:pt x="156" y="65"/>
                  </a:lnTo>
                  <a:lnTo>
                    <a:pt x="156" y="73"/>
                  </a:lnTo>
                  <a:lnTo>
                    <a:pt x="155" y="81"/>
                  </a:lnTo>
                  <a:lnTo>
                    <a:pt x="154" y="90"/>
                  </a:lnTo>
                  <a:lnTo>
                    <a:pt x="153" y="98"/>
                  </a:lnTo>
                  <a:lnTo>
                    <a:pt x="150" y="106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2" y="128"/>
                  </a:lnTo>
                  <a:lnTo>
                    <a:pt x="138" y="134"/>
                  </a:lnTo>
                  <a:lnTo>
                    <a:pt x="134" y="140"/>
                  </a:lnTo>
                  <a:lnTo>
                    <a:pt x="133" y="141"/>
                  </a:lnTo>
                  <a:lnTo>
                    <a:pt x="133" y="143"/>
                  </a:lnTo>
                  <a:lnTo>
                    <a:pt x="132" y="144"/>
                  </a:lnTo>
                  <a:lnTo>
                    <a:pt x="131" y="146"/>
                  </a:lnTo>
                  <a:lnTo>
                    <a:pt x="137" y="158"/>
                  </a:lnTo>
                  <a:lnTo>
                    <a:pt x="130" y="161"/>
                  </a:lnTo>
                  <a:lnTo>
                    <a:pt x="124" y="162"/>
                  </a:lnTo>
                  <a:lnTo>
                    <a:pt x="118" y="163"/>
                  </a:lnTo>
                  <a:lnTo>
                    <a:pt x="113" y="163"/>
                  </a:lnTo>
                  <a:lnTo>
                    <a:pt x="107" y="163"/>
                  </a:lnTo>
                  <a:lnTo>
                    <a:pt x="101" y="162"/>
                  </a:lnTo>
                  <a:lnTo>
                    <a:pt x="94" y="162"/>
                  </a:lnTo>
                  <a:lnTo>
                    <a:pt x="87" y="162"/>
                  </a:lnTo>
                  <a:lnTo>
                    <a:pt x="86" y="161"/>
                  </a:lnTo>
                  <a:lnTo>
                    <a:pt x="84" y="161"/>
                  </a:lnTo>
                  <a:lnTo>
                    <a:pt x="82" y="159"/>
                  </a:lnTo>
                  <a:lnTo>
                    <a:pt x="80" y="158"/>
                  </a:lnTo>
                  <a:lnTo>
                    <a:pt x="77" y="157"/>
                  </a:lnTo>
                  <a:lnTo>
                    <a:pt x="73" y="156"/>
                  </a:lnTo>
                  <a:lnTo>
                    <a:pt x="69" y="154"/>
                  </a:lnTo>
                  <a:lnTo>
                    <a:pt x="64" y="153"/>
                  </a:lnTo>
                  <a:lnTo>
                    <a:pt x="57" y="152"/>
                  </a:lnTo>
                  <a:lnTo>
                    <a:pt x="53" y="149"/>
                  </a:lnTo>
                  <a:lnTo>
                    <a:pt x="50" y="145"/>
                  </a:lnTo>
                  <a:lnTo>
                    <a:pt x="49" y="140"/>
                  </a:lnTo>
                  <a:lnTo>
                    <a:pt x="48" y="135"/>
                  </a:lnTo>
                  <a:lnTo>
                    <a:pt x="47" y="130"/>
                  </a:lnTo>
                  <a:lnTo>
                    <a:pt x="46" y="125"/>
                  </a:lnTo>
                  <a:lnTo>
                    <a:pt x="44" y="119"/>
                  </a:lnTo>
                  <a:lnTo>
                    <a:pt x="42" y="118"/>
                  </a:lnTo>
                  <a:lnTo>
                    <a:pt x="39" y="116"/>
                  </a:lnTo>
                  <a:lnTo>
                    <a:pt x="37" y="114"/>
                  </a:lnTo>
                  <a:lnTo>
                    <a:pt x="36" y="112"/>
                  </a:lnTo>
                  <a:lnTo>
                    <a:pt x="35" y="109"/>
                  </a:lnTo>
                  <a:lnTo>
                    <a:pt x="36" y="106"/>
                  </a:lnTo>
                  <a:lnTo>
                    <a:pt x="38" y="103"/>
                  </a:lnTo>
                  <a:lnTo>
                    <a:pt x="40" y="99"/>
                  </a:lnTo>
                  <a:lnTo>
                    <a:pt x="42" y="95"/>
                  </a:lnTo>
                  <a:lnTo>
                    <a:pt x="43" y="91"/>
                  </a:lnTo>
                  <a:lnTo>
                    <a:pt x="41" y="86"/>
                  </a:lnTo>
                  <a:lnTo>
                    <a:pt x="37" y="80"/>
                  </a:lnTo>
                  <a:lnTo>
                    <a:pt x="36" y="74"/>
                  </a:lnTo>
                  <a:lnTo>
                    <a:pt x="36" y="67"/>
                  </a:lnTo>
                  <a:lnTo>
                    <a:pt x="37" y="60"/>
                  </a:lnTo>
                  <a:lnTo>
                    <a:pt x="39" y="54"/>
                  </a:lnTo>
                  <a:lnTo>
                    <a:pt x="41" y="48"/>
                  </a:lnTo>
                  <a:lnTo>
                    <a:pt x="43" y="43"/>
                  </a:lnTo>
                  <a:lnTo>
                    <a:pt x="44" y="40"/>
                  </a:lnTo>
                  <a:lnTo>
                    <a:pt x="45" y="40"/>
                  </a:lnTo>
                  <a:lnTo>
                    <a:pt x="41" y="38"/>
                  </a:lnTo>
                  <a:lnTo>
                    <a:pt x="38" y="38"/>
                  </a:lnTo>
                  <a:lnTo>
                    <a:pt x="34" y="39"/>
                  </a:lnTo>
                  <a:lnTo>
                    <a:pt x="30" y="42"/>
                  </a:lnTo>
                  <a:lnTo>
                    <a:pt x="26" y="45"/>
                  </a:lnTo>
                  <a:lnTo>
                    <a:pt x="22" y="48"/>
                  </a:lnTo>
                  <a:lnTo>
                    <a:pt x="19" y="51"/>
                  </a:lnTo>
                  <a:lnTo>
                    <a:pt x="16" y="55"/>
                  </a:lnTo>
                  <a:lnTo>
                    <a:pt x="17" y="50"/>
                  </a:lnTo>
                  <a:lnTo>
                    <a:pt x="17" y="45"/>
                  </a:lnTo>
                  <a:lnTo>
                    <a:pt x="18" y="41"/>
                  </a:lnTo>
                  <a:lnTo>
                    <a:pt x="21" y="37"/>
                  </a:lnTo>
                  <a:lnTo>
                    <a:pt x="23" y="34"/>
                  </a:lnTo>
                  <a:lnTo>
                    <a:pt x="27" y="30"/>
                  </a:lnTo>
                  <a:lnTo>
                    <a:pt x="31" y="27"/>
                  </a:lnTo>
                  <a:lnTo>
                    <a:pt x="36" y="24"/>
                  </a:lnTo>
                  <a:lnTo>
                    <a:pt x="30" y="22"/>
                  </a:lnTo>
                  <a:lnTo>
                    <a:pt x="25" y="22"/>
                  </a:lnTo>
                  <a:lnTo>
                    <a:pt x="20" y="22"/>
                  </a:lnTo>
                  <a:lnTo>
                    <a:pt x="16" y="23"/>
                  </a:lnTo>
                  <a:lnTo>
                    <a:pt x="12" y="25"/>
                  </a:lnTo>
                  <a:lnTo>
                    <a:pt x="8" y="26"/>
                  </a:lnTo>
                  <a:lnTo>
                    <a:pt x="4" y="27"/>
                  </a:lnTo>
                  <a:lnTo>
                    <a:pt x="0" y="27"/>
                  </a:lnTo>
                  <a:lnTo>
                    <a:pt x="7" y="20"/>
                  </a:lnTo>
                  <a:lnTo>
                    <a:pt x="16" y="14"/>
                  </a:lnTo>
                  <a:lnTo>
                    <a:pt x="25" y="9"/>
                  </a:lnTo>
                  <a:lnTo>
                    <a:pt x="35" y="5"/>
                  </a:lnTo>
                  <a:lnTo>
                    <a:pt x="47" y="3"/>
                  </a:lnTo>
                  <a:lnTo>
                    <a:pt x="58" y="1"/>
                  </a:lnTo>
                  <a:lnTo>
                    <a:pt x="70" y="0"/>
                  </a:lnTo>
                  <a:lnTo>
                    <a:pt x="82" y="1"/>
                  </a:lnTo>
                  <a:lnTo>
                    <a:pt x="94" y="2"/>
                  </a:lnTo>
                  <a:lnTo>
                    <a:pt x="105" y="4"/>
                  </a:lnTo>
                  <a:lnTo>
                    <a:pt x="116" y="7"/>
                  </a:lnTo>
                  <a:lnTo>
                    <a:pt x="125" y="9"/>
                  </a:lnTo>
                  <a:lnTo>
                    <a:pt x="133" y="13"/>
                  </a:lnTo>
                  <a:lnTo>
                    <a:pt x="140" y="17"/>
                  </a:lnTo>
                  <a:lnTo>
                    <a:pt x="146" y="22"/>
                  </a:lnTo>
                  <a:lnTo>
                    <a:pt x="149" y="2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8" name="Freeform 216"/>
            <p:cNvSpPr>
              <a:spLocks/>
            </p:cNvSpPr>
            <p:nvPr/>
          </p:nvSpPr>
          <p:spPr bwMode="auto">
            <a:xfrm>
              <a:off x="2891" y="2052"/>
              <a:ext cx="62" cy="60"/>
            </a:xfrm>
            <a:custGeom>
              <a:avLst/>
              <a:gdLst>
                <a:gd name="T0" fmla="*/ 10 w 62"/>
                <a:gd name="T1" fmla="*/ 60 h 60"/>
                <a:gd name="T2" fmla="*/ 0 w 62"/>
                <a:gd name="T3" fmla="*/ 49 h 60"/>
                <a:gd name="T4" fmla="*/ 52 w 62"/>
                <a:gd name="T5" fmla="*/ 0 h 60"/>
                <a:gd name="T6" fmla="*/ 62 w 62"/>
                <a:gd name="T7" fmla="*/ 11 h 60"/>
                <a:gd name="T8" fmla="*/ 10 w 62"/>
                <a:gd name="T9" fmla="*/ 6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0"/>
                <a:gd name="T17" fmla="*/ 62 w 6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0">
                  <a:moveTo>
                    <a:pt x="10" y="60"/>
                  </a:moveTo>
                  <a:lnTo>
                    <a:pt x="0" y="49"/>
                  </a:lnTo>
                  <a:lnTo>
                    <a:pt x="52" y="0"/>
                  </a:lnTo>
                  <a:lnTo>
                    <a:pt x="62" y="11"/>
                  </a:lnTo>
                  <a:lnTo>
                    <a:pt x="1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69" name="Freeform 217"/>
            <p:cNvSpPr>
              <a:spLocks/>
            </p:cNvSpPr>
            <p:nvPr/>
          </p:nvSpPr>
          <p:spPr bwMode="auto">
            <a:xfrm>
              <a:off x="2849" y="2131"/>
              <a:ext cx="21" cy="20"/>
            </a:xfrm>
            <a:custGeom>
              <a:avLst/>
              <a:gdLst>
                <a:gd name="T0" fmla="*/ 10 w 21"/>
                <a:gd name="T1" fmla="*/ 20 h 20"/>
                <a:gd name="T2" fmla="*/ 0 w 21"/>
                <a:gd name="T3" fmla="*/ 10 h 20"/>
                <a:gd name="T4" fmla="*/ 11 w 21"/>
                <a:gd name="T5" fmla="*/ 0 h 20"/>
                <a:gd name="T6" fmla="*/ 21 w 21"/>
                <a:gd name="T7" fmla="*/ 11 h 20"/>
                <a:gd name="T8" fmla="*/ 10 w 21"/>
                <a:gd name="T9" fmla="*/ 2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20"/>
                <a:gd name="T17" fmla="*/ 21 w 21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20">
                  <a:moveTo>
                    <a:pt x="10" y="20"/>
                  </a:moveTo>
                  <a:lnTo>
                    <a:pt x="0" y="10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Freeform 218"/>
            <p:cNvSpPr>
              <a:spLocks/>
            </p:cNvSpPr>
            <p:nvPr/>
          </p:nvSpPr>
          <p:spPr bwMode="auto">
            <a:xfrm>
              <a:off x="2766" y="2170"/>
              <a:ext cx="62" cy="60"/>
            </a:xfrm>
            <a:custGeom>
              <a:avLst/>
              <a:gdLst>
                <a:gd name="T0" fmla="*/ 10 w 62"/>
                <a:gd name="T1" fmla="*/ 60 h 60"/>
                <a:gd name="T2" fmla="*/ 0 w 62"/>
                <a:gd name="T3" fmla="*/ 50 h 60"/>
                <a:gd name="T4" fmla="*/ 52 w 62"/>
                <a:gd name="T5" fmla="*/ 0 h 60"/>
                <a:gd name="T6" fmla="*/ 62 w 62"/>
                <a:gd name="T7" fmla="*/ 11 h 60"/>
                <a:gd name="T8" fmla="*/ 10 w 62"/>
                <a:gd name="T9" fmla="*/ 6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0"/>
                <a:gd name="T17" fmla="*/ 62 w 6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0">
                  <a:moveTo>
                    <a:pt x="10" y="60"/>
                  </a:moveTo>
                  <a:lnTo>
                    <a:pt x="0" y="50"/>
                  </a:lnTo>
                  <a:lnTo>
                    <a:pt x="52" y="0"/>
                  </a:lnTo>
                  <a:lnTo>
                    <a:pt x="62" y="11"/>
                  </a:lnTo>
                  <a:lnTo>
                    <a:pt x="1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Freeform 219"/>
            <p:cNvSpPr>
              <a:spLocks/>
            </p:cNvSpPr>
            <p:nvPr/>
          </p:nvSpPr>
          <p:spPr bwMode="auto">
            <a:xfrm>
              <a:off x="2724" y="2249"/>
              <a:ext cx="20" cy="21"/>
            </a:xfrm>
            <a:custGeom>
              <a:avLst/>
              <a:gdLst>
                <a:gd name="T0" fmla="*/ 10 w 20"/>
                <a:gd name="T1" fmla="*/ 21 h 21"/>
                <a:gd name="T2" fmla="*/ 0 w 20"/>
                <a:gd name="T3" fmla="*/ 10 h 21"/>
                <a:gd name="T4" fmla="*/ 10 w 20"/>
                <a:gd name="T5" fmla="*/ 0 h 21"/>
                <a:gd name="T6" fmla="*/ 20 w 20"/>
                <a:gd name="T7" fmla="*/ 11 h 21"/>
                <a:gd name="T8" fmla="*/ 10 w 20"/>
                <a:gd name="T9" fmla="*/ 21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21"/>
                <a:gd name="T17" fmla="*/ 20 w 20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21">
                  <a:moveTo>
                    <a:pt x="10" y="21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20" y="11"/>
                  </a:lnTo>
                  <a:lnTo>
                    <a:pt x="1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Freeform 220"/>
            <p:cNvSpPr>
              <a:spLocks/>
            </p:cNvSpPr>
            <p:nvPr/>
          </p:nvSpPr>
          <p:spPr bwMode="auto">
            <a:xfrm>
              <a:off x="2640" y="2289"/>
              <a:ext cx="62" cy="60"/>
            </a:xfrm>
            <a:custGeom>
              <a:avLst/>
              <a:gdLst>
                <a:gd name="T0" fmla="*/ 10 w 62"/>
                <a:gd name="T1" fmla="*/ 60 h 60"/>
                <a:gd name="T2" fmla="*/ 0 w 62"/>
                <a:gd name="T3" fmla="*/ 49 h 60"/>
                <a:gd name="T4" fmla="*/ 52 w 62"/>
                <a:gd name="T5" fmla="*/ 0 h 60"/>
                <a:gd name="T6" fmla="*/ 62 w 62"/>
                <a:gd name="T7" fmla="*/ 10 h 60"/>
                <a:gd name="T8" fmla="*/ 10 w 62"/>
                <a:gd name="T9" fmla="*/ 6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0"/>
                <a:gd name="T17" fmla="*/ 62 w 6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0">
                  <a:moveTo>
                    <a:pt x="10" y="60"/>
                  </a:moveTo>
                  <a:lnTo>
                    <a:pt x="0" y="49"/>
                  </a:lnTo>
                  <a:lnTo>
                    <a:pt x="52" y="0"/>
                  </a:lnTo>
                  <a:lnTo>
                    <a:pt x="62" y="10"/>
                  </a:lnTo>
                  <a:lnTo>
                    <a:pt x="1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Freeform 221"/>
            <p:cNvSpPr>
              <a:spLocks/>
            </p:cNvSpPr>
            <p:nvPr/>
          </p:nvSpPr>
          <p:spPr bwMode="auto">
            <a:xfrm>
              <a:off x="2598" y="2367"/>
              <a:ext cx="21" cy="21"/>
            </a:xfrm>
            <a:custGeom>
              <a:avLst/>
              <a:gdLst>
                <a:gd name="T0" fmla="*/ 10 w 21"/>
                <a:gd name="T1" fmla="*/ 21 h 21"/>
                <a:gd name="T2" fmla="*/ 0 w 21"/>
                <a:gd name="T3" fmla="*/ 10 h 21"/>
                <a:gd name="T4" fmla="*/ 11 w 21"/>
                <a:gd name="T5" fmla="*/ 0 h 21"/>
                <a:gd name="T6" fmla="*/ 21 w 21"/>
                <a:gd name="T7" fmla="*/ 11 h 21"/>
                <a:gd name="T8" fmla="*/ 10 w 21"/>
                <a:gd name="T9" fmla="*/ 21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21"/>
                <a:gd name="T17" fmla="*/ 21 w 21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21">
                  <a:moveTo>
                    <a:pt x="10" y="21"/>
                  </a:moveTo>
                  <a:lnTo>
                    <a:pt x="0" y="10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Freeform 222"/>
            <p:cNvSpPr>
              <a:spLocks/>
            </p:cNvSpPr>
            <p:nvPr/>
          </p:nvSpPr>
          <p:spPr bwMode="auto">
            <a:xfrm>
              <a:off x="2515" y="2407"/>
              <a:ext cx="62" cy="60"/>
            </a:xfrm>
            <a:custGeom>
              <a:avLst/>
              <a:gdLst>
                <a:gd name="T0" fmla="*/ 10 w 62"/>
                <a:gd name="T1" fmla="*/ 60 h 60"/>
                <a:gd name="T2" fmla="*/ 0 w 62"/>
                <a:gd name="T3" fmla="*/ 49 h 60"/>
                <a:gd name="T4" fmla="*/ 52 w 62"/>
                <a:gd name="T5" fmla="*/ 0 h 60"/>
                <a:gd name="T6" fmla="*/ 62 w 62"/>
                <a:gd name="T7" fmla="*/ 11 h 60"/>
                <a:gd name="T8" fmla="*/ 10 w 62"/>
                <a:gd name="T9" fmla="*/ 6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0"/>
                <a:gd name="T17" fmla="*/ 62 w 6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0">
                  <a:moveTo>
                    <a:pt x="10" y="60"/>
                  </a:moveTo>
                  <a:lnTo>
                    <a:pt x="0" y="49"/>
                  </a:lnTo>
                  <a:lnTo>
                    <a:pt x="52" y="0"/>
                  </a:lnTo>
                  <a:lnTo>
                    <a:pt x="62" y="11"/>
                  </a:lnTo>
                  <a:lnTo>
                    <a:pt x="1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Freeform 223"/>
            <p:cNvSpPr>
              <a:spLocks/>
            </p:cNvSpPr>
            <p:nvPr/>
          </p:nvSpPr>
          <p:spPr bwMode="auto">
            <a:xfrm>
              <a:off x="2473" y="2486"/>
              <a:ext cx="20" cy="20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1 h 20"/>
                <a:gd name="T8" fmla="*/ 10 w 20"/>
                <a:gd name="T9" fmla="*/ 2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20"/>
                <a:gd name="T17" fmla="*/ 20 w 20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20">
                  <a:moveTo>
                    <a:pt x="10" y="20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20" y="11"/>
                  </a:lnTo>
                  <a:lnTo>
                    <a:pt x="1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Freeform 224"/>
            <p:cNvSpPr>
              <a:spLocks/>
            </p:cNvSpPr>
            <p:nvPr/>
          </p:nvSpPr>
          <p:spPr bwMode="auto">
            <a:xfrm>
              <a:off x="2389" y="2525"/>
              <a:ext cx="62" cy="60"/>
            </a:xfrm>
            <a:custGeom>
              <a:avLst/>
              <a:gdLst>
                <a:gd name="T0" fmla="*/ 10 w 62"/>
                <a:gd name="T1" fmla="*/ 60 h 60"/>
                <a:gd name="T2" fmla="*/ 0 w 62"/>
                <a:gd name="T3" fmla="*/ 50 h 60"/>
                <a:gd name="T4" fmla="*/ 52 w 62"/>
                <a:gd name="T5" fmla="*/ 0 h 60"/>
                <a:gd name="T6" fmla="*/ 62 w 62"/>
                <a:gd name="T7" fmla="*/ 11 h 60"/>
                <a:gd name="T8" fmla="*/ 10 w 62"/>
                <a:gd name="T9" fmla="*/ 6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0"/>
                <a:gd name="T17" fmla="*/ 62 w 6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0">
                  <a:moveTo>
                    <a:pt x="10" y="60"/>
                  </a:moveTo>
                  <a:lnTo>
                    <a:pt x="0" y="50"/>
                  </a:lnTo>
                  <a:lnTo>
                    <a:pt x="52" y="0"/>
                  </a:lnTo>
                  <a:lnTo>
                    <a:pt x="62" y="11"/>
                  </a:lnTo>
                  <a:lnTo>
                    <a:pt x="1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Freeform 225"/>
            <p:cNvSpPr>
              <a:spLocks/>
            </p:cNvSpPr>
            <p:nvPr/>
          </p:nvSpPr>
          <p:spPr bwMode="auto">
            <a:xfrm>
              <a:off x="2347" y="2604"/>
              <a:ext cx="21" cy="21"/>
            </a:xfrm>
            <a:custGeom>
              <a:avLst/>
              <a:gdLst>
                <a:gd name="T0" fmla="*/ 10 w 21"/>
                <a:gd name="T1" fmla="*/ 21 h 21"/>
                <a:gd name="T2" fmla="*/ 0 w 21"/>
                <a:gd name="T3" fmla="*/ 10 h 21"/>
                <a:gd name="T4" fmla="*/ 11 w 21"/>
                <a:gd name="T5" fmla="*/ 0 h 21"/>
                <a:gd name="T6" fmla="*/ 21 w 21"/>
                <a:gd name="T7" fmla="*/ 11 h 21"/>
                <a:gd name="T8" fmla="*/ 10 w 21"/>
                <a:gd name="T9" fmla="*/ 21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21"/>
                <a:gd name="T17" fmla="*/ 21 w 21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21">
                  <a:moveTo>
                    <a:pt x="10" y="21"/>
                  </a:moveTo>
                  <a:lnTo>
                    <a:pt x="0" y="10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Freeform 226"/>
            <p:cNvSpPr>
              <a:spLocks/>
            </p:cNvSpPr>
            <p:nvPr/>
          </p:nvSpPr>
          <p:spPr bwMode="auto">
            <a:xfrm>
              <a:off x="2264" y="2643"/>
              <a:ext cx="62" cy="61"/>
            </a:xfrm>
            <a:custGeom>
              <a:avLst/>
              <a:gdLst>
                <a:gd name="T0" fmla="*/ 10 w 62"/>
                <a:gd name="T1" fmla="*/ 61 h 61"/>
                <a:gd name="T2" fmla="*/ 0 w 62"/>
                <a:gd name="T3" fmla="*/ 50 h 61"/>
                <a:gd name="T4" fmla="*/ 52 w 62"/>
                <a:gd name="T5" fmla="*/ 0 h 61"/>
                <a:gd name="T6" fmla="*/ 62 w 62"/>
                <a:gd name="T7" fmla="*/ 11 h 61"/>
                <a:gd name="T8" fmla="*/ 10 w 62"/>
                <a:gd name="T9" fmla="*/ 61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1"/>
                <a:gd name="T17" fmla="*/ 62 w 62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1">
                  <a:moveTo>
                    <a:pt x="10" y="61"/>
                  </a:moveTo>
                  <a:lnTo>
                    <a:pt x="0" y="50"/>
                  </a:lnTo>
                  <a:lnTo>
                    <a:pt x="52" y="0"/>
                  </a:lnTo>
                  <a:lnTo>
                    <a:pt x="62" y="11"/>
                  </a:lnTo>
                  <a:lnTo>
                    <a:pt x="10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Freeform 227"/>
            <p:cNvSpPr>
              <a:spLocks/>
            </p:cNvSpPr>
            <p:nvPr/>
          </p:nvSpPr>
          <p:spPr bwMode="auto">
            <a:xfrm>
              <a:off x="2222" y="2723"/>
              <a:ext cx="20" cy="20"/>
            </a:xfrm>
            <a:custGeom>
              <a:avLst/>
              <a:gdLst>
                <a:gd name="T0" fmla="*/ 10 w 20"/>
                <a:gd name="T1" fmla="*/ 20 h 20"/>
                <a:gd name="T2" fmla="*/ 0 w 20"/>
                <a:gd name="T3" fmla="*/ 10 h 20"/>
                <a:gd name="T4" fmla="*/ 10 w 20"/>
                <a:gd name="T5" fmla="*/ 0 h 20"/>
                <a:gd name="T6" fmla="*/ 20 w 20"/>
                <a:gd name="T7" fmla="*/ 11 h 20"/>
                <a:gd name="T8" fmla="*/ 10 w 20"/>
                <a:gd name="T9" fmla="*/ 2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20"/>
                <a:gd name="T17" fmla="*/ 20 w 20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20">
                  <a:moveTo>
                    <a:pt x="10" y="20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20" y="11"/>
                  </a:lnTo>
                  <a:lnTo>
                    <a:pt x="1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Freeform 228"/>
            <p:cNvSpPr>
              <a:spLocks/>
            </p:cNvSpPr>
            <p:nvPr/>
          </p:nvSpPr>
          <p:spPr bwMode="auto">
            <a:xfrm>
              <a:off x="2138" y="2762"/>
              <a:ext cx="62" cy="61"/>
            </a:xfrm>
            <a:custGeom>
              <a:avLst/>
              <a:gdLst>
                <a:gd name="T0" fmla="*/ 10 w 62"/>
                <a:gd name="T1" fmla="*/ 61 h 61"/>
                <a:gd name="T2" fmla="*/ 0 w 62"/>
                <a:gd name="T3" fmla="*/ 50 h 61"/>
                <a:gd name="T4" fmla="*/ 52 w 62"/>
                <a:gd name="T5" fmla="*/ 0 h 61"/>
                <a:gd name="T6" fmla="*/ 62 w 62"/>
                <a:gd name="T7" fmla="*/ 11 h 61"/>
                <a:gd name="T8" fmla="*/ 10 w 62"/>
                <a:gd name="T9" fmla="*/ 61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61"/>
                <a:gd name="T17" fmla="*/ 62 w 62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61">
                  <a:moveTo>
                    <a:pt x="10" y="61"/>
                  </a:moveTo>
                  <a:lnTo>
                    <a:pt x="0" y="50"/>
                  </a:lnTo>
                  <a:lnTo>
                    <a:pt x="52" y="0"/>
                  </a:lnTo>
                  <a:lnTo>
                    <a:pt x="62" y="11"/>
                  </a:lnTo>
                  <a:lnTo>
                    <a:pt x="10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Freeform 229"/>
            <p:cNvSpPr>
              <a:spLocks/>
            </p:cNvSpPr>
            <p:nvPr/>
          </p:nvSpPr>
          <p:spPr bwMode="auto">
            <a:xfrm>
              <a:off x="2096" y="2841"/>
              <a:ext cx="21" cy="21"/>
            </a:xfrm>
            <a:custGeom>
              <a:avLst/>
              <a:gdLst>
                <a:gd name="T0" fmla="*/ 10 w 21"/>
                <a:gd name="T1" fmla="*/ 21 h 21"/>
                <a:gd name="T2" fmla="*/ 0 w 21"/>
                <a:gd name="T3" fmla="*/ 10 h 21"/>
                <a:gd name="T4" fmla="*/ 11 w 21"/>
                <a:gd name="T5" fmla="*/ 0 h 21"/>
                <a:gd name="T6" fmla="*/ 21 w 21"/>
                <a:gd name="T7" fmla="*/ 11 h 21"/>
                <a:gd name="T8" fmla="*/ 10 w 21"/>
                <a:gd name="T9" fmla="*/ 21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21"/>
                <a:gd name="T17" fmla="*/ 21 w 21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21">
                  <a:moveTo>
                    <a:pt x="10" y="21"/>
                  </a:moveTo>
                  <a:lnTo>
                    <a:pt x="0" y="10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Freeform 230"/>
            <p:cNvSpPr>
              <a:spLocks/>
            </p:cNvSpPr>
            <p:nvPr/>
          </p:nvSpPr>
          <p:spPr bwMode="auto">
            <a:xfrm>
              <a:off x="2012" y="2881"/>
              <a:ext cx="63" cy="61"/>
            </a:xfrm>
            <a:custGeom>
              <a:avLst/>
              <a:gdLst>
                <a:gd name="T0" fmla="*/ 10 w 63"/>
                <a:gd name="T1" fmla="*/ 61 h 61"/>
                <a:gd name="T2" fmla="*/ 0 w 63"/>
                <a:gd name="T3" fmla="*/ 50 h 61"/>
                <a:gd name="T4" fmla="*/ 53 w 63"/>
                <a:gd name="T5" fmla="*/ 0 h 61"/>
                <a:gd name="T6" fmla="*/ 63 w 63"/>
                <a:gd name="T7" fmla="*/ 11 h 61"/>
                <a:gd name="T8" fmla="*/ 10 w 63"/>
                <a:gd name="T9" fmla="*/ 61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61"/>
                <a:gd name="T17" fmla="*/ 63 w 63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61">
                  <a:moveTo>
                    <a:pt x="10" y="61"/>
                  </a:moveTo>
                  <a:lnTo>
                    <a:pt x="0" y="50"/>
                  </a:lnTo>
                  <a:lnTo>
                    <a:pt x="53" y="0"/>
                  </a:lnTo>
                  <a:lnTo>
                    <a:pt x="63" y="11"/>
                  </a:lnTo>
                  <a:lnTo>
                    <a:pt x="10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Freeform 231"/>
            <p:cNvSpPr>
              <a:spLocks/>
            </p:cNvSpPr>
            <p:nvPr/>
          </p:nvSpPr>
          <p:spPr bwMode="auto">
            <a:xfrm>
              <a:off x="1970" y="2961"/>
              <a:ext cx="21" cy="20"/>
            </a:xfrm>
            <a:custGeom>
              <a:avLst/>
              <a:gdLst>
                <a:gd name="T0" fmla="*/ 10 w 21"/>
                <a:gd name="T1" fmla="*/ 20 h 20"/>
                <a:gd name="T2" fmla="*/ 0 w 21"/>
                <a:gd name="T3" fmla="*/ 10 h 20"/>
                <a:gd name="T4" fmla="*/ 11 w 21"/>
                <a:gd name="T5" fmla="*/ 0 h 20"/>
                <a:gd name="T6" fmla="*/ 21 w 21"/>
                <a:gd name="T7" fmla="*/ 11 h 20"/>
                <a:gd name="T8" fmla="*/ 10 w 21"/>
                <a:gd name="T9" fmla="*/ 2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20"/>
                <a:gd name="T17" fmla="*/ 21 w 21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20">
                  <a:moveTo>
                    <a:pt x="10" y="20"/>
                  </a:moveTo>
                  <a:lnTo>
                    <a:pt x="0" y="10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Freeform 232"/>
            <p:cNvSpPr>
              <a:spLocks/>
            </p:cNvSpPr>
            <p:nvPr/>
          </p:nvSpPr>
          <p:spPr bwMode="auto">
            <a:xfrm>
              <a:off x="1886" y="3000"/>
              <a:ext cx="63" cy="61"/>
            </a:xfrm>
            <a:custGeom>
              <a:avLst/>
              <a:gdLst>
                <a:gd name="T0" fmla="*/ 10 w 63"/>
                <a:gd name="T1" fmla="*/ 61 h 61"/>
                <a:gd name="T2" fmla="*/ 0 w 63"/>
                <a:gd name="T3" fmla="*/ 50 h 61"/>
                <a:gd name="T4" fmla="*/ 53 w 63"/>
                <a:gd name="T5" fmla="*/ 0 h 61"/>
                <a:gd name="T6" fmla="*/ 63 w 63"/>
                <a:gd name="T7" fmla="*/ 11 h 61"/>
                <a:gd name="T8" fmla="*/ 10 w 63"/>
                <a:gd name="T9" fmla="*/ 61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61"/>
                <a:gd name="T17" fmla="*/ 63 w 63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61">
                  <a:moveTo>
                    <a:pt x="10" y="61"/>
                  </a:moveTo>
                  <a:lnTo>
                    <a:pt x="0" y="50"/>
                  </a:lnTo>
                  <a:lnTo>
                    <a:pt x="53" y="0"/>
                  </a:lnTo>
                  <a:lnTo>
                    <a:pt x="63" y="11"/>
                  </a:lnTo>
                  <a:lnTo>
                    <a:pt x="10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Freeform 233"/>
            <p:cNvSpPr>
              <a:spLocks/>
            </p:cNvSpPr>
            <p:nvPr/>
          </p:nvSpPr>
          <p:spPr bwMode="auto">
            <a:xfrm>
              <a:off x="1844" y="3080"/>
              <a:ext cx="21" cy="21"/>
            </a:xfrm>
            <a:custGeom>
              <a:avLst/>
              <a:gdLst>
                <a:gd name="T0" fmla="*/ 10 w 21"/>
                <a:gd name="T1" fmla="*/ 21 h 21"/>
                <a:gd name="T2" fmla="*/ 0 w 21"/>
                <a:gd name="T3" fmla="*/ 10 h 21"/>
                <a:gd name="T4" fmla="*/ 11 w 21"/>
                <a:gd name="T5" fmla="*/ 0 h 21"/>
                <a:gd name="T6" fmla="*/ 21 w 21"/>
                <a:gd name="T7" fmla="*/ 11 h 21"/>
                <a:gd name="T8" fmla="*/ 10 w 21"/>
                <a:gd name="T9" fmla="*/ 21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21"/>
                <a:gd name="T17" fmla="*/ 21 w 21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21">
                  <a:moveTo>
                    <a:pt x="10" y="21"/>
                  </a:moveTo>
                  <a:lnTo>
                    <a:pt x="0" y="10"/>
                  </a:lnTo>
                  <a:lnTo>
                    <a:pt x="11" y="0"/>
                  </a:lnTo>
                  <a:lnTo>
                    <a:pt x="21" y="11"/>
                  </a:lnTo>
                  <a:lnTo>
                    <a:pt x="1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Freeform 234"/>
            <p:cNvSpPr>
              <a:spLocks/>
            </p:cNvSpPr>
            <p:nvPr/>
          </p:nvSpPr>
          <p:spPr bwMode="auto">
            <a:xfrm>
              <a:off x="1759" y="3120"/>
              <a:ext cx="63" cy="61"/>
            </a:xfrm>
            <a:custGeom>
              <a:avLst/>
              <a:gdLst>
                <a:gd name="T0" fmla="*/ 10 w 63"/>
                <a:gd name="T1" fmla="*/ 61 h 61"/>
                <a:gd name="T2" fmla="*/ 0 w 63"/>
                <a:gd name="T3" fmla="*/ 50 h 61"/>
                <a:gd name="T4" fmla="*/ 53 w 63"/>
                <a:gd name="T5" fmla="*/ 0 h 61"/>
                <a:gd name="T6" fmla="*/ 63 w 63"/>
                <a:gd name="T7" fmla="*/ 11 h 61"/>
                <a:gd name="T8" fmla="*/ 10 w 63"/>
                <a:gd name="T9" fmla="*/ 61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61"/>
                <a:gd name="T17" fmla="*/ 63 w 63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61">
                  <a:moveTo>
                    <a:pt x="10" y="61"/>
                  </a:moveTo>
                  <a:lnTo>
                    <a:pt x="0" y="50"/>
                  </a:lnTo>
                  <a:lnTo>
                    <a:pt x="53" y="0"/>
                  </a:lnTo>
                  <a:lnTo>
                    <a:pt x="63" y="11"/>
                  </a:lnTo>
                  <a:lnTo>
                    <a:pt x="10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Freeform 235"/>
            <p:cNvSpPr>
              <a:spLocks/>
            </p:cNvSpPr>
            <p:nvPr/>
          </p:nvSpPr>
          <p:spPr bwMode="auto">
            <a:xfrm>
              <a:off x="1717" y="3201"/>
              <a:ext cx="21" cy="21"/>
            </a:xfrm>
            <a:custGeom>
              <a:avLst/>
              <a:gdLst>
                <a:gd name="T0" fmla="*/ 10 w 21"/>
                <a:gd name="T1" fmla="*/ 21 h 21"/>
                <a:gd name="T2" fmla="*/ 0 w 21"/>
                <a:gd name="T3" fmla="*/ 10 h 21"/>
                <a:gd name="T4" fmla="*/ 11 w 21"/>
                <a:gd name="T5" fmla="*/ 0 h 21"/>
                <a:gd name="T6" fmla="*/ 21 w 21"/>
                <a:gd name="T7" fmla="*/ 10 h 21"/>
                <a:gd name="T8" fmla="*/ 10 w 21"/>
                <a:gd name="T9" fmla="*/ 21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21"/>
                <a:gd name="T17" fmla="*/ 21 w 21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21">
                  <a:moveTo>
                    <a:pt x="10" y="21"/>
                  </a:moveTo>
                  <a:lnTo>
                    <a:pt x="0" y="10"/>
                  </a:lnTo>
                  <a:lnTo>
                    <a:pt x="11" y="0"/>
                  </a:lnTo>
                  <a:lnTo>
                    <a:pt x="21" y="10"/>
                  </a:lnTo>
                  <a:lnTo>
                    <a:pt x="1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Freeform 236"/>
            <p:cNvSpPr>
              <a:spLocks/>
            </p:cNvSpPr>
            <p:nvPr/>
          </p:nvSpPr>
          <p:spPr bwMode="auto">
            <a:xfrm>
              <a:off x="1902" y="1605"/>
              <a:ext cx="851" cy="449"/>
            </a:xfrm>
            <a:custGeom>
              <a:avLst/>
              <a:gdLst>
                <a:gd name="T0" fmla="*/ 847 w 851"/>
                <a:gd name="T1" fmla="*/ 442 h 449"/>
                <a:gd name="T2" fmla="*/ 851 w 851"/>
                <a:gd name="T3" fmla="*/ 436 h 449"/>
                <a:gd name="T4" fmla="*/ 6 w 851"/>
                <a:gd name="T5" fmla="*/ 0 h 449"/>
                <a:gd name="T6" fmla="*/ 0 w 851"/>
                <a:gd name="T7" fmla="*/ 13 h 449"/>
                <a:gd name="T8" fmla="*/ 844 w 851"/>
                <a:gd name="T9" fmla="*/ 449 h 449"/>
                <a:gd name="T10" fmla="*/ 847 w 851"/>
                <a:gd name="T11" fmla="*/ 442 h 4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1"/>
                <a:gd name="T19" fmla="*/ 0 h 449"/>
                <a:gd name="T20" fmla="*/ 851 w 851"/>
                <a:gd name="T21" fmla="*/ 449 h 44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1" h="449">
                  <a:moveTo>
                    <a:pt x="847" y="442"/>
                  </a:moveTo>
                  <a:lnTo>
                    <a:pt x="851" y="436"/>
                  </a:lnTo>
                  <a:lnTo>
                    <a:pt x="6" y="0"/>
                  </a:lnTo>
                  <a:lnTo>
                    <a:pt x="0" y="13"/>
                  </a:lnTo>
                  <a:lnTo>
                    <a:pt x="844" y="449"/>
                  </a:lnTo>
                  <a:lnTo>
                    <a:pt x="847" y="4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Freeform 237"/>
            <p:cNvSpPr>
              <a:spLocks/>
            </p:cNvSpPr>
            <p:nvPr/>
          </p:nvSpPr>
          <p:spPr bwMode="auto">
            <a:xfrm>
              <a:off x="2685" y="1986"/>
              <a:ext cx="197" cy="129"/>
            </a:xfrm>
            <a:custGeom>
              <a:avLst/>
              <a:gdLst>
                <a:gd name="T0" fmla="*/ 109 w 197"/>
                <a:gd name="T1" fmla="*/ 84 h 129"/>
                <a:gd name="T2" fmla="*/ 197 w 197"/>
                <a:gd name="T3" fmla="*/ 129 h 129"/>
                <a:gd name="T4" fmla="*/ 39 w 197"/>
                <a:gd name="T5" fmla="*/ 0 h 129"/>
                <a:gd name="T6" fmla="*/ 39 w 197"/>
                <a:gd name="T7" fmla="*/ 0 h 129"/>
                <a:gd name="T8" fmla="*/ 41 w 197"/>
                <a:gd name="T9" fmla="*/ 3 h 129"/>
                <a:gd name="T10" fmla="*/ 42 w 197"/>
                <a:gd name="T11" fmla="*/ 7 h 129"/>
                <a:gd name="T12" fmla="*/ 42 w 197"/>
                <a:gd name="T13" fmla="*/ 10 h 129"/>
                <a:gd name="T14" fmla="*/ 43 w 197"/>
                <a:gd name="T15" fmla="*/ 13 h 129"/>
                <a:gd name="T16" fmla="*/ 43 w 197"/>
                <a:gd name="T17" fmla="*/ 17 h 129"/>
                <a:gd name="T18" fmla="*/ 44 w 197"/>
                <a:gd name="T19" fmla="*/ 20 h 129"/>
                <a:gd name="T20" fmla="*/ 44 w 197"/>
                <a:gd name="T21" fmla="*/ 23 h 129"/>
                <a:gd name="T22" fmla="*/ 44 w 197"/>
                <a:gd name="T23" fmla="*/ 26 h 129"/>
                <a:gd name="T24" fmla="*/ 44 w 197"/>
                <a:gd name="T25" fmla="*/ 29 h 129"/>
                <a:gd name="T26" fmla="*/ 43 w 197"/>
                <a:gd name="T27" fmla="*/ 32 h 129"/>
                <a:gd name="T28" fmla="*/ 43 w 197"/>
                <a:gd name="T29" fmla="*/ 35 h 129"/>
                <a:gd name="T30" fmla="*/ 42 w 197"/>
                <a:gd name="T31" fmla="*/ 37 h 129"/>
                <a:gd name="T32" fmla="*/ 42 w 197"/>
                <a:gd name="T33" fmla="*/ 40 h 129"/>
                <a:gd name="T34" fmla="*/ 41 w 197"/>
                <a:gd name="T35" fmla="*/ 43 h 129"/>
                <a:gd name="T36" fmla="*/ 40 w 197"/>
                <a:gd name="T37" fmla="*/ 45 h 129"/>
                <a:gd name="T38" fmla="*/ 39 w 197"/>
                <a:gd name="T39" fmla="*/ 48 h 129"/>
                <a:gd name="T40" fmla="*/ 37 w 197"/>
                <a:gd name="T41" fmla="*/ 50 h 129"/>
                <a:gd name="T42" fmla="*/ 36 w 197"/>
                <a:gd name="T43" fmla="*/ 53 h 129"/>
                <a:gd name="T44" fmla="*/ 34 w 197"/>
                <a:gd name="T45" fmla="*/ 55 h 129"/>
                <a:gd name="T46" fmla="*/ 33 w 197"/>
                <a:gd name="T47" fmla="*/ 57 h 129"/>
                <a:gd name="T48" fmla="*/ 30 w 197"/>
                <a:gd name="T49" fmla="*/ 59 h 129"/>
                <a:gd name="T50" fmla="*/ 29 w 197"/>
                <a:gd name="T51" fmla="*/ 61 h 129"/>
                <a:gd name="T52" fmla="*/ 26 w 197"/>
                <a:gd name="T53" fmla="*/ 63 h 129"/>
                <a:gd name="T54" fmla="*/ 24 w 197"/>
                <a:gd name="T55" fmla="*/ 64 h 129"/>
                <a:gd name="T56" fmla="*/ 21 w 197"/>
                <a:gd name="T57" fmla="*/ 66 h 129"/>
                <a:gd name="T58" fmla="*/ 19 w 197"/>
                <a:gd name="T59" fmla="*/ 68 h 129"/>
                <a:gd name="T60" fmla="*/ 16 w 197"/>
                <a:gd name="T61" fmla="*/ 70 h 129"/>
                <a:gd name="T62" fmla="*/ 13 w 197"/>
                <a:gd name="T63" fmla="*/ 71 h 129"/>
                <a:gd name="T64" fmla="*/ 10 w 197"/>
                <a:gd name="T65" fmla="*/ 72 h 129"/>
                <a:gd name="T66" fmla="*/ 7 w 197"/>
                <a:gd name="T67" fmla="*/ 74 h 129"/>
                <a:gd name="T68" fmla="*/ 3 w 197"/>
                <a:gd name="T69" fmla="*/ 75 h 129"/>
                <a:gd name="T70" fmla="*/ 0 w 197"/>
                <a:gd name="T71" fmla="*/ 76 h 129"/>
                <a:gd name="T72" fmla="*/ 197 w 197"/>
                <a:gd name="T73" fmla="*/ 129 h 129"/>
                <a:gd name="T74" fmla="*/ 109 w 197"/>
                <a:gd name="T75" fmla="*/ 84 h 12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97"/>
                <a:gd name="T115" fmla="*/ 0 h 129"/>
                <a:gd name="T116" fmla="*/ 197 w 197"/>
                <a:gd name="T117" fmla="*/ 129 h 12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97" h="129">
                  <a:moveTo>
                    <a:pt x="109" y="84"/>
                  </a:moveTo>
                  <a:lnTo>
                    <a:pt x="197" y="129"/>
                  </a:lnTo>
                  <a:lnTo>
                    <a:pt x="39" y="0"/>
                  </a:lnTo>
                  <a:lnTo>
                    <a:pt x="41" y="3"/>
                  </a:lnTo>
                  <a:lnTo>
                    <a:pt x="42" y="7"/>
                  </a:lnTo>
                  <a:lnTo>
                    <a:pt x="42" y="10"/>
                  </a:lnTo>
                  <a:lnTo>
                    <a:pt x="43" y="13"/>
                  </a:lnTo>
                  <a:lnTo>
                    <a:pt x="43" y="17"/>
                  </a:lnTo>
                  <a:lnTo>
                    <a:pt x="44" y="20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4" y="29"/>
                  </a:lnTo>
                  <a:lnTo>
                    <a:pt x="43" y="32"/>
                  </a:lnTo>
                  <a:lnTo>
                    <a:pt x="43" y="35"/>
                  </a:lnTo>
                  <a:lnTo>
                    <a:pt x="42" y="37"/>
                  </a:lnTo>
                  <a:lnTo>
                    <a:pt x="42" y="40"/>
                  </a:lnTo>
                  <a:lnTo>
                    <a:pt x="41" y="43"/>
                  </a:lnTo>
                  <a:lnTo>
                    <a:pt x="40" y="45"/>
                  </a:lnTo>
                  <a:lnTo>
                    <a:pt x="39" y="48"/>
                  </a:lnTo>
                  <a:lnTo>
                    <a:pt x="37" y="50"/>
                  </a:lnTo>
                  <a:lnTo>
                    <a:pt x="36" y="53"/>
                  </a:lnTo>
                  <a:lnTo>
                    <a:pt x="34" y="55"/>
                  </a:lnTo>
                  <a:lnTo>
                    <a:pt x="33" y="57"/>
                  </a:lnTo>
                  <a:lnTo>
                    <a:pt x="30" y="59"/>
                  </a:lnTo>
                  <a:lnTo>
                    <a:pt x="29" y="61"/>
                  </a:lnTo>
                  <a:lnTo>
                    <a:pt x="26" y="63"/>
                  </a:lnTo>
                  <a:lnTo>
                    <a:pt x="24" y="64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16" y="70"/>
                  </a:lnTo>
                  <a:lnTo>
                    <a:pt x="13" y="71"/>
                  </a:lnTo>
                  <a:lnTo>
                    <a:pt x="10" y="72"/>
                  </a:lnTo>
                  <a:lnTo>
                    <a:pt x="7" y="74"/>
                  </a:lnTo>
                  <a:lnTo>
                    <a:pt x="3" y="75"/>
                  </a:lnTo>
                  <a:lnTo>
                    <a:pt x="0" y="76"/>
                  </a:lnTo>
                  <a:lnTo>
                    <a:pt x="197" y="129"/>
                  </a:lnTo>
                  <a:lnTo>
                    <a:pt x="109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Freeform 238"/>
            <p:cNvSpPr>
              <a:spLocks/>
            </p:cNvSpPr>
            <p:nvPr/>
          </p:nvSpPr>
          <p:spPr bwMode="auto">
            <a:xfrm>
              <a:off x="2269" y="1401"/>
              <a:ext cx="431" cy="782"/>
            </a:xfrm>
            <a:custGeom>
              <a:avLst/>
              <a:gdLst>
                <a:gd name="T0" fmla="*/ 427 w 431"/>
                <a:gd name="T1" fmla="*/ 2 h 782"/>
                <a:gd name="T2" fmla="*/ 424 w 431"/>
                <a:gd name="T3" fmla="*/ 0 h 782"/>
                <a:gd name="T4" fmla="*/ 0 w 431"/>
                <a:gd name="T5" fmla="*/ 778 h 782"/>
                <a:gd name="T6" fmla="*/ 6 w 431"/>
                <a:gd name="T7" fmla="*/ 782 h 782"/>
                <a:gd name="T8" fmla="*/ 431 w 431"/>
                <a:gd name="T9" fmla="*/ 3 h 782"/>
                <a:gd name="T10" fmla="*/ 427 w 431"/>
                <a:gd name="T11" fmla="*/ 2 h 7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1"/>
                <a:gd name="T19" fmla="*/ 0 h 782"/>
                <a:gd name="T20" fmla="*/ 431 w 431"/>
                <a:gd name="T21" fmla="*/ 782 h 7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1" h="782">
                  <a:moveTo>
                    <a:pt x="427" y="2"/>
                  </a:moveTo>
                  <a:lnTo>
                    <a:pt x="424" y="0"/>
                  </a:lnTo>
                  <a:lnTo>
                    <a:pt x="0" y="778"/>
                  </a:lnTo>
                  <a:lnTo>
                    <a:pt x="6" y="782"/>
                  </a:lnTo>
                  <a:lnTo>
                    <a:pt x="431" y="3"/>
                  </a:lnTo>
                  <a:lnTo>
                    <a:pt x="42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Freeform 239"/>
            <p:cNvSpPr>
              <a:spLocks/>
            </p:cNvSpPr>
            <p:nvPr/>
          </p:nvSpPr>
          <p:spPr bwMode="auto">
            <a:xfrm>
              <a:off x="2951" y="1400"/>
              <a:ext cx="931" cy="784"/>
            </a:xfrm>
            <a:custGeom>
              <a:avLst/>
              <a:gdLst>
                <a:gd name="T0" fmla="*/ 928 w 931"/>
                <a:gd name="T1" fmla="*/ 3 h 784"/>
                <a:gd name="T2" fmla="*/ 926 w 931"/>
                <a:gd name="T3" fmla="*/ 0 h 784"/>
                <a:gd name="T4" fmla="*/ 0 w 931"/>
                <a:gd name="T5" fmla="*/ 778 h 784"/>
                <a:gd name="T6" fmla="*/ 5 w 931"/>
                <a:gd name="T7" fmla="*/ 784 h 784"/>
                <a:gd name="T8" fmla="*/ 931 w 931"/>
                <a:gd name="T9" fmla="*/ 6 h 784"/>
                <a:gd name="T10" fmla="*/ 928 w 931"/>
                <a:gd name="T11" fmla="*/ 3 h 7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1"/>
                <a:gd name="T19" fmla="*/ 0 h 784"/>
                <a:gd name="T20" fmla="*/ 931 w 931"/>
                <a:gd name="T21" fmla="*/ 784 h 7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1" h="784">
                  <a:moveTo>
                    <a:pt x="928" y="3"/>
                  </a:moveTo>
                  <a:lnTo>
                    <a:pt x="926" y="0"/>
                  </a:lnTo>
                  <a:lnTo>
                    <a:pt x="0" y="778"/>
                  </a:lnTo>
                  <a:lnTo>
                    <a:pt x="5" y="784"/>
                  </a:lnTo>
                  <a:lnTo>
                    <a:pt x="931" y="6"/>
                  </a:lnTo>
                  <a:lnTo>
                    <a:pt x="928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Freeform 240"/>
            <p:cNvSpPr>
              <a:spLocks/>
            </p:cNvSpPr>
            <p:nvPr/>
          </p:nvSpPr>
          <p:spPr bwMode="auto">
            <a:xfrm>
              <a:off x="2952" y="2128"/>
              <a:ext cx="933" cy="478"/>
            </a:xfrm>
            <a:custGeom>
              <a:avLst/>
              <a:gdLst>
                <a:gd name="T0" fmla="*/ 931 w 933"/>
                <a:gd name="T1" fmla="*/ 4 h 478"/>
                <a:gd name="T2" fmla="*/ 930 w 933"/>
                <a:gd name="T3" fmla="*/ 0 h 478"/>
                <a:gd name="T4" fmla="*/ 0 w 933"/>
                <a:gd name="T5" fmla="*/ 471 h 478"/>
                <a:gd name="T6" fmla="*/ 3 w 933"/>
                <a:gd name="T7" fmla="*/ 478 h 478"/>
                <a:gd name="T8" fmla="*/ 933 w 933"/>
                <a:gd name="T9" fmla="*/ 7 h 478"/>
                <a:gd name="T10" fmla="*/ 931 w 933"/>
                <a:gd name="T11" fmla="*/ 4 h 4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3"/>
                <a:gd name="T19" fmla="*/ 0 h 478"/>
                <a:gd name="T20" fmla="*/ 933 w 933"/>
                <a:gd name="T21" fmla="*/ 478 h 4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3" h="478">
                  <a:moveTo>
                    <a:pt x="931" y="4"/>
                  </a:moveTo>
                  <a:lnTo>
                    <a:pt x="930" y="0"/>
                  </a:lnTo>
                  <a:lnTo>
                    <a:pt x="0" y="471"/>
                  </a:lnTo>
                  <a:lnTo>
                    <a:pt x="3" y="478"/>
                  </a:lnTo>
                  <a:lnTo>
                    <a:pt x="933" y="7"/>
                  </a:lnTo>
                  <a:lnTo>
                    <a:pt x="931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3" name="Freeform 241"/>
            <p:cNvSpPr>
              <a:spLocks/>
            </p:cNvSpPr>
            <p:nvPr/>
          </p:nvSpPr>
          <p:spPr bwMode="auto">
            <a:xfrm>
              <a:off x="2167" y="2738"/>
              <a:ext cx="36" cy="9"/>
            </a:xfrm>
            <a:custGeom>
              <a:avLst/>
              <a:gdLst>
                <a:gd name="T0" fmla="*/ 36 w 36"/>
                <a:gd name="T1" fmla="*/ 0 h 9"/>
                <a:gd name="T2" fmla="*/ 35 w 36"/>
                <a:gd name="T3" fmla="*/ 0 h 9"/>
                <a:gd name="T4" fmla="*/ 30 w 36"/>
                <a:gd name="T5" fmla="*/ 0 h 9"/>
                <a:gd name="T6" fmla="*/ 25 w 36"/>
                <a:gd name="T7" fmla="*/ 0 h 9"/>
                <a:gd name="T8" fmla="*/ 20 w 36"/>
                <a:gd name="T9" fmla="*/ 1 h 9"/>
                <a:gd name="T10" fmla="*/ 15 w 36"/>
                <a:gd name="T11" fmla="*/ 1 h 9"/>
                <a:gd name="T12" fmla="*/ 10 w 36"/>
                <a:gd name="T13" fmla="*/ 1 h 9"/>
                <a:gd name="T14" fmla="*/ 5 w 36"/>
                <a:gd name="T15" fmla="*/ 1 h 9"/>
                <a:gd name="T16" fmla="*/ 0 w 36"/>
                <a:gd name="T17" fmla="*/ 2 h 9"/>
                <a:gd name="T18" fmla="*/ 1 w 36"/>
                <a:gd name="T19" fmla="*/ 9 h 9"/>
                <a:gd name="T20" fmla="*/ 5 w 36"/>
                <a:gd name="T21" fmla="*/ 9 h 9"/>
                <a:gd name="T22" fmla="*/ 10 w 36"/>
                <a:gd name="T23" fmla="*/ 8 h 9"/>
                <a:gd name="T24" fmla="*/ 15 w 36"/>
                <a:gd name="T25" fmla="*/ 8 h 9"/>
                <a:gd name="T26" fmla="*/ 20 w 36"/>
                <a:gd name="T27" fmla="*/ 8 h 9"/>
                <a:gd name="T28" fmla="*/ 25 w 36"/>
                <a:gd name="T29" fmla="*/ 7 h 9"/>
                <a:gd name="T30" fmla="*/ 30 w 36"/>
                <a:gd name="T31" fmla="*/ 7 h 9"/>
                <a:gd name="T32" fmla="*/ 35 w 36"/>
                <a:gd name="T33" fmla="*/ 7 h 9"/>
                <a:gd name="T34" fmla="*/ 36 w 36"/>
                <a:gd name="T35" fmla="*/ 7 h 9"/>
                <a:gd name="T36" fmla="*/ 36 w 36"/>
                <a:gd name="T37" fmla="*/ 0 h 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6"/>
                <a:gd name="T58" fmla="*/ 0 h 9"/>
                <a:gd name="T59" fmla="*/ 36 w 36"/>
                <a:gd name="T60" fmla="*/ 9 h 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6" h="9">
                  <a:moveTo>
                    <a:pt x="36" y="0"/>
                  </a:moveTo>
                  <a:lnTo>
                    <a:pt x="35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0" y="1"/>
                  </a:lnTo>
                  <a:lnTo>
                    <a:pt x="15" y="1"/>
                  </a:lnTo>
                  <a:lnTo>
                    <a:pt x="10" y="1"/>
                  </a:lnTo>
                  <a:lnTo>
                    <a:pt x="5" y="1"/>
                  </a:lnTo>
                  <a:lnTo>
                    <a:pt x="0" y="2"/>
                  </a:lnTo>
                  <a:lnTo>
                    <a:pt x="1" y="9"/>
                  </a:lnTo>
                  <a:lnTo>
                    <a:pt x="5" y="9"/>
                  </a:lnTo>
                  <a:lnTo>
                    <a:pt x="10" y="8"/>
                  </a:lnTo>
                  <a:lnTo>
                    <a:pt x="15" y="8"/>
                  </a:lnTo>
                  <a:lnTo>
                    <a:pt x="20" y="8"/>
                  </a:lnTo>
                  <a:lnTo>
                    <a:pt x="25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36" y="7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4" name="Freeform 242"/>
            <p:cNvSpPr>
              <a:spLocks/>
            </p:cNvSpPr>
            <p:nvPr/>
          </p:nvSpPr>
          <p:spPr bwMode="auto">
            <a:xfrm>
              <a:off x="2225" y="2738"/>
              <a:ext cx="36" cy="10"/>
            </a:xfrm>
            <a:custGeom>
              <a:avLst/>
              <a:gdLst>
                <a:gd name="T0" fmla="*/ 36 w 36"/>
                <a:gd name="T1" fmla="*/ 3 h 10"/>
                <a:gd name="T2" fmla="*/ 31 w 36"/>
                <a:gd name="T3" fmla="*/ 2 h 10"/>
                <a:gd name="T4" fmla="*/ 19 w 36"/>
                <a:gd name="T5" fmla="*/ 2 h 10"/>
                <a:gd name="T6" fmla="*/ 7 w 36"/>
                <a:gd name="T7" fmla="*/ 1 h 10"/>
                <a:gd name="T8" fmla="*/ 0 w 36"/>
                <a:gd name="T9" fmla="*/ 0 h 10"/>
                <a:gd name="T10" fmla="*/ 0 w 36"/>
                <a:gd name="T11" fmla="*/ 7 h 10"/>
                <a:gd name="T12" fmla="*/ 6 w 36"/>
                <a:gd name="T13" fmla="*/ 8 h 10"/>
                <a:gd name="T14" fmla="*/ 19 w 36"/>
                <a:gd name="T15" fmla="*/ 9 h 10"/>
                <a:gd name="T16" fmla="*/ 31 w 36"/>
                <a:gd name="T17" fmla="*/ 10 h 10"/>
                <a:gd name="T18" fmla="*/ 36 w 36"/>
                <a:gd name="T19" fmla="*/ 10 h 10"/>
                <a:gd name="T20" fmla="*/ 36 w 36"/>
                <a:gd name="T21" fmla="*/ 3 h 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"/>
                <a:gd name="T34" fmla="*/ 0 h 10"/>
                <a:gd name="T35" fmla="*/ 36 w 36"/>
                <a:gd name="T36" fmla="*/ 10 h 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" h="10">
                  <a:moveTo>
                    <a:pt x="36" y="3"/>
                  </a:moveTo>
                  <a:lnTo>
                    <a:pt x="31" y="2"/>
                  </a:lnTo>
                  <a:lnTo>
                    <a:pt x="19" y="2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7"/>
                  </a:lnTo>
                  <a:lnTo>
                    <a:pt x="6" y="8"/>
                  </a:lnTo>
                  <a:lnTo>
                    <a:pt x="19" y="9"/>
                  </a:lnTo>
                  <a:lnTo>
                    <a:pt x="31" y="10"/>
                  </a:lnTo>
                  <a:lnTo>
                    <a:pt x="36" y="10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Freeform 243"/>
            <p:cNvSpPr>
              <a:spLocks/>
            </p:cNvSpPr>
            <p:nvPr/>
          </p:nvSpPr>
          <p:spPr bwMode="auto">
            <a:xfrm>
              <a:off x="2282" y="2744"/>
              <a:ext cx="37" cy="13"/>
            </a:xfrm>
            <a:custGeom>
              <a:avLst/>
              <a:gdLst>
                <a:gd name="T0" fmla="*/ 37 w 37"/>
                <a:gd name="T1" fmla="*/ 6 h 13"/>
                <a:gd name="T2" fmla="*/ 31 w 37"/>
                <a:gd name="T3" fmla="*/ 5 h 13"/>
                <a:gd name="T4" fmla="*/ 20 w 37"/>
                <a:gd name="T5" fmla="*/ 3 h 13"/>
                <a:gd name="T6" fmla="*/ 10 w 37"/>
                <a:gd name="T7" fmla="*/ 1 h 13"/>
                <a:gd name="T8" fmla="*/ 1 w 37"/>
                <a:gd name="T9" fmla="*/ 0 h 13"/>
                <a:gd name="T10" fmla="*/ 0 w 37"/>
                <a:gd name="T11" fmla="*/ 7 h 13"/>
                <a:gd name="T12" fmla="*/ 8 w 37"/>
                <a:gd name="T13" fmla="*/ 8 h 13"/>
                <a:gd name="T14" fmla="*/ 19 w 37"/>
                <a:gd name="T15" fmla="*/ 10 h 13"/>
                <a:gd name="T16" fmla="*/ 30 w 37"/>
                <a:gd name="T17" fmla="*/ 12 h 13"/>
                <a:gd name="T18" fmla="*/ 35 w 37"/>
                <a:gd name="T19" fmla="*/ 13 h 13"/>
                <a:gd name="T20" fmla="*/ 37 w 37"/>
                <a:gd name="T21" fmla="*/ 6 h 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"/>
                <a:gd name="T34" fmla="*/ 0 h 13"/>
                <a:gd name="T35" fmla="*/ 37 w 37"/>
                <a:gd name="T36" fmla="*/ 13 h 1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" h="13">
                  <a:moveTo>
                    <a:pt x="37" y="6"/>
                  </a:moveTo>
                  <a:lnTo>
                    <a:pt x="31" y="5"/>
                  </a:lnTo>
                  <a:lnTo>
                    <a:pt x="20" y="3"/>
                  </a:lnTo>
                  <a:lnTo>
                    <a:pt x="10" y="1"/>
                  </a:lnTo>
                  <a:lnTo>
                    <a:pt x="1" y="0"/>
                  </a:lnTo>
                  <a:lnTo>
                    <a:pt x="0" y="7"/>
                  </a:lnTo>
                  <a:lnTo>
                    <a:pt x="8" y="8"/>
                  </a:lnTo>
                  <a:lnTo>
                    <a:pt x="19" y="10"/>
                  </a:lnTo>
                  <a:lnTo>
                    <a:pt x="30" y="12"/>
                  </a:lnTo>
                  <a:lnTo>
                    <a:pt x="35" y="13"/>
                  </a:lnTo>
                  <a:lnTo>
                    <a:pt x="37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Freeform 244"/>
            <p:cNvSpPr>
              <a:spLocks/>
            </p:cNvSpPr>
            <p:nvPr/>
          </p:nvSpPr>
          <p:spPr bwMode="auto">
            <a:xfrm>
              <a:off x="2338" y="2756"/>
              <a:ext cx="36" cy="19"/>
            </a:xfrm>
            <a:custGeom>
              <a:avLst/>
              <a:gdLst>
                <a:gd name="T0" fmla="*/ 36 w 36"/>
                <a:gd name="T1" fmla="*/ 12 h 19"/>
                <a:gd name="T2" fmla="*/ 34 w 36"/>
                <a:gd name="T3" fmla="*/ 11 h 19"/>
                <a:gd name="T4" fmla="*/ 26 w 36"/>
                <a:gd name="T5" fmla="*/ 8 h 19"/>
                <a:gd name="T6" fmla="*/ 16 w 36"/>
                <a:gd name="T7" fmla="*/ 5 h 19"/>
                <a:gd name="T8" fmla="*/ 6 w 36"/>
                <a:gd name="T9" fmla="*/ 1 h 19"/>
                <a:gd name="T10" fmla="*/ 2 w 36"/>
                <a:gd name="T11" fmla="*/ 0 h 19"/>
                <a:gd name="T12" fmla="*/ 0 w 36"/>
                <a:gd name="T13" fmla="*/ 7 h 19"/>
                <a:gd name="T14" fmla="*/ 4 w 36"/>
                <a:gd name="T15" fmla="*/ 9 h 19"/>
                <a:gd name="T16" fmla="*/ 14 w 36"/>
                <a:gd name="T17" fmla="*/ 11 h 19"/>
                <a:gd name="T18" fmla="*/ 23 w 36"/>
                <a:gd name="T19" fmla="*/ 14 h 19"/>
                <a:gd name="T20" fmla="*/ 32 w 36"/>
                <a:gd name="T21" fmla="*/ 18 h 19"/>
                <a:gd name="T22" fmla="*/ 33 w 36"/>
                <a:gd name="T23" fmla="*/ 19 h 19"/>
                <a:gd name="T24" fmla="*/ 36 w 36"/>
                <a:gd name="T25" fmla="*/ 12 h 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"/>
                <a:gd name="T40" fmla="*/ 0 h 19"/>
                <a:gd name="T41" fmla="*/ 36 w 36"/>
                <a:gd name="T42" fmla="*/ 19 h 1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" h="19">
                  <a:moveTo>
                    <a:pt x="36" y="12"/>
                  </a:moveTo>
                  <a:lnTo>
                    <a:pt x="34" y="11"/>
                  </a:lnTo>
                  <a:lnTo>
                    <a:pt x="26" y="8"/>
                  </a:lnTo>
                  <a:lnTo>
                    <a:pt x="16" y="5"/>
                  </a:lnTo>
                  <a:lnTo>
                    <a:pt x="6" y="1"/>
                  </a:lnTo>
                  <a:lnTo>
                    <a:pt x="2" y="0"/>
                  </a:lnTo>
                  <a:lnTo>
                    <a:pt x="0" y="7"/>
                  </a:lnTo>
                  <a:lnTo>
                    <a:pt x="4" y="9"/>
                  </a:lnTo>
                  <a:lnTo>
                    <a:pt x="14" y="11"/>
                  </a:lnTo>
                  <a:lnTo>
                    <a:pt x="23" y="14"/>
                  </a:lnTo>
                  <a:lnTo>
                    <a:pt x="32" y="18"/>
                  </a:lnTo>
                  <a:lnTo>
                    <a:pt x="33" y="19"/>
                  </a:lnTo>
                  <a:lnTo>
                    <a:pt x="3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7" name="Freeform 245"/>
            <p:cNvSpPr>
              <a:spLocks/>
            </p:cNvSpPr>
            <p:nvPr/>
          </p:nvSpPr>
          <p:spPr bwMode="auto">
            <a:xfrm>
              <a:off x="2391" y="2777"/>
              <a:ext cx="33" cy="26"/>
            </a:xfrm>
            <a:custGeom>
              <a:avLst/>
              <a:gdLst>
                <a:gd name="T0" fmla="*/ 33 w 33"/>
                <a:gd name="T1" fmla="*/ 20 h 26"/>
                <a:gd name="T2" fmla="*/ 33 w 33"/>
                <a:gd name="T3" fmla="*/ 20 h 26"/>
                <a:gd name="T4" fmla="*/ 27 w 33"/>
                <a:gd name="T5" fmla="*/ 15 h 26"/>
                <a:gd name="T6" fmla="*/ 20 w 33"/>
                <a:gd name="T7" fmla="*/ 11 h 26"/>
                <a:gd name="T8" fmla="*/ 14 w 33"/>
                <a:gd name="T9" fmla="*/ 7 h 26"/>
                <a:gd name="T10" fmla="*/ 6 w 33"/>
                <a:gd name="T11" fmla="*/ 2 h 26"/>
                <a:gd name="T12" fmla="*/ 3 w 33"/>
                <a:gd name="T13" fmla="*/ 0 h 26"/>
                <a:gd name="T14" fmla="*/ 0 w 33"/>
                <a:gd name="T15" fmla="*/ 7 h 26"/>
                <a:gd name="T16" fmla="*/ 3 w 33"/>
                <a:gd name="T17" fmla="*/ 9 h 26"/>
                <a:gd name="T18" fmla="*/ 10 w 33"/>
                <a:gd name="T19" fmla="*/ 12 h 26"/>
                <a:gd name="T20" fmla="*/ 17 w 33"/>
                <a:gd name="T21" fmla="*/ 17 h 26"/>
                <a:gd name="T22" fmla="*/ 23 w 33"/>
                <a:gd name="T23" fmla="*/ 21 h 26"/>
                <a:gd name="T24" fmla="*/ 29 w 33"/>
                <a:gd name="T25" fmla="*/ 26 h 26"/>
                <a:gd name="T26" fmla="*/ 29 w 33"/>
                <a:gd name="T27" fmla="*/ 26 h 26"/>
                <a:gd name="T28" fmla="*/ 33 w 33"/>
                <a:gd name="T29" fmla="*/ 20 h 2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3"/>
                <a:gd name="T46" fmla="*/ 0 h 26"/>
                <a:gd name="T47" fmla="*/ 33 w 33"/>
                <a:gd name="T48" fmla="*/ 26 h 2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3" h="26">
                  <a:moveTo>
                    <a:pt x="33" y="20"/>
                  </a:moveTo>
                  <a:lnTo>
                    <a:pt x="33" y="20"/>
                  </a:lnTo>
                  <a:lnTo>
                    <a:pt x="27" y="15"/>
                  </a:lnTo>
                  <a:lnTo>
                    <a:pt x="20" y="11"/>
                  </a:lnTo>
                  <a:lnTo>
                    <a:pt x="14" y="7"/>
                  </a:lnTo>
                  <a:lnTo>
                    <a:pt x="6" y="2"/>
                  </a:lnTo>
                  <a:lnTo>
                    <a:pt x="3" y="0"/>
                  </a:lnTo>
                  <a:lnTo>
                    <a:pt x="0" y="7"/>
                  </a:lnTo>
                  <a:lnTo>
                    <a:pt x="3" y="9"/>
                  </a:lnTo>
                  <a:lnTo>
                    <a:pt x="10" y="12"/>
                  </a:lnTo>
                  <a:lnTo>
                    <a:pt x="17" y="17"/>
                  </a:lnTo>
                  <a:lnTo>
                    <a:pt x="23" y="21"/>
                  </a:lnTo>
                  <a:lnTo>
                    <a:pt x="29" y="26"/>
                  </a:lnTo>
                  <a:lnTo>
                    <a:pt x="33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Freeform 246"/>
            <p:cNvSpPr>
              <a:spLocks/>
            </p:cNvSpPr>
            <p:nvPr/>
          </p:nvSpPr>
          <p:spPr bwMode="auto">
            <a:xfrm>
              <a:off x="2434" y="2814"/>
              <a:ext cx="21" cy="35"/>
            </a:xfrm>
            <a:custGeom>
              <a:avLst/>
              <a:gdLst>
                <a:gd name="T0" fmla="*/ 21 w 21"/>
                <a:gd name="T1" fmla="*/ 34 h 35"/>
                <a:gd name="T2" fmla="*/ 21 w 21"/>
                <a:gd name="T3" fmla="*/ 32 h 35"/>
                <a:gd name="T4" fmla="*/ 20 w 21"/>
                <a:gd name="T5" fmla="*/ 27 h 35"/>
                <a:gd name="T6" fmla="*/ 18 w 21"/>
                <a:gd name="T7" fmla="*/ 21 h 35"/>
                <a:gd name="T8" fmla="*/ 16 w 21"/>
                <a:gd name="T9" fmla="*/ 15 h 35"/>
                <a:gd name="T10" fmla="*/ 13 w 21"/>
                <a:gd name="T11" fmla="*/ 9 h 35"/>
                <a:gd name="T12" fmla="*/ 9 w 21"/>
                <a:gd name="T13" fmla="*/ 4 h 35"/>
                <a:gd name="T14" fmla="*/ 6 w 21"/>
                <a:gd name="T15" fmla="*/ 0 h 35"/>
                <a:gd name="T16" fmla="*/ 0 w 21"/>
                <a:gd name="T17" fmla="*/ 4 h 35"/>
                <a:gd name="T18" fmla="*/ 3 w 21"/>
                <a:gd name="T19" fmla="*/ 8 h 35"/>
                <a:gd name="T20" fmla="*/ 7 w 21"/>
                <a:gd name="T21" fmla="*/ 13 h 35"/>
                <a:gd name="T22" fmla="*/ 9 w 21"/>
                <a:gd name="T23" fmla="*/ 18 h 35"/>
                <a:gd name="T24" fmla="*/ 11 w 21"/>
                <a:gd name="T25" fmla="*/ 23 h 35"/>
                <a:gd name="T26" fmla="*/ 12 w 21"/>
                <a:gd name="T27" fmla="*/ 28 h 35"/>
                <a:gd name="T28" fmla="*/ 13 w 21"/>
                <a:gd name="T29" fmla="*/ 33 h 35"/>
                <a:gd name="T30" fmla="*/ 13 w 21"/>
                <a:gd name="T31" fmla="*/ 35 h 35"/>
                <a:gd name="T32" fmla="*/ 21 w 21"/>
                <a:gd name="T33" fmla="*/ 34 h 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"/>
                <a:gd name="T52" fmla="*/ 0 h 35"/>
                <a:gd name="T53" fmla="*/ 21 w 21"/>
                <a:gd name="T54" fmla="*/ 35 h 3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" h="35">
                  <a:moveTo>
                    <a:pt x="21" y="34"/>
                  </a:moveTo>
                  <a:lnTo>
                    <a:pt x="21" y="32"/>
                  </a:lnTo>
                  <a:lnTo>
                    <a:pt x="20" y="27"/>
                  </a:lnTo>
                  <a:lnTo>
                    <a:pt x="18" y="21"/>
                  </a:lnTo>
                  <a:lnTo>
                    <a:pt x="16" y="15"/>
                  </a:lnTo>
                  <a:lnTo>
                    <a:pt x="13" y="9"/>
                  </a:lnTo>
                  <a:lnTo>
                    <a:pt x="9" y="4"/>
                  </a:lnTo>
                  <a:lnTo>
                    <a:pt x="6" y="0"/>
                  </a:lnTo>
                  <a:lnTo>
                    <a:pt x="0" y="4"/>
                  </a:lnTo>
                  <a:lnTo>
                    <a:pt x="3" y="8"/>
                  </a:lnTo>
                  <a:lnTo>
                    <a:pt x="7" y="13"/>
                  </a:lnTo>
                  <a:lnTo>
                    <a:pt x="9" y="18"/>
                  </a:lnTo>
                  <a:lnTo>
                    <a:pt x="11" y="23"/>
                  </a:lnTo>
                  <a:lnTo>
                    <a:pt x="12" y="28"/>
                  </a:lnTo>
                  <a:lnTo>
                    <a:pt x="13" y="33"/>
                  </a:lnTo>
                  <a:lnTo>
                    <a:pt x="13" y="35"/>
                  </a:lnTo>
                  <a:lnTo>
                    <a:pt x="21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VISUALIZAÇÃO 3D</a:t>
            </a:r>
          </a:p>
        </p:txBody>
      </p:sp>
      <p:pic>
        <p:nvPicPr>
          <p:cNvPr id="4" name="Picture 3" descr="M:\JOBS\Hearn Baker\FINAL\ch07\tiff\AADGHXT0.t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627" y="1600200"/>
            <a:ext cx="6037946" cy="45307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pt-BR"/>
              <a:t>Vetores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533400" y="1554163"/>
            <a:ext cx="4343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pt-BR" sz="2000"/>
              <a:t>Soma de vectores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pt-BR" sz="2000" i="1"/>
              <a:t>t </a:t>
            </a:r>
            <a:r>
              <a:rPr lang="pt-BR" sz="2000"/>
              <a:t>=</a:t>
            </a:r>
            <a:r>
              <a:rPr lang="pt-BR" sz="2000" i="1"/>
              <a:t> v </a:t>
            </a:r>
            <a:r>
              <a:rPr lang="pt-BR" sz="2000"/>
              <a:t>+</a:t>
            </a:r>
            <a:r>
              <a:rPr lang="pt-BR" sz="2000" i="1"/>
              <a:t> u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pt-BR" sz="2000"/>
              <a:t>Multiplicação de vector por escalar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pt-BR" sz="2000" i="1"/>
              <a:t>u </a:t>
            </a:r>
            <a:r>
              <a:rPr lang="pt-BR" sz="2000"/>
              <a:t>=</a:t>
            </a:r>
            <a:r>
              <a:rPr lang="pt-BR" sz="2000" i="1"/>
              <a:t> 2 v </a:t>
            </a:r>
            <a:endParaRPr lang="pt-BR" sz="20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pt-BR" sz="2000"/>
              <a:t>Subtração de pontos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pt-BR" sz="2000" i="1"/>
              <a:t>v</a:t>
            </a:r>
            <a:r>
              <a:rPr lang="pt-BR" sz="2000"/>
              <a:t> = </a:t>
            </a:r>
            <a:r>
              <a:rPr lang="pt-BR" sz="2000" i="1"/>
              <a:t>Q</a:t>
            </a:r>
            <a:r>
              <a:rPr lang="pt-BR" sz="2000"/>
              <a:t> – </a:t>
            </a:r>
            <a:r>
              <a:rPr lang="pt-BR" sz="2000" i="1"/>
              <a:t>P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pt-BR" sz="2000"/>
              <a:t>Soma de ponto com vector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pt-BR" sz="2000" i="1"/>
              <a:t>Q</a:t>
            </a:r>
            <a:r>
              <a:rPr lang="pt-BR" sz="2000"/>
              <a:t> = </a:t>
            </a:r>
            <a:r>
              <a:rPr lang="pt-BR" sz="2000" i="1"/>
              <a:t>P</a:t>
            </a:r>
            <a:r>
              <a:rPr lang="pt-BR" sz="2000"/>
              <a:t> + </a:t>
            </a:r>
            <a:r>
              <a:rPr lang="pt-BR" sz="2000" i="1"/>
              <a:t>v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endParaRPr lang="pt-BR" sz="2000" i="1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5624513" y="1401763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 i="1">
                <a:latin typeface="Times New Roman" pitchFamily="18" charset="0"/>
              </a:rPr>
              <a:t>y</a:t>
            </a:r>
          </a:p>
        </p:txBody>
      </p:sp>
      <p:grpSp>
        <p:nvGrpSpPr>
          <p:cNvPr id="24581" name="Group 6"/>
          <p:cNvGrpSpPr>
            <a:grpSpLocks/>
          </p:cNvGrpSpPr>
          <p:nvPr/>
        </p:nvGrpSpPr>
        <p:grpSpPr bwMode="auto">
          <a:xfrm>
            <a:off x="6005513" y="1554163"/>
            <a:ext cx="1752600" cy="1676400"/>
            <a:chOff x="3639" y="912"/>
            <a:chExt cx="1104" cy="1056"/>
          </a:xfrm>
        </p:grpSpPr>
        <p:sp>
          <p:nvSpPr>
            <p:cNvPr id="24604" name="Line 7"/>
            <p:cNvSpPr>
              <a:spLocks noChangeShapeType="1"/>
            </p:cNvSpPr>
            <p:nvPr/>
          </p:nvSpPr>
          <p:spPr bwMode="auto">
            <a:xfrm>
              <a:off x="3640" y="1968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5" name="Line 8"/>
            <p:cNvSpPr>
              <a:spLocks noChangeShapeType="1"/>
            </p:cNvSpPr>
            <p:nvPr/>
          </p:nvSpPr>
          <p:spPr bwMode="auto">
            <a:xfrm flipV="1">
              <a:off x="3640" y="1008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6" name="Text Box 9"/>
            <p:cNvSpPr txBox="1">
              <a:spLocks noChangeArrowheads="1"/>
            </p:cNvSpPr>
            <p:nvPr/>
          </p:nvSpPr>
          <p:spPr bwMode="auto">
            <a:xfrm>
              <a:off x="4542" y="1680"/>
              <a:ext cx="20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4607" name="Text Box 10"/>
            <p:cNvSpPr txBox="1">
              <a:spLocks noChangeArrowheads="1"/>
            </p:cNvSpPr>
            <p:nvPr/>
          </p:nvSpPr>
          <p:spPr bwMode="auto">
            <a:xfrm>
              <a:off x="4023" y="1584"/>
              <a:ext cx="20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 b="1" i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4608" name="Line 11"/>
            <p:cNvSpPr>
              <a:spLocks noChangeShapeType="1"/>
            </p:cNvSpPr>
            <p:nvPr/>
          </p:nvSpPr>
          <p:spPr bwMode="auto">
            <a:xfrm flipV="1">
              <a:off x="3640" y="1776"/>
              <a:ext cx="719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9" name="Text Box 12"/>
            <p:cNvSpPr txBox="1">
              <a:spLocks noChangeArrowheads="1"/>
            </p:cNvSpPr>
            <p:nvPr/>
          </p:nvSpPr>
          <p:spPr bwMode="auto">
            <a:xfrm>
              <a:off x="4359" y="1152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 b="1" i="1">
                  <a:latin typeface="Times New Roman" pitchFamily="18" charset="0"/>
                </a:rPr>
                <a:t>u</a:t>
              </a:r>
            </a:p>
          </p:txBody>
        </p:sp>
        <p:sp>
          <p:nvSpPr>
            <p:cNvPr id="24610" name="Line 13"/>
            <p:cNvSpPr>
              <a:spLocks noChangeShapeType="1"/>
            </p:cNvSpPr>
            <p:nvPr/>
          </p:nvSpPr>
          <p:spPr bwMode="auto">
            <a:xfrm flipV="1">
              <a:off x="4359" y="912"/>
              <a:ext cx="48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1" name="Line 14"/>
            <p:cNvSpPr>
              <a:spLocks noChangeShapeType="1"/>
            </p:cNvSpPr>
            <p:nvPr/>
          </p:nvSpPr>
          <p:spPr bwMode="auto">
            <a:xfrm flipV="1">
              <a:off x="3639" y="912"/>
              <a:ext cx="768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12" name="Text Box 15"/>
            <p:cNvSpPr txBox="1">
              <a:spLocks noChangeArrowheads="1"/>
            </p:cNvSpPr>
            <p:nvPr/>
          </p:nvSpPr>
          <p:spPr bwMode="auto">
            <a:xfrm rot="-3172516">
              <a:off x="3541" y="1154"/>
              <a:ext cx="77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 b="1" i="1">
                  <a:latin typeface="Times New Roman" pitchFamily="18" charset="0"/>
                </a:rPr>
                <a:t>t = v + u</a:t>
              </a:r>
            </a:p>
          </p:txBody>
        </p:sp>
      </p:grpSp>
      <p:grpSp>
        <p:nvGrpSpPr>
          <p:cNvPr id="24582" name="Group 16"/>
          <p:cNvGrpSpPr>
            <a:grpSpLocks/>
          </p:cNvGrpSpPr>
          <p:nvPr/>
        </p:nvGrpSpPr>
        <p:grpSpPr bwMode="auto">
          <a:xfrm>
            <a:off x="5638800" y="3916363"/>
            <a:ext cx="2667000" cy="2209800"/>
            <a:chOff x="3408" y="2400"/>
            <a:chExt cx="1680" cy="1392"/>
          </a:xfrm>
        </p:grpSpPr>
        <p:sp>
          <p:nvSpPr>
            <p:cNvPr id="24594" name="Line 17"/>
            <p:cNvSpPr>
              <a:spLocks noChangeShapeType="1"/>
            </p:cNvSpPr>
            <p:nvPr/>
          </p:nvSpPr>
          <p:spPr bwMode="auto">
            <a:xfrm>
              <a:off x="3664" y="3552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595" name="Line 18"/>
            <p:cNvSpPr>
              <a:spLocks noChangeShapeType="1"/>
            </p:cNvSpPr>
            <p:nvPr/>
          </p:nvSpPr>
          <p:spPr bwMode="auto">
            <a:xfrm flipV="1">
              <a:off x="3664" y="2592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596" name="Text Box 19"/>
            <p:cNvSpPr txBox="1">
              <a:spLocks noChangeArrowheads="1"/>
            </p:cNvSpPr>
            <p:nvPr/>
          </p:nvSpPr>
          <p:spPr bwMode="auto">
            <a:xfrm>
              <a:off x="4704" y="3504"/>
              <a:ext cx="20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4597" name="Text Box 20"/>
            <p:cNvSpPr txBox="1">
              <a:spLocks noChangeArrowheads="1"/>
            </p:cNvSpPr>
            <p:nvPr/>
          </p:nvSpPr>
          <p:spPr bwMode="auto">
            <a:xfrm>
              <a:off x="3408" y="2400"/>
              <a:ext cx="20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4598" name="Text Box 21"/>
            <p:cNvSpPr txBox="1">
              <a:spLocks noChangeArrowheads="1"/>
            </p:cNvSpPr>
            <p:nvPr/>
          </p:nvSpPr>
          <p:spPr bwMode="auto">
            <a:xfrm>
              <a:off x="3952" y="2640"/>
              <a:ext cx="20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 b="1" i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4599" name="Line 22"/>
            <p:cNvSpPr>
              <a:spLocks noChangeShapeType="1"/>
            </p:cNvSpPr>
            <p:nvPr/>
          </p:nvSpPr>
          <p:spPr bwMode="auto">
            <a:xfrm flipV="1">
              <a:off x="3808" y="2784"/>
              <a:ext cx="62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0" name="Text Box 23"/>
            <p:cNvSpPr txBox="1">
              <a:spLocks noChangeArrowheads="1"/>
            </p:cNvSpPr>
            <p:nvPr/>
          </p:nvSpPr>
          <p:spPr bwMode="auto">
            <a:xfrm>
              <a:off x="4672" y="2400"/>
              <a:ext cx="20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 b="1" i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4601" name="Line 24"/>
            <p:cNvSpPr>
              <a:spLocks noChangeShapeType="1"/>
            </p:cNvSpPr>
            <p:nvPr/>
          </p:nvSpPr>
          <p:spPr bwMode="auto">
            <a:xfrm flipV="1">
              <a:off x="4432" y="2496"/>
              <a:ext cx="62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2" name="Line 25"/>
            <p:cNvSpPr>
              <a:spLocks noChangeShapeType="1"/>
            </p:cNvSpPr>
            <p:nvPr/>
          </p:nvSpPr>
          <p:spPr bwMode="auto">
            <a:xfrm flipV="1">
              <a:off x="3856" y="2640"/>
              <a:ext cx="1232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603" name="Text Box 26"/>
            <p:cNvSpPr txBox="1">
              <a:spLocks noChangeArrowheads="1"/>
            </p:cNvSpPr>
            <p:nvPr/>
          </p:nvSpPr>
          <p:spPr bwMode="auto">
            <a:xfrm rot="-1435173">
              <a:off x="4288" y="2976"/>
              <a:ext cx="65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 b="1" i="1">
                  <a:latin typeface="Times New Roman" pitchFamily="18" charset="0"/>
                </a:rPr>
                <a:t>u = 2 v</a:t>
              </a:r>
            </a:p>
          </p:txBody>
        </p:sp>
      </p:grpSp>
      <p:grpSp>
        <p:nvGrpSpPr>
          <p:cNvPr id="24583" name="Group 27"/>
          <p:cNvGrpSpPr>
            <a:grpSpLocks/>
          </p:cNvGrpSpPr>
          <p:nvPr/>
        </p:nvGrpSpPr>
        <p:grpSpPr bwMode="auto">
          <a:xfrm>
            <a:off x="990600" y="4830763"/>
            <a:ext cx="2386013" cy="1676400"/>
            <a:chOff x="480" y="2976"/>
            <a:chExt cx="1503" cy="1056"/>
          </a:xfrm>
        </p:grpSpPr>
        <p:sp>
          <p:nvSpPr>
            <p:cNvPr id="24584" name="Line 28"/>
            <p:cNvSpPr>
              <a:spLocks noChangeShapeType="1"/>
            </p:cNvSpPr>
            <p:nvPr/>
          </p:nvSpPr>
          <p:spPr bwMode="auto">
            <a:xfrm>
              <a:off x="768" y="4032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585" name="Line 29"/>
            <p:cNvSpPr>
              <a:spLocks noChangeShapeType="1"/>
            </p:cNvSpPr>
            <p:nvPr/>
          </p:nvSpPr>
          <p:spPr bwMode="auto">
            <a:xfrm flipV="1">
              <a:off x="768" y="3072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586" name="Text Box 30"/>
            <p:cNvSpPr txBox="1">
              <a:spLocks noChangeArrowheads="1"/>
            </p:cNvSpPr>
            <p:nvPr/>
          </p:nvSpPr>
          <p:spPr bwMode="auto">
            <a:xfrm>
              <a:off x="1670" y="3744"/>
              <a:ext cx="20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4587" name="Text Box 31"/>
            <p:cNvSpPr txBox="1">
              <a:spLocks noChangeArrowheads="1"/>
            </p:cNvSpPr>
            <p:nvPr/>
          </p:nvSpPr>
          <p:spPr bwMode="auto">
            <a:xfrm>
              <a:off x="480" y="2976"/>
              <a:ext cx="20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24588" name="Oval 32"/>
            <p:cNvSpPr>
              <a:spLocks noChangeArrowheads="1"/>
            </p:cNvSpPr>
            <p:nvPr/>
          </p:nvSpPr>
          <p:spPr bwMode="auto">
            <a:xfrm>
              <a:off x="1248" y="331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589" name="Text Box 33"/>
            <p:cNvSpPr txBox="1">
              <a:spLocks noChangeArrowheads="1"/>
            </p:cNvSpPr>
            <p:nvPr/>
          </p:nvSpPr>
          <p:spPr bwMode="auto">
            <a:xfrm>
              <a:off x="1078" y="3024"/>
              <a:ext cx="23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 b="1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4590" name="Text Box 34"/>
            <p:cNvSpPr txBox="1">
              <a:spLocks noChangeArrowheads="1"/>
            </p:cNvSpPr>
            <p:nvPr/>
          </p:nvSpPr>
          <p:spPr bwMode="auto">
            <a:xfrm>
              <a:off x="1311" y="3504"/>
              <a:ext cx="20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 b="1" i="1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4591" name="Line 35"/>
            <p:cNvSpPr>
              <a:spLocks noChangeShapeType="1"/>
            </p:cNvSpPr>
            <p:nvPr/>
          </p:nvSpPr>
          <p:spPr bwMode="auto">
            <a:xfrm>
              <a:off x="1296" y="3360"/>
              <a:ext cx="38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592" name="Oval 36"/>
            <p:cNvSpPr>
              <a:spLocks noChangeArrowheads="1"/>
            </p:cNvSpPr>
            <p:nvPr/>
          </p:nvSpPr>
          <p:spPr bwMode="auto">
            <a:xfrm>
              <a:off x="1687" y="3584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593" name="Text Box 37"/>
            <p:cNvSpPr txBox="1">
              <a:spLocks noChangeArrowheads="1"/>
            </p:cNvSpPr>
            <p:nvPr/>
          </p:nvSpPr>
          <p:spPr bwMode="auto">
            <a:xfrm>
              <a:off x="1728" y="3360"/>
              <a:ext cx="25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400" b="1" i="1">
                  <a:latin typeface="Times New Roman" pitchFamily="18" charset="0"/>
                </a:rPr>
                <a:t>Q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EAC920CA-280D-4E1E-8DC4-6E1348946F46}" type="slidenum">
              <a:rPr lang="es-ES"/>
              <a:pPr lvl="1"/>
              <a:t>50</a:t>
            </a:fld>
            <a:endParaRPr lang="es-ES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Angel: Interactive Computer Graphics 5E © Addison-Wesley 2009</a:t>
            </a:r>
          </a:p>
        </p:txBody>
      </p:sp>
      <p:sp>
        <p:nvSpPr>
          <p:cNvPr id="1843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162800" cy="1066800"/>
          </a:xfrm>
        </p:spPr>
        <p:txBody>
          <a:bodyPr/>
          <a:lstStyle/>
          <a:p>
            <a:r>
              <a:rPr lang="en-US" dirty="0" err="1"/>
              <a:t>Projeções</a:t>
            </a:r>
            <a:r>
              <a:rPr lang="en-US" dirty="0"/>
              <a:t> </a:t>
            </a:r>
            <a:r>
              <a:rPr lang="en-US" dirty="0" err="1"/>
              <a:t>Geométricas</a:t>
            </a:r>
            <a:r>
              <a:rPr lang="en-US" dirty="0"/>
              <a:t> </a:t>
            </a:r>
            <a:r>
              <a:rPr lang="en-US" dirty="0" err="1"/>
              <a:t>Planares</a:t>
            </a:r>
            <a:endParaRPr lang="en-US" dirty="0"/>
          </a:p>
        </p:txBody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projeções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plano</a:t>
            </a:r>
            <a:endParaRPr lang="en-US" dirty="0"/>
          </a:p>
          <a:p>
            <a:r>
              <a:rPr lang="en-US" dirty="0" err="1"/>
              <a:t>Projetores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linhas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Converge </a:t>
            </a:r>
            <a:r>
              <a:rPr lang="en-US" dirty="0" err="1"/>
              <a:t>para</a:t>
            </a:r>
            <a:r>
              <a:rPr lang="en-US" dirty="0"/>
              <a:t> um </a:t>
            </a:r>
            <a:r>
              <a:rPr lang="en-US" dirty="0" err="1"/>
              <a:t>centro</a:t>
            </a:r>
            <a:r>
              <a:rPr lang="en-US" dirty="0"/>
              <a:t> de projeção,</a:t>
            </a:r>
          </a:p>
          <a:p>
            <a:pPr lvl="1"/>
            <a:r>
              <a:rPr lang="en-US" dirty="0"/>
              <a:t>São </a:t>
            </a:r>
            <a:r>
              <a:rPr lang="en-US" dirty="0" err="1"/>
              <a:t>paralelos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Tais</a:t>
            </a:r>
            <a:r>
              <a:rPr lang="en-US" dirty="0"/>
              <a:t> </a:t>
            </a:r>
            <a:r>
              <a:rPr lang="en-US" dirty="0" err="1"/>
              <a:t>projeções</a:t>
            </a:r>
            <a:r>
              <a:rPr lang="en-US" dirty="0"/>
              <a:t> </a:t>
            </a:r>
            <a:r>
              <a:rPr lang="en-US" dirty="0" err="1"/>
              <a:t>preserva</a:t>
            </a:r>
            <a:r>
              <a:rPr lang="en-US" dirty="0"/>
              <a:t> </a:t>
            </a:r>
            <a:r>
              <a:rPr lang="en-US" dirty="0" err="1"/>
              <a:t>linhas</a:t>
            </a:r>
            <a:endParaRPr lang="en-US" dirty="0"/>
          </a:p>
          <a:p>
            <a:pPr lvl="1"/>
            <a:r>
              <a:rPr lang="en-US" dirty="0" err="1"/>
              <a:t>Mas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ângulos</a:t>
            </a:r>
            <a:endParaRPr lang="en-US" dirty="0"/>
          </a:p>
          <a:p>
            <a:r>
              <a:rPr lang="en-US" dirty="0"/>
              <a:t>Projeção </a:t>
            </a:r>
            <a:r>
              <a:rPr lang="en-US" dirty="0" err="1"/>
              <a:t>não</a:t>
            </a:r>
            <a:r>
              <a:rPr lang="en-US" dirty="0"/>
              <a:t>-planar é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mapas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PROJEÇÕES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/>
              <a:t>As </a:t>
            </a:r>
            <a:r>
              <a:rPr lang="pt-BR" i="1"/>
              <a:t>projeções</a:t>
            </a:r>
            <a:r>
              <a:rPr lang="pt-BR"/>
              <a:t> transformam pontos de uma dimensão </a:t>
            </a:r>
            <a:r>
              <a:rPr lang="pt-BR" i="1"/>
              <a:t>n</a:t>
            </a:r>
            <a:r>
              <a:rPr lang="pt-BR"/>
              <a:t> em uma dimensão </a:t>
            </a:r>
            <a:r>
              <a:rPr lang="pt-BR" i="1"/>
              <a:t>m</a:t>
            </a:r>
            <a:r>
              <a:rPr lang="pt-BR"/>
              <a:t> menor que </a:t>
            </a:r>
            <a:r>
              <a:rPr lang="pt-BR" i="1"/>
              <a:t>n</a:t>
            </a:r>
            <a:endParaRPr lang="pt-BR"/>
          </a:p>
          <a:p>
            <a:pPr lvl="1" eaLnBrk="1" hangingPunct="1"/>
            <a:r>
              <a:rPr lang="pt-BR"/>
              <a:t>Exemplo: R</a:t>
            </a:r>
            <a:r>
              <a:rPr lang="pt-BR" baseline="30000"/>
              <a:t>3</a:t>
            </a:r>
            <a:r>
              <a:rPr lang="pt-BR"/>
              <a:t> </a:t>
            </a:r>
            <a:r>
              <a:rPr lang="pt-BR">
                <a:sym typeface="Symbol" pitchFamily="18" charset="2"/>
              </a:rPr>
              <a:t> R</a:t>
            </a:r>
            <a:r>
              <a:rPr lang="pt-BR" baseline="30000">
                <a:sym typeface="Symbol" pitchFamily="18" charset="2"/>
              </a:rPr>
              <a:t>2</a:t>
            </a:r>
            <a:r>
              <a:rPr lang="pt-BR">
                <a:sym typeface="Symbol" pitchFamily="18" charset="2"/>
              </a:rPr>
              <a:t> ou (x,y,z)  (x,y)</a:t>
            </a:r>
          </a:p>
          <a:p>
            <a:pPr eaLnBrk="1" hangingPunct="1"/>
            <a:r>
              <a:rPr lang="pt-BR">
                <a:sym typeface="Symbol" pitchFamily="18" charset="2"/>
              </a:rPr>
              <a:t>Projeções Geométricas Planares</a:t>
            </a:r>
          </a:p>
          <a:p>
            <a:pPr lvl="1" eaLnBrk="1" hangingPunct="1"/>
            <a:r>
              <a:rPr lang="pt-BR">
                <a:sym typeface="Symbol" pitchFamily="18" charset="2"/>
              </a:rPr>
              <a:t>Projeção em Perspectiva</a:t>
            </a:r>
          </a:p>
          <a:p>
            <a:pPr lvl="2" eaLnBrk="1" hangingPunct="1"/>
            <a:r>
              <a:rPr lang="pt-BR">
                <a:sym typeface="Symbol" pitchFamily="18" charset="2"/>
              </a:rPr>
              <a:t>Projetores originam-se em um centro de projeção</a:t>
            </a:r>
          </a:p>
          <a:p>
            <a:pPr lvl="1" eaLnBrk="1" hangingPunct="1"/>
            <a:r>
              <a:rPr lang="pt-BR">
                <a:sym typeface="Symbol" pitchFamily="18" charset="2"/>
              </a:rPr>
              <a:t>Projeção Paralela</a:t>
            </a:r>
          </a:p>
          <a:p>
            <a:pPr lvl="2" eaLnBrk="1" hangingPunct="1"/>
            <a:r>
              <a:rPr lang="pt-BR">
                <a:sym typeface="Symbol" pitchFamily="18" charset="2"/>
              </a:rPr>
              <a:t>Projetores paralelos a uma direção de projeção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PROJEÇÕES</a:t>
            </a:r>
          </a:p>
        </p:txBody>
      </p:sp>
      <p:pic>
        <p:nvPicPr>
          <p:cNvPr id="4" name="Picture 3" descr="M:\JOBS\Hearn Baker\FINAL\ch07\tiff\AADGHMW0.t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628800"/>
            <a:ext cx="6603777" cy="496027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PROJEÇÕES</a:t>
            </a:r>
          </a:p>
        </p:txBody>
      </p:sp>
      <p:pic>
        <p:nvPicPr>
          <p:cNvPr id="4" name="Picture 2" descr="M:\JOBS\Hearn Baker\FINAL\ch07\tiff\AADGHMV0.t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772816"/>
            <a:ext cx="5847866" cy="4392488"/>
          </a:xfrm>
          <a:prstGeom prst="rect">
            <a:avLst/>
          </a:prstGeom>
          <a:noFill/>
        </p:spPr>
      </p:pic>
      <p:pic>
        <p:nvPicPr>
          <p:cNvPr id="6" name="Picture 3" descr="C:\JOBS\Hearn Baker\Hearn-Baker-cright-new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175" y="6324600"/>
            <a:ext cx="7105650" cy="415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r>
              <a:rPr lang="es-ES" dirty="0"/>
              <a:t>34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Projeções</a:t>
            </a:r>
            <a:r>
              <a:rPr lang="en-US" dirty="0"/>
              <a:t> </a:t>
            </a:r>
            <a:r>
              <a:rPr lang="en-US" dirty="0" err="1"/>
              <a:t>Clássicas</a:t>
            </a:r>
            <a:endParaRPr lang="en-US" dirty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62" name="Picture 5" descr="C:\BOOK\OpenGL\Paul Final\Art\jpeg\AN05F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857364"/>
            <a:ext cx="6511526" cy="402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E167B274-4D73-4EBE-B8F8-6709EFEAE69B}" type="slidenum">
              <a:rPr lang="es-ES"/>
              <a:pPr lvl="1"/>
              <a:t>55</a:t>
            </a:fld>
            <a:endParaRPr lang="es-ES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Angel: Interactive Computer Graphics 5E © Addison-Wesley 2009</a:t>
            </a:r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Perspectiva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Paralela</a:t>
            </a:r>
            <a:endParaRPr lang="en-US" dirty="0"/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Computação Gráfica </a:t>
            </a:r>
            <a:r>
              <a:rPr lang="pt-BR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trata todas as projeções da mesma forma e as implementa com um único </a:t>
            </a:r>
            <a:r>
              <a:rPr lang="pt-BR" dirty="0" err="1"/>
              <a:t>pipeline</a:t>
            </a:r>
            <a:r>
              <a:rPr lang="pt-BR" dirty="0"/>
              <a:t>.  </a:t>
            </a:r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r>
              <a:rPr lang="pt-BR" dirty="0"/>
              <a:t>A visão clássica desenvolve diferentes técnicas para cada tipo de projeção.</a:t>
            </a:r>
          </a:p>
          <a:p>
            <a:pPr>
              <a:lnSpc>
                <a:spcPct val="90000"/>
              </a:lnSpc>
            </a:pPr>
            <a:endParaRPr lang="pt-BR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</a:pPr>
            <a:r>
              <a:rPr lang="pt-BR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distinção matemática   entre a projeção paralela e em perspectiva é o limite de projeção.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24E08B86-6C38-4C07-B7FC-C04B218A064B}" type="slidenum">
              <a:rPr lang="es-ES"/>
              <a:pPr lvl="1"/>
              <a:t>56</a:t>
            </a:fld>
            <a:endParaRPr lang="es-ES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Angel: Interactive Computer Graphics 5E © Addison-Wesley 2009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228600"/>
            <a:ext cx="7739090" cy="1066800"/>
          </a:xfrm>
        </p:spPr>
        <p:txBody>
          <a:bodyPr/>
          <a:lstStyle/>
          <a:p>
            <a:pPr algn="l"/>
            <a:r>
              <a:rPr lang="en-US" dirty="0" err="1"/>
              <a:t>Taxonomia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Projeção </a:t>
            </a:r>
            <a:r>
              <a:rPr lang="en-US" dirty="0" err="1"/>
              <a:t>Geométrica</a:t>
            </a:r>
            <a:r>
              <a:rPr lang="en-US" dirty="0"/>
              <a:t> Planar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642910" y="4500570"/>
            <a:ext cx="20574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/>
          <a:p>
            <a:pPr marL="190500" indent="-190500"/>
            <a:r>
              <a:rPr lang="en-US" dirty="0">
                <a:latin typeface="Arial" charset="0"/>
              </a:rPr>
              <a:t>  </a:t>
            </a:r>
            <a:r>
              <a:rPr lang="en-US" dirty="0" err="1">
                <a:latin typeface="Arial" charset="0"/>
              </a:rPr>
              <a:t>multivista</a:t>
            </a:r>
            <a:endParaRPr lang="en-US" dirty="0">
              <a:latin typeface="Arial" charset="0"/>
            </a:endParaRPr>
          </a:p>
          <a:p>
            <a:pPr marL="190500" indent="-190500"/>
            <a:r>
              <a:rPr lang="en-US" dirty="0" err="1">
                <a:latin typeface="Arial" charset="0"/>
              </a:rPr>
              <a:t>ortografica</a:t>
            </a:r>
            <a:endParaRPr lang="en-US" dirty="0">
              <a:latin typeface="Arial" charset="0"/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1000100" y="1785926"/>
            <a:ext cx="7781900" cy="4533912"/>
            <a:chOff x="457200" y="1714488"/>
            <a:chExt cx="7781900" cy="4533912"/>
          </a:xfrm>
        </p:grpSpPr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457200" y="5715000"/>
              <a:ext cx="1447800" cy="5334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/>
            <a:lstStyle/>
            <a:p>
              <a:pPr marL="190500" indent="-190500"/>
              <a:r>
                <a:rPr lang="en-US" dirty="0" err="1">
                  <a:latin typeface="Arial" charset="0"/>
                </a:rPr>
                <a:t>isometrica</a:t>
              </a:r>
              <a:endParaRPr lang="en-US" dirty="0">
                <a:latin typeface="Arial" charset="0"/>
              </a:endParaRPr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2209800" y="5715000"/>
              <a:ext cx="1295400" cy="5334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/>
            <a:lstStyle/>
            <a:p>
              <a:pPr marL="190500" indent="-190500"/>
              <a:r>
                <a:rPr lang="en-US" dirty="0" err="1">
                  <a:latin typeface="Arial" charset="0"/>
                </a:rPr>
                <a:t>dimetrica</a:t>
              </a:r>
              <a:endParaRPr lang="en-US" dirty="0">
                <a:latin typeface="Arial" charset="0"/>
              </a:endParaRPr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3810000" y="5715000"/>
              <a:ext cx="1371600" cy="5334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/>
            <a:lstStyle/>
            <a:p>
              <a:pPr marL="190500" indent="-190500"/>
              <a:r>
                <a:rPr lang="en-US" dirty="0" err="1">
                  <a:latin typeface="Arial" charset="0"/>
                </a:rPr>
                <a:t>trimetrica</a:t>
              </a:r>
              <a:endParaRPr lang="en-US" dirty="0">
                <a:latin typeface="Arial" charset="0"/>
              </a:endParaRPr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1000100" y="1714488"/>
              <a:ext cx="7239000" cy="3962400"/>
              <a:chOff x="1219200" y="1752600"/>
              <a:chExt cx="7239000" cy="3962400"/>
            </a:xfrm>
          </p:grpSpPr>
          <p:sp>
            <p:nvSpPr>
              <p:cNvPr id="21509" name="Line 4"/>
              <p:cNvSpPr>
                <a:spLocks noChangeShapeType="1"/>
              </p:cNvSpPr>
              <p:nvPr/>
            </p:nvSpPr>
            <p:spPr bwMode="auto">
              <a:xfrm>
                <a:off x="2743200" y="2514600"/>
                <a:ext cx="3581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510" name="Line 5"/>
              <p:cNvSpPr>
                <a:spLocks noChangeShapeType="1"/>
              </p:cNvSpPr>
              <p:nvPr/>
            </p:nvSpPr>
            <p:spPr bwMode="auto">
              <a:xfrm>
                <a:off x="2743200" y="2514600"/>
                <a:ext cx="0" cy="609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511" name="Line 6"/>
              <p:cNvSpPr>
                <a:spLocks noChangeShapeType="1"/>
              </p:cNvSpPr>
              <p:nvPr/>
            </p:nvSpPr>
            <p:spPr bwMode="auto">
              <a:xfrm>
                <a:off x="6324600" y="2514600"/>
                <a:ext cx="0" cy="609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512" name="Text Box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09800" y="2971800"/>
                <a:ext cx="1395458" cy="533400"/>
              </a:xfrm>
              <a:noFill/>
            </p:spPr>
            <p:txBody>
              <a:bodyPr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400" dirty="0" err="1"/>
                  <a:t>paralela</a:t>
                </a:r>
                <a:endParaRPr lang="en-US" sz="2400" dirty="0"/>
              </a:p>
            </p:txBody>
          </p:sp>
          <p:sp>
            <p:nvSpPr>
              <p:cNvPr id="21513" name="Text Box 9"/>
              <p:cNvSpPr txBox="1">
                <a:spLocks noChangeArrowheads="1"/>
              </p:cNvSpPr>
              <p:nvPr/>
            </p:nvSpPr>
            <p:spPr bwMode="auto">
              <a:xfrm>
                <a:off x="5486400" y="2971800"/>
                <a:ext cx="1364476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Ctr="1">
                <a:spAutoFit/>
              </a:bodyPr>
              <a:lstStyle/>
              <a:p>
                <a:r>
                  <a:rPr lang="en-US" dirty="0" err="1">
                    <a:latin typeface="Arial" charset="0"/>
                  </a:rPr>
                  <a:t>perspectiva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21514" name="Line 10"/>
              <p:cNvSpPr>
                <a:spLocks noChangeShapeType="1"/>
              </p:cNvSpPr>
              <p:nvPr/>
            </p:nvSpPr>
            <p:spPr bwMode="auto">
              <a:xfrm>
                <a:off x="2743200" y="3352800"/>
                <a:ext cx="0" cy="609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515" name="Line 11"/>
              <p:cNvSpPr>
                <a:spLocks noChangeShapeType="1"/>
              </p:cNvSpPr>
              <p:nvPr/>
            </p:nvSpPr>
            <p:spPr bwMode="auto">
              <a:xfrm>
                <a:off x="1219200" y="3962400"/>
                <a:ext cx="3124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516" name="Line 12"/>
              <p:cNvSpPr>
                <a:spLocks noChangeShapeType="1"/>
              </p:cNvSpPr>
              <p:nvPr/>
            </p:nvSpPr>
            <p:spPr bwMode="auto">
              <a:xfrm>
                <a:off x="6324600" y="3352800"/>
                <a:ext cx="0" cy="609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517" name="Line 13"/>
              <p:cNvSpPr>
                <a:spLocks noChangeShapeType="1"/>
              </p:cNvSpPr>
              <p:nvPr/>
            </p:nvSpPr>
            <p:spPr bwMode="auto">
              <a:xfrm>
                <a:off x="4724400" y="3962400"/>
                <a:ext cx="3124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518" name="Line 14"/>
              <p:cNvSpPr>
                <a:spLocks noChangeShapeType="1"/>
              </p:cNvSpPr>
              <p:nvPr/>
            </p:nvSpPr>
            <p:spPr bwMode="auto">
              <a:xfrm>
                <a:off x="1219200" y="3962400"/>
                <a:ext cx="0" cy="609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519" name="Line 15"/>
              <p:cNvSpPr>
                <a:spLocks noChangeShapeType="1"/>
              </p:cNvSpPr>
              <p:nvPr/>
            </p:nvSpPr>
            <p:spPr bwMode="auto">
              <a:xfrm>
                <a:off x="4343400" y="3962400"/>
                <a:ext cx="0" cy="609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520" name="Text Box 16"/>
              <p:cNvSpPr txBox="1">
                <a:spLocks noChangeArrowheads="1"/>
              </p:cNvSpPr>
              <p:nvPr/>
            </p:nvSpPr>
            <p:spPr bwMode="auto">
              <a:xfrm>
                <a:off x="1905000" y="4572000"/>
                <a:ext cx="1905000" cy="5334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2075" tIns="46038" rIns="92075" bIns="46038"/>
              <a:lstStyle/>
              <a:p>
                <a:pPr marL="190500" indent="-190500"/>
                <a:r>
                  <a:rPr lang="en-US" dirty="0" err="1">
                    <a:latin typeface="Arial" charset="0"/>
                  </a:rPr>
                  <a:t>axonometrica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21522" name="Text Box 18"/>
              <p:cNvSpPr txBox="1">
                <a:spLocks noChangeArrowheads="1"/>
              </p:cNvSpPr>
              <p:nvPr/>
            </p:nvSpPr>
            <p:spPr bwMode="auto">
              <a:xfrm>
                <a:off x="3810000" y="4572000"/>
                <a:ext cx="1219200" cy="5334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2075" tIns="46038" rIns="92075" bIns="46038"/>
              <a:lstStyle/>
              <a:p>
                <a:pPr marL="190500" indent="-190500"/>
                <a:r>
                  <a:rPr lang="en-US" dirty="0" err="1">
                    <a:latin typeface="Arial" charset="0"/>
                  </a:rPr>
                  <a:t>obliqua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21523" name="Line 19"/>
              <p:cNvSpPr>
                <a:spLocks noChangeShapeType="1"/>
              </p:cNvSpPr>
              <p:nvPr/>
            </p:nvSpPr>
            <p:spPr bwMode="auto">
              <a:xfrm>
                <a:off x="2743200" y="3962400"/>
                <a:ext cx="0" cy="609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524" name="Line 20"/>
              <p:cNvSpPr>
                <a:spLocks noChangeShapeType="1"/>
              </p:cNvSpPr>
              <p:nvPr/>
            </p:nvSpPr>
            <p:spPr bwMode="auto">
              <a:xfrm>
                <a:off x="2743200" y="4953000"/>
                <a:ext cx="0" cy="381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525" name="Line 21"/>
              <p:cNvSpPr>
                <a:spLocks noChangeShapeType="1"/>
              </p:cNvSpPr>
              <p:nvPr/>
            </p:nvSpPr>
            <p:spPr bwMode="auto">
              <a:xfrm>
                <a:off x="1219200" y="5334000"/>
                <a:ext cx="3124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526" name="Line 22"/>
              <p:cNvSpPr>
                <a:spLocks noChangeShapeType="1"/>
              </p:cNvSpPr>
              <p:nvPr/>
            </p:nvSpPr>
            <p:spPr bwMode="auto">
              <a:xfrm>
                <a:off x="1219200" y="5334000"/>
                <a:ext cx="0" cy="381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527" name="Line 23"/>
              <p:cNvSpPr>
                <a:spLocks noChangeShapeType="1"/>
              </p:cNvSpPr>
              <p:nvPr/>
            </p:nvSpPr>
            <p:spPr bwMode="auto">
              <a:xfrm>
                <a:off x="2743200" y="5334000"/>
                <a:ext cx="0" cy="381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528" name="Line 24"/>
              <p:cNvSpPr>
                <a:spLocks noChangeShapeType="1"/>
              </p:cNvSpPr>
              <p:nvPr/>
            </p:nvSpPr>
            <p:spPr bwMode="auto">
              <a:xfrm>
                <a:off x="4343400" y="5334000"/>
                <a:ext cx="0" cy="381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532" name="Line 28"/>
              <p:cNvSpPr>
                <a:spLocks noChangeShapeType="1"/>
              </p:cNvSpPr>
              <p:nvPr/>
            </p:nvSpPr>
            <p:spPr bwMode="auto">
              <a:xfrm>
                <a:off x="4724400" y="3962400"/>
                <a:ext cx="0" cy="381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533" name="Line 29"/>
              <p:cNvSpPr>
                <a:spLocks noChangeShapeType="1"/>
              </p:cNvSpPr>
              <p:nvPr/>
            </p:nvSpPr>
            <p:spPr bwMode="auto">
              <a:xfrm>
                <a:off x="6324600" y="3962400"/>
                <a:ext cx="0" cy="381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534" name="Line 30"/>
              <p:cNvSpPr>
                <a:spLocks noChangeShapeType="1"/>
              </p:cNvSpPr>
              <p:nvPr/>
            </p:nvSpPr>
            <p:spPr bwMode="auto">
              <a:xfrm>
                <a:off x="7848600" y="3962400"/>
                <a:ext cx="0" cy="381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  <p:sp>
            <p:nvSpPr>
              <p:cNvPr id="21535" name="Text Box 31"/>
              <p:cNvSpPr txBox="1">
                <a:spLocks noChangeArrowheads="1"/>
              </p:cNvSpPr>
              <p:nvPr/>
            </p:nvSpPr>
            <p:spPr bwMode="auto">
              <a:xfrm>
                <a:off x="5715000" y="4267200"/>
                <a:ext cx="1219200" cy="5334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2075" tIns="46038" rIns="92075" bIns="46038"/>
              <a:lstStyle/>
              <a:p>
                <a:pPr marL="190500" indent="-190500"/>
                <a:r>
                  <a:rPr lang="en-US" dirty="0">
                    <a:latin typeface="Arial" charset="0"/>
                  </a:rPr>
                  <a:t>2 </a:t>
                </a:r>
                <a:r>
                  <a:rPr lang="en-US" dirty="0" err="1">
                    <a:latin typeface="Arial" charset="0"/>
                  </a:rPr>
                  <a:t>pontos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21536" name="Text Box 32"/>
              <p:cNvSpPr txBox="1">
                <a:spLocks noChangeArrowheads="1"/>
              </p:cNvSpPr>
              <p:nvPr/>
            </p:nvSpPr>
            <p:spPr bwMode="auto">
              <a:xfrm>
                <a:off x="4267200" y="4267200"/>
                <a:ext cx="1219200" cy="5334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2075" tIns="46038" rIns="92075" bIns="46038"/>
              <a:lstStyle/>
              <a:p>
                <a:pPr marL="190500" indent="-190500"/>
                <a:r>
                  <a:rPr lang="en-US" dirty="0">
                    <a:latin typeface="Arial" charset="0"/>
                  </a:rPr>
                  <a:t>1 </a:t>
                </a:r>
                <a:r>
                  <a:rPr lang="en-US" dirty="0" err="1">
                    <a:latin typeface="Arial" charset="0"/>
                  </a:rPr>
                  <a:t>ponto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21537" name="Text Box 33"/>
              <p:cNvSpPr txBox="1">
                <a:spLocks noChangeArrowheads="1"/>
              </p:cNvSpPr>
              <p:nvPr/>
            </p:nvSpPr>
            <p:spPr bwMode="auto">
              <a:xfrm>
                <a:off x="7239000" y="4267200"/>
                <a:ext cx="1219200" cy="5334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2075" tIns="46038" rIns="92075" bIns="46038"/>
              <a:lstStyle/>
              <a:p>
                <a:pPr marL="190500" indent="-190500"/>
                <a:r>
                  <a:rPr lang="en-US" dirty="0">
                    <a:latin typeface="Arial" charset="0"/>
                  </a:rPr>
                  <a:t>3 </a:t>
                </a:r>
                <a:r>
                  <a:rPr lang="en-US" dirty="0" err="1">
                    <a:latin typeface="Arial" charset="0"/>
                  </a:rPr>
                  <a:t>pontos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21538" name="Text Box 34"/>
              <p:cNvSpPr txBox="1">
                <a:spLocks noChangeArrowheads="1"/>
              </p:cNvSpPr>
              <p:nvPr/>
            </p:nvSpPr>
            <p:spPr bwMode="auto">
              <a:xfrm>
                <a:off x="2590800" y="1752600"/>
                <a:ext cx="4038600" cy="5334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92075" tIns="46038" rIns="92075" bIns="46038"/>
              <a:lstStyle/>
              <a:p>
                <a:pPr marL="190500" indent="-190500"/>
                <a:r>
                  <a:rPr lang="en-US" dirty="0"/>
                  <a:t>Projeção </a:t>
                </a:r>
                <a:r>
                  <a:rPr lang="en-US" dirty="0" err="1"/>
                  <a:t>geométrica</a:t>
                </a:r>
                <a:r>
                  <a:rPr lang="en-US" dirty="0"/>
                  <a:t> planar</a:t>
                </a:r>
                <a:endParaRPr lang="en-US" dirty="0">
                  <a:latin typeface="Arial" charset="0"/>
                </a:endParaRPr>
              </a:p>
            </p:txBody>
          </p:sp>
          <p:sp>
            <p:nvSpPr>
              <p:cNvPr id="21539" name="Line 35"/>
              <p:cNvSpPr>
                <a:spLocks noChangeShapeType="1"/>
              </p:cNvSpPr>
              <p:nvPr/>
            </p:nvSpPr>
            <p:spPr bwMode="auto">
              <a:xfrm>
                <a:off x="4419600" y="2133600"/>
                <a:ext cx="0" cy="381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anchor="ctr" anchorCtr="1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D207A0BA-5FE7-446D-ABEF-EBF820130B91}" type="slidenum">
              <a:rPr lang="es-ES"/>
              <a:pPr lvl="1"/>
              <a:t>57</a:t>
            </a:fld>
            <a:endParaRPr lang="es-ES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Angel: Interactive Computer Graphics 5E © Addison-Wesley 2009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Projeção </a:t>
            </a:r>
            <a:r>
              <a:rPr lang="en-US" dirty="0" err="1"/>
              <a:t>Ortográfica</a:t>
            </a:r>
            <a:r>
              <a:rPr lang="en-US" dirty="0"/>
              <a:t> 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239000" cy="3810000"/>
          </a:xfrm>
        </p:spPr>
        <p:txBody>
          <a:bodyPr/>
          <a:lstStyle/>
          <a:p>
            <a:pPr>
              <a:buFontTx/>
              <a:buNone/>
            </a:pPr>
            <a:r>
              <a:rPr lang="en-US" sz="2700" dirty="0" err="1"/>
              <a:t>Projetores</a:t>
            </a:r>
            <a:r>
              <a:rPr lang="en-US" sz="2700" dirty="0"/>
              <a:t> </a:t>
            </a:r>
            <a:r>
              <a:rPr lang="en-US" sz="2700" dirty="0" err="1"/>
              <a:t>ortogonais</a:t>
            </a:r>
            <a:r>
              <a:rPr lang="en-US" sz="2700" dirty="0"/>
              <a:t> a </a:t>
            </a:r>
            <a:r>
              <a:rPr lang="en-US" sz="2700" dirty="0" err="1"/>
              <a:t>superfície</a:t>
            </a:r>
            <a:r>
              <a:rPr lang="en-US" sz="2700" dirty="0"/>
              <a:t> de projeção</a:t>
            </a:r>
          </a:p>
        </p:txBody>
      </p:sp>
      <p:pic>
        <p:nvPicPr>
          <p:cNvPr id="24582" name="Picture 5" descr="C:\BOOK\OpenGL\Paul Final\Art\jpeg\AN05F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286000"/>
            <a:ext cx="41148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DE08B03A-C5D7-4FA2-94DF-F9E871C1901E}" type="slidenum">
              <a:rPr lang="es-ES"/>
              <a:pPr lvl="1"/>
              <a:t>58</a:t>
            </a:fld>
            <a:endParaRPr lang="es-ES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Angel: Interactive Computer Graphics 5E © Addison-Wesley 2009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Projeção </a:t>
            </a:r>
            <a:r>
              <a:rPr lang="en-US" dirty="0" err="1"/>
              <a:t>Ortográfica</a:t>
            </a:r>
            <a:r>
              <a:rPr lang="en-US" dirty="0"/>
              <a:t> </a:t>
            </a:r>
            <a:r>
              <a:rPr lang="en-US" dirty="0" err="1"/>
              <a:t>Multivista</a:t>
            </a:r>
            <a:endParaRPr lang="en-US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600200"/>
            <a:ext cx="8043890" cy="4530725"/>
          </a:xfrm>
        </p:spPr>
        <p:txBody>
          <a:bodyPr/>
          <a:lstStyle/>
          <a:p>
            <a:r>
              <a:rPr lang="en-US" sz="2700" dirty="0"/>
              <a:t>A face principal é </a:t>
            </a:r>
            <a:r>
              <a:rPr lang="en-US" sz="2700" dirty="0" err="1"/>
              <a:t>paralela</a:t>
            </a:r>
            <a:r>
              <a:rPr lang="en-US" sz="2700" dirty="0"/>
              <a:t> </a:t>
            </a:r>
            <a:r>
              <a:rPr lang="en-US" sz="2700" dirty="0" err="1"/>
              <a:t>ao</a:t>
            </a:r>
            <a:r>
              <a:rPr lang="en-US" sz="2700" dirty="0"/>
              <a:t> </a:t>
            </a:r>
            <a:r>
              <a:rPr lang="en-US" sz="2700" dirty="0" err="1"/>
              <a:t>plano</a:t>
            </a:r>
            <a:r>
              <a:rPr lang="en-US" sz="2700" dirty="0"/>
              <a:t> de projeção</a:t>
            </a:r>
          </a:p>
          <a:p>
            <a:r>
              <a:rPr lang="en-US" sz="2700" dirty="0" err="1"/>
              <a:t>Usualmente</a:t>
            </a:r>
            <a:r>
              <a:rPr lang="en-US" sz="2700" dirty="0"/>
              <a:t>: vista frontal </a:t>
            </a:r>
            <a:r>
              <a:rPr lang="en-US" sz="2700"/>
              <a:t>, superior e </a:t>
            </a:r>
            <a:r>
              <a:rPr lang="en-US" sz="2700" dirty="0"/>
              <a:t>lateral</a:t>
            </a:r>
          </a:p>
        </p:txBody>
      </p:sp>
      <p:pic>
        <p:nvPicPr>
          <p:cNvPr id="25606" name="Picture 5" descr="C:\BOOK\OpenGL\Paul Final\Art\jpeg\AN05F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590800"/>
            <a:ext cx="3810000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714348" y="2786058"/>
            <a:ext cx="281359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dirty="0" err="1">
                <a:latin typeface="Arial" charset="0"/>
              </a:rPr>
              <a:t>isometrica</a:t>
            </a:r>
            <a:r>
              <a:rPr lang="en-US" dirty="0">
                <a:latin typeface="Arial" charset="0"/>
              </a:rPr>
              <a:t> (face principal)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2971800" y="3429000"/>
            <a:ext cx="6096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7231063" y="3275013"/>
            <a:ext cx="82586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dirty="0">
                <a:latin typeface="Arial" charset="0"/>
              </a:rPr>
              <a:t>frontal</a:t>
            </a:r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7356475" y="5332413"/>
            <a:ext cx="81304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dirty="0"/>
              <a:t>lateral</a:t>
            </a:r>
            <a:endParaRPr lang="en-US" dirty="0">
              <a:latin typeface="Arial" charset="0"/>
            </a:endParaRPr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3030538" y="5561013"/>
            <a:ext cx="80021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dirty="0" err="1"/>
              <a:t>acima</a:t>
            </a:r>
            <a:endParaRPr lang="en-US" dirty="0">
              <a:latin typeface="Arial" charset="0"/>
            </a:endParaRPr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357159" y="4286256"/>
            <a:ext cx="328614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Ctr="1">
            <a:spAutoFit/>
          </a:bodyPr>
          <a:lstStyle/>
          <a:p>
            <a:r>
              <a:rPr lang="en-US" dirty="0">
                <a:latin typeface="Arial" charset="0"/>
              </a:rPr>
              <a:t>CAD - </a:t>
            </a:r>
            <a:r>
              <a:rPr lang="en-US" dirty="0" err="1">
                <a:latin typeface="Arial" charset="0"/>
              </a:rPr>
              <a:t>multivista</a:t>
            </a:r>
            <a:endParaRPr lang="en-US" dirty="0">
              <a:latin typeface="Arial" charset="0"/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2714612" y="4714884"/>
            <a:ext cx="92869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2997A82B-DB88-42BE-870B-231D51B53757}" type="slidenum">
              <a:rPr lang="es-ES"/>
              <a:pPr lvl="1"/>
              <a:t>59</a:t>
            </a:fld>
            <a:endParaRPr lang="es-ES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Angel: Interactive Computer Graphics 5E © Addison-Wesley 2009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Desvantagens</a:t>
            </a:r>
            <a:endParaRPr lang="en-US" dirty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Preserva</a:t>
            </a:r>
            <a:r>
              <a:rPr lang="en-US" dirty="0"/>
              <a:t> </a:t>
            </a:r>
            <a:r>
              <a:rPr lang="en-US" dirty="0" err="1"/>
              <a:t>distância</a:t>
            </a:r>
            <a:r>
              <a:rPr lang="en-US" dirty="0"/>
              <a:t> e </a:t>
            </a:r>
            <a:r>
              <a:rPr lang="en-US" dirty="0" err="1"/>
              <a:t>ângulos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Forma </a:t>
            </a:r>
            <a:r>
              <a:rPr lang="en-US" dirty="0" err="1"/>
              <a:t>preservada</a:t>
            </a:r>
            <a:endParaRPr lang="en-US" dirty="0"/>
          </a:p>
          <a:p>
            <a:pPr lvl="1"/>
            <a:endParaRPr lang="pt-BR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pt-BR" dirty="0">
                <a:solidFill>
                  <a:schemeClr val="tx1"/>
                </a:solidFill>
                <a:latin typeface="+mn-lt"/>
              </a:rPr>
              <a:t>Não é possível ver o que o objeto realmente parece, porque muitas superfícies estão escondidas da visualização.</a:t>
            </a:r>
            <a:r>
              <a:rPr lang="pt-BR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Vetores </a:t>
            </a:r>
            <a:endParaRPr lang="pt-BR" b="1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4000"/>
              </a:lnSpc>
              <a:spcBef>
                <a:spcPct val="62000"/>
              </a:spcBef>
            </a:pPr>
            <a:r>
              <a:rPr lang="pt-BR" sz="2400" b="1" dirty="0"/>
              <a:t>Magnitude de um vetor é dado  pela norma euclidiana.  </a:t>
            </a:r>
          </a:p>
          <a:p>
            <a:pPr lvl="1" eaLnBrk="1" hangingPunct="1">
              <a:lnSpc>
                <a:spcPct val="124000"/>
              </a:lnSpc>
              <a:spcBef>
                <a:spcPct val="62000"/>
              </a:spcBef>
            </a:pPr>
            <a:r>
              <a:rPr lang="pt-BR" sz="2200" b="1" dirty="0"/>
              <a:t> </a:t>
            </a:r>
            <a:r>
              <a:rPr lang="pt-BR" sz="2200" dirty="0"/>
              <a:t>|</a:t>
            </a:r>
            <a:r>
              <a:rPr lang="pt-BR" sz="2200" dirty="0" err="1"/>
              <a:t>|</a:t>
            </a:r>
            <a:r>
              <a:rPr lang="pt-BR" sz="2200" dirty="0"/>
              <a:t>V|</a:t>
            </a:r>
            <a:r>
              <a:rPr lang="pt-BR" sz="2200" dirty="0" err="1"/>
              <a:t>|</a:t>
            </a:r>
            <a:r>
              <a:rPr lang="pt-BR" sz="2200" dirty="0"/>
              <a:t> = </a:t>
            </a:r>
            <a:endParaRPr lang="pt-BR" sz="2200" b="1" dirty="0"/>
          </a:p>
          <a:p>
            <a:pPr eaLnBrk="1" hangingPunct="1">
              <a:lnSpc>
                <a:spcPct val="124000"/>
              </a:lnSpc>
              <a:spcBef>
                <a:spcPct val="62000"/>
              </a:spcBef>
            </a:pPr>
            <a:r>
              <a:rPr lang="pt-BR" sz="2400" b="1" dirty="0"/>
              <a:t>Produto escalar	</a:t>
            </a:r>
          </a:p>
          <a:p>
            <a:pPr lvl="1" eaLnBrk="1" hangingPunct="1">
              <a:lnSpc>
                <a:spcPct val="124000"/>
              </a:lnSpc>
              <a:spcBef>
                <a:spcPct val="62000"/>
              </a:spcBef>
            </a:pPr>
            <a:r>
              <a:rPr lang="pt-BR" sz="2200" dirty="0" err="1"/>
              <a:t>V•U</a:t>
            </a:r>
            <a:r>
              <a:rPr lang="pt-BR" sz="2200" dirty="0"/>
              <a:t> =  [</a:t>
            </a:r>
            <a:r>
              <a:rPr lang="pt-BR" sz="2200" dirty="0" err="1"/>
              <a:t>v</a:t>
            </a:r>
            <a:r>
              <a:rPr lang="pt-BR" sz="2200" baseline="-25000" dirty="0" err="1"/>
              <a:t>x</a:t>
            </a:r>
            <a:r>
              <a:rPr lang="pt-BR" sz="2200" dirty="0"/>
              <a:t>, </a:t>
            </a:r>
            <a:r>
              <a:rPr lang="pt-BR" sz="2200" dirty="0" err="1"/>
              <a:t>v</a:t>
            </a:r>
            <a:r>
              <a:rPr lang="pt-BR" sz="2200" baseline="-25000" dirty="0" err="1"/>
              <a:t>y</a:t>
            </a:r>
            <a:r>
              <a:rPr lang="pt-BR" sz="2200" dirty="0"/>
              <a:t>, </a:t>
            </a:r>
            <a:r>
              <a:rPr lang="pt-BR" sz="2200" dirty="0" err="1"/>
              <a:t>v</a:t>
            </a:r>
            <a:r>
              <a:rPr lang="pt-BR" sz="2200" baseline="-25000" dirty="0" err="1"/>
              <a:t>z</a:t>
            </a:r>
            <a:r>
              <a:rPr lang="pt-BR" sz="2200" dirty="0"/>
              <a:t>] • [</a:t>
            </a:r>
            <a:r>
              <a:rPr lang="pt-BR" sz="2200" dirty="0" err="1"/>
              <a:t>u</a:t>
            </a:r>
            <a:r>
              <a:rPr lang="pt-BR" sz="2200" baseline="-25000" dirty="0" err="1"/>
              <a:t>x</a:t>
            </a:r>
            <a:r>
              <a:rPr lang="pt-BR" sz="2200" dirty="0"/>
              <a:t>, </a:t>
            </a:r>
            <a:r>
              <a:rPr lang="pt-BR" sz="2200" dirty="0" err="1"/>
              <a:t>u</a:t>
            </a:r>
            <a:r>
              <a:rPr lang="pt-BR" sz="2200" baseline="-25000" dirty="0" err="1"/>
              <a:t>y</a:t>
            </a:r>
            <a:r>
              <a:rPr lang="pt-BR" sz="2200" dirty="0"/>
              <a:t>, </a:t>
            </a:r>
            <a:r>
              <a:rPr lang="pt-BR" sz="2200" dirty="0" err="1"/>
              <a:t>u</a:t>
            </a:r>
            <a:r>
              <a:rPr lang="pt-BR" sz="2200" baseline="-25000" dirty="0" err="1"/>
              <a:t>z</a:t>
            </a:r>
            <a:r>
              <a:rPr lang="pt-BR" sz="2200" dirty="0"/>
              <a:t>] = </a:t>
            </a:r>
            <a:r>
              <a:rPr lang="pt-BR" sz="2200" dirty="0" err="1"/>
              <a:t>v</a:t>
            </a:r>
            <a:r>
              <a:rPr lang="pt-BR" sz="2200" baseline="-25000" dirty="0" err="1"/>
              <a:t>x</a:t>
            </a:r>
            <a:r>
              <a:rPr lang="pt-BR" sz="2200" dirty="0" err="1"/>
              <a:t>u</a:t>
            </a:r>
            <a:r>
              <a:rPr lang="pt-BR" sz="2200" baseline="-25000" dirty="0" err="1"/>
              <a:t>x</a:t>
            </a:r>
            <a:r>
              <a:rPr lang="pt-BR" sz="2200" dirty="0"/>
              <a:t>+</a:t>
            </a:r>
            <a:r>
              <a:rPr lang="pt-BR" sz="2200" baseline="-25000" dirty="0"/>
              <a:t> </a:t>
            </a:r>
            <a:r>
              <a:rPr lang="pt-BR" sz="2200" dirty="0"/>
              <a:t>+ </a:t>
            </a:r>
            <a:r>
              <a:rPr lang="pt-BR" sz="2200" dirty="0" err="1"/>
              <a:t>v</a:t>
            </a:r>
            <a:r>
              <a:rPr lang="pt-BR" sz="2200" baseline="-25000" dirty="0" err="1"/>
              <a:t>y</a:t>
            </a:r>
            <a:r>
              <a:rPr lang="pt-BR" sz="2200" dirty="0" err="1"/>
              <a:t>u</a:t>
            </a:r>
            <a:r>
              <a:rPr lang="pt-BR" sz="2200" baseline="-25000" dirty="0" err="1"/>
              <a:t>y</a:t>
            </a:r>
            <a:r>
              <a:rPr lang="pt-BR" sz="2200" baseline="-25000" dirty="0"/>
              <a:t> </a:t>
            </a:r>
            <a:r>
              <a:rPr lang="pt-BR" sz="2200" dirty="0"/>
              <a:t>+ </a:t>
            </a:r>
            <a:r>
              <a:rPr lang="pt-BR" sz="2200" dirty="0" err="1"/>
              <a:t>v</a:t>
            </a:r>
            <a:r>
              <a:rPr lang="pt-BR" sz="2200" baseline="-25000" dirty="0" err="1"/>
              <a:t>z</a:t>
            </a:r>
            <a:r>
              <a:rPr lang="pt-BR" sz="2200" dirty="0" err="1"/>
              <a:t>u</a:t>
            </a:r>
            <a:r>
              <a:rPr lang="pt-BR" sz="2200" baseline="-25000" dirty="0" err="1"/>
              <a:t>z</a:t>
            </a:r>
            <a:r>
              <a:rPr lang="pt-BR" sz="2200" dirty="0"/>
              <a:t> </a:t>
            </a:r>
          </a:p>
          <a:p>
            <a:pPr eaLnBrk="1" hangingPunct="1">
              <a:lnSpc>
                <a:spcPct val="124000"/>
              </a:lnSpc>
              <a:spcBef>
                <a:spcPct val="62000"/>
              </a:spcBef>
              <a:buFont typeface="Wingdings" pitchFamily="2" charset="2"/>
              <a:buNone/>
            </a:pPr>
            <a:r>
              <a:rPr lang="pt-BR" sz="2400" dirty="0"/>
              <a:t>	      </a:t>
            </a:r>
            <a:r>
              <a:rPr lang="pt-BR" sz="2400" dirty="0" err="1"/>
              <a:t>V•U</a:t>
            </a:r>
            <a:r>
              <a:rPr lang="pt-BR" sz="2400" dirty="0"/>
              <a:t> = |</a:t>
            </a:r>
            <a:r>
              <a:rPr lang="pt-BR" sz="2400" dirty="0" err="1"/>
              <a:t>|</a:t>
            </a:r>
            <a:r>
              <a:rPr lang="pt-BR" sz="2400" dirty="0"/>
              <a:t>V|</a:t>
            </a:r>
            <a:r>
              <a:rPr lang="pt-BR" sz="2400" dirty="0" err="1"/>
              <a:t>|</a:t>
            </a:r>
            <a:r>
              <a:rPr lang="pt-BR" sz="2400" dirty="0"/>
              <a:t> </a:t>
            </a:r>
            <a:r>
              <a:rPr lang="pt-BR" sz="2400" dirty="0" err="1"/>
              <a:t>||</a:t>
            </a:r>
            <a:r>
              <a:rPr lang="pt-BR" sz="2400" dirty="0"/>
              <a:t>U|</a:t>
            </a:r>
            <a:r>
              <a:rPr lang="pt-BR" sz="2400" dirty="0" err="1"/>
              <a:t>|</a:t>
            </a:r>
            <a:r>
              <a:rPr lang="pt-BR" sz="2400" dirty="0"/>
              <a:t> </a:t>
            </a:r>
            <a:r>
              <a:rPr lang="pt-BR" sz="2400" dirty="0" err="1"/>
              <a:t>cos</a:t>
            </a:r>
            <a:r>
              <a:rPr lang="pt-BR" sz="2400" dirty="0"/>
              <a:t> ß  (</a:t>
            </a:r>
            <a:r>
              <a:rPr lang="pt-BR" sz="2400" b="1" dirty="0"/>
              <a:t>resulta em um escalar)</a:t>
            </a:r>
            <a:endParaRPr lang="pt-BR" sz="2400" dirty="0"/>
          </a:p>
          <a:p>
            <a:pPr eaLnBrk="1" hangingPunct="1"/>
            <a:endParaRPr lang="pt-BR" sz="2400" dirty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895600" y="2743200"/>
          <a:ext cx="2133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900" imgH="266700" progId="Equation.3">
                  <p:embed/>
                </p:oleObj>
              </mc:Choice>
              <mc:Fallback>
                <p:oleObj name="Equation" r:id="rId2" imgW="977900" imgH="26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2133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A5B78DAB-F9FF-4DD5-8170-62ABB46080A1}" type="slidenum">
              <a:rPr lang="es-ES"/>
              <a:pPr lvl="1"/>
              <a:t>60</a:t>
            </a:fld>
            <a:endParaRPr lang="es-ES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Angel: Interactive Computer Graphics 5E © Addison-Wesley 2009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43804" cy="1066800"/>
          </a:xfrm>
        </p:spPr>
        <p:txBody>
          <a:bodyPr/>
          <a:lstStyle/>
          <a:p>
            <a:pPr algn="l"/>
            <a:r>
              <a:rPr lang="en-US" dirty="0" err="1"/>
              <a:t>Tipos</a:t>
            </a:r>
            <a:r>
              <a:rPr lang="en-US" dirty="0"/>
              <a:t> de Projeção </a:t>
            </a:r>
            <a:r>
              <a:rPr lang="en-US" dirty="0" err="1"/>
              <a:t>Axométricas</a:t>
            </a:r>
            <a:endParaRPr lang="en-US" dirty="0"/>
          </a:p>
        </p:txBody>
      </p:sp>
      <p:pic>
        <p:nvPicPr>
          <p:cNvPr id="28678" name="Picture 5" descr="C:\BOOK\OpenGL\Paul Final\Art\jpeg\AN05F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85926"/>
            <a:ext cx="855345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902200" y="2930525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2930525"/>
                        <a:ext cx="1270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1214414" y="4857760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Dois</a:t>
            </a:r>
            <a:r>
              <a:rPr lang="en-US" sz="1400" dirty="0"/>
              <a:t> </a:t>
            </a:r>
            <a:r>
              <a:rPr lang="en-US" sz="1400" dirty="0" err="1"/>
              <a:t>ângulos</a:t>
            </a:r>
            <a:r>
              <a:rPr lang="en-US" sz="1400" dirty="0"/>
              <a:t> </a:t>
            </a:r>
            <a:r>
              <a:rPr lang="en-US" sz="1400" dirty="0" err="1"/>
              <a:t>iguais</a:t>
            </a:r>
            <a:endParaRPr lang="en-US" sz="14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071934" y="5000636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Três</a:t>
            </a:r>
            <a:r>
              <a:rPr lang="en-US" sz="1400" dirty="0"/>
              <a:t> </a:t>
            </a:r>
            <a:r>
              <a:rPr lang="en-US" sz="1400" dirty="0" err="1"/>
              <a:t>ângulos</a:t>
            </a:r>
            <a:r>
              <a:rPr lang="en-US" sz="1400" dirty="0"/>
              <a:t>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7286644" y="5000636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três</a:t>
            </a:r>
            <a:r>
              <a:rPr lang="en-US" sz="1400" dirty="0"/>
              <a:t> </a:t>
            </a:r>
            <a:r>
              <a:rPr lang="en-US" sz="1400" dirty="0" err="1"/>
              <a:t>ângulos</a:t>
            </a:r>
            <a:r>
              <a:rPr lang="en-US" sz="1400" dirty="0"/>
              <a:t> </a:t>
            </a:r>
            <a:r>
              <a:rPr lang="en-US" sz="1400" dirty="0" err="1"/>
              <a:t>iguais</a:t>
            </a:r>
            <a:endParaRPr lang="en-US" sz="1400" dirty="0"/>
          </a:p>
        </p:txBody>
      </p: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2428860" y="4357694"/>
            <a:ext cx="1447800" cy="1447800"/>
            <a:chOff x="2064" y="2304"/>
            <a:chExt cx="912" cy="912"/>
          </a:xfrm>
        </p:grpSpPr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2064" y="2352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2496" y="2688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 flipV="1">
              <a:off x="2496" y="2304"/>
              <a:ext cx="48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29" name="CaixaDeTexto 28"/>
          <p:cNvSpPr txBox="1"/>
          <p:nvPr/>
        </p:nvSpPr>
        <p:spPr>
          <a:xfrm>
            <a:off x="2357422" y="492919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sz="1000" dirty="0"/>
              <a:t>1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3286116" y="4929198"/>
            <a:ext cx="500066" cy="37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sz="1000" dirty="0"/>
              <a:t>2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2857488" y="4357694"/>
            <a:ext cx="500066" cy="37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sz="1000" dirty="0"/>
              <a:t>3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7280FA4A-15B9-42FE-AB90-EDC1A3873DEB}" type="slidenum">
              <a:rPr lang="es-ES"/>
              <a:pPr lvl="1"/>
              <a:t>61</a:t>
            </a:fld>
            <a:endParaRPr lang="es-ES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Angel: Interactive Computer Graphics 5E © Addison-Wesley 2009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r>
              <a:rPr lang="en-US" dirty="0"/>
              <a:t> e   </a:t>
            </a:r>
            <a:r>
              <a:rPr lang="en-US" dirty="0" err="1"/>
              <a:t>Disvantagens</a:t>
            </a:r>
            <a:endParaRPr lang="en-US" dirty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linhas são redimensionadas (encurtados), mas pode </a:t>
            </a:r>
            <a:r>
              <a:rPr lang="pt-BR" sz="2400" dirty="0"/>
              <a:t>determinar </a:t>
            </a:r>
            <a:r>
              <a:rPr lang="pt-B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fatores de escala.</a:t>
            </a:r>
            <a:endParaRPr lang="en-US" sz="27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Linhas</a:t>
            </a:r>
            <a:r>
              <a:rPr lang="en-US" sz="2400" dirty="0"/>
              <a:t> e </a:t>
            </a:r>
            <a:r>
              <a:rPr lang="en-US" sz="2400" dirty="0" err="1"/>
              <a:t>ângulos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preservados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A projeção de </a:t>
            </a:r>
            <a:r>
              <a:rPr lang="en-US" sz="2200" dirty="0" err="1"/>
              <a:t>círculo</a:t>
            </a:r>
            <a:r>
              <a:rPr lang="en-US" sz="2200" dirty="0"/>
              <a:t> </a:t>
            </a:r>
            <a:r>
              <a:rPr lang="en-US" sz="2200" dirty="0" err="1"/>
              <a:t>em</a:t>
            </a:r>
            <a:r>
              <a:rPr lang="en-US" sz="2200" dirty="0"/>
              <a:t> um </a:t>
            </a:r>
            <a:r>
              <a:rPr lang="en-US" sz="2200" dirty="0" err="1"/>
              <a:t>plano</a:t>
            </a:r>
            <a:r>
              <a:rPr lang="en-US" sz="2200" dirty="0"/>
              <a:t> </a:t>
            </a:r>
            <a:r>
              <a:rPr lang="en-US" sz="2200" dirty="0" err="1"/>
              <a:t>não</a:t>
            </a:r>
            <a:r>
              <a:rPr lang="en-US" sz="2200" dirty="0"/>
              <a:t> </a:t>
            </a:r>
            <a:r>
              <a:rPr lang="en-US" sz="2200" dirty="0" err="1"/>
              <a:t>paralelo</a:t>
            </a:r>
            <a:r>
              <a:rPr lang="en-US" sz="2200" dirty="0"/>
              <a:t> é </a:t>
            </a:r>
            <a:r>
              <a:rPr lang="en-US" sz="2200" dirty="0" err="1"/>
              <a:t>uma</a:t>
            </a:r>
            <a:r>
              <a:rPr lang="en-US" sz="2200" dirty="0"/>
              <a:t> </a:t>
            </a:r>
            <a:r>
              <a:rPr lang="en-US" sz="2200" dirty="0" err="1"/>
              <a:t>elipse</a:t>
            </a:r>
            <a:r>
              <a:rPr lang="en-US" sz="22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-se </a:t>
            </a:r>
            <a:r>
              <a:rPr lang="en-US" sz="2400" dirty="0" err="1"/>
              <a:t>ver</a:t>
            </a:r>
            <a:r>
              <a:rPr lang="en-US" sz="2400" dirty="0"/>
              <a:t> as </a:t>
            </a:r>
            <a:r>
              <a:rPr lang="en-US" sz="2400" dirty="0" err="1"/>
              <a:t>três</a:t>
            </a:r>
            <a:r>
              <a:rPr lang="en-US" sz="2400" dirty="0"/>
              <a:t> </a:t>
            </a:r>
            <a:r>
              <a:rPr lang="en-US" sz="2400" dirty="0" err="1"/>
              <a:t>principais</a:t>
            </a:r>
            <a:r>
              <a:rPr lang="en-US" sz="2400" dirty="0"/>
              <a:t> faces de um </a:t>
            </a:r>
            <a:r>
              <a:rPr lang="en-US" sz="2400" dirty="0" err="1"/>
              <a:t>cubo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700" dirty="0" err="1"/>
              <a:t>Algumas</a:t>
            </a:r>
            <a:r>
              <a:rPr lang="en-US" sz="2700" dirty="0"/>
              <a:t> </a:t>
            </a:r>
            <a:r>
              <a:rPr lang="en-US" sz="2700" dirty="0" err="1"/>
              <a:t>ilusões</a:t>
            </a:r>
            <a:r>
              <a:rPr lang="en-US" sz="2700" dirty="0"/>
              <a:t> </a:t>
            </a:r>
            <a:r>
              <a:rPr lang="en-US" sz="2700" dirty="0" err="1"/>
              <a:t>ótica</a:t>
            </a:r>
            <a:r>
              <a:rPr lang="en-US" sz="2700" dirty="0"/>
              <a:t> </a:t>
            </a:r>
            <a:r>
              <a:rPr lang="en-US" sz="2700" dirty="0" err="1"/>
              <a:t>possível</a:t>
            </a:r>
            <a:endParaRPr lang="en-US" sz="2700" dirty="0"/>
          </a:p>
          <a:p>
            <a:pPr lvl="1">
              <a:lnSpc>
                <a:spcPct val="90000"/>
              </a:lnSpc>
            </a:pPr>
            <a:r>
              <a:rPr lang="en-US" sz="2200" dirty="0" err="1"/>
              <a:t>Linhas</a:t>
            </a:r>
            <a:r>
              <a:rPr lang="en-US" sz="2200" dirty="0"/>
              <a:t> </a:t>
            </a:r>
            <a:r>
              <a:rPr lang="en-US" sz="2200" dirty="0" err="1"/>
              <a:t>paralelas</a:t>
            </a:r>
            <a:r>
              <a:rPr lang="en-US" sz="2200" dirty="0"/>
              <a:t> </a:t>
            </a:r>
            <a:r>
              <a:rPr lang="en-US" sz="2200" dirty="0" err="1"/>
              <a:t>parecem</a:t>
            </a:r>
            <a:r>
              <a:rPr lang="en-US" sz="2200" dirty="0"/>
              <a:t> ser </a:t>
            </a:r>
            <a:r>
              <a:rPr lang="en-US" sz="2200" dirty="0" err="1"/>
              <a:t>divergentes</a:t>
            </a:r>
            <a:r>
              <a:rPr lang="en-US" sz="2200" dirty="0"/>
              <a:t>.</a:t>
            </a:r>
          </a:p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Não parece muito real, porque os objetos pertos são dimensionados da mesma forma que o objeto distante.</a:t>
            </a:r>
            <a:r>
              <a:rPr lang="pt-BR" sz="2400" dirty="0"/>
              <a:t> </a:t>
            </a:r>
            <a:endParaRPr lang="en-US" sz="2700" dirty="0"/>
          </a:p>
          <a:p>
            <a:pPr>
              <a:lnSpc>
                <a:spcPct val="90000"/>
              </a:lnSpc>
            </a:pPr>
            <a:r>
              <a:rPr lang="en-US" sz="2700" dirty="0" err="1"/>
              <a:t>Usado</a:t>
            </a:r>
            <a:r>
              <a:rPr lang="en-US" sz="2700" dirty="0"/>
              <a:t> </a:t>
            </a:r>
            <a:r>
              <a:rPr lang="en-US" sz="2700" dirty="0" err="1"/>
              <a:t>em</a:t>
            </a:r>
            <a:r>
              <a:rPr lang="en-US" sz="2700" dirty="0"/>
              <a:t> </a:t>
            </a:r>
            <a:r>
              <a:rPr lang="en-US" sz="2700" dirty="0" err="1"/>
              <a:t>aplicações</a:t>
            </a:r>
            <a:r>
              <a:rPr lang="en-US" sz="2700" dirty="0"/>
              <a:t>  CAD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A8F88FCA-D911-42DD-93B9-4FE51EA6A6BA}" type="slidenum">
              <a:rPr lang="es-ES"/>
              <a:pPr lvl="1"/>
              <a:t>62</a:t>
            </a:fld>
            <a:endParaRPr lang="es-ES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Angel: Interactive Computer Graphics 5E © Addison-Wesley 2009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Projeção </a:t>
            </a:r>
            <a:r>
              <a:rPr lang="en-US" dirty="0" err="1"/>
              <a:t>Obliqua</a:t>
            </a:r>
            <a:endParaRPr lang="en-US" dirty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700" dirty="0" err="1"/>
              <a:t>Relação</a:t>
            </a:r>
            <a:r>
              <a:rPr lang="en-US" sz="2700" dirty="0"/>
              <a:t> </a:t>
            </a:r>
            <a:r>
              <a:rPr lang="en-US" sz="2700" dirty="0" err="1"/>
              <a:t>arbitrária</a:t>
            </a:r>
            <a:r>
              <a:rPr lang="en-US" sz="2700" dirty="0"/>
              <a:t> entre </a:t>
            </a:r>
            <a:r>
              <a:rPr lang="en-US" sz="2700" dirty="0" err="1"/>
              <a:t>projetores</a:t>
            </a:r>
            <a:r>
              <a:rPr lang="en-US" sz="2700" dirty="0"/>
              <a:t> e </a:t>
            </a:r>
            <a:r>
              <a:rPr lang="en-US" sz="2700" dirty="0" err="1"/>
              <a:t>plano</a:t>
            </a:r>
            <a:r>
              <a:rPr lang="en-US" sz="2700" dirty="0"/>
              <a:t> de projeção</a:t>
            </a:r>
          </a:p>
        </p:txBody>
      </p:sp>
      <p:pic>
        <p:nvPicPr>
          <p:cNvPr id="30726" name="Picture 5" descr="C:\BOOK\OpenGL\Paul Final\Art\jpeg\AN05F08.jpg"/>
          <p:cNvPicPr>
            <a:picLocks noChangeAspect="1" noChangeArrowheads="1"/>
          </p:cNvPicPr>
          <p:nvPr/>
        </p:nvPicPr>
        <p:blipFill>
          <a:blip r:embed="rId2" cstate="print"/>
          <a:srcRect b="6494"/>
          <a:stretch>
            <a:fillRect/>
          </a:stretch>
        </p:blipFill>
        <p:spPr bwMode="auto">
          <a:xfrm>
            <a:off x="1071538" y="2643182"/>
            <a:ext cx="6954291" cy="353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D7CC38D2-B0FC-4747-9CF3-8CFB1147149F}" type="slidenum">
              <a:rPr lang="es-ES"/>
              <a:pPr lvl="1"/>
              <a:t>63</a:t>
            </a:fld>
            <a:endParaRPr lang="es-ES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Angel: Interactive Computer Graphics 5E © Addison-Wesley 2009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and Disadvantages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700" dirty="0" err="1"/>
              <a:t>Pode</a:t>
            </a:r>
            <a:r>
              <a:rPr lang="en-US" sz="2700" dirty="0"/>
              <a:t>-se </a:t>
            </a:r>
            <a:r>
              <a:rPr lang="en-US" sz="2700" dirty="0" err="1"/>
              <a:t>escolher</a:t>
            </a:r>
            <a:r>
              <a:rPr lang="en-US" sz="2700" dirty="0"/>
              <a:t> </a:t>
            </a:r>
            <a:r>
              <a:rPr lang="en-US" sz="2700" dirty="0" err="1"/>
              <a:t>ângulos</a:t>
            </a:r>
            <a:r>
              <a:rPr lang="en-US" sz="2700" dirty="0"/>
              <a:t> </a:t>
            </a:r>
            <a:r>
              <a:rPr lang="en-US" sz="2700" dirty="0" err="1"/>
              <a:t>particulares</a:t>
            </a:r>
            <a:r>
              <a:rPr lang="en-US" sz="2700" dirty="0"/>
              <a:t> </a:t>
            </a:r>
            <a:r>
              <a:rPr lang="en-US" sz="2700" dirty="0" err="1"/>
              <a:t>para</a:t>
            </a:r>
            <a:r>
              <a:rPr lang="en-US" sz="2700" dirty="0"/>
              <a:t> </a:t>
            </a:r>
            <a:r>
              <a:rPr lang="en-US" sz="2700" dirty="0" err="1"/>
              <a:t>enfatizar</a:t>
            </a:r>
            <a:r>
              <a:rPr lang="en-US" sz="2700" dirty="0"/>
              <a:t> </a:t>
            </a:r>
            <a:r>
              <a:rPr lang="en-US" sz="2700" dirty="0" err="1"/>
              <a:t>determinada</a:t>
            </a:r>
            <a:r>
              <a:rPr lang="en-US" sz="2700" dirty="0"/>
              <a:t> face.</a:t>
            </a:r>
          </a:p>
          <a:p>
            <a:pPr>
              <a:lnSpc>
                <a:spcPct val="90000"/>
              </a:lnSpc>
            </a:pPr>
            <a:endParaRPr lang="en-US" sz="2700" dirty="0"/>
          </a:p>
          <a:p>
            <a:pPr>
              <a:lnSpc>
                <a:spcPct val="90000"/>
              </a:lnSpc>
            </a:pPr>
            <a:r>
              <a:rPr lang="en-US" sz="2700" dirty="0"/>
              <a:t>No </a:t>
            </a:r>
            <a:r>
              <a:rPr lang="en-US" sz="2700" dirty="0" err="1"/>
              <a:t>mundo</a:t>
            </a:r>
            <a:r>
              <a:rPr lang="en-US" sz="2700" dirty="0"/>
              <a:t> </a:t>
            </a:r>
            <a:r>
              <a:rPr lang="en-US" sz="2700" dirty="0" err="1"/>
              <a:t>físico</a:t>
            </a:r>
            <a:r>
              <a:rPr lang="en-US" sz="2700" dirty="0"/>
              <a:t> </a:t>
            </a:r>
            <a:r>
              <a:rPr lang="en-US" sz="2700" dirty="0" err="1"/>
              <a:t>não</a:t>
            </a:r>
            <a:r>
              <a:rPr lang="en-US" sz="2700" dirty="0"/>
              <a:t> se </a:t>
            </a:r>
            <a:r>
              <a:rPr lang="en-US" sz="2700" dirty="0" err="1"/>
              <a:t>pode</a:t>
            </a:r>
            <a:r>
              <a:rPr lang="en-US" sz="2700" dirty="0"/>
              <a:t> </a:t>
            </a:r>
            <a:r>
              <a:rPr lang="en-US" sz="2700" dirty="0" err="1"/>
              <a:t>criar</a:t>
            </a:r>
            <a:r>
              <a:rPr lang="en-US" sz="2700" dirty="0"/>
              <a:t> com </a:t>
            </a:r>
            <a:r>
              <a:rPr lang="en-US" sz="2700" dirty="0" err="1"/>
              <a:t>câmeras</a:t>
            </a:r>
            <a:r>
              <a:rPr lang="en-US" sz="2700" dirty="0"/>
              <a:t> simples, </a:t>
            </a:r>
            <a:r>
              <a:rPr lang="en-US" sz="2700" dirty="0" err="1"/>
              <a:t>só</a:t>
            </a:r>
            <a:r>
              <a:rPr lang="en-US" sz="2700" dirty="0"/>
              <a:t> é </a:t>
            </a:r>
            <a:r>
              <a:rPr lang="en-US" sz="2700" dirty="0" err="1"/>
              <a:t>possível</a:t>
            </a:r>
            <a:r>
              <a:rPr lang="en-US" sz="2700" dirty="0"/>
              <a:t> com </a:t>
            </a:r>
            <a:r>
              <a:rPr lang="en-US" sz="2700" dirty="0" err="1"/>
              <a:t>câmeras</a:t>
            </a:r>
            <a:r>
              <a:rPr lang="en-US" sz="2700" dirty="0"/>
              <a:t> e </a:t>
            </a:r>
            <a:r>
              <a:rPr lang="en-US" sz="2700" dirty="0" err="1"/>
              <a:t>lentes</a:t>
            </a:r>
            <a:r>
              <a:rPr lang="en-US" sz="2700" dirty="0"/>
              <a:t> </a:t>
            </a:r>
            <a:r>
              <a:rPr lang="en-US" sz="2700" dirty="0" err="1"/>
              <a:t>especiais</a:t>
            </a:r>
            <a:r>
              <a:rPr lang="en-US" sz="2700" dirty="0"/>
              <a:t>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0476A43F-9CC6-4631-9C20-25EE7D132FF4}" type="slidenum">
              <a:rPr lang="es-ES"/>
              <a:pPr lvl="1"/>
              <a:t>64</a:t>
            </a:fld>
            <a:endParaRPr lang="es-ES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Angel: Interactive Computer Graphics 5E © Addison-Wesley 2009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Projeção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Perspectiva</a:t>
            </a:r>
            <a:endParaRPr lang="en-US" dirty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Projetores</a:t>
            </a:r>
            <a:r>
              <a:rPr lang="en-US" dirty="0"/>
              <a:t> </a:t>
            </a:r>
            <a:r>
              <a:rPr lang="en-US" dirty="0" err="1"/>
              <a:t>convergem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um </a:t>
            </a:r>
            <a:r>
              <a:rPr lang="en-US" dirty="0" err="1"/>
              <a:t>centro</a:t>
            </a:r>
            <a:r>
              <a:rPr lang="en-US" dirty="0"/>
              <a:t> de </a:t>
            </a:r>
            <a:r>
              <a:rPr lang="en-US" dirty="0" err="1"/>
              <a:t>convergência</a:t>
            </a:r>
            <a:endParaRPr lang="en-US" dirty="0"/>
          </a:p>
        </p:txBody>
      </p:sp>
      <p:pic>
        <p:nvPicPr>
          <p:cNvPr id="32774" name="Picture 5" descr="C:\BOOK\OpenGL\Paul Final\Art\jpeg\AN05F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5183" y="2500306"/>
            <a:ext cx="3902075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859D48F1-C0B0-49AB-B99D-6408F7015143}" type="slidenum">
              <a:rPr lang="es-ES"/>
              <a:pPr lvl="1"/>
              <a:t>65</a:t>
            </a:fld>
            <a:endParaRPr lang="es-ES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Angel: Interactive Computer Graphics 5E © Addison-Wesley 2009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Ponto de </a:t>
            </a:r>
            <a:r>
              <a:rPr lang="en-US" dirty="0" err="1"/>
              <a:t>Fuga</a:t>
            </a:r>
            <a:r>
              <a:rPr lang="en-US" dirty="0"/>
              <a:t> 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Linhas paralelas (não é paralelo ao plano de projeção) sobre o objeto convergem para um único ponto </a:t>
            </a:r>
            <a:r>
              <a:rPr lang="pt-BR" sz="2400" dirty="0"/>
              <a:t>de</a:t>
            </a:r>
            <a:r>
              <a:rPr lang="pt-B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projeção ( </a:t>
            </a:r>
            <a:r>
              <a:rPr lang="pt-BR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Vanishing</a:t>
            </a:r>
            <a:r>
              <a:rPr lang="pt-BR" sz="2400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2400" i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</a:t>
            </a:r>
            <a:r>
              <a:rPr lang="pt-B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r>
              <a:rPr lang="pt-BR" sz="2400" dirty="0"/>
              <a:t> </a:t>
            </a:r>
          </a:p>
          <a:p>
            <a:r>
              <a:rPr lang="pt-B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 desenho simples  </a:t>
            </a:r>
            <a:r>
              <a:rPr lang="pt-BR" sz="2400" dirty="0"/>
              <a:t>a</a:t>
            </a:r>
            <a:r>
              <a:rPr lang="pt-B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mão em perspectiva usa esse ponto de fuga.</a:t>
            </a:r>
            <a:r>
              <a:rPr lang="pt-BR" sz="2400" dirty="0"/>
              <a:t> </a:t>
            </a:r>
            <a:endParaRPr lang="en-US" sz="2700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819400" y="3657600"/>
            <a:ext cx="3048000" cy="2286000"/>
            <a:chOff x="1488" y="1536"/>
            <a:chExt cx="1920" cy="1440"/>
          </a:xfrm>
        </p:grpSpPr>
        <p:sp>
          <p:nvSpPr>
            <p:cNvPr id="33801" name="Rectangle 4"/>
            <p:cNvSpPr>
              <a:spLocks noChangeArrowheads="1"/>
            </p:cNvSpPr>
            <p:nvPr/>
          </p:nvSpPr>
          <p:spPr bwMode="auto">
            <a:xfrm>
              <a:off x="1488" y="2400"/>
              <a:ext cx="1104" cy="576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3802" name="Line 5"/>
            <p:cNvSpPr>
              <a:spLocks noChangeShapeType="1"/>
            </p:cNvSpPr>
            <p:nvPr/>
          </p:nvSpPr>
          <p:spPr bwMode="auto">
            <a:xfrm flipV="1">
              <a:off x="2592" y="1536"/>
              <a:ext cx="816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3803" name="Line 6"/>
            <p:cNvSpPr>
              <a:spLocks noChangeShapeType="1"/>
            </p:cNvSpPr>
            <p:nvPr/>
          </p:nvSpPr>
          <p:spPr bwMode="auto">
            <a:xfrm flipV="1">
              <a:off x="2592" y="1536"/>
              <a:ext cx="816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3804" name="Line 7"/>
            <p:cNvSpPr>
              <a:spLocks noChangeShapeType="1"/>
            </p:cNvSpPr>
            <p:nvPr/>
          </p:nvSpPr>
          <p:spPr bwMode="auto">
            <a:xfrm flipV="1">
              <a:off x="1488" y="1536"/>
              <a:ext cx="192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33799" name="Line 9"/>
          <p:cNvSpPr>
            <a:spLocks noChangeShapeType="1"/>
          </p:cNvSpPr>
          <p:nvPr/>
        </p:nvSpPr>
        <p:spPr bwMode="auto">
          <a:xfrm flipH="1" flipV="1">
            <a:off x="5943600" y="3733800"/>
            <a:ext cx="914400" cy="914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3800" name="Text Box 10"/>
          <p:cNvSpPr txBox="1">
            <a:spLocks noChangeArrowheads="1"/>
          </p:cNvSpPr>
          <p:nvPr/>
        </p:nvSpPr>
        <p:spPr bwMode="auto">
          <a:xfrm>
            <a:off x="6019800" y="4572000"/>
            <a:ext cx="162095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dirty="0"/>
              <a:t>Ponto de </a:t>
            </a:r>
            <a:r>
              <a:rPr lang="en-US" dirty="0" err="1"/>
              <a:t>fuga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31321774-79E4-4EAD-924B-2C4572160DCE}" type="slidenum">
              <a:rPr lang="es-ES"/>
              <a:pPr lvl="1"/>
              <a:t>66</a:t>
            </a:fld>
            <a:endParaRPr lang="es-ES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Angel: Interactive Computer Graphics 5E © Addison-Wesley 2009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Perspectiva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de </a:t>
            </a:r>
            <a:r>
              <a:rPr lang="en-US" dirty="0" err="1"/>
              <a:t>Fuga</a:t>
            </a:r>
            <a:endParaRPr lang="en-US" dirty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943880" cy="4530725"/>
          </a:xfrm>
        </p:spPr>
        <p:txBody>
          <a:bodyPr/>
          <a:lstStyle/>
          <a:p>
            <a:r>
              <a:rPr lang="en-US" sz="2400" dirty="0"/>
              <a:t>O </a:t>
            </a:r>
            <a:r>
              <a:rPr lang="en-US" sz="2400" dirty="0" err="1"/>
              <a:t>plano</a:t>
            </a:r>
            <a:r>
              <a:rPr lang="en-US" sz="2400" dirty="0"/>
              <a:t> de projeção </a:t>
            </a:r>
            <a:r>
              <a:rPr lang="en-US" sz="2400" dirty="0" err="1"/>
              <a:t>intersecta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três</a:t>
            </a:r>
            <a:r>
              <a:rPr lang="en-US" sz="2400" dirty="0"/>
              <a:t> </a:t>
            </a:r>
            <a:r>
              <a:rPr lang="en-US" sz="2400" dirty="0" err="1"/>
              <a:t>eixos</a:t>
            </a:r>
            <a:r>
              <a:rPr lang="en-US" sz="2400" dirty="0"/>
              <a:t> </a:t>
            </a:r>
            <a:r>
              <a:rPr lang="en-US" sz="2400" dirty="0" err="1"/>
              <a:t>principais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Três</a:t>
            </a:r>
            <a:r>
              <a:rPr lang="en-US" sz="2400" dirty="0"/>
              <a:t> </a:t>
            </a:r>
            <a:r>
              <a:rPr lang="en-US" sz="2400" dirty="0" err="1"/>
              <a:t>pontos</a:t>
            </a:r>
            <a:r>
              <a:rPr lang="en-US" sz="2400" dirty="0"/>
              <a:t> de </a:t>
            </a:r>
            <a:r>
              <a:rPr lang="en-US" sz="2400" dirty="0" err="1"/>
              <a:t>fuga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o </a:t>
            </a:r>
            <a:r>
              <a:rPr lang="en-US" sz="2400" dirty="0" err="1"/>
              <a:t>cubo</a:t>
            </a:r>
            <a:endParaRPr lang="en-US" sz="2400" dirty="0"/>
          </a:p>
        </p:txBody>
      </p:sp>
      <p:pic>
        <p:nvPicPr>
          <p:cNvPr id="34822" name="Picture 5" descr="C:\BOOK\OpenGL\Paul Final\Art\jpeg\AN05F10a.jpg"/>
          <p:cNvPicPr>
            <a:picLocks noChangeAspect="1" noChangeArrowheads="1"/>
          </p:cNvPicPr>
          <p:nvPr/>
        </p:nvPicPr>
        <p:blipFill>
          <a:blip r:embed="rId2" cstate="print"/>
          <a:srcRect b="16927"/>
          <a:stretch>
            <a:fillRect/>
          </a:stretch>
        </p:blipFill>
        <p:spPr bwMode="auto">
          <a:xfrm>
            <a:off x="857224" y="3000372"/>
            <a:ext cx="2000264" cy="226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Temp\ScreenHunter_0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429000"/>
            <a:ext cx="2727969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:\Temp\ScreenHunter_02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3000372"/>
            <a:ext cx="288168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5570A759-4222-4367-8DAD-580D781A056A}" type="slidenum">
              <a:rPr lang="es-ES"/>
              <a:pPr lvl="1"/>
              <a:t>67</a:t>
            </a:fld>
            <a:endParaRPr lang="es-ES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Angel: Interactive Computer Graphics 5E © Addison-Wesley 2009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Perspectiva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de </a:t>
            </a:r>
            <a:r>
              <a:rPr lang="en-US" dirty="0" err="1"/>
              <a:t>fuga</a:t>
            </a:r>
            <a:endParaRPr lang="en-US" dirty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dirty="0"/>
              <a:t>O </a:t>
            </a:r>
            <a:r>
              <a:rPr lang="en-US" sz="2700" dirty="0" err="1"/>
              <a:t>plano</a:t>
            </a:r>
            <a:r>
              <a:rPr lang="en-US" sz="2700" dirty="0"/>
              <a:t> de projeção </a:t>
            </a:r>
            <a:r>
              <a:rPr lang="en-US" sz="2700" dirty="0" err="1"/>
              <a:t>intersecta</a:t>
            </a:r>
            <a:r>
              <a:rPr lang="en-US" sz="2700" dirty="0"/>
              <a:t> </a:t>
            </a:r>
            <a:r>
              <a:rPr lang="en-US" sz="2700" dirty="0" err="1"/>
              <a:t>dois</a:t>
            </a:r>
            <a:r>
              <a:rPr lang="en-US" sz="2700" dirty="0"/>
              <a:t> dos </a:t>
            </a:r>
            <a:r>
              <a:rPr lang="en-US" sz="2700" dirty="0" err="1"/>
              <a:t>eixos</a:t>
            </a:r>
            <a:r>
              <a:rPr lang="en-US" sz="2700" dirty="0"/>
              <a:t> </a:t>
            </a:r>
            <a:r>
              <a:rPr lang="en-US" sz="2700" dirty="0" err="1"/>
              <a:t>principais</a:t>
            </a:r>
            <a:r>
              <a:rPr lang="en-US" sz="2700" dirty="0"/>
              <a:t>.</a:t>
            </a:r>
          </a:p>
          <a:p>
            <a:r>
              <a:rPr lang="en-US" sz="2700" dirty="0" err="1"/>
              <a:t>Dois</a:t>
            </a:r>
            <a:r>
              <a:rPr lang="en-US" sz="2700" dirty="0"/>
              <a:t> </a:t>
            </a:r>
            <a:r>
              <a:rPr lang="en-US" sz="2700" dirty="0" err="1"/>
              <a:t>pontos</a:t>
            </a:r>
            <a:r>
              <a:rPr lang="en-US" sz="2700" dirty="0"/>
              <a:t> de </a:t>
            </a:r>
            <a:r>
              <a:rPr lang="en-US" sz="2700" dirty="0" err="1"/>
              <a:t>fuga</a:t>
            </a:r>
            <a:r>
              <a:rPr lang="en-US" sz="2700" dirty="0"/>
              <a:t> </a:t>
            </a:r>
            <a:r>
              <a:rPr lang="en-US" sz="2700" dirty="0" err="1"/>
              <a:t>para</a:t>
            </a:r>
            <a:r>
              <a:rPr lang="en-US" sz="2700" dirty="0"/>
              <a:t> o </a:t>
            </a:r>
            <a:r>
              <a:rPr lang="en-US" sz="2700" dirty="0" err="1"/>
              <a:t>cubo</a:t>
            </a:r>
            <a:endParaRPr lang="en-US" sz="2700" dirty="0"/>
          </a:p>
        </p:txBody>
      </p:sp>
      <p:pic>
        <p:nvPicPr>
          <p:cNvPr id="35846" name="Picture 5" descr="C:\BOOK\OpenGL\Paul Final\Art\jpeg\AN05F10b.jpg"/>
          <p:cNvPicPr>
            <a:picLocks noChangeAspect="1" noChangeArrowheads="1"/>
          </p:cNvPicPr>
          <p:nvPr/>
        </p:nvPicPr>
        <p:blipFill>
          <a:blip r:embed="rId2" cstate="print"/>
          <a:srcRect b="17603"/>
          <a:stretch>
            <a:fillRect/>
          </a:stretch>
        </p:blipFill>
        <p:spPr bwMode="auto">
          <a:xfrm>
            <a:off x="928662" y="3071810"/>
            <a:ext cx="3086100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 descr="C:\Temp\ScreenHunter_0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3714752"/>
            <a:ext cx="3211513" cy="177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3BF7F9C4-6F67-4173-B15D-371C3C0E07FE}" type="slidenum">
              <a:rPr lang="es-ES"/>
              <a:pPr lvl="1"/>
              <a:t>68</a:t>
            </a:fld>
            <a:endParaRPr lang="es-ES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Angel: Interactive Computer Graphics 5E © Addison-Wesley 2009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Perspectiva</a:t>
            </a:r>
            <a:r>
              <a:rPr lang="en-US" dirty="0"/>
              <a:t>: um </a:t>
            </a:r>
            <a:r>
              <a:rPr lang="en-US" dirty="0" err="1"/>
              <a:t>ponto</a:t>
            </a:r>
            <a:r>
              <a:rPr lang="en-US" dirty="0"/>
              <a:t> de </a:t>
            </a:r>
            <a:r>
              <a:rPr lang="en-US" dirty="0" err="1"/>
              <a:t>fuga</a:t>
            </a:r>
            <a:r>
              <a:rPr lang="en-US" dirty="0"/>
              <a:t> 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dirty="0"/>
              <a:t> O </a:t>
            </a:r>
            <a:r>
              <a:rPr lang="en-US" sz="2700" dirty="0" err="1"/>
              <a:t>plano</a:t>
            </a:r>
            <a:r>
              <a:rPr lang="en-US" sz="2700" dirty="0"/>
              <a:t> de projeção é perpendicular a um dos </a:t>
            </a:r>
            <a:r>
              <a:rPr lang="en-US" sz="2700" dirty="0" err="1"/>
              <a:t>eixos</a:t>
            </a:r>
            <a:r>
              <a:rPr lang="en-US" sz="2700" dirty="0"/>
              <a:t> </a:t>
            </a:r>
            <a:r>
              <a:rPr lang="en-US" sz="2700" dirty="0" err="1"/>
              <a:t>principais</a:t>
            </a:r>
            <a:r>
              <a:rPr lang="en-US" sz="2700" dirty="0"/>
              <a:t>.</a:t>
            </a:r>
          </a:p>
          <a:p>
            <a:r>
              <a:rPr lang="en-US" sz="2700" dirty="0"/>
              <a:t>Um </a:t>
            </a:r>
            <a:r>
              <a:rPr lang="en-US" sz="2700" dirty="0" err="1"/>
              <a:t>ponto</a:t>
            </a:r>
            <a:r>
              <a:rPr lang="en-US" sz="2700" dirty="0"/>
              <a:t> de </a:t>
            </a:r>
            <a:r>
              <a:rPr lang="en-US" sz="2700" dirty="0" err="1"/>
              <a:t>fuga</a:t>
            </a:r>
            <a:r>
              <a:rPr lang="en-US" sz="2700" dirty="0"/>
              <a:t> </a:t>
            </a:r>
            <a:r>
              <a:rPr lang="en-US" sz="2700" dirty="0" err="1"/>
              <a:t>para</a:t>
            </a:r>
            <a:r>
              <a:rPr lang="en-US" sz="2700" dirty="0"/>
              <a:t> o </a:t>
            </a:r>
            <a:r>
              <a:rPr lang="en-US" sz="2700" dirty="0" err="1"/>
              <a:t>cubo</a:t>
            </a:r>
            <a:endParaRPr lang="en-US" sz="2700" dirty="0"/>
          </a:p>
        </p:txBody>
      </p:sp>
      <p:pic>
        <p:nvPicPr>
          <p:cNvPr id="36870" name="Picture 5" descr="C:\BOOK\OpenGL\Paul Final\Art\jpeg\AN05F10c.jpg"/>
          <p:cNvPicPr>
            <a:picLocks noChangeAspect="1" noChangeArrowheads="1"/>
          </p:cNvPicPr>
          <p:nvPr/>
        </p:nvPicPr>
        <p:blipFill>
          <a:blip r:embed="rId2" cstate="print"/>
          <a:srcRect b="15152"/>
          <a:stretch>
            <a:fillRect/>
          </a:stretch>
        </p:blipFill>
        <p:spPr bwMode="auto">
          <a:xfrm>
            <a:off x="1000100" y="3071810"/>
            <a:ext cx="30638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Temp\ScreenHunter_02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3357562"/>
            <a:ext cx="4343400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818306A1-4B9D-47C2-A5A5-3BBCA7D5D630}" type="slidenum">
              <a:rPr lang="es-ES"/>
              <a:pPr lvl="1"/>
              <a:t>69</a:t>
            </a:fld>
            <a:endParaRPr lang="es-ES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Angel: Interactive Computer Graphics 5E © Addison-Wesley 2009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r>
              <a:rPr lang="en-US" dirty="0"/>
              <a:t> e </a:t>
            </a:r>
            <a:r>
              <a:rPr lang="en-US" dirty="0" err="1"/>
              <a:t>Disvantagens</a:t>
            </a:r>
            <a:r>
              <a:rPr lang="en-US" dirty="0"/>
              <a:t> 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 objetos mais distantes do telespectador se projetam com o mesmo tamanho  que os objetos mais próximos do telespectador (diminuição).</a:t>
            </a:r>
            <a:r>
              <a:rPr lang="pt-BR" sz="2400" dirty="0"/>
              <a:t> </a:t>
            </a:r>
            <a:endParaRPr lang="en-US" sz="2400" dirty="0"/>
          </a:p>
          <a:p>
            <a:pPr lvl="1"/>
            <a:r>
              <a:rPr lang="en-US" sz="2400" dirty="0" err="1"/>
              <a:t>Parece</a:t>
            </a:r>
            <a:r>
              <a:rPr lang="en-US" sz="2400" dirty="0"/>
              <a:t> </a:t>
            </a:r>
            <a:r>
              <a:rPr lang="en-US" sz="2400" dirty="0" err="1"/>
              <a:t>realista</a:t>
            </a:r>
            <a:endParaRPr lang="en-US" sz="2400" dirty="0"/>
          </a:p>
          <a:p>
            <a:r>
              <a:rPr lang="pt-BR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Igualdade de distâncias ao longo de uma linha não são projetados em distâncias iguais</a:t>
            </a:r>
            <a:r>
              <a:rPr lang="pt-BR" sz="2400" dirty="0"/>
              <a:t> </a:t>
            </a:r>
            <a:endParaRPr lang="en-US" sz="2400" dirty="0"/>
          </a:p>
          <a:p>
            <a:r>
              <a:rPr lang="en-US" sz="2400" dirty="0" err="1"/>
              <a:t>Preserva</a:t>
            </a:r>
            <a:r>
              <a:rPr lang="en-US" sz="2400" dirty="0"/>
              <a:t> </a:t>
            </a:r>
            <a:r>
              <a:rPr lang="en-US" sz="2400" dirty="0" err="1"/>
              <a:t>ângulos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planos</a:t>
            </a:r>
            <a:r>
              <a:rPr lang="en-US" sz="2400" dirty="0"/>
              <a:t> </a:t>
            </a:r>
            <a:r>
              <a:rPr lang="en-US" sz="2400" dirty="0" err="1"/>
              <a:t>paralelo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plano</a:t>
            </a:r>
            <a:r>
              <a:rPr lang="en-US" sz="2400" dirty="0"/>
              <a:t> de projeção </a:t>
            </a:r>
          </a:p>
          <a:p>
            <a:r>
              <a:rPr lang="en-US" sz="2400" dirty="0"/>
              <a:t>É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difícil</a:t>
            </a:r>
            <a:r>
              <a:rPr lang="en-US" sz="2400" dirty="0"/>
              <a:t> de </a:t>
            </a:r>
            <a:r>
              <a:rPr lang="en-US" sz="2400" dirty="0" err="1"/>
              <a:t>construir</a:t>
            </a:r>
            <a:r>
              <a:rPr lang="en-US" sz="2400" dirty="0"/>
              <a:t> </a:t>
            </a:r>
            <a:r>
              <a:rPr lang="en-US" sz="2400" dirty="0" err="1"/>
              <a:t>pela</a:t>
            </a:r>
            <a:r>
              <a:rPr lang="en-US" sz="2400" dirty="0"/>
              <a:t> </a:t>
            </a:r>
            <a:r>
              <a:rPr lang="en-US" sz="2400" dirty="0" err="1"/>
              <a:t>mão</a:t>
            </a:r>
            <a:r>
              <a:rPr lang="en-US" sz="2400" dirty="0"/>
              <a:t>  do </a:t>
            </a:r>
            <a:r>
              <a:rPr lang="en-US" sz="2400" dirty="0" err="1"/>
              <a:t>que</a:t>
            </a:r>
            <a:r>
              <a:rPr lang="en-US" sz="2400" dirty="0"/>
              <a:t> a projeção </a:t>
            </a:r>
            <a:r>
              <a:rPr lang="en-US" sz="2400" dirty="0" err="1"/>
              <a:t>paralela</a:t>
            </a:r>
            <a:r>
              <a:rPr lang="en-US" sz="2400" dirty="0"/>
              <a:t>. </a:t>
            </a:r>
            <a:r>
              <a:rPr lang="en-US" sz="2400" dirty="0" err="1"/>
              <a:t>Mas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difícil</a:t>
            </a:r>
            <a:r>
              <a:rPr lang="en-US" sz="2400" dirty="0"/>
              <a:t> </a:t>
            </a:r>
            <a:r>
              <a:rPr lang="en-US" sz="2400" dirty="0" err="1"/>
              <a:t>pelo</a:t>
            </a:r>
            <a:r>
              <a:rPr lang="en-US" sz="2400" dirty="0"/>
              <a:t> </a:t>
            </a:r>
            <a:r>
              <a:rPr lang="en-US" sz="2400" dirty="0" err="1"/>
              <a:t>computador</a:t>
            </a:r>
            <a:r>
              <a:rPr lang="en-US" sz="27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Vetores 3D</a:t>
            </a:r>
            <a:endParaRPr lang="pt-BR" b="1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4000"/>
              </a:lnSpc>
              <a:spcBef>
                <a:spcPct val="62000"/>
              </a:spcBef>
              <a:buFont typeface="Wingdings" pitchFamily="2" charset="2"/>
              <a:buNone/>
            </a:pPr>
            <a:r>
              <a:rPr lang="pt-BR" sz="2400" b="1"/>
              <a:t>Produto vetorial</a:t>
            </a:r>
            <a:r>
              <a:rPr lang="pt-BR" sz="2000" b="1"/>
              <a:t> </a:t>
            </a:r>
          </a:p>
          <a:p>
            <a:pPr eaLnBrk="1" hangingPunct="1">
              <a:lnSpc>
                <a:spcPct val="124000"/>
              </a:lnSpc>
              <a:spcBef>
                <a:spcPct val="62000"/>
              </a:spcBef>
              <a:buFont typeface="Wingdings" pitchFamily="2" charset="2"/>
              <a:buNone/>
            </a:pPr>
            <a:r>
              <a:rPr lang="pt-BR" sz="2000"/>
              <a:t>V </a:t>
            </a:r>
            <a:r>
              <a:rPr lang="pt-BR" sz="2000" b="1"/>
              <a:t>x</a:t>
            </a:r>
            <a:r>
              <a:rPr lang="pt-BR" sz="2000"/>
              <a:t> U = [v</a:t>
            </a:r>
            <a:r>
              <a:rPr lang="pt-BR" sz="2000" baseline="-25000"/>
              <a:t>y</a:t>
            </a:r>
            <a:r>
              <a:rPr lang="pt-BR" sz="2000"/>
              <a:t>u</a:t>
            </a:r>
            <a:r>
              <a:rPr lang="pt-BR" sz="2000" baseline="-25000"/>
              <a:t>z</a:t>
            </a:r>
            <a:r>
              <a:rPr lang="pt-BR" sz="2000"/>
              <a:t> - v</a:t>
            </a:r>
            <a:r>
              <a:rPr lang="pt-BR" sz="2000" baseline="-25000"/>
              <a:t>z</a:t>
            </a:r>
            <a:r>
              <a:rPr lang="pt-BR" sz="2000"/>
              <a:t>u</a:t>
            </a:r>
            <a:r>
              <a:rPr lang="pt-BR" sz="2000" baseline="-25000"/>
              <a:t>y</a:t>
            </a:r>
            <a:r>
              <a:rPr lang="pt-BR" sz="2000"/>
              <a:t>, v</a:t>
            </a:r>
            <a:r>
              <a:rPr lang="pt-BR" sz="2000" baseline="-25000"/>
              <a:t>z</a:t>
            </a:r>
            <a:r>
              <a:rPr lang="pt-BR" sz="2000"/>
              <a:t>u</a:t>
            </a:r>
            <a:r>
              <a:rPr lang="pt-BR" sz="2000" baseline="-25000"/>
              <a:t>x</a:t>
            </a:r>
            <a:r>
              <a:rPr lang="pt-BR" sz="2000"/>
              <a:t> - v</a:t>
            </a:r>
            <a:r>
              <a:rPr lang="pt-BR" sz="2000" baseline="-25000"/>
              <a:t>x</a:t>
            </a:r>
            <a:r>
              <a:rPr lang="pt-BR" sz="2000"/>
              <a:t>u</a:t>
            </a:r>
            <a:r>
              <a:rPr lang="pt-BR" sz="2000" baseline="-25000"/>
              <a:t>z</a:t>
            </a:r>
            <a:r>
              <a:rPr lang="pt-BR" sz="2000"/>
              <a:t>, v</a:t>
            </a:r>
            <a:r>
              <a:rPr lang="pt-BR" sz="2000" baseline="-25000"/>
              <a:t>x</a:t>
            </a:r>
            <a:r>
              <a:rPr lang="pt-BR" sz="2000"/>
              <a:t>u</a:t>
            </a:r>
            <a:r>
              <a:rPr lang="pt-BR" sz="2000" baseline="-25000"/>
              <a:t>y</a:t>
            </a:r>
            <a:r>
              <a:rPr lang="pt-BR" sz="2000"/>
              <a:t> - v</a:t>
            </a:r>
            <a:r>
              <a:rPr lang="pt-BR" sz="2000" baseline="-25000"/>
              <a:t>y</a:t>
            </a:r>
            <a:r>
              <a:rPr lang="pt-BR" sz="2000"/>
              <a:t>u</a:t>
            </a:r>
            <a:r>
              <a:rPr lang="pt-BR" sz="2000" baseline="-25000"/>
              <a:t>x</a:t>
            </a:r>
            <a:r>
              <a:rPr lang="pt-BR" sz="2000"/>
              <a:t>]   (*)</a:t>
            </a:r>
          </a:p>
          <a:p>
            <a:pPr eaLnBrk="1" hangingPunct="1">
              <a:lnSpc>
                <a:spcPct val="124000"/>
              </a:lnSpc>
              <a:spcBef>
                <a:spcPct val="62000"/>
              </a:spcBef>
              <a:buFont typeface="Wingdings" pitchFamily="2" charset="2"/>
              <a:buNone/>
            </a:pPr>
            <a:r>
              <a:rPr lang="pt-BR" sz="2000"/>
              <a:t>V </a:t>
            </a:r>
            <a:r>
              <a:rPr lang="pt-BR" sz="2000" b="1"/>
              <a:t>x </a:t>
            </a:r>
            <a:r>
              <a:rPr lang="pt-BR" sz="2000"/>
              <a:t>U = - ( U </a:t>
            </a:r>
            <a:r>
              <a:rPr lang="pt-BR" sz="2000" b="1"/>
              <a:t>x</a:t>
            </a:r>
            <a:r>
              <a:rPr lang="pt-BR" sz="2000"/>
              <a:t> V) (</a:t>
            </a:r>
            <a:r>
              <a:rPr lang="pt-BR" sz="1800"/>
              <a:t>A direção depende do sistema de coordenada</a:t>
            </a:r>
            <a:r>
              <a:rPr lang="pt-BR" sz="1800" b="1"/>
              <a:t>.</a:t>
            </a:r>
            <a:r>
              <a:rPr lang="pt-BR" sz="2000"/>
              <a:t>)</a:t>
            </a:r>
          </a:p>
          <a:p>
            <a:pPr eaLnBrk="1" hangingPunct="1">
              <a:lnSpc>
                <a:spcPct val="124000"/>
              </a:lnSpc>
              <a:spcBef>
                <a:spcPct val="62000"/>
              </a:spcBef>
              <a:buFont typeface="Wingdings" pitchFamily="2" charset="2"/>
              <a:buNone/>
            </a:pPr>
            <a:endParaRPr lang="pt-BR" sz="1800"/>
          </a:p>
          <a:p>
            <a:pPr eaLnBrk="1" hangingPunct="1">
              <a:spcBef>
                <a:spcPct val="62000"/>
              </a:spcBef>
              <a:buFont typeface="Wingdings" pitchFamily="2" charset="2"/>
              <a:buNone/>
            </a:pPr>
            <a:r>
              <a:rPr lang="pt-BR" sz="2000"/>
              <a:t>V </a:t>
            </a:r>
            <a:r>
              <a:rPr lang="pt-BR" sz="2000" b="1"/>
              <a:t>x</a:t>
            </a:r>
            <a:r>
              <a:rPr lang="pt-BR" sz="2000"/>
              <a:t> U =</a:t>
            </a:r>
          </a:p>
          <a:p>
            <a:pPr eaLnBrk="1" hangingPunct="1">
              <a:spcBef>
                <a:spcPct val="62000"/>
              </a:spcBef>
              <a:buFont typeface="Wingdings" pitchFamily="2" charset="2"/>
              <a:buNone/>
            </a:pPr>
            <a:endParaRPr lang="pt-BR" sz="2000"/>
          </a:p>
          <a:p>
            <a:pPr eaLnBrk="1" hangingPunct="1">
              <a:spcBef>
                <a:spcPct val="62000"/>
              </a:spcBef>
              <a:buFont typeface="Wingdings" pitchFamily="2" charset="2"/>
              <a:buNone/>
            </a:pPr>
            <a:endParaRPr lang="pt-BR" sz="2000"/>
          </a:p>
          <a:p>
            <a:pPr eaLnBrk="1" hangingPunct="1">
              <a:spcBef>
                <a:spcPct val="62000"/>
              </a:spcBef>
              <a:buFont typeface="Wingdings" pitchFamily="2" charset="2"/>
              <a:buNone/>
            </a:pPr>
            <a:r>
              <a:rPr lang="pt-BR" sz="2000">
                <a:latin typeface="Times New Roman" pitchFamily="18" charset="0"/>
                <a:cs typeface="Times New Roman" pitchFamily="18" charset="0"/>
              </a:rPr>
              <a:t>‖ </a:t>
            </a:r>
            <a:r>
              <a:rPr lang="pt-BR" sz="2000"/>
              <a:t>V </a:t>
            </a:r>
            <a:r>
              <a:rPr lang="pt-BR" sz="2000" b="1"/>
              <a:t>x</a:t>
            </a:r>
            <a:r>
              <a:rPr lang="pt-BR" sz="2000"/>
              <a:t> U</a:t>
            </a:r>
            <a:r>
              <a:rPr lang="pt-BR" sz="2000">
                <a:latin typeface="Times New Roman" pitchFamily="18" charset="0"/>
                <a:cs typeface="Times New Roman" pitchFamily="18" charset="0"/>
              </a:rPr>
              <a:t>‖ </a:t>
            </a:r>
            <a:r>
              <a:rPr lang="pt-BR" sz="2000"/>
              <a:t> =</a:t>
            </a:r>
            <a:r>
              <a:rPr lang="pt-BR" sz="2000" b="1"/>
              <a:t> ||V|| ||U|| sen</a:t>
            </a:r>
            <a:r>
              <a:rPr lang="pt-BR" sz="2000" b="1">
                <a:sym typeface="Symbol" pitchFamily="18" charset="2"/>
              </a:rPr>
              <a:t></a:t>
            </a:r>
            <a:r>
              <a:rPr lang="pt-BR" sz="2000" b="1"/>
              <a:t>	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133600" y="3429000"/>
          <a:ext cx="60198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43600" imgH="1422360" progId="Equation.DSMT4">
                  <p:embed/>
                </p:oleObj>
              </mc:Choice>
              <mc:Fallback>
                <p:oleObj name="Equation" r:id="rId2" imgW="5943600" imgH="1422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6019800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/>
              <a:t>Anomalias na Projeção em Perspectiva </a:t>
            </a:r>
          </a:p>
        </p:txBody>
      </p:sp>
      <p:sp>
        <p:nvSpPr>
          <p:cNvPr id="44035" name="Text Box 94"/>
          <p:cNvSpPr txBox="1">
            <a:spLocks noChangeArrowheads="1"/>
          </p:cNvSpPr>
          <p:nvPr/>
        </p:nvSpPr>
        <p:spPr bwMode="auto">
          <a:xfrm>
            <a:off x="5724525" y="1989138"/>
            <a:ext cx="2592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Encurtamento perspectivo</a:t>
            </a:r>
          </a:p>
        </p:txBody>
      </p:sp>
      <p:grpSp>
        <p:nvGrpSpPr>
          <p:cNvPr id="44036" name="Group 98"/>
          <p:cNvGrpSpPr>
            <a:grpSpLocks/>
          </p:cNvGrpSpPr>
          <p:nvPr/>
        </p:nvGrpSpPr>
        <p:grpSpPr bwMode="auto">
          <a:xfrm>
            <a:off x="900113" y="1916113"/>
            <a:ext cx="6692900" cy="4098925"/>
            <a:chOff x="567" y="1207"/>
            <a:chExt cx="4216" cy="2582"/>
          </a:xfrm>
        </p:grpSpPr>
        <p:grpSp>
          <p:nvGrpSpPr>
            <p:cNvPr id="44038" name="Group 4"/>
            <p:cNvGrpSpPr>
              <a:grpSpLocks/>
            </p:cNvGrpSpPr>
            <p:nvPr/>
          </p:nvGrpSpPr>
          <p:grpSpPr bwMode="auto">
            <a:xfrm>
              <a:off x="612" y="1207"/>
              <a:ext cx="2798" cy="492"/>
              <a:chOff x="2448" y="9913"/>
              <a:chExt cx="6994" cy="1231"/>
            </a:xfrm>
          </p:grpSpPr>
          <p:sp>
            <p:nvSpPr>
              <p:cNvPr id="44123" name="Line 5"/>
              <p:cNvSpPr>
                <a:spLocks noChangeShapeType="1"/>
              </p:cNvSpPr>
              <p:nvPr/>
            </p:nvSpPr>
            <p:spPr bwMode="auto">
              <a:xfrm>
                <a:off x="5151" y="9913"/>
                <a:ext cx="1" cy="123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4" name="Oval 6"/>
              <p:cNvSpPr>
                <a:spLocks noChangeArrowheads="1"/>
              </p:cNvSpPr>
              <p:nvPr/>
            </p:nvSpPr>
            <p:spPr bwMode="auto">
              <a:xfrm>
                <a:off x="5904" y="10368"/>
                <a:ext cx="436" cy="376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5" name="Oval 7"/>
              <p:cNvSpPr>
                <a:spLocks noChangeArrowheads="1"/>
              </p:cNvSpPr>
              <p:nvPr/>
            </p:nvSpPr>
            <p:spPr bwMode="auto">
              <a:xfrm>
                <a:off x="8721" y="10108"/>
                <a:ext cx="721" cy="721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6" name="Line 8"/>
              <p:cNvSpPr>
                <a:spLocks noChangeShapeType="1"/>
              </p:cNvSpPr>
              <p:nvPr/>
            </p:nvSpPr>
            <p:spPr bwMode="auto">
              <a:xfrm flipH="1">
                <a:off x="2601" y="10093"/>
                <a:ext cx="6481" cy="49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7" name="Line 9"/>
              <p:cNvSpPr>
                <a:spLocks noChangeShapeType="1"/>
              </p:cNvSpPr>
              <p:nvPr/>
            </p:nvSpPr>
            <p:spPr bwMode="auto">
              <a:xfrm flipH="1" flipV="1">
                <a:off x="2571" y="10588"/>
                <a:ext cx="6511" cy="25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8" name="Oval 10"/>
              <p:cNvSpPr>
                <a:spLocks noChangeArrowheads="1"/>
              </p:cNvSpPr>
              <p:nvPr/>
            </p:nvSpPr>
            <p:spPr bwMode="auto">
              <a:xfrm>
                <a:off x="2448" y="10512"/>
                <a:ext cx="121" cy="121"/>
              </a:xfrm>
              <a:prstGeom prst="ellipse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39" name="Group 11"/>
            <p:cNvGrpSpPr>
              <a:grpSpLocks/>
            </p:cNvGrpSpPr>
            <p:nvPr/>
          </p:nvGrpSpPr>
          <p:grpSpPr bwMode="auto">
            <a:xfrm>
              <a:off x="657" y="2160"/>
              <a:ext cx="877" cy="536"/>
              <a:chOff x="1671" y="12229"/>
              <a:chExt cx="2191" cy="1340"/>
            </a:xfrm>
          </p:grpSpPr>
          <p:grpSp>
            <p:nvGrpSpPr>
              <p:cNvPr id="44083" name="Group 12"/>
              <p:cNvGrpSpPr>
                <a:grpSpLocks/>
              </p:cNvGrpSpPr>
              <p:nvPr/>
            </p:nvGrpSpPr>
            <p:grpSpPr bwMode="auto">
              <a:xfrm>
                <a:off x="1671" y="12288"/>
                <a:ext cx="1247" cy="1281"/>
                <a:chOff x="0" y="-329"/>
                <a:chExt cx="20001" cy="20496"/>
              </a:xfrm>
            </p:grpSpPr>
            <p:grpSp>
              <p:nvGrpSpPr>
                <p:cNvPr id="44092" name="Group 13"/>
                <p:cNvGrpSpPr>
                  <a:grpSpLocks/>
                </p:cNvGrpSpPr>
                <p:nvPr/>
              </p:nvGrpSpPr>
              <p:grpSpPr bwMode="auto">
                <a:xfrm>
                  <a:off x="4555" y="6951"/>
                  <a:ext cx="9736" cy="10320"/>
                  <a:chOff x="0" y="-392"/>
                  <a:chExt cx="20002" cy="20640"/>
                </a:xfrm>
              </p:grpSpPr>
              <p:sp>
                <p:nvSpPr>
                  <p:cNvPr id="4409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64" y="12216"/>
                    <a:ext cx="8304" cy="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09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8402" y="12216"/>
                    <a:ext cx="33" cy="80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09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216"/>
                    <a:ext cx="33" cy="80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09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9960"/>
                    <a:ext cx="8304" cy="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00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8824"/>
                    <a:ext cx="3722" cy="3424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01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02" y="9048"/>
                    <a:ext cx="3164" cy="291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02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38" y="15832"/>
                    <a:ext cx="3164" cy="4128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0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1172" y="9048"/>
                    <a:ext cx="32" cy="7520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0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823" y="9048"/>
                    <a:ext cx="7546" cy="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0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6229" y="6616"/>
                    <a:ext cx="7379" cy="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0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3542" y="6616"/>
                    <a:ext cx="33" cy="6560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0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6227" y="6392"/>
                    <a:ext cx="33" cy="24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08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72" y="12696"/>
                    <a:ext cx="2439" cy="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09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393" y="3480"/>
                    <a:ext cx="3525" cy="291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10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78" y="3704"/>
                    <a:ext cx="2603" cy="291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11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9325" y="3704"/>
                    <a:ext cx="6656" cy="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1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5915" y="3704"/>
                    <a:ext cx="33" cy="6336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13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542" y="9528"/>
                    <a:ext cx="2439" cy="3168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14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1170" y="1784"/>
                    <a:ext cx="6656" cy="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1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7563" y="1784"/>
                    <a:ext cx="33" cy="6080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1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1170" y="1784"/>
                    <a:ext cx="33" cy="1728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17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552" y="7352"/>
                    <a:ext cx="1880" cy="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18" name="Line 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170" y="-392"/>
                    <a:ext cx="2603" cy="2208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19" name="Line 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397" y="-168"/>
                    <a:ext cx="2077" cy="195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2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3904" y="-392"/>
                    <a:ext cx="6098" cy="32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21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9608" y="-392"/>
                    <a:ext cx="32" cy="5600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122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563" y="4920"/>
                    <a:ext cx="1878" cy="2688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09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0" y="-329"/>
                  <a:ext cx="18477" cy="1795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3384" y="647"/>
                  <a:ext cx="16248" cy="181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5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6335" y="1495"/>
                  <a:ext cx="13666" cy="1867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084" name="Group 44"/>
              <p:cNvGrpSpPr>
                <a:grpSpLocks/>
              </p:cNvGrpSpPr>
              <p:nvPr/>
            </p:nvGrpSpPr>
            <p:grpSpPr bwMode="auto">
              <a:xfrm>
                <a:off x="2871" y="12229"/>
                <a:ext cx="991" cy="1216"/>
                <a:chOff x="0" y="0"/>
                <a:chExt cx="19999" cy="20000"/>
              </a:xfrm>
            </p:grpSpPr>
            <p:sp>
              <p:nvSpPr>
                <p:cNvPr id="44085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211" y="0"/>
                  <a:ext cx="11826" cy="1950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86" name="Line 46"/>
                <p:cNvSpPr>
                  <a:spLocks noChangeShapeType="1"/>
                </p:cNvSpPr>
                <p:nvPr/>
              </p:nvSpPr>
              <p:spPr bwMode="auto">
                <a:xfrm>
                  <a:off x="13017" y="0"/>
                  <a:ext cx="6074" cy="2000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87" name="Line 47"/>
                <p:cNvSpPr>
                  <a:spLocks noChangeShapeType="1"/>
                </p:cNvSpPr>
                <p:nvPr/>
              </p:nvSpPr>
              <p:spPr bwMode="auto">
                <a:xfrm>
                  <a:off x="0" y="18010"/>
                  <a:ext cx="19999" cy="1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88" name="Line 48"/>
                <p:cNvSpPr>
                  <a:spLocks noChangeShapeType="1"/>
                </p:cNvSpPr>
                <p:nvPr/>
              </p:nvSpPr>
              <p:spPr bwMode="auto">
                <a:xfrm>
                  <a:off x="3330" y="13569"/>
                  <a:ext cx="14853" cy="1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89" name="Line 49"/>
                <p:cNvSpPr>
                  <a:spLocks noChangeShapeType="1"/>
                </p:cNvSpPr>
                <p:nvPr/>
              </p:nvSpPr>
              <p:spPr bwMode="auto">
                <a:xfrm>
                  <a:off x="6054" y="8882"/>
                  <a:ext cx="10312" cy="1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0" name="Line 50"/>
                <p:cNvSpPr>
                  <a:spLocks noChangeShapeType="1"/>
                </p:cNvSpPr>
                <p:nvPr/>
              </p:nvSpPr>
              <p:spPr bwMode="auto">
                <a:xfrm>
                  <a:off x="8779" y="5674"/>
                  <a:ext cx="6377" cy="17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91" name="Line 51"/>
                <p:cNvSpPr>
                  <a:spLocks noChangeShapeType="1"/>
                </p:cNvSpPr>
                <p:nvPr/>
              </p:nvSpPr>
              <p:spPr bwMode="auto">
                <a:xfrm>
                  <a:off x="10292" y="2961"/>
                  <a:ext cx="4258" cy="1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040" name="Group 52"/>
            <p:cNvGrpSpPr>
              <a:grpSpLocks/>
            </p:cNvGrpSpPr>
            <p:nvPr/>
          </p:nvGrpSpPr>
          <p:grpSpPr bwMode="auto">
            <a:xfrm>
              <a:off x="567" y="3113"/>
              <a:ext cx="3151" cy="676"/>
              <a:chOff x="1941" y="14295"/>
              <a:chExt cx="7876" cy="1689"/>
            </a:xfrm>
          </p:grpSpPr>
          <p:grpSp>
            <p:nvGrpSpPr>
              <p:cNvPr id="44053" name="Group 53"/>
              <p:cNvGrpSpPr>
                <a:grpSpLocks/>
              </p:cNvGrpSpPr>
              <p:nvPr/>
            </p:nvGrpSpPr>
            <p:grpSpPr bwMode="auto">
              <a:xfrm>
                <a:off x="1941" y="14295"/>
                <a:ext cx="3181" cy="1546"/>
                <a:chOff x="392" y="0"/>
                <a:chExt cx="19086" cy="20000"/>
              </a:xfrm>
            </p:grpSpPr>
            <p:grpSp>
              <p:nvGrpSpPr>
                <p:cNvPr id="44069" name="Group 54"/>
                <p:cNvGrpSpPr>
                  <a:grpSpLocks/>
                </p:cNvGrpSpPr>
                <p:nvPr/>
              </p:nvGrpSpPr>
              <p:grpSpPr bwMode="auto">
                <a:xfrm>
                  <a:off x="8582" y="0"/>
                  <a:ext cx="3696" cy="20000"/>
                  <a:chOff x="0" y="0"/>
                  <a:chExt cx="19096" cy="20000"/>
                </a:xfrm>
              </p:grpSpPr>
              <p:sp>
                <p:nvSpPr>
                  <p:cNvPr id="44079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0" y="194"/>
                    <a:ext cx="31" cy="11074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08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18631" cy="8745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081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465" y="11255"/>
                    <a:ext cx="18631" cy="8745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08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8135" y="8538"/>
                    <a:ext cx="31" cy="11074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070" name="Group 59"/>
                <p:cNvGrpSpPr>
                  <a:grpSpLocks/>
                </p:cNvGrpSpPr>
                <p:nvPr/>
              </p:nvGrpSpPr>
              <p:grpSpPr bwMode="auto">
                <a:xfrm>
                  <a:off x="392" y="4851"/>
                  <a:ext cx="906" cy="7995"/>
                  <a:chOff x="0" y="-1"/>
                  <a:chExt cx="20000" cy="20001"/>
                </a:xfrm>
              </p:grpSpPr>
              <p:sp>
                <p:nvSpPr>
                  <p:cNvPr id="44077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288"/>
                    <a:ext cx="20000" cy="10712"/>
                  </a:xfrm>
                  <a:prstGeom prst="rect">
                    <a:avLst/>
                  </a:prstGeom>
                  <a:noFill/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078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9934" y="-1"/>
                    <a:ext cx="132" cy="974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071" name="Oval 62"/>
                <p:cNvSpPr>
                  <a:spLocks noChangeArrowheads="1"/>
                </p:cNvSpPr>
                <p:nvPr/>
              </p:nvSpPr>
              <p:spPr bwMode="auto">
                <a:xfrm>
                  <a:off x="19202" y="10867"/>
                  <a:ext cx="276" cy="78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72" name="Line 63"/>
                <p:cNvSpPr>
                  <a:spLocks noChangeShapeType="1"/>
                </p:cNvSpPr>
                <p:nvPr/>
              </p:nvSpPr>
              <p:spPr bwMode="auto">
                <a:xfrm>
                  <a:off x="662" y="4851"/>
                  <a:ext cx="18636" cy="641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73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1382" y="11449"/>
                  <a:ext cx="17916" cy="137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074" name="Group 65"/>
                <p:cNvGrpSpPr>
                  <a:grpSpLocks/>
                </p:cNvGrpSpPr>
                <p:nvPr/>
              </p:nvGrpSpPr>
              <p:grpSpPr bwMode="auto">
                <a:xfrm>
                  <a:off x="9752" y="8344"/>
                  <a:ext cx="546" cy="3609"/>
                  <a:chOff x="0" y="0"/>
                  <a:chExt cx="20000" cy="20000"/>
                </a:xfrm>
              </p:grpSpPr>
              <p:sp>
                <p:nvSpPr>
                  <p:cNvPr id="44075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321"/>
                    <a:ext cx="20000" cy="10679"/>
                  </a:xfrm>
                  <a:prstGeom prst="rect">
                    <a:avLst/>
                  </a:prstGeom>
                  <a:noFill/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076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9890" y="0"/>
                    <a:ext cx="220" cy="98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4054" name="Group 68"/>
              <p:cNvGrpSpPr>
                <a:grpSpLocks/>
              </p:cNvGrpSpPr>
              <p:nvPr/>
            </p:nvGrpSpPr>
            <p:grpSpPr bwMode="auto">
              <a:xfrm>
                <a:off x="5751" y="14438"/>
                <a:ext cx="4066" cy="1546"/>
                <a:chOff x="0" y="0"/>
                <a:chExt cx="20330" cy="20000"/>
              </a:xfrm>
            </p:grpSpPr>
            <p:grpSp>
              <p:nvGrpSpPr>
                <p:cNvPr id="44055" name="Group 6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80" cy="20000"/>
                  <a:chOff x="0" y="0"/>
                  <a:chExt cx="20328" cy="20000"/>
                </a:xfrm>
              </p:grpSpPr>
              <p:sp>
                <p:nvSpPr>
                  <p:cNvPr id="44065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0" y="194"/>
                    <a:ext cx="33" cy="11074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066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19833" cy="8745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067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495" y="11255"/>
                    <a:ext cx="19833" cy="8745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068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19305" y="8538"/>
                    <a:ext cx="33" cy="11074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056" name="Group 74"/>
                <p:cNvGrpSpPr>
                  <a:grpSpLocks/>
                </p:cNvGrpSpPr>
                <p:nvPr/>
              </p:nvGrpSpPr>
              <p:grpSpPr bwMode="auto">
                <a:xfrm>
                  <a:off x="19575" y="4657"/>
                  <a:ext cx="755" cy="7995"/>
                  <a:chOff x="0" y="-1"/>
                  <a:chExt cx="20000" cy="20001"/>
                </a:xfrm>
              </p:grpSpPr>
              <p:sp>
                <p:nvSpPr>
                  <p:cNvPr id="44063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288"/>
                    <a:ext cx="20000" cy="10712"/>
                  </a:xfrm>
                  <a:prstGeom prst="rect">
                    <a:avLst/>
                  </a:prstGeom>
                  <a:noFill/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064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9934" y="-1"/>
                    <a:ext cx="132" cy="974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057" name="Oval 77"/>
                <p:cNvSpPr>
                  <a:spLocks noChangeArrowheads="1"/>
                </p:cNvSpPr>
                <p:nvPr/>
              </p:nvSpPr>
              <p:spPr bwMode="auto">
                <a:xfrm>
                  <a:off x="8700" y="8732"/>
                  <a:ext cx="230" cy="789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58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1200" y="4657"/>
                  <a:ext cx="18680" cy="816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59" name="Line 79"/>
                <p:cNvSpPr>
                  <a:spLocks noChangeShapeType="1"/>
                </p:cNvSpPr>
                <p:nvPr/>
              </p:nvSpPr>
              <p:spPr bwMode="auto">
                <a:xfrm>
                  <a:off x="975" y="6986"/>
                  <a:ext cx="18455" cy="564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060" name="Group 80"/>
                <p:cNvGrpSpPr>
                  <a:grpSpLocks/>
                </p:cNvGrpSpPr>
                <p:nvPr/>
              </p:nvGrpSpPr>
              <p:grpSpPr bwMode="auto">
                <a:xfrm>
                  <a:off x="1425" y="7568"/>
                  <a:ext cx="680" cy="5252"/>
                  <a:chOff x="0" y="0"/>
                  <a:chExt cx="20000" cy="20000"/>
                </a:xfrm>
              </p:grpSpPr>
              <p:sp>
                <p:nvSpPr>
                  <p:cNvPr id="44061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0000" cy="10739"/>
                  </a:xfrm>
                  <a:prstGeom prst="rect">
                    <a:avLst/>
                  </a:prstGeom>
                  <a:noFill/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062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00" y="10198"/>
                    <a:ext cx="147" cy="980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4041" name="Group 83"/>
            <p:cNvGrpSpPr>
              <a:grpSpLocks/>
            </p:cNvGrpSpPr>
            <p:nvPr/>
          </p:nvGrpSpPr>
          <p:grpSpPr bwMode="auto">
            <a:xfrm>
              <a:off x="3288" y="1888"/>
              <a:ext cx="1495" cy="754"/>
              <a:chOff x="0" y="0"/>
              <a:chExt cx="18680" cy="20000"/>
            </a:xfrm>
          </p:grpSpPr>
          <p:grpSp>
            <p:nvGrpSpPr>
              <p:cNvPr id="44043" name="Group 84"/>
              <p:cNvGrpSpPr>
                <a:grpSpLocks/>
              </p:cNvGrpSpPr>
              <p:nvPr/>
            </p:nvGrpSpPr>
            <p:grpSpPr bwMode="auto">
              <a:xfrm>
                <a:off x="0" y="0"/>
                <a:ext cx="3905" cy="19417"/>
                <a:chOff x="0" y="0"/>
                <a:chExt cx="18744" cy="20001"/>
              </a:xfrm>
            </p:grpSpPr>
            <p:sp>
              <p:nvSpPr>
                <p:cNvPr id="44049" name="Line 85"/>
                <p:cNvSpPr>
                  <a:spLocks noChangeShapeType="1"/>
                </p:cNvSpPr>
                <p:nvPr/>
              </p:nvSpPr>
              <p:spPr bwMode="auto">
                <a:xfrm>
                  <a:off x="0" y="197"/>
                  <a:ext cx="24" cy="11076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50" name="Line 86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8288" cy="8749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51" name="Line 87"/>
                <p:cNvSpPr>
                  <a:spLocks noChangeShapeType="1"/>
                </p:cNvSpPr>
                <p:nvPr/>
              </p:nvSpPr>
              <p:spPr bwMode="auto">
                <a:xfrm>
                  <a:off x="456" y="11251"/>
                  <a:ext cx="18288" cy="8750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52" name="Line 88"/>
                <p:cNvSpPr>
                  <a:spLocks noChangeShapeType="1"/>
                </p:cNvSpPr>
                <p:nvPr/>
              </p:nvSpPr>
              <p:spPr bwMode="auto">
                <a:xfrm>
                  <a:off x="17808" y="8542"/>
                  <a:ext cx="24" cy="11077"/>
                </a:xfrm>
                <a:prstGeom prst="line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4044" name="Rectangle 89"/>
              <p:cNvSpPr>
                <a:spLocks noChangeArrowheads="1"/>
              </p:cNvSpPr>
              <p:nvPr/>
            </p:nvSpPr>
            <p:spPr bwMode="auto">
              <a:xfrm>
                <a:off x="10575" y="7635"/>
                <a:ext cx="2630" cy="5419"/>
              </a:xfrm>
              <a:prstGeom prst="rect">
                <a:avLst/>
              </a:prstGeom>
              <a:noFill/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5" name="Oval 90"/>
              <p:cNvSpPr>
                <a:spLocks noChangeArrowheads="1"/>
              </p:cNvSpPr>
              <p:nvPr/>
            </p:nvSpPr>
            <p:spPr bwMode="auto">
              <a:xfrm>
                <a:off x="11775" y="10021"/>
                <a:ext cx="230" cy="6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6" name="Freeform 91"/>
              <p:cNvSpPr>
                <a:spLocks/>
              </p:cNvSpPr>
              <p:nvPr/>
            </p:nvSpPr>
            <p:spPr bwMode="auto">
              <a:xfrm>
                <a:off x="1125" y="6363"/>
                <a:ext cx="1805" cy="5578"/>
              </a:xfrm>
              <a:custGeom>
                <a:avLst/>
                <a:gdLst>
                  <a:gd name="T0" fmla="*/ 1 w 20000"/>
                  <a:gd name="T1" fmla="*/ 0 h 20000"/>
                  <a:gd name="T2" fmla="*/ 0 w 20000"/>
                  <a:gd name="T3" fmla="*/ 346 h 20000"/>
                  <a:gd name="T4" fmla="*/ 10 w 20000"/>
                  <a:gd name="T5" fmla="*/ 433 h 20000"/>
                  <a:gd name="T6" fmla="*/ 14 w 20000"/>
                  <a:gd name="T7" fmla="*/ 223 h 20000"/>
                  <a:gd name="T8" fmla="*/ 0 w 20000"/>
                  <a:gd name="T9" fmla="*/ 359 h 20000"/>
                  <a:gd name="T10" fmla="*/ 15 w 20000"/>
                  <a:gd name="T11" fmla="*/ 235 h 20000"/>
                  <a:gd name="T12" fmla="*/ 1 w 20000"/>
                  <a:gd name="T13" fmla="*/ 0 h 200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000"/>
                  <a:gd name="T22" fmla="*/ 0 h 20000"/>
                  <a:gd name="T23" fmla="*/ 20000 w 20000"/>
                  <a:gd name="T24" fmla="*/ 20000 h 200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000" h="20000">
                    <a:moveTo>
                      <a:pt x="831" y="0"/>
                    </a:moveTo>
                    <a:lnTo>
                      <a:pt x="0" y="15970"/>
                    </a:lnTo>
                    <a:lnTo>
                      <a:pt x="14127" y="19962"/>
                    </a:lnTo>
                    <a:lnTo>
                      <a:pt x="19114" y="10266"/>
                    </a:lnTo>
                    <a:lnTo>
                      <a:pt x="0" y="16540"/>
                    </a:lnTo>
                    <a:lnTo>
                      <a:pt x="19945" y="10837"/>
                    </a:lnTo>
                    <a:lnTo>
                      <a:pt x="83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7" name="Line 92"/>
              <p:cNvSpPr>
                <a:spLocks noChangeShapeType="1"/>
              </p:cNvSpPr>
              <p:nvPr/>
            </p:nvSpPr>
            <p:spPr bwMode="auto">
              <a:xfrm flipH="1" flipV="1">
                <a:off x="2625" y="11453"/>
                <a:ext cx="2405" cy="71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48" name="Rectangle 93"/>
              <p:cNvSpPr>
                <a:spLocks noChangeArrowheads="1"/>
              </p:cNvSpPr>
              <p:nvPr/>
            </p:nvSpPr>
            <p:spPr bwMode="auto">
              <a:xfrm>
                <a:off x="5475" y="16967"/>
                <a:ext cx="13205" cy="3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r>
                  <a:rPr lang="pt-BR" dirty="0"/>
                  <a:t>Distorção topológica</a:t>
                </a:r>
              </a:p>
            </p:txBody>
          </p:sp>
        </p:grpSp>
        <p:sp>
          <p:nvSpPr>
            <p:cNvPr id="44042" name="Text Box 95"/>
            <p:cNvSpPr txBox="1">
              <a:spLocks noChangeArrowheads="1"/>
            </p:cNvSpPr>
            <p:nvPr/>
          </p:nvSpPr>
          <p:spPr bwMode="auto">
            <a:xfrm>
              <a:off x="1519" y="2205"/>
              <a:ext cx="1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Ponto de fuga</a:t>
              </a:r>
            </a:p>
          </p:txBody>
        </p:sp>
      </p:grpSp>
      <p:sp>
        <p:nvSpPr>
          <p:cNvPr id="44037" name="Text Box 96"/>
          <p:cNvSpPr txBox="1">
            <a:spLocks noChangeArrowheads="1"/>
          </p:cNvSpPr>
          <p:nvPr/>
        </p:nvSpPr>
        <p:spPr bwMode="auto">
          <a:xfrm>
            <a:off x="6084888" y="5229225"/>
            <a:ext cx="2303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Confusão visual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PROJEÇÃO EM PERSPECTIVA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7162800" y="3282950"/>
            <a:ext cx="1677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Projetores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1212850" y="1993900"/>
            <a:ext cx="7169150" cy="3433763"/>
            <a:chOff x="708" y="1400"/>
            <a:chExt cx="4516" cy="2163"/>
          </a:xfrm>
        </p:grpSpPr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1436" y="2072"/>
              <a:ext cx="2361" cy="776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" name="Freeform 6"/>
            <p:cNvSpPr>
              <a:spLocks/>
            </p:cNvSpPr>
            <p:nvPr/>
          </p:nvSpPr>
          <p:spPr bwMode="auto">
            <a:xfrm>
              <a:off x="1436" y="2067"/>
              <a:ext cx="2370" cy="10"/>
            </a:xfrm>
            <a:custGeom>
              <a:avLst/>
              <a:gdLst>
                <a:gd name="T0" fmla="*/ 592 w 4741"/>
                <a:gd name="T1" fmla="*/ 1 h 30"/>
                <a:gd name="T2" fmla="*/ 590 w 4741"/>
                <a:gd name="T3" fmla="*/ 0 h 30"/>
                <a:gd name="T4" fmla="*/ 0 w 4741"/>
                <a:gd name="T5" fmla="*/ 0 h 30"/>
                <a:gd name="T6" fmla="*/ 0 w 4741"/>
                <a:gd name="T7" fmla="*/ 1 h 30"/>
                <a:gd name="T8" fmla="*/ 590 w 4741"/>
                <a:gd name="T9" fmla="*/ 1 h 30"/>
                <a:gd name="T10" fmla="*/ 588 w 4741"/>
                <a:gd name="T11" fmla="*/ 1 h 30"/>
                <a:gd name="T12" fmla="*/ 592 w 4741"/>
                <a:gd name="T13" fmla="*/ 1 h 30"/>
                <a:gd name="T14" fmla="*/ 592 w 4741"/>
                <a:gd name="T15" fmla="*/ 0 h 30"/>
                <a:gd name="T16" fmla="*/ 590 w 4741"/>
                <a:gd name="T17" fmla="*/ 0 h 30"/>
                <a:gd name="T18" fmla="*/ 592 w 4741"/>
                <a:gd name="T19" fmla="*/ 1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41"/>
                <a:gd name="T31" fmla="*/ 0 h 30"/>
                <a:gd name="T32" fmla="*/ 4741 w 4741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41" h="30">
                  <a:moveTo>
                    <a:pt x="4741" y="15"/>
                  </a:moveTo>
                  <a:lnTo>
                    <a:pt x="4722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4722" y="30"/>
                  </a:lnTo>
                  <a:lnTo>
                    <a:pt x="4704" y="15"/>
                  </a:lnTo>
                  <a:lnTo>
                    <a:pt x="4741" y="15"/>
                  </a:lnTo>
                  <a:lnTo>
                    <a:pt x="4741" y="0"/>
                  </a:lnTo>
                  <a:lnTo>
                    <a:pt x="4722" y="0"/>
                  </a:lnTo>
                  <a:lnTo>
                    <a:pt x="4741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7" name="Freeform 7"/>
            <p:cNvSpPr>
              <a:spLocks/>
            </p:cNvSpPr>
            <p:nvPr/>
          </p:nvSpPr>
          <p:spPr bwMode="auto">
            <a:xfrm>
              <a:off x="3787" y="2072"/>
              <a:ext cx="19" cy="781"/>
            </a:xfrm>
            <a:custGeom>
              <a:avLst/>
              <a:gdLst>
                <a:gd name="T0" fmla="*/ 3 w 37"/>
                <a:gd name="T1" fmla="*/ 87 h 2341"/>
                <a:gd name="T2" fmla="*/ 5 w 37"/>
                <a:gd name="T3" fmla="*/ 86 h 2341"/>
                <a:gd name="T4" fmla="*/ 5 w 37"/>
                <a:gd name="T5" fmla="*/ 0 h 2341"/>
                <a:gd name="T6" fmla="*/ 0 w 37"/>
                <a:gd name="T7" fmla="*/ 0 h 2341"/>
                <a:gd name="T8" fmla="*/ 0 w 37"/>
                <a:gd name="T9" fmla="*/ 86 h 2341"/>
                <a:gd name="T10" fmla="*/ 3 w 37"/>
                <a:gd name="T11" fmla="*/ 86 h 2341"/>
                <a:gd name="T12" fmla="*/ 3 w 37"/>
                <a:gd name="T13" fmla="*/ 87 h 2341"/>
                <a:gd name="T14" fmla="*/ 5 w 37"/>
                <a:gd name="T15" fmla="*/ 87 h 2341"/>
                <a:gd name="T16" fmla="*/ 5 w 37"/>
                <a:gd name="T17" fmla="*/ 86 h 2341"/>
                <a:gd name="T18" fmla="*/ 3 w 37"/>
                <a:gd name="T19" fmla="*/ 87 h 23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"/>
                <a:gd name="T31" fmla="*/ 0 h 2341"/>
                <a:gd name="T32" fmla="*/ 37 w 37"/>
                <a:gd name="T33" fmla="*/ 2341 h 23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" h="2341">
                  <a:moveTo>
                    <a:pt x="18" y="2341"/>
                  </a:moveTo>
                  <a:lnTo>
                    <a:pt x="37" y="2327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2327"/>
                  </a:lnTo>
                  <a:lnTo>
                    <a:pt x="18" y="2312"/>
                  </a:lnTo>
                  <a:lnTo>
                    <a:pt x="18" y="2341"/>
                  </a:lnTo>
                  <a:lnTo>
                    <a:pt x="37" y="2341"/>
                  </a:lnTo>
                  <a:lnTo>
                    <a:pt x="37" y="2327"/>
                  </a:lnTo>
                  <a:lnTo>
                    <a:pt x="18" y="23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auto">
            <a:xfrm>
              <a:off x="1426" y="2843"/>
              <a:ext cx="2371" cy="10"/>
            </a:xfrm>
            <a:custGeom>
              <a:avLst/>
              <a:gdLst>
                <a:gd name="T0" fmla="*/ 0 w 4740"/>
                <a:gd name="T1" fmla="*/ 1 h 29"/>
                <a:gd name="T2" fmla="*/ 3 w 4740"/>
                <a:gd name="T3" fmla="*/ 1 h 29"/>
                <a:gd name="T4" fmla="*/ 593 w 4740"/>
                <a:gd name="T5" fmla="*/ 1 h 29"/>
                <a:gd name="T6" fmla="*/ 593 w 4740"/>
                <a:gd name="T7" fmla="*/ 0 h 29"/>
                <a:gd name="T8" fmla="*/ 3 w 4740"/>
                <a:gd name="T9" fmla="*/ 0 h 29"/>
                <a:gd name="T10" fmla="*/ 5 w 4740"/>
                <a:gd name="T11" fmla="*/ 1 h 29"/>
                <a:gd name="T12" fmla="*/ 0 w 4740"/>
                <a:gd name="T13" fmla="*/ 1 h 29"/>
                <a:gd name="T14" fmla="*/ 0 w 4740"/>
                <a:gd name="T15" fmla="*/ 1 h 29"/>
                <a:gd name="T16" fmla="*/ 3 w 4740"/>
                <a:gd name="T17" fmla="*/ 1 h 29"/>
                <a:gd name="T18" fmla="*/ 0 w 4740"/>
                <a:gd name="T19" fmla="*/ 1 h 2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40"/>
                <a:gd name="T31" fmla="*/ 0 h 29"/>
                <a:gd name="T32" fmla="*/ 4740 w 4740"/>
                <a:gd name="T33" fmla="*/ 29 h 2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40" h="29">
                  <a:moveTo>
                    <a:pt x="0" y="15"/>
                  </a:moveTo>
                  <a:lnTo>
                    <a:pt x="18" y="29"/>
                  </a:lnTo>
                  <a:lnTo>
                    <a:pt x="4740" y="29"/>
                  </a:lnTo>
                  <a:lnTo>
                    <a:pt x="4740" y="0"/>
                  </a:lnTo>
                  <a:lnTo>
                    <a:pt x="18" y="0"/>
                  </a:lnTo>
                  <a:lnTo>
                    <a:pt x="37" y="15"/>
                  </a:lnTo>
                  <a:lnTo>
                    <a:pt x="0" y="15"/>
                  </a:lnTo>
                  <a:lnTo>
                    <a:pt x="0" y="29"/>
                  </a:lnTo>
                  <a:lnTo>
                    <a:pt x="18" y="29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Freeform 9"/>
            <p:cNvSpPr>
              <a:spLocks/>
            </p:cNvSpPr>
            <p:nvPr/>
          </p:nvSpPr>
          <p:spPr bwMode="auto">
            <a:xfrm>
              <a:off x="1426" y="2067"/>
              <a:ext cx="19" cy="781"/>
            </a:xfrm>
            <a:custGeom>
              <a:avLst/>
              <a:gdLst>
                <a:gd name="T0" fmla="*/ 3 w 37"/>
                <a:gd name="T1" fmla="*/ 0 h 2342"/>
                <a:gd name="T2" fmla="*/ 0 w 37"/>
                <a:gd name="T3" fmla="*/ 1 h 2342"/>
                <a:gd name="T4" fmla="*/ 0 w 37"/>
                <a:gd name="T5" fmla="*/ 87 h 2342"/>
                <a:gd name="T6" fmla="*/ 5 w 37"/>
                <a:gd name="T7" fmla="*/ 87 h 2342"/>
                <a:gd name="T8" fmla="*/ 5 w 37"/>
                <a:gd name="T9" fmla="*/ 1 h 2342"/>
                <a:gd name="T10" fmla="*/ 3 w 37"/>
                <a:gd name="T11" fmla="*/ 1 h 2342"/>
                <a:gd name="T12" fmla="*/ 3 w 37"/>
                <a:gd name="T13" fmla="*/ 0 h 2342"/>
                <a:gd name="T14" fmla="*/ 0 w 37"/>
                <a:gd name="T15" fmla="*/ 0 h 2342"/>
                <a:gd name="T16" fmla="*/ 0 w 37"/>
                <a:gd name="T17" fmla="*/ 1 h 2342"/>
                <a:gd name="T18" fmla="*/ 3 w 37"/>
                <a:gd name="T19" fmla="*/ 0 h 23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"/>
                <a:gd name="T31" fmla="*/ 0 h 2342"/>
                <a:gd name="T32" fmla="*/ 37 w 37"/>
                <a:gd name="T33" fmla="*/ 2342 h 23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" h="2342">
                  <a:moveTo>
                    <a:pt x="18" y="0"/>
                  </a:moveTo>
                  <a:lnTo>
                    <a:pt x="0" y="15"/>
                  </a:lnTo>
                  <a:lnTo>
                    <a:pt x="0" y="2342"/>
                  </a:lnTo>
                  <a:lnTo>
                    <a:pt x="37" y="2342"/>
                  </a:lnTo>
                  <a:lnTo>
                    <a:pt x="37" y="15"/>
                  </a:lnTo>
                  <a:lnTo>
                    <a:pt x="18" y="30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" name="Freeform 10"/>
            <p:cNvSpPr>
              <a:spLocks/>
            </p:cNvSpPr>
            <p:nvPr/>
          </p:nvSpPr>
          <p:spPr bwMode="auto">
            <a:xfrm>
              <a:off x="2597" y="1400"/>
              <a:ext cx="2235" cy="769"/>
            </a:xfrm>
            <a:custGeom>
              <a:avLst/>
              <a:gdLst>
                <a:gd name="T0" fmla="*/ 554 w 4470"/>
                <a:gd name="T1" fmla="*/ 84 h 2306"/>
                <a:gd name="T2" fmla="*/ 559 w 4470"/>
                <a:gd name="T3" fmla="*/ 82 h 2306"/>
                <a:gd name="T4" fmla="*/ 9 w 4470"/>
                <a:gd name="T5" fmla="*/ 0 h 2306"/>
                <a:gd name="T6" fmla="*/ 0 w 4470"/>
                <a:gd name="T7" fmla="*/ 4 h 2306"/>
                <a:gd name="T8" fmla="*/ 550 w 4470"/>
                <a:gd name="T9" fmla="*/ 85 h 2306"/>
                <a:gd name="T10" fmla="*/ 554 w 4470"/>
                <a:gd name="T11" fmla="*/ 84 h 23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70"/>
                <a:gd name="T19" fmla="*/ 0 h 2306"/>
                <a:gd name="T20" fmla="*/ 4470 w 4470"/>
                <a:gd name="T21" fmla="*/ 2306 h 23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70" h="2306">
                  <a:moveTo>
                    <a:pt x="4432" y="2257"/>
                  </a:moveTo>
                  <a:lnTo>
                    <a:pt x="4470" y="2207"/>
                  </a:lnTo>
                  <a:lnTo>
                    <a:pt x="76" y="0"/>
                  </a:lnTo>
                  <a:lnTo>
                    <a:pt x="0" y="99"/>
                  </a:lnTo>
                  <a:lnTo>
                    <a:pt x="4393" y="2306"/>
                  </a:lnTo>
                  <a:lnTo>
                    <a:pt x="4432" y="22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Freeform 11"/>
            <p:cNvSpPr>
              <a:spLocks/>
            </p:cNvSpPr>
            <p:nvPr/>
          </p:nvSpPr>
          <p:spPr bwMode="auto">
            <a:xfrm>
              <a:off x="2578" y="1415"/>
              <a:ext cx="47" cy="50"/>
            </a:xfrm>
            <a:custGeom>
              <a:avLst/>
              <a:gdLst>
                <a:gd name="T0" fmla="*/ 5 w 94"/>
                <a:gd name="T1" fmla="*/ 6 h 150"/>
                <a:gd name="T2" fmla="*/ 0 w 94"/>
                <a:gd name="T3" fmla="*/ 5 h 150"/>
                <a:gd name="T4" fmla="*/ 7 w 94"/>
                <a:gd name="T5" fmla="*/ 0 h 150"/>
                <a:gd name="T6" fmla="*/ 12 w 94"/>
                <a:gd name="T7" fmla="*/ 0 h 150"/>
                <a:gd name="T8" fmla="*/ 5 w 94"/>
                <a:gd name="T9" fmla="*/ 6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0"/>
                <a:gd name="T17" fmla="*/ 94 w 94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0">
                  <a:moveTo>
                    <a:pt x="35" y="150"/>
                  </a:moveTo>
                  <a:lnTo>
                    <a:pt x="0" y="140"/>
                  </a:lnTo>
                  <a:lnTo>
                    <a:pt x="60" y="0"/>
                  </a:lnTo>
                  <a:lnTo>
                    <a:pt x="94" y="11"/>
                  </a:lnTo>
                  <a:lnTo>
                    <a:pt x="35" y="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Freeform 12"/>
            <p:cNvSpPr>
              <a:spLocks/>
            </p:cNvSpPr>
            <p:nvPr/>
          </p:nvSpPr>
          <p:spPr bwMode="auto">
            <a:xfrm>
              <a:off x="2517" y="1508"/>
              <a:ext cx="47" cy="50"/>
            </a:xfrm>
            <a:custGeom>
              <a:avLst/>
              <a:gdLst>
                <a:gd name="T0" fmla="*/ 4 w 95"/>
                <a:gd name="T1" fmla="*/ 6 h 150"/>
                <a:gd name="T2" fmla="*/ 0 w 95"/>
                <a:gd name="T3" fmla="*/ 5 h 150"/>
                <a:gd name="T4" fmla="*/ 7 w 95"/>
                <a:gd name="T5" fmla="*/ 0 h 150"/>
                <a:gd name="T6" fmla="*/ 11 w 95"/>
                <a:gd name="T7" fmla="*/ 0 h 150"/>
                <a:gd name="T8" fmla="*/ 4 w 95"/>
                <a:gd name="T9" fmla="*/ 6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50"/>
                <a:gd name="T17" fmla="*/ 95 w 95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50">
                  <a:moveTo>
                    <a:pt x="34" y="150"/>
                  </a:moveTo>
                  <a:lnTo>
                    <a:pt x="0" y="140"/>
                  </a:lnTo>
                  <a:lnTo>
                    <a:pt x="60" y="0"/>
                  </a:lnTo>
                  <a:lnTo>
                    <a:pt x="95" y="11"/>
                  </a:lnTo>
                  <a:lnTo>
                    <a:pt x="34" y="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Freeform 13"/>
            <p:cNvSpPr>
              <a:spLocks/>
            </p:cNvSpPr>
            <p:nvPr/>
          </p:nvSpPr>
          <p:spPr bwMode="auto">
            <a:xfrm>
              <a:off x="2456" y="1601"/>
              <a:ext cx="48" cy="50"/>
            </a:xfrm>
            <a:custGeom>
              <a:avLst/>
              <a:gdLst>
                <a:gd name="T0" fmla="*/ 5 w 95"/>
                <a:gd name="T1" fmla="*/ 6 h 150"/>
                <a:gd name="T2" fmla="*/ 0 w 95"/>
                <a:gd name="T3" fmla="*/ 5 h 150"/>
                <a:gd name="T4" fmla="*/ 8 w 95"/>
                <a:gd name="T5" fmla="*/ 0 h 150"/>
                <a:gd name="T6" fmla="*/ 12 w 95"/>
                <a:gd name="T7" fmla="*/ 0 h 150"/>
                <a:gd name="T8" fmla="*/ 5 w 95"/>
                <a:gd name="T9" fmla="*/ 6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50"/>
                <a:gd name="T17" fmla="*/ 95 w 95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50">
                  <a:moveTo>
                    <a:pt x="34" y="150"/>
                  </a:moveTo>
                  <a:lnTo>
                    <a:pt x="0" y="139"/>
                  </a:lnTo>
                  <a:lnTo>
                    <a:pt x="61" y="0"/>
                  </a:lnTo>
                  <a:lnTo>
                    <a:pt x="95" y="11"/>
                  </a:lnTo>
                  <a:lnTo>
                    <a:pt x="34" y="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Freeform 14"/>
            <p:cNvSpPr>
              <a:spLocks/>
            </p:cNvSpPr>
            <p:nvPr/>
          </p:nvSpPr>
          <p:spPr bwMode="auto">
            <a:xfrm>
              <a:off x="2395" y="1694"/>
              <a:ext cx="48" cy="50"/>
            </a:xfrm>
            <a:custGeom>
              <a:avLst/>
              <a:gdLst>
                <a:gd name="T0" fmla="*/ 5 w 95"/>
                <a:gd name="T1" fmla="*/ 6 h 150"/>
                <a:gd name="T2" fmla="*/ 0 w 95"/>
                <a:gd name="T3" fmla="*/ 5 h 150"/>
                <a:gd name="T4" fmla="*/ 8 w 95"/>
                <a:gd name="T5" fmla="*/ 0 h 150"/>
                <a:gd name="T6" fmla="*/ 12 w 95"/>
                <a:gd name="T7" fmla="*/ 0 h 150"/>
                <a:gd name="T8" fmla="*/ 5 w 95"/>
                <a:gd name="T9" fmla="*/ 6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50"/>
                <a:gd name="T17" fmla="*/ 95 w 95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50">
                  <a:moveTo>
                    <a:pt x="35" y="150"/>
                  </a:moveTo>
                  <a:lnTo>
                    <a:pt x="0" y="139"/>
                  </a:lnTo>
                  <a:lnTo>
                    <a:pt x="61" y="0"/>
                  </a:lnTo>
                  <a:lnTo>
                    <a:pt x="95" y="10"/>
                  </a:lnTo>
                  <a:lnTo>
                    <a:pt x="35" y="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Freeform 15"/>
            <p:cNvSpPr>
              <a:spLocks/>
            </p:cNvSpPr>
            <p:nvPr/>
          </p:nvSpPr>
          <p:spPr bwMode="auto">
            <a:xfrm>
              <a:off x="2334" y="1787"/>
              <a:ext cx="48" cy="50"/>
            </a:xfrm>
            <a:custGeom>
              <a:avLst/>
              <a:gdLst>
                <a:gd name="T0" fmla="*/ 5 w 96"/>
                <a:gd name="T1" fmla="*/ 6 h 150"/>
                <a:gd name="T2" fmla="*/ 0 w 96"/>
                <a:gd name="T3" fmla="*/ 5 h 150"/>
                <a:gd name="T4" fmla="*/ 7 w 96"/>
                <a:gd name="T5" fmla="*/ 0 h 150"/>
                <a:gd name="T6" fmla="*/ 12 w 96"/>
                <a:gd name="T7" fmla="*/ 0 h 150"/>
                <a:gd name="T8" fmla="*/ 5 w 96"/>
                <a:gd name="T9" fmla="*/ 6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50"/>
                <a:gd name="T17" fmla="*/ 96 w 96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50">
                  <a:moveTo>
                    <a:pt x="35" y="150"/>
                  </a:moveTo>
                  <a:lnTo>
                    <a:pt x="0" y="139"/>
                  </a:lnTo>
                  <a:lnTo>
                    <a:pt x="61" y="0"/>
                  </a:lnTo>
                  <a:lnTo>
                    <a:pt x="96" y="10"/>
                  </a:lnTo>
                  <a:lnTo>
                    <a:pt x="35" y="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auto">
            <a:xfrm>
              <a:off x="2273" y="1879"/>
              <a:ext cx="48" cy="50"/>
            </a:xfrm>
            <a:custGeom>
              <a:avLst/>
              <a:gdLst>
                <a:gd name="T0" fmla="*/ 5 w 95"/>
                <a:gd name="T1" fmla="*/ 6 h 150"/>
                <a:gd name="T2" fmla="*/ 0 w 95"/>
                <a:gd name="T3" fmla="*/ 5 h 150"/>
                <a:gd name="T4" fmla="*/ 8 w 95"/>
                <a:gd name="T5" fmla="*/ 0 h 150"/>
                <a:gd name="T6" fmla="*/ 12 w 95"/>
                <a:gd name="T7" fmla="*/ 0 h 150"/>
                <a:gd name="T8" fmla="*/ 5 w 95"/>
                <a:gd name="T9" fmla="*/ 6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50"/>
                <a:gd name="T17" fmla="*/ 95 w 95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50">
                  <a:moveTo>
                    <a:pt x="34" y="150"/>
                  </a:moveTo>
                  <a:lnTo>
                    <a:pt x="0" y="140"/>
                  </a:lnTo>
                  <a:lnTo>
                    <a:pt x="60" y="0"/>
                  </a:lnTo>
                  <a:lnTo>
                    <a:pt x="95" y="11"/>
                  </a:lnTo>
                  <a:lnTo>
                    <a:pt x="34" y="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auto">
            <a:xfrm>
              <a:off x="2212" y="1972"/>
              <a:ext cx="48" cy="50"/>
            </a:xfrm>
            <a:custGeom>
              <a:avLst/>
              <a:gdLst>
                <a:gd name="T0" fmla="*/ 5 w 95"/>
                <a:gd name="T1" fmla="*/ 6 h 150"/>
                <a:gd name="T2" fmla="*/ 0 w 95"/>
                <a:gd name="T3" fmla="*/ 5 h 150"/>
                <a:gd name="T4" fmla="*/ 8 w 95"/>
                <a:gd name="T5" fmla="*/ 0 h 150"/>
                <a:gd name="T6" fmla="*/ 12 w 95"/>
                <a:gd name="T7" fmla="*/ 0 h 150"/>
                <a:gd name="T8" fmla="*/ 5 w 95"/>
                <a:gd name="T9" fmla="*/ 6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50"/>
                <a:gd name="T17" fmla="*/ 95 w 95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50">
                  <a:moveTo>
                    <a:pt x="34" y="150"/>
                  </a:moveTo>
                  <a:lnTo>
                    <a:pt x="0" y="140"/>
                  </a:lnTo>
                  <a:lnTo>
                    <a:pt x="61" y="0"/>
                  </a:lnTo>
                  <a:lnTo>
                    <a:pt x="95" y="11"/>
                  </a:lnTo>
                  <a:lnTo>
                    <a:pt x="34" y="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auto">
            <a:xfrm>
              <a:off x="2152" y="2065"/>
              <a:ext cx="47" cy="50"/>
            </a:xfrm>
            <a:custGeom>
              <a:avLst/>
              <a:gdLst>
                <a:gd name="T0" fmla="*/ 4 w 95"/>
                <a:gd name="T1" fmla="*/ 6 h 150"/>
                <a:gd name="T2" fmla="*/ 0 w 95"/>
                <a:gd name="T3" fmla="*/ 5 h 150"/>
                <a:gd name="T4" fmla="*/ 7 w 95"/>
                <a:gd name="T5" fmla="*/ 0 h 150"/>
                <a:gd name="T6" fmla="*/ 11 w 95"/>
                <a:gd name="T7" fmla="*/ 0 h 150"/>
                <a:gd name="T8" fmla="*/ 4 w 95"/>
                <a:gd name="T9" fmla="*/ 6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50"/>
                <a:gd name="T17" fmla="*/ 95 w 95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50">
                  <a:moveTo>
                    <a:pt x="34" y="150"/>
                  </a:moveTo>
                  <a:lnTo>
                    <a:pt x="0" y="139"/>
                  </a:lnTo>
                  <a:lnTo>
                    <a:pt x="61" y="0"/>
                  </a:lnTo>
                  <a:lnTo>
                    <a:pt x="95" y="11"/>
                  </a:lnTo>
                  <a:lnTo>
                    <a:pt x="34" y="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Freeform 19"/>
            <p:cNvSpPr>
              <a:spLocks/>
            </p:cNvSpPr>
            <p:nvPr/>
          </p:nvSpPr>
          <p:spPr bwMode="auto">
            <a:xfrm>
              <a:off x="2091" y="2158"/>
              <a:ext cx="47" cy="50"/>
            </a:xfrm>
            <a:custGeom>
              <a:avLst/>
              <a:gdLst>
                <a:gd name="T0" fmla="*/ 4 w 96"/>
                <a:gd name="T1" fmla="*/ 6 h 150"/>
                <a:gd name="T2" fmla="*/ 0 w 96"/>
                <a:gd name="T3" fmla="*/ 5 h 150"/>
                <a:gd name="T4" fmla="*/ 7 w 96"/>
                <a:gd name="T5" fmla="*/ 0 h 150"/>
                <a:gd name="T6" fmla="*/ 11 w 96"/>
                <a:gd name="T7" fmla="*/ 0 h 150"/>
                <a:gd name="T8" fmla="*/ 4 w 96"/>
                <a:gd name="T9" fmla="*/ 6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50"/>
                <a:gd name="T17" fmla="*/ 96 w 96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50">
                  <a:moveTo>
                    <a:pt x="35" y="150"/>
                  </a:moveTo>
                  <a:lnTo>
                    <a:pt x="0" y="139"/>
                  </a:lnTo>
                  <a:lnTo>
                    <a:pt x="61" y="0"/>
                  </a:lnTo>
                  <a:lnTo>
                    <a:pt x="96" y="10"/>
                  </a:lnTo>
                  <a:lnTo>
                    <a:pt x="35" y="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0" name="Freeform 20"/>
            <p:cNvSpPr>
              <a:spLocks/>
            </p:cNvSpPr>
            <p:nvPr/>
          </p:nvSpPr>
          <p:spPr bwMode="auto">
            <a:xfrm>
              <a:off x="2030" y="2251"/>
              <a:ext cx="47" cy="50"/>
            </a:xfrm>
            <a:custGeom>
              <a:avLst/>
              <a:gdLst>
                <a:gd name="T0" fmla="*/ 4 w 95"/>
                <a:gd name="T1" fmla="*/ 6 h 150"/>
                <a:gd name="T2" fmla="*/ 0 w 95"/>
                <a:gd name="T3" fmla="*/ 5 h 150"/>
                <a:gd name="T4" fmla="*/ 7 w 95"/>
                <a:gd name="T5" fmla="*/ 0 h 150"/>
                <a:gd name="T6" fmla="*/ 11 w 95"/>
                <a:gd name="T7" fmla="*/ 0 h 150"/>
                <a:gd name="T8" fmla="*/ 4 w 95"/>
                <a:gd name="T9" fmla="*/ 6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50"/>
                <a:gd name="T17" fmla="*/ 95 w 95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50">
                  <a:moveTo>
                    <a:pt x="34" y="150"/>
                  </a:moveTo>
                  <a:lnTo>
                    <a:pt x="0" y="139"/>
                  </a:lnTo>
                  <a:lnTo>
                    <a:pt x="60" y="0"/>
                  </a:lnTo>
                  <a:lnTo>
                    <a:pt x="95" y="10"/>
                  </a:lnTo>
                  <a:lnTo>
                    <a:pt x="34" y="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1" name="Freeform 21"/>
            <p:cNvSpPr>
              <a:spLocks/>
            </p:cNvSpPr>
            <p:nvPr/>
          </p:nvSpPr>
          <p:spPr bwMode="auto">
            <a:xfrm>
              <a:off x="1969" y="2344"/>
              <a:ext cx="48" cy="50"/>
            </a:xfrm>
            <a:custGeom>
              <a:avLst/>
              <a:gdLst>
                <a:gd name="T0" fmla="*/ 5 w 95"/>
                <a:gd name="T1" fmla="*/ 6 h 150"/>
                <a:gd name="T2" fmla="*/ 0 w 95"/>
                <a:gd name="T3" fmla="*/ 5 h 150"/>
                <a:gd name="T4" fmla="*/ 8 w 95"/>
                <a:gd name="T5" fmla="*/ 0 h 150"/>
                <a:gd name="T6" fmla="*/ 12 w 95"/>
                <a:gd name="T7" fmla="*/ 0 h 150"/>
                <a:gd name="T8" fmla="*/ 5 w 95"/>
                <a:gd name="T9" fmla="*/ 6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50"/>
                <a:gd name="T17" fmla="*/ 95 w 95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50">
                  <a:moveTo>
                    <a:pt x="34" y="150"/>
                  </a:moveTo>
                  <a:lnTo>
                    <a:pt x="0" y="140"/>
                  </a:lnTo>
                  <a:lnTo>
                    <a:pt x="61" y="0"/>
                  </a:lnTo>
                  <a:lnTo>
                    <a:pt x="95" y="11"/>
                  </a:lnTo>
                  <a:lnTo>
                    <a:pt x="34" y="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Freeform 22"/>
            <p:cNvSpPr>
              <a:spLocks/>
            </p:cNvSpPr>
            <p:nvPr/>
          </p:nvSpPr>
          <p:spPr bwMode="auto">
            <a:xfrm>
              <a:off x="1908" y="2437"/>
              <a:ext cx="48" cy="50"/>
            </a:xfrm>
            <a:custGeom>
              <a:avLst/>
              <a:gdLst>
                <a:gd name="T0" fmla="*/ 5 w 95"/>
                <a:gd name="T1" fmla="*/ 6 h 150"/>
                <a:gd name="T2" fmla="*/ 0 w 95"/>
                <a:gd name="T3" fmla="*/ 5 h 150"/>
                <a:gd name="T4" fmla="*/ 8 w 95"/>
                <a:gd name="T5" fmla="*/ 0 h 150"/>
                <a:gd name="T6" fmla="*/ 12 w 95"/>
                <a:gd name="T7" fmla="*/ 0 h 150"/>
                <a:gd name="T8" fmla="*/ 5 w 95"/>
                <a:gd name="T9" fmla="*/ 6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50"/>
                <a:gd name="T17" fmla="*/ 95 w 95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50">
                  <a:moveTo>
                    <a:pt x="34" y="150"/>
                  </a:moveTo>
                  <a:lnTo>
                    <a:pt x="0" y="140"/>
                  </a:lnTo>
                  <a:lnTo>
                    <a:pt x="61" y="0"/>
                  </a:lnTo>
                  <a:lnTo>
                    <a:pt x="95" y="11"/>
                  </a:lnTo>
                  <a:lnTo>
                    <a:pt x="34" y="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Freeform 23"/>
            <p:cNvSpPr>
              <a:spLocks/>
            </p:cNvSpPr>
            <p:nvPr/>
          </p:nvSpPr>
          <p:spPr bwMode="auto">
            <a:xfrm>
              <a:off x="1847" y="2530"/>
              <a:ext cx="48" cy="50"/>
            </a:xfrm>
            <a:custGeom>
              <a:avLst/>
              <a:gdLst>
                <a:gd name="T0" fmla="*/ 5 w 96"/>
                <a:gd name="T1" fmla="*/ 6 h 150"/>
                <a:gd name="T2" fmla="*/ 0 w 96"/>
                <a:gd name="T3" fmla="*/ 5 h 150"/>
                <a:gd name="T4" fmla="*/ 7 w 96"/>
                <a:gd name="T5" fmla="*/ 0 h 150"/>
                <a:gd name="T6" fmla="*/ 12 w 96"/>
                <a:gd name="T7" fmla="*/ 0 h 150"/>
                <a:gd name="T8" fmla="*/ 5 w 96"/>
                <a:gd name="T9" fmla="*/ 6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50"/>
                <a:gd name="T17" fmla="*/ 96 w 96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50">
                  <a:moveTo>
                    <a:pt x="35" y="150"/>
                  </a:moveTo>
                  <a:lnTo>
                    <a:pt x="0" y="139"/>
                  </a:lnTo>
                  <a:lnTo>
                    <a:pt x="61" y="0"/>
                  </a:lnTo>
                  <a:lnTo>
                    <a:pt x="96" y="11"/>
                  </a:lnTo>
                  <a:lnTo>
                    <a:pt x="35" y="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Freeform 24"/>
            <p:cNvSpPr>
              <a:spLocks/>
            </p:cNvSpPr>
            <p:nvPr/>
          </p:nvSpPr>
          <p:spPr bwMode="auto">
            <a:xfrm>
              <a:off x="1786" y="2623"/>
              <a:ext cx="48" cy="50"/>
            </a:xfrm>
            <a:custGeom>
              <a:avLst/>
              <a:gdLst>
                <a:gd name="T0" fmla="*/ 5 w 95"/>
                <a:gd name="T1" fmla="*/ 6 h 150"/>
                <a:gd name="T2" fmla="*/ 0 w 95"/>
                <a:gd name="T3" fmla="*/ 5 h 150"/>
                <a:gd name="T4" fmla="*/ 8 w 95"/>
                <a:gd name="T5" fmla="*/ 0 h 150"/>
                <a:gd name="T6" fmla="*/ 12 w 95"/>
                <a:gd name="T7" fmla="*/ 0 h 150"/>
                <a:gd name="T8" fmla="*/ 5 w 95"/>
                <a:gd name="T9" fmla="*/ 6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50"/>
                <a:gd name="T17" fmla="*/ 95 w 95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50">
                  <a:moveTo>
                    <a:pt x="34" y="150"/>
                  </a:moveTo>
                  <a:lnTo>
                    <a:pt x="0" y="139"/>
                  </a:lnTo>
                  <a:lnTo>
                    <a:pt x="60" y="0"/>
                  </a:lnTo>
                  <a:lnTo>
                    <a:pt x="95" y="10"/>
                  </a:lnTo>
                  <a:lnTo>
                    <a:pt x="34" y="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auto">
            <a:xfrm>
              <a:off x="1725" y="2716"/>
              <a:ext cx="48" cy="50"/>
            </a:xfrm>
            <a:custGeom>
              <a:avLst/>
              <a:gdLst>
                <a:gd name="T0" fmla="*/ 5 w 95"/>
                <a:gd name="T1" fmla="*/ 6 h 150"/>
                <a:gd name="T2" fmla="*/ 0 w 95"/>
                <a:gd name="T3" fmla="*/ 5 h 150"/>
                <a:gd name="T4" fmla="*/ 8 w 95"/>
                <a:gd name="T5" fmla="*/ 0 h 150"/>
                <a:gd name="T6" fmla="*/ 12 w 95"/>
                <a:gd name="T7" fmla="*/ 0 h 150"/>
                <a:gd name="T8" fmla="*/ 5 w 95"/>
                <a:gd name="T9" fmla="*/ 6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50"/>
                <a:gd name="T17" fmla="*/ 95 w 95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50">
                  <a:moveTo>
                    <a:pt x="34" y="150"/>
                  </a:moveTo>
                  <a:lnTo>
                    <a:pt x="0" y="139"/>
                  </a:lnTo>
                  <a:lnTo>
                    <a:pt x="61" y="0"/>
                  </a:lnTo>
                  <a:lnTo>
                    <a:pt x="95" y="10"/>
                  </a:lnTo>
                  <a:lnTo>
                    <a:pt x="34" y="1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Freeform 26"/>
            <p:cNvSpPr>
              <a:spLocks/>
            </p:cNvSpPr>
            <p:nvPr/>
          </p:nvSpPr>
          <p:spPr bwMode="auto">
            <a:xfrm>
              <a:off x="1665" y="2809"/>
              <a:ext cx="47" cy="50"/>
            </a:xfrm>
            <a:custGeom>
              <a:avLst/>
              <a:gdLst>
                <a:gd name="T0" fmla="*/ 4 w 95"/>
                <a:gd name="T1" fmla="*/ 6 h 151"/>
                <a:gd name="T2" fmla="*/ 0 w 95"/>
                <a:gd name="T3" fmla="*/ 5 h 151"/>
                <a:gd name="T4" fmla="*/ 7 w 95"/>
                <a:gd name="T5" fmla="*/ 0 h 151"/>
                <a:gd name="T6" fmla="*/ 11 w 95"/>
                <a:gd name="T7" fmla="*/ 0 h 151"/>
                <a:gd name="T8" fmla="*/ 4 w 95"/>
                <a:gd name="T9" fmla="*/ 6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51"/>
                <a:gd name="T17" fmla="*/ 95 w 95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51">
                  <a:moveTo>
                    <a:pt x="34" y="151"/>
                  </a:moveTo>
                  <a:lnTo>
                    <a:pt x="0" y="141"/>
                  </a:lnTo>
                  <a:lnTo>
                    <a:pt x="61" y="0"/>
                  </a:lnTo>
                  <a:lnTo>
                    <a:pt x="95" y="11"/>
                  </a:lnTo>
                  <a:lnTo>
                    <a:pt x="34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Freeform 27"/>
            <p:cNvSpPr>
              <a:spLocks/>
            </p:cNvSpPr>
            <p:nvPr/>
          </p:nvSpPr>
          <p:spPr bwMode="auto">
            <a:xfrm>
              <a:off x="1604" y="2902"/>
              <a:ext cx="47" cy="51"/>
            </a:xfrm>
            <a:custGeom>
              <a:avLst/>
              <a:gdLst>
                <a:gd name="T0" fmla="*/ 4 w 96"/>
                <a:gd name="T1" fmla="*/ 6 h 151"/>
                <a:gd name="T2" fmla="*/ 0 w 96"/>
                <a:gd name="T3" fmla="*/ 5 h 151"/>
                <a:gd name="T4" fmla="*/ 7 w 96"/>
                <a:gd name="T5" fmla="*/ 0 h 151"/>
                <a:gd name="T6" fmla="*/ 11 w 96"/>
                <a:gd name="T7" fmla="*/ 0 h 151"/>
                <a:gd name="T8" fmla="*/ 4 w 96"/>
                <a:gd name="T9" fmla="*/ 6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51"/>
                <a:gd name="T17" fmla="*/ 96 w 96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51">
                  <a:moveTo>
                    <a:pt x="35" y="151"/>
                  </a:moveTo>
                  <a:lnTo>
                    <a:pt x="0" y="141"/>
                  </a:lnTo>
                  <a:lnTo>
                    <a:pt x="61" y="0"/>
                  </a:lnTo>
                  <a:lnTo>
                    <a:pt x="96" y="11"/>
                  </a:lnTo>
                  <a:lnTo>
                    <a:pt x="35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auto">
            <a:xfrm>
              <a:off x="1543" y="2996"/>
              <a:ext cx="47" cy="50"/>
            </a:xfrm>
            <a:custGeom>
              <a:avLst/>
              <a:gdLst>
                <a:gd name="T0" fmla="*/ 4 w 95"/>
                <a:gd name="T1" fmla="*/ 6 h 151"/>
                <a:gd name="T2" fmla="*/ 0 w 95"/>
                <a:gd name="T3" fmla="*/ 5 h 151"/>
                <a:gd name="T4" fmla="*/ 7 w 95"/>
                <a:gd name="T5" fmla="*/ 0 h 151"/>
                <a:gd name="T6" fmla="*/ 11 w 95"/>
                <a:gd name="T7" fmla="*/ 0 h 151"/>
                <a:gd name="T8" fmla="*/ 4 w 95"/>
                <a:gd name="T9" fmla="*/ 6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51"/>
                <a:gd name="T17" fmla="*/ 95 w 95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51">
                  <a:moveTo>
                    <a:pt x="34" y="151"/>
                  </a:moveTo>
                  <a:lnTo>
                    <a:pt x="0" y="141"/>
                  </a:lnTo>
                  <a:lnTo>
                    <a:pt x="60" y="0"/>
                  </a:lnTo>
                  <a:lnTo>
                    <a:pt x="95" y="11"/>
                  </a:lnTo>
                  <a:lnTo>
                    <a:pt x="34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Freeform 29"/>
            <p:cNvSpPr>
              <a:spLocks/>
            </p:cNvSpPr>
            <p:nvPr/>
          </p:nvSpPr>
          <p:spPr bwMode="auto">
            <a:xfrm>
              <a:off x="1482" y="3090"/>
              <a:ext cx="48" cy="50"/>
            </a:xfrm>
            <a:custGeom>
              <a:avLst/>
              <a:gdLst>
                <a:gd name="T0" fmla="*/ 5 w 95"/>
                <a:gd name="T1" fmla="*/ 6 h 151"/>
                <a:gd name="T2" fmla="*/ 0 w 95"/>
                <a:gd name="T3" fmla="*/ 5 h 151"/>
                <a:gd name="T4" fmla="*/ 8 w 95"/>
                <a:gd name="T5" fmla="*/ 0 h 151"/>
                <a:gd name="T6" fmla="*/ 12 w 95"/>
                <a:gd name="T7" fmla="*/ 0 h 151"/>
                <a:gd name="T8" fmla="*/ 5 w 95"/>
                <a:gd name="T9" fmla="*/ 6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151"/>
                <a:gd name="T17" fmla="*/ 95 w 95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151">
                  <a:moveTo>
                    <a:pt x="34" y="151"/>
                  </a:moveTo>
                  <a:lnTo>
                    <a:pt x="0" y="141"/>
                  </a:lnTo>
                  <a:lnTo>
                    <a:pt x="61" y="0"/>
                  </a:lnTo>
                  <a:lnTo>
                    <a:pt x="95" y="11"/>
                  </a:lnTo>
                  <a:lnTo>
                    <a:pt x="34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Freeform 30"/>
            <p:cNvSpPr>
              <a:spLocks/>
            </p:cNvSpPr>
            <p:nvPr/>
          </p:nvSpPr>
          <p:spPr bwMode="auto">
            <a:xfrm>
              <a:off x="1434" y="3183"/>
              <a:ext cx="35" cy="27"/>
            </a:xfrm>
            <a:custGeom>
              <a:avLst/>
              <a:gdLst>
                <a:gd name="T0" fmla="*/ 3 w 70"/>
                <a:gd name="T1" fmla="*/ 1 h 81"/>
                <a:gd name="T2" fmla="*/ 6 w 70"/>
                <a:gd name="T3" fmla="*/ 2 h 81"/>
                <a:gd name="T4" fmla="*/ 9 w 70"/>
                <a:gd name="T5" fmla="*/ 0 h 81"/>
                <a:gd name="T6" fmla="*/ 4 w 70"/>
                <a:gd name="T7" fmla="*/ 0 h 81"/>
                <a:gd name="T8" fmla="*/ 2 w 70"/>
                <a:gd name="T9" fmla="*/ 2 h 81"/>
                <a:gd name="T10" fmla="*/ 5 w 70"/>
                <a:gd name="T11" fmla="*/ 2 h 81"/>
                <a:gd name="T12" fmla="*/ 2 w 70"/>
                <a:gd name="T13" fmla="*/ 2 h 81"/>
                <a:gd name="T14" fmla="*/ 0 w 70"/>
                <a:gd name="T15" fmla="*/ 3 h 81"/>
                <a:gd name="T16" fmla="*/ 5 w 70"/>
                <a:gd name="T17" fmla="*/ 2 h 81"/>
                <a:gd name="T18" fmla="*/ 3 w 70"/>
                <a:gd name="T19" fmla="*/ 1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"/>
                <a:gd name="T31" fmla="*/ 0 h 81"/>
                <a:gd name="T32" fmla="*/ 70 w 70"/>
                <a:gd name="T33" fmla="*/ 81 h 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" h="81">
                  <a:moveTo>
                    <a:pt x="24" y="36"/>
                  </a:moveTo>
                  <a:lnTo>
                    <a:pt x="50" y="54"/>
                  </a:lnTo>
                  <a:lnTo>
                    <a:pt x="70" y="11"/>
                  </a:lnTo>
                  <a:lnTo>
                    <a:pt x="36" y="0"/>
                  </a:lnTo>
                  <a:lnTo>
                    <a:pt x="16" y="43"/>
                  </a:lnTo>
                  <a:lnTo>
                    <a:pt x="43" y="61"/>
                  </a:lnTo>
                  <a:lnTo>
                    <a:pt x="16" y="43"/>
                  </a:lnTo>
                  <a:lnTo>
                    <a:pt x="0" y="81"/>
                  </a:lnTo>
                  <a:lnTo>
                    <a:pt x="43" y="61"/>
                  </a:lnTo>
                  <a:lnTo>
                    <a:pt x="24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Freeform 31"/>
            <p:cNvSpPr>
              <a:spLocks/>
            </p:cNvSpPr>
            <p:nvPr/>
          </p:nvSpPr>
          <p:spPr bwMode="auto">
            <a:xfrm>
              <a:off x="1446" y="3178"/>
              <a:ext cx="64" cy="26"/>
            </a:xfrm>
            <a:custGeom>
              <a:avLst/>
              <a:gdLst>
                <a:gd name="T0" fmla="*/ 13 w 128"/>
                <a:gd name="T1" fmla="*/ 0 h 77"/>
                <a:gd name="T2" fmla="*/ 16 w 128"/>
                <a:gd name="T3" fmla="*/ 1 h 77"/>
                <a:gd name="T4" fmla="*/ 2 w 128"/>
                <a:gd name="T5" fmla="*/ 3 h 77"/>
                <a:gd name="T6" fmla="*/ 0 w 128"/>
                <a:gd name="T7" fmla="*/ 2 h 77"/>
                <a:gd name="T8" fmla="*/ 13 w 128"/>
                <a:gd name="T9" fmla="*/ 0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77"/>
                <a:gd name="T17" fmla="*/ 128 w 128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77">
                  <a:moveTo>
                    <a:pt x="110" y="0"/>
                  </a:moveTo>
                  <a:lnTo>
                    <a:pt x="128" y="26"/>
                  </a:lnTo>
                  <a:lnTo>
                    <a:pt x="19" y="77"/>
                  </a:lnTo>
                  <a:lnTo>
                    <a:pt x="0" y="5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Freeform 32"/>
            <p:cNvSpPr>
              <a:spLocks/>
            </p:cNvSpPr>
            <p:nvPr/>
          </p:nvSpPr>
          <p:spPr bwMode="auto">
            <a:xfrm>
              <a:off x="1580" y="3129"/>
              <a:ext cx="89" cy="33"/>
            </a:xfrm>
            <a:custGeom>
              <a:avLst/>
              <a:gdLst>
                <a:gd name="T0" fmla="*/ 20 w 177"/>
                <a:gd name="T1" fmla="*/ 0 h 100"/>
                <a:gd name="T2" fmla="*/ 23 w 177"/>
                <a:gd name="T3" fmla="*/ 1 h 100"/>
                <a:gd name="T4" fmla="*/ 3 w 177"/>
                <a:gd name="T5" fmla="*/ 4 h 100"/>
                <a:gd name="T6" fmla="*/ 0 w 177"/>
                <a:gd name="T7" fmla="*/ 3 h 100"/>
                <a:gd name="T8" fmla="*/ 20 w 177"/>
                <a:gd name="T9" fmla="*/ 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00"/>
                <a:gd name="T17" fmla="*/ 177 w 177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00">
                  <a:moveTo>
                    <a:pt x="158" y="0"/>
                  </a:moveTo>
                  <a:lnTo>
                    <a:pt x="177" y="26"/>
                  </a:lnTo>
                  <a:lnTo>
                    <a:pt x="18" y="100"/>
                  </a:lnTo>
                  <a:lnTo>
                    <a:pt x="0" y="7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Freeform 33"/>
            <p:cNvSpPr>
              <a:spLocks/>
            </p:cNvSpPr>
            <p:nvPr/>
          </p:nvSpPr>
          <p:spPr bwMode="auto">
            <a:xfrm>
              <a:off x="1739" y="3079"/>
              <a:ext cx="88" cy="34"/>
            </a:xfrm>
            <a:custGeom>
              <a:avLst/>
              <a:gdLst>
                <a:gd name="T0" fmla="*/ 19 w 178"/>
                <a:gd name="T1" fmla="*/ 0 h 100"/>
                <a:gd name="T2" fmla="*/ 22 w 178"/>
                <a:gd name="T3" fmla="*/ 1 h 100"/>
                <a:gd name="T4" fmla="*/ 2 w 178"/>
                <a:gd name="T5" fmla="*/ 4 h 100"/>
                <a:gd name="T6" fmla="*/ 0 w 178"/>
                <a:gd name="T7" fmla="*/ 3 h 100"/>
                <a:gd name="T8" fmla="*/ 19 w 178"/>
                <a:gd name="T9" fmla="*/ 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00"/>
                <a:gd name="T17" fmla="*/ 178 w 17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00">
                  <a:moveTo>
                    <a:pt x="159" y="0"/>
                  </a:moveTo>
                  <a:lnTo>
                    <a:pt x="178" y="26"/>
                  </a:lnTo>
                  <a:lnTo>
                    <a:pt x="19" y="100"/>
                  </a:lnTo>
                  <a:lnTo>
                    <a:pt x="0" y="7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Freeform 34"/>
            <p:cNvSpPr>
              <a:spLocks/>
            </p:cNvSpPr>
            <p:nvPr/>
          </p:nvSpPr>
          <p:spPr bwMode="auto">
            <a:xfrm>
              <a:off x="1897" y="3030"/>
              <a:ext cx="89" cy="33"/>
            </a:xfrm>
            <a:custGeom>
              <a:avLst/>
              <a:gdLst>
                <a:gd name="T0" fmla="*/ 20 w 177"/>
                <a:gd name="T1" fmla="*/ 0 h 99"/>
                <a:gd name="T2" fmla="*/ 23 w 177"/>
                <a:gd name="T3" fmla="*/ 1 h 99"/>
                <a:gd name="T4" fmla="*/ 3 w 177"/>
                <a:gd name="T5" fmla="*/ 4 h 99"/>
                <a:gd name="T6" fmla="*/ 0 w 177"/>
                <a:gd name="T7" fmla="*/ 3 h 99"/>
                <a:gd name="T8" fmla="*/ 20 w 177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99"/>
                <a:gd name="T17" fmla="*/ 177 w 177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99">
                  <a:moveTo>
                    <a:pt x="159" y="0"/>
                  </a:moveTo>
                  <a:lnTo>
                    <a:pt x="177" y="25"/>
                  </a:lnTo>
                  <a:lnTo>
                    <a:pt x="18" y="99"/>
                  </a:lnTo>
                  <a:lnTo>
                    <a:pt x="0" y="74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Freeform 35"/>
            <p:cNvSpPr>
              <a:spLocks/>
            </p:cNvSpPr>
            <p:nvPr/>
          </p:nvSpPr>
          <p:spPr bwMode="auto">
            <a:xfrm>
              <a:off x="2056" y="2981"/>
              <a:ext cx="90" cy="33"/>
            </a:xfrm>
            <a:custGeom>
              <a:avLst/>
              <a:gdLst>
                <a:gd name="T0" fmla="*/ 21 w 178"/>
                <a:gd name="T1" fmla="*/ 0 h 99"/>
                <a:gd name="T2" fmla="*/ 23 w 178"/>
                <a:gd name="T3" fmla="*/ 1 h 99"/>
                <a:gd name="T4" fmla="*/ 3 w 178"/>
                <a:gd name="T5" fmla="*/ 4 h 99"/>
                <a:gd name="T6" fmla="*/ 0 w 178"/>
                <a:gd name="T7" fmla="*/ 3 h 99"/>
                <a:gd name="T8" fmla="*/ 21 w 178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99"/>
                <a:gd name="T17" fmla="*/ 178 w 178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99">
                  <a:moveTo>
                    <a:pt x="160" y="0"/>
                  </a:moveTo>
                  <a:lnTo>
                    <a:pt x="178" y="25"/>
                  </a:lnTo>
                  <a:lnTo>
                    <a:pt x="18" y="99"/>
                  </a:lnTo>
                  <a:lnTo>
                    <a:pt x="0" y="7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Freeform 36"/>
            <p:cNvSpPr>
              <a:spLocks/>
            </p:cNvSpPr>
            <p:nvPr/>
          </p:nvSpPr>
          <p:spPr bwMode="auto">
            <a:xfrm>
              <a:off x="2216" y="2932"/>
              <a:ext cx="90" cy="33"/>
            </a:xfrm>
            <a:custGeom>
              <a:avLst/>
              <a:gdLst>
                <a:gd name="T0" fmla="*/ 21 w 178"/>
                <a:gd name="T1" fmla="*/ 0 h 99"/>
                <a:gd name="T2" fmla="*/ 23 w 178"/>
                <a:gd name="T3" fmla="*/ 1 h 99"/>
                <a:gd name="T4" fmla="*/ 3 w 178"/>
                <a:gd name="T5" fmla="*/ 4 h 99"/>
                <a:gd name="T6" fmla="*/ 0 w 178"/>
                <a:gd name="T7" fmla="*/ 3 h 99"/>
                <a:gd name="T8" fmla="*/ 21 w 178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99"/>
                <a:gd name="T17" fmla="*/ 178 w 178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99">
                  <a:moveTo>
                    <a:pt x="160" y="0"/>
                  </a:moveTo>
                  <a:lnTo>
                    <a:pt x="178" y="25"/>
                  </a:lnTo>
                  <a:lnTo>
                    <a:pt x="18" y="99"/>
                  </a:lnTo>
                  <a:lnTo>
                    <a:pt x="0" y="7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Freeform 37"/>
            <p:cNvSpPr>
              <a:spLocks/>
            </p:cNvSpPr>
            <p:nvPr/>
          </p:nvSpPr>
          <p:spPr bwMode="auto">
            <a:xfrm>
              <a:off x="2377" y="2882"/>
              <a:ext cx="89" cy="33"/>
            </a:xfrm>
            <a:custGeom>
              <a:avLst/>
              <a:gdLst>
                <a:gd name="T0" fmla="*/ 20 w 179"/>
                <a:gd name="T1" fmla="*/ 0 h 99"/>
                <a:gd name="T2" fmla="*/ 22 w 179"/>
                <a:gd name="T3" fmla="*/ 1 h 99"/>
                <a:gd name="T4" fmla="*/ 2 w 179"/>
                <a:gd name="T5" fmla="*/ 4 h 99"/>
                <a:gd name="T6" fmla="*/ 0 w 179"/>
                <a:gd name="T7" fmla="*/ 3 h 99"/>
                <a:gd name="T8" fmla="*/ 20 w 179"/>
                <a:gd name="T9" fmla="*/ 0 h 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99"/>
                <a:gd name="T17" fmla="*/ 179 w 179"/>
                <a:gd name="T18" fmla="*/ 99 h 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99">
                  <a:moveTo>
                    <a:pt x="160" y="0"/>
                  </a:moveTo>
                  <a:lnTo>
                    <a:pt x="179" y="25"/>
                  </a:lnTo>
                  <a:lnTo>
                    <a:pt x="19" y="99"/>
                  </a:lnTo>
                  <a:lnTo>
                    <a:pt x="0" y="7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Freeform 38"/>
            <p:cNvSpPr>
              <a:spLocks/>
            </p:cNvSpPr>
            <p:nvPr/>
          </p:nvSpPr>
          <p:spPr bwMode="auto">
            <a:xfrm>
              <a:off x="2537" y="2832"/>
              <a:ext cx="89" cy="34"/>
            </a:xfrm>
            <a:custGeom>
              <a:avLst/>
              <a:gdLst>
                <a:gd name="T0" fmla="*/ 20 w 179"/>
                <a:gd name="T1" fmla="*/ 0 h 100"/>
                <a:gd name="T2" fmla="*/ 22 w 179"/>
                <a:gd name="T3" fmla="*/ 1 h 100"/>
                <a:gd name="T4" fmla="*/ 2 w 179"/>
                <a:gd name="T5" fmla="*/ 4 h 100"/>
                <a:gd name="T6" fmla="*/ 0 w 179"/>
                <a:gd name="T7" fmla="*/ 3 h 100"/>
                <a:gd name="T8" fmla="*/ 20 w 179"/>
                <a:gd name="T9" fmla="*/ 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100"/>
                <a:gd name="T17" fmla="*/ 179 w 179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100">
                  <a:moveTo>
                    <a:pt x="160" y="0"/>
                  </a:moveTo>
                  <a:lnTo>
                    <a:pt x="179" y="25"/>
                  </a:lnTo>
                  <a:lnTo>
                    <a:pt x="19" y="100"/>
                  </a:lnTo>
                  <a:lnTo>
                    <a:pt x="0" y="7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Freeform 39"/>
            <p:cNvSpPr>
              <a:spLocks/>
            </p:cNvSpPr>
            <p:nvPr/>
          </p:nvSpPr>
          <p:spPr bwMode="auto">
            <a:xfrm>
              <a:off x="2697" y="2782"/>
              <a:ext cx="89" cy="34"/>
            </a:xfrm>
            <a:custGeom>
              <a:avLst/>
              <a:gdLst>
                <a:gd name="T0" fmla="*/ 20 w 178"/>
                <a:gd name="T1" fmla="*/ 0 h 100"/>
                <a:gd name="T2" fmla="*/ 22 w 178"/>
                <a:gd name="T3" fmla="*/ 1 h 100"/>
                <a:gd name="T4" fmla="*/ 3 w 178"/>
                <a:gd name="T5" fmla="*/ 4 h 100"/>
                <a:gd name="T6" fmla="*/ 0 w 178"/>
                <a:gd name="T7" fmla="*/ 3 h 100"/>
                <a:gd name="T8" fmla="*/ 20 w 178"/>
                <a:gd name="T9" fmla="*/ 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00"/>
                <a:gd name="T17" fmla="*/ 178 w 17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00">
                  <a:moveTo>
                    <a:pt x="160" y="0"/>
                  </a:moveTo>
                  <a:lnTo>
                    <a:pt x="178" y="26"/>
                  </a:lnTo>
                  <a:lnTo>
                    <a:pt x="18" y="100"/>
                  </a:lnTo>
                  <a:lnTo>
                    <a:pt x="0" y="7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Freeform 40"/>
            <p:cNvSpPr>
              <a:spLocks/>
            </p:cNvSpPr>
            <p:nvPr/>
          </p:nvSpPr>
          <p:spPr bwMode="auto">
            <a:xfrm>
              <a:off x="2857" y="2732"/>
              <a:ext cx="89" cy="34"/>
            </a:xfrm>
            <a:custGeom>
              <a:avLst/>
              <a:gdLst>
                <a:gd name="T0" fmla="*/ 20 w 178"/>
                <a:gd name="T1" fmla="*/ 0 h 101"/>
                <a:gd name="T2" fmla="*/ 22 w 178"/>
                <a:gd name="T3" fmla="*/ 1 h 101"/>
                <a:gd name="T4" fmla="*/ 3 w 178"/>
                <a:gd name="T5" fmla="*/ 4 h 101"/>
                <a:gd name="T6" fmla="*/ 0 w 178"/>
                <a:gd name="T7" fmla="*/ 3 h 101"/>
                <a:gd name="T8" fmla="*/ 20 w 178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01"/>
                <a:gd name="T17" fmla="*/ 178 w 178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01">
                  <a:moveTo>
                    <a:pt x="160" y="0"/>
                  </a:moveTo>
                  <a:lnTo>
                    <a:pt x="178" y="26"/>
                  </a:lnTo>
                  <a:lnTo>
                    <a:pt x="18" y="101"/>
                  </a:lnTo>
                  <a:lnTo>
                    <a:pt x="0" y="7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Freeform 41"/>
            <p:cNvSpPr>
              <a:spLocks/>
            </p:cNvSpPr>
            <p:nvPr/>
          </p:nvSpPr>
          <p:spPr bwMode="auto">
            <a:xfrm>
              <a:off x="3017" y="2682"/>
              <a:ext cx="89" cy="34"/>
            </a:xfrm>
            <a:custGeom>
              <a:avLst/>
              <a:gdLst>
                <a:gd name="T0" fmla="*/ 20 w 179"/>
                <a:gd name="T1" fmla="*/ 0 h 101"/>
                <a:gd name="T2" fmla="*/ 22 w 179"/>
                <a:gd name="T3" fmla="*/ 1 h 101"/>
                <a:gd name="T4" fmla="*/ 2 w 179"/>
                <a:gd name="T5" fmla="*/ 4 h 101"/>
                <a:gd name="T6" fmla="*/ 0 w 179"/>
                <a:gd name="T7" fmla="*/ 3 h 101"/>
                <a:gd name="T8" fmla="*/ 20 w 179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101"/>
                <a:gd name="T17" fmla="*/ 179 w 179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101">
                  <a:moveTo>
                    <a:pt x="160" y="0"/>
                  </a:moveTo>
                  <a:lnTo>
                    <a:pt x="179" y="26"/>
                  </a:lnTo>
                  <a:lnTo>
                    <a:pt x="19" y="101"/>
                  </a:lnTo>
                  <a:lnTo>
                    <a:pt x="0" y="7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Freeform 42"/>
            <p:cNvSpPr>
              <a:spLocks/>
            </p:cNvSpPr>
            <p:nvPr/>
          </p:nvSpPr>
          <p:spPr bwMode="auto">
            <a:xfrm>
              <a:off x="3177" y="2632"/>
              <a:ext cx="90" cy="34"/>
            </a:xfrm>
            <a:custGeom>
              <a:avLst/>
              <a:gdLst>
                <a:gd name="T0" fmla="*/ 20 w 179"/>
                <a:gd name="T1" fmla="*/ 0 h 101"/>
                <a:gd name="T2" fmla="*/ 23 w 179"/>
                <a:gd name="T3" fmla="*/ 1 h 101"/>
                <a:gd name="T4" fmla="*/ 3 w 179"/>
                <a:gd name="T5" fmla="*/ 4 h 101"/>
                <a:gd name="T6" fmla="*/ 0 w 179"/>
                <a:gd name="T7" fmla="*/ 3 h 101"/>
                <a:gd name="T8" fmla="*/ 20 w 179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101"/>
                <a:gd name="T17" fmla="*/ 179 w 179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101">
                  <a:moveTo>
                    <a:pt x="160" y="0"/>
                  </a:moveTo>
                  <a:lnTo>
                    <a:pt x="179" y="26"/>
                  </a:lnTo>
                  <a:lnTo>
                    <a:pt x="19" y="101"/>
                  </a:lnTo>
                  <a:lnTo>
                    <a:pt x="0" y="7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Freeform 43"/>
            <p:cNvSpPr>
              <a:spLocks/>
            </p:cNvSpPr>
            <p:nvPr/>
          </p:nvSpPr>
          <p:spPr bwMode="auto">
            <a:xfrm>
              <a:off x="3337" y="2582"/>
              <a:ext cx="90" cy="34"/>
            </a:xfrm>
            <a:custGeom>
              <a:avLst/>
              <a:gdLst>
                <a:gd name="T0" fmla="*/ 21 w 178"/>
                <a:gd name="T1" fmla="*/ 0 h 101"/>
                <a:gd name="T2" fmla="*/ 23 w 178"/>
                <a:gd name="T3" fmla="*/ 1 h 101"/>
                <a:gd name="T4" fmla="*/ 3 w 178"/>
                <a:gd name="T5" fmla="*/ 4 h 101"/>
                <a:gd name="T6" fmla="*/ 0 w 178"/>
                <a:gd name="T7" fmla="*/ 3 h 101"/>
                <a:gd name="T8" fmla="*/ 21 w 178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01"/>
                <a:gd name="T17" fmla="*/ 178 w 178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01">
                  <a:moveTo>
                    <a:pt x="160" y="0"/>
                  </a:moveTo>
                  <a:lnTo>
                    <a:pt x="178" y="26"/>
                  </a:lnTo>
                  <a:lnTo>
                    <a:pt x="18" y="101"/>
                  </a:lnTo>
                  <a:lnTo>
                    <a:pt x="0" y="7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4" name="Freeform 44"/>
            <p:cNvSpPr>
              <a:spLocks/>
            </p:cNvSpPr>
            <p:nvPr/>
          </p:nvSpPr>
          <p:spPr bwMode="auto">
            <a:xfrm>
              <a:off x="3497" y="2532"/>
              <a:ext cx="90" cy="34"/>
            </a:xfrm>
            <a:custGeom>
              <a:avLst/>
              <a:gdLst>
                <a:gd name="T0" fmla="*/ 20 w 179"/>
                <a:gd name="T1" fmla="*/ 0 h 101"/>
                <a:gd name="T2" fmla="*/ 23 w 179"/>
                <a:gd name="T3" fmla="*/ 1 h 101"/>
                <a:gd name="T4" fmla="*/ 3 w 179"/>
                <a:gd name="T5" fmla="*/ 4 h 101"/>
                <a:gd name="T6" fmla="*/ 0 w 179"/>
                <a:gd name="T7" fmla="*/ 3 h 101"/>
                <a:gd name="T8" fmla="*/ 20 w 179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101"/>
                <a:gd name="T17" fmla="*/ 179 w 179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101">
                  <a:moveTo>
                    <a:pt x="160" y="0"/>
                  </a:moveTo>
                  <a:lnTo>
                    <a:pt x="179" y="26"/>
                  </a:lnTo>
                  <a:lnTo>
                    <a:pt x="18" y="101"/>
                  </a:lnTo>
                  <a:lnTo>
                    <a:pt x="0" y="7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Freeform 45"/>
            <p:cNvSpPr>
              <a:spLocks/>
            </p:cNvSpPr>
            <p:nvPr/>
          </p:nvSpPr>
          <p:spPr bwMode="auto">
            <a:xfrm>
              <a:off x="3658" y="2482"/>
              <a:ext cx="89" cy="34"/>
            </a:xfrm>
            <a:custGeom>
              <a:avLst/>
              <a:gdLst>
                <a:gd name="T0" fmla="*/ 20 w 179"/>
                <a:gd name="T1" fmla="*/ 0 h 101"/>
                <a:gd name="T2" fmla="*/ 22 w 179"/>
                <a:gd name="T3" fmla="*/ 1 h 101"/>
                <a:gd name="T4" fmla="*/ 2 w 179"/>
                <a:gd name="T5" fmla="*/ 4 h 101"/>
                <a:gd name="T6" fmla="*/ 0 w 179"/>
                <a:gd name="T7" fmla="*/ 3 h 101"/>
                <a:gd name="T8" fmla="*/ 20 w 179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101"/>
                <a:gd name="T17" fmla="*/ 179 w 179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101">
                  <a:moveTo>
                    <a:pt x="160" y="0"/>
                  </a:moveTo>
                  <a:lnTo>
                    <a:pt x="179" y="26"/>
                  </a:lnTo>
                  <a:lnTo>
                    <a:pt x="19" y="101"/>
                  </a:lnTo>
                  <a:lnTo>
                    <a:pt x="0" y="7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6" name="Freeform 46"/>
            <p:cNvSpPr>
              <a:spLocks/>
            </p:cNvSpPr>
            <p:nvPr/>
          </p:nvSpPr>
          <p:spPr bwMode="auto">
            <a:xfrm>
              <a:off x="3818" y="2432"/>
              <a:ext cx="89" cy="34"/>
            </a:xfrm>
            <a:custGeom>
              <a:avLst/>
              <a:gdLst>
                <a:gd name="T0" fmla="*/ 20 w 179"/>
                <a:gd name="T1" fmla="*/ 0 h 101"/>
                <a:gd name="T2" fmla="*/ 22 w 179"/>
                <a:gd name="T3" fmla="*/ 1 h 101"/>
                <a:gd name="T4" fmla="*/ 2 w 179"/>
                <a:gd name="T5" fmla="*/ 4 h 101"/>
                <a:gd name="T6" fmla="*/ 0 w 179"/>
                <a:gd name="T7" fmla="*/ 3 h 101"/>
                <a:gd name="T8" fmla="*/ 20 w 179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101"/>
                <a:gd name="T17" fmla="*/ 179 w 179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101">
                  <a:moveTo>
                    <a:pt x="161" y="0"/>
                  </a:moveTo>
                  <a:lnTo>
                    <a:pt x="179" y="26"/>
                  </a:lnTo>
                  <a:lnTo>
                    <a:pt x="19" y="101"/>
                  </a:lnTo>
                  <a:lnTo>
                    <a:pt x="0" y="7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Freeform 47"/>
            <p:cNvSpPr>
              <a:spLocks/>
            </p:cNvSpPr>
            <p:nvPr/>
          </p:nvSpPr>
          <p:spPr bwMode="auto">
            <a:xfrm>
              <a:off x="3978" y="2382"/>
              <a:ext cx="89" cy="34"/>
            </a:xfrm>
            <a:custGeom>
              <a:avLst/>
              <a:gdLst>
                <a:gd name="T0" fmla="*/ 20 w 178"/>
                <a:gd name="T1" fmla="*/ 0 h 101"/>
                <a:gd name="T2" fmla="*/ 22 w 178"/>
                <a:gd name="T3" fmla="*/ 1 h 101"/>
                <a:gd name="T4" fmla="*/ 3 w 178"/>
                <a:gd name="T5" fmla="*/ 4 h 101"/>
                <a:gd name="T6" fmla="*/ 0 w 178"/>
                <a:gd name="T7" fmla="*/ 3 h 101"/>
                <a:gd name="T8" fmla="*/ 20 w 178"/>
                <a:gd name="T9" fmla="*/ 0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01"/>
                <a:gd name="T17" fmla="*/ 178 w 178"/>
                <a:gd name="T18" fmla="*/ 101 h 1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01">
                  <a:moveTo>
                    <a:pt x="160" y="0"/>
                  </a:moveTo>
                  <a:lnTo>
                    <a:pt x="178" y="26"/>
                  </a:lnTo>
                  <a:lnTo>
                    <a:pt x="18" y="101"/>
                  </a:lnTo>
                  <a:lnTo>
                    <a:pt x="0" y="7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8" name="Freeform 48"/>
            <p:cNvSpPr>
              <a:spLocks/>
            </p:cNvSpPr>
            <p:nvPr/>
          </p:nvSpPr>
          <p:spPr bwMode="auto">
            <a:xfrm>
              <a:off x="4138" y="2333"/>
              <a:ext cx="89" cy="33"/>
            </a:xfrm>
            <a:custGeom>
              <a:avLst/>
              <a:gdLst>
                <a:gd name="T0" fmla="*/ 20 w 179"/>
                <a:gd name="T1" fmla="*/ 0 h 100"/>
                <a:gd name="T2" fmla="*/ 22 w 179"/>
                <a:gd name="T3" fmla="*/ 1 h 100"/>
                <a:gd name="T4" fmla="*/ 2 w 179"/>
                <a:gd name="T5" fmla="*/ 4 h 100"/>
                <a:gd name="T6" fmla="*/ 0 w 179"/>
                <a:gd name="T7" fmla="*/ 3 h 100"/>
                <a:gd name="T8" fmla="*/ 20 w 179"/>
                <a:gd name="T9" fmla="*/ 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100"/>
                <a:gd name="T17" fmla="*/ 179 w 179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100">
                  <a:moveTo>
                    <a:pt x="160" y="0"/>
                  </a:moveTo>
                  <a:lnTo>
                    <a:pt x="179" y="25"/>
                  </a:lnTo>
                  <a:lnTo>
                    <a:pt x="18" y="100"/>
                  </a:lnTo>
                  <a:lnTo>
                    <a:pt x="0" y="7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9" name="Freeform 49"/>
            <p:cNvSpPr>
              <a:spLocks/>
            </p:cNvSpPr>
            <p:nvPr/>
          </p:nvSpPr>
          <p:spPr bwMode="auto">
            <a:xfrm>
              <a:off x="4298" y="2283"/>
              <a:ext cx="89" cy="33"/>
            </a:xfrm>
            <a:custGeom>
              <a:avLst/>
              <a:gdLst>
                <a:gd name="T0" fmla="*/ 20 w 179"/>
                <a:gd name="T1" fmla="*/ 0 h 100"/>
                <a:gd name="T2" fmla="*/ 22 w 179"/>
                <a:gd name="T3" fmla="*/ 1 h 100"/>
                <a:gd name="T4" fmla="*/ 2 w 179"/>
                <a:gd name="T5" fmla="*/ 4 h 100"/>
                <a:gd name="T6" fmla="*/ 0 w 179"/>
                <a:gd name="T7" fmla="*/ 3 h 100"/>
                <a:gd name="T8" fmla="*/ 20 w 179"/>
                <a:gd name="T9" fmla="*/ 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100"/>
                <a:gd name="T17" fmla="*/ 179 w 179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100">
                  <a:moveTo>
                    <a:pt x="160" y="0"/>
                  </a:moveTo>
                  <a:lnTo>
                    <a:pt x="179" y="25"/>
                  </a:lnTo>
                  <a:lnTo>
                    <a:pt x="19" y="100"/>
                  </a:lnTo>
                  <a:lnTo>
                    <a:pt x="0" y="75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0" name="Freeform 50"/>
            <p:cNvSpPr>
              <a:spLocks/>
            </p:cNvSpPr>
            <p:nvPr/>
          </p:nvSpPr>
          <p:spPr bwMode="auto">
            <a:xfrm>
              <a:off x="4458" y="2233"/>
              <a:ext cx="90" cy="33"/>
            </a:xfrm>
            <a:custGeom>
              <a:avLst/>
              <a:gdLst>
                <a:gd name="T0" fmla="*/ 21 w 179"/>
                <a:gd name="T1" fmla="*/ 0 h 100"/>
                <a:gd name="T2" fmla="*/ 23 w 179"/>
                <a:gd name="T3" fmla="*/ 1 h 100"/>
                <a:gd name="T4" fmla="*/ 3 w 179"/>
                <a:gd name="T5" fmla="*/ 4 h 100"/>
                <a:gd name="T6" fmla="*/ 0 w 179"/>
                <a:gd name="T7" fmla="*/ 3 h 100"/>
                <a:gd name="T8" fmla="*/ 21 w 179"/>
                <a:gd name="T9" fmla="*/ 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100"/>
                <a:gd name="T17" fmla="*/ 179 w 179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100">
                  <a:moveTo>
                    <a:pt x="161" y="0"/>
                  </a:moveTo>
                  <a:lnTo>
                    <a:pt x="179" y="25"/>
                  </a:lnTo>
                  <a:lnTo>
                    <a:pt x="19" y="100"/>
                  </a:lnTo>
                  <a:lnTo>
                    <a:pt x="0" y="7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Freeform 51"/>
            <p:cNvSpPr>
              <a:spLocks/>
            </p:cNvSpPr>
            <p:nvPr/>
          </p:nvSpPr>
          <p:spPr bwMode="auto">
            <a:xfrm>
              <a:off x="4778" y="2148"/>
              <a:ext cx="40" cy="18"/>
            </a:xfrm>
            <a:custGeom>
              <a:avLst/>
              <a:gdLst>
                <a:gd name="T0" fmla="*/ 9 w 78"/>
                <a:gd name="T1" fmla="*/ 0 h 54"/>
                <a:gd name="T2" fmla="*/ 8 w 78"/>
                <a:gd name="T3" fmla="*/ 0 h 54"/>
                <a:gd name="T4" fmla="*/ 0 w 78"/>
                <a:gd name="T5" fmla="*/ 1 h 54"/>
                <a:gd name="T6" fmla="*/ 3 w 78"/>
                <a:gd name="T7" fmla="*/ 2 h 54"/>
                <a:gd name="T8" fmla="*/ 11 w 78"/>
                <a:gd name="T9" fmla="*/ 1 h 54"/>
                <a:gd name="T10" fmla="*/ 9 w 78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"/>
                <a:gd name="T19" fmla="*/ 0 h 54"/>
                <a:gd name="T20" fmla="*/ 78 w 78"/>
                <a:gd name="T21" fmla="*/ 54 h 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" h="54">
                  <a:moveTo>
                    <a:pt x="69" y="13"/>
                  </a:moveTo>
                  <a:lnTo>
                    <a:pt x="60" y="0"/>
                  </a:lnTo>
                  <a:lnTo>
                    <a:pt x="0" y="29"/>
                  </a:lnTo>
                  <a:lnTo>
                    <a:pt x="18" y="54"/>
                  </a:lnTo>
                  <a:lnTo>
                    <a:pt x="78" y="25"/>
                  </a:lnTo>
                  <a:lnTo>
                    <a:pt x="69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2" name="Freeform 52"/>
            <p:cNvSpPr>
              <a:spLocks/>
            </p:cNvSpPr>
            <p:nvPr/>
          </p:nvSpPr>
          <p:spPr bwMode="auto">
            <a:xfrm>
              <a:off x="2066" y="2214"/>
              <a:ext cx="1564" cy="340"/>
            </a:xfrm>
            <a:custGeom>
              <a:avLst/>
              <a:gdLst>
                <a:gd name="T0" fmla="*/ 387 w 3129"/>
                <a:gd name="T1" fmla="*/ 36 h 1021"/>
                <a:gd name="T2" fmla="*/ 391 w 3129"/>
                <a:gd name="T3" fmla="*/ 34 h 1021"/>
                <a:gd name="T4" fmla="*/ 6 w 3129"/>
                <a:gd name="T5" fmla="*/ 0 h 1021"/>
                <a:gd name="T6" fmla="*/ 0 w 3129"/>
                <a:gd name="T7" fmla="*/ 4 h 1021"/>
                <a:gd name="T8" fmla="*/ 384 w 3129"/>
                <a:gd name="T9" fmla="*/ 38 h 1021"/>
                <a:gd name="T10" fmla="*/ 387 w 3129"/>
                <a:gd name="T11" fmla="*/ 36 h 10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29"/>
                <a:gd name="T19" fmla="*/ 0 h 1021"/>
                <a:gd name="T20" fmla="*/ 3129 w 3129"/>
                <a:gd name="T21" fmla="*/ 1021 h 10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29" h="1021">
                  <a:moveTo>
                    <a:pt x="3103" y="966"/>
                  </a:moveTo>
                  <a:lnTo>
                    <a:pt x="3129" y="911"/>
                  </a:lnTo>
                  <a:lnTo>
                    <a:pt x="50" y="0"/>
                  </a:lnTo>
                  <a:lnTo>
                    <a:pt x="0" y="109"/>
                  </a:lnTo>
                  <a:lnTo>
                    <a:pt x="3078" y="1021"/>
                  </a:lnTo>
                  <a:lnTo>
                    <a:pt x="3103" y="9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3" name="Freeform 53"/>
            <p:cNvSpPr>
              <a:spLocks/>
            </p:cNvSpPr>
            <p:nvPr/>
          </p:nvSpPr>
          <p:spPr bwMode="auto">
            <a:xfrm>
              <a:off x="714" y="3144"/>
              <a:ext cx="601" cy="416"/>
            </a:xfrm>
            <a:custGeom>
              <a:avLst/>
              <a:gdLst>
                <a:gd name="T0" fmla="*/ 144 w 1203"/>
                <a:gd name="T1" fmla="*/ 8 h 1249"/>
                <a:gd name="T2" fmla="*/ 146 w 1203"/>
                <a:gd name="T3" fmla="*/ 10 h 1249"/>
                <a:gd name="T4" fmla="*/ 143 w 1203"/>
                <a:gd name="T5" fmla="*/ 10 h 1249"/>
                <a:gd name="T6" fmla="*/ 141 w 1203"/>
                <a:gd name="T7" fmla="*/ 11 h 1249"/>
                <a:gd name="T8" fmla="*/ 136 w 1203"/>
                <a:gd name="T9" fmla="*/ 11 h 1249"/>
                <a:gd name="T10" fmla="*/ 135 w 1203"/>
                <a:gd name="T11" fmla="*/ 13 h 1249"/>
                <a:gd name="T12" fmla="*/ 133 w 1203"/>
                <a:gd name="T13" fmla="*/ 14 h 1249"/>
                <a:gd name="T14" fmla="*/ 134 w 1203"/>
                <a:gd name="T15" fmla="*/ 16 h 1249"/>
                <a:gd name="T16" fmla="*/ 141 w 1203"/>
                <a:gd name="T17" fmla="*/ 18 h 1249"/>
                <a:gd name="T18" fmla="*/ 138 w 1203"/>
                <a:gd name="T19" fmla="*/ 19 h 1249"/>
                <a:gd name="T20" fmla="*/ 135 w 1203"/>
                <a:gd name="T21" fmla="*/ 19 h 1249"/>
                <a:gd name="T22" fmla="*/ 132 w 1203"/>
                <a:gd name="T23" fmla="*/ 21 h 1249"/>
                <a:gd name="T24" fmla="*/ 132 w 1203"/>
                <a:gd name="T25" fmla="*/ 22 h 1249"/>
                <a:gd name="T26" fmla="*/ 126 w 1203"/>
                <a:gd name="T27" fmla="*/ 23 h 1249"/>
                <a:gd name="T28" fmla="*/ 118 w 1203"/>
                <a:gd name="T29" fmla="*/ 25 h 1249"/>
                <a:gd name="T30" fmla="*/ 103 w 1203"/>
                <a:gd name="T31" fmla="*/ 25 h 1249"/>
                <a:gd name="T32" fmla="*/ 103 w 1203"/>
                <a:gd name="T33" fmla="*/ 28 h 1249"/>
                <a:gd name="T34" fmla="*/ 107 w 1203"/>
                <a:gd name="T35" fmla="*/ 31 h 1249"/>
                <a:gd name="T36" fmla="*/ 116 w 1203"/>
                <a:gd name="T37" fmla="*/ 33 h 1249"/>
                <a:gd name="T38" fmla="*/ 124 w 1203"/>
                <a:gd name="T39" fmla="*/ 36 h 1249"/>
                <a:gd name="T40" fmla="*/ 131 w 1203"/>
                <a:gd name="T41" fmla="*/ 38 h 1249"/>
                <a:gd name="T42" fmla="*/ 142 w 1203"/>
                <a:gd name="T43" fmla="*/ 43 h 1249"/>
                <a:gd name="T44" fmla="*/ 150 w 1203"/>
                <a:gd name="T45" fmla="*/ 46 h 1249"/>
                <a:gd name="T46" fmla="*/ 136 w 1203"/>
                <a:gd name="T47" fmla="*/ 46 h 1249"/>
                <a:gd name="T48" fmla="*/ 93 w 1203"/>
                <a:gd name="T49" fmla="*/ 44 h 1249"/>
                <a:gd name="T50" fmla="*/ 54 w 1203"/>
                <a:gd name="T51" fmla="*/ 40 h 1249"/>
                <a:gd name="T52" fmla="*/ 33 w 1203"/>
                <a:gd name="T53" fmla="*/ 38 h 1249"/>
                <a:gd name="T54" fmla="*/ 12 w 1203"/>
                <a:gd name="T55" fmla="*/ 37 h 1249"/>
                <a:gd name="T56" fmla="*/ 1 w 1203"/>
                <a:gd name="T57" fmla="*/ 34 h 1249"/>
                <a:gd name="T58" fmla="*/ 1 w 1203"/>
                <a:gd name="T59" fmla="*/ 32 h 1249"/>
                <a:gd name="T60" fmla="*/ 9 w 1203"/>
                <a:gd name="T61" fmla="*/ 32 h 1249"/>
                <a:gd name="T62" fmla="*/ 24 w 1203"/>
                <a:gd name="T63" fmla="*/ 31 h 1249"/>
                <a:gd name="T64" fmla="*/ 33 w 1203"/>
                <a:gd name="T65" fmla="*/ 23 h 1249"/>
                <a:gd name="T66" fmla="*/ 38 w 1203"/>
                <a:gd name="T67" fmla="*/ 15 h 1249"/>
                <a:gd name="T68" fmla="*/ 38 w 1203"/>
                <a:gd name="T69" fmla="*/ 12 h 1249"/>
                <a:gd name="T70" fmla="*/ 35 w 1203"/>
                <a:gd name="T71" fmla="*/ 15 h 1249"/>
                <a:gd name="T72" fmla="*/ 32 w 1203"/>
                <a:gd name="T73" fmla="*/ 18 h 1249"/>
                <a:gd name="T74" fmla="*/ 31 w 1203"/>
                <a:gd name="T75" fmla="*/ 18 h 1249"/>
                <a:gd name="T76" fmla="*/ 33 w 1203"/>
                <a:gd name="T77" fmla="*/ 16 h 1249"/>
                <a:gd name="T78" fmla="*/ 30 w 1203"/>
                <a:gd name="T79" fmla="*/ 17 h 1249"/>
                <a:gd name="T80" fmla="*/ 23 w 1203"/>
                <a:gd name="T81" fmla="*/ 18 h 1249"/>
                <a:gd name="T82" fmla="*/ 23 w 1203"/>
                <a:gd name="T83" fmla="*/ 18 h 1249"/>
                <a:gd name="T84" fmla="*/ 29 w 1203"/>
                <a:gd name="T85" fmla="*/ 16 h 1249"/>
                <a:gd name="T86" fmla="*/ 33 w 1203"/>
                <a:gd name="T87" fmla="*/ 13 h 1249"/>
                <a:gd name="T88" fmla="*/ 35 w 1203"/>
                <a:gd name="T89" fmla="*/ 11 h 1249"/>
                <a:gd name="T90" fmla="*/ 33 w 1203"/>
                <a:gd name="T91" fmla="*/ 11 h 1249"/>
                <a:gd name="T92" fmla="*/ 32 w 1203"/>
                <a:gd name="T93" fmla="*/ 10 h 1249"/>
                <a:gd name="T94" fmla="*/ 34 w 1203"/>
                <a:gd name="T95" fmla="*/ 8 h 1249"/>
                <a:gd name="T96" fmla="*/ 37 w 1203"/>
                <a:gd name="T97" fmla="*/ 6 h 1249"/>
                <a:gd name="T98" fmla="*/ 52 w 1203"/>
                <a:gd name="T99" fmla="*/ 5 h 1249"/>
                <a:gd name="T100" fmla="*/ 76 w 1203"/>
                <a:gd name="T101" fmla="*/ 1 h 1249"/>
                <a:gd name="T102" fmla="*/ 111 w 1203"/>
                <a:gd name="T103" fmla="*/ 0 h 1249"/>
                <a:gd name="T104" fmla="*/ 132 w 1203"/>
                <a:gd name="T105" fmla="*/ 5 h 124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03"/>
                <a:gd name="T160" fmla="*/ 0 h 1249"/>
                <a:gd name="T161" fmla="*/ 1203 w 1203"/>
                <a:gd name="T162" fmla="*/ 1249 h 124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03" h="1249">
                  <a:moveTo>
                    <a:pt x="1058" y="145"/>
                  </a:moveTo>
                  <a:lnTo>
                    <a:pt x="1100" y="151"/>
                  </a:lnTo>
                  <a:lnTo>
                    <a:pt x="1128" y="164"/>
                  </a:lnTo>
                  <a:lnTo>
                    <a:pt x="1145" y="183"/>
                  </a:lnTo>
                  <a:lnTo>
                    <a:pt x="1153" y="206"/>
                  </a:lnTo>
                  <a:lnTo>
                    <a:pt x="1157" y="228"/>
                  </a:lnTo>
                  <a:lnTo>
                    <a:pt x="1158" y="249"/>
                  </a:lnTo>
                  <a:lnTo>
                    <a:pt x="1161" y="267"/>
                  </a:lnTo>
                  <a:lnTo>
                    <a:pt x="1169" y="278"/>
                  </a:lnTo>
                  <a:lnTo>
                    <a:pt x="1168" y="280"/>
                  </a:lnTo>
                  <a:lnTo>
                    <a:pt x="1165" y="280"/>
                  </a:lnTo>
                  <a:lnTo>
                    <a:pt x="1160" y="280"/>
                  </a:lnTo>
                  <a:lnTo>
                    <a:pt x="1154" y="280"/>
                  </a:lnTo>
                  <a:lnTo>
                    <a:pt x="1148" y="278"/>
                  </a:lnTo>
                  <a:lnTo>
                    <a:pt x="1141" y="275"/>
                  </a:lnTo>
                  <a:lnTo>
                    <a:pt x="1133" y="272"/>
                  </a:lnTo>
                  <a:lnTo>
                    <a:pt x="1135" y="284"/>
                  </a:lnTo>
                  <a:lnTo>
                    <a:pt x="1132" y="293"/>
                  </a:lnTo>
                  <a:lnTo>
                    <a:pt x="1128" y="302"/>
                  </a:lnTo>
                  <a:lnTo>
                    <a:pt x="1121" y="307"/>
                  </a:lnTo>
                  <a:lnTo>
                    <a:pt x="1115" y="310"/>
                  </a:lnTo>
                  <a:lnTo>
                    <a:pt x="1107" y="310"/>
                  </a:lnTo>
                  <a:lnTo>
                    <a:pt x="1100" y="307"/>
                  </a:lnTo>
                  <a:lnTo>
                    <a:pt x="1093" y="300"/>
                  </a:lnTo>
                  <a:lnTo>
                    <a:pt x="1095" y="306"/>
                  </a:lnTo>
                  <a:lnTo>
                    <a:pt x="1093" y="315"/>
                  </a:lnTo>
                  <a:lnTo>
                    <a:pt x="1091" y="326"/>
                  </a:lnTo>
                  <a:lnTo>
                    <a:pt x="1087" y="337"/>
                  </a:lnTo>
                  <a:lnTo>
                    <a:pt x="1083" y="348"/>
                  </a:lnTo>
                  <a:lnTo>
                    <a:pt x="1079" y="359"/>
                  </a:lnTo>
                  <a:lnTo>
                    <a:pt x="1075" y="366"/>
                  </a:lnTo>
                  <a:lnTo>
                    <a:pt x="1074" y="371"/>
                  </a:lnTo>
                  <a:lnTo>
                    <a:pt x="1071" y="380"/>
                  </a:lnTo>
                  <a:lnTo>
                    <a:pt x="1070" y="389"/>
                  </a:lnTo>
                  <a:lnTo>
                    <a:pt x="1070" y="398"/>
                  </a:lnTo>
                  <a:lnTo>
                    <a:pt x="1070" y="406"/>
                  </a:lnTo>
                  <a:lnTo>
                    <a:pt x="1071" y="415"/>
                  </a:lnTo>
                  <a:lnTo>
                    <a:pt x="1072" y="423"/>
                  </a:lnTo>
                  <a:lnTo>
                    <a:pt x="1076" y="432"/>
                  </a:lnTo>
                  <a:lnTo>
                    <a:pt x="1080" y="440"/>
                  </a:lnTo>
                  <a:lnTo>
                    <a:pt x="1092" y="452"/>
                  </a:lnTo>
                  <a:lnTo>
                    <a:pt x="1104" y="460"/>
                  </a:lnTo>
                  <a:lnTo>
                    <a:pt x="1117" y="469"/>
                  </a:lnTo>
                  <a:lnTo>
                    <a:pt x="1128" y="475"/>
                  </a:lnTo>
                  <a:lnTo>
                    <a:pt x="1136" y="481"/>
                  </a:lnTo>
                  <a:lnTo>
                    <a:pt x="1137" y="489"/>
                  </a:lnTo>
                  <a:lnTo>
                    <a:pt x="1132" y="497"/>
                  </a:lnTo>
                  <a:lnTo>
                    <a:pt x="1117" y="507"/>
                  </a:lnTo>
                  <a:lnTo>
                    <a:pt x="1109" y="509"/>
                  </a:lnTo>
                  <a:lnTo>
                    <a:pt x="1103" y="510"/>
                  </a:lnTo>
                  <a:lnTo>
                    <a:pt x="1096" y="511"/>
                  </a:lnTo>
                  <a:lnTo>
                    <a:pt x="1091" y="512"/>
                  </a:lnTo>
                  <a:lnTo>
                    <a:pt x="1084" y="515"/>
                  </a:lnTo>
                  <a:lnTo>
                    <a:pt x="1082" y="521"/>
                  </a:lnTo>
                  <a:lnTo>
                    <a:pt x="1083" y="531"/>
                  </a:lnTo>
                  <a:lnTo>
                    <a:pt x="1084" y="540"/>
                  </a:lnTo>
                  <a:lnTo>
                    <a:pt x="1083" y="550"/>
                  </a:lnTo>
                  <a:lnTo>
                    <a:pt x="1076" y="556"/>
                  </a:lnTo>
                  <a:lnTo>
                    <a:pt x="1063" y="560"/>
                  </a:lnTo>
                  <a:lnTo>
                    <a:pt x="1041" y="559"/>
                  </a:lnTo>
                  <a:lnTo>
                    <a:pt x="1056" y="569"/>
                  </a:lnTo>
                  <a:lnTo>
                    <a:pt x="1063" y="576"/>
                  </a:lnTo>
                  <a:lnTo>
                    <a:pt x="1064" y="583"/>
                  </a:lnTo>
                  <a:lnTo>
                    <a:pt x="1060" y="589"/>
                  </a:lnTo>
                  <a:lnTo>
                    <a:pt x="1054" y="594"/>
                  </a:lnTo>
                  <a:lnTo>
                    <a:pt x="1043" y="600"/>
                  </a:lnTo>
                  <a:lnTo>
                    <a:pt x="1033" y="605"/>
                  </a:lnTo>
                  <a:lnTo>
                    <a:pt x="1023" y="610"/>
                  </a:lnTo>
                  <a:lnTo>
                    <a:pt x="1015" y="622"/>
                  </a:lnTo>
                  <a:lnTo>
                    <a:pt x="1011" y="638"/>
                  </a:lnTo>
                  <a:lnTo>
                    <a:pt x="1006" y="655"/>
                  </a:lnTo>
                  <a:lnTo>
                    <a:pt x="996" y="671"/>
                  </a:lnTo>
                  <a:lnTo>
                    <a:pt x="978" y="684"/>
                  </a:lnTo>
                  <a:lnTo>
                    <a:pt x="949" y="689"/>
                  </a:lnTo>
                  <a:lnTo>
                    <a:pt x="907" y="686"/>
                  </a:lnTo>
                  <a:lnTo>
                    <a:pt x="845" y="670"/>
                  </a:lnTo>
                  <a:lnTo>
                    <a:pt x="837" y="670"/>
                  </a:lnTo>
                  <a:lnTo>
                    <a:pt x="830" y="676"/>
                  </a:lnTo>
                  <a:lnTo>
                    <a:pt x="826" y="684"/>
                  </a:lnTo>
                  <a:lnTo>
                    <a:pt x="825" y="695"/>
                  </a:lnTo>
                  <a:lnTo>
                    <a:pt x="824" y="708"/>
                  </a:lnTo>
                  <a:lnTo>
                    <a:pt x="825" y="724"/>
                  </a:lnTo>
                  <a:lnTo>
                    <a:pt x="827" y="741"/>
                  </a:lnTo>
                  <a:lnTo>
                    <a:pt x="831" y="759"/>
                  </a:lnTo>
                  <a:lnTo>
                    <a:pt x="837" y="777"/>
                  </a:lnTo>
                  <a:lnTo>
                    <a:pt x="842" y="795"/>
                  </a:lnTo>
                  <a:lnTo>
                    <a:pt x="849" y="812"/>
                  </a:lnTo>
                  <a:lnTo>
                    <a:pt x="855" y="828"/>
                  </a:lnTo>
                  <a:lnTo>
                    <a:pt x="862" y="841"/>
                  </a:lnTo>
                  <a:lnTo>
                    <a:pt x="868" y="853"/>
                  </a:lnTo>
                  <a:lnTo>
                    <a:pt x="876" y="861"/>
                  </a:lnTo>
                  <a:lnTo>
                    <a:pt x="883" y="867"/>
                  </a:lnTo>
                  <a:lnTo>
                    <a:pt x="908" y="875"/>
                  </a:lnTo>
                  <a:lnTo>
                    <a:pt x="931" y="888"/>
                  </a:lnTo>
                  <a:lnTo>
                    <a:pt x="952" y="904"/>
                  </a:lnTo>
                  <a:lnTo>
                    <a:pt x="969" y="922"/>
                  </a:lnTo>
                  <a:lnTo>
                    <a:pt x="984" y="940"/>
                  </a:lnTo>
                  <a:lnTo>
                    <a:pt x="993" y="956"/>
                  </a:lnTo>
                  <a:lnTo>
                    <a:pt x="998" y="970"/>
                  </a:lnTo>
                  <a:lnTo>
                    <a:pt x="997" y="979"/>
                  </a:lnTo>
                  <a:lnTo>
                    <a:pt x="1007" y="988"/>
                  </a:lnTo>
                  <a:lnTo>
                    <a:pt x="1022" y="1001"/>
                  </a:lnTo>
                  <a:lnTo>
                    <a:pt x="1037" y="1018"/>
                  </a:lnTo>
                  <a:lnTo>
                    <a:pt x="1054" y="1037"/>
                  </a:lnTo>
                  <a:lnTo>
                    <a:pt x="1071" y="1058"/>
                  </a:lnTo>
                  <a:lnTo>
                    <a:pt x="1090" y="1080"/>
                  </a:lnTo>
                  <a:lnTo>
                    <a:pt x="1108" y="1104"/>
                  </a:lnTo>
                  <a:lnTo>
                    <a:pt x="1125" y="1128"/>
                  </a:lnTo>
                  <a:lnTo>
                    <a:pt x="1142" y="1151"/>
                  </a:lnTo>
                  <a:lnTo>
                    <a:pt x="1158" y="1173"/>
                  </a:lnTo>
                  <a:lnTo>
                    <a:pt x="1173" y="1194"/>
                  </a:lnTo>
                  <a:lnTo>
                    <a:pt x="1185" y="1212"/>
                  </a:lnTo>
                  <a:lnTo>
                    <a:pt x="1194" y="1227"/>
                  </a:lnTo>
                  <a:lnTo>
                    <a:pt x="1201" y="1238"/>
                  </a:lnTo>
                  <a:lnTo>
                    <a:pt x="1203" y="1247"/>
                  </a:lnTo>
                  <a:lnTo>
                    <a:pt x="1202" y="1249"/>
                  </a:lnTo>
                  <a:lnTo>
                    <a:pt x="1177" y="1248"/>
                  </a:lnTo>
                  <a:lnTo>
                    <a:pt x="1138" y="1244"/>
                  </a:lnTo>
                  <a:lnTo>
                    <a:pt x="1088" y="1238"/>
                  </a:lnTo>
                  <a:lnTo>
                    <a:pt x="1030" y="1230"/>
                  </a:lnTo>
                  <a:lnTo>
                    <a:pt x="965" y="1220"/>
                  </a:lnTo>
                  <a:lnTo>
                    <a:pt x="895" y="1208"/>
                  </a:lnTo>
                  <a:lnTo>
                    <a:pt x="822" y="1194"/>
                  </a:lnTo>
                  <a:lnTo>
                    <a:pt x="748" y="1179"/>
                  </a:lnTo>
                  <a:lnTo>
                    <a:pt x="675" y="1161"/>
                  </a:lnTo>
                  <a:lnTo>
                    <a:pt x="605" y="1143"/>
                  </a:lnTo>
                  <a:lnTo>
                    <a:pt x="540" y="1123"/>
                  </a:lnTo>
                  <a:lnTo>
                    <a:pt x="482" y="1101"/>
                  </a:lnTo>
                  <a:lnTo>
                    <a:pt x="433" y="1079"/>
                  </a:lnTo>
                  <a:lnTo>
                    <a:pt x="395" y="1056"/>
                  </a:lnTo>
                  <a:lnTo>
                    <a:pt x="370" y="1030"/>
                  </a:lnTo>
                  <a:lnTo>
                    <a:pt x="359" y="1005"/>
                  </a:lnTo>
                  <a:lnTo>
                    <a:pt x="313" y="1013"/>
                  </a:lnTo>
                  <a:lnTo>
                    <a:pt x="269" y="1018"/>
                  </a:lnTo>
                  <a:lnTo>
                    <a:pt x="228" y="1018"/>
                  </a:lnTo>
                  <a:lnTo>
                    <a:pt x="191" y="1015"/>
                  </a:lnTo>
                  <a:lnTo>
                    <a:pt x="158" y="1008"/>
                  </a:lnTo>
                  <a:lnTo>
                    <a:pt x="126" y="999"/>
                  </a:lnTo>
                  <a:lnTo>
                    <a:pt x="100" y="988"/>
                  </a:lnTo>
                  <a:lnTo>
                    <a:pt x="74" y="974"/>
                  </a:lnTo>
                  <a:lnTo>
                    <a:pt x="53" y="961"/>
                  </a:lnTo>
                  <a:lnTo>
                    <a:pt x="36" y="945"/>
                  </a:lnTo>
                  <a:lnTo>
                    <a:pt x="22" y="930"/>
                  </a:lnTo>
                  <a:lnTo>
                    <a:pt x="11" y="914"/>
                  </a:lnTo>
                  <a:lnTo>
                    <a:pt x="4" y="898"/>
                  </a:lnTo>
                  <a:lnTo>
                    <a:pt x="0" y="884"/>
                  </a:lnTo>
                  <a:lnTo>
                    <a:pt x="0" y="871"/>
                  </a:lnTo>
                  <a:lnTo>
                    <a:pt x="3" y="859"/>
                  </a:lnTo>
                  <a:lnTo>
                    <a:pt x="8" y="853"/>
                  </a:lnTo>
                  <a:lnTo>
                    <a:pt x="16" y="853"/>
                  </a:lnTo>
                  <a:lnTo>
                    <a:pt x="25" y="857"/>
                  </a:lnTo>
                  <a:lnTo>
                    <a:pt x="40" y="862"/>
                  </a:lnTo>
                  <a:lnTo>
                    <a:pt x="57" y="870"/>
                  </a:lnTo>
                  <a:lnTo>
                    <a:pt x="77" y="876"/>
                  </a:lnTo>
                  <a:lnTo>
                    <a:pt x="102" y="880"/>
                  </a:lnTo>
                  <a:lnTo>
                    <a:pt x="133" y="880"/>
                  </a:lnTo>
                  <a:lnTo>
                    <a:pt x="157" y="874"/>
                  </a:lnTo>
                  <a:lnTo>
                    <a:pt x="179" y="858"/>
                  </a:lnTo>
                  <a:lnTo>
                    <a:pt x="199" y="834"/>
                  </a:lnTo>
                  <a:lnTo>
                    <a:pt x="216" y="803"/>
                  </a:lnTo>
                  <a:lnTo>
                    <a:pt x="232" y="767"/>
                  </a:lnTo>
                  <a:lnTo>
                    <a:pt x="247" y="726"/>
                  </a:lnTo>
                  <a:lnTo>
                    <a:pt x="258" y="682"/>
                  </a:lnTo>
                  <a:lnTo>
                    <a:pt x="269" y="635"/>
                  </a:lnTo>
                  <a:lnTo>
                    <a:pt x="280" y="588"/>
                  </a:lnTo>
                  <a:lnTo>
                    <a:pt x="288" y="540"/>
                  </a:lnTo>
                  <a:lnTo>
                    <a:pt x="294" y="494"/>
                  </a:lnTo>
                  <a:lnTo>
                    <a:pt x="301" y="451"/>
                  </a:lnTo>
                  <a:lnTo>
                    <a:pt x="306" y="410"/>
                  </a:lnTo>
                  <a:lnTo>
                    <a:pt x="310" y="376"/>
                  </a:lnTo>
                  <a:lnTo>
                    <a:pt x="314" y="346"/>
                  </a:lnTo>
                  <a:lnTo>
                    <a:pt x="318" y="324"/>
                  </a:lnTo>
                  <a:lnTo>
                    <a:pt x="310" y="332"/>
                  </a:lnTo>
                  <a:lnTo>
                    <a:pt x="306" y="331"/>
                  </a:lnTo>
                  <a:lnTo>
                    <a:pt x="303" y="328"/>
                  </a:lnTo>
                  <a:lnTo>
                    <a:pt x="302" y="329"/>
                  </a:lnTo>
                  <a:lnTo>
                    <a:pt x="297" y="349"/>
                  </a:lnTo>
                  <a:lnTo>
                    <a:pt x="291" y="371"/>
                  </a:lnTo>
                  <a:lnTo>
                    <a:pt x="286" y="396"/>
                  </a:lnTo>
                  <a:lnTo>
                    <a:pt x="281" y="419"/>
                  </a:lnTo>
                  <a:lnTo>
                    <a:pt x="276" y="441"/>
                  </a:lnTo>
                  <a:lnTo>
                    <a:pt x="272" y="462"/>
                  </a:lnTo>
                  <a:lnTo>
                    <a:pt x="266" y="480"/>
                  </a:lnTo>
                  <a:lnTo>
                    <a:pt x="262" y="493"/>
                  </a:lnTo>
                  <a:lnTo>
                    <a:pt x="253" y="504"/>
                  </a:lnTo>
                  <a:lnTo>
                    <a:pt x="244" y="507"/>
                  </a:lnTo>
                  <a:lnTo>
                    <a:pt x="239" y="503"/>
                  </a:lnTo>
                  <a:lnTo>
                    <a:pt x="243" y="499"/>
                  </a:lnTo>
                  <a:lnTo>
                    <a:pt x="248" y="493"/>
                  </a:lnTo>
                  <a:lnTo>
                    <a:pt x="253" y="482"/>
                  </a:lnTo>
                  <a:lnTo>
                    <a:pt x="257" y="469"/>
                  </a:lnTo>
                  <a:lnTo>
                    <a:pt x="260" y="455"/>
                  </a:lnTo>
                  <a:lnTo>
                    <a:pt x="262" y="442"/>
                  </a:lnTo>
                  <a:lnTo>
                    <a:pt x="264" y="432"/>
                  </a:lnTo>
                  <a:lnTo>
                    <a:pt x="264" y="425"/>
                  </a:lnTo>
                  <a:lnTo>
                    <a:pt x="262" y="424"/>
                  </a:lnTo>
                  <a:lnTo>
                    <a:pt x="256" y="436"/>
                  </a:lnTo>
                  <a:lnTo>
                    <a:pt x="248" y="446"/>
                  </a:lnTo>
                  <a:lnTo>
                    <a:pt x="240" y="457"/>
                  </a:lnTo>
                  <a:lnTo>
                    <a:pt x="231" y="465"/>
                  </a:lnTo>
                  <a:lnTo>
                    <a:pt x="220" y="473"/>
                  </a:lnTo>
                  <a:lnTo>
                    <a:pt x="209" y="478"/>
                  </a:lnTo>
                  <a:lnTo>
                    <a:pt x="198" y="481"/>
                  </a:lnTo>
                  <a:lnTo>
                    <a:pt x="186" y="482"/>
                  </a:lnTo>
                  <a:lnTo>
                    <a:pt x="178" y="481"/>
                  </a:lnTo>
                  <a:lnTo>
                    <a:pt x="172" y="478"/>
                  </a:lnTo>
                  <a:lnTo>
                    <a:pt x="170" y="475"/>
                  </a:lnTo>
                  <a:lnTo>
                    <a:pt x="170" y="474"/>
                  </a:lnTo>
                  <a:lnTo>
                    <a:pt x="186" y="474"/>
                  </a:lnTo>
                  <a:lnTo>
                    <a:pt x="199" y="470"/>
                  </a:lnTo>
                  <a:lnTo>
                    <a:pt x="211" y="464"/>
                  </a:lnTo>
                  <a:lnTo>
                    <a:pt x="221" y="456"/>
                  </a:lnTo>
                  <a:lnTo>
                    <a:pt x="229" y="445"/>
                  </a:lnTo>
                  <a:lnTo>
                    <a:pt x="239" y="434"/>
                  </a:lnTo>
                  <a:lnTo>
                    <a:pt x="245" y="421"/>
                  </a:lnTo>
                  <a:lnTo>
                    <a:pt x="250" y="406"/>
                  </a:lnTo>
                  <a:lnTo>
                    <a:pt x="256" y="393"/>
                  </a:lnTo>
                  <a:lnTo>
                    <a:pt x="261" y="378"/>
                  </a:lnTo>
                  <a:lnTo>
                    <a:pt x="265" y="363"/>
                  </a:lnTo>
                  <a:lnTo>
                    <a:pt x="269" y="349"/>
                  </a:lnTo>
                  <a:lnTo>
                    <a:pt x="272" y="336"/>
                  </a:lnTo>
                  <a:lnTo>
                    <a:pt x="276" y="324"/>
                  </a:lnTo>
                  <a:lnTo>
                    <a:pt x="278" y="313"/>
                  </a:lnTo>
                  <a:lnTo>
                    <a:pt x="282" y="305"/>
                  </a:lnTo>
                  <a:lnTo>
                    <a:pt x="282" y="303"/>
                  </a:lnTo>
                  <a:lnTo>
                    <a:pt x="280" y="302"/>
                  </a:lnTo>
                  <a:lnTo>
                    <a:pt x="276" y="300"/>
                  </a:lnTo>
                  <a:lnTo>
                    <a:pt x="272" y="296"/>
                  </a:lnTo>
                  <a:lnTo>
                    <a:pt x="269" y="292"/>
                  </a:lnTo>
                  <a:lnTo>
                    <a:pt x="269" y="286"/>
                  </a:lnTo>
                  <a:lnTo>
                    <a:pt x="274" y="278"/>
                  </a:lnTo>
                  <a:lnTo>
                    <a:pt x="285" y="268"/>
                  </a:lnTo>
                  <a:lnTo>
                    <a:pt x="269" y="273"/>
                  </a:lnTo>
                  <a:lnTo>
                    <a:pt x="258" y="272"/>
                  </a:lnTo>
                  <a:lnTo>
                    <a:pt x="253" y="266"/>
                  </a:lnTo>
                  <a:lnTo>
                    <a:pt x="253" y="256"/>
                  </a:lnTo>
                  <a:lnTo>
                    <a:pt x="257" y="245"/>
                  </a:lnTo>
                  <a:lnTo>
                    <a:pt x="264" y="233"/>
                  </a:lnTo>
                  <a:lnTo>
                    <a:pt x="273" y="221"/>
                  </a:lnTo>
                  <a:lnTo>
                    <a:pt x="285" y="212"/>
                  </a:lnTo>
                  <a:lnTo>
                    <a:pt x="278" y="198"/>
                  </a:lnTo>
                  <a:lnTo>
                    <a:pt x="280" y="181"/>
                  </a:lnTo>
                  <a:lnTo>
                    <a:pt x="288" y="165"/>
                  </a:lnTo>
                  <a:lnTo>
                    <a:pt x="302" y="151"/>
                  </a:lnTo>
                  <a:lnTo>
                    <a:pt x="322" y="140"/>
                  </a:lnTo>
                  <a:lnTo>
                    <a:pt x="347" y="137"/>
                  </a:lnTo>
                  <a:lnTo>
                    <a:pt x="376" y="142"/>
                  </a:lnTo>
                  <a:lnTo>
                    <a:pt x="409" y="159"/>
                  </a:lnTo>
                  <a:lnTo>
                    <a:pt x="419" y="134"/>
                  </a:lnTo>
                  <a:lnTo>
                    <a:pt x="438" y="110"/>
                  </a:lnTo>
                  <a:lnTo>
                    <a:pt x="470" y="86"/>
                  </a:lnTo>
                  <a:lnTo>
                    <a:pt x="510" y="64"/>
                  </a:lnTo>
                  <a:lnTo>
                    <a:pt x="556" y="45"/>
                  </a:lnTo>
                  <a:lnTo>
                    <a:pt x="609" y="28"/>
                  </a:lnTo>
                  <a:lnTo>
                    <a:pt x="665" y="14"/>
                  </a:lnTo>
                  <a:lnTo>
                    <a:pt x="723" y="5"/>
                  </a:lnTo>
                  <a:lnTo>
                    <a:pt x="781" y="0"/>
                  </a:lnTo>
                  <a:lnTo>
                    <a:pt x="838" y="1"/>
                  </a:lnTo>
                  <a:lnTo>
                    <a:pt x="891" y="7"/>
                  </a:lnTo>
                  <a:lnTo>
                    <a:pt x="941" y="20"/>
                  </a:lnTo>
                  <a:lnTo>
                    <a:pt x="984" y="39"/>
                  </a:lnTo>
                  <a:lnTo>
                    <a:pt x="1018" y="66"/>
                  </a:lnTo>
                  <a:lnTo>
                    <a:pt x="1043" y="101"/>
                  </a:lnTo>
                  <a:lnTo>
                    <a:pt x="1058" y="14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4" name="Freeform 54"/>
            <p:cNvSpPr>
              <a:spLocks/>
            </p:cNvSpPr>
            <p:nvPr/>
          </p:nvSpPr>
          <p:spPr bwMode="auto">
            <a:xfrm>
              <a:off x="1242" y="3189"/>
              <a:ext cx="60" cy="51"/>
            </a:xfrm>
            <a:custGeom>
              <a:avLst/>
              <a:gdLst>
                <a:gd name="T0" fmla="*/ 14 w 119"/>
                <a:gd name="T1" fmla="*/ 5 h 152"/>
                <a:gd name="T2" fmla="*/ 15 w 119"/>
                <a:gd name="T3" fmla="*/ 5 h 152"/>
                <a:gd name="T4" fmla="*/ 15 w 119"/>
                <a:gd name="T5" fmla="*/ 5 h 152"/>
                <a:gd name="T6" fmla="*/ 14 w 119"/>
                <a:gd name="T7" fmla="*/ 4 h 152"/>
                <a:gd name="T8" fmla="*/ 14 w 119"/>
                <a:gd name="T9" fmla="*/ 3 h 152"/>
                <a:gd name="T10" fmla="*/ 14 w 119"/>
                <a:gd name="T11" fmla="*/ 2 h 152"/>
                <a:gd name="T12" fmla="*/ 13 w 119"/>
                <a:gd name="T13" fmla="*/ 2 h 152"/>
                <a:gd name="T14" fmla="*/ 10 w 119"/>
                <a:gd name="T15" fmla="*/ 1 h 152"/>
                <a:gd name="T16" fmla="*/ 6 w 119"/>
                <a:gd name="T17" fmla="*/ 0 h 152"/>
                <a:gd name="T18" fmla="*/ 0 w 119"/>
                <a:gd name="T19" fmla="*/ 0 h 152"/>
                <a:gd name="T20" fmla="*/ 0 w 119"/>
                <a:gd name="T21" fmla="*/ 1 h 152"/>
                <a:gd name="T22" fmla="*/ 5 w 119"/>
                <a:gd name="T23" fmla="*/ 1 h 152"/>
                <a:gd name="T24" fmla="*/ 8 w 119"/>
                <a:gd name="T25" fmla="*/ 1 h 152"/>
                <a:gd name="T26" fmla="*/ 10 w 119"/>
                <a:gd name="T27" fmla="*/ 2 h 152"/>
                <a:gd name="T28" fmla="*/ 11 w 119"/>
                <a:gd name="T29" fmla="*/ 3 h 152"/>
                <a:gd name="T30" fmla="*/ 11 w 119"/>
                <a:gd name="T31" fmla="*/ 3 h 152"/>
                <a:gd name="T32" fmla="*/ 11 w 119"/>
                <a:gd name="T33" fmla="*/ 4 h 152"/>
                <a:gd name="T34" fmla="*/ 12 w 119"/>
                <a:gd name="T35" fmla="*/ 5 h 152"/>
                <a:gd name="T36" fmla="*/ 13 w 119"/>
                <a:gd name="T37" fmla="*/ 6 h 152"/>
                <a:gd name="T38" fmla="*/ 14 w 119"/>
                <a:gd name="T39" fmla="*/ 6 h 152"/>
                <a:gd name="T40" fmla="*/ 14 w 119"/>
                <a:gd name="T41" fmla="*/ 5 h 1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9"/>
                <a:gd name="T64" fmla="*/ 0 h 152"/>
                <a:gd name="T65" fmla="*/ 119 w 119"/>
                <a:gd name="T66" fmla="*/ 152 h 15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9" h="152">
                  <a:moveTo>
                    <a:pt x="111" y="133"/>
                  </a:moveTo>
                  <a:lnTo>
                    <a:pt x="119" y="135"/>
                  </a:lnTo>
                  <a:lnTo>
                    <a:pt x="115" y="129"/>
                  </a:lnTo>
                  <a:lnTo>
                    <a:pt x="112" y="112"/>
                  </a:lnTo>
                  <a:lnTo>
                    <a:pt x="111" y="91"/>
                  </a:lnTo>
                  <a:lnTo>
                    <a:pt x="107" y="67"/>
                  </a:lnTo>
                  <a:lnTo>
                    <a:pt x="98" y="43"/>
                  </a:lnTo>
                  <a:lnTo>
                    <a:pt x="78" y="21"/>
                  </a:lnTo>
                  <a:lnTo>
                    <a:pt x="46" y="5"/>
                  </a:lnTo>
                  <a:lnTo>
                    <a:pt x="0" y="0"/>
                  </a:lnTo>
                  <a:lnTo>
                    <a:pt x="0" y="19"/>
                  </a:lnTo>
                  <a:lnTo>
                    <a:pt x="38" y="24"/>
                  </a:lnTo>
                  <a:lnTo>
                    <a:pt x="62" y="36"/>
                  </a:lnTo>
                  <a:lnTo>
                    <a:pt x="77" y="52"/>
                  </a:lnTo>
                  <a:lnTo>
                    <a:pt x="83" y="72"/>
                  </a:lnTo>
                  <a:lnTo>
                    <a:pt x="87" y="93"/>
                  </a:lnTo>
                  <a:lnTo>
                    <a:pt x="88" y="114"/>
                  </a:lnTo>
                  <a:lnTo>
                    <a:pt x="91" y="133"/>
                  </a:lnTo>
                  <a:lnTo>
                    <a:pt x="103" y="150"/>
                  </a:lnTo>
                  <a:lnTo>
                    <a:pt x="111" y="152"/>
                  </a:lnTo>
                  <a:lnTo>
                    <a:pt x="111" y="1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5" name="Freeform 55"/>
            <p:cNvSpPr>
              <a:spLocks/>
            </p:cNvSpPr>
            <p:nvPr/>
          </p:nvSpPr>
          <p:spPr bwMode="auto">
            <a:xfrm>
              <a:off x="1272" y="3227"/>
              <a:ext cx="30" cy="13"/>
            </a:xfrm>
            <a:custGeom>
              <a:avLst/>
              <a:gdLst>
                <a:gd name="T0" fmla="*/ 4 w 60"/>
                <a:gd name="T1" fmla="*/ 1 h 38"/>
                <a:gd name="T2" fmla="*/ 2 w 60"/>
                <a:gd name="T3" fmla="*/ 1 h 38"/>
                <a:gd name="T4" fmla="*/ 3 w 60"/>
                <a:gd name="T5" fmla="*/ 1 h 38"/>
                <a:gd name="T6" fmla="*/ 4 w 60"/>
                <a:gd name="T7" fmla="*/ 1 h 38"/>
                <a:gd name="T8" fmla="*/ 5 w 60"/>
                <a:gd name="T9" fmla="*/ 1 h 38"/>
                <a:gd name="T10" fmla="*/ 6 w 60"/>
                <a:gd name="T11" fmla="*/ 1 h 38"/>
                <a:gd name="T12" fmla="*/ 6 w 60"/>
                <a:gd name="T13" fmla="*/ 1 h 38"/>
                <a:gd name="T14" fmla="*/ 7 w 60"/>
                <a:gd name="T15" fmla="*/ 1 h 38"/>
                <a:gd name="T16" fmla="*/ 8 w 60"/>
                <a:gd name="T17" fmla="*/ 1 h 38"/>
                <a:gd name="T18" fmla="*/ 7 w 60"/>
                <a:gd name="T19" fmla="*/ 1 h 38"/>
                <a:gd name="T20" fmla="*/ 7 w 60"/>
                <a:gd name="T21" fmla="*/ 1 h 38"/>
                <a:gd name="T22" fmla="*/ 6 w 60"/>
                <a:gd name="T23" fmla="*/ 1 h 38"/>
                <a:gd name="T24" fmla="*/ 6 w 60"/>
                <a:gd name="T25" fmla="*/ 1 h 38"/>
                <a:gd name="T26" fmla="*/ 6 w 60"/>
                <a:gd name="T27" fmla="*/ 1 h 38"/>
                <a:gd name="T28" fmla="*/ 6 w 60"/>
                <a:gd name="T29" fmla="*/ 1 h 38"/>
                <a:gd name="T30" fmla="*/ 5 w 60"/>
                <a:gd name="T31" fmla="*/ 1 h 38"/>
                <a:gd name="T32" fmla="*/ 5 w 60"/>
                <a:gd name="T33" fmla="*/ 1 h 38"/>
                <a:gd name="T34" fmla="*/ 4 w 60"/>
                <a:gd name="T35" fmla="*/ 1 h 38"/>
                <a:gd name="T36" fmla="*/ 3 w 60"/>
                <a:gd name="T37" fmla="*/ 1 h 38"/>
                <a:gd name="T38" fmla="*/ 1 w 60"/>
                <a:gd name="T39" fmla="*/ 1 h 38"/>
                <a:gd name="T40" fmla="*/ 3 w 60"/>
                <a:gd name="T41" fmla="*/ 1 h 38"/>
                <a:gd name="T42" fmla="*/ 0 w 60"/>
                <a:gd name="T43" fmla="*/ 0 h 38"/>
                <a:gd name="T44" fmla="*/ 1 w 60"/>
                <a:gd name="T45" fmla="*/ 1 h 38"/>
                <a:gd name="T46" fmla="*/ 4 w 60"/>
                <a:gd name="T47" fmla="*/ 1 h 3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0"/>
                <a:gd name="T73" fmla="*/ 0 h 38"/>
                <a:gd name="T74" fmla="*/ 60 w 60"/>
                <a:gd name="T75" fmla="*/ 38 h 3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0" h="38">
                  <a:moveTo>
                    <a:pt x="28" y="20"/>
                  </a:moveTo>
                  <a:lnTo>
                    <a:pt x="10" y="29"/>
                  </a:lnTo>
                  <a:lnTo>
                    <a:pt x="19" y="33"/>
                  </a:lnTo>
                  <a:lnTo>
                    <a:pt x="27" y="36"/>
                  </a:lnTo>
                  <a:lnTo>
                    <a:pt x="36" y="38"/>
                  </a:lnTo>
                  <a:lnTo>
                    <a:pt x="43" y="38"/>
                  </a:lnTo>
                  <a:lnTo>
                    <a:pt x="48" y="38"/>
                  </a:lnTo>
                  <a:lnTo>
                    <a:pt x="55" y="37"/>
                  </a:lnTo>
                  <a:lnTo>
                    <a:pt x="60" y="34"/>
                  </a:lnTo>
                  <a:lnTo>
                    <a:pt x="52" y="18"/>
                  </a:lnTo>
                  <a:lnTo>
                    <a:pt x="52" y="37"/>
                  </a:lnTo>
                  <a:lnTo>
                    <a:pt x="44" y="21"/>
                  </a:lnTo>
                  <a:lnTo>
                    <a:pt x="47" y="20"/>
                  </a:lnTo>
                  <a:lnTo>
                    <a:pt x="48" y="19"/>
                  </a:lnTo>
                  <a:lnTo>
                    <a:pt x="43" y="19"/>
                  </a:lnTo>
                  <a:lnTo>
                    <a:pt x="39" y="19"/>
                  </a:lnTo>
                  <a:lnTo>
                    <a:pt x="35" y="19"/>
                  </a:lnTo>
                  <a:lnTo>
                    <a:pt x="29" y="16"/>
                  </a:lnTo>
                  <a:lnTo>
                    <a:pt x="23" y="14"/>
                  </a:lnTo>
                  <a:lnTo>
                    <a:pt x="4" y="22"/>
                  </a:lnTo>
                  <a:lnTo>
                    <a:pt x="23" y="14"/>
                  </a:lnTo>
                  <a:lnTo>
                    <a:pt x="0" y="0"/>
                  </a:lnTo>
                  <a:lnTo>
                    <a:pt x="4" y="22"/>
                  </a:lnTo>
                  <a:lnTo>
                    <a:pt x="2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6" name="Freeform 56"/>
            <p:cNvSpPr>
              <a:spLocks/>
            </p:cNvSpPr>
            <p:nvPr/>
          </p:nvSpPr>
          <p:spPr bwMode="auto">
            <a:xfrm>
              <a:off x="1239" y="3219"/>
              <a:ext cx="48" cy="31"/>
            </a:xfrm>
            <a:custGeom>
              <a:avLst/>
              <a:gdLst>
                <a:gd name="T0" fmla="*/ 7 w 95"/>
                <a:gd name="T1" fmla="*/ 3 h 95"/>
                <a:gd name="T2" fmla="*/ 4 w 95"/>
                <a:gd name="T3" fmla="*/ 3 h 95"/>
                <a:gd name="T4" fmla="*/ 6 w 95"/>
                <a:gd name="T5" fmla="*/ 3 h 95"/>
                <a:gd name="T6" fmla="*/ 7 w 95"/>
                <a:gd name="T7" fmla="*/ 3 h 95"/>
                <a:gd name="T8" fmla="*/ 9 w 95"/>
                <a:gd name="T9" fmla="*/ 3 h 95"/>
                <a:gd name="T10" fmla="*/ 10 w 95"/>
                <a:gd name="T11" fmla="*/ 3 h 95"/>
                <a:gd name="T12" fmla="*/ 11 w 95"/>
                <a:gd name="T13" fmla="*/ 3 h 95"/>
                <a:gd name="T14" fmla="*/ 12 w 95"/>
                <a:gd name="T15" fmla="*/ 3 h 95"/>
                <a:gd name="T16" fmla="*/ 12 w 95"/>
                <a:gd name="T17" fmla="*/ 2 h 95"/>
                <a:gd name="T18" fmla="*/ 12 w 95"/>
                <a:gd name="T19" fmla="*/ 2 h 95"/>
                <a:gd name="T20" fmla="*/ 9 w 95"/>
                <a:gd name="T21" fmla="*/ 2 h 95"/>
                <a:gd name="T22" fmla="*/ 9 w 95"/>
                <a:gd name="T23" fmla="*/ 2 h 95"/>
                <a:gd name="T24" fmla="*/ 9 w 95"/>
                <a:gd name="T25" fmla="*/ 2 h 95"/>
                <a:gd name="T26" fmla="*/ 9 w 95"/>
                <a:gd name="T27" fmla="*/ 3 h 95"/>
                <a:gd name="T28" fmla="*/ 8 w 95"/>
                <a:gd name="T29" fmla="*/ 3 h 95"/>
                <a:gd name="T30" fmla="*/ 8 w 95"/>
                <a:gd name="T31" fmla="*/ 3 h 95"/>
                <a:gd name="T32" fmla="*/ 8 w 95"/>
                <a:gd name="T33" fmla="*/ 3 h 95"/>
                <a:gd name="T34" fmla="*/ 8 w 95"/>
                <a:gd name="T35" fmla="*/ 3 h 95"/>
                <a:gd name="T36" fmla="*/ 7 w 95"/>
                <a:gd name="T37" fmla="*/ 3 h 95"/>
                <a:gd name="T38" fmla="*/ 4 w 95"/>
                <a:gd name="T39" fmla="*/ 3 h 95"/>
                <a:gd name="T40" fmla="*/ 7 w 95"/>
                <a:gd name="T41" fmla="*/ 3 h 95"/>
                <a:gd name="T42" fmla="*/ 0 w 95"/>
                <a:gd name="T43" fmla="*/ 0 h 95"/>
                <a:gd name="T44" fmla="*/ 4 w 95"/>
                <a:gd name="T45" fmla="*/ 3 h 95"/>
                <a:gd name="T46" fmla="*/ 7 w 95"/>
                <a:gd name="T47" fmla="*/ 3 h 9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5"/>
                <a:gd name="T73" fmla="*/ 0 h 95"/>
                <a:gd name="T74" fmla="*/ 95 w 95"/>
                <a:gd name="T75" fmla="*/ 95 h 9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5" h="95">
                  <a:moveTo>
                    <a:pt x="53" y="71"/>
                  </a:moveTo>
                  <a:lnTo>
                    <a:pt x="32" y="79"/>
                  </a:lnTo>
                  <a:lnTo>
                    <a:pt x="41" y="88"/>
                  </a:lnTo>
                  <a:lnTo>
                    <a:pt x="52" y="95"/>
                  </a:lnTo>
                  <a:lnTo>
                    <a:pt x="68" y="95"/>
                  </a:lnTo>
                  <a:lnTo>
                    <a:pt x="77" y="89"/>
                  </a:lnTo>
                  <a:lnTo>
                    <a:pt x="87" y="82"/>
                  </a:lnTo>
                  <a:lnTo>
                    <a:pt x="93" y="71"/>
                  </a:lnTo>
                  <a:lnTo>
                    <a:pt x="95" y="60"/>
                  </a:lnTo>
                  <a:lnTo>
                    <a:pt x="94" y="46"/>
                  </a:lnTo>
                  <a:lnTo>
                    <a:pt x="70" y="48"/>
                  </a:lnTo>
                  <a:lnTo>
                    <a:pt x="72" y="58"/>
                  </a:lnTo>
                  <a:lnTo>
                    <a:pt x="69" y="65"/>
                  </a:lnTo>
                  <a:lnTo>
                    <a:pt x="66" y="71"/>
                  </a:lnTo>
                  <a:lnTo>
                    <a:pt x="64" y="75"/>
                  </a:lnTo>
                  <a:lnTo>
                    <a:pt x="60" y="76"/>
                  </a:lnTo>
                  <a:lnTo>
                    <a:pt x="57" y="76"/>
                  </a:lnTo>
                  <a:lnTo>
                    <a:pt x="53" y="70"/>
                  </a:lnTo>
                  <a:lnTo>
                    <a:pt x="32" y="78"/>
                  </a:lnTo>
                  <a:lnTo>
                    <a:pt x="53" y="70"/>
                  </a:lnTo>
                  <a:lnTo>
                    <a:pt x="0" y="0"/>
                  </a:lnTo>
                  <a:lnTo>
                    <a:pt x="32" y="78"/>
                  </a:lnTo>
                  <a:lnTo>
                    <a:pt x="53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7" name="Freeform 57"/>
            <p:cNvSpPr>
              <a:spLocks/>
            </p:cNvSpPr>
            <p:nvPr/>
          </p:nvSpPr>
          <p:spPr bwMode="auto">
            <a:xfrm>
              <a:off x="1244" y="3242"/>
              <a:ext cx="23" cy="26"/>
            </a:xfrm>
            <a:custGeom>
              <a:avLst/>
              <a:gdLst>
                <a:gd name="T0" fmla="*/ 3 w 45"/>
                <a:gd name="T1" fmla="*/ 3 h 78"/>
                <a:gd name="T2" fmla="*/ 3 w 45"/>
                <a:gd name="T3" fmla="*/ 3 h 78"/>
                <a:gd name="T4" fmla="*/ 4 w 45"/>
                <a:gd name="T5" fmla="*/ 3 h 78"/>
                <a:gd name="T6" fmla="*/ 4 w 45"/>
                <a:gd name="T7" fmla="*/ 2 h 78"/>
                <a:gd name="T8" fmla="*/ 5 w 45"/>
                <a:gd name="T9" fmla="*/ 2 h 78"/>
                <a:gd name="T10" fmla="*/ 5 w 45"/>
                <a:gd name="T11" fmla="*/ 2 h 78"/>
                <a:gd name="T12" fmla="*/ 6 w 45"/>
                <a:gd name="T13" fmla="*/ 1 h 78"/>
                <a:gd name="T14" fmla="*/ 6 w 45"/>
                <a:gd name="T15" fmla="*/ 1 h 78"/>
                <a:gd name="T16" fmla="*/ 6 w 45"/>
                <a:gd name="T17" fmla="*/ 0 h 78"/>
                <a:gd name="T18" fmla="*/ 6 w 45"/>
                <a:gd name="T19" fmla="*/ 0 h 78"/>
                <a:gd name="T20" fmla="*/ 3 w 45"/>
                <a:gd name="T21" fmla="*/ 0 h 78"/>
                <a:gd name="T22" fmla="*/ 3 w 45"/>
                <a:gd name="T23" fmla="*/ 0 h 78"/>
                <a:gd name="T24" fmla="*/ 3 w 45"/>
                <a:gd name="T25" fmla="*/ 1 h 78"/>
                <a:gd name="T26" fmla="*/ 3 w 45"/>
                <a:gd name="T27" fmla="*/ 1 h 78"/>
                <a:gd name="T28" fmla="*/ 2 w 45"/>
                <a:gd name="T29" fmla="*/ 1 h 78"/>
                <a:gd name="T30" fmla="*/ 2 w 45"/>
                <a:gd name="T31" fmla="*/ 2 h 78"/>
                <a:gd name="T32" fmla="*/ 1 w 45"/>
                <a:gd name="T33" fmla="*/ 2 h 78"/>
                <a:gd name="T34" fmla="*/ 1 w 45"/>
                <a:gd name="T35" fmla="*/ 2 h 78"/>
                <a:gd name="T36" fmla="*/ 0 w 45"/>
                <a:gd name="T37" fmla="*/ 3 h 78"/>
                <a:gd name="T38" fmla="*/ 0 w 45"/>
                <a:gd name="T39" fmla="*/ 3 h 78"/>
                <a:gd name="T40" fmla="*/ 3 w 45"/>
                <a:gd name="T41" fmla="*/ 3 h 7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5"/>
                <a:gd name="T64" fmla="*/ 0 h 78"/>
                <a:gd name="T65" fmla="*/ 45 w 45"/>
                <a:gd name="T66" fmla="*/ 78 h 7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5" h="78">
                  <a:moveTo>
                    <a:pt x="24" y="78"/>
                  </a:moveTo>
                  <a:lnTo>
                    <a:pt x="24" y="78"/>
                  </a:lnTo>
                  <a:lnTo>
                    <a:pt x="25" y="73"/>
                  </a:lnTo>
                  <a:lnTo>
                    <a:pt x="29" y="66"/>
                  </a:lnTo>
                  <a:lnTo>
                    <a:pt x="33" y="54"/>
                  </a:lnTo>
                  <a:lnTo>
                    <a:pt x="37" y="43"/>
                  </a:lnTo>
                  <a:lnTo>
                    <a:pt x="41" y="32"/>
                  </a:lnTo>
                  <a:lnTo>
                    <a:pt x="43" y="20"/>
                  </a:lnTo>
                  <a:lnTo>
                    <a:pt x="45" y="10"/>
                  </a:lnTo>
                  <a:lnTo>
                    <a:pt x="42" y="0"/>
                  </a:lnTo>
                  <a:lnTo>
                    <a:pt x="21" y="7"/>
                  </a:lnTo>
                  <a:lnTo>
                    <a:pt x="21" y="10"/>
                  </a:lnTo>
                  <a:lnTo>
                    <a:pt x="20" y="18"/>
                  </a:lnTo>
                  <a:lnTo>
                    <a:pt x="17" y="28"/>
                  </a:lnTo>
                  <a:lnTo>
                    <a:pt x="13" y="38"/>
                  </a:lnTo>
                  <a:lnTo>
                    <a:pt x="9" y="50"/>
                  </a:lnTo>
                  <a:lnTo>
                    <a:pt x="5" y="60"/>
                  </a:lnTo>
                  <a:lnTo>
                    <a:pt x="1" y="67"/>
                  </a:lnTo>
                  <a:lnTo>
                    <a:pt x="0" y="73"/>
                  </a:lnTo>
                  <a:lnTo>
                    <a:pt x="24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8" name="Freeform 58"/>
            <p:cNvSpPr>
              <a:spLocks/>
            </p:cNvSpPr>
            <p:nvPr/>
          </p:nvSpPr>
          <p:spPr bwMode="auto">
            <a:xfrm>
              <a:off x="1242" y="3267"/>
              <a:ext cx="17" cy="25"/>
            </a:xfrm>
            <a:custGeom>
              <a:avLst/>
              <a:gdLst>
                <a:gd name="T0" fmla="*/ 5 w 33"/>
                <a:gd name="T1" fmla="*/ 2 h 76"/>
                <a:gd name="T2" fmla="*/ 5 w 33"/>
                <a:gd name="T3" fmla="*/ 2 h 76"/>
                <a:gd name="T4" fmla="*/ 4 w 33"/>
                <a:gd name="T5" fmla="*/ 2 h 76"/>
                <a:gd name="T6" fmla="*/ 4 w 33"/>
                <a:gd name="T7" fmla="*/ 2 h 76"/>
                <a:gd name="T8" fmla="*/ 4 w 33"/>
                <a:gd name="T9" fmla="*/ 2 h 76"/>
                <a:gd name="T10" fmla="*/ 3 w 33"/>
                <a:gd name="T11" fmla="*/ 1 h 76"/>
                <a:gd name="T12" fmla="*/ 3 w 33"/>
                <a:gd name="T13" fmla="*/ 1 h 76"/>
                <a:gd name="T14" fmla="*/ 3 w 33"/>
                <a:gd name="T15" fmla="*/ 1 h 76"/>
                <a:gd name="T16" fmla="*/ 4 w 33"/>
                <a:gd name="T17" fmla="*/ 0 h 76"/>
                <a:gd name="T18" fmla="*/ 4 w 33"/>
                <a:gd name="T19" fmla="*/ 0 h 76"/>
                <a:gd name="T20" fmla="*/ 1 w 33"/>
                <a:gd name="T21" fmla="*/ 0 h 76"/>
                <a:gd name="T22" fmla="*/ 1 w 33"/>
                <a:gd name="T23" fmla="*/ 0 h 76"/>
                <a:gd name="T24" fmla="*/ 0 w 33"/>
                <a:gd name="T25" fmla="*/ 1 h 76"/>
                <a:gd name="T26" fmla="*/ 0 w 33"/>
                <a:gd name="T27" fmla="*/ 1 h 76"/>
                <a:gd name="T28" fmla="*/ 0 w 33"/>
                <a:gd name="T29" fmla="*/ 1 h 76"/>
                <a:gd name="T30" fmla="*/ 1 w 33"/>
                <a:gd name="T31" fmla="*/ 2 h 76"/>
                <a:gd name="T32" fmla="*/ 1 w 33"/>
                <a:gd name="T33" fmla="*/ 2 h 76"/>
                <a:gd name="T34" fmla="*/ 1 w 33"/>
                <a:gd name="T35" fmla="*/ 2 h 76"/>
                <a:gd name="T36" fmla="*/ 2 w 33"/>
                <a:gd name="T37" fmla="*/ 3 h 76"/>
                <a:gd name="T38" fmla="*/ 2 w 33"/>
                <a:gd name="T39" fmla="*/ 3 h 76"/>
                <a:gd name="T40" fmla="*/ 5 w 33"/>
                <a:gd name="T41" fmla="*/ 2 h 7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3"/>
                <a:gd name="T64" fmla="*/ 0 h 76"/>
                <a:gd name="T65" fmla="*/ 33 w 33"/>
                <a:gd name="T66" fmla="*/ 76 h 7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3" h="76">
                  <a:moveTo>
                    <a:pt x="33" y="66"/>
                  </a:moveTo>
                  <a:lnTo>
                    <a:pt x="33" y="67"/>
                  </a:lnTo>
                  <a:lnTo>
                    <a:pt x="29" y="59"/>
                  </a:lnTo>
                  <a:lnTo>
                    <a:pt x="26" y="52"/>
                  </a:lnTo>
                  <a:lnTo>
                    <a:pt x="25" y="45"/>
                  </a:lnTo>
                  <a:lnTo>
                    <a:pt x="24" y="36"/>
                  </a:lnTo>
                  <a:lnTo>
                    <a:pt x="24" y="29"/>
                  </a:lnTo>
                  <a:lnTo>
                    <a:pt x="24" y="21"/>
                  </a:lnTo>
                  <a:lnTo>
                    <a:pt x="25" y="13"/>
                  </a:lnTo>
                  <a:lnTo>
                    <a:pt x="28" y="5"/>
                  </a:lnTo>
                  <a:lnTo>
                    <a:pt x="4" y="0"/>
                  </a:lnTo>
                  <a:lnTo>
                    <a:pt x="1" y="9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0" y="38"/>
                  </a:lnTo>
                  <a:lnTo>
                    <a:pt x="1" y="47"/>
                  </a:lnTo>
                  <a:lnTo>
                    <a:pt x="2" y="56"/>
                  </a:lnTo>
                  <a:lnTo>
                    <a:pt x="8" y="66"/>
                  </a:lnTo>
                  <a:lnTo>
                    <a:pt x="12" y="75"/>
                  </a:lnTo>
                  <a:lnTo>
                    <a:pt x="12" y="7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9" name="Freeform 59"/>
            <p:cNvSpPr>
              <a:spLocks/>
            </p:cNvSpPr>
            <p:nvPr/>
          </p:nvSpPr>
          <p:spPr bwMode="auto">
            <a:xfrm>
              <a:off x="1248" y="3289"/>
              <a:ext cx="40" cy="26"/>
            </a:xfrm>
            <a:custGeom>
              <a:avLst/>
              <a:gdLst>
                <a:gd name="T0" fmla="*/ 7 w 79"/>
                <a:gd name="T1" fmla="*/ 3 h 80"/>
                <a:gd name="T2" fmla="*/ 7 w 79"/>
                <a:gd name="T3" fmla="*/ 3 h 80"/>
                <a:gd name="T4" fmla="*/ 9 w 79"/>
                <a:gd name="T5" fmla="*/ 2 h 80"/>
                <a:gd name="T6" fmla="*/ 10 w 79"/>
                <a:gd name="T7" fmla="*/ 2 h 80"/>
                <a:gd name="T8" fmla="*/ 10 w 79"/>
                <a:gd name="T9" fmla="*/ 2 h 80"/>
                <a:gd name="T10" fmla="*/ 9 w 79"/>
                <a:gd name="T11" fmla="*/ 1 h 80"/>
                <a:gd name="T12" fmla="*/ 7 w 79"/>
                <a:gd name="T13" fmla="*/ 1 h 80"/>
                <a:gd name="T14" fmla="*/ 6 w 79"/>
                <a:gd name="T15" fmla="*/ 1 h 80"/>
                <a:gd name="T16" fmla="*/ 4 w 79"/>
                <a:gd name="T17" fmla="*/ 0 h 80"/>
                <a:gd name="T18" fmla="*/ 3 w 79"/>
                <a:gd name="T19" fmla="*/ 0 h 80"/>
                <a:gd name="T20" fmla="*/ 0 w 79"/>
                <a:gd name="T21" fmla="*/ 0 h 80"/>
                <a:gd name="T22" fmla="*/ 2 w 79"/>
                <a:gd name="T23" fmla="*/ 1 h 80"/>
                <a:gd name="T24" fmla="*/ 4 w 79"/>
                <a:gd name="T25" fmla="*/ 1 h 80"/>
                <a:gd name="T26" fmla="*/ 5 w 79"/>
                <a:gd name="T27" fmla="*/ 1 h 80"/>
                <a:gd name="T28" fmla="*/ 7 w 79"/>
                <a:gd name="T29" fmla="*/ 2 h 80"/>
                <a:gd name="T30" fmla="*/ 7 w 79"/>
                <a:gd name="T31" fmla="*/ 2 h 80"/>
                <a:gd name="T32" fmla="*/ 7 w 79"/>
                <a:gd name="T33" fmla="*/ 2 h 80"/>
                <a:gd name="T34" fmla="*/ 7 w 79"/>
                <a:gd name="T35" fmla="*/ 2 h 80"/>
                <a:gd name="T36" fmla="*/ 6 w 79"/>
                <a:gd name="T37" fmla="*/ 2 h 80"/>
                <a:gd name="T38" fmla="*/ 6 w 79"/>
                <a:gd name="T39" fmla="*/ 2 h 80"/>
                <a:gd name="T40" fmla="*/ 7 w 79"/>
                <a:gd name="T41" fmla="*/ 3 h 8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9"/>
                <a:gd name="T64" fmla="*/ 0 h 80"/>
                <a:gd name="T65" fmla="*/ 79 w 79"/>
                <a:gd name="T66" fmla="*/ 80 h 8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9" h="80">
                  <a:moveTo>
                    <a:pt x="54" y="80"/>
                  </a:moveTo>
                  <a:lnTo>
                    <a:pt x="54" y="79"/>
                  </a:lnTo>
                  <a:lnTo>
                    <a:pt x="71" y="68"/>
                  </a:lnTo>
                  <a:lnTo>
                    <a:pt x="79" y="56"/>
                  </a:lnTo>
                  <a:lnTo>
                    <a:pt x="76" y="42"/>
                  </a:lnTo>
                  <a:lnTo>
                    <a:pt x="66" y="33"/>
                  </a:lnTo>
                  <a:lnTo>
                    <a:pt x="55" y="26"/>
                  </a:lnTo>
                  <a:lnTo>
                    <a:pt x="42" y="18"/>
                  </a:lnTo>
                  <a:lnTo>
                    <a:pt x="31" y="10"/>
                  </a:lnTo>
                  <a:lnTo>
                    <a:pt x="21" y="0"/>
                  </a:lnTo>
                  <a:lnTo>
                    <a:pt x="0" y="10"/>
                  </a:lnTo>
                  <a:lnTo>
                    <a:pt x="13" y="23"/>
                  </a:lnTo>
                  <a:lnTo>
                    <a:pt x="26" y="33"/>
                  </a:lnTo>
                  <a:lnTo>
                    <a:pt x="39" y="41"/>
                  </a:lnTo>
                  <a:lnTo>
                    <a:pt x="50" y="47"/>
                  </a:lnTo>
                  <a:lnTo>
                    <a:pt x="55" y="50"/>
                  </a:lnTo>
                  <a:lnTo>
                    <a:pt x="55" y="52"/>
                  </a:lnTo>
                  <a:lnTo>
                    <a:pt x="53" y="56"/>
                  </a:lnTo>
                  <a:lnTo>
                    <a:pt x="41" y="64"/>
                  </a:lnTo>
                  <a:lnTo>
                    <a:pt x="41" y="63"/>
                  </a:lnTo>
                  <a:lnTo>
                    <a:pt x="54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0" name="Freeform 60"/>
            <p:cNvSpPr>
              <a:spLocks/>
            </p:cNvSpPr>
            <p:nvPr/>
          </p:nvSpPr>
          <p:spPr bwMode="auto">
            <a:xfrm>
              <a:off x="1256" y="3310"/>
              <a:ext cx="19" cy="7"/>
            </a:xfrm>
            <a:custGeom>
              <a:avLst/>
              <a:gdLst>
                <a:gd name="T0" fmla="*/ 1 w 40"/>
                <a:gd name="T1" fmla="*/ 1 h 23"/>
                <a:gd name="T2" fmla="*/ 1 w 40"/>
                <a:gd name="T3" fmla="*/ 1 h 23"/>
                <a:gd name="T4" fmla="*/ 1 w 40"/>
                <a:gd name="T5" fmla="*/ 1 h 23"/>
                <a:gd name="T6" fmla="*/ 2 w 40"/>
                <a:gd name="T7" fmla="*/ 1 h 23"/>
                <a:gd name="T8" fmla="*/ 3 w 40"/>
                <a:gd name="T9" fmla="*/ 1 h 23"/>
                <a:gd name="T10" fmla="*/ 4 w 40"/>
                <a:gd name="T11" fmla="*/ 1 h 23"/>
                <a:gd name="T12" fmla="*/ 3 w 40"/>
                <a:gd name="T13" fmla="*/ 0 h 23"/>
                <a:gd name="T14" fmla="*/ 2 w 40"/>
                <a:gd name="T15" fmla="*/ 0 h 23"/>
                <a:gd name="T16" fmla="*/ 2 w 40"/>
                <a:gd name="T17" fmla="*/ 0 h 23"/>
                <a:gd name="T18" fmla="*/ 1 w 40"/>
                <a:gd name="T19" fmla="*/ 0 h 23"/>
                <a:gd name="T20" fmla="*/ 0 w 40"/>
                <a:gd name="T21" fmla="*/ 0 h 23"/>
                <a:gd name="T22" fmla="*/ 0 w 40"/>
                <a:gd name="T23" fmla="*/ 0 h 23"/>
                <a:gd name="T24" fmla="*/ 1 w 40"/>
                <a:gd name="T25" fmla="*/ 1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"/>
                <a:gd name="T40" fmla="*/ 0 h 23"/>
                <a:gd name="T41" fmla="*/ 40 w 40"/>
                <a:gd name="T42" fmla="*/ 23 h 2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" h="23">
                  <a:moveTo>
                    <a:pt x="8" y="23"/>
                  </a:moveTo>
                  <a:lnTo>
                    <a:pt x="13" y="21"/>
                  </a:lnTo>
                  <a:lnTo>
                    <a:pt x="15" y="22"/>
                  </a:lnTo>
                  <a:lnTo>
                    <a:pt x="21" y="21"/>
                  </a:lnTo>
                  <a:lnTo>
                    <a:pt x="29" y="20"/>
                  </a:lnTo>
                  <a:lnTo>
                    <a:pt x="40" y="17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6" y="2"/>
                  </a:lnTo>
                  <a:lnTo>
                    <a:pt x="9" y="3"/>
                  </a:lnTo>
                  <a:lnTo>
                    <a:pt x="0" y="6"/>
                  </a:lnTo>
                  <a:lnTo>
                    <a:pt x="6" y="4"/>
                  </a:lnTo>
                  <a:lnTo>
                    <a:pt x="8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1" name="Freeform 61"/>
            <p:cNvSpPr>
              <a:spLocks/>
            </p:cNvSpPr>
            <p:nvPr/>
          </p:nvSpPr>
          <p:spPr bwMode="auto">
            <a:xfrm>
              <a:off x="1207" y="3311"/>
              <a:ext cx="55" cy="23"/>
            </a:xfrm>
            <a:custGeom>
              <a:avLst/>
              <a:gdLst>
                <a:gd name="T0" fmla="*/ 8 w 108"/>
                <a:gd name="T1" fmla="*/ 2 h 68"/>
                <a:gd name="T2" fmla="*/ 7 w 108"/>
                <a:gd name="T3" fmla="*/ 3 h 68"/>
                <a:gd name="T4" fmla="*/ 10 w 108"/>
                <a:gd name="T5" fmla="*/ 3 h 68"/>
                <a:gd name="T6" fmla="*/ 12 w 108"/>
                <a:gd name="T7" fmla="*/ 2 h 68"/>
                <a:gd name="T8" fmla="*/ 14 w 108"/>
                <a:gd name="T9" fmla="*/ 2 h 68"/>
                <a:gd name="T10" fmla="*/ 14 w 108"/>
                <a:gd name="T11" fmla="*/ 1 h 68"/>
                <a:gd name="T12" fmla="*/ 14 w 108"/>
                <a:gd name="T13" fmla="*/ 1 h 68"/>
                <a:gd name="T14" fmla="*/ 14 w 108"/>
                <a:gd name="T15" fmla="*/ 1 h 68"/>
                <a:gd name="T16" fmla="*/ 14 w 108"/>
                <a:gd name="T17" fmla="*/ 1 h 68"/>
                <a:gd name="T18" fmla="*/ 14 w 108"/>
                <a:gd name="T19" fmla="*/ 1 h 68"/>
                <a:gd name="T20" fmla="*/ 13 w 108"/>
                <a:gd name="T21" fmla="*/ 0 h 68"/>
                <a:gd name="T22" fmla="*/ 11 w 108"/>
                <a:gd name="T23" fmla="*/ 0 h 68"/>
                <a:gd name="T24" fmla="*/ 11 w 108"/>
                <a:gd name="T25" fmla="*/ 1 h 68"/>
                <a:gd name="T26" fmla="*/ 11 w 108"/>
                <a:gd name="T27" fmla="*/ 1 h 68"/>
                <a:gd name="T28" fmla="*/ 11 w 108"/>
                <a:gd name="T29" fmla="*/ 1 h 68"/>
                <a:gd name="T30" fmla="*/ 11 w 108"/>
                <a:gd name="T31" fmla="*/ 2 h 68"/>
                <a:gd name="T32" fmla="*/ 11 w 108"/>
                <a:gd name="T33" fmla="*/ 2 h 68"/>
                <a:gd name="T34" fmla="*/ 10 w 108"/>
                <a:gd name="T35" fmla="*/ 2 h 68"/>
                <a:gd name="T36" fmla="*/ 7 w 108"/>
                <a:gd name="T37" fmla="*/ 2 h 68"/>
                <a:gd name="T38" fmla="*/ 6 w 108"/>
                <a:gd name="T39" fmla="*/ 2 h 68"/>
                <a:gd name="T40" fmla="*/ 7 w 108"/>
                <a:gd name="T41" fmla="*/ 2 h 68"/>
                <a:gd name="T42" fmla="*/ 0 w 108"/>
                <a:gd name="T43" fmla="*/ 2 h 68"/>
                <a:gd name="T44" fmla="*/ 6 w 108"/>
                <a:gd name="T45" fmla="*/ 2 h 68"/>
                <a:gd name="T46" fmla="*/ 8 w 108"/>
                <a:gd name="T47" fmla="*/ 2 h 6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08"/>
                <a:gd name="T73" fmla="*/ 0 h 68"/>
                <a:gd name="T74" fmla="*/ 108 w 108"/>
                <a:gd name="T75" fmla="*/ 68 h 6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08" h="68">
                  <a:moveTo>
                    <a:pt x="59" y="49"/>
                  </a:moveTo>
                  <a:lnTo>
                    <a:pt x="50" y="67"/>
                  </a:lnTo>
                  <a:lnTo>
                    <a:pt x="76" y="68"/>
                  </a:lnTo>
                  <a:lnTo>
                    <a:pt x="95" y="62"/>
                  </a:lnTo>
                  <a:lnTo>
                    <a:pt x="105" y="51"/>
                  </a:lnTo>
                  <a:lnTo>
                    <a:pt x="108" y="38"/>
                  </a:lnTo>
                  <a:lnTo>
                    <a:pt x="107" y="28"/>
                  </a:lnTo>
                  <a:lnTo>
                    <a:pt x="105" y="20"/>
                  </a:lnTo>
                  <a:lnTo>
                    <a:pt x="105" y="19"/>
                  </a:lnTo>
                  <a:lnTo>
                    <a:pt x="104" y="19"/>
                  </a:lnTo>
                  <a:lnTo>
                    <a:pt x="102" y="0"/>
                  </a:lnTo>
                  <a:lnTo>
                    <a:pt x="87" y="7"/>
                  </a:lnTo>
                  <a:lnTo>
                    <a:pt x="82" y="18"/>
                  </a:lnTo>
                  <a:lnTo>
                    <a:pt x="83" y="30"/>
                  </a:lnTo>
                  <a:lnTo>
                    <a:pt x="84" y="38"/>
                  </a:lnTo>
                  <a:lnTo>
                    <a:pt x="84" y="45"/>
                  </a:lnTo>
                  <a:lnTo>
                    <a:pt x="82" y="47"/>
                  </a:lnTo>
                  <a:lnTo>
                    <a:pt x="74" y="49"/>
                  </a:lnTo>
                  <a:lnTo>
                    <a:pt x="55" y="48"/>
                  </a:lnTo>
                  <a:lnTo>
                    <a:pt x="46" y="66"/>
                  </a:lnTo>
                  <a:lnTo>
                    <a:pt x="55" y="48"/>
                  </a:lnTo>
                  <a:lnTo>
                    <a:pt x="0" y="42"/>
                  </a:lnTo>
                  <a:lnTo>
                    <a:pt x="46" y="66"/>
                  </a:lnTo>
                  <a:lnTo>
                    <a:pt x="59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2" name="Freeform 62"/>
            <p:cNvSpPr>
              <a:spLocks/>
            </p:cNvSpPr>
            <p:nvPr/>
          </p:nvSpPr>
          <p:spPr bwMode="auto">
            <a:xfrm>
              <a:off x="1221" y="3327"/>
              <a:ext cx="31" cy="22"/>
            </a:xfrm>
            <a:custGeom>
              <a:avLst/>
              <a:gdLst>
                <a:gd name="T0" fmla="*/ 3 w 62"/>
                <a:gd name="T1" fmla="*/ 2 h 66"/>
                <a:gd name="T2" fmla="*/ 3 w 62"/>
                <a:gd name="T3" fmla="*/ 2 h 66"/>
                <a:gd name="T4" fmla="*/ 4 w 62"/>
                <a:gd name="T5" fmla="*/ 2 h 66"/>
                <a:gd name="T6" fmla="*/ 5 w 62"/>
                <a:gd name="T7" fmla="*/ 2 h 66"/>
                <a:gd name="T8" fmla="*/ 6 w 62"/>
                <a:gd name="T9" fmla="*/ 2 h 66"/>
                <a:gd name="T10" fmla="*/ 7 w 62"/>
                <a:gd name="T11" fmla="*/ 2 h 66"/>
                <a:gd name="T12" fmla="*/ 8 w 62"/>
                <a:gd name="T13" fmla="*/ 1 h 66"/>
                <a:gd name="T14" fmla="*/ 8 w 62"/>
                <a:gd name="T15" fmla="*/ 1 h 66"/>
                <a:gd name="T16" fmla="*/ 7 w 62"/>
                <a:gd name="T17" fmla="*/ 0 h 66"/>
                <a:gd name="T18" fmla="*/ 5 w 62"/>
                <a:gd name="T19" fmla="*/ 0 h 66"/>
                <a:gd name="T20" fmla="*/ 3 w 62"/>
                <a:gd name="T21" fmla="*/ 1 h 66"/>
                <a:gd name="T22" fmla="*/ 5 w 62"/>
                <a:gd name="T23" fmla="*/ 1 h 66"/>
                <a:gd name="T24" fmla="*/ 5 w 62"/>
                <a:gd name="T25" fmla="*/ 1 h 66"/>
                <a:gd name="T26" fmla="*/ 5 w 62"/>
                <a:gd name="T27" fmla="*/ 1 h 66"/>
                <a:gd name="T28" fmla="*/ 5 w 62"/>
                <a:gd name="T29" fmla="*/ 1 h 66"/>
                <a:gd name="T30" fmla="*/ 4 w 62"/>
                <a:gd name="T31" fmla="*/ 1 h 66"/>
                <a:gd name="T32" fmla="*/ 3 w 62"/>
                <a:gd name="T33" fmla="*/ 1 h 66"/>
                <a:gd name="T34" fmla="*/ 2 w 62"/>
                <a:gd name="T35" fmla="*/ 2 h 66"/>
                <a:gd name="T36" fmla="*/ 1 w 62"/>
                <a:gd name="T37" fmla="*/ 2 h 66"/>
                <a:gd name="T38" fmla="*/ 0 w 62"/>
                <a:gd name="T39" fmla="*/ 2 h 66"/>
                <a:gd name="T40" fmla="*/ 3 w 62"/>
                <a:gd name="T41" fmla="*/ 2 h 6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2"/>
                <a:gd name="T64" fmla="*/ 0 h 66"/>
                <a:gd name="T65" fmla="*/ 62 w 62"/>
                <a:gd name="T66" fmla="*/ 66 h 6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2" h="66">
                  <a:moveTo>
                    <a:pt x="19" y="65"/>
                  </a:moveTo>
                  <a:lnTo>
                    <a:pt x="17" y="66"/>
                  </a:lnTo>
                  <a:lnTo>
                    <a:pt x="25" y="61"/>
                  </a:lnTo>
                  <a:lnTo>
                    <a:pt x="36" y="57"/>
                  </a:lnTo>
                  <a:lnTo>
                    <a:pt x="48" y="51"/>
                  </a:lnTo>
                  <a:lnTo>
                    <a:pt x="56" y="43"/>
                  </a:lnTo>
                  <a:lnTo>
                    <a:pt x="62" y="33"/>
                  </a:lnTo>
                  <a:lnTo>
                    <a:pt x="60" y="21"/>
                  </a:lnTo>
                  <a:lnTo>
                    <a:pt x="50" y="12"/>
                  </a:lnTo>
                  <a:lnTo>
                    <a:pt x="33" y="0"/>
                  </a:lnTo>
                  <a:lnTo>
                    <a:pt x="20" y="17"/>
                  </a:lnTo>
                  <a:lnTo>
                    <a:pt x="34" y="24"/>
                  </a:lnTo>
                  <a:lnTo>
                    <a:pt x="38" y="30"/>
                  </a:lnTo>
                  <a:lnTo>
                    <a:pt x="38" y="31"/>
                  </a:lnTo>
                  <a:lnTo>
                    <a:pt x="37" y="33"/>
                  </a:lnTo>
                  <a:lnTo>
                    <a:pt x="32" y="36"/>
                  </a:lnTo>
                  <a:lnTo>
                    <a:pt x="23" y="40"/>
                  </a:lnTo>
                  <a:lnTo>
                    <a:pt x="12" y="46"/>
                  </a:lnTo>
                  <a:lnTo>
                    <a:pt x="1" y="52"/>
                  </a:lnTo>
                  <a:lnTo>
                    <a:pt x="0" y="53"/>
                  </a:lnTo>
                  <a:lnTo>
                    <a:pt x="19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3" name="Freeform 63"/>
            <p:cNvSpPr>
              <a:spLocks/>
            </p:cNvSpPr>
            <p:nvPr/>
          </p:nvSpPr>
          <p:spPr bwMode="auto">
            <a:xfrm>
              <a:off x="1134" y="3345"/>
              <a:ext cx="96" cy="32"/>
            </a:xfrm>
            <a:custGeom>
              <a:avLst/>
              <a:gdLst>
                <a:gd name="T0" fmla="*/ 1 w 192"/>
                <a:gd name="T1" fmla="*/ 3 h 95"/>
                <a:gd name="T2" fmla="*/ 0 w 192"/>
                <a:gd name="T3" fmla="*/ 3 h 95"/>
                <a:gd name="T4" fmla="*/ 7 w 192"/>
                <a:gd name="T5" fmla="*/ 3 h 95"/>
                <a:gd name="T6" fmla="*/ 13 w 192"/>
                <a:gd name="T7" fmla="*/ 4 h 95"/>
                <a:gd name="T8" fmla="*/ 18 w 192"/>
                <a:gd name="T9" fmla="*/ 3 h 95"/>
                <a:gd name="T10" fmla="*/ 21 w 192"/>
                <a:gd name="T11" fmla="*/ 3 h 95"/>
                <a:gd name="T12" fmla="*/ 22 w 192"/>
                <a:gd name="T13" fmla="*/ 2 h 95"/>
                <a:gd name="T14" fmla="*/ 23 w 192"/>
                <a:gd name="T15" fmla="*/ 1 h 95"/>
                <a:gd name="T16" fmla="*/ 24 w 192"/>
                <a:gd name="T17" fmla="*/ 1 h 95"/>
                <a:gd name="T18" fmla="*/ 24 w 192"/>
                <a:gd name="T19" fmla="*/ 0 h 95"/>
                <a:gd name="T20" fmla="*/ 22 w 192"/>
                <a:gd name="T21" fmla="*/ 0 h 95"/>
                <a:gd name="T22" fmla="*/ 21 w 192"/>
                <a:gd name="T23" fmla="*/ 1 h 95"/>
                <a:gd name="T24" fmla="*/ 20 w 192"/>
                <a:gd name="T25" fmla="*/ 1 h 95"/>
                <a:gd name="T26" fmla="*/ 20 w 192"/>
                <a:gd name="T27" fmla="*/ 2 h 95"/>
                <a:gd name="T28" fmla="*/ 19 w 192"/>
                <a:gd name="T29" fmla="*/ 2 h 95"/>
                <a:gd name="T30" fmla="*/ 17 w 192"/>
                <a:gd name="T31" fmla="*/ 3 h 95"/>
                <a:gd name="T32" fmla="*/ 13 w 192"/>
                <a:gd name="T33" fmla="*/ 3 h 95"/>
                <a:gd name="T34" fmla="*/ 9 w 192"/>
                <a:gd name="T35" fmla="*/ 3 h 95"/>
                <a:gd name="T36" fmla="*/ 1 w 192"/>
                <a:gd name="T37" fmla="*/ 2 h 95"/>
                <a:gd name="T38" fmla="*/ 1 w 192"/>
                <a:gd name="T39" fmla="*/ 2 h 95"/>
                <a:gd name="T40" fmla="*/ 1 w 192"/>
                <a:gd name="T41" fmla="*/ 2 h 95"/>
                <a:gd name="T42" fmla="*/ 1 w 192"/>
                <a:gd name="T43" fmla="*/ 2 h 95"/>
                <a:gd name="T44" fmla="*/ 1 w 192"/>
                <a:gd name="T45" fmla="*/ 2 h 95"/>
                <a:gd name="T46" fmla="*/ 1 w 192"/>
                <a:gd name="T47" fmla="*/ 3 h 9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92"/>
                <a:gd name="T73" fmla="*/ 0 h 95"/>
                <a:gd name="T74" fmla="*/ 192 w 192"/>
                <a:gd name="T75" fmla="*/ 95 h 9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92" h="95">
                  <a:moveTo>
                    <a:pt x="1" y="76"/>
                  </a:moveTo>
                  <a:lnTo>
                    <a:pt x="0" y="75"/>
                  </a:lnTo>
                  <a:lnTo>
                    <a:pt x="63" y="92"/>
                  </a:lnTo>
                  <a:lnTo>
                    <a:pt x="108" y="95"/>
                  </a:lnTo>
                  <a:lnTo>
                    <a:pt x="143" y="88"/>
                  </a:lnTo>
                  <a:lnTo>
                    <a:pt x="164" y="74"/>
                  </a:lnTo>
                  <a:lnTo>
                    <a:pt x="176" y="55"/>
                  </a:lnTo>
                  <a:lnTo>
                    <a:pt x="182" y="36"/>
                  </a:lnTo>
                  <a:lnTo>
                    <a:pt x="185" y="21"/>
                  </a:lnTo>
                  <a:lnTo>
                    <a:pt x="192" y="12"/>
                  </a:lnTo>
                  <a:lnTo>
                    <a:pt x="173" y="0"/>
                  </a:lnTo>
                  <a:lnTo>
                    <a:pt x="164" y="15"/>
                  </a:lnTo>
                  <a:lnTo>
                    <a:pt x="159" y="31"/>
                  </a:lnTo>
                  <a:lnTo>
                    <a:pt x="155" y="48"/>
                  </a:lnTo>
                  <a:lnTo>
                    <a:pt x="145" y="61"/>
                  </a:lnTo>
                  <a:lnTo>
                    <a:pt x="132" y="72"/>
                  </a:lnTo>
                  <a:lnTo>
                    <a:pt x="108" y="76"/>
                  </a:lnTo>
                  <a:lnTo>
                    <a:pt x="69" y="73"/>
                  </a:lnTo>
                  <a:lnTo>
                    <a:pt x="8" y="58"/>
                  </a:lnTo>
                  <a:lnTo>
                    <a:pt x="6" y="57"/>
                  </a:lnTo>
                  <a:lnTo>
                    <a:pt x="8" y="58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1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4" name="Freeform 64"/>
            <p:cNvSpPr>
              <a:spLocks/>
            </p:cNvSpPr>
            <p:nvPr/>
          </p:nvSpPr>
          <p:spPr bwMode="auto">
            <a:xfrm>
              <a:off x="1119" y="3364"/>
              <a:ext cx="39" cy="72"/>
            </a:xfrm>
            <a:custGeom>
              <a:avLst/>
              <a:gdLst>
                <a:gd name="T0" fmla="*/ 10 w 76"/>
                <a:gd name="T1" fmla="*/ 7 h 215"/>
                <a:gd name="T2" fmla="*/ 10 w 76"/>
                <a:gd name="T3" fmla="*/ 7 h 215"/>
                <a:gd name="T4" fmla="*/ 10 w 76"/>
                <a:gd name="T5" fmla="*/ 7 h 215"/>
                <a:gd name="T6" fmla="*/ 9 w 76"/>
                <a:gd name="T7" fmla="*/ 7 h 215"/>
                <a:gd name="T8" fmla="*/ 8 w 76"/>
                <a:gd name="T9" fmla="*/ 7 h 215"/>
                <a:gd name="T10" fmla="*/ 7 w 76"/>
                <a:gd name="T11" fmla="*/ 6 h 215"/>
                <a:gd name="T12" fmla="*/ 7 w 76"/>
                <a:gd name="T13" fmla="*/ 6 h 215"/>
                <a:gd name="T14" fmla="*/ 6 w 76"/>
                <a:gd name="T15" fmla="*/ 5 h 215"/>
                <a:gd name="T16" fmla="*/ 5 w 76"/>
                <a:gd name="T17" fmla="*/ 4 h 215"/>
                <a:gd name="T18" fmla="*/ 4 w 76"/>
                <a:gd name="T19" fmla="*/ 4 h 215"/>
                <a:gd name="T20" fmla="*/ 4 w 76"/>
                <a:gd name="T21" fmla="*/ 3 h 215"/>
                <a:gd name="T22" fmla="*/ 4 w 76"/>
                <a:gd name="T23" fmla="*/ 2 h 215"/>
                <a:gd name="T24" fmla="*/ 3 w 76"/>
                <a:gd name="T25" fmla="*/ 2 h 215"/>
                <a:gd name="T26" fmla="*/ 4 w 76"/>
                <a:gd name="T27" fmla="*/ 1 h 215"/>
                <a:gd name="T28" fmla="*/ 4 w 76"/>
                <a:gd name="T29" fmla="*/ 1 h 215"/>
                <a:gd name="T30" fmla="*/ 4 w 76"/>
                <a:gd name="T31" fmla="*/ 1 h 215"/>
                <a:gd name="T32" fmla="*/ 4 w 76"/>
                <a:gd name="T33" fmla="*/ 1 h 215"/>
                <a:gd name="T34" fmla="*/ 4 w 76"/>
                <a:gd name="T35" fmla="*/ 1 h 215"/>
                <a:gd name="T36" fmla="*/ 5 w 76"/>
                <a:gd name="T37" fmla="*/ 0 h 215"/>
                <a:gd name="T38" fmla="*/ 3 w 76"/>
                <a:gd name="T39" fmla="*/ 0 h 215"/>
                <a:gd name="T40" fmla="*/ 1 w 76"/>
                <a:gd name="T41" fmla="*/ 0 h 215"/>
                <a:gd name="T42" fmla="*/ 1 w 76"/>
                <a:gd name="T43" fmla="*/ 1 h 215"/>
                <a:gd name="T44" fmla="*/ 1 w 76"/>
                <a:gd name="T45" fmla="*/ 1 h 215"/>
                <a:gd name="T46" fmla="*/ 0 w 76"/>
                <a:gd name="T47" fmla="*/ 2 h 215"/>
                <a:gd name="T48" fmla="*/ 1 w 76"/>
                <a:gd name="T49" fmla="*/ 2 h 215"/>
                <a:gd name="T50" fmla="*/ 1 w 76"/>
                <a:gd name="T51" fmla="*/ 3 h 215"/>
                <a:gd name="T52" fmla="*/ 1 w 76"/>
                <a:gd name="T53" fmla="*/ 4 h 215"/>
                <a:gd name="T54" fmla="*/ 2 w 76"/>
                <a:gd name="T55" fmla="*/ 4 h 215"/>
                <a:gd name="T56" fmla="*/ 3 w 76"/>
                <a:gd name="T57" fmla="*/ 5 h 215"/>
                <a:gd name="T58" fmla="*/ 4 w 76"/>
                <a:gd name="T59" fmla="*/ 6 h 215"/>
                <a:gd name="T60" fmla="*/ 5 w 76"/>
                <a:gd name="T61" fmla="*/ 6 h 215"/>
                <a:gd name="T62" fmla="*/ 5 w 76"/>
                <a:gd name="T63" fmla="*/ 7 h 215"/>
                <a:gd name="T64" fmla="*/ 6 w 76"/>
                <a:gd name="T65" fmla="*/ 7 h 215"/>
                <a:gd name="T66" fmla="*/ 7 w 76"/>
                <a:gd name="T67" fmla="*/ 8 h 215"/>
                <a:gd name="T68" fmla="*/ 9 w 76"/>
                <a:gd name="T69" fmla="*/ 8 h 215"/>
                <a:gd name="T70" fmla="*/ 9 w 76"/>
                <a:gd name="T71" fmla="*/ 8 h 215"/>
                <a:gd name="T72" fmla="*/ 9 w 76"/>
                <a:gd name="T73" fmla="*/ 8 h 215"/>
                <a:gd name="T74" fmla="*/ 9 w 76"/>
                <a:gd name="T75" fmla="*/ 8 h 215"/>
                <a:gd name="T76" fmla="*/ 9 w 76"/>
                <a:gd name="T77" fmla="*/ 8 h 215"/>
                <a:gd name="T78" fmla="*/ 10 w 76"/>
                <a:gd name="T79" fmla="*/ 7 h 21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76"/>
                <a:gd name="T121" fmla="*/ 0 h 215"/>
                <a:gd name="T122" fmla="*/ 76 w 76"/>
                <a:gd name="T123" fmla="*/ 215 h 21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76" h="215">
                  <a:moveTo>
                    <a:pt x="74" y="196"/>
                  </a:moveTo>
                  <a:lnTo>
                    <a:pt x="76" y="197"/>
                  </a:lnTo>
                  <a:lnTo>
                    <a:pt x="74" y="194"/>
                  </a:lnTo>
                  <a:lnTo>
                    <a:pt x="67" y="188"/>
                  </a:lnTo>
                  <a:lnTo>
                    <a:pt x="60" y="176"/>
                  </a:lnTo>
                  <a:lnTo>
                    <a:pt x="54" y="163"/>
                  </a:lnTo>
                  <a:lnTo>
                    <a:pt x="49" y="148"/>
                  </a:lnTo>
                  <a:lnTo>
                    <a:pt x="42" y="132"/>
                  </a:lnTo>
                  <a:lnTo>
                    <a:pt x="37" y="114"/>
                  </a:lnTo>
                  <a:lnTo>
                    <a:pt x="31" y="96"/>
                  </a:lnTo>
                  <a:lnTo>
                    <a:pt x="27" y="79"/>
                  </a:lnTo>
                  <a:lnTo>
                    <a:pt x="25" y="62"/>
                  </a:lnTo>
                  <a:lnTo>
                    <a:pt x="23" y="47"/>
                  </a:lnTo>
                  <a:lnTo>
                    <a:pt x="25" y="35"/>
                  </a:lnTo>
                  <a:lnTo>
                    <a:pt x="26" y="25"/>
                  </a:lnTo>
                  <a:lnTo>
                    <a:pt x="29" y="20"/>
                  </a:lnTo>
                  <a:lnTo>
                    <a:pt x="30" y="18"/>
                  </a:lnTo>
                  <a:lnTo>
                    <a:pt x="30" y="19"/>
                  </a:lnTo>
                  <a:lnTo>
                    <a:pt x="35" y="0"/>
                  </a:lnTo>
                  <a:lnTo>
                    <a:pt x="19" y="1"/>
                  </a:lnTo>
                  <a:lnTo>
                    <a:pt x="8" y="9"/>
                  </a:lnTo>
                  <a:lnTo>
                    <a:pt x="2" y="21"/>
                  </a:lnTo>
                  <a:lnTo>
                    <a:pt x="1" y="33"/>
                  </a:lnTo>
                  <a:lnTo>
                    <a:pt x="0" y="47"/>
                  </a:lnTo>
                  <a:lnTo>
                    <a:pt x="1" y="64"/>
                  </a:lnTo>
                  <a:lnTo>
                    <a:pt x="4" y="81"/>
                  </a:lnTo>
                  <a:lnTo>
                    <a:pt x="8" y="100"/>
                  </a:lnTo>
                  <a:lnTo>
                    <a:pt x="13" y="118"/>
                  </a:lnTo>
                  <a:lnTo>
                    <a:pt x="18" y="136"/>
                  </a:lnTo>
                  <a:lnTo>
                    <a:pt x="25" y="154"/>
                  </a:lnTo>
                  <a:lnTo>
                    <a:pt x="33" y="170"/>
                  </a:lnTo>
                  <a:lnTo>
                    <a:pt x="39" y="185"/>
                  </a:lnTo>
                  <a:lnTo>
                    <a:pt x="46" y="196"/>
                  </a:lnTo>
                  <a:lnTo>
                    <a:pt x="55" y="207"/>
                  </a:lnTo>
                  <a:lnTo>
                    <a:pt x="66" y="214"/>
                  </a:lnTo>
                  <a:lnTo>
                    <a:pt x="68" y="215"/>
                  </a:lnTo>
                  <a:lnTo>
                    <a:pt x="66" y="214"/>
                  </a:lnTo>
                  <a:lnTo>
                    <a:pt x="67" y="214"/>
                  </a:lnTo>
                  <a:lnTo>
                    <a:pt x="68" y="215"/>
                  </a:lnTo>
                  <a:lnTo>
                    <a:pt x="74" y="1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5" name="Freeform 65"/>
            <p:cNvSpPr>
              <a:spLocks/>
            </p:cNvSpPr>
            <p:nvPr/>
          </p:nvSpPr>
          <p:spPr bwMode="auto">
            <a:xfrm>
              <a:off x="1154" y="3429"/>
              <a:ext cx="65" cy="43"/>
            </a:xfrm>
            <a:custGeom>
              <a:avLst/>
              <a:gdLst>
                <a:gd name="T0" fmla="*/ 15 w 130"/>
                <a:gd name="T1" fmla="*/ 4 h 129"/>
                <a:gd name="T2" fmla="*/ 15 w 130"/>
                <a:gd name="T3" fmla="*/ 5 h 129"/>
                <a:gd name="T4" fmla="*/ 16 w 130"/>
                <a:gd name="T5" fmla="*/ 4 h 129"/>
                <a:gd name="T6" fmla="*/ 15 w 130"/>
                <a:gd name="T7" fmla="*/ 4 h 129"/>
                <a:gd name="T8" fmla="*/ 14 w 130"/>
                <a:gd name="T9" fmla="*/ 3 h 129"/>
                <a:gd name="T10" fmla="*/ 12 w 130"/>
                <a:gd name="T11" fmla="*/ 2 h 129"/>
                <a:gd name="T12" fmla="*/ 10 w 130"/>
                <a:gd name="T13" fmla="*/ 1 h 129"/>
                <a:gd name="T14" fmla="*/ 7 w 130"/>
                <a:gd name="T15" fmla="*/ 1 h 129"/>
                <a:gd name="T16" fmla="*/ 4 w 130"/>
                <a:gd name="T17" fmla="*/ 0 h 129"/>
                <a:gd name="T18" fmla="*/ 1 w 130"/>
                <a:gd name="T19" fmla="*/ 0 h 129"/>
                <a:gd name="T20" fmla="*/ 0 w 130"/>
                <a:gd name="T21" fmla="*/ 1 h 129"/>
                <a:gd name="T22" fmla="*/ 2 w 130"/>
                <a:gd name="T23" fmla="*/ 1 h 129"/>
                <a:gd name="T24" fmla="*/ 5 w 130"/>
                <a:gd name="T25" fmla="*/ 1 h 129"/>
                <a:gd name="T26" fmla="*/ 7 w 130"/>
                <a:gd name="T27" fmla="*/ 2 h 129"/>
                <a:gd name="T28" fmla="*/ 10 w 130"/>
                <a:gd name="T29" fmla="*/ 3 h 129"/>
                <a:gd name="T30" fmla="*/ 11 w 130"/>
                <a:gd name="T31" fmla="*/ 3 h 129"/>
                <a:gd name="T32" fmla="*/ 12 w 130"/>
                <a:gd name="T33" fmla="*/ 4 h 129"/>
                <a:gd name="T34" fmla="*/ 13 w 130"/>
                <a:gd name="T35" fmla="*/ 4 h 129"/>
                <a:gd name="T36" fmla="*/ 13 w 130"/>
                <a:gd name="T37" fmla="*/ 4 h 129"/>
                <a:gd name="T38" fmla="*/ 13 w 130"/>
                <a:gd name="T39" fmla="*/ 5 h 129"/>
                <a:gd name="T40" fmla="*/ 13 w 130"/>
                <a:gd name="T41" fmla="*/ 4 h 129"/>
                <a:gd name="T42" fmla="*/ 12 w 130"/>
                <a:gd name="T43" fmla="*/ 5 h 129"/>
                <a:gd name="T44" fmla="*/ 13 w 130"/>
                <a:gd name="T45" fmla="*/ 5 h 129"/>
                <a:gd name="T46" fmla="*/ 15 w 130"/>
                <a:gd name="T47" fmla="*/ 4 h 1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0"/>
                <a:gd name="T73" fmla="*/ 0 h 129"/>
                <a:gd name="T74" fmla="*/ 130 w 130"/>
                <a:gd name="T75" fmla="*/ 129 h 12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0" h="129">
                  <a:moveTo>
                    <a:pt x="125" y="114"/>
                  </a:moveTo>
                  <a:lnTo>
                    <a:pt x="127" y="126"/>
                  </a:lnTo>
                  <a:lnTo>
                    <a:pt x="130" y="112"/>
                  </a:lnTo>
                  <a:lnTo>
                    <a:pt x="123" y="96"/>
                  </a:lnTo>
                  <a:lnTo>
                    <a:pt x="114" y="78"/>
                  </a:lnTo>
                  <a:lnTo>
                    <a:pt x="98" y="59"/>
                  </a:lnTo>
                  <a:lnTo>
                    <a:pt x="81" y="40"/>
                  </a:lnTo>
                  <a:lnTo>
                    <a:pt x="59" y="23"/>
                  </a:lnTo>
                  <a:lnTo>
                    <a:pt x="33" y="10"/>
                  </a:lnTo>
                  <a:lnTo>
                    <a:pt x="6" y="0"/>
                  </a:lnTo>
                  <a:lnTo>
                    <a:pt x="0" y="19"/>
                  </a:lnTo>
                  <a:lnTo>
                    <a:pt x="23" y="27"/>
                  </a:lnTo>
                  <a:lnTo>
                    <a:pt x="43" y="38"/>
                  </a:lnTo>
                  <a:lnTo>
                    <a:pt x="63" y="53"/>
                  </a:lnTo>
                  <a:lnTo>
                    <a:pt x="80" y="70"/>
                  </a:lnTo>
                  <a:lnTo>
                    <a:pt x="93" y="87"/>
                  </a:lnTo>
                  <a:lnTo>
                    <a:pt x="102" y="103"/>
                  </a:lnTo>
                  <a:lnTo>
                    <a:pt x="106" y="114"/>
                  </a:lnTo>
                  <a:lnTo>
                    <a:pt x="106" y="117"/>
                  </a:lnTo>
                  <a:lnTo>
                    <a:pt x="109" y="129"/>
                  </a:lnTo>
                  <a:lnTo>
                    <a:pt x="106" y="117"/>
                  </a:lnTo>
                  <a:lnTo>
                    <a:pt x="102" y="124"/>
                  </a:lnTo>
                  <a:lnTo>
                    <a:pt x="109" y="129"/>
                  </a:lnTo>
                  <a:lnTo>
                    <a:pt x="125" y="1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6" name="Freeform 66"/>
            <p:cNvSpPr>
              <a:spLocks/>
            </p:cNvSpPr>
            <p:nvPr/>
          </p:nvSpPr>
          <p:spPr bwMode="auto">
            <a:xfrm>
              <a:off x="1208" y="3467"/>
              <a:ext cx="113" cy="96"/>
            </a:xfrm>
            <a:custGeom>
              <a:avLst/>
              <a:gdLst>
                <a:gd name="T0" fmla="*/ 27 w 226"/>
                <a:gd name="T1" fmla="*/ 11 h 288"/>
                <a:gd name="T2" fmla="*/ 27 w 226"/>
                <a:gd name="T3" fmla="*/ 11 h 288"/>
                <a:gd name="T4" fmla="*/ 28 w 226"/>
                <a:gd name="T5" fmla="*/ 10 h 288"/>
                <a:gd name="T6" fmla="*/ 28 w 226"/>
                <a:gd name="T7" fmla="*/ 10 h 288"/>
                <a:gd name="T8" fmla="*/ 27 w 226"/>
                <a:gd name="T9" fmla="*/ 9 h 288"/>
                <a:gd name="T10" fmla="*/ 26 w 226"/>
                <a:gd name="T11" fmla="*/ 9 h 288"/>
                <a:gd name="T12" fmla="*/ 25 w 226"/>
                <a:gd name="T13" fmla="*/ 8 h 288"/>
                <a:gd name="T14" fmla="*/ 23 w 226"/>
                <a:gd name="T15" fmla="*/ 7 h 288"/>
                <a:gd name="T16" fmla="*/ 21 w 226"/>
                <a:gd name="T17" fmla="*/ 6 h 288"/>
                <a:gd name="T18" fmla="*/ 19 w 226"/>
                <a:gd name="T19" fmla="*/ 6 h 288"/>
                <a:gd name="T20" fmla="*/ 17 w 226"/>
                <a:gd name="T21" fmla="*/ 5 h 288"/>
                <a:gd name="T22" fmla="*/ 14 w 226"/>
                <a:gd name="T23" fmla="*/ 4 h 288"/>
                <a:gd name="T24" fmla="*/ 12 w 226"/>
                <a:gd name="T25" fmla="*/ 3 h 288"/>
                <a:gd name="T26" fmla="*/ 10 w 226"/>
                <a:gd name="T27" fmla="*/ 2 h 288"/>
                <a:gd name="T28" fmla="*/ 7 w 226"/>
                <a:gd name="T29" fmla="*/ 2 h 288"/>
                <a:gd name="T30" fmla="*/ 6 w 226"/>
                <a:gd name="T31" fmla="*/ 1 h 288"/>
                <a:gd name="T32" fmla="*/ 4 w 226"/>
                <a:gd name="T33" fmla="*/ 0 h 288"/>
                <a:gd name="T34" fmla="*/ 2 w 226"/>
                <a:gd name="T35" fmla="*/ 0 h 288"/>
                <a:gd name="T36" fmla="*/ 0 w 226"/>
                <a:gd name="T37" fmla="*/ 1 h 288"/>
                <a:gd name="T38" fmla="*/ 2 w 226"/>
                <a:gd name="T39" fmla="*/ 1 h 288"/>
                <a:gd name="T40" fmla="*/ 3 w 226"/>
                <a:gd name="T41" fmla="*/ 1 h 288"/>
                <a:gd name="T42" fmla="*/ 5 w 226"/>
                <a:gd name="T43" fmla="*/ 2 h 288"/>
                <a:gd name="T44" fmla="*/ 7 w 226"/>
                <a:gd name="T45" fmla="*/ 3 h 288"/>
                <a:gd name="T46" fmla="*/ 10 w 226"/>
                <a:gd name="T47" fmla="*/ 3 h 288"/>
                <a:gd name="T48" fmla="*/ 12 w 226"/>
                <a:gd name="T49" fmla="*/ 4 h 288"/>
                <a:gd name="T50" fmla="*/ 14 w 226"/>
                <a:gd name="T51" fmla="*/ 5 h 288"/>
                <a:gd name="T52" fmla="*/ 15 w 226"/>
                <a:gd name="T53" fmla="*/ 6 h 288"/>
                <a:gd name="T54" fmla="*/ 18 w 226"/>
                <a:gd name="T55" fmla="*/ 7 h 288"/>
                <a:gd name="T56" fmla="*/ 20 w 226"/>
                <a:gd name="T57" fmla="*/ 8 h 288"/>
                <a:gd name="T58" fmla="*/ 22 w 226"/>
                <a:gd name="T59" fmla="*/ 8 h 288"/>
                <a:gd name="T60" fmla="*/ 24 w 226"/>
                <a:gd name="T61" fmla="*/ 9 h 288"/>
                <a:gd name="T62" fmla="*/ 25 w 226"/>
                <a:gd name="T63" fmla="*/ 10 h 288"/>
                <a:gd name="T64" fmla="*/ 26 w 226"/>
                <a:gd name="T65" fmla="*/ 10 h 288"/>
                <a:gd name="T66" fmla="*/ 26 w 226"/>
                <a:gd name="T67" fmla="*/ 10 h 288"/>
                <a:gd name="T68" fmla="*/ 27 w 226"/>
                <a:gd name="T69" fmla="*/ 10 h 288"/>
                <a:gd name="T70" fmla="*/ 27 w 226"/>
                <a:gd name="T71" fmla="*/ 10 h 288"/>
                <a:gd name="T72" fmla="*/ 27 w 226"/>
                <a:gd name="T73" fmla="*/ 11 h 2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26"/>
                <a:gd name="T112" fmla="*/ 0 h 288"/>
                <a:gd name="T113" fmla="*/ 226 w 226"/>
                <a:gd name="T114" fmla="*/ 288 h 2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26" h="288">
                  <a:moveTo>
                    <a:pt x="213" y="288"/>
                  </a:moveTo>
                  <a:lnTo>
                    <a:pt x="213" y="288"/>
                  </a:lnTo>
                  <a:lnTo>
                    <a:pt x="226" y="275"/>
                  </a:lnTo>
                  <a:lnTo>
                    <a:pt x="222" y="264"/>
                  </a:lnTo>
                  <a:lnTo>
                    <a:pt x="216" y="252"/>
                  </a:lnTo>
                  <a:lnTo>
                    <a:pt x="206" y="237"/>
                  </a:lnTo>
                  <a:lnTo>
                    <a:pt x="194" y="219"/>
                  </a:lnTo>
                  <a:lnTo>
                    <a:pt x="180" y="198"/>
                  </a:lnTo>
                  <a:lnTo>
                    <a:pt x="164" y="175"/>
                  </a:lnTo>
                  <a:lnTo>
                    <a:pt x="147" y="151"/>
                  </a:lnTo>
                  <a:lnTo>
                    <a:pt x="130" y="128"/>
                  </a:lnTo>
                  <a:lnTo>
                    <a:pt x="111" y="104"/>
                  </a:lnTo>
                  <a:lnTo>
                    <a:pt x="91" y="82"/>
                  </a:lnTo>
                  <a:lnTo>
                    <a:pt x="74" y="60"/>
                  </a:lnTo>
                  <a:lnTo>
                    <a:pt x="57" y="41"/>
                  </a:lnTo>
                  <a:lnTo>
                    <a:pt x="42" y="25"/>
                  </a:lnTo>
                  <a:lnTo>
                    <a:pt x="28" y="11"/>
                  </a:lnTo>
                  <a:lnTo>
                    <a:pt x="16" y="0"/>
                  </a:lnTo>
                  <a:lnTo>
                    <a:pt x="0" y="15"/>
                  </a:lnTo>
                  <a:lnTo>
                    <a:pt x="9" y="23"/>
                  </a:lnTo>
                  <a:lnTo>
                    <a:pt x="24" y="35"/>
                  </a:lnTo>
                  <a:lnTo>
                    <a:pt x="38" y="52"/>
                  </a:lnTo>
                  <a:lnTo>
                    <a:pt x="56" y="71"/>
                  </a:lnTo>
                  <a:lnTo>
                    <a:pt x="73" y="92"/>
                  </a:lnTo>
                  <a:lnTo>
                    <a:pt x="90" y="114"/>
                  </a:lnTo>
                  <a:lnTo>
                    <a:pt x="108" y="139"/>
                  </a:lnTo>
                  <a:lnTo>
                    <a:pt x="126" y="162"/>
                  </a:lnTo>
                  <a:lnTo>
                    <a:pt x="143" y="185"/>
                  </a:lnTo>
                  <a:lnTo>
                    <a:pt x="159" y="206"/>
                  </a:lnTo>
                  <a:lnTo>
                    <a:pt x="173" y="227"/>
                  </a:lnTo>
                  <a:lnTo>
                    <a:pt x="185" y="245"/>
                  </a:lnTo>
                  <a:lnTo>
                    <a:pt x="194" y="260"/>
                  </a:lnTo>
                  <a:lnTo>
                    <a:pt x="201" y="271"/>
                  </a:lnTo>
                  <a:lnTo>
                    <a:pt x="202" y="277"/>
                  </a:lnTo>
                  <a:lnTo>
                    <a:pt x="213" y="268"/>
                  </a:lnTo>
                  <a:lnTo>
                    <a:pt x="213" y="2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7" name="Freeform 67"/>
            <p:cNvSpPr>
              <a:spLocks/>
            </p:cNvSpPr>
            <p:nvPr/>
          </p:nvSpPr>
          <p:spPr bwMode="auto">
            <a:xfrm>
              <a:off x="887" y="3474"/>
              <a:ext cx="427" cy="89"/>
            </a:xfrm>
            <a:custGeom>
              <a:avLst/>
              <a:gdLst>
                <a:gd name="T0" fmla="*/ 1 w 855"/>
                <a:gd name="T1" fmla="*/ 1 h 267"/>
                <a:gd name="T2" fmla="*/ 0 w 855"/>
                <a:gd name="T3" fmla="*/ 1 h 267"/>
                <a:gd name="T4" fmla="*/ 1 w 855"/>
                <a:gd name="T5" fmla="*/ 2 h 267"/>
                <a:gd name="T6" fmla="*/ 5 w 855"/>
                <a:gd name="T7" fmla="*/ 3 h 267"/>
                <a:gd name="T8" fmla="*/ 9 w 855"/>
                <a:gd name="T9" fmla="*/ 4 h 267"/>
                <a:gd name="T10" fmla="*/ 16 w 855"/>
                <a:gd name="T11" fmla="*/ 4 h 267"/>
                <a:gd name="T12" fmla="*/ 23 w 855"/>
                <a:gd name="T13" fmla="*/ 5 h 267"/>
                <a:gd name="T14" fmla="*/ 31 w 855"/>
                <a:gd name="T15" fmla="*/ 6 h 267"/>
                <a:gd name="T16" fmla="*/ 40 w 855"/>
                <a:gd name="T17" fmla="*/ 7 h 267"/>
                <a:gd name="T18" fmla="*/ 49 w 855"/>
                <a:gd name="T19" fmla="*/ 7 h 267"/>
                <a:gd name="T20" fmla="*/ 59 w 855"/>
                <a:gd name="T21" fmla="*/ 8 h 267"/>
                <a:gd name="T22" fmla="*/ 68 w 855"/>
                <a:gd name="T23" fmla="*/ 8 h 267"/>
                <a:gd name="T24" fmla="*/ 76 w 855"/>
                <a:gd name="T25" fmla="*/ 9 h 267"/>
                <a:gd name="T26" fmla="*/ 85 w 855"/>
                <a:gd name="T27" fmla="*/ 9 h 267"/>
                <a:gd name="T28" fmla="*/ 92 w 855"/>
                <a:gd name="T29" fmla="*/ 9 h 267"/>
                <a:gd name="T30" fmla="*/ 98 w 855"/>
                <a:gd name="T31" fmla="*/ 10 h 267"/>
                <a:gd name="T32" fmla="*/ 103 w 855"/>
                <a:gd name="T33" fmla="*/ 10 h 267"/>
                <a:gd name="T34" fmla="*/ 106 w 855"/>
                <a:gd name="T35" fmla="*/ 10 h 267"/>
                <a:gd name="T36" fmla="*/ 106 w 855"/>
                <a:gd name="T37" fmla="*/ 9 h 267"/>
                <a:gd name="T38" fmla="*/ 103 w 855"/>
                <a:gd name="T39" fmla="*/ 9 h 267"/>
                <a:gd name="T40" fmla="*/ 99 w 855"/>
                <a:gd name="T41" fmla="*/ 9 h 267"/>
                <a:gd name="T42" fmla="*/ 92 w 855"/>
                <a:gd name="T43" fmla="*/ 9 h 267"/>
                <a:gd name="T44" fmla="*/ 85 w 855"/>
                <a:gd name="T45" fmla="*/ 8 h 267"/>
                <a:gd name="T46" fmla="*/ 77 w 855"/>
                <a:gd name="T47" fmla="*/ 8 h 267"/>
                <a:gd name="T48" fmla="*/ 68 w 855"/>
                <a:gd name="T49" fmla="*/ 8 h 267"/>
                <a:gd name="T50" fmla="*/ 59 w 855"/>
                <a:gd name="T51" fmla="*/ 7 h 267"/>
                <a:gd name="T52" fmla="*/ 50 w 855"/>
                <a:gd name="T53" fmla="*/ 7 h 267"/>
                <a:gd name="T54" fmla="*/ 41 w 855"/>
                <a:gd name="T55" fmla="*/ 6 h 267"/>
                <a:gd name="T56" fmla="*/ 32 w 855"/>
                <a:gd name="T57" fmla="*/ 5 h 267"/>
                <a:gd name="T58" fmla="*/ 24 w 855"/>
                <a:gd name="T59" fmla="*/ 5 h 267"/>
                <a:gd name="T60" fmla="*/ 17 w 855"/>
                <a:gd name="T61" fmla="*/ 4 h 267"/>
                <a:gd name="T62" fmla="*/ 11 w 855"/>
                <a:gd name="T63" fmla="*/ 3 h 267"/>
                <a:gd name="T64" fmla="*/ 7 w 855"/>
                <a:gd name="T65" fmla="*/ 2 h 267"/>
                <a:gd name="T66" fmla="*/ 4 w 855"/>
                <a:gd name="T67" fmla="*/ 1 h 267"/>
                <a:gd name="T68" fmla="*/ 3 w 855"/>
                <a:gd name="T69" fmla="*/ 0 h 267"/>
                <a:gd name="T70" fmla="*/ 1 w 855"/>
                <a:gd name="T71" fmla="*/ 0 h 267"/>
                <a:gd name="T72" fmla="*/ 3 w 855"/>
                <a:gd name="T73" fmla="*/ 0 h 267"/>
                <a:gd name="T74" fmla="*/ 2 w 855"/>
                <a:gd name="T75" fmla="*/ 0 h 267"/>
                <a:gd name="T76" fmla="*/ 1 w 855"/>
                <a:gd name="T77" fmla="*/ 0 h 267"/>
                <a:gd name="T78" fmla="*/ 1 w 855"/>
                <a:gd name="T79" fmla="*/ 1 h 26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55"/>
                <a:gd name="T121" fmla="*/ 0 h 267"/>
                <a:gd name="T122" fmla="*/ 855 w 855"/>
                <a:gd name="T123" fmla="*/ 267 h 26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55" h="267">
                  <a:moveTo>
                    <a:pt x="15" y="23"/>
                  </a:moveTo>
                  <a:lnTo>
                    <a:pt x="0" y="14"/>
                  </a:lnTo>
                  <a:lnTo>
                    <a:pt x="12" y="43"/>
                  </a:lnTo>
                  <a:lnTo>
                    <a:pt x="40" y="70"/>
                  </a:lnTo>
                  <a:lnTo>
                    <a:pt x="79" y="95"/>
                  </a:lnTo>
                  <a:lnTo>
                    <a:pt x="130" y="118"/>
                  </a:lnTo>
                  <a:lnTo>
                    <a:pt x="188" y="140"/>
                  </a:lnTo>
                  <a:lnTo>
                    <a:pt x="254" y="160"/>
                  </a:lnTo>
                  <a:lnTo>
                    <a:pt x="324" y="179"/>
                  </a:lnTo>
                  <a:lnTo>
                    <a:pt x="398" y="197"/>
                  </a:lnTo>
                  <a:lnTo>
                    <a:pt x="473" y="212"/>
                  </a:lnTo>
                  <a:lnTo>
                    <a:pt x="545" y="225"/>
                  </a:lnTo>
                  <a:lnTo>
                    <a:pt x="615" y="238"/>
                  </a:lnTo>
                  <a:lnTo>
                    <a:pt x="680" y="247"/>
                  </a:lnTo>
                  <a:lnTo>
                    <a:pt x="740" y="256"/>
                  </a:lnTo>
                  <a:lnTo>
                    <a:pt x="790" y="261"/>
                  </a:lnTo>
                  <a:lnTo>
                    <a:pt x="829" y="265"/>
                  </a:lnTo>
                  <a:lnTo>
                    <a:pt x="855" y="267"/>
                  </a:lnTo>
                  <a:lnTo>
                    <a:pt x="855" y="247"/>
                  </a:lnTo>
                  <a:lnTo>
                    <a:pt x="831" y="246"/>
                  </a:lnTo>
                  <a:lnTo>
                    <a:pt x="793" y="242"/>
                  </a:lnTo>
                  <a:lnTo>
                    <a:pt x="743" y="237"/>
                  </a:lnTo>
                  <a:lnTo>
                    <a:pt x="686" y="228"/>
                  </a:lnTo>
                  <a:lnTo>
                    <a:pt x="621" y="219"/>
                  </a:lnTo>
                  <a:lnTo>
                    <a:pt x="551" y="206"/>
                  </a:lnTo>
                  <a:lnTo>
                    <a:pt x="478" y="193"/>
                  </a:lnTo>
                  <a:lnTo>
                    <a:pt x="404" y="178"/>
                  </a:lnTo>
                  <a:lnTo>
                    <a:pt x="332" y="160"/>
                  </a:lnTo>
                  <a:lnTo>
                    <a:pt x="262" y="143"/>
                  </a:lnTo>
                  <a:lnTo>
                    <a:pt x="199" y="123"/>
                  </a:lnTo>
                  <a:lnTo>
                    <a:pt x="140" y="101"/>
                  </a:lnTo>
                  <a:lnTo>
                    <a:pt x="93" y="79"/>
                  </a:lnTo>
                  <a:lnTo>
                    <a:pt x="56" y="57"/>
                  </a:lnTo>
                  <a:lnTo>
                    <a:pt x="33" y="34"/>
                  </a:lnTo>
                  <a:lnTo>
                    <a:pt x="24" y="12"/>
                  </a:lnTo>
                  <a:lnTo>
                    <a:pt x="9" y="4"/>
                  </a:lnTo>
                  <a:lnTo>
                    <a:pt x="24" y="12"/>
                  </a:lnTo>
                  <a:lnTo>
                    <a:pt x="23" y="0"/>
                  </a:lnTo>
                  <a:lnTo>
                    <a:pt x="9" y="4"/>
                  </a:lnTo>
                  <a:lnTo>
                    <a:pt x="15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8" name="Freeform 68"/>
            <p:cNvSpPr>
              <a:spLocks/>
            </p:cNvSpPr>
            <p:nvPr/>
          </p:nvSpPr>
          <p:spPr bwMode="auto">
            <a:xfrm>
              <a:off x="708" y="3429"/>
              <a:ext cx="186" cy="57"/>
            </a:xfrm>
            <a:custGeom>
              <a:avLst/>
              <a:gdLst>
                <a:gd name="T0" fmla="*/ 0 w 374"/>
                <a:gd name="T1" fmla="*/ 0 h 171"/>
                <a:gd name="T2" fmla="*/ 0 w 374"/>
                <a:gd name="T3" fmla="*/ 0 h 171"/>
                <a:gd name="T4" fmla="*/ 0 w 374"/>
                <a:gd name="T5" fmla="*/ 1 h 171"/>
                <a:gd name="T6" fmla="*/ 0 w 374"/>
                <a:gd name="T7" fmla="*/ 1 h 171"/>
                <a:gd name="T8" fmla="*/ 0 w 374"/>
                <a:gd name="T9" fmla="*/ 2 h 171"/>
                <a:gd name="T10" fmla="*/ 1 w 374"/>
                <a:gd name="T11" fmla="*/ 2 h 171"/>
                <a:gd name="T12" fmla="*/ 3 w 374"/>
                <a:gd name="T13" fmla="*/ 3 h 171"/>
                <a:gd name="T14" fmla="*/ 4 w 374"/>
                <a:gd name="T15" fmla="*/ 4 h 171"/>
                <a:gd name="T16" fmla="*/ 7 w 374"/>
                <a:gd name="T17" fmla="*/ 4 h 171"/>
                <a:gd name="T18" fmla="*/ 10 w 374"/>
                <a:gd name="T19" fmla="*/ 5 h 171"/>
                <a:gd name="T20" fmla="*/ 13 w 374"/>
                <a:gd name="T21" fmla="*/ 5 h 171"/>
                <a:gd name="T22" fmla="*/ 16 w 374"/>
                <a:gd name="T23" fmla="*/ 6 h 171"/>
                <a:gd name="T24" fmla="*/ 20 w 374"/>
                <a:gd name="T25" fmla="*/ 6 h 171"/>
                <a:gd name="T26" fmla="*/ 24 w 374"/>
                <a:gd name="T27" fmla="*/ 6 h 171"/>
                <a:gd name="T28" fmla="*/ 29 w 374"/>
                <a:gd name="T29" fmla="*/ 6 h 171"/>
                <a:gd name="T30" fmla="*/ 35 w 374"/>
                <a:gd name="T31" fmla="*/ 6 h 171"/>
                <a:gd name="T32" fmla="*/ 40 w 374"/>
                <a:gd name="T33" fmla="*/ 6 h 171"/>
                <a:gd name="T34" fmla="*/ 46 w 374"/>
                <a:gd name="T35" fmla="*/ 6 h 171"/>
                <a:gd name="T36" fmla="*/ 45 w 374"/>
                <a:gd name="T37" fmla="*/ 5 h 171"/>
                <a:gd name="T38" fmla="*/ 40 w 374"/>
                <a:gd name="T39" fmla="*/ 5 h 171"/>
                <a:gd name="T40" fmla="*/ 34 w 374"/>
                <a:gd name="T41" fmla="*/ 6 h 171"/>
                <a:gd name="T42" fmla="*/ 29 w 374"/>
                <a:gd name="T43" fmla="*/ 6 h 171"/>
                <a:gd name="T44" fmla="*/ 25 w 374"/>
                <a:gd name="T45" fmla="*/ 6 h 171"/>
                <a:gd name="T46" fmla="*/ 21 w 374"/>
                <a:gd name="T47" fmla="*/ 5 h 171"/>
                <a:gd name="T48" fmla="*/ 17 w 374"/>
                <a:gd name="T49" fmla="*/ 5 h 171"/>
                <a:gd name="T50" fmla="*/ 14 w 374"/>
                <a:gd name="T51" fmla="*/ 5 h 171"/>
                <a:gd name="T52" fmla="*/ 11 w 374"/>
                <a:gd name="T53" fmla="*/ 4 h 171"/>
                <a:gd name="T54" fmla="*/ 9 w 374"/>
                <a:gd name="T55" fmla="*/ 4 h 171"/>
                <a:gd name="T56" fmla="*/ 7 w 374"/>
                <a:gd name="T57" fmla="*/ 3 h 171"/>
                <a:gd name="T58" fmla="*/ 5 w 374"/>
                <a:gd name="T59" fmla="*/ 3 h 171"/>
                <a:gd name="T60" fmla="*/ 4 w 374"/>
                <a:gd name="T61" fmla="*/ 2 h 171"/>
                <a:gd name="T62" fmla="*/ 3 w 374"/>
                <a:gd name="T63" fmla="*/ 1 h 171"/>
                <a:gd name="T64" fmla="*/ 3 w 374"/>
                <a:gd name="T65" fmla="*/ 1 h 171"/>
                <a:gd name="T66" fmla="*/ 3 w 374"/>
                <a:gd name="T67" fmla="*/ 1 h 171"/>
                <a:gd name="T68" fmla="*/ 3 w 374"/>
                <a:gd name="T69" fmla="*/ 0 h 171"/>
                <a:gd name="T70" fmla="*/ 3 w 374"/>
                <a:gd name="T71" fmla="*/ 0 h 171"/>
                <a:gd name="T72" fmla="*/ 0 w 374"/>
                <a:gd name="T73" fmla="*/ 0 h 17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74"/>
                <a:gd name="T112" fmla="*/ 0 h 171"/>
                <a:gd name="T113" fmla="*/ 374 w 374"/>
                <a:gd name="T114" fmla="*/ 171 h 17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74" h="171">
                  <a:moveTo>
                    <a:pt x="4" y="0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0" y="29"/>
                  </a:lnTo>
                  <a:lnTo>
                    <a:pt x="4" y="44"/>
                  </a:lnTo>
                  <a:lnTo>
                    <a:pt x="12" y="62"/>
                  </a:lnTo>
                  <a:lnTo>
                    <a:pt x="24" y="79"/>
                  </a:lnTo>
                  <a:lnTo>
                    <a:pt x="39" y="95"/>
                  </a:lnTo>
                  <a:lnTo>
                    <a:pt x="57" y="111"/>
                  </a:lnTo>
                  <a:lnTo>
                    <a:pt x="80" y="126"/>
                  </a:lnTo>
                  <a:lnTo>
                    <a:pt x="105" y="141"/>
                  </a:lnTo>
                  <a:lnTo>
                    <a:pt x="133" y="151"/>
                  </a:lnTo>
                  <a:lnTo>
                    <a:pt x="166" y="162"/>
                  </a:lnTo>
                  <a:lnTo>
                    <a:pt x="200" y="168"/>
                  </a:lnTo>
                  <a:lnTo>
                    <a:pt x="240" y="171"/>
                  </a:lnTo>
                  <a:lnTo>
                    <a:pt x="282" y="171"/>
                  </a:lnTo>
                  <a:lnTo>
                    <a:pt x="327" y="167"/>
                  </a:lnTo>
                  <a:lnTo>
                    <a:pt x="374" y="159"/>
                  </a:lnTo>
                  <a:lnTo>
                    <a:pt x="368" y="140"/>
                  </a:lnTo>
                  <a:lnTo>
                    <a:pt x="322" y="148"/>
                  </a:lnTo>
                  <a:lnTo>
                    <a:pt x="280" y="152"/>
                  </a:lnTo>
                  <a:lnTo>
                    <a:pt x="240" y="152"/>
                  </a:lnTo>
                  <a:lnTo>
                    <a:pt x="206" y="149"/>
                  </a:lnTo>
                  <a:lnTo>
                    <a:pt x="174" y="143"/>
                  </a:lnTo>
                  <a:lnTo>
                    <a:pt x="143" y="134"/>
                  </a:lnTo>
                  <a:lnTo>
                    <a:pt x="118" y="124"/>
                  </a:lnTo>
                  <a:lnTo>
                    <a:pt x="93" y="111"/>
                  </a:lnTo>
                  <a:lnTo>
                    <a:pt x="73" y="98"/>
                  </a:lnTo>
                  <a:lnTo>
                    <a:pt x="57" y="83"/>
                  </a:lnTo>
                  <a:lnTo>
                    <a:pt x="43" y="69"/>
                  </a:lnTo>
                  <a:lnTo>
                    <a:pt x="34" y="54"/>
                  </a:lnTo>
                  <a:lnTo>
                    <a:pt x="28" y="40"/>
                  </a:lnTo>
                  <a:lnTo>
                    <a:pt x="24" y="27"/>
                  </a:lnTo>
                  <a:lnTo>
                    <a:pt x="24" y="16"/>
                  </a:lnTo>
                  <a:lnTo>
                    <a:pt x="2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9" name="Freeform 69"/>
            <p:cNvSpPr>
              <a:spLocks/>
            </p:cNvSpPr>
            <p:nvPr/>
          </p:nvSpPr>
          <p:spPr bwMode="auto">
            <a:xfrm>
              <a:off x="710" y="3425"/>
              <a:ext cx="71" cy="15"/>
            </a:xfrm>
            <a:custGeom>
              <a:avLst/>
              <a:gdLst>
                <a:gd name="T0" fmla="*/ 18 w 142"/>
                <a:gd name="T1" fmla="*/ 1 h 47"/>
                <a:gd name="T2" fmla="*/ 18 w 142"/>
                <a:gd name="T3" fmla="*/ 1 h 47"/>
                <a:gd name="T4" fmla="*/ 14 w 142"/>
                <a:gd name="T5" fmla="*/ 1 h 47"/>
                <a:gd name="T6" fmla="*/ 11 w 142"/>
                <a:gd name="T7" fmla="*/ 1 h 47"/>
                <a:gd name="T8" fmla="*/ 9 w 142"/>
                <a:gd name="T9" fmla="*/ 1 h 47"/>
                <a:gd name="T10" fmla="*/ 6 w 142"/>
                <a:gd name="T11" fmla="*/ 0 h 47"/>
                <a:gd name="T12" fmla="*/ 4 w 142"/>
                <a:gd name="T13" fmla="*/ 0 h 47"/>
                <a:gd name="T14" fmla="*/ 3 w 142"/>
                <a:gd name="T15" fmla="*/ 0 h 47"/>
                <a:gd name="T16" fmla="*/ 1 w 142"/>
                <a:gd name="T17" fmla="*/ 0 h 47"/>
                <a:gd name="T18" fmla="*/ 0 w 142"/>
                <a:gd name="T19" fmla="*/ 0 h 47"/>
                <a:gd name="T20" fmla="*/ 2 w 142"/>
                <a:gd name="T21" fmla="*/ 1 h 47"/>
                <a:gd name="T22" fmla="*/ 2 w 142"/>
                <a:gd name="T23" fmla="*/ 1 h 47"/>
                <a:gd name="T24" fmla="*/ 2 w 142"/>
                <a:gd name="T25" fmla="*/ 1 h 47"/>
                <a:gd name="T26" fmla="*/ 3 w 142"/>
                <a:gd name="T27" fmla="*/ 1 h 47"/>
                <a:gd name="T28" fmla="*/ 5 w 142"/>
                <a:gd name="T29" fmla="*/ 1 h 47"/>
                <a:gd name="T30" fmla="*/ 7 w 142"/>
                <a:gd name="T31" fmla="*/ 1 h 47"/>
                <a:gd name="T32" fmla="*/ 10 w 142"/>
                <a:gd name="T33" fmla="*/ 1 h 47"/>
                <a:gd name="T34" fmla="*/ 13 w 142"/>
                <a:gd name="T35" fmla="*/ 2 h 47"/>
                <a:gd name="T36" fmla="*/ 18 w 142"/>
                <a:gd name="T37" fmla="*/ 2 h 47"/>
                <a:gd name="T38" fmla="*/ 18 w 142"/>
                <a:gd name="T39" fmla="*/ 2 h 47"/>
                <a:gd name="T40" fmla="*/ 18 w 142"/>
                <a:gd name="T41" fmla="*/ 1 h 4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2"/>
                <a:gd name="T64" fmla="*/ 0 h 47"/>
                <a:gd name="T65" fmla="*/ 142 w 142"/>
                <a:gd name="T66" fmla="*/ 47 h 4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2" h="47">
                  <a:moveTo>
                    <a:pt x="139" y="28"/>
                  </a:moveTo>
                  <a:lnTo>
                    <a:pt x="139" y="28"/>
                  </a:lnTo>
                  <a:lnTo>
                    <a:pt x="112" y="28"/>
                  </a:lnTo>
                  <a:lnTo>
                    <a:pt x="89" y="24"/>
                  </a:lnTo>
                  <a:lnTo>
                    <a:pt x="71" y="18"/>
                  </a:lnTo>
                  <a:lnTo>
                    <a:pt x="53" y="11"/>
                  </a:lnTo>
                  <a:lnTo>
                    <a:pt x="39" y="6"/>
                  </a:lnTo>
                  <a:lnTo>
                    <a:pt x="28" y="0"/>
                  </a:lnTo>
                  <a:lnTo>
                    <a:pt x="11" y="2"/>
                  </a:lnTo>
                  <a:lnTo>
                    <a:pt x="0" y="13"/>
                  </a:lnTo>
                  <a:lnTo>
                    <a:pt x="22" y="19"/>
                  </a:lnTo>
                  <a:lnTo>
                    <a:pt x="22" y="18"/>
                  </a:lnTo>
                  <a:lnTo>
                    <a:pt x="20" y="19"/>
                  </a:lnTo>
                  <a:lnTo>
                    <a:pt x="28" y="23"/>
                  </a:lnTo>
                  <a:lnTo>
                    <a:pt x="43" y="28"/>
                  </a:lnTo>
                  <a:lnTo>
                    <a:pt x="60" y="35"/>
                  </a:lnTo>
                  <a:lnTo>
                    <a:pt x="81" y="43"/>
                  </a:lnTo>
                  <a:lnTo>
                    <a:pt x="109" y="47"/>
                  </a:lnTo>
                  <a:lnTo>
                    <a:pt x="142" y="47"/>
                  </a:lnTo>
                  <a:lnTo>
                    <a:pt x="139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0" name="Freeform 70"/>
            <p:cNvSpPr>
              <a:spLocks/>
            </p:cNvSpPr>
            <p:nvPr/>
          </p:nvSpPr>
          <p:spPr bwMode="auto">
            <a:xfrm>
              <a:off x="779" y="3231"/>
              <a:ext cx="105" cy="209"/>
            </a:xfrm>
            <a:custGeom>
              <a:avLst/>
              <a:gdLst>
                <a:gd name="T0" fmla="*/ 24 w 211"/>
                <a:gd name="T1" fmla="*/ 2 h 628"/>
                <a:gd name="T2" fmla="*/ 21 w 211"/>
                <a:gd name="T3" fmla="*/ 2 h 628"/>
                <a:gd name="T4" fmla="*/ 21 w 211"/>
                <a:gd name="T5" fmla="*/ 3 h 628"/>
                <a:gd name="T6" fmla="*/ 20 w 211"/>
                <a:gd name="T7" fmla="*/ 4 h 628"/>
                <a:gd name="T8" fmla="*/ 20 w 211"/>
                <a:gd name="T9" fmla="*/ 5 h 628"/>
                <a:gd name="T10" fmla="*/ 19 w 211"/>
                <a:gd name="T11" fmla="*/ 7 h 628"/>
                <a:gd name="T12" fmla="*/ 18 w 211"/>
                <a:gd name="T13" fmla="*/ 9 h 628"/>
                <a:gd name="T14" fmla="*/ 18 w 211"/>
                <a:gd name="T15" fmla="*/ 10 h 628"/>
                <a:gd name="T16" fmla="*/ 17 w 211"/>
                <a:gd name="T17" fmla="*/ 12 h 628"/>
                <a:gd name="T18" fmla="*/ 15 w 211"/>
                <a:gd name="T19" fmla="*/ 14 h 628"/>
                <a:gd name="T20" fmla="*/ 14 w 211"/>
                <a:gd name="T21" fmla="*/ 15 h 628"/>
                <a:gd name="T22" fmla="*/ 13 w 211"/>
                <a:gd name="T23" fmla="*/ 17 h 628"/>
                <a:gd name="T24" fmla="*/ 11 w 211"/>
                <a:gd name="T25" fmla="*/ 19 h 628"/>
                <a:gd name="T26" fmla="*/ 9 w 211"/>
                <a:gd name="T27" fmla="*/ 20 h 628"/>
                <a:gd name="T28" fmla="*/ 7 w 211"/>
                <a:gd name="T29" fmla="*/ 21 h 628"/>
                <a:gd name="T30" fmla="*/ 4 w 211"/>
                <a:gd name="T31" fmla="*/ 22 h 628"/>
                <a:gd name="T32" fmla="*/ 2 w 211"/>
                <a:gd name="T33" fmla="*/ 22 h 628"/>
                <a:gd name="T34" fmla="*/ 0 w 211"/>
                <a:gd name="T35" fmla="*/ 23 h 628"/>
                <a:gd name="T36" fmla="*/ 0 w 211"/>
                <a:gd name="T37" fmla="*/ 23 h 628"/>
                <a:gd name="T38" fmla="*/ 4 w 211"/>
                <a:gd name="T39" fmla="*/ 23 h 628"/>
                <a:gd name="T40" fmla="*/ 7 w 211"/>
                <a:gd name="T41" fmla="*/ 22 h 628"/>
                <a:gd name="T42" fmla="*/ 9 w 211"/>
                <a:gd name="T43" fmla="*/ 21 h 628"/>
                <a:gd name="T44" fmla="*/ 12 w 211"/>
                <a:gd name="T45" fmla="*/ 20 h 628"/>
                <a:gd name="T46" fmla="*/ 14 w 211"/>
                <a:gd name="T47" fmla="*/ 19 h 628"/>
                <a:gd name="T48" fmla="*/ 15 w 211"/>
                <a:gd name="T49" fmla="*/ 17 h 628"/>
                <a:gd name="T50" fmla="*/ 17 w 211"/>
                <a:gd name="T51" fmla="*/ 16 h 628"/>
                <a:gd name="T52" fmla="*/ 18 w 211"/>
                <a:gd name="T53" fmla="*/ 14 h 628"/>
                <a:gd name="T54" fmla="*/ 20 w 211"/>
                <a:gd name="T55" fmla="*/ 12 h 628"/>
                <a:gd name="T56" fmla="*/ 21 w 211"/>
                <a:gd name="T57" fmla="*/ 10 h 628"/>
                <a:gd name="T58" fmla="*/ 21 w 211"/>
                <a:gd name="T59" fmla="*/ 9 h 628"/>
                <a:gd name="T60" fmla="*/ 22 w 211"/>
                <a:gd name="T61" fmla="*/ 7 h 628"/>
                <a:gd name="T62" fmla="*/ 23 w 211"/>
                <a:gd name="T63" fmla="*/ 6 h 628"/>
                <a:gd name="T64" fmla="*/ 23 w 211"/>
                <a:gd name="T65" fmla="*/ 4 h 628"/>
                <a:gd name="T66" fmla="*/ 24 w 211"/>
                <a:gd name="T67" fmla="*/ 3 h 628"/>
                <a:gd name="T68" fmla="*/ 24 w 211"/>
                <a:gd name="T69" fmla="*/ 2 h 628"/>
                <a:gd name="T70" fmla="*/ 22 w 211"/>
                <a:gd name="T71" fmla="*/ 2 h 628"/>
                <a:gd name="T72" fmla="*/ 24 w 211"/>
                <a:gd name="T73" fmla="*/ 2 h 628"/>
                <a:gd name="T74" fmla="*/ 26 w 211"/>
                <a:gd name="T75" fmla="*/ 0 h 628"/>
                <a:gd name="T76" fmla="*/ 22 w 211"/>
                <a:gd name="T77" fmla="*/ 2 h 628"/>
                <a:gd name="T78" fmla="*/ 24 w 211"/>
                <a:gd name="T79" fmla="*/ 2 h 62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11"/>
                <a:gd name="T121" fmla="*/ 0 h 628"/>
                <a:gd name="T122" fmla="*/ 211 w 211"/>
                <a:gd name="T123" fmla="*/ 628 h 62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11" h="628">
                  <a:moveTo>
                    <a:pt x="198" y="66"/>
                  </a:moveTo>
                  <a:lnTo>
                    <a:pt x="175" y="61"/>
                  </a:lnTo>
                  <a:lnTo>
                    <a:pt x="171" y="83"/>
                  </a:lnTo>
                  <a:lnTo>
                    <a:pt x="167" y="113"/>
                  </a:lnTo>
                  <a:lnTo>
                    <a:pt x="163" y="147"/>
                  </a:lnTo>
                  <a:lnTo>
                    <a:pt x="158" y="188"/>
                  </a:lnTo>
                  <a:lnTo>
                    <a:pt x="151" y="231"/>
                  </a:lnTo>
                  <a:lnTo>
                    <a:pt x="145" y="277"/>
                  </a:lnTo>
                  <a:lnTo>
                    <a:pt x="137" y="325"/>
                  </a:lnTo>
                  <a:lnTo>
                    <a:pt x="126" y="371"/>
                  </a:lnTo>
                  <a:lnTo>
                    <a:pt x="116" y="418"/>
                  </a:lnTo>
                  <a:lnTo>
                    <a:pt x="104" y="462"/>
                  </a:lnTo>
                  <a:lnTo>
                    <a:pt x="89" y="502"/>
                  </a:lnTo>
                  <a:lnTo>
                    <a:pt x="74" y="538"/>
                  </a:lnTo>
                  <a:lnTo>
                    <a:pt x="57" y="568"/>
                  </a:lnTo>
                  <a:lnTo>
                    <a:pt x="39" y="590"/>
                  </a:lnTo>
                  <a:lnTo>
                    <a:pt x="19" y="604"/>
                  </a:lnTo>
                  <a:lnTo>
                    <a:pt x="0" y="609"/>
                  </a:lnTo>
                  <a:lnTo>
                    <a:pt x="3" y="628"/>
                  </a:lnTo>
                  <a:lnTo>
                    <a:pt x="32" y="621"/>
                  </a:lnTo>
                  <a:lnTo>
                    <a:pt x="57" y="603"/>
                  </a:lnTo>
                  <a:lnTo>
                    <a:pt x="78" y="576"/>
                  </a:lnTo>
                  <a:lnTo>
                    <a:pt x="96" y="545"/>
                  </a:lnTo>
                  <a:lnTo>
                    <a:pt x="113" y="509"/>
                  </a:lnTo>
                  <a:lnTo>
                    <a:pt x="127" y="466"/>
                  </a:lnTo>
                  <a:lnTo>
                    <a:pt x="139" y="422"/>
                  </a:lnTo>
                  <a:lnTo>
                    <a:pt x="150" y="376"/>
                  </a:lnTo>
                  <a:lnTo>
                    <a:pt x="160" y="327"/>
                  </a:lnTo>
                  <a:lnTo>
                    <a:pt x="168" y="279"/>
                  </a:lnTo>
                  <a:lnTo>
                    <a:pt x="175" y="233"/>
                  </a:lnTo>
                  <a:lnTo>
                    <a:pt x="182" y="190"/>
                  </a:lnTo>
                  <a:lnTo>
                    <a:pt x="187" y="150"/>
                  </a:lnTo>
                  <a:lnTo>
                    <a:pt x="191" y="115"/>
                  </a:lnTo>
                  <a:lnTo>
                    <a:pt x="195" y="85"/>
                  </a:lnTo>
                  <a:lnTo>
                    <a:pt x="199" y="63"/>
                  </a:lnTo>
                  <a:lnTo>
                    <a:pt x="176" y="58"/>
                  </a:lnTo>
                  <a:lnTo>
                    <a:pt x="199" y="63"/>
                  </a:lnTo>
                  <a:lnTo>
                    <a:pt x="211" y="0"/>
                  </a:lnTo>
                  <a:lnTo>
                    <a:pt x="176" y="58"/>
                  </a:lnTo>
                  <a:lnTo>
                    <a:pt x="198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Freeform 71"/>
            <p:cNvSpPr>
              <a:spLocks/>
            </p:cNvSpPr>
            <p:nvPr/>
          </p:nvSpPr>
          <p:spPr bwMode="auto">
            <a:xfrm>
              <a:off x="859" y="3250"/>
              <a:ext cx="19" cy="7"/>
            </a:xfrm>
            <a:custGeom>
              <a:avLst/>
              <a:gdLst>
                <a:gd name="T0" fmla="*/ 3 w 39"/>
                <a:gd name="T1" fmla="*/ 0 h 20"/>
                <a:gd name="T2" fmla="*/ 3 w 39"/>
                <a:gd name="T3" fmla="*/ 0 h 20"/>
                <a:gd name="T4" fmla="*/ 0 w 39"/>
                <a:gd name="T5" fmla="*/ 1 h 20"/>
                <a:gd name="T6" fmla="*/ 1 w 39"/>
                <a:gd name="T7" fmla="*/ 1 h 20"/>
                <a:gd name="T8" fmla="*/ 3 w 39"/>
                <a:gd name="T9" fmla="*/ 1 h 20"/>
                <a:gd name="T10" fmla="*/ 4 w 39"/>
                <a:gd name="T11" fmla="*/ 0 h 20"/>
                <a:gd name="T12" fmla="*/ 2 w 39"/>
                <a:gd name="T13" fmla="*/ 0 h 20"/>
                <a:gd name="T14" fmla="*/ 1 w 39"/>
                <a:gd name="T15" fmla="*/ 0 h 20"/>
                <a:gd name="T16" fmla="*/ 2 w 39"/>
                <a:gd name="T17" fmla="*/ 0 h 20"/>
                <a:gd name="T18" fmla="*/ 2 w 39"/>
                <a:gd name="T19" fmla="*/ 0 h 20"/>
                <a:gd name="T20" fmla="*/ 0 w 39"/>
                <a:gd name="T21" fmla="*/ 0 h 20"/>
                <a:gd name="T22" fmla="*/ 0 w 39"/>
                <a:gd name="T23" fmla="*/ 0 h 20"/>
                <a:gd name="T24" fmla="*/ 3 w 39"/>
                <a:gd name="T25" fmla="*/ 0 h 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"/>
                <a:gd name="T40" fmla="*/ 0 h 20"/>
                <a:gd name="T41" fmla="*/ 39 w 39"/>
                <a:gd name="T42" fmla="*/ 20 h 2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" h="20">
                  <a:moveTo>
                    <a:pt x="24" y="11"/>
                  </a:moveTo>
                  <a:lnTo>
                    <a:pt x="24" y="9"/>
                  </a:lnTo>
                  <a:lnTo>
                    <a:pt x="7" y="17"/>
                  </a:lnTo>
                  <a:lnTo>
                    <a:pt x="9" y="19"/>
                  </a:lnTo>
                  <a:lnTo>
                    <a:pt x="28" y="20"/>
                  </a:lnTo>
                  <a:lnTo>
                    <a:pt x="39" y="8"/>
                  </a:lnTo>
                  <a:lnTo>
                    <a:pt x="17" y="0"/>
                  </a:lnTo>
                  <a:lnTo>
                    <a:pt x="12" y="5"/>
                  </a:lnTo>
                  <a:lnTo>
                    <a:pt x="23" y="4"/>
                  </a:lnTo>
                  <a:lnTo>
                    <a:pt x="20" y="0"/>
                  </a:lnTo>
                  <a:lnTo>
                    <a:pt x="0" y="9"/>
                  </a:lnTo>
                  <a:lnTo>
                    <a:pt x="0" y="7"/>
                  </a:lnTo>
                  <a:lnTo>
                    <a:pt x="24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2" name="Freeform 72"/>
            <p:cNvSpPr>
              <a:spLocks/>
            </p:cNvSpPr>
            <p:nvPr/>
          </p:nvSpPr>
          <p:spPr bwMode="auto">
            <a:xfrm>
              <a:off x="839" y="3253"/>
              <a:ext cx="31" cy="56"/>
            </a:xfrm>
            <a:custGeom>
              <a:avLst/>
              <a:gdLst>
                <a:gd name="T0" fmla="*/ 2 w 64"/>
                <a:gd name="T1" fmla="*/ 6 h 169"/>
                <a:gd name="T2" fmla="*/ 3 w 64"/>
                <a:gd name="T3" fmla="*/ 6 h 169"/>
                <a:gd name="T4" fmla="*/ 3 w 64"/>
                <a:gd name="T5" fmla="*/ 6 h 169"/>
                <a:gd name="T6" fmla="*/ 4 w 64"/>
                <a:gd name="T7" fmla="*/ 5 h 169"/>
                <a:gd name="T8" fmla="*/ 4 w 64"/>
                <a:gd name="T9" fmla="*/ 4 h 169"/>
                <a:gd name="T10" fmla="*/ 5 w 64"/>
                <a:gd name="T11" fmla="*/ 3 h 169"/>
                <a:gd name="T12" fmla="*/ 5 w 64"/>
                <a:gd name="T13" fmla="*/ 3 h 169"/>
                <a:gd name="T14" fmla="*/ 6 w 64"/>
                <a:gd name="T15" fmla="*/ 2 h 169"/>
                <a:gd name="T16" fmla="*/ 7 w 64"/>
                <a:gd name="T17" fmla="*/ 1 h 169"/>
                <a:gd name="T18" fmla="*/ 7 w 64"/>
                <a:gd name="T19" fmla="*/ 0 h 169"/>
                <a:gd name="T20" fmla="*/ 4 w 64"/>
                <a:gd name="T21" fmla="*/ 0 h 169"/>
                <a:gd name="T22" fmla="*/ 4 w 64"/>
                <a:gd name="T23" fmla="*/ 1 h 169"/>
                <a:gd name="T24" fmla="*/ 3 w 64"/>
                <a:gd name="T25" fmla="*/ 2 h 169"/>
                <a:gd name="T26" fmla="*/ 3 w 64"/>
                <a:gd name="T27" fmla="*/ 2 h 169"/>
                <a:gd name="T28" fmla="*/ 2 w 64"/>
                <a:gd name="T29" fmla="*/ 3 h 169"/>
                <a:gd name="T30" fmla="*/ 1 w 64"/>
                <a:gd name="T31" fmla="*/ 4 h 169"/>
                <a:gd name="T32" fmla="*/ 1 w 64"/>
                <a:gd name="T33" fmla="*/ 5 h 169"/>
                <a:gd name="T34" fmla="*/ 0 w 64"/>
                <a:gd name="T35" fmla="*/ 6 h 169"/>
                <a:gd name="T36" fmla="*/ 0 w 64"/>
                <a:gd name="T37" fmla="*/ 6 h 169"/>
                <a:gd name="T38" fmla="*/ 0 w 64"/>
                <a:gd name="T39" fmla="*/ 6 h 169"/>
                <a:gd name="T40" fmla="*/ 2 w 64"/>
                <a:gd name="T41" fmla="*/ 6 h 1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4"/>
                <a:gd name="T64" fmla="*/ 0 h 169"/>
                <a:gd name="T65" fmla="*/ 64 w 64"/>
                <a:gd name="T66" fmla="*/ 169 h 16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4" h="169">
                  <a:moveTo>
                    <a:pt x="23" y="169"/>
                  </a:moveTo>
                  <a:lnTo>
                    <a:pt x="24" y="169"/>
                  </a:lnTo>
                  <a:lnTo>
                    <a:pt x="28" y="155"/>
                  </a:lnTo>
                  <a:lnTo>
                    <a:pt x="34" y="137"/>
                  </a:lnTo>
                  <a:lnTo>
                    <a:pt x="38" y="116"/>
                  </a:lnTo>
                  <a:lnTo>
                    <a:pt x="43" y="94"/>
                  </a:lnTo>
                  <a:lnTo>
                    <a:pt x="48" y="71"/>
                  </a:lnTo>
                  <a:lnTo>
                    <a:pt x="53" y="47"/>
                  </a:lnTo>
                  <a:lnTo>
                    <a:pt x="59" y="24"/>
                  </a:lnTo>
                  <a:lnTo>
                    <a:pt x="64" y="4"/>
                  </a:lnTo>
                  <a:lnTo>
                    <a:pt x="40" y="0"/>
                  </a:lnTo>
                  <a:lnTo>
                    <a:pt x="35" y="20"/>
                  </a:lnTo>
                  <a:lnTo>
                    <a:pt x="30" y="42"/>
                  </a:lnTo>
                  <a:lnTo>
                    <a:pt x="24" y="67"/>
                  </a:lnTo>
                  <a:lnTo>
                    <a:pt x="19" y="90"/>
                  </a:lnTo>
                  <a:lnTo>
                    <a:pt x="14" y="112"/>
                  </a:lnTo>
                  <a:lnTo>
                    <a:pt x="10" y="133"/>
                  </a:lnTo>
                  <a:lnTo>
                    <a:pt x="4" y="151"/>
                  </a:lnTo>
                  <a:lnTo>
                    <a:pt x="0" y="163"/>
                  </a:lnTo>
                  <a:lnTo>
                    <a:pt x="2" y="163"/>
                  </a:lnTo>
                  <a:lnTo>
                    <a:pt x="23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3" name="Freeform 73"/>
            <p:cNvSpPr>
              <a:spLocks/>
            </p:cNvSpPr>
            <p:nvPr/>
          </p:nvSpPr>
          <p:spPr bwMode="auto">
            <a:xfrm>
              <a:off x="827" y="3307"/>
              <a:ext cx="23" cy="9"/>
            </a:xfrm>
            <a:custGeom>
              <a:avLst/>
              <a:gdLst>
                <a:gd name="T0" fmla="*/ 1 w 46"/>
                <a:gd name="T1" fmla="*/ 0 h 26"/>
                <a:gd name="T2" fmla="*/ 1 w 46"/>
                <a:gd name="T3" fmla="*/ 0 h 26"/>
                <a:gd name="T4" fmla="*/ 0 w 46"/>
                <a:gd name="T5" fmla="*/ 1 h 26"/>
                <a:gd name="T6" fmla="*/ 2 w 46"/>
                <a:gd name="T7" fmla="*/ 1 h 26"/>
                <a:gd name="T8" fmla="*/ 5 w 46"/>
                <a:gd name="T9" fmla="*/ 1 h 26"/>
                <a:gd name="T10" fmla="*/ 6 w 46"/>
                <a:gd name="T11" fmla="*/ 0 h 26"/>
                <a:gd name="T12" fmla="*/ 3 w 46"/>
                <a:gd name="T13" fmla="*/ 0 h 26"/>
                <a:gd name="T14" fmla="*/ 3 w 46"/>
                <a:gd name="T15" fmla="*/ 0 h 26"/>
                <a:gd name="T16" fmla="*/ 3 w 46"/>
                <a:gd name="T17" fmla="*/ 0 h 26"/>
                <a:gd name="T18" fmla="*/ 3 w 46"/>
                <a:gd name="T19" fmla="*/ 0 h 26"/>
                <a:gd name="T20" fmla="*/ 3 w 46"/>
                <a:gd name="T21" fmla="*/ 1 h 26"/>
                <a:gd name="T22" fmla="*/ 3 w 46"/>
                <a:gd name="T23" fmla="*/ 1 h 26"/>
                <a:gd name="T24" fmla="*/ 1 w 46"/>
                <a:gd name="T25" fmla="*/ 0 h 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"/>
                <a:gd name="T40" fmla="*/ 0 h 26"/>
                <a:gd name="T41" fmla="*/ 46 w 46"/>
                <a:gd name="T42" fmla="*/ 26 h 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" h="26">
                  <a:moveTo>
                    <a:pt x="8" y="2"/>
                  </a:moveTo>
                  <a:lnTo>
                    <a:pt x="12" y="1"/>
                  </a:lnTo>
                  <a:lnTo>
                    <a:pt x="0" y="16"/>
                  </a:lnTo>
                  <a:lnTo>
                    <a:pt x="16" y="26"/>
                  </a:lnTo>
                  <a:lnTo>
                    <a:pt x="34" y="22"/>
                  </a:lnTo>
                  <a:lnTo>
                    <a:pt x="46" y="6"/>
                  </a:lnTo>
                  <a:lnTo>
                    <a:pt x="25" y="0"/>
                  </a:lnTo>
                  <a:lnTo>
                    <a:pt x="18" y="7"/>
                  </a:lnTo>
                  <a:lnTo>
                    <a:pt x="23" y="11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4" name="Freeform 74"/>
            <p:cNvSpPr>
              <a:spLocks/>
            </p:cNvSpPr>
            <p:nvPr/>
          </p:nvSpPr>
          <p:spPr bwMode="auto">
            <a:xfrm>
              <a:off x="831" y="3283"/>
              <a:ext cx="20" cy="30"/>
            </a:xfrm>
            <a:custGeom>
              <a:avLst/>
              <a:gdLst>
                <a:gd name="T0" fmla="*/ 4 w 41"/>
                <a:gd name="T1" fmla="*/ 0 h 88"/>
                <a:gd name="T2" fmla="*/ 4 w 41"/>
                <a:gd name="T3" fmla="*/ 0 h 88"/>
                <a:gd name="T4" fmla="*/ 2 w 41"/>
                <a:gd name="T5" fmla="*/ 0 h 88"/>
                <a:gd name="T6" fmla="*/ 2 w 41"/>
                <a:gd name="T7" fmla="*/ 0 h 88"/>
                <a:gd name="T8" fmla="*/ 1 w 41"/>
                <a:gd name="T9" fmla="*/ 1 h 88"/>
                <a:gd name="T10" fmla="*/ 1 w 41"/>
                <a:gd name="T11" fmla="*/ 1 h 88"/>
                <a:gd name="T12" fmla="*/ 1 w 41"/>
                <a:gd name="T13" fmla="*/ 2 h 88"/>
                <a:gd name="T14" fmla="*/ 0 w 41"/>
                <a:gd name="T15" fmla="*/ 2 h 88"/>
                <a:gd name="T16" fmla="*/ 0 w 41"/>
                <a:gd name="T17" fmla="*/ 3 h 88"/>
                <a:gd name="T18" fmla="*/ 0 w 41"/>
                <a:gd name="T19" fmla="*/ 3 h 88"/>
                <a:gd name="T20" fmla="*/ 1 w 41"/>
                <a:gd name="T21" fmla="*/ 3 h 88"/>
                <a:gd name="T22" fmla="*/ 2 w 41"/>
                <a:gd name="T23" fmla="*/ 3 h 88"/>
                <a:gd name="T24" fmla="*/ 3 w 41"/>
                <a:gd name="T25" fmla="*/ 3 h 88"/>
                <a:gd name="T26" fmla="*/ 4 w 41"/>
                <a:gd name="T27" fmla="*/ 2 h 88"/>
                <a:gd name="T28" fmla="*/ 4 w 41"/>
                <a:gd name="T29" fmla="*/ 1 h 88"/>
                <a:gd name="T30" fmla="*/ 4 w 41"/>
                <a:gd name="T31" fmla="*/ 1 h 88"/>
                <a:gd name="T32" fmla="*/ 5 w 41"/>
                <a:gd name="T33" fmla="*/ 1 h 88"/>
                <a:gd name="T34" fmla="*/ 5 w 41"/>
                <a:gd name="T35" fmla="*/ 0 h 88"/>
                <a:gd name="T36" fmla="*/ 2 w 41"/>
                <a:gd name="T37" fmla="*/ 0 h 88"/>
                <a:gd name="T38" fmla="*/ 2 w 41"/>
                <a:gd name="T39" fmla="*/ 0 h 88"/>
                <a:gd name="T40" fmla="*/ 4 w 41"/>
                <a:gd name="T41" fmla="*/ 0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1"/>
                <a:gd name="T64" fmla="*/ 0 h 88"/>
                <a:gd name="T65" fmla="*/ 41 w 41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1" h="88">
                  <a:moveTo>
                    <a:pt x="38" y="9"/>
                  </a:moveTo>
                  <a:lnTo>
                    <a:pt x="38" y="10"/>
                  </a:lnTo>
                  <a:lnTo>
                    <a:pt x="17" y="8"/>
                  </a:lnTo>
                  <a:lnTo>
                    <a:pt x="17" y="12"/>
                  </a:lnTo>
                  <a:lnTo>
                    <a:pt x="15" y="22"/>
                  </a:lnTo>
                  <a:lnTo>
                    <a:pt x="13" y="35"/>
                  </a:lnTo>
                  <a:lnTo>
                    <a:pt x="10" y="47"/>
                  </a:lnTo>
                  <a:lnTo>
                    <a:pt x="6" y="60"/>
                  </a:lnTo>
                  <a:lnTo>
                    <a:pt x="2" y="70"/>
                  </a:lnTo>
                  <a:lnTo>
                    <a:pt x="0" y="73"/>
                  </a:lnTo>
                  <a:lnTo>
                    <a:pt x="15" y="88"/>
                  </a:lnTo>
                  <a:lnTo>
                    <a:pt x="23" y="78"/>
                  </a:lnTo>
                  <a:lnTo>
                    <a:pt x="30" y="66"/>
                  </a:lnTo>
                  <a:lnTo>
                    <a:pt x="34" y="52"/>
                  </a:lnTo>
                  <a:lnTo>
                    <a:pt x="37" y="37"/>
                  </a:lnTo>
                  <a:lnTo>
                    <a:pt x="39" y="24"/>
                  </a:lnTo>
                  <a:lnTo>
                    <a:pt x="41" y="14"/>
                  </a:lnTo>
                  <a:lnTo>
                    <a:pt x="41" y="4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3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5" name="Freeform 75"/>
            <p:cNvSpPr>
              <a:spLocks/>
            </p:cNvSpPr>
            <p:nvPr/>
          </p:nvSpPr>
          <p:spPr bwMode="auto">
            <a:xfrm>
              <a:off x="806" y="3284"/>
              <a:ext cx="44" cy="24"/>
            </a:xfrm>
            <a:custGeom>
              <a:avLst/>
              <a:gdLst>
                <a:gd name="T0" fmla="*/ 0 w 87"/>
                <a:gd name="T1" fmla="*/ 3 h 72"/>
                <a:gd name="T2" fmla="*/ 0 w 87"/>
                <a:gd name="T3" fmla="*/ 3 h 72"/>
                <a:gd name="T4" fmla="*/ 2 w 87"/>
                <a:gd name="T5" fmla="*/ 3 h 72"/>
                <a:gd name="T6" fmla="*/ 4 w 87"/>
                <a:gd name="T7" fmla="*/ 2 h 72"/>
                <a:gd name="T8" fmla="*/ 6 w 87"/>
                <a:gd name="T9" fmla="*/ 2 h 72"/>
                <a:gd name="T10" fmla="*/ 7 w 87"/>
                <a:gd name="T11" fmla="*/ 2 h 72"/>
                <a:gd name="T12" fmla="*/ 8 w 87"/>
                <a:gd name="T13" fmla="*/ 2 h 72"/>
                <a:gd name="T14" fmla="*/ 9 w 87"/>
                <a:gd name="T15" fmla="*/ 1 h 72"/>
                <a:gd name="T16" fmla="*/ 10 w 87"/>
                <a:gd name="T17" fmla="*/ 1 h 72"/>
                <a:gd name="T18" fmla="*/ 11 w 87"/>
                <a:gd name="T19" fmla="*/ 0 h 72"/>
                <a:gd name="T20" fmla="*/ 9 w 87"/>
                <a:gd name="T21" fmla="*/ 0 h 72"/>
                <a:gd name="T22" fmla="*/ 8 w 87"/>
                <a:gd name="T23" fmla="*/ 0 h 72"/>
                <a:gd name="T24" fmla="*/ 7 w 87"/>
                <a:gd name="T25" fmla="*/ 1 h 72"/>
                <a:gd name="T26" fmla="*/ 6 w 87"/>
                <a:gd name="T27" fmla="*/ 1 h 72"/>
                <a:gd name="T28" fmla="*/ 5 w 87"/>
                <a:gd name="T29" fmla="*/ 1 h 72"/>
                <a:gd name="T30" fmla="*/ 4 w 87"/>
                <a:gd name="T31" fmla="*/ 2 h 72"/>
                <a:gd name="T32" fmla="*/ 3 w 87"/>
                <a:gd name="T33" fmla="*/ 2 h 72"/>
                <a:gd name="T34" fmla="*/ 2 w 87"/>
                <a:gd name="T35" fmla="*/ 2 h 72"/>
                <a:gd name="T36" fmla="*/ 0 w 87"/>
                <a:gd name="T37" fmla="*/ 2 h 72"/>
                <a:gd name="T38" fmla="*/ 0 w 87"/>
                <a:gd name="T39" fmla="*/ 2 h 72"/>
                <a:gd name="T40" fmla="*/ 0 w 87"/>
                <a:gd name="T41" fmla="*/ 3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7"/>
                <a:gd name="T64" fmla="*/ 0 h 72"/>
                <a:gd name="T65" fmla="*/ 87 w 87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7" h="72">
                  <a:moveTo>
                    <a:pt x="0" y="72"/>
                  </a:moveTo>
                  <a:lnTo>
                    <a:pt x="0" y="72"/>
                  </a:lnTo>
                  <a:lnTo>
                    <a:pt x="14" y="71"/>
                  </a:lnTo>
                  <a:lnTo>
                    <a:pt x="29" y="67"/>
                  </a:lnTo>
                  <a:lnTo>
                    <a:pt x="41" y="60"/>
                  </a:lnTo>
                  <a:lnTo>
                    <a:pt x="53" y="52"/>
                  </a:lnTo>
                  <a:lnTo>
                    <a:pt x="63" y="42"/>
                  </a:lnTo>
                  <a:lnTo>
                    <a:pt x="72" y="32"/>
                  </a:lnTo>
                  <a:lnTo>
                    <a:pt x="80" y="20"/>
                  </a:lnTo>
                  <a:lnTo>
                    <a:pt x="87" y="8"/>
                  </a:lnTo>
                  <a:lnTo>
                    <a:pt x="66" y="0"/>
                  </a:lnTo>
                  <a:lnTo>
                    <a:pt x="59" y="12"/>
                  </a:lnTo>
                  <a:lnTo>
                    <a:pt x="51" y="21"/>
                  </a:lnTo>
                  <a:lnTo>
                    <a:pt x="45" y="32"/>
                  </a:lnTo>
                  <a:lnTo>
                    <a:pt x="37" y="39"/>
                  </a:lnTo>
                  <a:lnTo>
                    <a:pt x="27" y="45"/>
                  </a:lnTo>
                  <a:lnTo>
                    <a:pt x="18" y="50"/>
                  </a:lnTo>
                  <a:lnTo>
                    <a:pt x="9" y="52"/>
                  </a:lnTo>
                  <a:lnTo>
                    <a:pt x="0" y="5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6" name="Freeform 76"/>
            <p:cNvSpPr>
              <a:spLocks/>
            </p:cNvSpPr>
            <p:nvPr/>
          </p:nvSpPr>
          <p:spPr bwMode="auto">
            <a:xfrm>
              <a:off x="792" y="3298"/>
              <a:ext cx="14" cy="10"/>
            </a:xfrm>
            <a:custGeom>
              <a:avLst/>
              <a:gdLst>
                <a:gd name="T0" fmla="*/ 2 w 28"/>
                <a:gd name="T1" fmla="*/ 0 h 28"/>
                <a:gd name="T2" fmla="*/ 0 w 28"/>
                <a:gd name="T3" fmla="*/ 0 h 28"/>
                <a:gd name="T4" fmla="*/ 1 w 28"/>
                <a:gd name="T5" fmla="*/ 1 h 28"/>
                <a:gd name="T6" fmla="*/ 1 w 28"/>
                <a:gd name="T7" fmla="*/ 1 h 28"/>
                <a:gd name="T8" fmla="*/ 2 w 28"/>
                <a:gd name="T9" fmla="*/ 1 h 28"/>
                <a:gd name="T10" fmla="*/ 4 w 28"/>
                <a:gd name="T11" fmla="*/ 1 h 28"/>
                <a:gd name="T12" fmla="*/ 4 w 28"/>
                <a:gd name="T13" fmla="*/ 0 h 28"/>
                <a:gd name="T14" fmla="*/ 3 w 28"/>
                <a:gd name="T15" fmla="*/ 0 h 28"/>
                <a:gd name="T16" fmla="*/ 3 w 28"/>
                <a:gd name="T17" fmla="*/ 0 h 28"/>
                <a:gd name="T18" fmla="*/ 3 w 28"/>
                <a:gd name="T19" fmla="*/ 0 h 28"/>
                <a:gd name="T20" fmla="*/ 3 w 28"/>
                <a:gd name="T21" fmla="*/ 0 h 28"/>
                <a:gd name="T22" fmla="*/ 2 w 28"/>
                <a:gd name="T23" fmla="*/ 1 h 28"/>
                <a:gd name="T24" fmla="*/ 2 w 28"/>
                <a:gd name="T25" fmla="*/ 0 h 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"/>
                <a:gd name="T40" fmla="*/ 0 h 28"/>
                <a:gd name="T41" fmla="*/ 28 w 28"/>
                <a:gd name="T42" fmla="*/ 28 h 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" h="28">
                  <a:moveTo>
                    <a:pt x="13" y="0"/>
                  </a:moveTo>
                  <a:lnTo>
                    <a:pt x="0" y="12"/>
                  </a:lnTo>
                  <a:lnTo>
                    <a:pt x="1" y="15"/>
                  </a:lnTo>
                  <a:lnTo>
                    <a:pt x="6" y="20"/>
                  </a:lnTo>
                  <a:lnTo>
                    <a:pt x="16" y="26"/>
                  </a:lnTo>
                  <a:lnTo>
                    <a:pt x="28" y="28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2" y="8"/>
                  </a:lnTo>
                  <a:lnTo>
                    <a:pt x="22" y="7"/>
                  </a:lnTo>
                  <a:lnTo>
                    <a:pt x="24" y="8"/>
                  </a:lnTo>
                  <a:lnTo>
                    <a:pt x="10" y="1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7" name="Freeform 77"/>
            <p:cNvSpPr>
              <a:spLocks/>
            </p:cNvSpPr>
            <p:nvPr/>
          </p:nvSpPr>
          <p:spPr bwMode="auto">
            <a:xfrm>
              <a:off x="798" y="3243"/>
              <a:ext cx="62" cy="62"/>
            </a:xfrm>
            <a:custGeom>
              <a:avLst/>
              <a:gdLst>
                <a:gd name="T0" fmla="*/ 13 w 125"/>
                <a:gd name="T1" fmla="*/ 0 h 184"/>
                <a:gd name="T2" fmla="*/ 13 w 125"/>
                <a:gd name="T3" fmla="*/ 0 h 184"/>
                <a:gd name="T4" fmla="*/ 12 w 125"/>
                <a:gd name="T5" fmla="*/ 0 h 184"/>
                <a:gd name="T6" fmla="*/ 12 w 125"/>
                <a:gd name="T7" fmla="*/ 1 h 184"/>
                <a:gd name="T8" fmla="*/ 11 w 125"/>
                <a:gd name="T9" fmla="*/ 1 h 184"/>
                <a:gd name="T10" fmla="*/ 11 w 125"/>
                <a:gd name="T11" fmla="*/ 2 h 184"/>
                <a:gd name="T12" fmla="*/ 10 w 125"/>
                <a:gd name="T13" fmla="*/ 2 h 184"/>
                <a:gd name="T14" fmla="*/ 10 w 125"/>
                <a:gd name="T15" fmla="*/ 3 h 184"/>
                <a:gd name="T16" fmla="*/ 9 w 125"/>
                <a:gd name="T17" fmla="*/ 3 h 184"/>
                <a:gd name="T18" fmla="*/ 8 w 125"/>
                <a:gd name="T19" fmla="*/ 4 h 184"/>
                <a:gd name="T20" fmla="*/ 8 w 125"/>
                <a:gd name="T21" fmla="*/ 4 h 184"/>
                <a:gd name="T22" fmla="*/ 7 w 125"/>
                <a:gd name="T23" fmla="*/ 5 h 184"/>
                <a:gd name="T24" fmla="*/ 6 w 125"/>
                <a:gd name="T25" fmla="*/ 5 h 184"/>
                <a:gd name="T26" fmla="*/ 5 w 125"/>
                <a:gd name="T27" fmla="*/ 6 h 184"/>
                <a:gd name="T28" fmla="*/ 4 w 125"/>
                <a:gd name="T29" fmla="*/ 6 h 184"/>
                <a:gd name="T30" fmla="*/ 3 w 125"/>
                <a:gd name="T31" fmla="*/ 6 h 184"/>
                <a:gd name="T32" fmla="*/ 1 w 125"/>
                <a:gd name="T33" fmla="*/ 6 h 184"/>
                <a:gd name="T34" fmla="*/ 0 w 125"/>
                <a:gd name="T35" fmla="*/ 6 h 184"/>
                <a:gd name="T36" fmla="*/ 0 w 125"/>
                <a:gd name="T37" fmla="*/ 7 h 184"/>
                <a:gd name="T38" fmla="*/ 2 w 125"/>
                <a:gd name="T39" fmla="*/ 7 h 184"/>
                <a:gd name="T40" fmla="*/ 4 w 125"/>
                <a:gd name="T41" fmla="*/ 7 h 184"/>
                <a:gd name="T42" fmla="*/ 6 w 125"/>
                <a:gd name="T43" fmla="*/ 7 h 184"/>
                <a:gd name="T44" fmla="*/ 7 w 125"/>
                <a:gd name="T45" fmla="*/ 6 h 184"/>
                <a:gd name="T46" fmla="*/ 9 w 125"/>
                <a:gd name="T47" fmla="*/ 6 h 184"/>
                <a:gd name="T48" fmla="*/ 10 w 125"/>
                <a:gd name="T49" fmla="*/ 5 h 184"/>
                <a:gd name="T50" fmla="*/ 11 w 125"/>
                <a:gd name="T51" fmla="*/ 5 h 184"/>
                <a:gd name="T52" fmla="*/ 11 w 125"/>
                <a:gd name="T53" fmla="*/ 4 h 184"/>
                <a:gd name="T54" fmla="*/ 12 w 125"/>
                <a:gd name="T55" fmla="*/ 4 h 184"/>
                <a:gd name="T56" fmla="*/ 13 w 125"/>
                <a:gd name="T57" fmla="*/ 3 h 184"/>
                <a:gd name="T58" fmla="*/ 13 w 125"/>
                <a:gd name="T59" fmla="*/ 2 h 184"/>
                <a:gd name="T60" fmla="*/ 14 w 125"/>
                <a:gd name="T61" fmla="*/ 2 h 184"/>
                <a:gd name="T62" fmla="*/ 14 w 125"/>
                <a:gd name="T63" fmla="*/ 1 h 184"/>
                <a:gd name="T64" fmla="*/ 15 w 125"/>
                <a:gd name="T65" fmla="*/ 1 h 184"/>
                <a:gd name="T66" fmla="*/ 15 w 125"/>
                <a:gd name="T67" fmla="*/ 1 h 184"/>
                <a:gd name="T68" fmla="*/ 15 w 125"/>
                <a:gd name="T69" fmla="*/ 0 h 184"/>
                <a:gd name="T70" fmla="*/ 15 w 125"/>
                <a:gd name="T71" fmla="*/ 0 h 184"/>
                <a:gd name="T72" fmla="*/ 13 w 125"/>
                <a:gd name="T73" fmla="*/ 0 h 184"/>
                <a:gd name="T74" fmla="*/ 13 w 125"/>
                <a:gd name="T75" fmla="*/ 0 h 184"/>
                <a:gd name="T76" fmla="*/ 13 w 125"/>
                <a:gd name="T77" fmla="*/ 0 h 184"/>
                <a:gd name="T78" fmla="*/ 13 w 125"/>
                <a:gd name="T79" fmla="*/ 0 h 18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25"/>
                <a:gd name="T121" fmla="*/ 0 h 184"/>
                <a:gd name="T122" fmla="*/ 125 w 125"/>
                <a:gd name="T123" fmla="*/ 184 h 18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25" h="184">
                  <a:moveTo>
                    <a:pt x="106" y="0"/>
                  </a:moveTo>
                  <a:lnTo>
                    <a:pt x="104" y="3"/>
                  </a:lnTo>
                  <a:lnTo>
                    <a:pt x="98" y="12"/>
                  </a:lnTo>
                  <a:lnTo>
                    <a:pt x="96" y="23"/>
                  </a:lnTo>
                  <a:lnTo>
                    <a:pt x="92" y="34"/>
                  </a:lnTo>
                  <a:lnTo>
                    <a:pt x="89" y="48"/>
                  </a:lnTo>
                  <a:lnTo>
                    <a:pt x="85" y="62"/>
                  </a:lnTo>
                  <a:lnTo>
                    <a:pt x="81" y="77"/>
                  </a:lnTo>
                  <a:lnTo>
                    <a:pt x="76" y="91"/>
                  </a:lnTo>
                  <a:lnTo>
                    <a:pt x="71" y="105"/>
                  </a:lnTo>
                  <a:lnTo>
                    <a:pt x="67" y="119"/>
                  </a:lnTo>
                  <a:lnTo>
                    <a:pt x="60" y="130"/>
                  </a:lnTo>
                  <a:lnTo>
                    <a:pt x="51" y="141"/>
                  </a:lnTo>
                  <a:lnTo>
                    <a:pt x="44" y="151"/>
                  </a:lnTo>
                  <a:lnTo>
                    <a:pt x="36" y="158"/>
                  </a:lnTo>
                  <a:lnTo>
                    <a:pt x="26" y="162"/>
                  </a:lnTo>
                  <a:lnTo>
                    <a:pt x="15" y="165"/>
                  </a:lnTo>
                  <a:lnTo>
                    <a:pt x="3" y="165"/>
                  </a:lnTo>
                  <a:lnTo>
                    <a:pt x="0" y="184"/>
                  </a:lnTo>
                  <a:lnTo>
                    <a:pt x="20" y="184"/>
                  </a:lnTo>
                  <a:lnTo>
                    <a:pt x="36" y="179"/>
                  </a:lnTo>
                  <a:lnTo>
                    <a:pt x="49" y="173"/>
                  </a:lnTo>
                  <a:lnTo>
                    <a:pt x="63" y="163"/>
                  </a:lnTo>
                  <a:lnTo>
                    <a:pt x="72" y="152"/>
                  </a:lnTo>
                  <a:lnTo>
                    <a:pt x="81" y="139"/>
                  </a:lnTo>
                  <a:lnTo>
                    <a:pt x="88" y="125"/>
                  </a:lnTo>
                  <a:lnTo>
                    <a:pt x="94" y="109"/>
                  </a:lnTo>
                  <a:lnTo>
                    <a:pt x="100" y="96"/>
                  </a:lnTo>
                  <a:lnTo>
                    <a:pt x="105" y="81"/>
                  </a:lnTo>
                  <a:lnTo>
                    <a:pt x="109" y="66"/>
                  </a:lnTo>
                  <a:lnTo>
                    <a:pt x="113" y="52"/>
                  </a:lnTo>
                  <a:lnTo>
                    <a:pt x="116" y="39"/>
                  </a:lnTo>
                  <a:lnTo>
                    <a:pt x="120" y="27"/>
                  </a:lnTo>
                  <a:lnTo>
                    <a:pt x="122" y="16"/>
                  </a:lnTo>
                  <a:lnTo>
                    <a:pt x="125" y="9"/>
                  </a:lnTo>
                  <a:lnTo>
                    <a:pt x="122" y="12"/>
                  </a:lnTo>
                  <a:lnTo>
                    <a:pt x="106" y="0"/>
                  </a:lnTo>
                  <a:lnTo>
                    <a:pt x="104" y="1"/>
                  </a:lnTo>
                  <a:lnTo>
                    <a:pt x="104" y="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8" name="Freeform 78"/>
            <p:cNvSpPr>
              <a:spLocks/>
            </p:cNvSpPr>
            <p:nvPr/>
          </p:nvSpPr>
          <p:spPr bwMode="auto">
            <a:xfrm>
              <a:off x="842" y="3221"/>
              <a:ext cx="46" cy="26"/>
            </a:xfrm>
            <a:custGeom>
              <a:avLst/>
              <a:gdLst>
                <a:gd name="T0" fmla="*/ 5 w 91"/>
                <a:gd name="T1" fmla="*/ 2 h 80"/>
                <a:gd name="T2" fmla="*/ 3 w 91"/>
                <a:gd name="T3" fmla="*/ 1 h 80"/>
                <a:gd name="T4" fmla="*/ 1 w 91"/>
                <a:gd name="T5" fmla="*/ 2 h 80"/>
                <a:gd name="T6" fmla="*/ 0 w 91"/>
                <a:gd name="T7" fmla="*/ 2 h 80"/>
                <a:gd name="T8" fmla="*/ 0 w 91"/>
                <a:gd name="T9" fmla="*/ 2 h 80"/>
                <a:gd name="T10" fmla="*/ 1 w 91"/>
                <a:gd name="T11" fmla="*/ 2 h 80"/>
                <a:gd name="T12" fmla="*/ 2 w 91"/>
                <a:gd name="T13" fmla="*/ 3 h 80"/>
                <a:gd name="T14" fmla="*/ 2 w 91"/>
                <a:gd name="T15" fmla="*/ 3 h 80"/>
                <a:gd name="T16" fmla="*/ 2 w 91"/>
                <a:gd name="T17" fmla="*/ 3 h 80"/>
                <a:gd name="T18" fmla="*/ 3 w 91"/>
                <a:gd name="T19" fmla="*/ 2 h 80"/>
                <a:gd name="T20" fmla="*/ 5 w 91"/>
                <a:gd name="T21" fmla="*/ 3 h 80"/>
                <a:gd name="T22" fmla="*/ 5 w 91"/>
                <a:gd name="T23" fmla="*/ 2 h 80"/>
                <a:gd name="T24" fmla="*/ 4 w 91"/>
                <a:gd name="T25" fmla="*/ 2 h 80"/>
                <a:gd name="T26" fmla="*/ 4 w 91"/>
                <a:gd name="T27" fmla="*/ 2 h 80"/>
                <a:gd name="T28" fmla="*/ 3 w 91"/>
                <a:gd name="T29" fmla="*/ 2 h 80"/>
                <a:gd name="T30" fmla="*/ 3 w 91"/>
                <a:gd name="T31" fmla="*/ 2 h 80"/>
                <a:gd name="T32" fmla="*/ 3 w 91"/>
                <a:gd name="T33" fmla="*/ 2 h 80"/>
                <a:gd name="T34" fmla="*/ 4 w 91"/>
                <a:gd name="T35" fmla="*/ 2 h 80"/>
                <a:gd name="T36" fmla="*/ 5 w 91"/>
                <a:gd name="T37" fmla="*/ 2 h 80"/>
                <a:gd name="T38" fmla="*/ 3 w 91"/>
                <a:gd name="T39" fmla="*/ 1 h 80"/>
                <a:gd name="T40" fmla="*/ 5 w 91"/>
                <a:gd name="T41" fmla="*/ 2 h 80"/>
                <a:gd name="T42" fmla="*/ 12 w 91"/>
                <a:gd name="T43" fmla="*/ 0 h 80"/>
                <a:gd name="T44" fmla="*/ 3 w 91"/>
                <a:gd name="T45" fmla="*/ 1 h 80"/>
                <a:gd name="T46" fmla="*/ 5 w 91"/>
                <a:gd name="T47" fmla="*/ 2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1"/>
                <a:gd name="T73" fmla="*/ 0 h 80"/>
                <a:gd name="T74" fmla="*/ 91 w 91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1" h="80">
                  <a:moveTo>
                    <a:pt x="33" y="45"/>
                  </a:moveTo>
                  <a:lnTo>
                    <a:pt x="20" y="31"/>
                  </a:lnTo>
                  <a:lnTo>
                    <a:pt x="8" y="42"/>
                  </a:lnTo>
                  <a:lnTo>
                    <a:pt x="0" y="52"/>
                  </a:lnTo>
                  <a:lnTo>
                    <a:pt x="0" y="63"/>
                  </a:lnTo>
                  <a:lnTo>
                    <a:pt x="5" y="71"/>
                  </a:lnTo>
                  <a:lnTo>
                    <a:pt x="11" y="76"/>
                  </a:lnTo>
                  <a:lnTo>
                    <a:pt x="16" y="79"/>
                  </a:lnTo>
                  <a:lnTo>
                    <a:pt x="15" y="77"/>
                  </a:lnTo>
                  <a:lnTo>
                    <a:pt x="17" y="68"/>
                  </a:lnTo>
                  <a:lnTo>
                    <a:pt x="33" y="80"/>
                  </a:lnTo>
                  <a:lnTo>
                    <a:pt x="36" y="66"/>
                  </a:lnTo>
                  <a:lnTo>
                    <a:pt x="29" y="62"/>
                  </a:lnTo>
                  <a:lnTo>
                    <a:pt x="27" y="61"/>
                  </a:lnTo>
                  <a:lnTo>
                    <a:pt x="24" y="60"/>
                  </a:lnTo>
                  <a:lnTo>
                    <a:pt x="24" y="59"/>
                  </a:lnTo>
                  <a:lnTo>
                    <a:pt x="24" y="58"/>
                  </a:lnTo>
                  <a:lnTo>
                    <a:pt x="27" y="53"/>
                  </a:lnTo>
                  <a:lnTo>
                    <a:pt x="36" y="43"/>
                  </a:lnTo>
                  <a:lnTo>
                    <a:pt x="23" y="28"/>
                  </a:lnTo>
                  <a:lnTo>
                    <a:pt x="36" y="43"/>
                  </a:lnTo>
                  <a:lnTo>
                    <a:pt x="91" y="0"/>
                  </a:lnTo>
                  <a:lnTo>
                    <a:pt x="23" y="28"/>
                  </a:lnTo>
                  <a:lnTo>
                    <a:pt x="33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9" name="Freeform 79"/>
            <p:cNvSpPr>
              <a:spLocks/>
            </p:cNvSpPr>
            <p:nvPr/>
          </p:nvSpPr>
          <p:spPr bwMode="auto">
            <a:xfrm>
              <a:off x="834" y="3212"/>
              <a:ext cx="30" cy="26"/>
            </a:xfrm>
            <a:custGeom>
              <a:avLst/>
              <a:gdLst>
                <a:gd name="T0" fmla="*/ 5 w 60"/>
                <a:gd name="T1" fmla="*/ 0 h 78"/>
                <a:gd name="T2" fmla="*/ 5 w 60"/>
                <a:gd name="T3" fmla="*/ 0 h 78"/>
                <a:gd name="T4" fmla="*/ 3 w 60"/>
                <a:gd name="T5" fmla="*/ 0 h 78"/>
                <a:gd name="T6" fmla="*/ 2 w 60"/>
                <a:gd name="T7" fmla="*/ 1 h 78"/>
                <a:gd name="T8" fmla="*/ 1 w 60"/>
                <a:gd name="T9" fmla="*/ 1 h 78"/>
                <a:gd name="T10" fmla="*/ 0 w 60"/>
                <a:gd name="T11" fmla="*/ 2 h 78"/>
                <a:gd name="T12" fmla="*/ 0 w 60"/>
                <a:gd name="T13" fmla="*/ 2 h 78"/>
                <a:gd name="T14" fmla="*/ 2 w 60"/>
                <a:gd name="T15" fmla="*/ 3 h 78"/>
                <a:gd name="T16" fmla="*/ 4 w 60"/>
                <a:gd name="T17" fmla="*/ 3 h 78"/>
                <a:gd name="T18" fmla="*/ 7 w 60"/>
                <a:gd name="T19" fmla="*/ 3 h 78"/>
                <a:gd name="T20" fmla="*/ 5 w 60"/>
                <a:gd name="T21" fmla="*/ 2 h 78"/>
                <a:gd name="T22" fmla="*/ 4 w 60"/>
                <a:gd name="T23" fmla="*/ 2 h 78"/>
                <a:gd name="T24" fmla="*/ 3 w 60"/>
                <a:gd name="T25" fmla="*/ 2 h 78"/>
                <a:gd name="T26" fmla="*/ 3 w 60"/>
                <a:gd name="T27" fmla="*/ 2 h 78"/>
                <a:gd name="T28" fmla="*/ 3 w 60"/>
                <a:gd name="T29" fmla="*/ 2 h 78"/>
                <a:gd name="T30" fmla="*/ 4 w 60"/>
                <a:gd name="T31" fmla="*/ 2 h 78"/>
                <a:gd name="T32" fmla="*/ 5 w 60"/>
                <a:gd name="T33" fmla="*/ 1 h 78"/>
                <a:gd name="T34" fmla="*/ 6 w 60"/>
                <a:gd name="T35" fmla="*/ 1 h 78"/>
                <a:gd name="T36" fmla="*/ 7 w 60"/>
                <a:gd name="T37" fmla="*/ 1 h 78"/>
                <a:gd name="T38" fmla="*/ 7 w 60"/>
                <a:gd name="T39" fmla="*/ 0 h 78"/>
                <a:gd name="T40" fmla="*/ 7 w 60"/>
                <a:gd name="T41" fmla="*/ 1 h 78"/>
                <a:gd name="T42" fmla="*/ 8 w 60"/>
                <a:gd name="T43" fmla="*/ 0 h 78"/>
                <a:gd name="T44" fmla="*/ 7 w 60"/>
                <a:gd name="T45" fmla="*/ 0 h 78"/>
                <a:gd name="T46" fmla="*/ 5 w 60"/>
                <a:gd name="T47" fmla="*/ 0 h 7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0"/>
                <a:gd name="T73" fmla="*/ 0 h 78"/>
                <a:gd name="T74" fmla="*/ 60 w 60"/>
                <a:gd name="T75" fmla="*/ 78 h 7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0" h="78">
                  <a:moveTo>
                    <a:pt x="35" y="12"/>
                  </a:moveTo>
                  <a:lnTo>
                    <a:pt x="36" y="0"/>
                  </a:lnTo>
                  <a:lnTo>
                    <a:pt x="23" y="10"/>
                  </a:lnTo>
                  <a:lnTo>
                    <a:pt x="12" y="24"/>
                  </a:lnTo>
                  <a:lnTo>
                    <a:pt x="6" y="37"/>
                  </a:lnTo>
                  <a:lnTo>
                    <a:pt x="0" y="50"/>
                  </a:lnTo>
                  <a:lnTo>
                    <a:pt x="0" y="63"/>
                  </a:lnTo>
                  <a:lnTo>
                    <a:pt x="11" y="76"/>
                  </a:lnTo>
                  <a:lnTo>
                    <a:pt x="31" y="78"/>
                  </a:lnTo>
                  <a:lnTo>
                    <a:pt x="49" y="71"/>
                  </a:lnTo>
                  <a:lnTo>
                    <a:pt x="39" y="54"/>
                  </a:lnTo>
                  <a:lnTo>
                    <a:pt x="25" y="59"/>
                  </a:lnTo>
                  <a:lnTo>
                    <a:pt x="24" y="59"/>
                  </a:lnTo>
                  <a:lnTo>
                    <a:pt x="24" y="52"/>
                  </a:lnTo>
                  <a:lnTo>
                    <a:pt x="27" y="43"/>
                  </a:lnTo>
                  <a:lnTo>
                    <a:pt x="33" y="32"/>
                  </a:lnTo>
                  <a:lnTo>
                    <a:pt x="41" y="23"/>
                  </a:lnTo>
                  <a:lnTo>
                    <a:pt x="52" y="14"/>
                  </a:lnTo>
                  <a:lnTo>
                    <a:pt x="53" y="2"/>
                  </a:lnTo>
                  <a:lnTo>
                    <a:pt x="52" y="14"/>
                  </a:lnTo>
                  <a:lnTo>
                    <a:pt x="60" y="9"/>
                  </a:lnTo>
                  <a:lnTo>
                    <a:pt x="53" y="2"/>
                  </a:lnTo>
                  <a:lnTo>
                    <a:pt x="35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0" name="Freeform 80"/>
            <p:cNvSpPr>
              <a:spLocks/>
            </p:cNvSpPr>
            <p:nvPr/>
          </p:nvSpPr>
          <p:spPr bwMode="auto">
            <a:xfrm>
              <a:off x="847" y="3186"/>
              <a:ext cx="77" cy="30"/>
            </a:xfrm>
            <a:custGeom>
              <a:avLst/>
              <a:gdLst>
                <a:gd name="T0" fmla="*/ 16 w 155"/>
                <a:gd name="T1" fmla="*/ 1 h 90"/>
                <a:gd name="T2" fmla="*/ 18 w 155"/>
                <a:gd name="T3" fmla="*/ 1 h 90"/>
                <a:gd name="T4" fmla="*/ 14 w 155"/>
                <a:gd name="T5" fmla="*/ 0 h 90"/>
                <a:gd name="T6" fmla="*/ 10 w 155"/>
                <a:gd name="T7" fmla="*/ 0 h 90"/>
                <a:gd name="T8" fmla="*/ 6 w 155"/>
                <a:gd name="T9" fmla="*/ 0 h 90"/>
                <a:gd name="T10" fmla="*/ 3 w 155"/>
                <a:gd name="T11" fmla="*/ 1 h 90"/>
                <a:gd name="T12" fmla="*/ 1 w 155"/>
                <a:gd name="T13" fmla="*/ 1 h 90"/>
                <a:gd name="T14" fmla="*/ 0 w 155"/>
                <a:gd name="T15" fmla="*/ 2 h 90"/>
                <a:gd name="T16" fmla="*/ 0 w 155"/>
                <a:gd name="T17" fmla="*/ 3 h 90"/>
                <a:gd name="T18" fmla="*/ 1 w 155"/>
                <a:gd name="T19" fmla="*/ 3 h 90"/>
                <a:gd name="T20" fmla="*/ 3 w 155"/>
                <a:gd name="T21" fmla="*/ 3 h 90"/>
                <a:gd name="T22" fmla="*/ 3 w 155"/>
                <a:gd name="T23" fmla="*/ 3 h 90"/>
                <a:gd name="T24" fmla="*/ 3 w 155"/>
                <a:gd name="T25" fmla="*/ 2 h 90"/>
                <a:gd name="T26" fmla="*/ 4 w 155"/>
                <a:gd name="T27" fmla="*/ 2 h 90"/>
                <a:gd name="T28" fmla="*/ 5 w 155"/>
                <a:gd name="T29" fmla="*/ 1 h 90"/>
                <a:gd name="T30" fmla="*/ 7 w 155"/>
                <a:gd name="T31" fmla="*/ 1 h 90"/>
                <a:gd name="T32" fmla="*/ 10 w 155"/>
                <a:gd name="T33" fmla="*/ 1 h 90"/>
                <a:gd name="T34" fmla="*/ 13 w 155"/>
                <a:gd name="T35" fmla="*/ 1 h 90"/>
                <a:gd name="T36" fmla="*/ 16 w 155"/>
                <a:gd name="T37" fmla="*/ 1 h 90"/>
                <a:gd name="T38" fmla="*/ 19 w 155"/>
                <a:gd name="T39" fmla="*/ 1 h 90"/>
                <a:gd name="T40" fmla="*/ 16 w 155"/>
                <a:gd name="T41" fmla="*/ 1 h 90"/>
                <a:gd name="T42" fmla="*/ 19 w 155"/>
                <a:gd name="T43" fmla="*/ 2 h 90"/>
                <a:gd name="T44" fmla="*/ 19 w 155"/>
                <a:gd name="T45" fmla="*/ 1 h 90"/>
                <a:gd name="T46" fmla="*/ 16 w 155"/>
                <a:gd name="T47" fmla="*/ 1 h 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5"/>
                <a:gd name="T73" fmla="*/ 0 h 90"/>
                <a:gd name="T74" fmla="*/ 155 w 155"/>
                <a:gd name="T75" fmla="*/ 90 h 9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5" h="90">
                  <a:moveTo>
                    <a:pt x="131" y="31"/>
                  </a:moveTo>
                  <a:lnTo>
                    <a:pt x="151" y="25"/>
                  </a:lnTo>
                  <a:lnTo>
                    <a:pt x="115" y="7"/>
                  </a:lnTo>
                  <a:lnTo>
                    <a:pt x="81" y="0"/>
                  </a:lnTo>
                  <a:lnTo>
                    <a:pt x="52" y="5"/>
                  </a:lnTo>
                  <a:lnTo>
                    <a:pt x="28" y="16"/>
                  </a:lnTo>
                  <a:lnTo>
                    <a:pt x="11" y="33"/>
                  </a:lnTo>
                  <a:lnTo>
                    <a:pt x="2" y="52"/>
                  </a:lnTo>
                  <a:lnTo>
                    <a:pt x="0" y="72"/>
                  </a:lnTo>
                  <a:lnTo>
                    <a:pt x="10" y="90"/>
                  </a:lnTo>
                  <a:lnTo>
                    <a:pt x="28" y="80"/>
                  </a:lnTo>
                  <a:lnTo>
                    <a:pt x="24" y="70"/>
                  </a:lnTo>
                  <a:lnTo>
                    <a:pt x="25" y="56"/>
                  </a:lnTo>
                  <a:lnTo>
                    <a:pt x="32" y="44"/>
                  </a:lnTo>
                  <a:lnTo>
                    <a:pt x="44" y="31"/>
                  </a:lnTo>
                  <a:lnTo>
                    <a:pt x="60" y="22"/>
                  </a:lnTo>
                  <a:lnTo>
                    <a:pt x="81" y="19"/>
                  </a:lnTo>
                  <a:lnTo>
                    <a:pt x="105" y="24"/>
                  </a:lnTo>
                  <a:lnTo>
                    <a:pt x="135" y="40"/>
                  </a:lnTo>
                  <a:lnTo>
                    <a:pt x="155" y="33"/>
                  </a:lnTo>
                  <a:lnTo>
                    <a:pt x="135" y="40"/>
                  </a:lnTo>
                  <a:lnTo>
                    <a:pt x="154" y="51"/>
                  </a:lnTo>
                  <a:lnTo>
                    <a:pt x="155" y="33"/>
                  </a:lnTo>
                  <a:lnTo>
                    <a:pt x="131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1" name="Freeform 81"/>
            <p:cNvSpPr>
              <a:spLocks/>
            </p:cNvSpPr>
            <p:nvPr/>
          </p:nvSpPr>
          <p:spPr bwMode="auto">
            <a:xfrm>
              <a:off x="912" y="3140"/>
              <a:ext cx="336" cy="57"/>
            </a:xfrm>
            <a:custGeom>
              <a:avLst/>
              <a:gdLst>
                <a:gd name="T0" fmla="*/ 82 w 673"/>
                <a:gd name="T1" fmla="*/ 5 h 170"/>
                <a:gd name="T2" fmla="*/ 84 w 673"/>
                <a:gd name="T3" fmla="*/ 6 h 170"/>
                <a:gd name="T4" fmla="*/ 82 w 673"/>
                <a:gd name="T5" fmla="*/ 4 h 170"/>
                <a:gd name="T6" fmla="*/ 78 w 673"/>
                <a:gd name="T7" fmla="*/ 3 h 170"/>
                <a:gd name="T8" fmla="*/ 74 w 673"/>
                <a:gd name="T9" fmla="*/ 2 h 170"/>
                <a:gd name="T10" fmla="*/ 68 w 673"/>
                <a:gd name="T11" fmla="*/ 1 h 170"/>
                <a:gd name="T12" fmla="*/ 62 w 673"/>
                <a:gd name="T13" fmla="*/ 0 h 170"/>
                <a:gd name="T14" fmla="*/ 55 w 673"/>
                <a:gd name="T15" fmla="*/ 0 h 170"/>
                <a:gd name="T16" fmla="*/ 48 w 673"/>
                <a:gd name="T17" fmla="*/ 0 h 170"/>
                <a:gd name="T18" fmla="*/ 40 w 673"/>
                <a:gd name="T19" fmla="*/ 0 h 170"/>
                <a:gd name="T20" fmla="*/ 33 w 673"/>
                <a:gd name="T21" fmla="*/ 1 h 170"/>
                <a:gd name="T22" fmla="*/ 26 w 673"/>
                <a:gd name="T23" fmla="*/ 1 h 170"/>
                <a:gd name="T24" fmla="*/ 19 w 673"/>
                <a:gd name="T25" fmla="*/ 2 h 170"/>
                <a:gd name="T26" fmla="*/ 13 w 673"/>
                <a:gd name="T27" fmla="*/ 2 h 170"/>
                <a:gd name="T28" fmla="*/ 8 w 673"/>
                <a:gd name="T29" fmla="*/ 3 h 170"/>
                <a:gd name="T30" fmla="*/ 4 w 673"/>
                <a:gd name="T31" fmla="*/ 4 h 170"/>
                <a:gd name="T32" fmla="*/ 1 w 673"/>
                <a:gd name="T33" fmla="*/ 5 h 170"/>
                <a:gd name="T34" fmla="*/ 0 w 673"/>
                <a:gd name="T35" fmla="*/ 6 h 170"/>
                <a:gd name="T36" fmla="*/ 3 w 673"/>
                <a:gd name="T37" fmla="*/ 6 h 170"/>
                <a:gd name="T38" fmla="*/ 4 w 673"/>
                <a:gd name="T39" fmla="*/ 6 h 170"/>
                <a:gd name="T40" fmla="*/ 6 w 673"/>
                <a:gd name="T41" fmla="*/ 5 h 170"/>
                <a:gd name="T42" fmla="*/ 10 w 673"/>
                <a:gd name="T43" fmla="*/ 4 h 170"/>
                <a:gd name="T44" fmla="*/ 14 w 673"/>
                <a:gd name="T45" fmla="*/ 3 h 170"/>
                <a:gd name="T46" fmla="*/ 20 w 673"/>
                <a:gd name="T47" fmla="*/ 2 h 170"/>
                <a:gd name="T48" fmla="*/ 27 w 673"/>
                <a:gd name="T49" fmla="*/ 2 h 170"/>
                <a:gd name="T50" fmla="*/ 33 w 673"/>
                <a:gd name="T51" fmla="*/ 1 h 170"/>
                <a:gd name="T52" fmla="*/ 40 w 673"/>
                <a:gd name="T53" fmla="*/ 1 h 170"/>
                <a:gd name="T54" fmla="*/ 48 w 673"/>
                <a:gd name="T55" fmla="*/ 1 h 170"/>
                <a:gd name="T56" fmla="*/ 55 w 673"/>
                <a:gd name="T57" fmla="*/ 1 h 170"/>
                <a:gd name="T58" fmla="*/ 61 w 673"/>
                <a:gd name="T59" fmla="*/ 1 h 170"/>
                <a:gd name="T60" fmla="*/ 67 w 673"/>
                <a:gd name="T61" fmla="*/ 1 h 170"/>
                <a:gd name="T62" fmla="*/ 72 w 673"/>
                <a:gd name="T63" fmla="*/ 2 h 170"/>
                <a:gd name="T64" fmla="*/ 76 w 673"/>
                <a:gd name="T65" fmla="*/ 3 h 170"/>
                <a:gd name="T66" fmla="*/ 79 w 673"/>
                <a:gd name="T67" fmla="*/ 4 h 170"/>
                <a:gd name="T68" fmla="*/ 81 w 673"/>
                <a:gd name="T69" fmla="*/ 6 h 170"/>
                <a:gd name="T70" fmla="*/ 82 w 673"/>
                <a:gd name="T71" fmla="*/ 6 h 170"/>
                <a:gd name="T72" fmla="*/ 81 w 673"/>
                <a:gd name="T73" fmla="*/ 6 h 170"/>
                <a:gd name="T74" fmla="*/ 81 w 673"/>
                <a:gd name="T75" fmla="*/ 6 h 170"/>
                <a:gd name="T76" fmla="*/ 82 w 673"/>
                <a:gd name="T77" fmla="*/ 6 h 170"/>
                <a:gd name="T78" fmla="*/ 82 w 673"/>
                <a:gd name="T79" fmla="*/ 5 h 17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73"/>
                <a:gd name="T121" fmla="*/ 0 h 170"/>
                <a:gd name="T122" fmla="*/ 673 w 673"/>
                <a:gd name="T123" fmla="*/ 170 h 17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73" h="170">
                  <a:moveTo>
                    <a:pt x="661" y="146"/>
                  </a:moveTo>
                  <a:lnTo>
                    <a:pt x="673" y="154"/>
                  </a:lnTo>
                  <a:lnTo>
                    <a:pt x="657" y="108"/>
                  </a:lnTo>
                  <a:lnTo>
                    <a:pt x="630" y="71"/>
                  </a:lnTo>
                  <a:lnTo>
                    <a:pt x="593" y="41"/>
                  </a:lnTo>
                  <a:lnTo>
                    <a:pt x="550" y="21"/>
                  </a:lnTo>
                  <a:lnTo>
                    <a:pt x="497" y="8"/>
                  </a:lnTo>
                  <a:lnTo>
                    <a:pt x="442" y="1"/>
                  </a:lnTo>
                  <a:lnTo>
                    <a:pt x="384" y="0"/>
                  </a:lnTo>
                  <a:lnTo>
                    <a:pt x="325" y="5"/>
                  </a:lnTo>
                  <a:lnTo>
                    <a:pt x="265" y="15"/>
                  </a:lnTo>
                  <a:lnTo>
                    <a:pt x="208" y="30"/>
                  </a:lnTo>
                  <a:lnTo>
                    <a:pt x="154" y="47"/>
                  </a:lnTo>
                  <a:lnTo>
                    <a:pt x="106" y="66"/>
                  </a:lnTo>
                  <a:lnTo>
                    <a:pt x="65" y="89"/>
                  </a:lnTo>
                  <a:lnTo>
                    <a:pt x="32" y="113"/>
                  </a:lnTo>
                  <a:lnTo>
                    <a:pt x="11" y="140"/>
                  </a:lnTo>
                  <a:lnTo>
                    <a:pt x="0" y="168"/>
                  </a:lnTo>
                  <a:lnTo>
                    <a:pt x="24" y="170"/>
                  </a:lnTo>
                  <a:lnTo>
                    <a:pt x="32" y="148"/>
                  </a:lnTo>
                  <a:lnTo>
                    <a:pt x="51" y="126"/>
                  </a:lnTo>
                  <a:lnTo>
                    <a:pt x="81" y="104"/>
                  </a:lnTo>
                  <a:lnTo>
                    <a:pt x="119" y="83"/>
                  </a:lnTo>
                  <a:lnTo>
                    <a:pt x="164" y="64"/>
                  </a:lnTo>
                  <a:lnTo>
                    <a:pt x="216" y="47"/>
                  </a:lnTo>
                  <a:lnTo>
                    <a:pt x="270" y="34"/>
                  </a:lnTo>
                  <a:lnTo>
                    <a:pt x="327" y="24"/>
                  </a:lnTo>
                  <a:lnTo>
                    <a:pt x="384" y="19"/>
                  </a:lnTo>
                  <a:lnTo>
                    <a:pt x="440" y="20"/>
                  </a:lnTo>
                  <a:lnTo>
                    <a:pt x="491" y="27"/>
                  </a:lnTo>
                  <a:lnTo>
                    <a:pt x="539" y="38"/>
                  </a:lnTo>
                  <a:lnTo>
                    <a:pt x="580" y="56"/>
                  </a:lnTo>
                  <a:lnTo>
                    <a:pt x="612" y="81"/>
                  </a:lnTo>
                  <a:lnTo>
                    <a:pt x="636" y="114"/>
                  </a:lnTo>
                  <a:lnTo>
                    <a:pt x="649" y="156"/>
                  </a:lnTo>
                  <a:lnTo>
                    <a:pt x="661" y="165"/>
                  </a:lnTo>
                  <a:lnTo>
                    <a:pt x="649" y="156"/>
                  </a:lnTo>
                  <a:lnTo>
                    <a:pt x="650" y="165"/>
                  </a:lnTo>
                  <a:lnTo>
                    <a:pt x="661" y="165"/>
                  </a:lnTo>
                  <a:lnTo>
                    <a:pt x="661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2" name="Text Box 82"/>
            <p:cNvSpPr txBox="1">
              <a:spLocks noChangeArrowheads="1"/>
            </p:cNvSpPr>
            <p:nvPr/>
          </p:nvSpPr>
          <p:spPr bwMode="auto">
            <a:xfrm>
              <a:off x="1700" y="1460"/>
              <a:ext cx="10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Projetores</a:t>
              </a:r>
            </a:p>
          </p:txBody>
        </p:sp>
        <p:sp>
          <p:nvSpPr>
            <p:cNvPr id="41043" name="Text Box 83"/>
            <p:cNvSpPr txBox="1">
              <a:spLocks noChangeArrowheads="1"/>
            </p:cNvSpPr>
            <p:nvPr/>
          </p:nvSpPr>
          <p:spPr bwMode="auto">
            <a:xfrm>
              <a:off x="1476" y="3165"/>
              <a:ext cx="1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Centro de Projeção</a:t>
              </a:r>
            </a:p>
          </p:txBody>
        </p:sp>
        <p:sp>
          <p:nvSpPr>
            <p:cNvPr id="41044" name="Text Box 84"/>
            <p:cNvSpPr txBox="1">
              <a:spLocks noChangeArrowheads="1"/>
            </p:cNvSpPr>
            <p:nvPr/>
          </p:nvSpPr>
          <p:spPr bwMode="auto">
            <a:xfrm>
              <a:off x="3764" y="2665"/>
              <a:ext cx="1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Plano de Projeção</a:t>
              </a:r>
            </a:p>
          </p:txBody>
        </p:sp>
        <p:sp>
          <p:nvSpPr>
            <p:cNvPr id="41045" name="Text Box 85"/>
            <p:cNvSpPr txBox="1">
              <a:spLocks noChangeArrowheads="1"/>
            </p:cNvSpPr>
            <p:nvPr/>
          </p:nvSpPr>
          <p:spPr bwMode="auto">
            <a:xfrm>
              <a:off x="3412" y="1455"/>
              <a:ext cx="8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Objeto 3D</a:t>
              </a:r>
            </a:p>
          </p:txBody>
        </p:sp>
        <p:sp>
          <p:nvSpPr>
            <p:cNvPr id="41046" name="Text Box 86"/>
            <p:cNvSpPr txBox="1">
              <a:spLocks noChangeArrowheads="1"/>
            </p:cNvSpPr>
            <p:nvPr/>
          </p:nvSpPr>
          <p:spPr bwMode="auto">
            <a:xfrm>
              <a:off x="3231" y="3152"/>
              <a:ext cx="11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Objeto Projetado</a:t>
              </a:r>
            </a:p>
          </p:txBody>
        </p:sp>
        <p:sp>
          <p:nvSpPr>
            <p:cNvPr id="41047" name="Line 87"/>
            <p:cNvSpPr>
              <a:spLocks noChangeShapeType="1"/>
            </p:cNvSpPr>
            <p:nvPr/>
          </p:nvSpPr>
          <p:spPr bwMode="auto">
            <a:xfrm>
              <a:off x="2777" y="2367"/>
              <a:ext cx="458" cy="9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/>
              <a:t>PROJEÇÃO EM PERSPECTIVA: DESCRIÇÃO MATEMÁTICA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12875"/>
            <a:ext cx="7705725" cy="2232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600"/>
              <a:t>Um ponto P(x,y,z) do objeto será transformado em um ponto P’(x’,y’,z’) no plano de projeção</a:t>
            </a:r>
          </a:p>
          <a:p>
            <a:pPr eaLnBrk="1" hangingPunct="1">
              <a:lnSpc>
                <a:spcPct val="90000"/>
              </a:lnSpc>
            </a:pPr>
            <a:r>
              <a:rPr lang="pt-BR" sz="2600"/>
              <a:t>Considere que o plano de projeção contém os eixos X e Y</a:t>
            </a:r>
          </a:p>
          <a:p>
            <a:pPr eaLnBrk="1" hangingPunct="1">
              <a:lnSpc>
                <a:spcPct val="90000"/>
              </a:lnSpc>
            </a:pPr>
            <a:r>
              <a:rPr lang="pt-BR" sz="2600"/>
              <a:t>O centro de projeção é o ponto C(0,0,-d)</a:t>
            </a:r>
          </a:p>
        </p:txBody>
      </p:sp>
      <p:grpSp>
        <p:nvGrpSpPr>
          <p:cNvPr id="43012" name="Group 31"/>
          <p:cNvGrpSpPr>
            <a:grpSpLocks/>
          </p:cNvGrpSpPr>
          <p:nvPr/>
        </p:nvGrpSpPr>
        <p:grpSpPr bwMode="auto">
          <a:xfrm>
            <a:off x="1692275" y="3644900"/>
            <a:ext cx="5511800" cy="2670175"/>
            <a:chOff x="1111" y="2318"/>
            <a:chExt cx="3472" cy="1682"/>
          </a:xfrm>
        </p:grpSpPr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 flipH="1" flipV="1">
              <a:off x="2774" y="2356"/>
              <a:ext cx="0" cy="10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 flipH="1">
              <a:off x="1957" y="3424"/>
              <a:ext cx="82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 flipH="1">
              <a:off x="1247" y="3430"/>
              <a:ext cx="26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 flipV="1">
              <a:off x="2126" y="2972"/>
              <a:ext cx="0" cy="906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 flipH="1">
              <a:off x="2117" y="2500"/>
              <a:ext cx="668" cy="472"/>
            </a:xfrm>
            <a:prstGeom prst="line">
              <a:avLst/>
            </a:prstGeom>
            <a:ln w="12700"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018" name="Text Box 10"/>
            <p:cNvSpPr txBox="1">
              <a:spLocks noChangeArrowheads="1"/>
            </p:cNvSpPr>
            <p:nvPr/>
          </p:nvSpPr>
          <p:spPr bwMode="auto">
            <a:xfrm>
              <a:off x="1343" y="2854"/>
              <a:ext cx="6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P(x,y,z)</a:t>
              </a:r>
            </a:p>
          </p:txBody>
        </p:sp>
        <p:sp>
          <p:nvSpPr>
            <p:cNvPr id="43019" name="Text Box 11"/>
            <p:cNvSpPr txBox="1">
              <a:spLocks noChangeArrowheads="1"/>
            </p:cNvSpPr>
            <p:nvPr/>
          </p:nvSpPr>
          <p:spPr bwMode="auto">
            <a:xfrm>
              <a:off x="3935" y="3310"/>
              <a:ext cx="6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C(0,0,-d)</a:t>
              </a:r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H="1" flipV="1">
              <a:off x="1511" y="3070"/>
              <a:ext cx="2416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1519" y="3086"/>
              <a:ext cx="0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 flipV="1">
              <a:off x="1519" y="3430"/>
              <a:ext cx="504" cy="31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Text Box 15"/>
            <p:cNvSpPr txBox="1">
              <a:spLocks noChangeArrowheads="1"/>
            </p:cNvSpPr>
            <p:nvPr/>
          </p:nvSpPr>
          <p:spPr bwMode="auto">
            <a:xfrm>
              <a:off x="2479" y="3038"/>
              <a:ext cx="7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P’(x’,y’,z’)</a:t>
              </a:r>
            </a:p>
          </p:txBody>
        </p:sp>
        <p:sp>
          <p:nvSpPr>
            <p:cNvPr id="43024" name="Rectangle 16"/>
            <p:cNvSpPr>
              <a:spLocks noChangeArrowheads="1"/>
            </p:cNvSpPr>
            <p:nvPr/>
          </p:nvSpPr>
          <p:spPr bwMode="auto">
            <a:xfrm>
              <a:off x="1425" y="2934"/>
              <a:ext cx="2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sym typeface="Symbol" pitchFamily="18" charset="2"/>
                </a:rPr>
                <a:t></a:t>
              </a:r>
            </a:p>
          </p:txBody>
        </p:sp>
        <p:sp>
          <p:nvSpPr>
            <p:cNvPr id="43025" name="Rectangle 17"/>
            <p:cNvSpPr>
              <a:spLocks noChangeArrowheads="1"/>
            </p:cNvSpPr>
            <p:nvPr/>
          </p:nvSpPr>
          <p:spPr bwMode="auto">
            <a:xfrm>
              <a:off x="2401" y="3070"/>
              <a:ext cx="2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sym typeface="Symbol" pitchFamily="18" charset="2"/>
                </a:rPr>
                <a:t></a:t>
              </a:r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>
              <a:off x="2495" y="3230"/>
              <a:ext cx="0" cy="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flipV="1">
              <a:off x="1519" y="3422"/>
              <a:ext cx="2416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Text Box 20"/>
            <p:cNvSpPr txBox="1">
              <a:spLocks noChangeArrowheads="1"/>
            </p:cNvSpPr>
            <p:nvPr/>
          </p:nvSpPr>
          <p:spPr bwMode="auto">
            <a:xfrm>
              <a:off x="2423" y="3590"/>
              <a:ext cx="6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A’(x’,0,0)</a:t>
              </a:r>
            </a:p>
          </p:txBody>
        </p:sp>
        <p:sp>
          <p:nvSpPr>
            <p:cNvPr id="43029" name="Text Box 21"/>
            <p:cNvSpPr txBox="1">
              <a:spLocks noChangeArrowheads="1"/>
            </p:cNvSpPr>
            <p:nvPr/>
          </p:nvSpPr>
          <p:spPr bwMode="auto">
            <a:xfrm>
              <a:off x="1156" y="3748"/>
              <a:ext cx="6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A(x,0,z)</a:t>
              </a:r>
            </a:p>
          </p:txBody>
        </p:sp>
        <p:sp>
          <p:nvSpPr>
            <p:cNvPr id="43030" name="Text Box 22"/>
            <p:cNvSpPr txBox="1">
              <a:spLocks noChangeArrowheads="1"/>
            </p:cNvSpPr>
            <p:nvPr/>
          </p:nvSpPr>
          <p:spPr bwMode="auto">
            <a:xfrm>
              <a:off x="2791" y="2318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Y</a:t>
              </a:r>
            </a:p>
          </p:txBody>
        </p:sp>
        <p:sp>
          <p:nvSpPr>
            <p:cNvPr id="43031" name="Text Box 23"/>
            <p:cNvSpPr txBox="1">
              <a:spLocks noChangeArrowheads="1"/>
            </p:cNvSpPr>
            <p:nvPr/>
          </p:nvSpPr>
          <p:spPr bwMode="auto">
            <a:xfrm>
              <a:off x="1855" y="3758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X</a:t>
              </a:r>
            </a:p>
          </p:txBody>
        </p:sp>
        <p:sp>
          <p:nvSpPr>
            <p:cNvPr id="43032" name="Text Box 24"/>
            <p:cNvSpPr txBox="1">
              <a:spLocks noChangeArrowheads="1"/>
            </p:cNvSpPr>
            <p:nvPr/>
          </p:nvSpPr>
          <p:spPr bwMode="auto">
            <a:xfrm>
              <a:off x="1111" y="3206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Z</a:t>
              </a:r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1927" y="3203"/>
              <a:ext cx="5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B(0,0,z)</a:t>
              </a:r>
            </a:p>
          </p:txBody>
        </p:sp>
        <p:sp>
          <p:nvSpPr>
            <p:cNvPr id="43034" name="Text Box 26"/>
            <p:cNvSpPr txBox="1">
              <a:spLocks noChangeArrowheads="1"/>
            </p:cNvSpPr>
            <p:nvPr/>
          </p:nvSpPr>
          <p:spPr bwMode="auto">
            <a:xfrm>
              <a:off x="2744" y="3294"/>
              <a:ext cx="40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200" b="1"/>
                <a:t>O</a:t>
              </a:r>
              <a:r>
                <a:rPr lang="pt-BR" sz="900" b="1"/>
                <a:t>(0,0,0)</a:t>
              </a:r>
            </a:p>
          </p:txBody>
        </p:sp>
        <p:sp>
          <p:nvSpPr>
            <p:cNvPr id="43035" name="Text Box 27"/>
            <p:cNvSpPr txBox="1">
              <a:spLocks noChangeArrowheads="1"/>
            </p:cNvSpPr>
            <p:nvPr/>
          </p:nvSpPr>
          <p:spPr bwMode="auto">
            <a:xfrm>
              <a:off x="1565" y="3475"/>
              <a:ext cx="1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400" b="1"/>
                <a:t>x</a:t>
              </a:r>
            </a:p>
          </p:txBody>
        </p:sp>
        <p:sp>
          <p:nvSpPr>
            <p:cNvPr id="43036" name="Text Box 28"/>
            <p:cNvSpPr txBox="1">
              <a:spLocks noChangeArrowheads="1"/>
            </p:cNvSpPr>
            <p:nvPr/>
          </p:nvSpPr>
          <p:spPr bwMode="auto">
            <a:xfrm>
              <a:off x="2653" y="3430"/>
              <a:ext cx="27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000" b="1"/>
                <a:t>X’</a:t>
              </a:r>
            </a:p>
          </p:txBody>
        </p:sp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3107" y="3294"/>
              <a:ext cx="18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200" b="1"/>
                <a:t>d</a:t>
              </a:r>
            </a:p>
          </p:txBody>
        </p:sp>
        <p:sp>
          <p:nvSpPr>
            <p:cNvPr id="43038" name="Text Box 30"/>
            <p:cNvSpPr txBox="1">
              <a:spLocks noChangeArrowheads="1"/>
            </p:cNvSpPr>
            <p:nvPr/>
          </p:nvSpPr>
          <p:spPr bwMode="auto">
            <a:xfrm>
              <a:off x="2154" y="3385"/>
              <a:ext cx="18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200" b="1"/>
                <a:t>z</a:t>
              </a:r>
            </a:p>
          </p:txBody>
        </p:sp>
      </p:grp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/>
              <a:t>PROJEÇÃO EM PERSPECTIVA: DESRIÇÃO MATEMÁTICA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1025525"/>
          </a:xfrm>
        </p:spPr>
        <p:txBody>
          <a:bodyPr/>
          <a:lstStyle/>
          <a:p>
            <a:pPr eaLnBrk="1" hangingPunct="1"/>
            <a:r>
              <a:rPr lang="pt-BR"/>
              <a:t>Pode-se usar semelhança entre os triângulos ABC e A’OC. Assim,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720850" y="2559050"/>
          <a:ext cx="34258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393480" progId="Equation.3">
                  <p:embed/>
                </p:oleObj>
              </mc:Choice>
              <mc:Fallback>
                <p:oleObj name="Equation" r:id="rId2" imgW="14349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2559050"/>
                        <a:ext cx="34258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876300" y="3416300"/>
            <a:ext cx="29972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2600"/>
              <a:t>	Analogamente,</a:t>
            </a:r>
          </a:p>
        </p:txBody>
      </p:sp>
      <p:graphicFrame>
        <p:nvGraphicFramePr>
          <p:cNvPr id="15363" name="Object 6"/>
          <p:cNvGraphicFramePr>
            <a:graphicFrameLocks noChangeAspect="1"/>
          </p:cNvGraphicFramePr>
          <p:nvPr/>
        </p:nvGraphicFramePr>
        <p:xfrm>
          <a:off x="1728788" y="3981450"/>
          <a:ext cx="34861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393480" progId="Equation.3">
                  <p:embed/>
                </p:oleObj>
              </mc:Choice>
              <mc:Fallback>
                <p:oleObj name="Equation" r:id="rId4" imgW="14601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3981450"/>
                        <a:ext cx="348615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7"/>
          <p:cNvGraphicFramePr>
            <a:graphicFrameLocks noChangeAspect="1"/>
          </p:cNvGraphicFramePr>
          <p:nvPr/>
        </p:nvGraphicFramePr>
        <p:xfrm>
          <a:off x="3759200" y="5556250"/>
          <a:ext cx="1028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177480" progId="Equation.3">
                  <p:embed/>
                </p:oleObj>
              </mc:Choice>
              <mc:Fallback>
                <p:oleObj name="Equation" r:id="rId6" imgW="35532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5556250"/>
                        <a:ext cx="10287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876300" y="4965700"/>
            <a:ext cx="32385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2600"/>
              <a:t>	Finalmente,</a:t>
            </a:r>
          </a:p>
        </p:txBody>
      </p:sp>
      <p:grpSp>
        <p:nvGrpSpPr>
          <p:cNvPr id="15369" name="Group 9"/>
          <p:cNvGrpSpPr>
            <a:grpSpLocks/>
          </p:cNvGrpSpPr>
          <p:nvPr/>
        </p:nvGrpSpPr>
        <p:grpSpPr bwMode="auto">
          <a:xfrm>
            <a:off x="5943600" y="2819400"/>
            <a:ext cx="3035300" cy="3009900"/>
            <a:chOff x="3744" y="1776"/>
            <a:chExt cx="1912" cy="1896"/>
          </a:xfrm>
        </p:grpSpPr>
        <p:grpSp>
          <p:nvGrpSpPr>
            <p:cNvPr id="15370" name="Group 10"/>
            <p:cNvGrpSpPr>
              <a:grpSpLocks/>
            </p:cNvGrpSpPr>
            <p:nvPr/>
          </p:nvGrpSpPr>
          <p:grpSpPr bwMode="auto">
            <a:xfrm rot="-5400000">
              <a:off x="4040" y="2456"/>
              <a:ext cx="1376" cy="544"/>
              <a:chOff x="4032" y="2360"/>
              <a:chExt cx="1552" cy="664"/>
            </a:xfrm>
          </p:grpSpPr>
          <p:sp>
            <p:nvSpPr>
              <p:cNvPr id="15381" name="Line 11"/>
              <p:cNvSpPr>
                <a:spLocks noChangeShapeType="1"/>
              </p:cNvSpPr>
              <p:nvPr/>
            </p:nvSpPr>
            <p:spPr bwMode="auto">
              <a:xfrm>
                <a:off x="4032" y="2360"/>
                <a:ext cx="1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Line 12"/>
              <p:cNvSpPr>
                <a:spLocks noChangeShapeType="1"/>
              </p:cNvSpPr>
              <p:nvPr/>
            </p:nvSpPr>
            <p:spPr bwMode="auto">
              <a:xfrm>
                <a:off x="4032" y="2360"/>
                <a:ext cx="0" cy="6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Line 13"/>
              <p:cNvSpPr>
                <a:spLocks noChangeShapeType="1"/>
              </p:cNvSpPr>
              <p:nvPr/>
            </p:nvSpPr>
            <p:spPr bwMode="auto">
              <a:xfrm flipV="1">
                <a:off x="4032" y="2368"/>
                <a:ext cx="1552" cy="6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Line 14"/>
              <p:cNvSpPr>
                <a:spLocks noChangeShapeType="1"/>
              </p:cNvSpPr>
              <p:nvPr/>
            </p:nvSpPr>
            <p:spPr bwMode="auto">
              <a:xfrm>
                <a:off x="4656" y="2360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" name="Rectangle 15"/>
            <p:cNvSpPr>
              <a:spLocks noChangeArrowheads="1"/>
            </p:cNvSpPr>
            <p:nvPr/>
          </p:nvSpPr>
          <p:spPr bwMode="auto">
            <a:xfrm>
              <a:off x="3865" y="1950"/>
              <a:ext cx="6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C(0,0,-d)</a:t>
              </a:r>
            </a:p>
          </p:txBody>
        </p:sp>
        <p:sp>
          <p:nvSpPr>
            <p:cNvPr id="15372" name="Rectangle 16"/>
            <p:cNvSpPr>
              <a:spLocks noChangeArrowheads="1"/>
            </p:cNvSpPr>
            <p:nvPr/>
          </p:nvSpPr>
          <p:spPr bwMode="auto">
            <a:xfrm>
              <a:off x="3865" y="2726"/>
              <a:ext cx="5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O(0,0,0)</a:t>
              </a:r>
            </a:p>
          </p:txBody>
        </p:sp>
        <p:sp>
          <p:nvSpPr>
            <p:cNvPr id="15373" name="Rectangle 17"/>
            <p:cNvSpPr>
              <a:spLocks noChangeArrowheads="1"/>
            </p:cNvSpPr>
            <p:nvPr/>
          </p:nvSpPr>
          <p:spPr bwMode="auto">
            <a:xfrm>
              <a:off x="3865" y="3270"/>
              <a:ext cx="5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B(0,0,z)</a:t>
              </a:r>
            </a:p>
          </p:txBody>
        </p:sp>
        <p:sp>
          <p:nvSpPr>
            <p:cNvPr id="15374" name="Rectangle 18"/>
            <p:cNvSpPr>
              <a:spLocks noChangeArrowheads="1"/>
            </p:cNvSpPr>
            <p:nvPr/>
          </p:nvSpPr>
          <p:spPr bwMode="auto">
            <a:xfrm>
              <a:off x="4289" y="235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d</a:t>
              </a:r>
            </a:p>
          </p:txBody>
        </p:sp>
        <p:sp>
          <p:nvSpPr>
            <p:cNvPr id="15375" name="Rectangle 19"/>
            <p:cNvSpPr>
              <a:spLocks noChangeArrowheads="1"/>
            </p:cNvSpPr>
            <p:nvPr/>
          </p:nvSpPr>
          <p:spPr bwMode="auto">
            <a:xfrm>
              <a:off x="4297" y="297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z</a:t>
              </a:r>
            </a:p>
          </p:txBody>
        </p:sp>
        <p:sp>
          <p:nvSpPr>
            <p:cNvPr id="15376" name="Rectangle 20"/>
            <p:cNvSpPr>
              <a:spLocks noChangeArrowheads="1"/>
            </p:cNvSpPr>
            <p:nvPr/>
          </p:nvSpPr>
          <p:spPr bwMode="auto">
            <a:xfrm>
              <a:off x="4553" y="2838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x’</a:t>
              </a:r>
            </a:p>
          </p:txBody>
        </p:sp>
        <p:sp>
          <p:nvSpPr>
            <p:cNvPr id="15377" name="Rectangle 21"/>
            <p:cNvSpPr>
              <a:spLocks noChangeArrowheads="1"/>
            </p:cNvSpPr>
            <p:nvPr/>
          </p:nvSpPr>
          <p:spPr bwMode="auto">
            <a:xfrm>
              <a:off x="4649" y="3390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x</a:t>
              </a:r>
            </a:p>
          </p:txBody>
        </p:sp>
        <p:sp>
          <p:nvSpPr>
            <p:cNvPr id="15378" name="Rectangle 22"/>
            <p:cNvSpPr>
              <a:spLocks noChangeArrowheads="1"/>
            </p:cNvSpPr>
            <p:nvPr/>
          </p:nvSpPr>
          <p:spPr bwMode="auto">
            <a:xfrm>
              <a:off x="4785" y="2726"/>
              <a:ext cx="6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A’(x’,0,0)</a:t>
              </a:r>
            </a:p>
          </p:txBody>
        </p:sp>
        <p:sp>
          <p:nvSpPr>
            <p:cNvPr id="15379" name="Rectangle 23"/>
            <p:cNvSpPr>
              <a:spLocks noChangeArrowheads="1"/>
            </p:cNvSpPr>
            <p:nvPr/>
          </p:nvSpPr>
          <p:spPr bwMode="auto">
            <a:xfrm>
              <a:off x="5009" y="3270"/>
              <a:ext cx="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A(x,0,z)</a:t>
              </a:r>
            </a:p>
          </p:txBody>
        </p:sp>
        <p:sp>
          <p:nvSpPr>
            <p:cNvPr id="15380" name="Rectangle 24"/>
            <p:cNvSpPr>
              <a:spLocks noChangeArrowheads="1"/>
            </p:cNvSpPr>
            <p:nvPr/>
          </p:nvSpPr>
          <p:spPr bwMode="auto">
            <a:xfrm>
              <a:off x="3744" y="1776"/>
              <a:ext cx="1912" cy="18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/>
              <a:t>PROJEÇÃO EM PERSPECTIVA: DESRIÇÃO MATEMÁTICA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1901825"/>
          </a:xfrm>
        </p:spPr>
        <p:txBody>
          <a:bodyPr/>
          <a:lstStyle/>
          <a:p>
            <a:pPr eaLnBrk="1" hangingPunct="1"/>
            <a:r>
              <a:rPr lang="pt-BR"/>
              <a:t>Problema: As equações para x’,y’ não são lineares, então como podemos representá-las na forma matricial?</a:t>
            </a:r>
          </a:p>
          <a:p>
            <a:pPr eaLnBrk="1" hangingPunct="1"/>
            <a:r>
              <a:rPr lang="pt-BR"/>
              <a:t>Solução: fazer w </a:t>
            </a:r>
            <a:r>
              <a:rPr lang="pt-BR">
                <a:sym typeface="Symbol" pitchFamily="18" charset="2"/>
              </a:rPr>
              <a:t> 1, em que w = z+d. Logo,</a:t>
            </a:r>
            <a:endParaRPr lang="pt-BR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212975" y="3578225"/>
          <a:ext cx="12731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177480" progId="Equation.3">
                  <p:embed/>
                </p:oleObj>
              </mc:Choice>
              <mc:Fallback>
                <p:oleObj name="Equation" r:id="rId2" imgW="53316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3578225"/>
                        <a:ext cx="1273175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2185988" y="4144963"/>
          <a:ext cx="13033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203040" progId="Equation.3">
                  <p:embed/>
                </p:oleObj>
              </mc:Choice>
              <mc:Fallback>
                <p:oleObj name="Equation" r:id="rId4" imgW="5457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4144963"/>
                        <a:ext cx="1303337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6"/>
          <p:cNvGraphicFramePr>
            <a:graphicFrameLocks noChangeAspect="1"/>
          </p:cNvGraphicFramePr>
          <p:nvPr/>
        </p:nvGraphicFramePr>
        <p:xfrm>
          <a:off x="2235200" y="4670425"/>
          <a:ext cx="8477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320" imgH="177480" progId="Equation.3">
                  <p:embed/>
                </p:oleObj>
              </mc:Choice>
              <mc:Fallback>
                <p:oleObj name="Equation" r:id="rId6" imgW="35532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4670425"/>
                        <a:ext cx="847725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7"/>
          <p:cNvGraphicFramePr>
            <a:graphicFrameLocks noChangeAspect="1"/>
          </p:cNvGraphicFramePr>
          <p:nvPr/>
        </p:nvGraphicFramePr>
        <p:xfrm>
          <a:off x="2147888" y="5178425"/>
          <a:ext cx="145573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480" imgH="177480" progId="Equation.3">
                  <p:embed/>
                </p:oleObj>
              </mc:Choice>
              <mc:Fallback>
                <p:oleObj name="Equation" r:id="rId8" imgW="60948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5178425"/>
                        <a:ext cx="1455737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AutoShape 8"/>
          <p:cNvSpPr>
            <a:spLocks/>
          </p:cNvSpPr>
          <p:nvPr/>
        </p:nvSpPr>
        <p:spPr bwMode="auto">
          <a:xfrm>
            <a:off x="3759200" y="3670300"/>
            <a:ext cx="241300" cy="1816100"/>
          </a:xfrm>
          <a:prstGeom prst="rightBrace">
            <a:avLst>
              <a:gd name="adj1" fmla="val 627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3797300" y="4305300"/>
            <a:ext cx="50292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2600"/>
              <a:t>	</a:t>
            </a:r>
            <a:r>
              <a:rPr lang="pt-BR" sz="2200"/>
              <a:t>equações lineares, possível de criar a fórmula matricial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/>
              <a:t>PROJEÇÃO EM PERSPECTIVA: DESCRIÇÃO MATEMÁTICA</a:t>
            </a:r>
          </a:p>
        </p:txBody>
      </p:sp>
      <p:sp>
        <p:nvSpPr>
          <p:cNvPr id="174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720725"/>
          </a:xfrm>
        </p:spPr>
        <p:txBody>
          <a:bodyPr/>
          <a:lstStyle/>
          <a:p>
            <a:pPr eaLnBrk="1" hangingPunct="1"/>
            <a:r>
              <a:rPr lang="pt-BR"/>
              <a:t>Matriz em Perspectiva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2519363" y="2178050"/>
          <a:ext cx="2224087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914400" progId="Equation.3">
                  <p:embed/>
                </p:oleObj>
              </mc:Choice>
              <mc:Fallback>
                <p:oleObj name="Equation" r:id="rId2" imgW="100296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2178050"/>
                        <a:ext cx="2224087" cy="202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4546600" y="1995488"/>
          <a:ext cx="1035050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1079280" progId="Equation.DSMT4">
                  <p:embed/>
                </p:oleObj>
              </mc:Choice>
              <mc:Fallback>
                <p:oleObj name="Equation" r:id="rId4" imgW="457200" imgH="1079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1995488"/>
                        <a:ext cx="1035050" cy="240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6"/>
          <p:cNvGraphicFramePr>
            <a:graphicFrameLocks noChangeAspect="1"/>
          </p:cNvGraphicFramePr>
          <p:nvPr/>
        </p:nvGraphicFramePr>
        <p:xfrm>
          <a:off x="1566863" y="2178050"/>
          <a:ext cx="949325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914400" progId="Equation.3">
                  <p:embed/>
                </p:oleObj>
              </mc:Choice>
              <mc:Fallback>
                <p:oleObj name="Equation" r:id="rId6" imgW="41904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2178050"/>
                        <a:ext cx="949325" cy="203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5483225" y="2178050"/>
          <a:ext cx="1093788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914400" progId="Equation.3">
                  <p:embed/>
                </p:oleObj>
              </mc:Choice>
              <mc:Fallback>
                <p:oleObj name="Equation" r:id="rId8" imgW="4824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225" y="2178050"/>
                        <a:ext cx="1093788" cy="203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863600" y="4330700"/>
            <a:ext cx="53467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pt-BR" sz="2600"/>
              <a:t>Em coordenadas homogêneas</a:t>
            </a:r>
          </a:p>
        </p:txBody>
      </p:sp>
      <p:graphicFrame>
        <p:nvGraphicFramePr>
          <p:cNvPr id="17414" name="Object 9"/>
          <p:cNvGraphicFramePr>
            <a:graphicFrameLocks noChangeAspect="1"/>
          </p:cNvGraphicFramePr>
          <p:nvPr/>
        </p:nvGraphicFramePr>
        <p:xfrm>
          <a:off x="2500313" y="4883150"/>
          <a:ext cx="30226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33440" imgH="469800" progId="Equation.3">
                  <p:embed/>
                </p:oleObj>
              </mc:Choice>
              <mc:Fallback>
                <p:oleObj name="Equation" r:id="rId10" imgW="133344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883150"/>
                        <a:ext cx="3022600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M:\JOBS\Hearn Baker\FINAL\ch07\tiff\AADGHYG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" y="0"/>
            <a:ext cx="9129713" cy="6858000"/>
          </a:xfrm>
          <a:prstGeom prst="rect">
            <a:avLst/>
          </a:prstGeom>
          <a:noFill/>
        </p:spPr>
      </p:pic>
      <p:pic>
        <p:nvPicPr>
          <p:cNvPr id="18435" name="Picture 3" descr="C:\JOBS\Hearn Baker\Hearn-Baker-cright-new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175" y="6324600"/>
            <a:ext cx="7105650" cy="41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M:\JOBS\Hearn Baker\FINAL\ch07\tiff\AADGHYH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" y="0"/>
            <a:ext cx="9129713" cy="6858000"/>
          </a:xfrm>
          <a:prstGeom prst="rect">
            <a:avLst/>
          </a:prstGeom>
          <a:noFill/>
        </p:spPr>
      </p:pic>
      <p:pic>
        <p:nvPicPr>
          <p:cNvPr id="19459" name="Picture 3" descr="C:\JOBS\Hearn Baker\Hearn-Baker-cright-new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175" y="6324600"/>
            <a:ext cx="7105650" cy="41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PROJEÇÃO PARALELA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213600" y="3470275"/>
            <a:ext cx="1677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Projetores</a:t>
            </a: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1144588" y="2279650"/>
            <a:ext cx="7424737" cy="3424238"/>
            <a:chOff x="465" y="1516"/>
            <a:chExt cx="4677" cy="2157"/>
          </a:xfrm>
        </p:grpSpPr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1452" y="2099"/>
              <a:ext cx="2243" cy="832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0" name="Freeform 6"/>
            <p:cNvSpPr>
              <a:spLocks/>
            </p:cNvSpPr>
            <p:nvPr/>
          </p:nvSpPr>
          <p:spPr bwMode="auto">
            <a:xfrm>
              <a:off x="1452" y="2094"/>
              <a:ext cx="2252" cy="10"/>
            </a:xfrm>
            <a:custGeom>
              <a:avLst/>
              <a:gdLst>
                <a:gd name="T0" fmla="*/ 563 w 4505"/>
                <a:gd name="T1" fmla="*/ 1 h 31"/>
                <a:gd name="T2" fmla="*/ 561 w 4505"/>
                <a:gd name="T3" fmla="*/ 0 h 31"/>
                <a:gd name="T4" fmla="*/ 0 w 4505"/>
                <a:gd name="T5" fmla="*/ 0 h 31"/>
                <a:gd name="T6" fmla="*/ 0 w 4505"/>
                <a:gd name="T7" fmla="*/ 1 h 31"/>
                <a:gd name="T8" fmla="*/ 561 w 4505"/>
                <a:gd name="T9" fmla="*/ 1 h 31"/>
                <a:gd name="T10" fmla="*/ 558 w 4505"/>
                <a:gd name="T11" fmla="*/ 1 h 31"/>
                <a:gd name="T12" fmla="*/ 563 w 4505"/>
                <a:gd name="T13" fmla="*/ 1 h 31"/>
                <a:gd name="T14" fmla="*/ 563 w 4505"/>
                <a:gd name="T15" fmla="*/ 0 h 31"/>
                <a:gd name="T16" fmla="*/ 561 w 4505"/>
                <a:gd name="T17" fmla="*/ 0 h 31"/>
                <a:gd name="T18" fmla="*/ 563 w 4505"/>
                <a:gd name="T19" fmla="*/ 1 h 3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05"/>
                <a:gd name="T31" fmla="*/ 0 h 31"/>
                <a:gd name="T32" fmla="*/ 4505 w 4505"/>
                <a:gd name="T33" fmla="*/ 31 h 3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05" h="31">
                  <a:moveTo>
                    <a:pt x="4505" y="16"/>
                  </a:moveTo>
                  <a:lnTo>
                    <a:pt x="4488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4488" y="31"/>
                  </a:lnTo>
                  <a:lnTo>
                    <a:pt x="4470" y="16"/>
                  </a:lnTo>
                  <a:lnTo>
                    <a:pt x="4505" y="16"/>
                  </a:lnTo>
                  <a:lnTo>
                    <a:pt x="4505" y="0"/>
                  </a:lnTo>
                  <a:lnTo>
                    <a:pt x="4488" y="0"/>
                  </a:lnTo>
                  <a:lnTo>
                    <a:pt x="4505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1" name="Freeform 7"/>
            <p:cNvSpPr>
              <a:spLocks/>
            </p:cNvSpPr>
            <p:nvPr/>
          </p:nvSpPr>
          <p:spPr bwMode="auto">
            <a:xfrm>
              <a:off x="3686" y="2099"/>
              <a:ext cx="18" cy="837"/>
            </a:xfrm>
            <a:custGeom>
              <a:avLst/>
              <a:gdLst>
                <a:gd name="T0" fmla="*/ 3 w 35"/>
                <a:gd name="T1" fmla="*/ 93 h 2511"/>
                <a:gd name="T2" fmla="*/ 5 w 35"/>
                <a:gd name="T3" fmla="*/ 92 h 2511"/>
                <a:gd name="T4" fmla="*/ 5 w 35"/>
                <a:gd name="T5" fmla="*/ 0 h 2511"/>
                <a:gd name="T6" fmla="*/ 0 w 35"/>
                <a:gd name="T7" fmla="*/ 0 h 2511"/>
                <a:gd name="T8" fmla="*/ 0 w 35"/>
                <a:gd name="T9" fmla="*/ 92 h 2511"/>
                <a:gd name="T10" fmla="*/ 3 w 35"/>
                <a:gd name="T11" fmla="*/ 92 h 2511"/>
                <a:gd name="T12" fmla="*/ 3 w 35"/>
                <a:gd name="T13" fmla="*/ 93 h 2511"/>
                <a:gd name="T14" fmla="*/ 5 w 35"/>
                <a:gd name="T15" fmla="*/ 93 h 2511"/>
                <a:gd name="T16" fmla="*/ 5 w 35"/>
                <a:gd name="T17" fmla="*/ 92 h 2511"/>
                <a:gd name="T18" fmla="*/ 3 w 35"/>
                <a:gd name="T19" fmla="*/ 93 h 25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2511"/>
                <a:gd name="T32" fmla="*/ 35 w 35"/>
                <a:gd name="T33" fmla="*/ 2511 h 25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2511">
                  <a:moveTo>
                    <a:pt x="18" y="2511"/>
                  </a:moveTo>
                  <a:lnTo>
                    <a:pt x="35" y="2495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2495"/>
                  </a:lnTo>
                  <a:lnTo>
                    <a:pt x="18" y="2479"/>
                  </a:lnTo>
                  <a:lnTo>
                    <a:pt x="18" y="2511"/>
                  </a:lnTo>
                  <a:lnTo>
                    <a:pt x="35" y="2511"/>
                  </a:lnTo>
                  <a:lnTo>
                    <a:pt x="35" y="2495"/>
                  </a:lnTo>
                  <a:lnTo>
                    <a:pt x="18" y="25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2" name="Freeform 8"/>
            <p:cNvSpPr>
              <a:spLocks/>
            </p:cNvSpPr>
            <p:nvPr/>
          </p:nvSpPr>
          <p:spPr bwMode="auto">
            <a:xfrm>
              <a:off x="1443" y="2926"/>
              <a:ext cx="2252" cy="10"/>
            </a:xfrm>
            <a:custGeom>
              <a:avLst/>
              <a:gdLst>
                <a:gd name="T0" fmla="*/ 0 w 4505"/>
                <a:gd name="T1" fmla="*/ 1 h 32"/>
                <a:gd name="T2" fmla="*/ 2 w 4505"/>
                <a:gd name="T3" fmla="*/ 1 h 32"/>
                <a:gd name="T4" fmla="*/ 563 w 4505"/>
                <a:gd name="T5" fmla="*/ 1 h 32"/>
                <a:gd name="T6" fmla="*/ 563 w 4505"/>
                <a:gd name="T7" fmla="*/ 0 h 32"/>
                <a:gd name="T8" fmla="*/ 2 w 4505"/>
                <a:gd name="T9" fmla="*/ 0 h 32"/>
                <a:gd name="T10" fmla="*/ 4 w 4505"/>
                <a:gd name="T11" fmla="*/ 1 h 32"/>
                <a:gd name="T12" fmla="*/ 0 w 4505"/>
                <a:gd name="T13" fmla="*/ 1 h 32"/>
                <a:gd name="T14" fmla="*/ 0 w 4505"/>
                <a:gd name="T15" fmla="*/ 1 h 32"/>
                <a:gd name="T16" fmla="*/ 2 w 4505"/>
                <a:gd name="T17" fmla="*/ 1 h 32"/>
                <a:gd name="T18" fmla="*/ 0 w 4505"/>
                <a:gd name="T19" fmla="*/ 1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05"/>
                <a:gd name="T31" fmla="*/ 0 h 32"/>
                <a:gd name="T32" fmla="*/ 4505 w 4505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05" h="32">
                  <a:moveTo>
                    <a:pt x="0" y="16"/>
                  </a:moveTo>
                  <a:lnTo>
                    <a:pt x="17" y="32"/>
                  </a:lnTo>
                  <a:lnTo>
                    <a:pt x="4505" y="32"/>
                  </a:lnTo>
                  <a:lnTo>
                    <a:pt x="4505" y="0"/>
                  </a:lnTo>
                  <a:lnTo>
                    <a:pt x="17" y="0"/>
                  </a:lnTo>
                  <a:lnTo>
                    <a:pt x="35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17" y="32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Freeform 9"/>
            <p:cNvSpPr>
              <a:spLocks/>
            </p:cNvSpPr>
            <p:nvPr/>
          </p:nvSpPr>
          <p:spPr bwMode="auto">
            <a:xfrm>
              <a:off x="1443" y="2094"/>
              <a:ext cx="17" cy="837"/>
            </a:xfrm>
            <a:custGeom>
              <a:avLst/>
              <a:gdLst>
                <a:gd name="T0" fmla="*/ 2 w 35"/>
                <a:gd name="T1" fmla="*/ 0 h 2511"/>
                <a:gd name="T2" fmla="*/ 0 w 35"/>
                <a:gd name="T3" fmla="*/ 1 h 2511"/>
                <a:gd name="T4" fmla="*/ 0 w 35"/>
                <a:gd name="T5" fmla="*/ 93 h 2511"/>
                <a:gd name="T6" fmla="*/ 4 w 35"/>
                <a:gd name="T7" fmla="*/ 93 h 2511"/>
                <a:gd name="T8" fmla="*/ 4 w 35"/>
                <a:gd name="T9" fmla="*/ 1 h 2511"/>
                <a:gd name="T10" fmla="*/ 2 w 35"/>
                <a:gd name="T11" fmla="*/ 1 h 2511"/>
                <a:gd name="T12" fmla="*/ 2 w 35"/>
                <a:gd name="T13" fmla="*/ 0 h 2511"/>
                <a:gd name="T14" fmla="*/ 0 w 35"/>
                <a:gd name="T15" fmla="*/ 0 h 2511"/>
                <a:gd name="T16" fmla="*/ 0 w 35"/>
                <a:gd name="T17" fmla="*/ 1 h 2511"/>
                <a:gd name="T18" fmla="*/ 2 w 35"/>
                <a:gd name="T19" fmla="*/ 0 h 25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2511"/>
                <a:gd name="T32" fmla="*/ 35 w 35"/>
                <a:gd name="T33" fmla="*/ 2511 h 25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2511">
                  <a:moveTo>
                    <a:pt x="17" y="0"/>
                  </a:moveTo>
                  <a:lnTo>
                    <a:pt x="0" y="16"/>
                  </a:lnTo>
                  <a:lnTo>
                    <a:pt x="0" y="2511"/>
                  </a:lnTo>
                  <a:lnTo>
                    <a:pt x="35" y="2511"/>
                  </a:lnTo>
                  <a:lnTo>
                    <a:pt x="35" y="16"/>
                  </a:lnTo>
                  <a:lnTo>
                    <a:pt x="17" y="31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Freeform 10"/>
            <p:cNvSpPr>
              <a:spLocks/>
            </p:cNvSpPr>
            <p:nvPr/>
          </p:nvSpPr>
          <p:spPr bwMode="auto">
            <a:xfrm>
              <a:off x="1902" y="3102"/>
              <a:ext cx="120" cy="61"/>
            </a:xfrm>
            <a:custGeom>
              <a:avLst/>
              <a:gdLst>
                <a:gd name="T0" fmla="*/ 0 w 240"/>
                <a:gd name="T1" fmla="*/ 7 h 182"/>
                <a:gd name="T2" fmla="*/ 0 w 240"/>
                <a:gd name="T3" fmla="*/ 7 h 182"/>
                <a:gd name="T4" fmla="*/ 17 w 240"/>
                <a:gd name="T5" fmla="*/ 0 h 182"/>
                <a:gd name="T6" fmla="*/ 30 w 240"/>
                <a:gd name="T7" fmla="*/ 6 h 182"/>
                <a:gd name="T8" fmla="*/ 0 w 240"/>
                <a:gd name="T9" fmla="*/ 7 h 182"/>
                <a:gd name="T10" fmla="*/ 0 w 240"/>
                <a:gd name="T11" fmla="*/ 7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0"/>
                <a:gd name="T19" fmla="*/ 0 h 182"/>
                <a:gd name="T20" fmla="*/ 240 w 240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0" h="182">
                  <a:moveTo>
                    <a:pt x="0" y="182"/>
                  </a:moveTo>
                  <a:lnTo>
                    <a:pt x="0" y="182"/>
                  </a:lnTo>
                  <a:lnTo>
                    <a:pt x="132" y="0"/>
                  </a:lnTo>
                  <a:lnTo>
                    <a:pt x="240" y="168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Freeform 11"/>
            <p:cNvSpPr>
              <a:spLocks/>
            </p:cNvSpPr>
            <p:nvPr/>
          </p:nvSpPr>
          <p:spPr bwMode="auto">
            <a:xfrm>
              <a:off x="1985" y="3101"/>
              <a:ext cx="83" cy="35"/>
            </a:xfrm>
            <a:custGeom>
              <a:avLst/>
              <a:gdLst>
                <a:gd name="T0" fmla="*/ 19 w 165"/>
                <a:gd name="T1" fmla="*/ 0 h 104"/>
                <a:gd name="T2" fmla="*/ 21 w 165"/>
                <a:gd name="T3" fmla="*/ 1 h 104"/>
                <a:gd name="T4" fmla="*/ 3 w 165"/>
                <a:gd name="T5" fmla="*/ 4 h 104"/>
                <a:gd name="T6" fmla="*/ 0 w 165"/>
                <a:gd name="T7" fmla="*/ 3 h 104"/>
                <a:gd name="T8" fmla="*/ 19 w 165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104"/>
                <a:gd name="T17" fmla="*/ 165 w 165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104">
                  <a:moveTo>
                    <a:pt x="147" y="0"/>
                  </a:moveTo>
                  <a:lnTo>
                    <a:pt x="165" y="27"/>
                  </a:lnTo>
                  <a:lnTo>
                    <a:pt x="18" y="104"/>
                  </a:lnTo>
                  <a:lnTo>
                    <a:pt x="0" y="7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Freeform 12"/>
            <p:cNvSpPr>
              <a:spLocks/>
            </p:cNvSpPr>
            <p:nvPr/>
          </p:nvSpPr>
          <p:spPr bwMode="auto">
            <a:xfrm>
              <a:off x="2133" y="3050"/>
              <a:ext cx="82" cy="35"/>
            </a:xfrm>
            <a:custGeom>
              <a:avLst/>
              <a:gdLst>
                <a:gd name="T0" fmla="*/ 18 w 165"/>
                <a:gd name="T1" fmla="*/ 0 h 104"/>
                <a:gd name="T2" fmla="*/ 20 w 165"/>
                <a:gd name="T3" fmla="*/ 1 h 104"/>
                <a:gd name="T4" fmla="*/ 2 w 165"/>
                <a:gd name="T5" fmla="*/ 4 h 104"/>
                <a:gd name="T6" fmla="*/ 0 w 165"/>
                <a:gd name="T7" fmla="*/ 3 h 104"/>
                <a:gd name="T8" fmla="*/ 18 w 165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104"/>
                <a:gd name="T17" fmla="*/ 165 w 165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104">
                  <a:moveTo>
                    <a:pt x="147" y="0"/>
                  </a:moveTo>
                  <a:lnTo>
                    <a:pt x="165" y="27"/>
                  </a:lnTo>
                  <a:lnTo>
                    <a:pt x="18" y="104"/>
                  </a:lnTo>
                  <a:lnTo>
                    <a:pt x="0" y="7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Freeform 13"/>
            <p:cNvSpPr>
              <a:spLocks/>
            </p:cNvSpPr>
            <p:nvPr/>
          </p:nvSpPr>
          <p:spPr bwMode="auto">
            <a:xfrm>
              <a:off x="2280" y="2999"/>
              <a:ext cx="82" cy="34"/>
            </a:xfrm>
            <a:custGeom>
              <a:avLst/>
              <a:gdLst>
                <a:gd name="T0" fmla="*/ 19 w 164"/>
                <a:gd name="T1" fmla="*/ 0 h 104"/>
                <a:gd name="T2" fmla="*/ 21 w 164"/>
                <a:gd name="T3" fmla="*/ 1 h 104"/>
                <a:gd name="T4" fmla="*/ 3 w 164"/>
                <a:gd name="T5" fmla="*/ 4 h 104"/>
                <a:gd name="T6" fmla="*/ 0 w 164"/>
                <a:gd name="T7" fmla="*/ 3 h 104"/>
                <a:gd name="T8" fmla="*/ 19 w 164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04"/>
                <a:gd name="T17" fmla="*/ 164 w 164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04">
                  <a:moveTo>
                    <a:pt x="147" y="0"/>
                  </a:moveTo>
                  <a:lnTo>
                    <a:pt x="164" y="27"/>
                  </a:lnTo>
                  <a:lnTo>
                    <a:pt x="17" y="104"/>
                  </a:lnTo>
                  <a:lnTo>
                    <a:pt x="0" y="7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8" name="Freeform 14"/>
            <p:cNvSpPr>
              <a:spLocks/>
            </p:cNvSpPr>
            <p:nvPr/>
          </p:nvSpPr>
          <p:spPr bwMode="auto">
            <a:xfrm>
              <a:off x="2427" y="2947"/>
              <a:ext cx="82" cy="35"/>
            </a:xfrm>
            <a:custGeom>
              <a:avLst/>
              <a:gdLst>
                <a:gd name="T0" fmla="*/ 18 w 165"/>
                <a:gd name="T1" fmla="*/ 0 h 104"/>
                <a:gd name="T2" fmla="*/ 20 w 165"/>
                <a:gd name="T3" fmla="*/ 1 h 104"/>
                <a:gd name="T4" fmla="*/ 2 w 165"/>
                <a:gd name="T5" fmla="*/ 4 h 104"/>
                <a:gd name="T6" fmla="*/ 0 w 165"/>
                <a:gd name="T7" fmla="*/ 3 h 104"/>
                <a:gd name="T8" fmla="*/ 18 w 165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104"/>
                <a:gd name="T17" fmla="*/ 165 w 165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104">
                  <a:moveTo>
                    <a:pt x="147" y="0"/>
                  </a:moveTo>
                  <a:lnTo>
                    <a:pt x="165" y="27"/>
                  </a:lnTo>
                  <a:lnTo>
                    <a:pt x="17" y="104"/>
                  </a:lnTo>
                  <a:lnTo>
                    <a:pt x="0" y="7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Freeform 15"/>
            <p:cNvSpPr>
              <a:spLocks/>
            </p:cNvSpPr>
            <p:nvPr/>
          </p:nvSpPr>
          <p:spPr bwMode="auto">
            <a:xfrm>
              <a:off x="2574" y="2896"/>
              <a:ext cx="82" cy="35"/>
            </a:xfrm>
            <a:custGeom>
              <a:avLst/>
              <a:gdLst>
                <a:gd name="T0" fmla="*/ 18 w 165"/>
                <a:gd name="T1" fmla="*/ 0 h 104"/>
                <a:gd name="T2" fmla="*/ 20 w 165"/>
                <a:gd name="T3" fmla="*/ 1 h 104"/>
                <a:gd name="T4" fmla="*/ 2 w 165"/>
                <a:gd name="T5" fmla="*/ 4 h 104"/>
                <a:gd name="T6" fmla="*/ 0 w 165"/>
                <a:gd name="T7" fmla="*/ 3 h 104"/>
                <a:gd name="T8" fmla="*/ 18 w 165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104"/>
                <a:gd name="T17" fmla="*/ 165 w 165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104">
                  <a:moveTo>
                    <a:pt x="147" y="0"/>
                  </a:moveTo>
                  <a:lnTo>
                    <a:pt x="165" y="27"/>
                  </a:lnTo>
                  <a:lnTo>
                    <a:pt x="18" y="104"/>
                  </a:lnTo>
                  <a:lnTo>
                    <a:pt x="0" y="7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Freeform 16"/>
            <p:cNvSpPr>
              <a:spLocks/>
            </p:cNvSpPr>
            <p:nvPr/>
          </p:nvSpPr>
          <p:spPr bwMode="auto">
            <a:xfrm>
              <a:off x="2721" y="2844"/>
              <a:ext cx="83" cy="35"/>
            </a:xfrm>
            <a:custGeom>
              <a:avLst/>
              <a:gdLst>
                <a:gd name="T0" fmla="*/ 19 w 165"/>
                <a:gd name="T1" fmla="*/ 0 h 105"/>
                <a:gd name="T2" fmla="*/ 21 w 165"/>
                <a:gd name="T3" fmla="*/ 1 h 105"/>
                <a:gd name="T4" fmla="*/ 3 w 165"/>
                <a:gd name="T5" fmla="*/ 4 h 105"/>
                <a:gd name="T6" fmla="*/ 0 w 165"/>
                <a:gd name="T7" fmla="*/ 3 h 105"/>
                <a:gd name="T8" fmla="*/ 19 w 165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105"/>
                <a:gd name="T17" fmla="*/ 165 w 16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105">
                  <a:moveTo>
                    <a:pt x="148" y="0"/>
                  </a:moveTo>
                  <a:lnTo>
                    <a:pt x="165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Freeform 17"/>
            <p:cNvSpPr>
              <a:spLocks/>
            </p:cNvSpPr>
            <p:nvPr/>
          </p:nvSpPr>
          <p:spPr bwMode="auto">
            <a:xfrm>
              <a:off x="2868" y="2792"/>
              <a:ext cx="83" cy="35"/>
            </a:xfrm>
            <a:custGeom>
              <a:avLst/>
              <a:gdLst>
                <a:gd name="T0" fmla="*/ 19 w 164"/>
                <a:gd name="T1" fmla="*/ 0 h 106"/>
                <a:gd name="T2" fmla="*/ 21 w 164"/>
                <a:gd name="T3" fmla="*/ 1 h 106"/>
                <a:gd name="T4" fmla="*/ 3 w 164"/>
                <a:gd name="T5" fmla="*/ 4 h 106"/>
                <a:gd name="T6" fmla="*/ 0 w 164"/>
                <a:gd name="T7" fmla="*/ 3 h 106"/>
                <a:gd name="T8" fmla="*/ 19 w 164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06"/>
                <a:gd name="T17" fmla="*/ 164 w 164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06">
                  <a:moveTo>
                    <a:pt x="147" y="0"/>
                  </a:moveTo>
                  <a:lnTo>
                    <a:pt x="164" y="28"/>
                  </a:lnTo>
                  <a:lnTo>
                    <a:pt x="17" y="106"/>
                  </a:lnTo>
                  <a:lnTo>
                    <a:pt x="0" y="79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Freeform 18"/>
            <p:cNvSpPr>
              <a:spLocks/>
            </p:cNvSpPr>
            <p:nvPr/>
          </p:nvSpPr>
          <p:spPr bwMode="auto">
            <a:xfrm>
              <a:off x="3016" y="2740"/>
              <a:ext cx="82" cy="35"/>
            </a:xfrm>
            <a:custGeom>
              <a:avLst/>
              <a:gdLst>
                <a:gd name="T0" fmla="*/ 18 w 165"/>
                <a:gd name="T1" fmla="*/ 0 h 105"/>
                <a:gd name="T2" fmla="*/ 20 w 165"/>
                <a:gd name="T3" fmla="*/ 1 h 105"/>
                <a:gd name="T4" fmla="*/ 2 w 165"/>
                <a:gd name="T5" fmla="*/ 4 h 105"/>
                <a:gd name="T6" fmla="*/ 0 w 165"/>
                <a:gd name="T7" fmla="*/ 3 h 105"/>
                <a:gd name="T8" fmla="*/ 18 w 165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105"/>
                <a:gd name="T17" fmla="*/ 165 w 16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105">
                  <a:moveTo>
                    <a:pt x="147" y="0"/>
                  </a:moveTo>
                  <a:lnTo>
                    <a:pt x="165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Freeform 19"/>
            <p:cNvSpPr>
              <a:spLocks/>
            </p:cNvSpPr>
            <p:nvPr/>
          </p:nvSpPr>
          <p:spPr bwMode="auto">
            <a:xfrm>
              <a:off x="3163" y="2688"/>
              <a:ext cx="82" cy="35"/>
            </a:xfrm>
            <a:custGeom>
              <a:avLst/>
              <a:gdLst>
                <a:gd name="T0" fmla="*/ 18 w 165"/>
                <a:gd name="T1" fmla="*/ 0 h 105"/>
                <a:gd name="T2" fmla="*/ 20 w 165"/>
                <a:gd name="T3" fmla="*/ 1 h 105"/>
                <a:gd name="T4" fmla="*/ 2 w 165"/>
                <a:gd name="T5" fmla="*/ 4 h 105"/>
                <a:gd name="T6" fmla="*/ 0 w 165"/>
                <a:gd name="T7" fmla="*/ 3 h 105"/>
                <a:gd name="T8" fmla="*/ 18 w 165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105"/>
                <a:gd name="T17" fmla="*/ 165 w 16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105">
                  <a:moveTo>
                    <a:pt x="147" y="0"/>
                  </a:moveTo>
                  <a:lnTo>
                    <a:pt x="165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Freeform 20"/>
            <p:cNvSpPr>
              <a:spLocks/>
            </p:cNvSpPr>
            <p:nvPr/>
          </p:nvSpPr>
          <p:spPr bwMode="auto">
            <a:xfrm>
              <a:off x="3310" y="2636"/>
              <a:ext cx="82" cy="35"/>
            </a:xfrm>
            <a:custGeom>
              <a:avLst/>
              <a:gdLst>
                <a:gd name="T0" fmla="*/ 19 w 164"/>
                <a:gd name="T1" fmla="*/ 0 h 106"/>
                <a:gd name="T2" fmla="*/ 21 w 164"/>
                <a:gd name="T3" fmla="*/ 1 h 106"/>
                <a:gd name="T4" fmla="*/ 3 w 164"/>
                <a:gd name="T5" fmla="*/ 4 h 106"/>
                <a:gd name="T6" fmla="*/ 0 w 164"/>
                <a:gd name="T7" fmla="*/ 3 h 106"/>
                <a:gd name="T8" fmla="*/ 19 w 164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06"/>
                <a:gd name="T17" fmla="*/ 164 w 164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06">
                  <a:moveTo>
                    <a:pt x="147" y="0"/>
                  </a:moveTo>
                  <a:lnTo>
                    <a:pt x="164" y="28"/>
                  </a:lnTo>
                  <a:lnTo>
                    <a:pt x="17" y="106"/>
                  </a:lnTo>
                  <a:lnTo>
                    <a:pt x="0" y="79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Freeform 21"/>
            <p:cNvSpPr>
              <a:spLocks/>
            </p:cNvSpPr>
            <p:nvPr/>
          </p:nvSpPr>
          <p:spPr bwMode="auto">
            <a:xfrm>
              <a:off x="3457" y="2584"/>
              <a:ext cx="82" cy="35"/>
            </a:xfrm>
            <a:custGeom>
              <a:avLst/>
              <a:gdLst>
                <a:gd name="T0" fmla="*/ 18 w 165"/>
                <a:gd name="T1" fmla="*/ 0 h 105"/>
                <a:gd name="T2" fmla="*/ 20 w 165"/>
                <a:gd name="T3" fmla="*/ 1 h 105"/>
                <a:gd name="T4" fmla="*/ 2 w 165"/>
                <a:gd name="T5" fmla="*/ 4 h 105"/>
                <a:gd name="T6" fmla="*/ 0 w 165"/>
                <a:gd name="T7" fmla="*/ 3 h 105"/>
                <a:gd name="T8" fmla="*/ 18 w 165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105"/>
                <a:gd name="T17" fmla="*/ 165 w 16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105">
                  <a:moveTo>
                    <a:pt x="147" y="0"/>
                  </a:moveTo>
                  <a:lnTo>
                    <a:pt x="165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6" name="Freeform 22"/>
            <p:cNvSpPr>
              <a:spLocks/>
            </p:cNvSpPr>
            <p:nvPr/>
          </p:nvSpPr>
          <p:spPr bwMode="auto">
            <a:xfrm>
              <a:off x="3604" y="2532"/>
              <a:ext cx="83" cy="35"/>
            </a:xfrm>
            <a:custGeom>
              <a:avLst/>
              <a:gdLst>
                <a:gd name="T0" fmla="*/ 19 w 166"/>
                <a:gd name="T1" fmla="*/ 0 h 105"/>
                <a:gd name="T2" fmla="*/ 21 w 166"/>
                <a:gd name="T3" fmla="*/ 1 h 105"/>
                <a:gd name="T4" fmla="*/ 3 w 166"/>
                <a:gd name="T5" fmla="*/ 4 h 105"/>
                <a:gd name="T6" fmla="*/ 0 w 166"/>
                <a:gd name="T7" fmla="*/ 3 h 105"/>
                <a:gd name="T8" fmla="*/ 19 w 166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05"/>
                <a:gd name="T17" fmla="*/ 166 w 166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05">
                  <a:moveTo>
                    <a:pt x="149" y="0"/>
                  </a:moveTo>
                  <a:lnTo>
                    <a:pt x="166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Freeform 23"/>
            <p:cNvSpPr>
              <a:spLocks/>
            </p:cNvSpPr>
            <p:nvPr/>
          </p:nvSpPr>
          <p:spPr bwMode="auto">
            <a:xfrm>
              <a:off x="3753" y="2479"/>
              <a:ext cx="83" cy="36"/>
            </a:xfrm>
            <a:custGeom>
              <a:avLst/>
              <a:gdLst>
                <a:gd name="T0" fmla="*/ 19 w 166"/>
                <a:gd name="T1" fmla="*/ 0 h 106"/>
                <a:gd name="T2" fmla="*/ 21 w 166"/>
                <a:gd name="T3" fmla="*/ 1 h 106"/>
                <a:gd name="T4" fmla="*/ 3 w 166"/>
                <a:gd name="T5" fmla="*/ 4 h 106"/>
                <a:gd name="T6" fmla="*/ 0 w 166"/>
                <a:gd name="T7" fmla="*/ 3 h 106"/>
                <a:gd name="T8" fmla="*/ 19 w 166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06"/>
                <a:gd name="T17" fmla="*/ 166 w 16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06">
                  <a:moveTo>
                    <a:pt x="148" y="0"/>
                  </a:moveTo>
                  <a:lnTo>
                    <a:pt x="166" y="28"/>
                  </a:lnTo>
                  <a:lnTo>
                    <a:pt x="18" y="106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Freeform 24"/>
            <p:cNvSpPr>
              <a:spLocks/>
            </p:cNvSpPr>
            <p:nvPr/>
          </p:nvSpPr>
          <p:spPr bwMode="auto">
            <a:xfrm>
              <a:off x="3901" y="2427"/>
              <a:ext cx="83" cy="35"/>
            </a:xfrm>
            <a:custGeom>
              <a:avLst/>
              <a:gdLst>
                <a:gd name="T0" fmla="*/ 19 w 166"/>
                <a:gd name="T1" fmla="*/ 0 h 105"/>
                <a:gd name="T2" fmla="*/ 21 w 166"/>
                <a:gd name="T3" fmla="*/ 1 h 105"/>
                <a:gd name="T4" fmla="*/ 3 w 166"/>
                <a:gd name="T5" fmla="*/ 4 h 105"/>
                <a:gd name="T6" fmla="*/ 0 w 166"/>
                <a:gd name="T7" fmla="*/ 3 h 105"/>
                <a:gd name="T8" fmla="*/ 19 w 166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05"/>
                <a:gd name="T17" fmla="*/ 166 w 166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05">
                  <a:moveTo>
                    <a:pt x="148" y="0"/>
                  </a:moveTo>
                  <a:lnTo>
                    <a:pt x="166" y="27"/>
                  </a:lnTo>
                  <a:lnTo>
                    <a:pt x="17" y="105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Freeform 25"/>
            <p:cNvSpPr>
              <a:spLocks/>
            </p:cNvSpPr>
            <p:nvPr/>
          </p:nvSpPr>
          <p:spPr bwMode="auto">
            <a:xfrm>
              <a:off x="4049" y="2375"/>
              <a:ext cx="83" cy="35"/>
            </a:xfrm>
            <a:custGeom>
              <a:avLst/>
              <a:gdLst>
                <a:gd name="T0" fmla="*/ 19 w 166"/>
                <a:gd name="T1" fmla="*/ 0 h 105"/>
                <a:gd name="T2" fmla="*/ 21 w 166"/>
                <a:gd name="T3" fmla="*/ 1 h 105"/>
                <a:gd name="T4" fmla="*/ 3 w 166"/>
                <a:gd name="T5" fmla="*/ 4 h 105"/>
                <a:gd name="T6" fmla="*/ 0 w 166"/>
                <a:gd name="T7" fmla="*/ 3 h 105"/>
                <a:gd name="T8" fmla="*/ 19 w 166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05"/>
                <a:gd name="T17" fmla="*/ 166 w 166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05">
                  <a:moveTo>
                    <a:pt x="148" y="0"/>
                  </a:moveTo>
                  <a:lnTo>
                    <a:pt x="166" y="27"/>
                  </a:lnTo>
                  <a:lnTo>
                    <a:pt x="17" y="105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0" name="Freeform 26"/>
            <p:cNvSpPr>
              <a:spLocks/>
            </p:cNvSpPr>
            <p:nvPr/>
          </p:nvSpPr>
          <p:spPr bwMode="auto">
            <a:xfrm>
              <a:off x="4198" y="2323"/>
              <a:ext cx="83" cy="35"/>
            </a:xfrm>
            <a:custGeom>
              <a:avLst/>
              <a:gdLst>
                <a:gd name="T0" fmla="*/ 19 w 166"/>
                <a:gd name="T1" fmla="*/ 0 h 106"/>
                <a:gd name="T2" fmla="*/ 21 w 166"/>
                <a:gd name="T3" fmla="*/ 1 h 106"/>
                <a:gd name="T4" fmla="*/ 3 w 166"/>
                <a:gd name="T5" fmla="*/ 4 h 106"/>
                <a:gd name="T6" fmla="*/ 0 w 166"/>
                <a:gd name="T7" fmla="*/ 3 h 106"/>
                <a:gd name="T8" fmla="*/ 19 w 166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06"/>
                <a:gd name="T17" fmla="*/ 166 w 16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06">
                  <a:moveTo>
                    <a:pt x="148" y="0"/>
                  </a:moveTo>
                  <a:lnTo>
                    <a:pt x="166" y="27"/>
                  </a:lnTo>
                  <a:lnTo>
                    <a:pt x="17" y="106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1" name="Freeform 27"/>
            <p:cNvSpPr>
              <a:spLocks/>
            </p:cNvSpPr>
            <p:nvPr/>
          </p:nvSpPr>
          <p:spPr bwMode="auto">
            <a:xfrm>
              <a:off x="4346" y="2271"/>
              <a:ext cx="83" cy="35"/>
            </a:xfrm>
            <a:custGeom>
              <a:avLst/>
              <a:gdLst>
                <a:gd name="T0" fmla="*/ 19 w 166"/>
                <a:gd name="T1" fmla="*/ 0 h 105"/>
                <a:gd name="T2" fmla="*/ 21 w 166"/>
                <a:gd name="T3" fmla="*/ 1 h 105"/>
                <a:gd name="T4" fmla="*/ 3 w 166"/>
                <a:gd name="T5" fmla="*/ 4 h 105"/>
                <a:gd name="T6" fmla="*/ 0 w 166"/>
                <a:gd name="T7" fmla="*/ 3 h 105"/>
                <a:gd name="T8" fmla="*/ 19 w 166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05"/>
                <a:gd name="T17" fmla="*/ 166 w 166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05">
                  <a:moveTo>
                    <a:pt x="149" y="0"/>
                  </a:moveTo>
                  <a:lnTo>
                    <a:pt x="166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Freeform 28"/>
            <p:cNvSpPr>
              <a:spLocks/>
            </p:cNvSpPr>
            <p:nvPr/>
          </p:nvSpPr>
          <p:spPr bwMode="auto">
            <a:xfrm>
              <a:off x="4495" y="2219"/>
              <a:ext cx="83" cy="35"/>
            </a:xfrm>
            <a:custGeom>
              <a:avLst/>
              <a:gdLst>
                <a:gd name="T0" fmla="*/ 19 w 166"/>
                <a:gd name="T1" fmla="*/ 0 h 105"/>
                <a:gd name="T2" fmla="*/ 21 w 166"/>
                <a:gd name="T3" fmla="*/ 1 h 105"/>
                <a:gd name="T4" fmla="*/ 3 w 166"/>
                <a:gd name="T5" fmla="*/ 4 h 105"/>
                <a:gd name="T6" fmla="*/ 0 w 166"/>
                <a:gd name="T7" fmla="*/ 3 h 105"/>
                <a:gd name="T8" fmla="*/ 19 w 166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05"/>
                <a:gd name="T17" fmla="*/ 166 w 166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05">
                  <a:moveTo>
                    <a:pt x="149" y="0"/>
                  </a:moveTo>
                  <a:lnTo>
                    <a:pt x="166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3" name="Freeform 29"/>
            <p:cNvSpPr>
              <a:spLocks/>
            </p:cNvSpPr>
            <p:nvPr/>
          </p:nvSpPr>
          <p:spPr bwMode="auto">
            <a:xfrm>
              <a:off x="4643" y="2167"/>
              <a:ext cx="83" cy="35"/>
            </a:xfrm>
            <a:custGeom>
              <a:avLst/>
              <a:gdLst>
                <a:gd name="T0" fmla="*/ 19 w 166"/>
                <a:gd name="T1" fmla="*/ 0 h 106"/>
                <a:gd name="T2" fmla="*/ 21 w 166"/>
                <a:gd name="T3" fmla="*/ 1 h 106"/>
                <a:gd name="T4" fmla="*/ 3 w 166"/>
                <a:gd name="T5" fmla="*/ 4 h 106"/>
                <a:gd name="T6" fmla="*/ 0 w 166"/>
                <a:gd name="T7" fmla="*/ 3 h 106"/>
                <a:gd name="T8" fmla="*/ 19 w 166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06"/>
                <a:gd name="T17" fmla="*/ 166 w 16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06">
                  <a:moveTo>
                    <a:pt x="148" y="0"/>
                  </a:moveTo>
                  <a:lnTo>
                    <a:pt x="166" y="27"/>
                  </a:lnTo>
                  <a:lnTo>
                    <a:pt x="18" y="106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Freeform 30"/>
            <p:cNvSpPr>
              <a:spLocks/>
            </p:cNvSpPr>
            <p:nvPr/>
          </p:nvSpPr>
          <p:spPr bwMode="auto">
            <a:xfrm>
              <a:off x="4791" y="2115"/>
              <a:ext cx="83" cy="35"/>
            </a:xfrm>
            <a:custGeom>
              <a:avLst/>
              <a:gdLst>
                <a:gd name="T0" fmla="*/ 19 w 166"/>
                <a:gd name="T1" fmla="*/ 0 h 105"/>
                <a:gd name="T2" fmla="*/ 21 w 166"/>
                <a:gd name="T3" fmla="*/ 1 h 105"/>
                <a:gd name="T4" fmla="*/ 3 w 166"/>
                <a:gd name="T5" fmla="*/ 4 h 105"/>
                <a:gd name="T6" fmla="*/ 0 w 166"/>
                <a:gd name="T7" fmla="*/ 3 h 105"/>
                <a:gd name="T8" fmla="*/ 19 w 166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05"/>
                <a:gd name="T17" fmla="*/ 166 w 166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05">
                  <a:moveTo>
                    <a:pt x="148" y="0"/>
                  </a:moveTo>
                  <a:lnTo>
                    <a:pt x="166" y="27"/>
                  </a:lnTo>
                  <a:lnTo>
                    <a:pt x="17" y="105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5" name="Freeform 31"/>
            <p:cNvSpPr>
              <a:spLocks/>
            </p:cNvSpPr>
            <p:nvPr/>
          </p:nvSpPr>
          <p:spPr bwMode="auto">
            <a:xfrm>
              <a:off x="4940" y="2063"/>
              <a:ext cx="83" cy="35"/>
            </a:xfrm>
            <a:custGeom>
              <a:avLst/>
              <a:gdLst>
                <a:gd name="T0" fmla="*/ 19 w 166"/>
                <a:gd name="T1" fmla="*/ 0 h 105"/>
                <a:gd name="T2" fmla="*/ 21 w 166"/>
                <a:gd name="T3" fmla="*/ 1 h 105"/>
                <a:gd name="T4" fmla="*/ 3 w 166"/>
                <a:gd name="T5" fmla="*/ 4 h 105"/>
                <a:gd name="T6" fmla="*/ 0 w 166"/>
                <a:gd name="T7" fmla="*/ 3 h 105"/>
                <a:gd name="T8" fmla="*/ 19 w 166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05"/>
                <a:gd name="T17" fmla="*/ 166 w 166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05">
                  <a:moveTo>
                    <a:pt x="148" y="0"/>
                  </a:moveTo>
                  <a:lnTo>
                    <a:pt x="166" y="27"/>
                  </a:lnTo>
                  <a:lnTo>
                    <a:pt x="17" y="105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6" name="Freeform 32"/>
            <p:cNvSpPr>
              <a:spLocks/>
            </p:cNvSpPr>
            <p:nvPr/>
          </p:nvSpPr>
          <p:spPr bwMode="auto">
            <a:xfrm>
              <a:off x="5088" y="2035"/>
              <a:ext cx="14" cy="11"/>
            </a:xfrm>
            <a:custGeom>
              <a:avLst/>
              <a:gdLst>
                <a:gd name="T0" fmla="*/ 3 w 28"/>
                <a:gd name="T1" fmla="*/ 0 h 33"/>
                <a:gd name="T2" fmla="*/ 2 w 28"/>
                <a:gd name="T3" fmla="*/ 0 h 33"/>
                <a:gd name="T4" fmla="*/ 0 w 28"/>
                <a:gd name="T5" fmla="*/ 0 h 33"/>
                <a:gd name="T6" fmla="*/ 3 w 28"/>
                <a:gd name="T7" fmla="*/ 1 h 33"/>
                <a:gd name="T8" fmla="*/ 4 w 28"/>
                <a:gd name="T9" fmla="*/ 1 h 33"/>
                <a:gd name="T10" fmla="*/ 3 w 28"/>
                <a:gd name="T11" fmla="*/ 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33"/>
                <a:gd name="T20" fmla="*/ 28 w 28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33">
                  <a:moveTo>
                    <a:pt x="19" y="13"/>
                  </a:moveTo>
                  <a:lnTo>
                    <a:pt x="10" y="0"/>
                  </a:lnTo>
                  <a:lnTo>
                    <a:pt x="0" y="5"/>
                  </a:lnTo>
                  <a:lnTo>
                    <a:pt x="18" y="33"/>
                  </a:lnTo>
                  <a:lnTo>
                    <a:pt x="28" y="27"/>
                  </a:lnTo>
                  <a:lnTo>
                    <a:pt x="19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017" name="Group 33"/>
            <p:cNvGrpSpPr>
              <a:grpSpLocks/>
            </p:cNvGrpSpPr>
            <p:nvPr/>
          </p:nvGrpSpPr>
          <p:grpSpPr bwMode="auto">
            <a:xfrm>
              <a:off x="465" y="1562"/>
              <a:ext cx="1798" cy="637"/>
              <a:chOff x="1767" y="3251"/>
              <a:chExt cx="1798" cy="637"/>
            </a:xfrm>
          </p:grpSpPr>
          <p:sp>
            <p:nvSpPr>
              <p:cNvPr id="42049" name="Freeform 34"/>
              <p:cNvSpPr>
                <a:spLocks/>
              </p:cNvSpPr>
              <p:nvPr/>
            </p:nvSpPr>
            <p:spPr bwMode="auto">
              <a:xfrm>
                <a:off x="1767" y="3782"/>
                <a:ext cx="210" cy="106"/>
              </a:xfrm>
              <a:custGeom>
                <a:avLst/>
                <a:gdLst>
                  <a:gd name="T0" fmla="*/ 0 w 422"/>
                  <a:gd name="T1" fmla="*/ 12 h 318"/>
                  <a:gd name="T2" fmla="*/ 0 w 422"/>
                  <a:gd name="T3" fmla="*/ 12 h 318"/>
                  <a:gd name="T4" fmla="*/ 28 w 422"/>
                  <a:gd name="T5" fmla="*/ 0 h 318"/>
                  <a:gd name="T6" fmla="*/ 52 w 422"/>
                  <a:gd name="T7" fmla="*/ 11 h 318"/>
                  <a:gd name="T8" fmla="*/ 0 w 422"/>
                  <a:gd name="T9" fmla="*/ 12 h 318"/>
                  <a:gd name="T10" fmla="*/ 0 w 422"/>
                  <a:gd name="T11" fmla="*/ 12 h 3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22"/>
                  <a:gd name="T19" fmla="*/ 0 h 318"/>
                  <a:gd name="T20" fmla="*/ 422 w 422"/>
                  <a:gd name="T21" fmla="*/ 318 h 3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22" h="318">
                    <a:moveTo>
                      <a:pt x="0" y="318"/>
                    </a:moveTo>
                    <a:lnTo>
                      <a:pt x="0" y="318"/>
                    </a:lnTo>
                    <a:lnTo>
                      <a:pt x="230" y="0"/>
                    </a:lnTo>
                    <a:lnTo>
                      <a:pt x="422" y="293"/>
                    </a:lnTo>
                    <a:lnTo>
                      <a:pt x="0" y="3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0" name="Freeform 35"/>
              <p:cNvSpPr>
                <a:spLocks/>
              </p:cNvSpPr>
              <p:nvPr/>
            </p:nvSpPr>
            <p:spPr bwMode="auto">
              <a:xfrm>
                <a:off x="1913" y="3251"/>
                <a:ext cx="1652" cy="591"/>
              </a:xfrm>
              <a:custGeom>
                <a:avLst/>
                <a:gdLst>
                  <a:gd name="T0" fmla="*/ 411 w 3305"/>
                  <a:gd name="T1" fmla="*/ 1 h 1774"/>
                  <a:gd name="T2" fmla="*/ 409 w 3305"/>
                  <a:gd name="T3" fmla="*/ 0 h 1774"/>
                  <a:gd name="T4" fmla="*/ 0 w 3305"/>
                  <a:gd name="T5" fmla="*/ 64 h 1774"/>
                  <a:gd name="T6" fmla="*/ 4 w 3305"/>
                  <a:gd name="T7" fmla="*/ 66 h 1774"/>
                  <a:gd name="T8" fmla="*/ 413 w 3305"/>
                  <a:gd name="T9" fmla="*/ 2 h 1774"/>
                  <a:gd name="T10" fmla="*/ 411 w 3305"/>
                  <a:gd name="T11" fmla="*/ 1 h 17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05"/>
                  <a:gd name="T19" fmla="*/ 0 h 1774"/>
                  <a:gd name="T20" fmla="*/ 3305 w 3305"/>
                  <a:gd name="T21" fmla="*/ 1774 h 17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05" h="1774">
                    <a:moveTo>
                      <a:pt x="3289" y="23"/>
                    </a:moveTo>
                    <a:lnTo>
                      <a:pt x="3273" y="0"/>
                    </a:lnTo>
                    <a:lnTo>
                      <a:pt x="0" y="1726"/>
                    </a:lnTo>
                    <a:lnTo>
                      <a:pt x="33" y="1774"/>
                    </a:lnTo>
                    <a:lnTo>
                      <a:pt x="3305" y="47"/>
                    </a:lnTo>
                    <a:lnTo>
                      <a:pt x="3289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18" name="Freeform 36"/>
            <p:cNvSpPr>
              <a:spLocks/>
            </p:cNvSpPr>
            <p:nvPr/>
          </p:nvSpPr>
          <p:spPr bwMode="auto">
            <a:xfrm>
              <a:off x="563" y="2743"/>
              <a:ext cx="120" cy="60"/>
            </a:xfrm>
            <a:custGeom>
              <a:avLst/>
              <a:gdLst>
                <a:gd name="T0" fmla="*/ 0 w 240"/>
                <a:gd name="T1" fmla="*/ 7 h 181"/>
                <a:gd name="T2" fmla="*/ 0 w 240"/>
                <a:gd name="T3" fmla="*/ 7 h 181"/>
                <a:gd name="T4" fmla="*/ 17 w 240"/>
                <a:gd name="T5" fmla="*/ 0 h 181"/>
                <a:gd name="T6" fmla="*/ 30 w 240"/>
                <a:gd name="T7" fmla="*/ 6 h 181"/>
                <a:gd name="T8" fmla="*/ 0 w 240"/>
                <a:gd name="T9" fmla="*/ 7 h 181"/>
                <a:gd name="T10" fmla="*/ 0 w 240"/>
                <a:gd name="T11" fmla="*/ 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0"/>
                <a:gd name="T19" fmla="*/ 0 h 181"/>
                <a:gd name="T20" fmla="*/ 240 w 240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0" h="181">
                  <a:moveTo>
                    <a:pt x="0" y="181"/>
                  </a:moveTo>
                  <a:lnTo>
                    <a:pt x="0" y="181"/>
                  </a:lnTo>
                  <a:lnTo>
                    <a:pt x="132" y="0"/>
                  </a:lnTo>
                  <a:lnTo>
                    <a:pt x="240" y="168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9" name="Freeform 37"/>
            <p:cNvSpPr>
              <a:spLocks/>
            </p:cNvSpPr>
            <p:nvPr/>
          </p:nvSpPr>
          <p:spPr bwMode="auto">
            <a:xfrm>
              <a:off x="647" y="2742"/>
              <a:ext cx="82" cy="35"/>
            </a:xfrm>
            <a:custGeom>
              <a:avLst/>
              <a:gdLst>
                <a:gd name="T0" fmla="*/ 18 w 165"/>
                <a:gd name="T1" fmla="*/ 0 h 104"/>
                <a:gd name="T2" fmla="*/ 20 w 165"/>
                <a:gd name="T3" fmla="*/ 1 h 104"/>
                <a:gd name="T4" fmla="*/ 2 w 165"/>
                <a:gd name="T5" fmla="*/ 4 h 104"/>
                <a:gd name="T6" fmla="*/ 0 w 165"/>
                <a:gd name="T7" fmla="*/ 3 h 104"/>
                <a:gd name="T8" fmla="*/ 18 w 165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104"/>
                <a:gd name="T17" fmla="*/ 165 w 165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104">
                  <a:moveTo>
                    <a:pt x="147" y="0"/>
                  </a:moveTo>
                  <a:lnTo>
                    <a:pt x="165" y="27"/>
                  </a:lnTo>
                  <a:lnTo>
                    <a:pt x="18" y="104"/>
                  </a:lnTo>
                  <a:lnTo>
                    <a:pt x="0" y="7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0" name="Freeform 38"/>
            <p:cNvSpPr>
              <a:spLocks/>
            </p:cNvSpPr>
            <p:nvPr/>
          </p:nvSpPr>
          <p:spPr bwMode="auto">
            <a:xfrm>
              <a:off x="794" y="2691"/>
              <a:ext cx="82" cy="35"/>
            </a:xfrm>
            <a:custGeom>
              <a:avLst/>
              <a:gdLst>
                <a:gd name="T0" fmla="*/ 19 w 164"/>
                <a:gd name="T1" fmla="*/ 0 h 104"/>
                <a:gd name="T2" fmla="*/ 21 w 164"/>
                <a:gd name="T3" fmla="*/ 1 h 104"/>
                <a:gd name="T4" fmla="*/ 3 w 164"/>
                <a:gd name="T5" fmla="*/ 4 h 104"/>
                <a:gd name="T6" fmla="*/ 0 w 164"/>
                <a:gd name="T7" fmla="*/ 3 h 104"/>
                <a:gd name="T8" fmla="*/ 19 w 164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04"/>
                <a:gd name="T17" fmla="*/ 164 w 164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04">
                  <a:moveTo>
                    <a:pt x="147" y="0"/>
                  </a:moveTo>
                  <a:lnTo>
                    <a:pt x="164" y="27"/>
                  </a:lnTo>
                  <a:lnTo>
                    <a:pt x="17" y="104"/>
                  </a:lnTo>
                  <a:lnTo>
                    <a:pt x="0" y="7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1" name="Freeform 39"/>
            <p:cNvSpPr>
              <a:spLocks/>
            </p:cNvSpPr>
            <p:nvPr/>
          </p:nvSpPr>
          <p:spPr bwMode="auto">
            <a:xfrm>
              <a:off x="941" y="2640"/>
              <a:ext cx="82" cy="34"/>
            </a:xfrm>
            <a:custGeom>
              <a:avLst/>
              <a:gdLst>
                <a:gd name="T0" fmla="*/ 18 w 165"/>
                <a:gd name="T1" fmla="*/ 0 h 104"/>
                <a:gd name="T2" fmla="*/ 20 w 165"/>
                <a:gd name="T3" fmla="*/ 1 h 104"/>
                <a:gd name="T4" fmla="*/ 2 w 165"/>
                <a:gd name="T5" fmla="*/ 4 h 104"/>
                <a:gd name="T6" fmla="*/ 0 w 165"/>
                <a:gd name="T7" fmla="*/ 3 h 104"/>
                <a:gd name="T8" fmla="*/ 18 w 165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104"/>
                <a:gd name="T17" fmla="*/ 165 w 165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104">
                  <a:moveTo>
                    <a:pt x="147" y="0"/>
                  </a:moveTo>
                  <a:lnTo>
                    <a:pt x="165" y="27"/>
                  </a:lnTo>
                  <a:lnTo>
                    <a:pt x="17" y="104"/>
                  </a:lnTo>
                  <a:lnTo>
                    <a:pt x="0" y="7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Freeform 40"/>
            <p:cNvSpPr>
              <a:spLocks/>
            </p:cNvSpPr>
            <p:nvPr/>
          </p:nvSpPr>
          <p:spPr bwMode="auto">
            <a:xfrm>
              <a:off x="1088" y="2588"/>
              <a:ext cx="82" cy="35"/>
            </a:xfrm>
            <a:custGeom>
              <a:avLst/>
              <a:gdLst>
                <a:gd name="T0" fmla="*/ 18 w 165"/>
                <a:gd name="T1" fmla="*/ 0 h 104"/>
                <a:gd name="T2" fmla="*/ 20 w 165"/>
                <a:gd name="T3" fmla="*/ 1 h 104"/>
                <a:gd name="T4" fmla="*/ 2 w 165"/>
                <a:gd name="T5" fmla="*/ 4 h 104"/>
                <a:gd name="T6" fmla="*/ 0 w 165"/>
                <a:gd name="T7" fmla="*/ 3 h 104"/>
                <a:gd name="T8" fmla="*/ 18 w 165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104"/>
                <a:gd name="T17" fmla="*/ 165 w 165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104">
                  <a:moveTo>
                    <a:pt x="147" y="0"/>
                  </a:moveTo>
                  <a:lnTo>
                    <a:pt x="165" y="27"/>
                  </a:lnTo>
                  <a:lnTo>
                    <a:pt x="18" y="104"/>
                  </a:lnTo>
                  <a:lnTo>
                    <a:pt x="0" y="77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3" name="Freeform 41"/>
            <p:cNvSpPr>
              <a:spLocks/>
            </p:cNvSpPr>
            <p:nvPr/>
          </p:nvSpPr>
          <p:spPr bwMode="auto">
            <a:xfrm>
              <a:off x="1235" y="2537"/>
              <a:ext cx="83" cy="35"/>
            </a:xfrm>
            <a:custGeom>
              <a:avLst/>
              <a:gdLst>
                <a:gd name="T0" fmla="*/ 19 w 165"/>
                <a:gd name="T1" fmla="*/ 0 h 104"/>
                <a:gd name="T2" fmla="*/ 21 w 165"/>
                <a:gd name="T3" fmla="*/ 1 h 104"/>
                <a:gd name="T4" fmla="*/ 3 w 165"/>
                <a:gd name="T5" fmla="*/ 4 h 104"/>
                <a:gd name="T6" fmla="*/ 0 w 165"/>
                <a:gd name="T7" fmla="*/ 3 h 104"/>
                <a:gd name="T8" fmla="*/ 19 w 165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104"/>
                <a:gd name="T17" fmla="*/ 165 w 165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104">
                  <a:moveTo>
                    <a:pt x="148" y="0"/>
                  </a:moveTo>
                  <a:lnTo>
                    <a:pt x="165" y="27"/>
                  </a:lnTo>
                  <a:lnTo>
                    <a:pt x="18" y="104"/>
                  </a:lnTo>
                  <a:lnTo>
                    <a:pt x="0" y="7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Freeform 42"/>
            <p:cNvSpPr>
              <a:spLocks/>
            </p:cNvSpPr>
            <p:nvPr/>
          </p:nvSpPr>
          <p:spPr bwMode="auto">
            <a:xfrm>
              <a:off x="1382" y="2485"/>
              <a:ext cx="83" cy="35"/>
            </a:xfrm>
            <a:custGeom>
              <a:avLst/>
              <a:gdLst>
                <a:gd name="T0" fmla="*/ 19 w 165"/>
                <a:gd name="T1" fmla="*/ 0 h 106"/>
                <a:gd name="T2" fmla="*/ 21 w 165"/>
                <a:gd name="T3" fmla="*/ 1 h 106"/>
                <a:gd name="T4" fmla="*/ 3 w 165"/>
                <a:gd name="T5" fmla="*/ 4 h 106"/>
                <a:gd name="T6" fmla="*/ 0 w 165"/>
                <a:gd name="T7" fmla="*/ 3 h 106"/>
                <a:gd name="T8" fmla="*/ 19 w 165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106"/>
                <a:gd name="T17" fmla="*/ 165 w 165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106">
                  <a:moveTo>
                    <a:pt x="147" y="0"/>
                  </a:moveTo>
                  <a:lnTo>
                    <a:pt x="165" y="28"/>
                  </a:lnTo>
                  <a:lnTo>
                    <a:pt x="17" y="106"/>
                  </a:lnTo>
                  <a:lnTo>
                    <a:pt x="0" y="7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5" name="Freeform 43"/>
            <p:cNvSpPr>
              <a:spLocks/>
            </p:cNvSpPr>
            <p:nvPr/>
          </p:nvSpPr>
          <p:spPr bwMode="auto">
            <a:xfrm>
              <a:off x="1530" y="2433"/>
              <a:ext cx="82" cy="35"/>
            </a:xfrm>
            <a:custGeom>
              <a:avLst/>
              <a:gdLst>
                <a:gd name="T0" fmla="*/ 18 w 165"/>
                <a:gd name="T1" fmla="*/ 0 h 105"/>
                <a:gd name="T2" fmla="*/ 20 w 165"/>
                <a:gd name="T3" fmla="*/ 1 h 105"/>
                <a:gd name="T4" fmla="*/ 2 w 165"/>
                <a:gd name="T5" fmla="*/ 4 h 105"/>
                <a:gd name="T6" fmla="*/ 0 w 165"/>
                <a:gd name="T7" fmla="*/ 3 h 105"/>
                <a:gd name="T8" fmla="*/ 18 w 165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105"/>
                <a:gd name="T17" fmla="*/ 165 w 16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105">
                  <a:moveTo>
                    <a:pt x="147" y="0"/>
                  </a:moveTo>
                  <a:lnTo>
                    <a:pt x="165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6" name="Freeform 44"/>
            <p:cNvSpPr>
              <a:spLocks/>
            </p:cNvSpPr>
            <p:nvPr/>
          </p:nvSpPr>
          <p:spPr bwMode="auto">
            <a:xfrm>
              <a:off x="1677" y="2381"/>
              <a:ext cx="82" cy="35"/>
            </a:xfrm>
            <a:custGeom>
              <a:avLst/>
              <a:gdLst>
                <a:gd name="T0" fmla="*/ 18 w 165"/>
                <a:gd name="T1" fmla="*/ 0 h 105"/>
                <a:gd name="T2" fmla="*/ 20 w 165"/>
                <a:gd name="T3" fmla="*/ 1 h 105"/>
                <a:gd name="T4" fmla="*/ 2 w 165"/>
                <a:gd name="T5" fmla="*/ 4 h 105"/>
                <a:gd name="T6" fmla="*/ 0 w 165"/>
                <a:gd name="T7" fmla="*/ 3 h 105"/>
                <a:gd name="T8" fmla="*/ 18 w 165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105"/>
                <a:gd name="T17" fmla="*/ 165 w 16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105">
                  <a:moveTo>
                    <a:pt x="148" y="0"/>
                  </a:moveTo>
                  <a:lnTo>
                    <a:pt x="165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7" name="Freeform 45"/>
            <p:cNvSpPr>
              <a:spLocks/>
            </p:cNvSpPr>
            <p:nvPr/>
          </p:nvSpPr>
          <p:spPr bwMode="auto">
            <a:xfrm>
              <a:off x="1824" y="2329"/>
              <a:ext cx="82" cy="35"/>
            </a:xfrm>
            <a:custGeom>
              <a:avLst/>
              <a:gdLst>
                <a:gd name="T0" fmla="*/ 19 w 164"/>
                <a:gd name="T1" fmla="*/ 0 h 106"/>
                <a:gd name="T2" fmla="*/ 21 w 164"/>
                <a:gd name="T3" fmla="*/ 1 h 106"/>
                <a:gd name="T4" fmla="*/ 3 w 164"/>
                <a:gd name="T5" fmla="*/ 4 h 106"/>
                <a:gd name="T6" fmla="*/ 0 w 164"/>
                <a:gd name="T7" fmla="*/ 3 h 106"/>
                <a:gd name="T8" fmla="*/ 19 w 164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"/>
                <a:gd name="T16" fmla="*/ 0 h 106"/>
                <a:gd name="T17" fmla="*/ 164 w 164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" h="106">
                  <a:moveTo>
                    <a:pt x="147" y="0"/>
                  </a:moveTo>
                  <a:lnTo>
                    <a:pt x="164" y="27"/>
                  </a:lnTo>
                  <a:lnTo>
                    <a:pt x="17" y="106"/>
                  </a:lnTo>
                  <a:lnTo>
                    <a:pt x="0" y="7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8" name="Freeform 46"/>
            <p:cNvSpPr>
              <a:spLocks/>
            </p:cNvSpPr>
            <p:nvPr/>
          </p:nvSpPr>
          <p:spPr bwMode="auto">
            <a:xfrm>
              <a:off x="1971" y="2277"/>
              <a:ext cx="82" cy="35"/>
            </a:xfrm>
            <a:custGeom>
              <a:avLst/>
              <a:gdLst>
                <a:gd name="T0" fmla="*/ 18 w 165"/>
                <a:gd name="T1" fmla="*/ 0 h 105"/>
                <a:gd name="T2" fmla="*/ 20 w 165"/>
                <a:gd name="T3" fmla="*/ 1 h 105"/>
                <a:gd name="T4" fmla="*/ 2 w 165"/>
                <a:gd name="T5" fmla="*/ 4 h 105"/>
                <a:gd name="T6" fmla="*/ 0 w 165"/>
                <a:gd name="T7" fmla="*/ 3 h 105"/>
                <a:gd name="T8" fmla="*/ 18 w 165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105"/>
                <a:gd name="T17" fmla="*/ 165 w 16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105">
                  <a:moveTo>
                    <a:pt x="147" y="0"/>
                  </a:moveTo>
                  <a:lnTo>
                    <a:pt x="165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9" name="Freeform 47"/>
            <p:cNvSpPr>
              <a:spLocks/>
            </p:cNvSpPr>
            <p:nvPr/>
          </p:nvSpPr>
          <p:spPr bwMode="auto">
            <a:xfrm>
              <a:off x="2118" y="2225"/>
              <a:ext cx="83" cy="35"/>
            </a:xfrm>
            <a:custGeom>
              <a:avLst/>
              <a:gdLst>
                <a:gd name="T0" fmla="*/ 19 w 165"/>
                <a:gd name="T1" fmla="*/ 0 h 105"/>
                <a:gd name="T2" fmla="*/ 21 w 165"/>
                <a:gd name="T3" fmla="*/ 1 h 105"/>
                <a:gd name="T4" fmla="*/ 3 w 165"/>
                <a:gd name="T5" fmla="*/ 4 h 105"/>
                <a:gd name="T6" fmla="*/ 0 w 165"/>
                <a:gd name="T7" fmla="*/ 3 h 105"/>
                <a:gd name="T8" fmla="*/ 19 w 165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5"/>
                <a:gd name="T16" fmla="*/ 0 h 105"/>
                <a:gd name="T17" fmla="*/ 165 w 165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5" h="105">
                  <a:moveTo>
                    <a:pt x="147" y="0"/>
                  </a:moveTo>
                  <a:lnTo>
                    <a:pt x="165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0" name="Freeform 48"/>
            <p:cNvSpPr>
              <a:spLocks/>
            </p:cNvSpPr>
            <p:nvPr/>
          </p:nvSpPr>
          <p:spPr bwMode="auto">
            <a:xfrm>
              <a:off x="2265" y="2172"/>
              <a:ext cx="83" cy="36"/>
            </a:xfrm>
            <a:custGeom>
              <a:avLst/>
              <a:gdLst>
                <a:gd name="T0" fmla="*/ 19 w 166"/>
                <a:gd name="T1" fmla="*/ 0 h 106"/>
                <a:gd name="T2" fmla="*/ 21 w 166"/>
                <a:gd name="T3" fmla="*/ 1 h 106"/>
                <a:gd name="T4" fmla="*/ 3 w 166"/>
                <a:gd name="T5" fmla="*/ 4 h 106"/>
                <a:gd name="T6" fmla="*/ 0 w 166"/>
                <a:gd name="T7" fmla="*/ 3 h 106"/>
                <a:gd name="T8" fmla="*/ 19 w 166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06"/>
                <a:gd name="T17" fmla="*/ 166 w 16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06">
                  <a:moveTo>
                    <a:pt x="148" y="0"/>
                  </a:moveTo>
                  <a:lnTo>
                    <a:pt x="166" y="27"/>
                  </a:lnTo>
                  <a:lnTo>
                    <a:pt x="17" y="106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1" name="Freeform 49"/>
            <p:cNvSpPr>
              <a:spLocks/>
            </p:cNvSpPr>
            <p:nvPr/>
          </p:nvSpPr>
          <p:spPr bwMode="auto">
            <a:xfrm>
              <a:off x="2414" y="2120"/>
              <a:ext cx="83" cy="35"/>
            </a:xfrm>
            <a:custGeom>
              <a:avLst/>
              <a:gdLst>
                <a:gd name="T0" fmla="*/ 19 w 166"/>
                <a:gd name="T1" fmla="*/ 0 h 105"/>
                <a:gd name="T2" fmla="*/ 21 w 166"/>
                <a:gd name="T3" fmla="*/ 1 h 105"/>
                <a:gd name="T4" fmla="*/ 3 w 166"/>
                <a:gd name="T5" fmla="*/ 4 h 105"/>
                <a:gd name="T6" fmla="*/ 0 w 166"/>
                <a:gd name="T7" fmla="*/ 3 h 105"/>
                <a:gd name="T8" fmla="*/ 19 w 166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05"/>
                <a:gd name="T17" fmla="*/ 166 w 166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05">
                  <a:moveTo>
                    <a:pt x="149" y="0"/>
                  </a:moveTo>
                  <a:lnTo>
                    <a:pt x="166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2" name="Freeform 50"/>
            <p:cNvSpPr>
              <a:spLocks/>
            </p:cNvSpPr>
            <p:nvPr/>
          </p:nvSpPr>
          <p:spPr bwMode="auto">
            <a:xfrm>
              <a:off x="2562" y="2068"/>
              <a:ext cx="83" cy="35"/>
            </a:xfrm>
            <a:custGeom>
              <a:avLst/>
              <a:gdLst>
                <a:gd name="T0" fmla="*/ 19 w 166"/>
                <a:gd name="T1" fmla="*/ 0 h 105"/>
                <a:gd name="T2" fmla="*/ 21 w 166"/>
                <a:gd name="T3" fmla="*/ 1 h 105"/>
                <a:gd name="T4" fmla="*/ 3 w 166"/>
                <a:gd name="T5" fmla="*/ 4 h 105"/>
                <a:gd name="T6" fmla="*/ 0 w 166"/>
                <a:gd name="T7" fmla="*/ 3 h 105"/>
                <a:gd name="T8" fmla="*/ 19 w 166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05"/>
                <a:gd name="T17" fmla="*/ 166 w 166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05">
                  <a:moveTo>
                    <a:pt x="149" y="0"/>
                  </a:moveTo>
                  <a:lnTo>
                    <a:pt x="166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3" name="Freeform 51"/>
            <p:cNvSpPr>
              <a:spLocks/>
            </p:cNvSpPr>
            <p:nvPr/>
          </p:nvSpPr>
          <p:spPr bwMode="auto">
            <a:xfrm>
              <a:off x="2711" y="2016"/>
              <a:ext cx="83" cy="35"/>
            </a:xfrm>
            <a:custGeom>
              <a:avLst/>
              <a:gdLst>
                <a:gd name="T0" fmla="*/ 19 w 166"/>
                <a:gd name="T1" fmla="*/ 0 h 106"/>
                <a:gd name="T2" fmla="*/ 21 w 166"/>
                <a:gd name="T3" fmla="*/ 1 h 106"/>
                <a:gd name="T4" fmla="*/ 3 w 166"/>
                <a:gd name="T5" fmla="*/ 4 h 106"/>
                <a:gd name="T6" fmla="*/ 0 w 166"/>
                <a:gd name="T7" fmla="*/ 3 h 106"/>
                <a:gd name="T8" fmla="*/ 19 w 166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06"/>
                <a:gd name="T17" fmla="*/ 166 w 16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06">
                  <a:moveTo>
                    <a:pt x="148" y="0"/>
                  </a:moveTo>
                  <a:lnTo>
                    <a:pt x="166" y="27"/>
                  </a:lnTo>
                  <a:lnTo>
                    <a:pt x="18" y="106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4" name="Freeform 52"/>
            <p:cNvSpPr>
              <a:spLocks/>
            </p:cNvSpPr>
            <p:nvPr/>
          </p:nvSpPr>
          <p:spPr bwMode="auto">
            <a:xfrm>
              <a:off x="2859" y="1964"/>
              <a:ext cx="83" cy="35"/>
            </a:xfrm>
            <a:custGeom>
              <a:avLst/>
              <a:gdLst>
                <a:gd name="T0" fmla="*/ 19 w 166"/>
                <a:gd name="T1" fmla="*/ 0 h 105"/>
                <a:gd name="T2" fmla="*/ 21 w 166"/>
                <a:gd name="T3" fmla="*/ 1 h 105"/>
                <a:gd name="T4" fmla="*/ 3 w 166"/>
                <a:gd name="T5" fmla="*/ 4 h 105"/>
                <a:gd name="T6" fmla="*/ 0 w 166"/>
                <a:gd name="T7" fmla="*/ 3 h 105"/>
                <a:gd name="T8" fmla="*/ 19 w 166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05"/>
                <a:gd name="T17" fmla="*/ 166 w 166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05">
                  <a:moveTo>
                    <a:pt x="148" y="0"/>
                  </a:moveTo>
                  <a:lnTo>
                    <a:pt x="166" y="27"/>
                  </a:lnTo>
                  <a:lnTo>
                    <a:pt x="17" y="105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5" name="Freeform 53"/>
            <p:cNvSpPr>
              <a:spLocks/>
            </p:cNvSpPr>
            <p:nvPr/>
          </p:nvSpPr>
          <p:spPr bwMode="auto">
            <a:xfrm>
              <a:off x="3007" y="1912"/>
              <a:ext cx="83" cy="35"/>
            </a:xfrm>
            <a:custGeom>
              <a:avLst/>
              <a:gdLst>
                <a:gd name="T0" fmla="*/ 19 w 166"/>
                <a:gd name="T1" fmla="*/ 0 h 105"/>
                <a:gd name="T2" fmla="*/ 21 w 166"/>
                <a:gd name="T3" fmla="*/ 1 h 105"/>
                <a:gd name="T4" fmla="*/ 3 w 166"/>
                <a:gd name="T5" fmla="*/ 4 h 105"/>
                <a:gd name="T6" fmla="*/ 0 w 166"/>
                <a:gd name="T7" fmla="*/ 3 h 105"/>
                <a:gd name="T8" fmla="*/ 19 w 166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05"/>
                <a:gd name="T17" fmla="*/ 166 w 166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05">
                  <a:moveTo>
                    <a:pt x="148" y="0"/>
                  </a:moveTo>
                  <a:lnTo>
                    <a:pt x="166" y="27"/>
                  </a:lnTo>
                  <a:lnTo>
                    <a:pt x="17" y="105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6" name="Freeform 54"/>
            <p:cNvSpPr>
              <a:spLocks/>
            </p:cNvSpPr>
            <p:nvPr/>
          </p:nvSpPr>
          <p:spPr bwMode="auto">
            <a:xfrm>
              <a:off x="3156" y="1860"/>
              <a:ext cx="83" cy="35"/>
            </a:xfrm>
            <a:custGeom>
              <a:avLst/>
              <a:gdLst>
                <a:gd name="T0" fmla="*/ 18 w 167"/>
                <a:gd name="T1" fmla="*/ 0 h 106"/>
                <a:gd name="T2" fmla="*/ 20 w 167"/>
                <a:gd name="T3" fmla="*/ 1 h 106"/>
                <a:gd name="T4" fmla="*/ 2 w 167"/>
                <a:gd name="T5" fmla="*/ 4 h 106"/>
                <a:gd name="T6" fmla="*/ 0 w 167"/>
                <a:gd name="T7" fmla="*/ 3 h 106"/>
                <a:gd name="T8" fmla="*/ 18 w 167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7"/>
                <a:gd name="T16" fmla="*/ 0 h 106"/>
                <a:gd name="T17" fmla="*/ 167 w 167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7" h="106">
                  <a:moveTo>
                    <a:pt x="149" y="0"/>
                  </a:moveTo>
                  <a:lnTo>
                    <a:pt x="167" y="27"/>
                  </a:lnTo>
                  <a:lnTo>
                    <a:pt x="18" y="106"/>
                  </a:lnTo>
                  <a:lnTo>
                    <a:pt x="0" y="7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7" name="Freeform 55"/>
            <p:cNvSpPr>
              <a:spLocks/>
            </p:cNvSpPr>
            <p:nvPr/>
          </p:nvSpPr>
          <p:spPr bwMode="auto">
            <a:xfrm>
              <a:off x="3304" y="1808"/>
              <a:ext cx="83" cy="35"/>
            </a:xfrm>
            <a:custGeom>
              <a:avLst/>
              <a:gdLst>
                <a:gd name="T0" fmla="*/ 19 w 166"/>
                <a:gd name="T1" fmla="*/ 0 h 105"/>
                <a:gd name="T2" fmla="*/ 21 w 166"/>
                <a:gd name="T3" fmla="*/ 1 h 105"/>
                <a:gd name="T4" fmla="*/ 3 w 166"/>
                <a:gd name="T5" fmla="*/ 4 h 105"/>
                <a:gd name="T6" fmla="*/ 0 w 166"/>
                <a:gd name="T7" fmla="*/ 3 h 105"/>
                <a:gd name="T8" fmla="*/ 19 w 166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05"/>
                <a:gd name="T17" fmla="*/ 166 w 166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05">
                  <a:moveTo>
                    <a:pt x="149" y="0"/>
                  </a:moveTo>
                  <a:lnTo>
                    <a:pt x="166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8" name="Freeform 56"/>
            <p:cNvSpPr>
              <a:spLocks/>
            </p:cNvSpPr>
            <p:nvPr/>
          </p:nvSpPr>
          <p:spPr bwMode="auto">
            <a:xfrm>
              <a:off x="3453" y="1756"/>
              <a:ext cx="83" cy="35"/>
            </a:xfrm>
            <a:custGeom>
              <a:avLst/>
              <a:gdLst>
                <a:gd name="T0" fmla="*/ 19 w 166"/>
                <a:gd name="T1" fmla="*/ 0 h 105"/>
                <a:gd name="T2" fmla="*/ 21 w 166"/>
                <a:gd name="T3" fmla="*/ 1 h 105"/>
                <a:gd name="T4" fmla="*/ 3 w 166"/>
                <a:gd name="T5" fmla="*/ 4 h 105"/>
                <a:gd name="T6" fmla="*/ 0 w 166"/>
                <a:gd name="T7" fmla="*/ 3 h 105"/>
                <a:gd name="T8" fmla="*/ 19 w 166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05"/>
                <a:gd name="T17" fmla="*/ 166 w 166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05">
                  <a:moveTo>
                    <a:pt x="149" y="0"/>
                  </a:moveTo>
                  <a:lnTo>
                    <a:pt x="166" y="27"/>
                  </a:lnTo>
                  <a:lnTo>
                    <a:pt x="18" y="105"/>
                  </a:lnTo>
                  <a:lnTo>
                    <a:pt x="0" y="78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9" name="Freeform 57"/>
            <p:cNvSpPr>
              <a:spLocks/>
            </p:cNvSpPr>
            <p:nvPr/>
          </p:nvSpPr>
          <p:spPr bwMode="auto">
            <a:xfrm>
              <a:off x="3601" y="1703"/>
              <a:ext cx="83" cy="36"/>
            </a:xfrm>
            <a:custGeom>
              <a:avLst/>
              <a:gdLst>
                <a:gd name="T0" fmla="*/ 19 w 166"/>
                <a:gd name="T1" fmla="*/ 0 h 106"/>
                <a:gd name="T2" fmla="*/ 21 w 166"/>
                <a:gd name="T3" fmla="*/ 1 h 106"/>
                <a:gd name="T4" fmla="*/ 3 w 166"/>
                <a:gd name="T5" fmla="*/ 4 h 106"/>
                <a:gd name="T6" fmla="*/ 0 w 166"/>
                <a:gd name="T7" fmla="*/ 3 h 106"/>
                <a:gd name="T8" fmla="*/ 19 w 166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106"/>
                <a:gd name="T17" fmla="*/ 166 w 16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106">
                  <a:moveTo>
                    <a:pt x="148" y="0"/>
                  </a:moveTo>
                  <a:lnTo>
                    <a:pt x="166" y="27"/>
                  </a:lnTo>
                  <a:lnTo>
                    <a:pt x="18" y="106"/>
                  </a:lnTo>
                  <a:lnTo>
                    <a:pt x="0" y="7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0" name="Freeform 58"/>
            <p:cNvSpPr>
              <a:spLocks/>
            </p:cNvSpPr>
            <p:nvPr/>
          </p:nvSpPr>
          <p:spPr bwMode="auto">
            <a:xfrm>
              <a:off x="3749" y="1675"/>
              <a:ext cx="14" cy="11"/>
            </a:xfrm>
            <a:custGeom>
              <a:avLst/>
              <a:gdLst>
                <a:gd name="T0" fmla="*/ 3 w 27"/>
                <a:gd name="T1" fmla="*/ 1 h 33"/>
                <a:gd name="T2" fmla="*/ 2 w 27"/>
                <a:gd name="T3" fmla="*/ 0 h 33"/>
                <a:gd name="T4" fmla="*/ 0 w 27"/>
                <a:gd name="T5" fmla="*/ 0 h 33"/>
                <a:gd name="T6" fmla="*/ 3 w 27"/>
                <a:gd name="T7" fmla="*/ 1 h 33"/>
                <a:gd name="T8" fmla="*/ 4 w 27"/>
                <a:gd name="T9" fmla="*/ 1 h 33"/>
                <a:gd name="T10" fmla="*/ 3 w 27"/>
                <a:gd name="T11" fmla="*/ 1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33"/>
                <a:gd name="T20" fmla="*/ 27 w 27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33">
                  <a:moveTo>
                    <a:pt x="19" y="14"/>
                  </a:moveTo>
                  <a:lnTo>
                    <a:pt x="10" y="0"/>
                  </a:lnTo>
                  <a:lnTo>
                    <a:pt x="0" y="6"/>
                  </a:lnTo>
                  <a:lnTo>
                    <a:pt x="17" y="33"/>
                  </a:lnTo>
                  <a:lnTo>
                    <a:pt x="27" y="28"/>
                  </a:lnTo>
                  <a:lnTo>
                    <a:pt x="19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1" name="Freeform 59"/>
            <p:cNvSpPr>
              <a:spLocks/>
            </p:cNvSpPr>
            <p:nvPr/>
          </p:nvSpPr>
          <p:spPr bwMode="auto">
            <a:xfrm>
              <a:off x="3656" y="1694"/>
              <a:ext cx="1486" cy="365"/>
            </a:xfrm>
            <a:custGeom>
              <a:avLst/>
              <a:gdLst>
                <a:gd name="T0" fmla="*/ 368 w 2974"/>
                <a:gd name="T1" fmla="*/ 38 h 1095"/>
                <a:gd name="T2" fmla="*/ 371 w 2974"/>
                <a:gd name="T3" fmla="*/ 36 h 1095"/>
                <a:gd name="T4" fmla="*/ 6 w 2974"/>
                <a:gd name="T5" fmla="*/ 0 h 1095"/>
                <a:gd name="T6" fmla="*/ 0 w 2974"/>
                <a:gd name="T7" fmla="*/ 4 h 1095"/>
                <a:gd name="T8" fmla="*/ 365 w 2974"/>
                <a:gd name="T9" fmla="*/ 41 h 1095"/>
                <a:gd name="T10" fmla="*/ 368 w 2974"/>
                <a:gd name="T11" fmla="*/ 38 h 10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74"/>
                <a:gd name="T19" fmla="*/ 0 h 1095"/>
                <a:gd name="T20" fmla="*/ 2974 w 2974"/>
                <a:gd name="T21" fmla="*/ 1095 h 10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74" h="1095">
                  <a:moveTo>
                    <a:pt x="2950" y="1036"/>
                  </a:moveTo>
                  <a:lnTo>
                    <a:pt x="2974" y="977"/>
                  </a:lnTo>
                  <a:lnTo>
                    <a:pt x="48" y="0"/>
                  </a:lnTo>
                  <a:lnTo>
                    <a:pt x="0" y="118"/>
                  </a:lnTo>
                  <a:lnTo>
                    <a:pt x="2926" y="1095"/>
                  </a:lnTo>
                  <a:lnTo>
                    <a:pt x="2950" y="10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2" name="Freeform 60"/>
            <p:cNvSpPr>
              <a:spLocks/>
            </p:cNvSpPr>
            <p:nvPr/>
          </p:nvSpPr>
          <p:spPr bwMode="auto">
            <a:xfrm>
              <a:off x="2036" y="2252"/>
              <a:ext cx="1486" cy="365"/>
            </a:xfrm>
            <a:custGeom>
              <a:avLst/>
              <a:gdLst>
                <a:gd name="T0" fmla="*/ 368 w 2973"/>
                <a:gd name="T1" fmla="*/ 38 h 1096"/>
                <a:gd name="T2" fmla="*/ 371 w 2973"/>
                <a:gd name="T3" fmla="*/ 36 h 1096"/>
                <a:gd name="T4" fmla="*/ 5 w 2973"/>
                <a:gd name="T5" fmla="*/ 0 h 1096"/>
                <a:gd name="T6" fmla="*/ 0 w 2973"/>
                <a:gd name="T7" fmla="*/ 4 h 1096"/>
                <a:gd name="T8" fmla="*/ 365 w 2973"/>
                <a:gd name="T9" fmla="*/ 41 h 1096"/>
                <a:gd name="T10" fmla="*/ 368 w 2973"/>
                <a:gd name="T11" fmla="*/ 38 h 10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73"/>
                <a:gd name="T19" fmla="*/ 0 h 1096"/>
                <a:gd name="T20" fmla="*/ 2973 w 2973"/>
                <a:gd name="T21" fmla="*/ 1096 h 10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73" h="1096">
                  <a:moveTo>
                    <a:pt x="2949" y="1037"/>
                  </a:moveTo>
                  <a:lnTo>
                    <a:pt x="2973" y="978"/>
                  </a:lnTo>
                  <a:lnTo>
                    <a:pt x="47" y="0"/>
                  </a:lnTo>
                  <a:lnTo>
                    <a:pt x="0" y="118"/>
                  </a:lnTo>
                  <a:lnTo>
                    <a:pt x="2925" y="1096"/>
                  </a:lnTo>
                  <a:lnTo>
                    <a:pt x="2949" y="10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3" name="Text Box 61"/>
            <p:cNvSpPr txBox="1">
              <a:spLocks noChangeArrowheads="1"/>
            </p:cNvSpPr>
            <p:nvPr/>
          </p:nvSpPr>
          <p:spPr bwMode="auto">
            <a:xfrm>
              <a:off x="2590" y="1625"/>
              <a:ext cx="10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Projetores</a:t>
              </a:r>
            </a:p>
          </p:txBody>
        </p:sp>
        <p:sp>
          <p:nvSpPr>
            <p:cNvPr id="42044" name="Rectangle 62"/>
            <p:cNvSpPr>
              <a:spLocks noChangeArrowheads="1"/>
            </p:cNvSpPr>
            <p:nvPr/>
          </p:nvSpPr>
          <p:spPr bwMode="auto">
            <a:xfrm>
              <a:off x="3677" y="2751"/>
              <a:ext cx="1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Plano de Projeção</a:t>
              </a:r>
            </a:p>
          </p:txBody>
        </p:sp>
        <p:sp>
          <p:nvSpPr>
            <p:cNvPr id="42045" name="Rectangle 63"/>
            <p:cNvSpPr>
              <a:spLocks noChangeArrowheads="1"/>
            </p:cNvSpPr>
            <p:nvPr/>
          </p:nvSpPr>
          <p:spPr bwMode="auto">
            <a:xfrm>
              <a:off x="485" y="1516"/>
              <a:ext cx="1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Direção de Projeção</a:t>
              </a:r>
            </a:p>
          </p:txBody>
        </p:sp>
        <p:sp>
          <p:nvSpPr>
            <p:cNvPr id="42046" name="Rectangle 64"/>
            <p:cNvSpPr>
              <a:spLocks noChangeArrowheads="1"/>
            </p:cNvSpPr>
            <p:nvPr/>
          </p:nvSpPr>
          <p:spPr bwMode="auto">
            <a:xfrm>
              <a:off x="4131" y="1587"/>
              <a:ext cx="7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Objeto 3D</a:t>
              </a:r>
            </a:p>
          </p:txBody>
        </p:sp>
        <p:sp>
          <p:nvSpPr>
            <p:cNvPr id="42047" name="Rectangle 65"/>
            <p:cNvSpPr>
              <a:spLocks noChangeArrowheads="1"/>
            </p:cNvSpPr>
            <p:nvPr/>
          </p:nvSpPr>
          <p:spPr bwMode="auto">
            <a:xfrm>
              <a:off x="2402" y="3269"/>
              <a:ext cx="91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Objeto Projetado</a:t>
              </a:r>
            </a:p>
          </p:txBody>
        </p:sp>
        <p:sp>
          <p:nvSpPr>
            <p:cNvPr id="42048" name="Line 66"/>
            <p:cNvSpPr>
              <a:spLocks noChangeShapeType="1"/>
            </p:cNvSpPr>
            <p:nvPr/>
          </p:nvSpPr>
          <p:spPr bwMode="auto">
            <a:xfrm>
              <a:off x="2746" y="2430"/>
              <a:ext cx="0" cy="8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/>
              <a:t>PROJEÇÃO PARALELA: DESRIÇÃO MATEMÁTICA</a:t>
            </a:r>
          </a:p>
        </p:txBody>
      </p:sp>
      <p:grpSp>
        <p:nvGrpSpPr>
          <p:cNvPr id="18438" name="Group 3"/>
          <p:cNvGrpSpPr>
            <a:grpSpLocks/>
          </p:cNvGrpSpPr>
          <p:nvPr/>
        </p:nvGrpSpPr>
        <p:grpSpPr bwMode="auto">
          <a:xfrm>
            <a:off x="1346200" y="1485900"/>
            <a:ext cx="6032500" cy="2670175"/>
            <a:chOff x="1384" y="1392"/>
            <a:chExt cx="3800" cy="1682"/>
          </a:xfrm>
        </p:grpSpPr>
        <p:sp>
          <p:nvSpPr>
            <p:cNvPr id="18440" name="Line 4"/>
            <p:cNvSpPr>
              <a:spLocks noChangeShapeType="1"/>
            </p:cNvSpPr>
            <p:nvPr/>
          </p:nvSpPr>
          <p:spPr bwMode="auto">
            <a:xfrm flipH="1" flipV="1">
              <a:off x="3047" y="1430"/>
              <a:ext cx="0" cy="10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Line 5"/>
            <p:cNvSpPr>
              <a:spLocks noChangeShapeType="1"/>
            </p:cNvSpPr>
            <p:nvPr/>
          </p:nvSpPr>
          <p:spPr bwMode="auto">
            <a:xfrm flipH="1">
              <a:off x="2230" y="2498"/>
              <a:ext cx="82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6"/>
            <p:cNvSpPr>
              <a:spLocks noChangeShapeType="1"/>
            </p:cNvSpPr>
            <p:nvPr/>
          </p:nvSpPr>
          <p:spPr bwMode="auto">
            <a:xfrm flipH="1">
              <a:off x="1520" y="2496"/>
              <a:ext cx="26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Line 7"/>
            <p:cNvSpPr>
              <a:spLocks noChangeShapeType="1"/>
            </p:cNvSpPr>
            <p:nvPr/>
          </p:nvSpPr>
          <p:spPr bwMode="auto">
            <a:xfrm flipV="1">
              <a:off x="2399" y="2046"/>
              <a:ext cx="0" cy="90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8"/>
            <p:cNvSpPr>
              <a:spLocks noChangeShapeType="1"/>
            </p:cNvSpPr>
            <p:nvPr/>
          </p:nvSpPr>
          <p:spPr bwMode="auto">
            <a:xfrm flipH="1">
              <a:off x="2390" y="1574"/>
              <a:ext cx="668" cy="47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Text Box 9"/>
            <p:cNvSpPr txBox="1">
              <a:spLocks noChangeArrowheads="1"/>
            </p:cNvSpPr>
            <p:nvPr/>
          </p:nvSpPr>
          <p:spPr bwMode="auto">
            <a:xfrm>
              <a:off x="1616" y="1928"/>
              <a:ext cx="6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P(x,y,z)</a:t>
              </a:r>
            </a:p>
          </p:txBody>
        </p:sp>
        <p:sp>
          <p:nvSpPr>
            <p:cNvPr id="18446" name="Line 10"/>
            <p:cNvSpPr>
              <a:spLocks noChangeShapeType="1"/>
            </p:cNvSpPr>
            <p:nvPr/>
          </p:nvSpPr>
          <p:spPr bwMode="auto">
            <a:xfrm flipH="1">
              <a:off x="1784" y="21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Text Box 11"/>
            <p:cNvSpPr txBox="1">
              <a:spLocks noChangeArrowheads="1"/>
            </p:cNvSpPr>
            <p:nvPr/>
          </p:nvSpPr>
          <p:spPr bwMode="auto">
            <a:xfrm>
              <a:off x="2712" y="1928"/>
              <a:ext cx="7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P’(x’,y’,z’)</a:t>
              </a:r>
            </a:p>
          </p:txBody>
        </p:sp>
        <p:sp>
          <p:nvSpPr>
            <p:cNvPr id="18448" name="Rectangle 12"/>
            <p:cNvSpPr>
              <a:spLocks noChangeArrowheads="1"/>
            </p:cNvSpPr>
            <p:nvPr/>
          </p:nvSpPr>
          <p:spPr bwMode="auto">
            <a:xfrm>
              <a:off x="1698" y="2008"/>
              <a:ext cx="2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sym typeface="Symbol" pitchFamily="18" charset="2"/>
                </a:rPr>
                <a:t></a:t>
              </a:r>
            </a:p>
          </p:txBody>
        </p:sp>
        <p:sp>
          <p:nvSpPr>
            <p:cNvPr id="18449" name="Rectangle 13"/>
            <p:cNvSpPr>
              <a:spLocks noChangeArrowheads="1"/>
            </p:cNvSpPr>
            <p:nvPr/>
          </p:nvSpPr>
          <p:spPr bwMode="auto">
            <a:xfrm>
              <a:off x="2666" y="2008"/>
              <a:ext cx="2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400">
                  <a:sym typeface="Symbol" pitchFamily="18" charset="2"/>
                </a:rPr>
                <a:t></a:t>
              </a:r>
            </a:p>
          </p:txBody>
        </p:sp>
        <p:sp>
          <p:nvSpPr>
            <p:cNvPr id="18450" name="Text Box 14"/>
            <p:cNvSpPr txBox="1">
              <a:spLocks noChangeArrowheads="1"/>
            </p:cNvSpPr>
            <p:nvPr/>
          </p:nvSpPr>
          <p:spPr bwMode="auto">
            <a:xfrm>
              <a:off x="3064" y="1392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Y</a:t>
              </a:r>
            </a:p>
          </p:txBody>
        </p:sp>
        <p:sp>
          <p:nvSpPr>
            <p:cNvPr id="18451" name="Text Box 15"/>
            <p:cNvSpPr txBox="1">
              <a:spLocks noChangeArrowheads="1"/>
            </p:cNvSpPr>
            <p:nvPr/>
          </p:nvSpPr>
          <p:spPr bwMode="auto">
            <a:xfrm>
              <a:off x="2128" y="2832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X</a:t>
              </a:r>
            </a:p>
          </p:txBody>
        </p:sp>
        <p:sp>
          <p:nvSpPr>
            <p:cNvPr id="18452" name="Text Box 16"/>
            <p:cNvSpPr txBox="1">
              <a:spLocks noChangeArrowheads="1"/>
            </p:cNvSpPr>
            <p:nvPr/>
          </p:nvSpPr>
          <p:spPr bwMode="auto">
            <a:xfrm>
              <a:off x="1384" y="2280"/>
              <a:ext cx="2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Z</a:t>
              </a:r>
            </a:p>
          </p:txBody>
        </p:sp>
        <p:sp>
          <p:nvSpPr>
            <p:cNvPr id="18453" name="Line 17"/>
            <p:cNvSpPr>
              <a:spLocks noChangeShapeType="1"/>
            </p:cNvSpPr>
            <p:nvPr/>
          </p:nvSpPr>
          <p:spPr bwMode="auto">
            <a:xfrm>
              <a:off x="3088" y="2760"/>
              <a:ext cx="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18"/>
            <p:cNvSpPr txBox="1">
              <a:spLocks noChangeArrowheads="1"/>
            </p:cNvSpPr>
            <p:nvPr/>
          </p:nvSpPr>
          <p:spPr bwMode="auto">
            <a:xfrm>
              <a:off x="3032" y="2800"/>
              <a:ext cx="18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Direção de Projeção</a:t>
              </a:r>
            </a:p>
          </p:txBody>
        </p:sp>
        <p:sp>
          <p:nvSpPr>
            <p:cNvPr id="18455" name="Text Box 19"/>
            <p:cNvSpPr txBox="1">
              <a:spLocks noChangeArrowheads="1"/>
            </p:cNvSpPr>
            <p:nvPr/>
          </p:nvSpPr>
          <p:spPr bwMode="auto">
            <a:xfrm>
              <a:off x="3696" y="1856"/>
              <a:ext cx="148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1600"/>
                <a:t>Centro de Projeção no infinito</a:t>
              </a:r>
            </a:p>
          </p:txBody>
        </p:sp>
      </p:grpSp>
      <p:sp>
        <p:nvSpPr>
          <p:cNvPr id="18439" name="Rectangle 20"/>
          <p:cNvSpPr>
            <a:spLocks noChangeArrowheads="1"/>
          </p:cNvSpPr>
          <p:nvPr/>
        </p:nvSpPr>
        <p:spPr bwMode="auto">
          <a:xfrm>
            <a:off x="863600" y="4483100"/>
            <a:ext cx="2946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pt-BR" sz="2600"/>
              <a:t>Forma matricial:</a:t>
            </a:r>
          </a:p>
        </p:txBody>
      </p:sp>
      <p:graphicFrame>
        <p:nvGraphicFramePr>
          <p:cNvPr id="18434" name="Object 1024"/>
          <p:cNvGraphicFramePr>
            <a:graphicFrameLocks noChangeAspect="1"/>
          </p:cNvGraphicFramePr>
          <p:nvPr/>
        </p:nvGraphicFramePr>
        <p:xfrm>
          <a:off x="4378325" y="4248150"/>
          <a:ext cx="211137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914400" progId="Equation.3">
                  <p:embed/>
                </p:oleObj>
              </mc:Choice>
              <mc:Fallback>
                <p:oleObj name="Equation" r:id="rId2" imgW="952200" imgH="9144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4248150"/>
                        <a:ext cx="2111375" cy="202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025"/>
          <p:cNvGraphicFramePr>
            <a:graphicFrameLocks noChangeAspect="1"/>
          </p:cNvGraphicFramePr>
          <p:nvPr/>
        </p:nvGraphicFramePr>
        <p:xfrm>
          <a:off x="6564313" y="4248150"/>
          <a:ext cx="604837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914400" progId="Equation.3">
                  <p:embed/>
                </p:oleObj>
              </mc:Choice>
              <mc:Fallback>
                <p:oleObj name="Equation" r:id="rId4" imgW="266400" imgH="9144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313" y="4248150"/>
                        <a:ext cx="604837" cy="203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026"/>
          <p:cNvGraphicFramePr>
            <a:graphicFrameLocks noChangeAspect="1"/>
          </p:cNvGraphicFramePr>
          <p:nvPr/>
        </p:nvGraphicFramePr>
        <p:xfrm>
          <a:off x="3384550" y="4248150"/>
          <a:ext cx="92075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914400" progId="Equation.3">
                  <p:embed/>
                </p:oleObj>
              </mc:Choice>
              <mc:Fallback>
                <p:oleObj name="Equation" r:id="rId6" imgW="406080" imgH="9144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248150"/>
                        <a:ext cx="920750" cy="203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575550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pPr eaLnBrk="1" hangingPunct="1"/>
            <a:r>
              <a:rPr lang="pt-BR" b="1"/>
              <a:t>Equação Vetorial da reta</a:t>
            </a:r>
            <a:r>
              <a:rPr lang="en-US" sz="2400"/>
              <a:t> 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62000" y="1676400"/>
            <a:ext cx="8153400" cy="4497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28600" indent="-228600" eaLnBrk="0" hangingPunct="0">
              <a:lnSpc>
                <a:spcPct val="110000"/>
              </a:lnSpc>
              <a:spcBef>
                <a:spcPct val="55000"/>
              </a:spcBef>
              <a:buClr>
                <a:schemeClr val="bg2"/>
              </a:buClr>
              <a:buFont typeface="Wingdings" pitchFamily="2" charset="2"/>
              <a:buChar char="q"/>
            </a:pPr>
            <a:r>
              <a:rPr lang="pt-BR" sz="2400">
                <a:latin typeface="Tahoma" pitchFamily="34" charset="0"/>
              </a:rPr>
              <a:t> Uma reta L no espaço é definida pela sua direção (vetor direção </a:t>
            </a:r>
            <a:r>
              <a:rPr lang="pt-BR" sz="2400" b="1">
                <a:latin typeface="Tahoma" pitchFamily="34" charset="0"/>
              </a:rPr>
              <a:t>V</a:t>
            </a:r>
            <a:r>
              <a:rPr lang="pt-BR" sz="2400">
                <a:latin typeface="Tahoma" pitchFamily="34" charset="0"/>
              </a:rPr>
              <a:t>) e por um ponto P</a:t>
            </a:r>
            <a:r>
              <a:rPr lang="pt-BR" sz="2400" baseline="-25000">
                <a:latin typeface="Tahoma" pitchFamily="34" charset="0"/>
              </a:rPr>
              <a:t>0</a:t>
            </a:r>
            <a:r>
              <a:rPr lang="pt-BR" sz="2400">
                <a:latin typeface="Tahoma" pitchFamily="34" charset="0"/>
              </a:rPr>
              <a:t>(x</a:t>
            </a:r>
            <a:r>
              <a:rPr lang="pt-BR" sz="2400" baseline="-25000">
                <a:latin typeface="Tahoma" pitchFamily="34" charset="0"/>
              </a:rPr>
              <a:t>0</a:t>
            </a:r>
            <a:r>
              <a:rPr lang="pt-BR" sz="2400">
                <a:latin typeface="Tahoma" pitchFamily="34" charset="0"/>
              </a:rPr>
              <a:t>,y</a:t>
            </a:r>
            <a:r>
              <a:rPr lang="pt-BR" sz="2400" baseline="-25000">
                <a:latin typeface="Tahoma" pitchFamily="34" charset="0"/>
              </a:rPr>
              <a:t>0</a:t>
            </a:r>
            <a:r>
              <a:rPr lang="pt-BR" sz="2400">
                <a:latin typeface="Tahoma" pitchFamily="34" charset="0"/>
              </a:rPr>
              <a:t>,z</a:t>
            </a:r>
            <a:r>
              <a:rPr lang="pt-BR" sz="2400" baseline="-25000">
                <a:latin typeface="Tahoma" pitchFamily="34" charset="0"/>
              </a:rPr>
              <a:t>0</a:t>
            </a:r>
            <a:r>
              <a:rPr lang="pt-BR" sz="2400">
                <a:latin typeface="Tahoma" pitchFamily="34" charset="0"/>
              </a:rPr>
              <a:t>) por onde a reta passa.</a:t>
            </a:r>
          </a:p>
          <a:p>
            <a:pPr marL="685800" lvl="1" indent="-228600">
              <a:lnSpc>
                <a:spcPct val="112000"/>
              </a:lnSpc>
              <a:spcBef>
                <a:spcPct val="56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en-US" sz="2000"/>
          </a:p>
          <a:p>
            <a:pPr marL="685800" lvl="1" indent="-228600">
              <a:lnSpc>
                <a:spcPct val="112000"/>
              </a:lnSpc>
              <a:spcBef>
                <a:spcPct val="56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000"/>
              <a:t>Dado o ponto P</a:t>
            </a:r>
            <a:r>
              <a:rPr lang="en-US" sz="2000" baseline="-25000"/>
              <a:t>0</a:t>
            </a:r>
            <a:r>
              <a:rPr lang="en-US" sz="2000"/>
              <a:t> e um vetor </a:t>
            </a:r>
            <a:r>
              <a:rPr lang="en-US" sz="2000" b="1"/>
              <a:t>V</a:t>
            </a:r>
            <a:r>
              <a:rPr lang="en-US" sz="2000"/>
              <a:t> = [v</a:t>
            </a:r>
            <a:r>
              <a:rPr lang="en-US" sz="2000" baseline="-25000"/>
              <a:t>x</a:t>
            </a:r>
            <a:r>
              <a:rPr lang="en-US" sz="2000"/>
              <a:t>, v</a:t>
            </a:r>
            <a:r>
              <a:rPr lang="en-US" sz="2000" baseline="-25000"/>
              <a:t>y</a:t>
            </a:r>
            <a:r>
              <a:rPr lang="en-US" sz="2000"/>
              <a:t>, v</a:t>
            </a:r>
            <a:r>
              <a:rPr lang="en-US" sz="2000" baseline="-25000"/>
              <a:t>z</a:t>
            </a:r>
            <a:r>
              <a:rPr lang="en-US" sz="2000"/>
              <a:t>]</a:t>
            </a:r>
          </a:p>
          <a:p>
            <a:pPr marL="685800" lvl="1" indent="-228600">
              <a:lnSpc>
                <a:spcPct val="112000"/>
              </a:lnSpc>
              <a:spcBef>
                <a:spcPct val="56000"/>
              </a:spcBef>
              <a:buClr>
                <a:schemeClr val="folHlink"/>
              </a:buClr>
              <a:buSzPct val="90000"/>
              <a:buFont typeface="Wingdings" pitchFamily="2" charset="2"/>
              <a:buChar char="q"/>
            </a:pPr>
            <a:r>
              <a:rPr lang="en-US" sz="2000"/>
              <a:t> x =  x</a:t>
            </a:r>
            <a:r>
              <a:rPr lang="en-US" sz="2000" baseline="-25000"/>
              <a:t>0</a:t>
            </a:r>
            <a:r>
              <a:rPr lang="en-US" sz="2000"/>
              <a:t> + t v</a:t>
            </a:r>
            <a:r>
              <a:rPr lang="en-US" sz="2000" baseline="-25000"/>
              <a:t>x</a:t>
            </a:r>
            <a:r>
              <a:rPr lang="en-US" sz="2000"/>
              <a:t>,       y = y</a:t>
            </a:r>
            <a:r>
              <a:rPr lang="en-US" sz="2000" baseline="-25000"/>
              <a:t>0</a:t>
            </a:r>
            <a:r>
              <a:rPr lang="en-US" sz="2000"/>
              <a:t> + t v</a:t>
            </a:r>
            <a:r>
              <a:rPr lang="en-US" sz="2000" baseline="-25000"/>
              <a:t>y</a:t>
            </a:r>
            <a:r>
              <a:rPr lang="en-US" sz="2000"/>
              <a:t> ,       z =  z</a:t>
            </a:r>
            <a:r>
              <a:rPr lang="en-US" sz="2000" baseline="-25000"/>
              <a:t>0</a:t>
            </a:r>
            <a:r>
              <a:rPr lang="en-US" sz="2000"/>
              <a:t> + t v</a:t>
            </a:r>
            <a:r>
              <a:rPr lang="en-US" sz="2000" baseline="-25000"/>
              <a:t>z</a:t>
            </a:r>
            <a:endParaRPr lang="en-US" sz="2000"/>
          </a:p>
          <a:p>
            <a:pPr marL="228600" indent="-228600">
              <a:lnSpc>
                <a:spcPct val="112000"/>
              </a:lnSpc>
              <a:spcBef>
                <a:spcPct val="56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en-US" sz="2000"/>
          </a:p>
          <a:p>
            <a:pPr marL="685800" lvl="1" indent="-228600">
              <a:lnSpc>
                <a:spcPct val="112000"/>
              </a:lnSpc>
              <a:spcBef>
                <a:spcPct val="56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000"/>
              <a:t>Forma Compacta:         L =  P</a:t>
            </a:r>
            <a:r>
              <a:rPr lang="en-US" sz="2000" baseline="-25000"/>
              <a:t>0</a:t>
            </a:r>
            <a:r>
              <a:rPr lang="en-US" sz="2000"/>
              <a:t> + t</a:t>
            </a:r>
            <a:r>
              <a:rPr lang="en-US" sz="2000" b="1"/>
              <a:t>V</a:t>
            </a:r>
          </a:p>
          <a:p>
            <a:pPr marL="228600" indent="-228600" eaLnBrk="0" hangingPunct="0">
              <a:lnSpc>
                <a:spcPct val="110000"/>
              </a:lnSpc>
              <a:spcBef>
                <a:spcPct val="55000"/>
              </a:spcBef>
              <a:buFont typeface="Wingdings" pitchFamily="2" charset="2"/>
              <a:buNone/>
            </a:pPr>
            <a:endParaRPr lang="en-US">
              <a:latin typeface="Tahoma" pitchFamily="34" charset="0"/>
            </a:endParaRPr>
          </a:p>
          <a:p>
            <a:pPr marL="228600" indent="-228600" eaLnBrk="0" hangingPunct="0">
              <a:lnSpc>
                <a:spcPct val="110000"/>
              </a:lnSpc>
              <a:spcBef>
                <a:spcPct val="55000"/>
              </a:spcBef>
              <a:buFont typeface="Wingdings" pitchFamily="2" charset="2"/>
              <a:buNone/>
            </a:pPr>
            <a:endParaRPr lang="en-US" sz="900">
              <a:latin typeface="Tahoma" pitchFamily="34" charset="0"/>
            </a:endParaRP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8AB1ECD2-CF0E-4FDB-BA20-9C03708BD5D5}" type="slidenum">
              <a:rPr lang="es-ES"/>
              <a:pPr lvl="1"/>
              <a:t>80</a:t>
            </a:fld>
            <a:endParaRPr lang="es-ES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Angel: Interactive Computer Graphics 5E © Addison-Wesley 2009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/>
              <a:t>Perspectiva</a:t>
            </a:r>
            <a:r>
              <a:rPr lang="en-US" sz="4100" dirty="0"/>
              <a:t> OpenGL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sz="2700" b="1">
                <a:latin typeface="Courier New" charset="0"/>
              </a:rPr>
              <a:t>glFrustum(left,right,bottom,top,near,far)</a:t>
            </a:r>
          </a:p>
        </p:txBody>
      </p:sp>
      <p:pic>
        <p:nvPicPr>
          <p:cNvPr id="3482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86000"/>
            <a:ext cx="6376988" cy="3567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4823" name="Line 9"/>
          <p:cNvSpPr>
            <a:spLocks noChangeShapeType="1"/>
          </p:cNvSpPr>
          <p:nvPr/>
        </p:nvSpPr>
        <p:spPr bwMode="auto">
          <a:xfrm flipH="1">
            <a:off x="1752600" y="4495800"/>
            <a:ext cx="990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/>
            <a:fld id="{034AB5A6-D316-4955-A3B7-CDC31D51F6F6}" type="slidenum">
              <a:rPr lang="es-ES"/>
              <a:pPr lvl="1"/>
              <a:t>81</a:t>
            </a:fld>
            <a:endParaRPr lang="es-ES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Angel: Interactive Computer Graphics 5E © Addison-Wesley 2009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 err="1"/>
              <a:t>Usando</a:t>
            </a:r>
            <a:r>
              <a:rPr lang="en-US" sz="4100" dirty="0"/>
              <a:t> campo de </a:t>
            </a:r>
            <a:r>
              <a:rPr lang="en-US" sz="4100" dirty="0" err="1"/>
              <a:t>visão</a:t>
            </a:r>
            <a:endParaRPr lang="en-US" sz="4100" dirty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724400"/>
          </a:xfrm>
        </p:spPr>
        <p:txBody>
          <a:bodyPr/>
          <a:lstStyle/>
          <a:p>
            <a:r>
              <a:rPr lang="pt-BR" sz="2400" dirty="0"/>
              <a:t>Com </a:t>
            </a:r>
            <a:r>
              <a:rPr lang="pt-BR" sz="2400" dirty="0" err="1"/>
              <a:t>glFrustum</a:t>
            </a:r>
            <a:r>
              <a:rPr lang="pt-BR" sz="2400" dirty="0"/>
              <a:t> é muitas vezes difícil obter a vista desejada </a:t>
            </a:r>
            <a:endParaRPr lang="en-US" sz="2700" b="1" dirty="0">
              <a:latin typeface="Courier New" charset="0"/>
            </a:endParaRPr>
          </a:p>
          <a:p>
            <a:r>
              <a:rPr lang="en-US" sz="2700" b="1" dirty="0" err="1">
                <a:latin typeface="Courier New" charset="0"/>
              </a:rPr>
              <a:t>gluPerpective</a:t>
            </a:r>
            <a:r>
              <a:rPr lang="en-US" sz="2700" b="1" dirty="0">
                <a:latin typeface="Courier New" charset="0"/>
              </a:rPr>
              <a:t>(</a:t>
            </a:r>
            <a:r>
              <a:rPr lang="en-US" sz="2700" b="1" dirty="0" err="1">
                <a:latin typeface="Courier New" charset="0"/>
              </a:rPr>
              <a:t>fovy</a:t>
            </a:r>
            <a:r>
              <a:rPr lang="en-US" sz="2700" b="1" dirty="0">
                <a:latin typeface="Courier New" charset="0"/>
              </a:rPr>
              <a:t>, aspect, near, far)</a:t>
            </a:r>
            <a:r>
              <a:rPr lang="en-US" dirty="0"/>
              <a:t> </a:t>
            </a:r>
            <a:r>
              <a:rPr lang="en-US" dirty="0" err="1"/>
              <a:t>proporciona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interface</a:t>
            </a:r>
          </a:p>
        </p:txBody>
      </p:sp>
      <p:pic>
        <p:nvPicPr>
          <p:cNvPr id="35846" name="Picture 5" descr="C:\BOOK\OpenGL\Paul Final\Art\jpeg\AN05F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505200"/>
            <a:ext cx="3810000" cy="303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5627688" y="4449763"/>
            <a:ext cx="20034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 sz="2000" b="1">
                <a:latin typeface="Courier New" charset="0"/>
              </a:rPr>
              <a:t>aspect </a:t>
            </a:r>
            <a:r>
              <a:rPr lang="en-US" sz="2000"/>
              <a:t>=</a:t>
            </a:r>
            <a:r>
              <a:rPr lang="en-US" sz="2000" b="1">
                <a:latin typeface="Courier New" charset="0"/>
              </a:rPr>
              <a:t> w/h</a:t>
            </a:r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 flipH="1">
            <a:off x="5181600" y="3886200"/>
            <a:ext cx="762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anchor="ctr" anchorCtr="1"/>
          <a:lstStyle/>
          <a:p>
            <a:endParaRPr lang="en-US"/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6019800" y="3657600"/>
            <a:ext cx="15113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Ctr="1">
            <a:spAutoFit/>
          </a:bodyPr>
          <a:lstStyle/>
          <a:p>
            <a:r>
              <a:rPr lang="en-US"/>
              <a:t>front plane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b="1">
                <a:latin typeface="Times New Roman" pitchFamily="18" charset="0"/>
              </a:rPr>
              <a:t>Representação de Objetos Tridimensionais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pt-BR" sz="2400">
                <a:latin typeface="Times New Roman" pitchFamily="18" charset="0"/>
              </a:rPr>
              <a:t>Polígonos e superfícies quádricas fornecem descrições precisas para objetos euclidiano simples, como poliedros e elipsóides;</a:t>
            </a:r>
          </a:p>
          <a:p>
            <a:pPr lvl="1" eaLnBrk="1" hangingPunct="1"/>
            <a:endParaRPr lang="pt-BR" sz="2400">
              <a:latin typeface="Times New Roman" pitchFamily="18" charset="0"/>
            </a:endParaRPr>
          </a:p>
          <a:p>
            <a:pPr lvl="1" eaLnBrk="1" hangingPunct="1"/>
            <a:r>
              <a:rPr lang="pt-BR" sz="2400">
                <a:latin typeface="Times New Roman" pitchFamily="18" charset="0"/>
              </a:rPr>
              <a:t>Superfícies </a:t>
            </a:r>
            <a:r>
              <a:rPr lang="pt-BR" sz="2400" i="1">
                <a:latin typeface="Times New Roman" pitchFamily="18" charset="0"/>
              </a:rPr>
              <a:t>spline </a:t>
            </a:r>
            <a:r>
              <a:rPr lang="pt-BR" sz="2400">
                <a:latin typeface="Times New Roman" pitchFamily="18" charset="0"/>
              </a:rPr>
              <a:t>e técnicas construtivas são utilizadas para projetar asas de aviões, engrenagens e outras estruturas de engenharia com superfícies curvas;</a:t>
            </a:r>
          </a:p>
          <a:p>
            <a:pPr lvl="1" eaLnBrk="1" hangingPunct="1"/>
            <a:endParaRPr lang="pt-BR" sz="2400">
              <a:latin typeface="Times New Roman" pitchFamily="18" charset="0"/>
            </a:endParaRPr>
          </a:p>
          <a:p>
            <a:pPr lvl="1" eaLnBrk="1" hangingPunct="1"/>
            <a:r>
              <a:rPr lang="pt-BR" sz="2400">
                <a:latin typeface="Times New Roman" pitchFamily="18" charset="0"/>
              </a:rPr>
              <a:t>Métodos procedimentais, como</a:t>
            </a:r>
            <a:r>
              <a:rPr lang="pt-BR" sz="2400" b="1">
                <a:latin typeface="Times New Roman" pitchFamily="18" charset="0"/>
              </a:rPr>
              <a:t> fractais</a:t>
            </a:r>
            <a:r>
              <a:rPr lang="pt-BR" sz="2400">
                <a:latin typeface="Times New Roman" pitchFamily="18" charset="0"/>
              </a:rPr>
              <a:t> e sistemas de partículas, permitem uma representação adequada para nuvens, grama e outros objetos “naturais”;</a:t>
            </a:r>
            <a:endParaRPr lang="pt-BR"/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C:\Temp\ScreenHunter_1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524000"/>
            <a:ext cx="220186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3" descr="C:\Temp\ScreenHunter_1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24000"/>
            <a:ext cx="3200400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4" descr="C:\Temp\ScreenHunter_10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114800"/>
            <a:ext cx="251460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Picture 5" descr="C:\Temp\ScreenHunter_10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4267200"/>
            <a:ext cx="39655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6" descr="C:\Temp\ScreenHunter_11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2400" y="5181600"/>
            <a:ext cx="39624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609600" y="6096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3600" b="1"/>
              <a:t>Exemplo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b="1">
                <a:latin typeface="Times New Roman" pitchFamily="18" charset="0"/>
              </a:rPr>
              <a:t>Representação de Objetos Tridimensionais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400"/>
              <a:t>Esquema de representação de objetos sólidos: </a:t>
            </a:r>
          </a:p>
          <a:p>
            <a:pPr lvl="1" eaLnBrk="1" hangingPunct="1"/>
            <a:r>
              <a:rPr lang="pt-BR" sz="2200" b="1">
                <a:latin typeface="Times New Roman" pitchFamily="18" charset="0"/>
              </a:rPr>
              <a:t>Representações por fronteira</a:t>
            </a:r>
            <a:r>
              <a:rPr lang="pt-BR" sz="2200">
                <a:latin typeface="Times New Roman" pitchFamily="18" charset="0"/>
              </a:rPr>
              <a:t> - descrevem um objeto tridimensional como um conjunto de superfícies que separam o interior dos objetos do meio externo.</a:t>
            </a:r>
          </a:p>
          <a:p>
            <a:pPr lvl="2" eaLnBrk="1" hangingPunct="1"/>
            <a:r>
              <a:rPr lang="pt-BR" sz="2000">
                <a:latin typeface="Times New Roman" pitchFamily="18" charset="0"/>
              </a:rPr>
              <a:t>Superfície poligonais e superfícies </a:t>
            </a:r>
            <a:r>
              <a:rPr lang="pt-BR" sz="2000" i="1">
                <a:latin typeface="Times New Roman" pitchFamily="18" charset="0"/>
              </a:rPr>
              <a:t>spline.</a:t>
            </a:r>
          </a:p>
          <a:p>
            <a:pPr lvl="1" eaLnBrk="1" hangingPunct="1"/>
            <a:endParaRPr lang="pt-BR" sz="2000" b="1">
              <a:latin typeface="Times New Roman" pitchFamily="18" charset="0"/>
            </a:endParaRPr>
          </a:p>
          <a:p>
            <a:pPr lvl="1" eaLnBrk="1" hangingPunct="1"/>
            <a:r>
              <a:rPr lang="pt-BR" sz="2200" b="1">
                <a:latin typeface="Times New Roman" pitchFamily="18" charset="0"/>
              </a:rPr>
              <a:t>Representações por particionamento espacial - </a:t>
            </a:r>
            <a:r>
              <a:rPr lang="pt-BR" sz="2200">
                <a:latin typeface="Times New Roman" pitchFamily="18" charset="0"/>
              </a:rPr>
              <a:t>são usadas para descrever propriedades interiores, particionando a região espacial que contém um objeto em um conjunto de pequenos sólidos adjacentes não sobrepostos.</a:t>
            </a:r>
          </a:p>
          <a:p>
            <a:pPr lvl="2" eaLnBrk="1" hangingPunct="1"/>
            <a:r>
              <a:rPr lang="pt-BR" sz="2000">
                <a:latin typeface="Times New Roman" pitchFamily="18" charset="0"/>
              </a:rPr>
              <a:t>Cubos</a:t>
            </a:r>
            <a:endParaRPr lang="pt-BR" sz="2100"/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b="1"/>
              <a:t>Exemplo de mechas poligonais</a:t>
            </a:r>
          </a:p>
        </p:txBody>
      </p:sp>
      <p:pic>
        <p:nvPicPr>
          <p:cNvPr id="55299" name="Picture 3" descr="C:\Temp\ScreenHunter_1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6343650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 descr="C:\Temp\ScreenHunter_09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91000"/>
            <a:ext cx="5532438" cy="204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b="1"/>
              <a:t>Superfície Poligonal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/>
              <a:t>Representação por fronteira é a técnica mais usada para descrever objetos gráficos 3D. É um conjunto de superfícies (ou faces) poligonais que definem a fronteira do objeto.</a:t>
            </a:r>
          </a:p>
          <a:p>
            <a:pPr eaLnBrk="1" hangingPunct="1">
              <a:lnSpc>
                <a:spcPct val="90000"/>
              </a:lnSpc>
            </a:pPr>
            <a:r>
              <a:rPr lang="pt-BR"/>
              <a:t>Vantagens</a:t>
            </a:r>
          </a:p>
          <a:p>
            <a:pPr lvl="1" eaLnBrk="1" hangingPunct="1">
              <a:lnSpc>
                <a:spcPct val="90000"/>
              </a:lnSpc>
            </a:pPr>
            <a:r>
              <a:rPr lang="pt-BR"/>
              <a:t>Acelera o </a:t>
            </a:r>
            <a:r>
              <a:rPr lang="pt-BR" i="1"/>
              <a:t>rendering </a:t>
            </a:r>
            <a:r>
              <a:rPr lang="pt-BR"/>
              <a:t>das superfícies;</a:t>
            </a:r>
          </a:p>
          <a:p>
            <a:pPr lvl="1" eaLnBrk="1" hangingPunct="1">
              <a:lnSpc>
                <a:spcPct val="90000"/>
              </a:lnSpc>
            </a:pPr>
            <a:r>
              <a:rPr lang="pt-BR"/>
              <a:t>Acelera a visualização dos objetos;</a:t>
            </a:r>
          </a:p>
          <a:p>
            <a:pPr eaLnBrk="1" hangingPunct="1">
              <a:lnSpc>
                <a:spcPct val="90000"/>
              </a:lnSpc>
            </a:pPr>
            <a:r>
              <a:rPr lang="pt-BR"/>
              <a:t>justificativa </a:t>
            </a:r>
          </a:p>
          <a:p>
            <a:pPr lvl="1" eaLnBrk="1" hangingPunct="1">
              <a:lnSpc>
                <a:spcPct val="90000"/>
              </a:lnSpc>
            </a:pPr>
            <a:r>
              <a:rPr lang="pt-BR"/>
              <a:t>Todas as superfícies são representadas por equações lineares (</a:t>
            </a:r>
            <a:r>
              <a:rPr lang="pt-BR" b="1"/>
              <a:t>equações do plano </a:t>
            </a:r>
            <a:r>
              <a:rPr lang="pt-BR"/>
              <a:t>)</a:t>
            </a: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b="1"/>
              <a:t>Tabelas de Polígonos</a:t>
            </a:r>
            <a:r>
              <a:rPr lang="pt-BR"/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/>
              <a:t>Tabelas poligonais são organizadas em dois grupos:</a:t>
            </a:r>
          </a:p>
          <a:p>
            <a:pPr lvl="1" eaLnBrk="1" hangingPunct="1"/>
            <a:r>
              <a:rPr lang="pt-BR" u="sng"/>
              <a:t>Tabelas Geométricas</a:t>
            </a:r>
            <a:r>
              <a:rPr lang="pt-BR"/>
              <a:t> - contém coordenadas de vértices e parâmetros para identificar a orientação espacial das superfícies poligonais.</a:t>
            </a:r>
          </a:p>
          <a:p>
            <a:pPr eaLnBrk="1" hangingPunct="1"/>
            <a:endParaRPr lang="pt-BR"/>
          </a:p>
          <a:p>
            <a:pPr lvl="1" eaLnBrk="1" hangingPunct="1"/>
            <a:r>
              <a:rPr lang="pt-BR"/>
              <a:t>Tabelas de atributos – especificam o material do objeto, tais como: cor, transparência, textura, etc. </a:t>
            </a:r>
          </a:p>
          <a:p>
            <a:pPr lvl="1" eaLnBrk="1" hangingPunct="1"/>
            <a:endParaRPr lang="pt-BR"/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b="1"/>
              <a:t>Tabelas de Polígonos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400"/>
              <a:t>Organização conveniente para armazenar dados geométricos.</a:t>
            </a:r>
          </a:p>
          <a:p>
            <a:pPr lvl="1" eaLnBrk="1" hangingPunct="1">
              <a:buFont typeface="Wingdings" pitchFamily="2" charset="2"/>
              <a:buNone/>
            </a:pPr>
            <a:endParaRPr lang="pt-BR" sz="2400"/>
          </a:p>
        </p:txBody>
      </p:sp>
      <p:pic>
        <p:nvPicPr>
          <p:cNvPr id="57348" name="Picture 4" descr="C:\Temp\ScreenHunter_07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362200"/>
            <a:ext cx="434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4876800" y="2438400"/>
            <a:ext cx="403860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pt-BR" sz="2600">
                <a:latin typeface="Times New Roman" pitchFamily="18" charset="0"/>
              </a:rPr>
              <a:t> tabela de vértices;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pt-BR" sz="2600">
                <a:latin typeface="Times New Roman" pitchFamily="18" charset="0"/>
              </a:rPr>
              <a:t> uma tabela de arestas;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pt-BR" sz="2600">
                <a:latin typeface="Times New Roman" pitchFamily="18" charset="0"/>
              </a:rPr>
              <a:t> tabela de polígonos.</a:t>
            </a:r>
          </a:p>
          <a:p>
            <a:pPr>
              <a:spcBef>
                <a:spcPct val="50000"/>
              </a:spcBef>
            </a:pPr>
            <a:endParaRPr lang="pt-BR"/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b="1"/>
              <a:t>Aplicação da Equação do Plano Modelos Poligonais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>
                <a:latin typeface="Times New Roman" pitchFamily="18" charset="0"/>
              </a:rPr>
              <a:t>Para produzir uma imagem de um objeto 3D, devemos processar os dados de entrada de várias </a:t>
            </a:r>
            <a:r>
              <a:rPr lang="pt-BR" dirty="0" err="1">
                <a:latin typeface="Times New Roman" pitchFamily="18" charset="0"/>
              </a:rPr>
              <a:t>maneiras,dentre</a:t>
            </a:r>
            <a:r>
              <a:rPr lang="pt-BR" dirty="0">
                <a:latin typeface="Times New Roman" pitchFamily="18" charset="0"/>
              </a:rPr>
              <a:t> as quais se destacam:</a:t>
            </a:r>
          </a:p>
          <a:p>
            <a:pPr lvl="1" eaLnBrk="1" hangingPunct="1"/>
            <a:endParaRPr lang="pt-BR" dirty="0">
              <a:latin typeface="Times New Roman" pitchFamily="18" charset="0"/>
            </a:endParaRPr>
          </a:p>
          <a:p>
            <a:pPr lvl="1" eaLnBrk="1" hangingPunct="1"/>
            <a:r>
              <a:rPr lang="pt-BR" dirty="0">
                <a:latin typeface="Times New Roman" pitchFamily="18" charset="0"/>
              </a:rPr>
              <a:t>Transformar as descrições em coordenadas do mundo -&gt; coordenadas de visualização -&gt;  coordenadas do dispositivo;</a:t>
            </a:r>
          </a:p>
          <a:p>
            <a:pPr lvl="1" eaLnBrk="1" hangingPunct="1"/>
            <a:r>
              <a:rPr lang="pt-BR" dirty="0">
                <a:latin typeface="Times New Roman" pitchFamily="18" charset="0"/>
              </a:rPr>
              <a:t> Identificar as superfícies visíveis; </a:t>
            </a:r>
          </a:p>
          <a:p>
            <a:pPr lvl="1" eaLnBrk="1" hangingPunct="1"/>
            <a:r>
              <a:rPr lang="pt-BR" dirty="0">
                <a:latin typeface="Times New Roman" pitchFamily="18" charset="0"/>
              </a:rPr>
              <a:t>Aplicar técnicas de </a:t>
            </a:r>
            <a:r>
              <a:rPr lang="pt-BR" i="1" dirty="0" err="1">
                <a:latin typeface="Times New Roman" pitchFamily="18" charset="0"/>
              </a:rPr>
              <a:t>rendering</a:t>
            </a:r>
            <a:r>
              <a:rPr lang="pt-BR" dirty="0">
                <a:latin typeface="Times New Roman" pitchFamily="18" charset="0"/>
              </a:rPr>
              <a:t>.</a:t>
            </a:r>
            <a:endParaRPr lang="pt-BR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609600" y="762000"/>
            <a:ext cx="7575550" cy="600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just"/>
            <a:r>
              <a:rPr lang="en-US" sz="3600" b="1">
                <a:solidFill>
                  <a:srgbClr val="000000"/>
                </a:solidFill>
                <a:cs typeface="Times New Roman" pitchFamily="18" charset="0"/>
              </a:rPr>
              <a:t>Equação paramétrica da reta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609600" y="1676400"/>
            <a:ext cx="8534400" cy="4675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28600" indent="-228600" eaLnBrk="0" hangingPunct="0">
              <a:lnSpc>
                <a:spcPct val="110000"/>
              </a:lnSpc>
              <a:spcBef>
                <a:spcPct val="55000"/>
              </a:spcBef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Dados dois pontos </a:t>
            </a:r>
          </a:p>
          <a:p>
            <a:pPr marL="228600" indent="-228600" eaLnBrk="0" hangingPunct="0">
              <a:lnSpc>
                <a:spcPct val="110000"/>
              </a:lnSpc>
              <a:spcBef>
                <a:spcPct val="55000"/>
              </a:spcBef>
              <a:buFont typeface="Wingdings" pitchFamily="2" charset="2"/>
              <a:buNone/>
            </a:pPr>
            <a:r>
              <a:rPr lang="en-US">
                <a:latin typeface="Tahoma" pitchFamily="34" charset="0"/>
              </a:rPr>
              <a:t>P</a:t>
            </a:r>
            <a:r>
              <a:rPr lang="en-US" baseline="-25000">
                <a:latin typeface="Tahoma" pitchFamily="34" charset="0"/>
              </a:rPr>
              <a:t>1</a:t>
            </a:r>
            <a:r>
              <a:rPr lang="en-US">
                <a:latin typeface="Tahoma" pitchFamily="34" charset="0"/>
              </a:rPr>
              <a:t> = (x</a:t>
            </a:r>
            <a:r>
              <a:rPr lang="en-US" baseline="-25000">
                <a:latin typeface="Tahoma" pitchFamily="34" charset="0"/>
              </a:rPr>
              <a:t>1</a:t>
            </a:r>
            <a:r>
              <a:rPr lang="en-US">
                <a:latin typeface="Tahoma" pitchFamily="34" charset="0"/>
              </a:rPr>
              <a:t>, y</a:t>
            </a:r>
            <a:r>
              <a:rPr lang="en-US" baseline="-25000">
                <a:latin typeface="Tahoma" pitchFamily="34" charset="0"/>
              </a:rPr>
              <a:t>1</a:t>
            </a:r>
            <a:r>
              <a:rPr lang="en-US">
                <a:latin typeface="Tahoma" pitchFamily="34" charset="0"/>
              </a:rPr>
              <a:t>, z</a:t>
            </a:r>
            <a:r>
              <a:rPr lang="en-US" baseline="-25000">
                <a:latin typeface="Tahoma" pitchFamily="34" charset="0"/>
              </a:rPr>
              <a:t>1</a:t>
            </a:r>
            <a:r>
              <a:rPr lang="en-US">
                <a:latin typeface="Tahoma" pitchFamily="34" charset="0"/>
              </a:rPr>
              <a:t>),  P</a:t>
            </a:r>
            <a:r>
              <a:rPr lang="en-US" baseline="-25000">
                <a:latin typeface="Tahoma" pitchFamily="34" charset="0"/>
              </a:rPr>
              <a:t>2</a:t>
            </a:r>
            <a:r>
              <a:rPr lang="en-US">
                <a:latin typeface="Tahoma" pitchFamily="34" charset="0"/>
              </a:rPr>
              <a:t> = ( x</a:t>
            </a:r>
            <a:r>
              <a:rPr lang="en-US" baseline="-25000">
                <a:latin typeface="Tahoma" pitchFamily="34" charset="0"/>
              </a:rPr>
              <a:t>2</a:t>
            </a:r>
            <a:r>
              <a:rPr lang="en-US">
                <a:latin typeface="Tahoma" pitchFamily="34" charset="0"/>
              </a:rPr>
              <a:t>, y</a:t>
            </a:r>
            <a:r>
              <a:rPr lang="en-US" baseline="-25000">
                <a:latin typeface="Tahoma" pitchFamily="34" charset="0"/>
              </a:rPr>
              <a:t>2</a:t>
            </a:r>
            <a:r>
              <a:rPr lang="en-US">
                <a:latin typeface="Tahoma" pitchFamily="34" charset="0"/>
              </a:rPr>
              <a:t>, z</a:t>
            </a:r>
            <a:r>
              <a:rPr lang="en-US" baseline="-25000">
                <a:latin typeface="Tahoma" pitchFamily="34" charset="0"/>
              </a:rPr>
              <a:t>2</a:t>
            </a:r>
            <a:r>
              <a:rPr lang="en-US">
                <a:latin typeface="Tahoma" pitchFamily="34" charset="0"/>
              </a:rPr>
              <a:t>)</a:t>
            </a:r>
          </a:p>
          <a:p>
            <a:pPr marL="228600" indent="-228600" eaLnBrk="0" hangingPunct="0">
              <a:lnSpc>
                <a:spcPct val="110000"/>
              </a:lnSpc>
              <a:spcBef>
                <a:spcPct val="55000"/>
              </a:spcBef>
            </a:pPr>
            <a:r>
              <a:rPr lang="en-US">
                <a:latin typeface="Tahoma" pitchFamily="34" charset="0"/>
              </a:rPr>
              <a:t>x =  x</a:t>
            </a:r>
            <a:r>
              <a:rPr lang="en-US" baseline="-25000">
                <a:latin typeface="Tahoma" pitchFamily="34" charset="0"/>
              </a:rPr>
              <a:t>1</a:t>
            </a:r>
            <a:r>
              <a:rPr lang="en-US">
                <a:latin typeface="Tahoma" pitchFamily="34" charset="0"/>
              </a:rPr>
              <a:t> + t (x</a:t>
            </a:r>
            <a:r>
              <a:rPr lang="en-US" baseline="-25000">
                <a:latin typeface="Tahoma" pitchFamily="34" charset="0"/>
              </a:rPr>
              <a:t>2</a:t>
            </a:r>
            <a:r>
              <a:rPr lang="en-US">
                <a:latin typeface="Tahoma" pitchFamily="34" charset="0"/>
              </a:rPr>
              <a:t> - x</a:t>
            </a:r>
            <a:r>
              <a:rPr lang="en-US" baseline="-25000">
                <a:latin typeface="Tahoma" pitchFamily="34" charset="0"/>
              </a:rPr>
              <a:t>1</a:t>
            </a:r>
            <a:r>
              <a:rPr lang="en-US">
                <a:latin typeface="Tahoma" pitchFamily="34" charset="0"/>
              </a:rPr>
              <a:t>)</a:t>
            </a:r>
          </a:p>
          <a:p>
            <a:pPr marL="228600" indent="-228600" eaLnBrk="0" hangingPunct="0">
              <a:lnSpc>
                <a:spcPct val="110000"/>
              </a:lnSpc>
              <a:spcBef>
                <a:spcPct val="55000"/>
              </a:spcBef>
            </a:pPr>
            <a:r>
              <a:rPr lang="en-US">
                <a:latin typeface="Tahoma" pitchFamily="34" charset="0"/>
              </a:rPr>
              <a:t>y =  y</a:t>
            </a:r>
            <a:r>
              <a:rPr lang="en-US" baseline="-25000">
                <a:latin typeface="Tahoma" pitchFamily="34" charset="0"/>
              </a:rPr>
              <a:t>1</a:t>
            </a:r>
            <a:r>
              <a:rPr lang="en-US">
                <a:latin typeface="Tahoma" pitchFamily="34" charset="0"/>
              </a:rPr>
              <a:t> + t (y</a:t>
            </a:r>
            <a:r>
              <a:rPr lang="en-US" baseline="-25000">
                <a:latin typeface="Tahoma" pitchFamily="34" charset="0"/>
              </a:rPr>
              <a:t>2</a:t>
            </a:r>
            <a:r>
              <a:rPr lang="en-US">
                <a:latin typeface="Tahoma" pitchFamily="34" charset="0"/>
              </a:rPr>
              <a:t> - y</a:t>
            </a:r>
            <a:r>
              <a:rPr lang="en-US" baseline="-25000">
                <a:latin typeface="Tahoma" pitchFamily="34" charset="0"/>
              </a:rPr>
              <a:t>1</a:t>
            </a:r>
            <a:r>
              <a:rPr lang="en-US">
                <a:latin typeface="Tahoma" pitchFamily="34" charset="0"/>
              </a:rPr>
              <a:t>)</a:t>
            </a:r>
          </a:p>
          <a:p>
            <a:pPr marL="228600" indent="-228600" eaLnBrk="0" hangingPunct="0">
              <a:lnSpc>
                <a:spcPct val="110000"/>
              </a:lnSpc>
              <a:spcBef>
                <a:spcPct val="55000"/>
              </a:spcBef>
            </a:pPr>
            <a:r>
              <a:rPr lang="en-US">
                <a:latin typeface="Tahoma" pitchFamily="34" charset="0"/>
              </a:rPr>
              <a:t>z =  z</a:t>
            </a:r>
            <a:r>
              <a:rPr lang="en-US" baseline="-25000">
                <a:latin typeface="Tahoma" pitchFamily="34" charset="0"/>
              </a:rPr>
              <a:t>1</a:t>
            </a:r>
            <a:r>
              <a:rPr lang="en-US">
                <a:latin typeface="Tahoma" pitchFamily="34" charset="0"/>
              </a:rPr>
              <a:t> + t (z</a:t>
            </a:r>
            <a:r>
              <a:rPr lang="en-US" baseline="-25000">
                <a:latin typeface="Tahoma" pitchFamily="34" charset="0"/>
              </a:rPr>
              <a:t>2</a:t>
            </a:r>
            <a:r>
              <a:rPr lang="en-US">
                <a:latin typeface="Tahoma" pitchFamily="34" charset="0"/>
              </a:rPr>
              <a:t> - z</a:t>
            </a:r>
            <a:r>
              <a:rPr lang="en-US" baseline="-25000">
                <a:latin typeface="Tahoma" pitchFamily="34" charset="0"/>
              </a:rPr>
              <a:t>1</a:t>
            </a:r>
            <a:r>
              <a:rPr lang="en-US">
                <a:latin typeface="Tahoma" pitchFamily="34" charset="0"/>
              </a:rPr>
              <a:t>)</a:t>
            </a:r>
          </a:p>
          <a:p>
            <a:pPr marL="228600" indent="-228600" eaLnBrk="0" hangingPunct="0">
              <a:lnSpc>
                <a:spcPct val="110000"/>
              </a:lnSpc>
              <a:spcBef>
                <a:spcPct val="55000"/>
              </a:spcBef>
            </a:pPr>
            <a:endParaRPr lang="en-US">
              <a:latin typeface="Tahoma" pitchFamily="34" charset="0"/>
            </a:endParaRPr>
          </a:p>
          <a:p>
            <a:pPr marL="228600" indent="-228600" eaLnBrk="0" hangingPunct="0">
              <a:lnSpc>
                <a:spcPct val="110000"/>
              </a:lnSpc>
              <a:spcBef>
                <a:spcPct val="55000"/>
              </a:spcBef>
            </a:pPr>
            <a:endParaRPr lang="en-US">
              <a:latin typeface="Tahoma" pitchFamily="34" charset="0"/>
            </a:endParaRPr>
          </a:p>
          <a:p>
            <a:pPr marL="228600" indent="-228600" eaLnBrk="0" hangingPunct="0">
              <a:lnSpc>
                <a:spcPct val="110000"/>
              </a:lnSpc>
              <a:spcBef>
                <a:spcPct val="55000"/>
              </a:spcBef>
            </a:pPr>
            <a:r>
              <a:rPr lang="en-US" sz="2400">
                <a:latin typeface="Tahoma" pitchFamily="34" charset="0"/>
              </a:rPr>
              <a:t>Forma compacta      </a:t>
            </a:r>
            <a:r>
              <a:rPr lang="en-US" sz="2000"/>
              <a:t>L = P</a:t>
            </a:r>
            <a:r>
              <a:rPr lang="en-US" sz="2000" baseline="-25000"/>
              <a:t>1</a:t>
            </a:r>
            <a:r>
              <a:rPr lang="en-US" sz="2000"/>
              <a:t> + t[P</a:t>
            </a:r>
            <a:r>
              <a:rPr lang="en-US" sz="2000" baseline="-25000"/>
              <a:t>2</a:t>
            </a:r>
            <a:r>
              <a:rPr lang="en-US" sz="2000"/>
              <a:t> - P</a:t>
            </a:r>
            <a:r>
              <a:rPr lang="en-US" sz="2000" baseline="-25000"/>
              <a:t>1</a:t>
            </a:r>
            <a:r>
              <a:rPr lang="en-US" sz="2000"/>
              <a:t>] </a:t>
            </a:r>
            <a:endParaRPr lang="en-US" sz="2400">
              <a:latin typeface="Tahoma" pitchFamily="34" charset="0"/>
            </a:endParaRPr>
          </a:p>
          <a:p>
            <a:pPr marL="228600" indent="-228600" eaLnBrk="0" hangingPunct="0">
              <a:lnSpc>
                <a:spcPct val="110000"/>
              </a:lnSpc>
              <a:spcBef>
                <a:spcPct val="55000"/>
              </a:spcBef>
            </a:pPr>
            <a:endParaRPr lang="en-US">
              <a:latin typeface="Tahoma" pitchFamily="34" charset="0"/>
            </a:endParaRPr>
          </a:p>
          <a:p>
            <a:pPr marL="228600" indent="-228600" eaLnBrk="0" hangingPunct="0">
              <a:lnSpc>
                <a:spcPct val="110000"/>
              </a:lnSpc>
              <a:spcBef>
                <a:spcPct val="55000"/>
              </a:spcBef>
            </a:pPr>
            <a:endParaRPr lang="en-US">
              <a:latin typeface="Tahoma" pitchFamily="34" charset="0"/>
            </a:endParaRPr>
          </a:p>
        </p:txBody>
      </p:sp>
      <p:sp>
        <p:nvSpPr>
          <p:cNvPr id="26628" name="Arc 8"/>
          <p:cNvSpPr>
            <a:spLocks/>
          </p:cNvSpPr>
          <p:nvPr/>
        </p:nvSpPr>
        <p:spPr bwMode="auto">
          <a:xfrm>
            <a:off x="5181600" y="4343400"/>
            <a:ext cx="184150" cy="139700"/>
          </a:xfrm>
          <a:custGeom>
            <a:avLst/>
            <a:gdLst>
              <a:gd name="T0" fmla="*/ 74694427 w 21592"/>
              <a:gd name="T1" fmla="*/ 0 h 16347"/>
              <a:gd name="T2" fmla="*/ 114237401 w 21592"/>
              <a:gd name="T3" fmla="*/ 84188309 h 16347"/>
              <a:gd name="T4" fmla="*/ 0 w 21592"/>
              <a:gd name="T5" fmla="*/ 87190999 h 16347"/>
              <a:gd name="T6" fmla="*/ 0 60000 65536"/>
              <a:gd name="T7" fmla="*/ 0 60000 65536"/>
              <a:gd name="T8" fmla="*/ 0 60000 65536"/>
              <a:gd name="T9" fmla="*/ 0 w 21592"/>
              <a:gd name="T10" fmla="*/ 0 h 16347"/>
              <a:gd name="T11" fmla="*/ 21592 w 21592"/>
              <a:gd name="T12" fmla="*/ 16347 h 163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2" h="16347" fill="none" extrusionOk="0">
                <a:moveTo>
                  <a:pt x="14118" y="-1"/>
                </a:moveTo>
                <a:cubicBezTo>
                  <a:pt x="18720" y="3974"/>
                  <a:pt x="21434" y="9704"/>
                  <a:pt x="21592" y="15783"/>
                </a:cubicBezTo>
              </a:path>
              <a:path w="21592" h="16347" stroke="0" extrusionOk="0">
                <a:moveTo>
                  <a:pt x="14118" y="-1"/>
                </a:moveTo>
                <a:cubicBezTo>
                  <a:pt x="18720" y="3974"/>
                  <a:pt x="21434" y="9704"/>
                  <a:pt x="21592" y="15783"/>
                </a:cubicBezTo>
                <a:lnTo>
                  <a:pt x="0" y="16347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Arc 9"/>
          <p:cNvSpPr>
            <a:spLocks/>
          </p:cNvSpPr>
          <p:nvPr/>
        </p:nvSpPr>
        <p:spPr bwMode="auto">
          <a:xfrm>
            <a:off x="8153400" y="2895600"/>
            <a:ext cx="184150" cy="138113"/>
          </a:xfrm>
          <a:custGeom>
            <a:avLst/>
            <a:gdLst>
              <a:gd name="T0" fmla="*/ 38492981 w 21596"/>
              <a:gd name="T1" fmla="*/ 85997532 h 16174"/>
              <a:gd name="T2" fmla="*/ 0 w 21596"/>
              <a:gd name="T3" fmla="*/ 1978191 h 16174"/>
              <a:gd name="T4" fmla="*/ 114173880 w 21596"/>
              <a:gd name="T5" fmla="*/ 0 h 16174"/>
              <a:gd name="T6" fmla="*/ 0 60000 65536"/>
              <a:gd name="T7" fmla="*/ 0 60000 65536"/>
              <a:gd name="T8" fmla="*/ 0 60000 65536"/>
              <a:gd name="T9" fmla="*/ 0 w 21596"/>
              <a:gd name="T10" fmla="*/ 0 h 16174"/>
              <a:gd name="T11" fmla="*/ 21596 w 21596"/>
              <a:gd name="T12" fmla="*/ 16174 h 161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6" h="16174" fill="none" extrusionOk="0">
                <a:moveTo>
                  <a:pt x="7280" y="16174"/>
                </a:moveTo>
                <a:cubicBezTo>
                  <a:pt x="2745" y="12160"/>
                  <a:pt x="103" y="6427"/>
                  <a:pt x="-1" y="372"/>
                </a:cubicBezTo>
              </a:path>
              <a:path w="21596" h="16174" stroke="0" extrusionOk="0">
                <a:moveTo>
                  <a:pt x="7280" y="16174"/>
                </a:moveTo>
                <a:cubicBezTo>
                  <a:pt x="2745" y="12160"/>
                  <a:pt x="103" y="6427"/>
                  <a:pt x="-1" y="372"/>
                </a:cubicBezTo>
                <a:lnTo>
                  <a:pt x="21596" y="0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Oval 10"/>
          <p:cNvSpPr>
            <a:spLocks noChangeArrowheads="1"/>
          </p:cNvSpPr>
          <p:nvPr/>
        </p:nvSpPr>
        <p:spPr bwMode="auto">
          <a:xfrm>
            <a:off x="7467600" y="3276600"/>
            <a:ext cx="101600" cy="1016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Oval 11"/>
          <p:cNvSpPr>
            <a:spLocks noChangeArrowheads="1"/>
          </p:cNvSpPr>
          <p:nvPr/>
        </p:nvSpPr>
        <p:spPr bwMode="auto">
          <a:xfrm>
            <a:off x="5943600" y="3962400"/>
            <a:ext cx="101600" cy="1016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Rectangle 12"/>
          <p:cNvSpPr>
            <a:spLocks noChangeArrowheads="1"/>
          </p:cNvSpPr>
          <p:nvPr/>
        </p:nvSpPr>
        <p:spPr bwMode="auto">
          <a:xfrm>
            <a:off x="5943600" y="4191000"/>
            <a:ext cx="363538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New York" charset="0"/>
              </a:rPr>
              <a:t>P</a:t>
            </a:r>
            <a:r>
              <a:rPr lang="en-US" sz="1400" baseline="-25000">
                <a:solidFill>
                  <a:srgbClr val="000000"/>
                </a:solidFill>
                <a:latin typeface="New York" charset="0"/>
              </a:rPr>
              <a:t>1</a:t>
            </a:r>
          </a:p>
        </p:txBody>
      </p:sp>
      <p:sp>
        <p:nvSpPr>
          <p:cNvPr id="26633" name="Rectangle 13"/>
          <p:cNvSpPr>
            <a:spLocks noChangeArrowheads="1"/>
          </p:cNvSpPr>
          <p:nvPr/>
        </p:nvSpPr>
        <p:spPr bwMode="auto">
          <a:xfrm>
            <a:off x="7162800" y="2819400"/>
            <a:ext cx="5302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New York" charset="0"/>
              </a:rPr>
              <a:t>t = 1</a:t>
            </a:r>
          </a:p>
        </p:txBody>
      </p:sp>
      <p:sp>
        <p:nvSpPr>
          <p:cNvPr id="26634" name="Rectangle 14"/>
          <p:cNvSpPr>
            <a:spLocks noChangeArrowheads="1"/>
          </p:cNvSpPr>
          <p:nvPr/>
        </p:nvSpPr>
        <p:spPr bwMode="auto">
          <a:xfrm>
            <a:off x="5562600" y="3581400"/>
            <a:ext cx="5302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New York" charset="0"/>
              </a:rPr>
              <a:t>t = 0</a:t>
            </a:r>
          </a:p>
        </p:txBody>
      </p:sp>
      <p:sp>
        <p:nvSpPr>
          <p:cNvPr id="26635" name="Rectangle 15"/>
          <p:cNvSpPr>
            <a:spLocks noChangeArrowheads="1"/>
          </p:cNvSpPr>
          <p:nvPr/>
        </p:nvSpPr>
        <p:spPr bwMode="auto">
          <a:xfrm>
            <a:off x="7924800" y="2438400"/>
            <a:ext cx="5302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New York" charset="0"/>
              </a:rPr>
              <a:t>t &gt; 1</a:t>
            </a:r>
          </a:p>
        </p:txBody>
      </p:sp>
      <p:sp>
        <p:nvSpPr>
          <p:cNvPr id="26636" name="Rectangle 16"/>
          <p:cNvSpPr>
            <a:spLocks noChangeArrowheads="1"/>
          </p:cNvSpPr>
          <p:nvPr/>
        </p:nvSpPr>
        <p:spPr bwMode="auto">
          <a:xfrm>
            <a:off x="4724400" y="4038600"/>
            <a:ext cx="53022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New York" charset="0"/>
              </a:rPr>
              <a:t>t &lt; 0</a:t>
            </a:r>
          </a:p>
        </p:txBody>
      </p:sp>
      <p:sp>
        <p:nvSpPr>
          <p:cNvPr id="26637" name="Rectangle 17"/>
          <p:cNvSpPr>
            <a:spLocks noChangeArrowheads="1"/>
          </p:cNvSpPr>
          <p:nvPr/>
        </p:nvSpPr>
        <p:spPr bwMode="auto">
          <a:xfrm>
            <a:off x="7467600" y="3657600"/>
            <a:ext cx="3667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New York" charset="0"/>
              </a:rPr>
              <a:t>P</a:t>
            </a:r>
            <a:r>
              <a:rPr lang="en-US" sz="1400" baseline="-25000">
                <a:solidFill>
                  <a:srgbClr val="000000"/>
                </a:solidFill>
                <a:latin typeface="New York" charset="0"/>
              </a:rPr>
              <a:t>2</a:t>
            </a:r>
            <a:endParaRPr lang="pt-BR" sz="1400" baseline="-25000">
              <a:solidFill>
                <a:srgbClr val="000000"/>
              </a:solidFill>
              <a:latin typeface="New York" charset="0"/>
            </a:endParaRPr>
          </a:p>
        </p:txBody>
      </p:sp>
      <p:sp>
        <p:nvSpPr>
          <p:cNvPr id="26638" name="Line 18"/>
          <p:cNvSpPr>
            <a:spLocks noChangeShapeType="1"/>
          </p:cNvSpPr>
          <p:nvPr/>
        </p:nvSpPr>
        <p:spPr bwMode="auto">
          <a:xfrm flipH="1">
            <a:off x="5257800" y="2971800"/>
            <a:ext cx="3022600" cy="1447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b="1"/>
              <a:t>Aplicação da Equação do Plano  Modelos Poligonais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400"/>
              <a:t>Para realização dos procedimentos, precisamos de informação sobre a </a:t>
            </a:r>
            <a:r>
              <a:rPr lang="pt-BR" sz="2400" u="sng"/>
              <a:t>orientação espacial</a:t>
            </a:r>
            <a:r>
              <a:rPr lang="pt-BR" sz="2400"/>
              <a:t> de cada </a:t>
            </a:r>
            <a:r>
              <a:rPr lang="pt-BR" sz="2400" u="sng"/>
              <a:t>componente da superfície de um objeto</a:t>
            </a:r>
            <a:r>
              <a:rPr lang="pt-BR" sz="2400"/>
              <a:t>.</a:t>
            </a:r>
          </a:p>
          <a:p>
            <a:pPr lvl="1" eaLnBrk="1" hangingPunct="1"/>
            <a:r>
              <a:rPr lang="pt-BR" sz="2200"/>
              <a:t>Esta informação é obtida a partir das coordenadas dos vértices e das equações dos planos que contém as faces poligonais.</a:t>
            </a:r>
          </a:p>
          <a:p>
            <a:pPr eaLnBrk="1" hangingPunct="1"/>
            <a:endParaRPr lang="pt-BR" sz="2400"/>
          </a:p>
          <a:p>
            <a:pPr eaLnBrk="1" hangingPunct="1"/>
            <a:r>
              <a:rPr lang="pt-BR" sz="2400"/>
              <a:t>Equação do Plano</a:t>
            </a:r>
          </a:p>
          <a:p>
            <a:pPr lvl="1" eaLnBrk="1" hangingPunct="1"/>
            <a:r>
              <a:rPr lang="pt-BR" sz="2200"/>
              <a:t>Ax + By + Cz + D = 0, em que A,B,C e D são constantes que descrevem as propriedades espaciais do plano, x,y e z são pontos pertencentes ao plano.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b="1"/>
              <a:t>Aplicação da Equação do Plano  Modelos Poligonais</a:t>
            </a:r>
          </a:p>
        </p:txBody>
      </p:sp>
      <p:pic>
        <p:nvPicPr>
          <p:cNvPr id="60419" name="Picture 3" descr="C:\Temp\ScreenHunter_07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524000"/>
            <a:ext cx="39671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Picture 4" descr="C:\Temp\ScreenHunter_07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3589338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762000" y="5867400"/>
            <a:ext cx="8001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pt-BR"/>
              <a:t> O lado do plano que vê o interior do objeto é considerado lado de dentro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q"/>
            </a:pPr>
            <a:r>
              <a:rPr lang="pt-BR"/>
              <a:t> O lado visível é o lado de fora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pt-BR" b="1"/>
              <a:t>Aplicação da Equação do Plano Modelos Poligonais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/>
              <a:t>As equações do plano também são usadas para identificar a posição de pontos no espaço em relação as superfícies planas da fronteira de um objeto.</a:t>
            </a:r>
          </a:p>
          <a:p>
            <a:pPr eaLnBrk="1" hangingPunct="1"/>
            <a:endParaRPr lang="pt-BR"/>
          </a:p>
          <a:p>
            <a:pPr eaLnBrk="1" hangingPunct="1">
              <a:buFont typeface="Wingdings" pitchFamily="2" charset="2"/>
              <a:buNone/>
            </a:pPr>
            <a:endParaRPr lang="pt-BR"/>
          </a:p>
          <a:p>
            <a:pPr eaLnBrk="1" hangingPunct="1">
              <a:buFont typeface="Wingdings" pitchFamily="2" charset="2"/>
              <a:buNone/>
            </a:pPr>
            <a:endParaRPr lang="pt-BR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531938" y="3810000"/>
          <a:ext cx="3565525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6880" imgH="1257120" progId="Equation.DSMT4">
                  <p:embed/>
                </p:oleObj>
              </mc:Choice>
              <mc:Fallback>
                <p:oleObj name="Equation" r:id="rId2" imgW="2666880" imgH="1257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3810000"/>
                        <a:ext cx="3565525" cy="168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105400" y="3810000"/>
            <a:ext cx="350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486400" y="38100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Ponto que não está no plano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5486400" y="4343400"/>
            <a:ext cx="304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Ponto está dentro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5486400" y="4953000"/>
            <a:ext cx="320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Ponto está fora</a:t>
            </a: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Exemplo de Representação</a:t>
            </a:r>
          </a:p>
        </p:txBody>
      </p:sp>
      <p:pic>
        <p:nvPicPr>
          <p:cNvPr id="61443" name="Picture 3" descr="C:\Temp\ScreenHunter_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31242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4" descr="C:\Temp\ScreenHunter_1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676400"/>
            <a:ext cx="19208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5" descr="C:\Temp\ScreenHunter_1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676400"/>
            <a:ext cx="2525713" cy="275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6" descr="C:\Temp\ScreenHunter_10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4267200"/>
            <a:ext cx="2743200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amadas">
  <a:themeElements>
    <a:clrScheme name="Camadas 13">
      <a:dk1>
        <a:srgbClr val="000000"/>
      </a:dk1>
      <a:lt1>
        <a:srgbClr val="FFFFFF"/>
      </a:lt1>
      <a:dk2>
        <a:srgbClr val="000000"/>
      </a:dk2>
      <a:lt2>
        <a:srgbClr val="891411"/>
      </a:lt2>
      <a:accent1>
        <a:srgbClr val="94141A"/>
      </a:accent1>
      <a:accent2>
        <a:srgbClr val="CC9900"/>
      </a:accent2>
      <a:accent3>
        <a:srgbClr val="FFFFFF"/>
      </a:accent3>
      <a:accent4>
        <a:srgbClr val="000000"/>
      </a:accent4>
      <a:accent5>
        <a:srgbClr val="C8AAAB"/>
      </a:accent5>
      <a:accent6>
        <a:srgbClr val="B98A00"/>
      </a:accent6>
      <a:hlink>
        <a:srgbClr val="5A84D8"/>
      </a:hlink>
      <a:folHlink>
        <a:srgbClr val="ADA9AB"/>
      </a:folHlink>
    </a:clrScheme>
    <a:fontScheme name="Camadas">
      <a:majorFont>
        <a:latin typeface="Arial"/>
        <a:ea typeface="Times New Roman"/>
        <a:cs typeface="Arial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mada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11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94141A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C8AAAB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12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94141A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C8AAAB"/>
        </a:accent5>
        <a:accent6>
          <a:srgbClr val="B98A00"/>
        </a:accent6>
        <a:hlink>
          <a:srgbClr val="5A84D8"/>
        </a:hlink>
        <a:folHlink>
          <a:srgbClr val="EB6B6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13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94141A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C8AAAB"/>
        </a:accent5>
        <a:accent6>
          <a:srgbClr val="B98A00"/>
        </a:accent6>
        <a:hlink>
          <a:srgbClr val="5A84D8"/>
        </a:hlink>
        <a:folHlink>
          <a:srgbClr val="ADA9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Camadas</Template>
  <TotalTime>4451</TotalTime>
  <Words>3506</Words>
  <Application>Microsoft Office PowerPoint</Application>
  <PresentationFormat>Apresentação na tela (4:3)</PresentationFormat>
  <Paragraphs>508</Paragraphs>
  <Slides>93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93</vt:i4>
      </vt:variant>
    </vt:vector>
  </HeadingPairs>
  <TitlesOfParts>
    <vt:vector size="101" baseType="lpstr">
      <vt:lpstr>Arial</vt:lpstr>
      <vt:lpstr>Courier New</vt:lpstr>
      <vt:lpstr>New York</vt:lpstr>
      <vt:lpstr>Tahoma</vt:lpstr>
      <vt:lpstr>Times New Roman</vt:lpstr>
      <vt:lpstr>Wingdings</vt:lpstr>
      <vt:lpstr>Camadas</vt:lpstr>
      <vt:lpstr>Equation</vt:lpstr>
      <vt:lpstr>Matemática Básica 3D, Transformações 3D, Projeções e Representação de objetos 3D</vt:lpstr>
      <vt:lpstr>Vetores</vt:lpstr>
      <vt:lpstr>Vetores </vt:lpstr>
      <vt:lpstr>Exemplo</vt:lpstr>
      <vt:lpstr>Vetores</vt:lpstr>
      <vt:lpstr>Vetores </vt:lpstr>
      <vt:lpstr>Vetores 3D</vt:lpstr>
      <vt:lpstr>Equação Vetorial da reta </vt:lpstr>
      <vt:lpstr>Apresentação do PowerPoint</vt:lpstr>
      <vt:lpstr>Equação do plano</vt:lpstr>
      <vt:lpstr>Equação do plano</vt:lpstr>
      <vt:lpstr>Equação do plano</vt:lpstr>
      <vt:lpstr>Derivando a Equação do Plano</vt:lpstr>
      <vt:lpstr>Exemplo da Equação do Plano</vt:lpstr>
      <vt:lpstr>Exercício</vt:lpstr>
      <vt:lpstr>TRANSFORMAÇÕES 3D</vt:lpstr>
      <vt:lpstr>Matriz de Transformação 4X4</vt:lpstr>
      <vt:lpstr>TRANSLAÇÃO 3D</vt:lpstr>
      <vt:lpstr>EXEMPLO DE TRANSLAÇÃO 3D</vt:lpstr>
      <vt:lpstr>ESCALA 3D</vt:lpstr>
      <vt:lpstr>EXEMPLO DE ESCALA 3D</vt:lpstr>
      <vt:lpstr>ESCALA 3D GERAL</vt:lpstr>
      <vt:lpstr>ROTAÇÃO 3D</vt:lpstr>
      <vt:lpstr>Rotação em torno do eixo z</vt:lpstr>
      <vt:lpstr>Rotação em torno do eixo x e do eixo y</vt:lpstr>
      <vt:lpstr>Permutação Cíclica </vt:lpstr>
      <vt:lpstr>ROTAÇÃO 3D</vt:lpstr>
      <vt:lpstr>ROTAÇÃO 3D</vt:lpstr>
      <vt:lpstr>ROTAÇÃO 3D GERAL</vt:lpstr>
      <vt:lpstr>ROTAÇÃO 3D GERAL</vt:lpstr>
      <vt:lpstr>ROTAÇÃO 3D GERAL</vt:lpstr>
      <vt:lpstr>ROTAÇÃO 3D GERAL</vt:lpstr>
      <vt:lpstr>CISALHAMENTO 3D</vt:lpstr>
      <vt:lpstr>Cisalhamento</vt:lpstr>
      <vt:lpstr>REFLEXÃO 3D</vt:lpstr>
      <vt:lpstr>Reflexão</vt:lpstr>
      <vt:lpstr>COMPOSIÇÃO DE TRANSFORMAÇÃO </vt:lpstr>
      <vt:lpstr>SOLUÇÃO</vt:lpstr>
      <vt:lpstr>A VISUALIZAÇÃO 3D</vt:lpstr>
      <vt:lpstr>A VISUALIZAÇÃO 3D</vt:lpstr>
      <vt:lpstr>A VISUALIZAÇÃO 3D</vt:lpstr>
      <vt:lpstr>A VISUALIZAÇÃO 3D</vt:lpstr>
      <vt:lpstr>Apresentação do PowerPoint</vt:lpstr>
      <vt:lpstr>Comparativo câmera e computador</vt:lpstr>
      <vt:lpstr>TRANSFORMAÇÃO DE VISUALIZAÇÃO</vt:lpstr>
      <vt:lpstr>A VISUALIZAÇÃO 3D</vt:lpstr>
      <vt:lpstr>TRANSFORMAÇÃO DE VISUALIZAÇÃO</vt:lpstr>
      <vt:lpstr>O VOLUME DE VISUALIZAÇÃO</vt:lpstr>
      <vt:lpstr>A VISUALIZAÇÃO 3D</vt:lpstr>
      <vt:lpstr>Projeções Geométricas Planares</vt:lpstr>
      <vt:lpstr>PROJEÇÕES</vt:lpstr>
      <vt:lpstr>PROJEÇÕES</vt:lpstr>
      <vt:lpstr>PROJEÇÕES</vt:lpstr>
      <vt:lpstr>Projeções Clássicas</vt:lpstr>
      <vt:lpstr>Perspectiva vs Paralela</vt:lpstr>
      <vt:lpstr>Taxonomia da Projeção Geométrica Planar</vt:lpstr>
      <vt:lpstr>Projeção Ortográfica </vt:lpstr>
      <vt:lpstr>Projeção Ortográfica Multivista</vt:lpstr>
      <vt:lpstr>Vantagens e Desvantagens</vt:lpstr>
      <vt:lpstr>Tipos de Projeção Axométricas</vt:lpstr>
      <vt:lpstr>Vantagens e   Disvantagens</vt:lpstr>
      <vt:lpstr>Projeção Obliqua</vt:lpstr>
      <vt:lpstr>Advantages and Disadvantages</vt:lpstr>
      <vt:lpstr>Projeção em Perspectiva</vt:lpstr>
      <vt:lpstr>Ponto de Fuga </vt:lpstr>
      <vt:lpstr>Perspectiva Três Pontos de Fuga</vt:lpstr>
      <vt:lpstr>Perspectiva dois pontos de fuga</vt:lpstr>
      <vt:lpstr>Perspectiva: um ponto de fuga </vt:lpstr>
      <vt:lpstr>Vantagens e Disvantagens </vt:lpstr>
      <vt:lpstr>Anomalias na Projeção em Perspectiva </vt:lpstr>
      <vt:lpstr>PROJEÇÃO EM PERSPECTIVA</vt:lpstr>
      <vt:lpstr>PROJEÇÃO EM PERSPECTIVA: DESCRIÇÃO MATEMÁTICA</vt:lpstr>
      <vt:lpstr>PROJEÇÃO EM PERSPECTIVA: DESRIÇÃO MATEMÁTICA</vt:lpstr>
      <vt:lpstr>PROJEÇÃO EM PERSPECTIVA: DESRIÇÃO MATEMÁTICA</vt:lpstr>
      <vt:lpstr>PROJEÇÃO EM PERSPECTIVA: DESCRIÇÃO MATEMÁTICA</vt:lpstr>
      <vt:lpstr>Apresentação do PowerPoint</vt:lpstr>
      <vt:lpstr>Apresentação do PowerPoint</vt:lpstr>
      <vt:lpstr>PROJEÇÃO PARALELA</vt:lpstr>
      <vt:lpstr>PROJEÇÃO PARALELA: DESRIÇÃO MATEMÁTICA</vt:lpstr>
      <vt:lpstr>Perspectiva OpenGL</vt:lpstr>
      <vt:lpstr>Usando campo de visão</vt:lpstr>
      <vt:lpstr>Representação de Objetos Tridimensionais</vt:lpstr>
      <vt:lpstr>Apresentação do PowerPoint</vt:lpstr>
      <vt:lpstr>Representação de Objetos Tridimensionais</vt:lpstr>
      <vt:lpstr>Exemplo de mechas poligonais</vt:lpstr>
      <vt:lpstr>Superfície Poligonal</vt:lpstr>
      <vt:lpstr>Tabelas de Polígonos </vt:lpstr>
      <vt:lpstr>Tabelas de Polígonos</vt:lpstr>
      <vt:lpstr>Aplicação da Equação do Plano Modelos Poligonais</vt:lpstr>
      <vt:lpstr>Aplicação da Equação do Plano  Modelos Poligonais</vt:lpstr>
      <vt:lpstr>Aplicação da Equação do Plano  Modelos Poligonais</vt:lpstr>
      <vt:lpstr>Aplicação da Equação do Plano Modelos Poligonais</vt:lpstr>
      <vt:lpstr>Exemplo de Representação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Staner</dc:creator>
  <cp:lastModifiedBy>robson sousa</cp:lastModifiedBy>
  <cp:revision>251</cp:revision>
  <dcterms:created xsi:type="dcterms:W3CDTF">2002-08-14T13:51:42Z</dcterms:created>
  <dcterms:modified xsi:type="dcterms:W3CDTF">2022-05-30T23:23:24Z</dcterms:modified>
</cp:coreProperties>
</file>