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Raleway ExtraBold"/>
      <p:bold r:id="rId62"/>
      <p:boldItalic r:id="rId63"/>
    </p:embeddedFont>
    <p:embeddedFont>
      <p:font typeface="Raleway Medium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2F4CE3-AB4C-42C6-8ABD-6A4FE789BFE4}">
  <a:tblStyle styleId="{D12F4CE3-AB4C-42C6-8ABD-6A4FE789BF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ExtraBold-bold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64" Type="http://schemas.openxmlformats.org/officeDocument/2006/relationships/font" Target="fonts/RalewayMedium-regular.fntdata"/><Relationship Id="rId63" Type="http://schemas.openxmlformats.org/officeDocument/2006/relationships/font" Target="fonts/RalewayExtraBold-boldItalic.fntdata"/><Relationship Id="rId22" Type="http://schemas.openxmlformats.org/officeDocument/2006/relationships/slide" Target="slides/slide17.xml"/><Relationship Id="rId66" Type="http://schemas.openxmlformats.org/officeDocument/2006/relationships/font" Target="fonts/RalewayMedium-italic.fntdata"/><Relationship Id="rId21" Type="http://schemas.openxmlformats.org/officeDocument/2006/relationships/slide" Target="slides/slide16.xml"/><Relationship Id="rId65" Type="http://schemas.openxmlformats.org/officeDocument/2006/relationships/font" Target="fonts/Raleway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RalewayMedium-boldItalic.fntdata"/><Relationship Id="rId60" Type="http://schemas.openxmlformats.org/officeDocument/2006/relationships/font" Target="fonts/Raleway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bold.fntdata"/><Relationship Id="rId14" Type="http://schemas.openxmlformats.org/officeDocument/2006/relationships/slide" Target="slides/slide9.xml"/><Relationship Id="rId58" Type="http://schemas.openxmlformats.org/officeDocument/2006/relationships/font" Target="fonts/Raleway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a8b830564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a8b83056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a8b83056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a8b830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8b830564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8b83056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44ce444d2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44ce444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6064e878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6064e87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44ce444d2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44ce444d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a8b83056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a8b8305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a8b830564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a8b8305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44ce444d2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44ce444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8b830564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a8b83056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a9bcaa9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a9bca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8b830564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8b83056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8b830564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8b83056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a8b830564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a8b83056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a8b830564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a8b83056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a8b830564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a8b83056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a8b830564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a8b83056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a8b830564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a8b83056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ec452757_0_2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aec45275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aec452757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aec45275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aec452757_0_3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aec45275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47f8e71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47f8e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aec452757_0_3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aec45275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aec452757_0_3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aec45275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aec452757_0_3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aec45275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aec452757_0_3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aec45275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aec452757_0_3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aec45275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aec452757_0_3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aec45275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aec452757_0_3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aec45275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aec452757_0_3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aec45275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aec452757_0_3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aec45275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aec452757_0_3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aec45275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1a9bcaa9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1a9bcaa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aec452757_0_4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aec45275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aec452757_0_4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aec45275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aec452757_0_4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aec45275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aec452757_0_4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aec45275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aec452757_0_4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aec45275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aec452757_0_4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3aec452757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aec452757_0_4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3aec45275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aec452757_0_4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3aec45275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aec452757_0_4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aec452757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aec452757_0_4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3aec45275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4ce444d2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4ce444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3aec452757_0_5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3aec45275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3aec452757_0_5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3aec452757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aec452757_0_5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3aec452757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1a9bcaa9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1a9bcaa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206a4562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206a456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6064e878c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6064e87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a8b83056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a8b8305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A86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4A86E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A86E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A86E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A86E8"/>
                </a:solidFill>
              </a:defRPr>
            </a:lvl1pPr>
            <a:lvl2pPr lvl="1">
              <a:buNone/>
              <a:defRPr>
                <a:solidFill>
                  <a:srgbClr val="4A86E8"/>
                </a:solidFill>
              </a:defRPr>
            </a:lvl2pPr>
            <a:lvl3pPr lvl="2">
              <a:buNone/>
              <a:defRPr>
                <a:solidFill>
                  <a:srgbClr val="4A86E8"/>
                </a:solidFill>
              </a:defRPr>
            </a:lvl3pPr>
            <a:lvl4pPr lvl="3">
              <a:buNone/>
              <a:defRPr>
                <a:solidFill>
                  <a:srgbClr val="4A86E8"/>
                </a:solidFill>
              </a:defRPr>
            </a:lvl4pPr>
            <a:lvl5pPr lvl="4">
              <a:buNone/>
              <a:defRPr>
                <a:solidFill>
                  <a:srgbClr val="4A86E8"/>
                </a:solidFill>
              </a:defRPr>
            </a:lvl5pPr>
            <a:lvl6pPr lvl="5">
              <a:buNone/>
              <a:defRPr>
                <a:solidFill>
                  <a:srgbClr val="4A86E8"/>
                </a:solidFill>
              </a:defRPr>
            </a:lvl6pPr>
            <a:lvl7pPr lvl="6">
              <a:buNone/>
              <a:defRPr>
                <a:solidFill>
                  <a:srgbClr val="4A86E8"/>
                </a:solidFill>
              </a:defRPr>
            </a:lvl7pPr>
            <a:lvl8pPr lvl="7">
              <a:buNone/>
              <a:defRPr>
                <a:solidFill>
                  <a:srgbClr val="4A86E8"/>
                </a:solidFill>
              </a:defRPr>
            </a:lvl8pPr>
            <a:lvl9pPr lvl="8">
              <a:buNone/>
              <a:defRPr>
                <a:solidFill>
                  <a:srgbClr val="4A86E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Camada de Transporte</a:t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1" name="Google Shape;61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9" name="Google Shape;139;p2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40" name="Google Shape;140;p2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950" y="428025"/>
            <a:ext cx="5462093" cy="428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Relação </a:t>
            </a:r>
            <a:r>
              <a:rPr lang="en" sz="4000"/>
              <a:t>entre as camadas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Funcionamento semelhante a camada de Rede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Transporte - Hospedeiro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Rede - Roteadores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Camadas superiores são usuários do Transporte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Camadas inferiores são provedores de Transporte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613813" y="56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{D12F4CE3-AB4C-42C6-8ABD-6A4FE789BFE4}</a:tableStyleId>
              </a:tblPr>
              <a:tblGrid>
                <a:gridCol w="2160075"/>
                <a:gridCol w="2578575"/>
                <a:gridCol w="26278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Aplicação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Protocolo (Camada de Aplicação)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Protocolo (Camada de Transporte)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Correio eletrônico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SMTP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TCP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Acesso a terminal remoto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Telnet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TCP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Web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HTTP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TCP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Transferência de Arquivo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FTP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TCP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Servidor de Arquivo Remoto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NFS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Tipicamente UDP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Recepção de Multimídia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Tipicamente Proprietário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UDP ou TCP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Telefonia por Internet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Tipicamente Proprietário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UDP ou TCP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Gerenciamento de Rede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SNMP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Tipicamente UDP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Protocolo de Roteamento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RIP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Tipicamente UDP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Tradução de Nomes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DNS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Tipicamente UDP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Relação </a:t>
            </a:r>
            <a:r>
              <a:rPr lang="en" sz="4000"/>
              <a:t>entre as camadas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que acontece se a camada de rede oferecer um serviço inadequado?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 se pacotes forem perdidos com frequência?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que acontece se os roteadores acabarem travando de vez em quando?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Serviços </a:t>
            </a:r>
            <a:r>
              <a:rPr lang="en" sz="4400"/>
              <a:t>d</a:t>
            </a:r>
            <a:r>
              <a:rPr lang="en" sz="4400"/>
              <a:t>e 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Transmissão de dados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eficiente</a:t>
            </a:r>
            <a:r>
              <a:rPr lang="en"/>
              <a:t>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confiável </a:t>
            </a:r>
            <a:r>
              <a:rPr lang="en"/>
              <a:t>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econômica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Uso de software e/ou hardware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Kernel do SO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Biblioteca de Aplicativos de Rede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Processo de Usuário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Interface de Rede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Serviços </a:t>
            </a:r>
            <a:r>
              <a:rPr lang="en" sz="4400"/>
              <a:t>de 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Multiplexação e Demultiplexação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Fluxo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Correção de Erros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Sequência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Multiplexação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 para reunir dados provenientes de diferentes sockets (diferenciados pelo número de portas)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 cada parte dos dados (payload) com informações de cabeçalho para criar segmentos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Passa os segmentos para a camada de rede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Vários-para-um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" name="Google Shape;189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90" name="Google Shape;190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Dem</a:t>
            </a:r>
            <a:r>
              <a:rPr lang="en">
                <a:solidFill>
                  <a:srgbClr val="3C78D8"/>
                </a:solidFill>
              </a:rPr>
              <a:t>ultiplexação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 no receptor que recebe e distribui os dados provenientes dos datagramas da camada de rede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Lê o número da porta do pacote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Entrega os dados para o socket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Encaminha para o processo que pertence ao socket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Um-para-vários</a:t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00" name="Google Shape;200;p2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08" name="Google Shape;208;p3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63" y="1497117"/>
            <a:ext cx="7198076" cy="309318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Multiplexação e Demultiplexação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" name="Google Shape;217;p3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18" name="Google Shape;218;p3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Multiplexação e Demultiplexação</a:t>
            </a:r>
            <a:endParaRPr sz="3200"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8466" l="0" r="0" t="0"/>
          <a:stretch/>
        </p:blipFill>
        <p:spPr>
          <a:xfrm>
            <a:off x="1613337" y="1503375"/>
            <a:ext cx="5917325" cy="30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Princípios de Transferência Confiável de Dados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7" name="Google Shape;227;p3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28" name="Google Shape;228;p3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50" y="1076150"/>
            <a:ext cx="3908811" cy="341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750" y="1096800"/>
            <a:ext cx="3823649" cy="3412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2"/>
          <p:cNvCxnSpPr/>
          <p:nvPr/>
        </p:nvCxnSpPr>
        <p:spPr>
          <a:xfrm>
            <a:off x="2500456" y="4241309"/>
            <a:ext cx="41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2"/>
          <p:cNvCxnSpPr/>
          <p:nvPr/>
        </p:nvCxnSpPr>
        <p:spPr>
          <a:xfrm>
            <a:off x="2500456" y="4419965"/>
            <a:ext cx="41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2500456" y="4330637"/>
            <a:ext cx="41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C78D8"/>
                </a:solidFill>
              </a:rPr>
              <a:t>Multiplexação </a:t>
            </a:r>
            <a:r>
              <a:rPr lang="en" sz="3200"/>
              <a:t>e Demultiplexação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922000" y="1733550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ntrega os segmentos recebidos ao socket correto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Coleta dados de múltiplos sockets, envelopa os dados com cabeçalho (usado depois para demultiplexação)</a:t>
            </a:r>
            <a:endParaRPr/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Google Shape;242;p3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43" name="Google Shape;243;p3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Multiplexação e </a:t>
            </a:r>
            <a:r>
              <a:rPr lang="en" sz="3200">
                <a:solidFill>
                  <a:srgbClr val="3C78D8"/>
                </a:solidFill>
              </a:rPr>
              <a:t>Demultiplexação</a:t>
            </a:r>
            <a:endParaRPr sz="4000">
              <a:solidFill>
                <a:srgbClr val="3C78D8"/>
              </a:solidFill>
            </a:endParaRPr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Computador recebe datagramas IP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datagrama possui endereço IP de origem e IP de destino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datagrama carrega 1 segmento da camada de transporte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segmento possui números de porta de origem e destino (números de porta bem conhecidos para aplicações específicas)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hospedeiro usa endereços IP e números de porta para direcionar o segmento ao socket apropriado</a:t>
            </a:r>
            <a:endParaRPr/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2" name="Google Shape;252;p3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53" name="Google Shape;253;p3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Multiplexação e Demultiplexação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cada máquina é identificada unicamente na Internet ?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Número IP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a entidade de rede (IP) identifica qual o protocolo de transporte está sendo utilizado ?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Tipo de protocolo está indicado no cabeçalho IP  </a:t>
            </a:r>
            <a:endParaRPr/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3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63" name="Google Shape;263;p3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Multiplexação e Demultiplexação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Dentro do host, como a entidade de transporte identifica qual aplicação está sendo utilizada ?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Cada aplicação tem uma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Porta</a:t>
            </a:r>
            <a:r>
              <a:rPr lang="en" sz="1600"/>
              <a:t> única no host,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É identificada no pacote IP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Como uma aplicação cliente sabe qual a porta de uma aplicação servidora para poder enviar pacotes?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Alguns serviços têm números de portas já convencionadas (portas “bem conhecidas”)</a:t>
            </a:r>
            <a:endParaRPr sz="1600"/>
          </a:p>
        </p:txBody>
      </p:sp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3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3" name="Google Shape;273;p3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Multiplexação e Demultiplexação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1-255: reservadas para serviços padrão (portas “bem conhecidas”)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256-1023: reservado para serviços Unix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1-1023: Somente podem ser usadas por usuários privilegiados (super-usuários)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1024-4999: Usadas por processos de sistema e de usuário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5000-... :Usadas somente por processos de usuário</a:t>
            </a:r>
            <a:endParaRPr sz="1600"/>
          </a:p>
        </p:txBody>
      </p:sp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83" name="Google Shape;283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Multiplexação e Demultiplexação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922000" y="15825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21  FTP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22  SSH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23  Telnet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25  SMTP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53  DNS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69  TFTP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79  Finger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80  HTTP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88 KERBEROS</a:t>
            </a:r>
            <a:endParaRPr sz="1600"/>
          </a:p>
        </p:txBody>
      </p:sp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38"/>
          <p:cNvSpPr txBox="1"/>
          <p:nvPr>
            <p:ph idx="2" type="body"/>
          </p:nvPr>
        </p:nvSpPr>
        <p:spPr>
          <a:xfrm>
            <a:off x="4678687" y="15825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110  POP3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135-139  NetBIOS Services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161-162  SNMP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443  HTTPS (HTTP+SSL)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995  POP3S (POP3+SSL)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1433  MS-SQL Server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2049  NFS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3006  MySQL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6000  X Windows</a:t>
            </a:r>
            <a:endParaRPr sz="1600"/>
          </a:p>
        </p:txBody>
      </p:sp>
      <p:grpSp>
        <p:nvGrpSpPr>
          <p:cNvPr id="293" name="Google Shape;293;p3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94" name="Google Shape;294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Princípios de Transferência Confiável de Dados</a:t>
            </a:r>
            <a:endParaRPr sz="4400"/>
          </a:p>
        </p:txBody>
      </p:sp>
      <p:sp>
        <p:nvSpPr>
          <p:cNvPr id="301" name="Google Shape;301;p3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Protocolos rdt, Reconhecimentos</a:t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308" name="Google Shape;308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922000" y="1885950"/>
            <a:ext cx="7427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Desenvolver incrementalmente o transmissor e o receptor de um protocolo confiável de transferência de dados </a:t>
            </a:r>
            <a:br>
              <a:rPr lang="en"/>
            </a:br>
            <a:r>
              <a:rPr lang="en"/>
              <a:t>(rdt - Realiable Data Transfer)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Considerar apenas transferências de dados unidirecionais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informação de controle deve fluir em ambas as direções!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Usar máquinas de estados finitos (FSM) para especificar o protocolo transmissor e o receptor</a:t>
            </a:r>
            <a:endParaRPr/>
          </a:p>
        </p:txBody>
      </p:sp>
      <p:grpSp>
        <p:nvGrpSpPr>
          <p:cNvPr id="310" name="Google Shape;310;p4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11" name="Google Shape;311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050" y="451412"/>
            <a:ext cx="5627899" cy="424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4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20" name="Google Shape;320;p4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Serviços, </a:t>
            </a:r>
            <a:r>
              <a:rPr lang="en"/>
              <a:t>Elementos, Relação entre as camadas, Multiplexação e Demultiplexação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327" name="Google Shape;327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Transferência confiável de dados sobre um canal perfeitamente confiável: rdt1.0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canal de transmissão perfeitamente confiável 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não há erros de bits 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não há perdas de pacotes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FSMs separadas para transmissor e receptor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transmissor envia dados para o canal subjacente 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receptor lê os dados do canal subjacente</a:t>
            </a:r>
            <a:endParaRPr sz="1600"/>
          </a:p>
        </p:txBody>
      </p:sp>
      <p:grpSp>
        <p:nvGrpSpPr>
          <p:cNvPr id="329" name="Google Shape;329;p4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30" name="Google Shape;330;p4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337" name="Google Shape;337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49" y="2581903"/>
            <a:ext cx="4150826" cy="190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075" y="2564174"/>
            <a:ext cx="3978949" cy="19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Transferência confiável de dados sobre um canal perfeitamente confiável: rdt1.0</a:t>
            </a:r>
            <a:endParaRPr sz="1600"/>
          </a:p>
        </p:txBody>
      </p:sp>
      <p:grpSp>
        <p:nvGrpSpPr>
          <p:cNvPr id="341" name="Google Shape;341;p4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42" name="Google Shape;342;p4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Transferência confiável de dados usando um canal com erro de bits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Canal subjacente pode trocar valores dos bits num pacote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Checksum para detectar erros de bits</a:t>
            </a:r>
            <a:endParaRPr sz="1600"/>
          </a:p>
        </p:txBody>
      </p:sp>
      <p:grpSp>
        <p:nvGrpSpPr>
          <p:cNvPr id="351" name="Google Shape;351;p4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52" name="Google Shape;352;p4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Como recuperar esses erros?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Reconhecimentos (ACKs): receptor avisa explicitamente ao transmissor que o pacote foi recebido corretamente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Reconhecimentos negativos (NAKs): receptor avisa explicitamente ao transmissor que o pacote tem erros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Transmissor reenvia o pacote quando da recepção de um NAK</a:t>
            </a:r>
            <a:endParaRPr sz="1600"/>
          </a:p>
        </p:txBody>
      </p:sp>
      <p:grpSp>
        <p:nvGrpSpPr>
          <p:cNvPr id="361" name="Google Shape;361;p4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62" name="Google Shape;362;p4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369" name="Google Shape;369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Mecanismos necessários (rdt2.0):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Detecção de erros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Retorno do receptor: mensagens de controle (ACK, NAK) receiver-&gt;sender</a:t>
            </a:r>
            <a:endParaRPr sz="1600"/>
          </a:p>
        </p:txBody>
      </p:sp>
      <p:grpSp>
        <p:nvGrpSpPr>
          <p:cNvPr id="371" name="Google Shape;371;p4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72" name="Google Shape;372;p4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Transferência confiável de dados usando um canal com erro de bits</a:t>
            </a:r>
            <a:endParaRPr sz="1600"/>
          </a:p>
        </p:txBody>
      </p:sp>
      <p:grpSp>
        <p:nvGrpSpPr>
          <p:cNvPr id="381" name="Google Shape;381;p4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82" name="Google Shape;382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4" name="Google Shape;3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38" y="2326025"/>
            <a:ext cx="5003618" cy="23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200" y="2326025"/>
            <a:ext cx="3260742" cy="23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391" name="Google Shape;391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8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 que acontece se o ACK/NAK é corrompido ou perdido?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Transmissor não sabe o que aconteceu no receptor!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Transmissor deve esperar durante um tempo razoável pelo ACK e se não recebê-lo deve retransmitir a informação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Não pode apenas retransmitir: possível duplicata</a:t>
            </a:r>
            <a:endParaRPr sz="1600"/>
          </a:p>
        </p:txBody>
      </p:sp>
      <p:grpSp>
        <p:nvGrpSpPr>
          <p:cNvPr id="393" name="Google Shape;393;p4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94" name="Google Shape;394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01" name="Google Shape;401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9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Tratando duplicatas: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Transmissor acrescenta número de seqüência em cada pacote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Transmissor reenvia o último pacote se ACK/NAK for perdido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Receptor descarta (não passa para a aplicação) pacotes duplicados</a:t>
            </a:r>
            <a:endParaRPr sz="1600"/>
          </a:p>
        </p:txBody>
      </p:sp>
      <p:grpSp>
        <p:nvGrpSpPr>
          <p:cNvPr id="403" name="Google Shape;403;p4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04" name="Google Shape;404;p4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11" name="Google Shape;411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0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Rdt 2.1:</a:t>
            </a:r>
            <a:br>
              <a:rPr lang="en" sz="1600"/>
            </a:br>
            <a:r>
              <a:rPr lang="en" sz="1600"/>
              <a:t>Transmissor</a:t>
            </a:r>
            <a:endParaRPr sz="1600"/>
          </a:p>
        </p:txBody>
      </p:sp>
      <p:grpSp>
        <p:nvGrpSpPr>
          <p:cNvPr id="413" name="Google Shape;413;p5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14" name="Google Shape;414;p5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6" name="Google Shape;4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225" y="1426500"/>
            <a:ext cx="4379076" cy="32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22" name="Google Shape;422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1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Rdt 2.1:</a:t>
            </a:r>
            <a:br>
              <a:rPr lang="en" sz="1600"/>
            </a:br>
            <a:r>
              <a:rPr lang="en" sz="1600"/>
              <a:t>Receptor</a:t>
            </a:r>
            <a:endParaRPr sz="1600"/>
          </a:p>
        </p:txBody>
      </p:sp>
      <p:grpSp>
        <p:nvGrpSpPr>
          <p:cNvPr id="424" name="Google Shape;424;p5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25" name="Google Shape;425;p5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7" name="Google Shape;4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850" y="1481900"/>
            <a:ext cx="5663364" cy="318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</a:t>
            </a:r>
            <a:r>
              <a:rPr lang="en" sz="4400"/>
              <a:t>amada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922000" y="18097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esempenha o papel fundamental de fornecer serviços de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comunicação lógica entre processos</a:t>
            </a:r>
            <a:r>
              <a:rPr lang="en"/>
              <a:t> de aplicação que rodam em hospedeiros diferentes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Como se os hospedeiros que rodam os processos estivessem conectados diretamente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Livres da preocupação dos detalhes da infraestrutura física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33" name="Google Shape;433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52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Transmissor: 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adiciona número de seqüência ao pacote: 0/1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Deve verificar se os ACK/NAK recebidos estão corrompidos 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Duas vezes o número de estados 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 estado deve “lembrar” se o pacote “corrente” tem número de seqüência 0 ou 1</a:t>
            </a:r>
            <a:endParaRPr sz="1300"/>
          </a:p>
        </p:txBody>
      </p:sp>
      <p:grpSp>
        <p:nvGrpSpPr>
          <p:cNvPr id="435" name="Google Shape;435;p5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36" name="Google Shape;436;p5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52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Receptor: 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deve verificar se o pacote recebido é duplicado 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estado indica se o pacote 0 ou 1 é esperado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 receptor pode não saber se seu último ACK/NAK foi recebido pelo transmissor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44" name="Google Shape;444;p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3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rdt2.2: um protocolo sem NAK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Mesma funcionalidade do rdt2.1, usando somente ACKs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Ao invés de enviar NAK, o receptor envia ACK para o último pacote recebido sem erro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receptor deve incluir explicitamente o número de seqüência do pacote sendo reconhecido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ACKs duplicados no transmissor resultam na mesma ação do NAK: retransmissão do pacote corrente</a:t>
            </a:r>
            <a:endParaRPr sz="1600"/>
          </a:p>
        </p:txBody>
      </p:sp>
      <p:grpSp>
        <p:nvGrpSpPr>
          <p:cNvPr id="446" name="Google Shape;446;p5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47" name="Google Shape;447;p5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54" name="Google Shape;454;p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Rdt 2.2:</a:t>
            </a:r>
            <a:br>
              <a:rPr lang="en" sz="1600"/>
            </a:br>
            <a:r>
              <a:rPr lang="en" sz="1600"/>
              <a:t>Transmissor</a:t>
            </a:r>
            <a:endParaRPr sz="1600"/>
          </a:p>
        </p:txBody>
      </p:sp>
      <p:grpSp>
        <p:nvGrpSpPr>
          <p:cNvPr id="456" name="Google Shape;456;p5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57" name="Google Shape;457;p5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9" name="Google Shape;4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516" y="1345416"/>
            <a:ext cx="4509533" cy="339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65" name="Google Shape;465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55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Rdt 2.2:</a:t>
            </a:r>
            <a:br>
              <a:rPr lang="en" sz="1600"/>
            </a:br>
            <a:r>
              <a:rPr lang="en" sz="1600"/>
              <a:t>Receptor</a:t>
            </a:r>
            <a:endParaRPr sz="1600"/>
          </a:p>
        </p:txBody>
      </p:sp>
      <p:grpSp>
        <p:nvGrpSpPr>
          <p:cNvPr id="467" name="Google Shape;467;p5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68" name="Google Shape;468;p5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0" name="Google Shape;4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475" y="1484575"/>
            <a:ext cx="5949950" cy="30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76" name="Google Shape;476;p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56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rdt3.0: canais com erros e perdas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Nova Hipótese: canal de transmissão pode também perder pacotes (dados ou ACKs)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Checksum, números de seqüência, ACKs, retransmissões serão de ajuda, mas não o bastante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Como tratar as perdas?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Transmissor espera até que certos dados ou ACKs sejam perdidos, então retransmite </a:t>
            </a:r>
            <a:endParaRPr sz="1600"/>
          </a:p>
        </p:txBody>
      </p:sp>
      <p:grpSp>
        <p:nvGrpSpPr>
          <p:cNvPr id="478" name="Google Shape;478;p5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79" name="Google Shape;479;p5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86" name="Google Shape;486;p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57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Abordagem: transmissor espera um tempo “razoável” pelo ACK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Retransmite se nenhum ACK for recebido neste tempo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o pacote (ou ACK) estiver apenas atrasado (não perdido):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 retransmissão será duplicata, mas os números de seqüência já tratam com isso 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 receptor deve especificar o número de seqüência do pacote sendo reconhecido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É exigido um temporizador decrescente</a:t>
            </a:r>
            <a:endParaRPr sz="1600"/>
          </a:p>
        </p:txBody>
      </p:sp>
      <p:grpSp>
        <p:nvGrpSpPr>
          <p:cNvPr id="488" name="Google Shape;488;p5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89" name="Google Shape;489;p5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496" name="Google Shape;496;p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8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Rdt 3.0:</a:t>
            </a:r>
            <a:br>
              <a:rPr lang="en" sz="1600"/>
            </a:br>
            <a:r>
              <a:rPr lang="en" sz="1600"/>
              <a:t>Transmissor</a:t>
            </a:r>
            <a:endParaRPr sz="1600"/>
          </a:p>
        </p:txBody>
      </p:sp>
      <p:grpSp>
        <p:nvGrpSpPr>
          <p:cNvPr id="498" name="Google Shape;498;p5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99" name="Google Shape;499;p5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1" name="Google Shape;5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750" y="1406850"/>
            <a:ext cx="4136826" cy="3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507" name="Google Shape;507;p5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Rdt 3.0:</a:t>
            </a:r>
            <a:br>
              <a:rPr lang="en" sz="1600"/>
            </a:br>
            <a:r>
              <a:rPr lang="en" sz="1600"/>
              <a:t>Operação</a:t>
            </a:r>
            <a:endParaRPr sz="1600"/>
          </a:p>
        </p:txBody>
      </p:sp>
      <p:grpSp>
        <p:nvGrpSpPr>
          <p:cNvPr id="509" name="Google Shape;509;p5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10" name="Google Shape;510;p5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2" name="Google Shape;5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300" y="1391125"/>
            <a:ext cx="5830100" cy="328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</a:t>
            </a:r>
            <a:endParaRPr sz="2900"/>
          </a:p>
        </p:txBody>
      </p:sp>
      <p:sp>
        <p:nvSpPr>
          <p:cNvPr id="518" name="Google Shape;518;p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0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Rdt 3.0:</a:t>
            </a:r>
            <a:br>
              <a:rPr lang="en" sz="1600"/>
            </a:br>
            <a:r>
              <a:rPr lang="en" sz="1600"/>
              <a:t>Operação</a:t>
            </a:r>
            <a:endParaRPr sz="1600"/>
          </a:p>
        </p:txBody>
      </p:sp>
      <p:grpSp>
        <p:nvGrpSpPr>
          <p:cNvPr id="520" name="Google Shape;520;p6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21" name="Google Shape;521;p6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3" name="Google Shape;5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75" y="1457350"/>
            <a:ext cx="5790175" cy="32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 - </a:t>
            </a:r>
            <a:r>
              <a:rPr lang="en" sz="2900">
                <a:solidFill>
                  <a:srgbClr val="3C78D8"/>
                </a:solidFill>
              </a:rPr>
              <a:t>Resumo</a:t>
            </a:r>
            <a:endParaRPr sz="2900">
              <a:solidFill>
                <a:srgbClr val="3C78D8"/>
              </a:solidFill>
            </a:endParaRPr>
          </a:p>
        </p:txBody>
      </p:sp>
      <p:sp>
        <p:nvSpPr>
          <p:cNvPr id="529" name="Google Shape;529;p6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61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Soma de verificação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Usada para detectar erros de bits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Temporizador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Controlar a temporização/retransmissão de um pacote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Tratar pacotes perdidos dentro de um canal</a:t>
            </a:r>
            <a:endParaRPr sz="1600"/>
          </a:p>
        </p:txBody>
      </p:sp>
      <p:grpSp>
        <p:nvGrpSpPr>
          <p:cNvPr id="531" name="Google Shape;531;p6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32" name="Google Shape;532;p6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Camada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22000" y="1809750"/>
            <a:ext cx="7612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</a:t>
            </a:r>
            <a:r>
              <a:rPr lang="en"/>
              <a:t> responsável por dividir os dados enviados da camada de aplicação em mensagens que serão transmitidas pela rede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Depois de receber os dados da camada de aplicação, essa camada adiciona informações para o seu controle, como a porta de origem, a porta de destino, entre outras informações.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Diferenciam qual aplicação fez o requerimento 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 - </a:t>
            </a:r>
            <a:r>
              <a:rPr lang="en" sz="2900">
                <a:solidFill>
                  <a:srgbClr val="3C78D8"/>
                </a:solidFill>
              </a:rPr>
              <a:t>Resumo</a:t>
            </a:r>
            <a:endParaRPr sz="2900">
              <a:solidFill>
                <a:srgbClr val="3C78D8"/>
              </a:solidFill>
            </a:endParaRPr>
          </a:p>
        </p:txBody>
      </p:sp>
      <p:sp>
        <p:nvSpPr>
          <p:cNvPr id="539" name="Google Shape;539;p6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62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Número de sequência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Usado para numeração sequencial de pacotes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Permitir o paralelismo no envio de pacotes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Suportar o envio sem esperar o ACK de cada pacote</a:t>
            </a:r>
            <a:endParaRPr sz="1600"/>
          </a:p>
        </p:txBody>
      </p:sp>
      <p:grpSp>
        <p:nvGrpSpPr>
          <p:cNvPr id="541" name="Google Shape;541;p6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42" name="Google Shape;542;p6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Princípios de Transferência </a:t>
            </a:r>
            <a:r>
              <a:rPr lang="en" sz="2900">
                <a:solidFill>
                  <a:srgbClr val="4A86E8"/>
                </a:solidFill>
              </a:rPr>
              <a:t>Confiável </a:t>
            </a:r>
            <a:r>
              <a:rPr lang="en" sz="2900"/>
              <a:t>de Dados - </a:t>
            </a:r>
            <a:r>
              <a:rPr lang="en" sz="2900">
                <a:solidFill>
                  <a:srgbClr val="3C78D8"/>
                </a:solidFill>
              </a:rPr>
              <a:t>Resumo</a:t>
            </a:r>
            <a:endParaRPr sz="2900">
              <a:solidFill>
                <a:srgbClr val="3C78D8"/>
              </a:solidFill>
            </a:endParaRPr>
          </a:p>
        </p:txBody>
      </p:sp>
      <p:sp>
        <p:nvSpPr>
          <p:cNvPr id="549" name="Google Shape;549;p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63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Reconhecimento Positivo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Avisa o remetente que um ou conjunto de pacotes chegaram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ACK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Acumulativo ou seletivo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Reconhecimento Negativo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Avisa que um pacote não foi recebido corretamente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NAK</a:t>
            </a:r>
            <a:endParaRPr sz="1600"/>
          </a:p>
        </p:txBody>
      </p:sp>
      <p:grpSp>
        <p:nvGrpSpPr>
          <p:cNvPr id="551" name="Google Shape;551;p6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52" name="Google Shape;552;p6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6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A86E8"/>
                </a:solidFill>
              </a:rPr>
              <a:t>Obrigado!</a:t>
            </a:r>
            <a:endParaRPr sz="9600">
              <a:solidFill>
                <a:srgbClr val="4A86E8"/>
              </a:solidFill>
            </a:endParaRPr>
          </a:p>
        </p:txBody>
      </p:sp>
      <p:sp>
        <p:nvSpPr>
          <p:cNvPr id="560" name="Google Shape;560;p64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561" name="Google Shape;561;p64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Camada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protocolos de transporte são executados nos sistemas finais</a:t>
            </a:r>
            <a:br>
              <a:rPr lang="en"/>
            </a:br>
            <a:r>
              <a:rPr lang="en"/>
              <a:t>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Lado emissor: quebra as mensagens da aplicação em segmentos e envia para a camada de rede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Lado receptor: remonta os segmentos em mensagens e passa para a camada de aplicação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13" name="Google Shape;113;p1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688" y="434463"/>
            <a:ext cx="3960625" cy="42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Relação </a:t>
            </a:r>
            <a:r>
              <a:rPr lang="en" sz="4000"/>
              <a:t>entre as camadas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Informações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Mensagem - Camada de Aplicação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Segmentos - Camada de Transporte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Comunicação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Socket provê a comunicação entre fonte e destino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Na rede, a representação de um socket se dá por ip:porta, por exemplo: 127.0.0.1:4477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Relação </a:t>
            </a:r>
            <a:r>
              <a:rPr lang="en" sz="4000"/>
              <a:t>entre as camadas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25" y="1980850"/>
            <a:ext cx="6252350" cy="247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32" name="Google Shape;132;p2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