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</p:sldIdLst>
  <p:sldSz cy="5143500" cx="9144000"/>
  <p:notesSz cx="6858000" cy="9144000"/>
  <p:embeddedFontLst>
    <p:embeddedFont>
      <p:font typeface="Raleway"/>
      <p:regular r:id="rId58"/>
      <p:bold r:id="rId59"/>
      <p:italic r:id="rId60"/>
      <p:boldItalic r:id="rId61"/>
    </p:embeddedFont>
    <p:embeddedFont>
      <p:font typeface="Raleway ExtraBold"/>
      <p:bold r:id="rId62"/>
      <p:boldItalic r:id="rId63"/>
    </p:embeddedFont>
    <p:embeddedFont>
      <p:font typeface="Raleway Medium"/>
      <p:regular r:id="rId64"/>
      <p:bold r:id="rId65"/>
      <p:italic r:id="rId66"/>
      <p:boldItalic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RalewayExtraBold-bold.fntdata"/><Relationship Id="rId61" Type="http://schemas.openxmlformats.org/officeDocument/2006/relationships/font" Target="fonts/Raleway-boldItalic.fntdata"/><Relationship Id="rId20" Type="http://schemas.openxmlformats.org/officeDocument/2006/relationships/slide" Target="slides/slide16.xml"/><Relationship Id="rId64" Type="http://schemas.openxmlformats.org/officeDocument/2006/relationships/font" Target="fonts/RalewayMedium-regular.fntdata"/><Relationship Id="rId63" Type="http://schemas.openxmlformats.org/officeDocument/2006/relationships/font" Target="fonts/RalewayExtraBold-boldItalic.fntdata"/><Relationship Id="rId22" Type="http://schemas.openxmlformats.org/officeDocument/2006/relationships/slide" Target="slides/slide18.xml"/><Relationship Id="rId66" Type="http://schemas.openxmlformats.org/officeDocument/2006/relationships/font" Target="fonts/RalewayMedium-italic.fntdata"/><Relationship Id="rId21" Type="http://schemas.openxmlformats.org/officeDocument/2006/relationships/slide" Target="slides/slide17.xml"/><Relationship Id="rId65" Type="http://schemas.openxmlformats.org/officeDocument/2006/relationships/font" Target="fonts/RalewayMedium-bold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7" Type="http://schemas.openxmlformats.org/officeDocument/2006/relationships/font" Target="fonts/RalewayMedium-boldItalic.fntdata"/><Relationship Id="rId60" Type="http://schemas.openxmlformats.org/officeDocument/2006/relationships/font" Target="fonts/Raleway-italic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font" Target="fonts/Raleway-bold.fntdata"/><Relationship Id="rId14" Type="http://schemas.openxmlformats.org/officeDocument/2006/relationships/slide" Target="slides/slide10.xml"/><Relationship Id="rId58" Type="http://schemas.openxmlformats.org/officeDocument/2006/relationships/font" Target="fonts/Raleway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a167f1117_0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3a167f111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a167f1117_0_2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3a167f1117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a167f1117_0_2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3a167f1117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a167f1117_0_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3a167f1117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a167f1117_0_1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3a167f111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a167f1117_0_1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3a167f1117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3a167f1117_0_1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3a167f1117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3a167f1117_0_1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3a167f1117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3a167f1117_0_1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3a167f1117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3a167f1117_0_4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3a167f1117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1a9bcaa9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1a9bcaa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3a167f1117_0_4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3a167f1117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3a167f1117_0_4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3a167f1117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3a167f1117_0_3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3a167f1117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3a167f1117_0_3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3a167f1117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3a167f1117_0_4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3a167f1117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3a167f1117_0_3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3a167f1117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3a167f1117_0_3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3a167f1117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3a167f1117_0_2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3a167f1117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3a167f1117_0_1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3a167f1117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3a167f1117_0_2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3a167f1117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44ce444d2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44ce444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3a167f1117_0_28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3a167f1117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3a167f1117_0_3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3a167f1117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3a167f1117_0_3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3a167f1117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3a167f1117_0_3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3a167f1117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3a167f1117_0_4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3a167f1117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3a167f1117_0_39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3a167f1117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3a167f1117_0_4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3a167f1117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3a167f1117_0_4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3a167f1117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3a167f1117_0_4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3a167f1117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3a167f1117_0_4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3a167f1117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a167f1117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3a167f11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3a167f1117_0_5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3a167f1117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3a167f1117_0_5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3a167f1117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3a167f1117_0_5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13a167f1117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3a167f1117_0_5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3a167f1117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4bf0e44fa7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4bf0e44fa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3a167f1117_0_5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13a167f1117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3a167f1117_0_5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3a167f1117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3a167f1117_0_5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13a167f1117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3a167f1117_0_5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3a167f1117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3a167f1117_0_6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3a167f1117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a167f1117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3a167f111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3a167f1117_0_60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13a167f1117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4bf0e44fa7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4bf0e44fa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3a167f1117_0_6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3a167f1117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a167f1117_0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a167f111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a167f1117_0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3a167f111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a167f1117_0_2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a167f1117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a167f1117_0_2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3a167f1117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4A86E8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2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ed">
  <p:cSld name="BLANK_1">
    <p:bg>
      <p:bgPr>
        <a:solidFill>
          <a:srgbClr val="4A86E8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2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rgbClr val="4A86E8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rgbClr val="4A86E8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i="1" sz="3000">
                <a:solidFill>
                  <a:schemeClr val="dk1"/>
                </a:solidFill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  <a:defRPr i="1" sz="3000">
                <a:solidFill>
                  <a:schemeClr val="dk1"/>
                </a:solidFill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■"/>
              <a:defRPr i="1" sz="3000">
                <a:solidFill>
                  <a:schemeClr val="dk1"/>
                </a:solidFill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i="1" sz="3000">
                <a:solidFill>
                  <a:schemeClr val="dk1"/>
                </a:solidFill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  <a:defRPr i="1" sz="3000">
                <a:solidFill>
                  <a:schemeClr val="dk1"/>
                </a:solidFill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■"/>
              <a:defRPr i="1" sz="3000">
                <a:solidFill>
                  <a:schemeClr val="dk1"/>
                </a:solidFill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i="1" sz="3000">
                <a:solidFill>
                  <a:schemeClr val="dk1"/>
                </a:solidFill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  <a:defRPr i="1" sz="3000">
                <a:solidFill>
                  <a:schemeClr val="dk1"/>
                </a:solidFill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■"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12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A86E8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4A86E8"/>
                </a:solidFill>
              </a:defRPr>
            </a:lvl1pPr>
            <a:lvl2pPr lvl="1">
              <a:buNone/>
              <a:defRPr>
                <a:solidFill>
                  <a:srgbClr val="4A86E8"/>
                </a:solidFill>
              </a:defRPr>
            </a:lvl2pPr>
            <a:lvl3pPr lvl="2">
              <a:buNone/>
              <a:defRPr>
                <a:solidFill>
                  <a:srgbClr val="4A86E8"/>
                </a:solidFill>
              </a:defRPr>
            </a:lvl3pPr>
            <a:lvl4pPr lvl="3">
              <a:buNone/>
              <a:defRPr>
                <a:solidFill>
                  <a:srgbClr val="4A86E8"/>
                </a:solidFill>
              </a:defRPr>
            </a:lvl4pPr>
            <a:lvl5pPr lvl="4">
              <a:buNone/>
              <a:defRPr>
                <a:solidFill>
                  <a:srgbClr val="4A86E8"/>
                </a:solidFill>
              </a:defRPr>
            </a:lvl5pPr>
            <a:lvl6pPr lvl="5">
              <a:buNone/>
              <a:defRPr>
                <a:solidFill>
                  <a:srgbClr val="4A86E8"/>
                </a:solidFill>
              </a:defRPr>
            </a:lvl6pPr>
            <a:lvl7pPr lvl="6">
              <a:buNone/>
              <a:defRPr>
                <a:solidFill>
                  <a:srgbClr val="4A86E8"/>
                </a:solidFill>
              </a:defRPr>
            </a:lvl7pPr>
            <a:lvl8pPr lvl="7">
              <a:buNone/>
              <a:defRPr>
                <a:solidFill>
                  <a:srgbClr val="4A86E8"/>
                </a:solidFill>
              </a:defRPr>
            </a:lvl8pPr>
            <a:lvl9pPr lvl="8">
              <a:buNone/>
              <a:defRPr>
                <a:solidFill>
                  <a:srgbClr val="4A86E8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A86E8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A86E8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A86E8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A86E8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A86E8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ExtraBold"/>
              <a:buNone/>
              <a:defRPr sz="4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ExtraBold"/>
              <a:buNone/>
              <a:defRPr sz="4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ExtraBold"/>
              <a:buNone/>
              <a:defRPr sz="4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ExtraBold"/>
              <a:buNone/>
              <a:defRPr sz="4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ExtraBold"/>
              <a:buNone/>
              <a:defRPr sz="4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ExtraBold"/>
              <a:buNone/>
              <a:defRPr sz="4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ExtraBold"/>
              <a:buNone/>
              <a:defRPr sz="4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ExtraBold"/>
              <a:buNone/>
              <a:defRPr sz="4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ExtraBold"/>
              <a:buNone/>
              <a:defRPr sz="4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Raleway Medium"/>
              <a:buChar char="●"/>
              <a:defRPr sz="18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Raleway Medium"/>
              <a:buChar char="○"/>
              <a:defRPr sz="18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Raleway Medium"/>
              <a:buChar char="■"/>
              <a:defRPr sz="18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Medium"/>
              <a:buChar char="●"/>
              <a:defRPr sz="18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Medium"/>
              <a:buChar char="○"/>
              <a:defRPr sz="18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Medium"/>
              <a:buChar char="■"/>
              <a:defRPr sz="18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Medium"/>
              <a:buChar char="●"/>
              <a:defRPr sz="18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Medium"/>
              <a:buChar char="○"/>
              <a:defRPr sz="18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Medium"/>
              <a:buChar char="■"/>
              <a:defRPr sz="18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300">
                <a:solidFill>
                  <a:srgbClr val="4A86E8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rgbClr val="4A86E8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rgbClr val="4A86E8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rgbClr val="4A86E8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rgbClr val="4A86E8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rgbClr val="4A86E8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rgbClr val="4A86E8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rgbClr val="4A86E8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rgbClr val="4A86E8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4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9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de Computadores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Camada de Transporte</a:t>
            </a:r>
            <a:endParaRPr/>
          </a:p>
        </p:txBody>
      </p:sp>
      <p:grpSp>
        <p:nvGrpSpPr>
          <p:cNvPr id="60" name="Google Shape;60;p13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61" name="Google Shape;61;p13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Protocolo </a:t>
            </a:r>
            <a:r>
              <a:rPr lang="en" sz="4400">
                <a:solidFill>
                  <a:srgbClr val="4A86E8"/>
                </a:solidFill>
              </a:rPr>
              <a:t>UDP</a:t>
            </a:r>
            <a:endParaRPr sz="4400"/>
          </a:p>
        </p:txBody>
      </p:sp>
      <p:sp>
        <p:nvSpPr>
          <p:cNvPr id="148" name="Google Shape;148;p2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922000" y="16573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UDP Checksum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Receptor:  </a:t>
            </a:r>
            <a:endParaRPr/>
          </a:p>
          <a:p>
            <a:pPr indent="-342900" lvl="2" marL="137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Computa o checksum do segmento recebido </a:t>
            </a:r>
            <a:endParaRPr/>
          </a:p>
          <a:p>
            <a:pPr indent="-342900" lvl="2" marL="137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Verifica se o checksum calculado é igual ao valor do campo checksum: </a:t>
            </a:r>
            <a:endParaRPr/>
          </a:p>
          <a:p>
            <a:pPr indent="-342900" lvl="3" marL="18288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NÃO - erro detectado</a:t>
            </a:r>
            <a:endParaRPr/>
          </a:p>
          <a:p>
            <a:pPr indent="-342900" lvl="3" marL="18288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 - não há erros. Mas talvez haja erros apesar disso? </a:t>
            </a:r>
            <a:endParaRPr/>
          </a:p>
        </p:txBody>
      </p:sp>
      <p:grpSp>
        <p:nvGrpSpPr>
          <p:cNvPr id="150" name="Google Shape;150;p22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151" name="Google Shape;151;p22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2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Protocolo </a:t>
            </a:r>
            <a:r>
              <a:rPr lang="en" sz="4400">
                <a:solidFill>
                  <a:srgbClr val="4A86E8"/>
                </a:solidFill>
              </a:rPr>
              <a:t>UDP</a:t>
            </a:r>
            <a:endParaRPr sz="4400"/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922000" y="1468986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Exemplo: Enviar os bits 1100 e 0111</a:t>
            </a:r>
            <a:endParaRPr sz="1600"/>
          </a:p>
          <a:p>
            <a:pPr indent="457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Transmissor				Receptor</a:t>
            </a:r>
            <a:endParaRPr sz="1600"/>
          </a:p>
          <a:p>
            <a:pPr indent="457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1100						1100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      </a:t>
            </a:r>
            <a:r>
              <a:rPr lang="en" sz="1600"/>
              <a:t>+ </a:t>
            </a:r>
            <a:r>
              <a:rPr lang="en" sz="1600"/>
              <a:t>0111</a:t>
            </a:r>
            <a:r>
              <a:rPr lang="en" sz="1600"/>
              <a:t> 					      + 0111</a:t>
            </a:r>
            <a:endParaRPr sz="1600"/>
          </a:p>
          <a:p>
            <a:pPr indent="457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--------					</a:t>
            </a:r>
            <a:r>
              <a:rPr lang="en" sz="1600">
                <a:solidFill>
                  <a:srgbClr val="3C78D8"/>
                </a:solidFill>
              </a:rPr>
              <a:t>1011</a:t>
            </a:r>
            <a:endParaRPr sz="1600">
              <a:solidFill>
                <a:srgbClr val="3C78D8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	1 + 0011					--------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	--------					1 + 1110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	0100 -&gt; </a:t>
            </a:r>
            <a:r>
              <a:rPr lang="en" sz="1600">
                <a:solidFill>
                  <a:srgbClr val="3C78D8"/>
                </a:solidFill>
              </a:rPr>
              <a:t>1011				</a:t>
            </a:r>
            <a:r>
              <a:rPr lang="en" sz="1600"/>
              <a:t>--------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							1111 (envio correto)</a:t>
            </a:r>
            <a:endParaRPr sz="1600"/>
          </a:p>
          <a:p>
            <a:pPr indent="457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59" name="Google Shape;159;p2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0" name="Google Shape;160;p23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161" name="Google Shape;161;p23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Protocolo </a:t>
            </a:r>
            <a:r>
              <a:rPr lang="en" sz="4400">
                <a:solidFill>
                  <a:srgbClr val="4A86E8"/>
                </a:solidFill>
              </a:rPr>
              <a:t>TCP</a:t>
            </a:r>
            <a:endParaRPr sz="4400"/>
          </a:p>
        </p:txBody>
      </p:sp>
      <p:sp>
        <p:nvSpPr>
          <p:cNvPr id="168" name="Google Shape;168;p2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922000" y="1885950"/>
            <a:ext cx="70428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</a:t>
            </a:r>
            <a:r>
              <a:rPr lang="en" sz="1600"/>
              <a:t>onto-a-ponto: Um transmissor, um receptor 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Confiável, seqüencial byte stream: Não há contornos de mensagens 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Pipelined: (transmissão de vários pacotes sem confirmação) 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Controle de congestionamento e de fluxo definem tamanho da janela</a:t>
            </a:r>
            <a:endParaRPr sz="1600"/>
          </a:p>
        </p:txBody>
      </p:sp>
      <p:grpSp>
        <p:nvGrpSpPr>
          <p:cNvPr id="170" name="Google Shape;170;p24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171" name="Google Shape;171;p24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4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Protocolo </a:t>
            </a:r>
            <a:r>
              <a:rPr lang="en" sz="4400">
                <a:solidFill>
                  <a:srgbClr val="4A86E8"/>
                </a:solidFill>
              </a:rPr>
              <a:t>TCP</a:t>
            </a:r>
            <a:endParaRPr sz="4400"/>
          </a:p>
        </p:txBody>
      </p:sp>
      <p:sp>
        <p:nvSpPr>
          <p:cNvPr id="178" name="Google Shape;178;p2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922000" y="1885950"/>
            <a:ext cx="7559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Buffers de transmissão e de recepção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Dados full-duplex:  Transmissão bidirecional na mesma conexão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MSS: maximum segment size</a:t>
            </a:r>
            <a:endParaRPr sz="1700"/>
          </a:p>
        </p:txBody>
      </p:sp>
      <p:grpSp>
        <p:nvGrpSpPr>
          <p:cNvPr id="180" name="Google Shape;180;p25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181" name="Google Shape;181;p25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83" name="Google Shape;18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775" y="2921350"/>
            <a:ext cx="3884625" cy="166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Protocolo </a:t>
            </a:r>
            <a:r>
              <a:rPr lang="en" sz="4400">
                <a:solidFill>
                  <a:srgbClr val="4A86E8"/>
                </a:solidFill>
              </a:rPr>
              <a:t>TCP</a:t>
            </a:r>
            <a:endParaRPr sz="4400"/>
          </a:p>
        </p:txBody>
      </p:sp>
      <p:sp>
        <p:nvSpPr>
          <p:cNvPr id="189" name="Google Shape;189;p2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26"/>
          <p:cNvSpPr txBox="1"/>
          <p:nvPr>
            <p:ph idx="1" type="body"/>
          </p:nvPr>
        </p:nvSpPr>
        <p:spPr>
          <a:xfrm>
            <a:off x="922000" y="1885950"/>
            <a:ext cx="70428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Orientado à conexão: 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Apresentação (troca de mensagens de controle) inicia o estado do transmissor e do receptor antes da troca de dados  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Controle de fluxo: Transmissor não esgota a capacidade do receptor</a:t>
            </a:r>
            <a:endParaRPr sz="1700"/>
          </a:p>
        </p:txBody>
      </p:sp>
      <p:grpSp>
        <p:nvGrpSpPr>
          <p:cNvPr id="191" name="Google Shape;191;p26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192" name="Google Shape;192;p26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6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Protocolo </a:t>
            </a:r>
            <a:r>
              <a:rPr lang="en" sz="4400">
                <a:solidFill>
                  <a:srgbClr val="4A86E8"/>
                </a:solidFill>
              </a:rPr>
              <a:t>TCP</a:t>
            </a:r>
            <a:endParaRPr sz="4400"/>
          </a:p>
        </p:txBody>
      </p:sp>
      <p:sp>
        <p:nvSpPr>
          <p:cNvPr id="199" name="Google Shape;199;p2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0" name="Google Shape;20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3975" y="1593325"/>
            <a:ext cx="4294384" cy="3089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1" name="Google Shape;201;p27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202" name="Google Shape;202;p27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7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Protocolo </a:t>
            </a:r>
            <a:r>
              <a:rPr lang="en" sz="4400">
                <a:solidFill>
                  <a:srgbClr val="4A86E8"/>
                </a:solidFill>
              </a:rPr>
              <a:t>TCP</a:t>
            </a:r>
            <a:endParaRPr sz="4400"/>
          </a:p>
        </p:txBody>
      </p:sp>
      <p:sp>
        <p:nvSpPr>
          <p:cNvPr id="209" name="Google Shape;209;p2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0" name="Google Shape;210;p28"/>
          <p:cNvSpPr txBox="1"/>
          <p:nvPr>
            <p:ph idx="1" type="body"/>
          </p:nvPr>
        </p:nvSpPr>
        <p:spPr>
          <a:xfrm>
            <a:off x="922000" y="1733550"/>
            <a:ext cx="70428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URG: dados urgentes (pouco usados)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ACK: campo de ACK é válido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PSH: produz envio de dados (pouco usado)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RST, SYN, FIN: estabelecimento de conexão (comandos de criação e término)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Internet checksum (como no UDP)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 número de bytes receptor está pronto para aceitar contagem por bytes de dados (não segmentos!)</a:t>
            </a:r>
            <a:endParaRPr sz="1600"/>
          </a:p>
        </p:txBody>
      </p:sp>
      <p:grpSp>
        <p:nvGrpSpPr>
          <p:cNvPr id="211" name="Google Shape;211;p28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212" name="Google Shape;212;p28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8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Protocolo </a:t>
            </a:r>
            <a:r>
              <a:rPr lang="en" sz="4400">
                <a:solidFill>
                  <a:srgbClr val="4A86E8"/>
                </a:solidFill>
              </a:rPr>
              <a:t>TCP</a:t>
            </a:r>
            <a:endParaRPr sz="4400"/>
          </a:p>
        </p:txBody>
      </p:sp>
      <p:sp>
        <p:nvSpPr>
          <p:cNvPr id="219" name="Google Shape;219;p2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29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Números de seqüência: 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Número do primeiro byte nos segmentos de dados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ACKs: 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Número do próximo byte esperado do outro lado ACK cumulativo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Como o receptor trata segmentos fora de ordem?  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 especificação do TCP não define, fica a critério do implementador</a:t>
            </a:r>
            <a:endParaRPr sz="1600"/>
          </a:p>
        </p:txBody>
      </p:sp>
      <p:grpSp>
        <p:nvGrpSpPr>
          <p:cNvPr id="221" name="Google Shape;221;p29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222" name="Google Shape;222;p29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9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Protocolo </a:t>
            </a:r>
            <a:r>
              <a:rPr lang="en" sz="4400">
                <a:solidFill>
                  <a:srgbClr val="4A86E8"/>
                </a:solidFill>
              </a:rPr>
              <a:t>TCP</a:t>
            </a:r>
            <a:endParaRPr sz="4400"/>
          </a:p>
        </p:txBody>
      </p:sp>
      <p:sp>
        <p:nvSpPr>
          <p:cNvPr id="229" name="Google Shape;229;p3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0" name="Google Shape;230;p30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231" name="Google Shape;231;p30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0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33" name="Google Shape;23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7212" y="1681275"/>
            <a:ext cx="3775674" cy="302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Protocolo </a:t>
            </a:r>
            <a:r>
              <a:rPr lang="en" sz="4400">
                <a:solidFill>
                  <a:srgbClr val="4A86E8"/>
                </a:solidFill>
              </a:rPr>
              <a:t>TCP</a:t>
            </a:r>
            <a:endParaRPr sz="4400"/>
          </a:p>
        </p:txBody>
      </p:sp>
      <p:sp>
        <p:nvSpPr>
          <p:cNvPr id="239" name="Google Shape;239;p3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0" name="Google Shape;240;p31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Estabelecimento de Conexão (Protocolo)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Passo 1: o cliente envia um segmento SYN especificando a porta do servidor ao qual deseja se conectar e seu número de sequência inicial  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Passo 2: o servidor responde enviando outro segmento SYN com o ACK do segmento recebido e o seu próprio número de sequência  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Passo 3: o cliente retorna um ACK e a conexão se estabelece</a:t>
            </a:r>
            <a:endParaRPr sz="1600"/>
          </a:p>
        </p:txBody>
      </p:sp>
      <p:grpSp>
        <p:nvGrpSpPr>
          <p:cNvPr id="241" name="Google Shape;241;p31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242" name="Google Shape;242;p31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1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Agenda</a:t>
            </a:r>
            <a:endParaRPr sz="4800"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Protocolos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UDP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TCP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Serviços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Controle de Fluxo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Controle de Congestionamento</a:t>
            </a:r>
            <a:endParaRPr/>
          </a:p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2" name="Google Shape;72;p14"/>
          <p:cNvGrpSpPr/>
          <p:nvPr/>
        </p:nvGrpSpPr>
        <p:grpSpPr>
          <a:xfrm>
            <a:off x="8087089" y="356400"/>
            <a:ext cx="618316" cy="748360"/>
            <a:chOff x="584925" y="922575"/>
            <a:chExt cx="415200" cy="502525"/>
          </a:xfrm>
        </p:grpSpPr>
        <p:sp>
          <p:nvSpPr>
            <p:cNvPr id="73" name="Google Shape;73;p14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Protocolo </a:t>
            </a:r>
            <a:r>
              <a:rPr lang="en" sz="4400">
                <a:solidFill>
                  <a:srgbClr val="4A86E8"/>
                </a:solidFill>
              </a:rPr>
              <a:t>TCP</a:t>
            </a:r>
            <a:endParaRPr sz="4400"/>
          </a:p>
        </p:txBody>
      </p:sp>
      <p:sp>
        <p:nvSpPr>
          <p:cNvPr id="249" name="Google Shape;249;p3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0" name="Google Shape;250;p32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Estabelecimento de Conexão (Protocolo)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 tamanho máximo de segmento (MSS) que cada lado se propõe a aceitar também é definido no momento do estabelecimento da conexão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Pode acontecer um “half open”</a:t>
            </a:r>
            <a:endParaRPr sz="1600"/>
          </a:p>
        </p:txBody>
      </p:sp>
      <p:grpSp>
        <p:nvGrpSpPr>
          <p:cNvPr id="251" name="Google Shape;251;p32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252" name="Google Shape;252;p32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2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Protocolo </a:t>
            </a:r>
            <a:r>
              <a:rPr lang="en" sz="4400">
                <a:solidFill>
                  <a:srgbClr val="4A86E8"/>
                </a:solidFill>
              </a:rPr>
              <a:t>TCP</a:t>
            </a:r>
            <a:endParaRPr sz="4400"/>
          </a:p>
        </p:txBody>
      </p:sp>
      <p:sp>
        <p:nvSpPr>
          <p:cNvPr id="259" name="Google Shape;259;p3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33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Término de Conexão (Protocolo)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Cada direção da conexão é encerrada independentemente 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Passo 1: o cliente envia um segmento FIN 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Passo 2: o servidor retorna um FIN e um ACK para o cliente  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Passo 3: o cliente envia um ACK e a conexão se encerra 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É possível efetuar um “half close”, mantendo-se apenas uma conexão simplex</a:t>
            </a:r>
            <a:endParaRPr sz="1600"/>
          </a:p>
        </p:txBody>
      </p:sp>
      <p:grpSp>
        <p:nvGrpSpPr>
          <p:cNvPr id="261" name="Google Shape;261;p33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262" name="Google Shape;262;p33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3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4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Protocolo </a:t>
            </a:r>
            <a:r>
              <a:rPr lang="en" sz="4400">
                <a:solidFill>
                  <a:srgbClr val="4A86E8"/>
                </a:solidFill>
              </a:rPr>
              <a:t>TCP</a:t>
            </a:r>
            <a:endParaRPr sz="4400"/>
          </a:p>
        </p:txBody>
      </p:sp>
      <p:sp>
        <p:nvSpPr>
          <p:cNvPr id="269" name="Google Shape;269;p3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0" name="Google Shape;270;p34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271" name="Google Shape;271;p34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4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73" name="Google Shape;27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888" y="1599812"/>
            <a:ext cx="3416986" cy="308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1273" y="1599812"/>
            <a:ext cx="2670822" cy="308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Protocolo </a:t>
            </a:r>
            <a:r>
              <a:rPr lang="en" sz="4400">
                <a:solidFill>
                  <a:srgbClr val="4A86E8"/>
                </a:solidFill>
              </a:rPr>
              <a:t>TCP</a:t>
            </a:r>
            <a:endParaRPr sz="4400"/>
          </a:p>
        </p:txBody>
      </p:sp>
      <p:sp>
        <p:nvSpPr>
          <p:cNvPr id="280" name="Google Shape;280;p3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35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TCP cria serviços de </a:t>
            </a:r>
            <a:r>
              <a:rPr lang="en" sz="1600"/>
              <a:t>transferência</a:t>
            </a:r>
            <a:r>
              <a:rPr lang="en" sz="1600"/>
              <a:t> confiável de dados em cima do serviço não-confiável do IP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Transmissão de vários segmentos em paralelo (Pipelined segments)  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ACKs cumulativos 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TCP usa tempo de retransmissão simples 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Retransmissões são disparadas por:  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Eventos de tempo de confirmação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ACKs duplicados</a:t>
            </a:r>
            <a:endParaRPr sz="1600"/>
          </a:p>
        </p:txBody>
      </p:sp>
      <p:grpSp>
        <p:nvGrpSpPr>
          <p:cNvPr id="282" name="Google Shape;282;p35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283" name="Google Shape;283;p35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5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Protocolo </a:t>
            </a:r>
            <a:r>
              <a:rPr lang="en" sz="4400">
                <a:solidFill>
                  <a:srgbClr val="4A86E8"/>
                </a:solidFill>
              </a:rPr>
              <a:t>TCP</a:t>
            </a:r>
            <a:endParaRPr sz="4400"/>
          </a:p>
        </p:txBody>
      </p:sp>
      <p:sp>
        <p:nvSpPr>
          <p:cNvPr id="290" name="Google Shape;290;p3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1" name="Google Shape;291;p36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292" name="Google Shape;292;p36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6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94" name="Google Shape;29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1425" y="1579650"/>
            <a:ext cx="3022652" cy="308952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6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Cenário com perda do ACK</a:t>
            </a:r>
            <a:endParaRPr sz="1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Protocolo </a:t>
            </a:r>
            <a:r>
              <a:rPr lang="en" sz="4400">
                <a:solidFill>
                  <a:srgbClr val="4A86E8"/>
                </a:solidFill>
              </a:rPr>
              <a:t>TCP</a:t>
            </a:r>
            <a:endParaRPr sz="4400"/>
          </a:p>
        </p:txBody>
      </p:sp>
      <p:sp>
        <p:nvSpPr>
          <p:cNvPr id="301" name="Google Shape;301;p3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2" name="Google Shape;302;p37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303" name="Google Shape;303;p37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7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05" name="Google Shape;30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5613" y="1588250"/>
            <a:ext cx="3963919" cy="308952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7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Cenário com ACK </a:t>
            </a:r>
            <a:r>
              <a:rPr lang="en" sz="1600"/>
              <a:t>cumulativo</a:t>
            </a:r>
            <a:endParaRPr sz="1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Protocolo </a:t>
            </a:r>
            <a:r>
              <a:rPr lang="en" sz="4400">
                <a:solidFill>
                  <a:srgbClr val="4A86E8"/>
                </a:solidFill>
              </a:rPr>
              <a:t>TCP</a:t>
            </a:r>
            <a:endParaRPr sz="4400"/>
          </a:p>
        </p:txBody>
      </p:sp>
      <p:sp>
        <p:nvSpPr>
          <p:cNvPr id="312" name="Google Shape;312;p3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3" name="Google Shape;313;p38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314" name="Google Shape;314;p38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8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6" name="Google Shape;316;p38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Cenário de temporização</a:t>
            </a:r>
            <a:br>
              <a:rPr lang="en" sz="1600"/>
            </a:br>
            <a:r>
              <a:rPr lang="en" sz="1600"/>
              <a:t>p</a:t>
            </a:r>
            <a:r>
              <a:rPr lang="en" sz="1600"/>
              <a:t>rematura, ACKs cumulativos</a:t>
            </a:r>
            <a:endParaRPr sz="1600"/>
          </a:p>
        </p:txBody>
      </p:sp>
      <p:pic>
        <p:nvPicPr>
          <p:cNvPr id="317" name="Google Shape;31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5500" y="1571996"/>
            <a:ext cx="4011099" cy="31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9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Serviços</a:t>
            </a:r>
            <a:endParaRPr/>
          </a:p>
        </p:txBody>
      </p:sp>
      <p:sp>
        <p:nvSpPr>
          <p:cNvPr id="323" name="Google Shape;323;p39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Controle de Fluxo, Controle de Congestionamento</a:t>
            </a:r>
            <a:endParaRPr/>
          </a:p>
        </p:txBody>
      </p:sp>
      <p:sp>
        <p:nvSpPr>
          <p:cNvPr id="324" name="Google Shape;324;p39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2</a:t>
            </a: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0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4A86E8"/>
                </a:solidFill>
              </a:rPr>
              <a:t>Serviços </a:t>
            </a:r>
            <a:r>
              <a:rPr lang="en" sz="3100"/>
              <a:t>da Camada de Transporte</a:t>
            </a:r>
            <a:endParaRPr sz="3100"/>
          </a:p>
        </p:txBody>
      </p:sp>
      <p:sp>
        <p:nvSpPr>
          <p:cNvPr id="330" name="Google Shape;330;p4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40"/>
          <p:cNvSpPr txBox="1"/>
          <p:nvPr>
            <p:ph idx="1" type="body"/>
          </p:nvPr>
        </p:nvSpPr>
        <p:spPr>
          <a:xfrm>
            <a:off x="922000" y="1581150"/>
            <a:ext cx="70428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Janela e Paralelismo: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Controle de fluxo e de congestionamento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Restrições de envio 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De pacotes dentro de uma janela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Dentro de uma faixa do número de sequência</a:t>
            </a:r>
            <a:endParaRPr sz="1700"/>
          </a:p>
        </p:txBody>
      </p:sp>
      <p:grpSp>
        <p:nvGrpSpPr>
          <p:cNvPr id="332" name="Google Shape;332;p40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333" name="Google Shape;333;p40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40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Controle de </a:t>
            </a:r>
            <a:r>
              <a:rPr lang="en" sz="4400">
                <a:solidFill>
                  <a:srgbClr val="4A86E8"/>
                </a:solidFill>
              </a:rPr>
              <a:t>Fluxo</a:t>
            </a:r>
            <a:endParaRPr sz="4400"/>
          </a:p>
        </p:txBody>
      </p:sp>
      <p:sp>
        <p:nvSpPr>
          <p:cNvPr id="340" name="Google Shape;340;p4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1" name="Google Shape;341;p41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Controle fim-a-fim dos dados entregues ao destinatário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Uso de buffer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 remetente não deve esgotar os buffers de recepção enviando dados rápido demais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Speed-matching: busca pela taxa de envio adequada à taxa da aplicação receptora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Manutenção de uma variável (janela)</a:t>
            </a:r>
            <a:endParaRPr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Alterada de acordo com a velocidade de consumo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342" name="Google Shape;342;p41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343" name="Google Shape;343;p41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41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Protocolos</a:t>
            </a:r>
            <a:endParaRPr/>
          </a:p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 </a:t>
            </a:r>
            <a:r>
              <a:rPr lang="en"/>
              <a:t>Orientação a Conexão (UDP)</a:t>
            </a:r>
            <a:r>
              <a:rPr lang="en"/>
              <a:t>, Com Orientação a Conexão (TCP)</a:t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1</a:t>
            </a: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2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Controle de </a:t>
            </a:r>
            <a:r>
              <a:rPr lang="en" sz="4400">
                <a:solidFill>
                  <a:srgbClr val="4A86E8"/>
                </a:solidFill>
              </a:rPr>
              <a:t>Fluxo</a:t>
            </a:r>
            <a:endParaRPr sz="4400"/>
          </a:p>
        </p:txBody>
      </p:sp>
      <p:sp>
        <p:nvSpPr>
          <p:cNvPr id="350" name="Google Shape;350;p4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1" name="Google Shape;351;p42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 destinatário informa a área disponível incluindo valor RcvWindow nos segmentos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 remetente limita os dados não confinados ao RcvWindow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352" name="Google Shape;352;p42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353" name="Google Shape;353;p42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42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55" name="Google Shape;35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9870" y="2929475"/>
            <a:ext cx="3224250" cy="175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3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Controle de </a:t>
            </a:r>
            <a:r>
              <a:rPr lang="en" sz="4400">
                <a:solidFill>
                  <a:srgbClr val="4A86E8"/>
                </a:solidFill>
              </a:rPr>
              <a:t>Fluxo</a:t>
            </a:r>
            <a:endParaRPr sz="4400"/>
          </a:p>
        </p:txBody>
      </p:sp>
      <p:sp>
        <p:nvSpPr>
          <p:cNvPr id="361" name="Google Shape;361;p4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2" name="Google Shape;362;p43"/>
          <p:cNvSpPr txBox="1"/>
          <p:nvPr>
            <p:ph idx="1" type="body"/>
          </p:nvPr>
        </p:nvSpPr>
        <p:spPr>
          <a:xfrm>
            <a:off x="922000" y="18859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Pare e espere (envia um segmento por vez)</a:t>
            </a:r>
            <a:br>
              <a:rPr lang="en" sz="1600"/>
            </a:b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Janela deslizante (Paralelismo)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Envia vários segmentos sem esperar confirmação do receptor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363" name="Google Shape;363;p43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364" name="Google Shape;364;p43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43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4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Controle de </a:t>
            </a:r>
            <a:r>
              <a:rPr lang="en" sz="4400">
                <a:solidFill>
                  <a:srgbClr val="4A86E8"/>
                </a:solidFill>
              </a:rPr>
              <a:t>Fluxo</a:t>
            </a:r>
            <a:endParaRPr sz="4400"/>
          </a:p>
        </p:txBody>
      </p:sp>
      <p:sp>
        <p:nvSpPr>
          <p:cNvPr id="371" name="Google Shape;371;p4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2" name="Google Shape;372;p44"/>
          <p:cNvSpPr txBox="1"/>
          <p:nvPr>
            <p:ph idx="1" type="body"/>
          </p:nvPr>
        </p:nvSpPr>
        <p:spPr>
          <a:xfrm>
            <a:off x="922000" y="18859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Pare e espere 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Um segmento é enviado de cada vez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 próximo só é enviado após seu reconhecimento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Com o controle de fluxo, seriam enviados mais segmentos em paralelo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373" name="Google Shape;373;p44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374" name="Google Shape;374;p44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44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81" name="Google Shape;381;p45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382" name="Google Shape;382;p45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45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84" name="Google Shape;38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4025" y="1749175"/>
            <a:ext cx="6075925" cy="2806625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4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Controle de </a:t>
            </a:r>
            <a:r>
              <a:rPr lang="en" sz="4400">
                <a:solidFill>
                  <a:srgbClr val="4A86E8"/>
                </a:solidFill>
              </a:rPr>
              <a:t>Fluxo</a:t>
            </a:r>
            <a:endParaRPr sz="4400"/>
          </a:p>
        </p:txBody>
      </p:sp>
      <p:sp>
        <p:nvSpPr>
          <p:cNvPr id="386" name="Google Shape;386;p45"/>
          <p:cNvSpPr txBox="1"/>
          <p:nvPr>
            <p:ph idx="1" type="body"/>
          </p:nvPr>
        </p:nvSpPr>
        <p:spPr>
          <a:xfrm>
            <a:off x="922000" y="18859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Pare e espere 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2" name="Google Shape;392;p46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393" name="Google Shape;393;p46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46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95" name="Google Shape;395;p46"/>
          <p:cNvPicPr preferRelativeResize="0"/>
          <p:nvPr/>
        </p:nvPicPr>
        <p:blipFill rotWithShape="1">
          <a:blip r:embed="rId3">
            <a:alphaModFix/>
          </a:blip>
          <a:srcRect b="1136" l="0" r="0" t="0"/>
          <a:stretch/>
        </p:blipFill>
        <p:spPr>
          <a:xfrm>
            <a:off x="1698225" y="1749175"/>
            <a:ext cx="5923249" cy="29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46"/>
          <p:cNvSpPr txBox="1"/>
          <p:nvPr>
            <p:ph idx="1" type="body"/>
          </p:nvPr>
        </p:nvSpPr>
        <p:spPr>
          <a:xfrm>
            <a:off x="922000" y="18859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Paralelismo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97" name="Google Shape;397;p4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Controle de </a:t>
            </a:r>
            <a:r>
              <a:rPr lang="en" sz="4400">
                <a:solidFill>
                  <a:srgbClr val="4A86E8"/>
                </a:solidFill>
              </a:rPr>
              <a:t>Fluxo</a:t>
            </a:r>
            <a:endParaRPr sz="4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Controle de </a:t>
            </a:r>
            <a:r>
              <a:rPr lang="en" sz="4400">
                <a:solidFill>
                  <a:srgbClr val="4A86E8"/>
                </a:solidFill>
              </a:rPr>
              <a:t>Fluxo</a:t>
            </a:r>
            <a:endParaRPr sz="4400"/>
          </a:p>
        </p:txBody>
      </p:sp>
      <p:sp>
        <p:nvSpPr>
          <p:cNvPr id="403" name="Google Shape;403;p4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4" name="Google Shape;404;p47"/>
          <p:cNvSpPr txBox="1"/>
          <p:nvPr>
            <p:ph idx="1" type="body"/>
          </p:nvPr>
        </p:nvSpPr>
        <p:spPr>
          <a:xfrm>
            <a:off x="922000" y="18859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Go-Back-N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 remetente envia N pacotes sem esperar por um reconhecimento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Limita-se a N pacotes não reconhecidos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405" name="Google Shape;405;p47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406" name="Google Shape;406;p47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47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08" name="Google Shape;40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050" y="3231400"/>
            <a:ext cx="7573901" cy="102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Controle de </a:t>
            </a:r>
            <a:r>
              <a:rPr lang="en" sz="4400">
                <a:solidFill>
                  <a:srgbClr val="4A86E8"/>
                </a:solidFill>
              </a:rPr>
              <a:t>Fluxo</a:t>
            </a:r>
            <a:endParaRPr sz="4400"/>
          </a:p>
        </p:txBody>
      </p:sp>
      <p:sp>
        <p:nvSpPr>
          <p:cNvPr id="414" name="Google Shape;414;p4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5" name="Google Shape;415;p48"/>
          <p:cNvSpPr txBox="1"/>
          <p:nvPr>
            <p:ph idx="1" type="body"/>
          </p:nvPr>
        </p:nvSpPr>
        <p:spPr>
          <a:xfrm>
            <a:off x="922000" y="18859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Go-Back-N</a:t>
            </a:r>
            <a:endParaRPr sz="1600"/>
          </a:p>
        </p:txBody>
      </p:sp>
      <p:grpSp>
        <p:nvGrpSpPr>
          <p:cNvPr id="416" name="Google Shape;416;p48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417" name="Google Shape;417;p48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48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19" name="Google Shape;41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8050" y="1653075"/>
            <a:ext cx="3167900" cy="299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9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Controle de </a:t>
            </a:r>
            <a:r>
              <a:rPr lang="en" sz="4400">
                <a:solidFill>
                  <a:srgbClr val="4A86E8"/>
                </a:solidFill>
              </a:rPr>
              <a:t>Fluxo</a:t>
            </a:r>
            <a:endParaRPr sz="4400"/>
          </a:p>
        </p:txBody>
      </p:sp>
      <p:sp>
        <p:nvSpPr>
          <p:cNvPr id="425" name="Google Shape;425;p4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6" name="Google Shape;426;p49"/>
          <p:cNvSpPr txBox="1"/>
          <p:nvPr>
            <p:ph idx="1" type="body"/>
          </p:nvPr>
        </p:nvSpPr>
        <p:spPr>
          <a:xfrm>
            <a:off x="922000" y="18859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Repetição Seletiva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Evita retransmissões desnecessárias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 remetente retransmite apenas os pacotes suspeitos de erro</a:t>
            </a:r>
            <a:endParaRPr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Retransmissão e Reconhecimento dos pacotes corretos de forma individual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427" name="Google Shape;427;p49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428" name="Google Shape;428;p49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49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0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Controle de </a:t>
            </a:r>
            <a:r>
              <a:rPr lang="en" sz="4400">
                <a:solidFill>
                  <a:srgbClr val="4A86E8"/>
                </a:solidFill>
              </a:rPr>
              <a:t>Fluxo</a:t>
            </a:r>
            <a:endParaRPr sz="4400"/>
          </a:p>
        </p:txBody>
      </p:sp>
      <p:sp>
        <p:nvSpPr>
          <p:cNvPr id="435" name="Google Shape;435;p5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6" name="Google Shape;436;p50"/>
          <p:cNvSpPr txBox="1"/>
          <p:nvPr>
            <p:ph idx="1" type="body"/>
          </p:nvPr>
        </p:nvSpPr>
        <p:spPr>
          <a:xfrm>
            <a:off x="922000" y="18859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Repetição</a:t>
            </a:r>
            <a:br>
              <a:rPr lang="en" sz="1600"/>
            </a:br>
            <a:r>
              <a:rPr lang="en" sz="1600"/>
              <a:t>Seletiva</a:t>
            </a:r>
            <a:endParaRPr sz="1600"/>
          </a:p>
        </p:txBody>
      </p:sp>
      <p:pic>
        <p:nvPicPr>
          <p:cNvPr id="437" name="Google Shape;437;p50"/>
          <p:cNvPicPr preferRelativeResize="0"/>
          <p:nvPr/>
        </p:nvPicPr>
        <p:blipFill rotWithShape="1">
          <a:blip r:embed="rId3">
            <a:alphaModFix/>
          </a:blip>
          <a:srcRect b="0" l="0" r="0" t="1039"/>
          <a:stretch/>
        </p:blipFill>
        <p:spPr>
          <a:xfrm>
            <a:off x="2491550" y="1683200"/>
            <a:ext cx="4543300" cy="30528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8" name="Google Shape;438;p50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439" name="Google Shape;439;p50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50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Controle de </a:t>
            </a:r>
            <a:r>
              <a:rPr lang="en" sz="3400">
                <a:solidFill>
                  <a:srgbClr val="4A86E8"/>
                </a:solidFill>
              </a:rPr>
              <a:t>Congestionamento</a:t>
            </a:r>
            <a:endParaRPr sz="3400"/>
          </a:p>
        </p:txBody>
      </p:sp>
      <p:sp>
        <p:nvSpPr>
          <p:cNvPr id="446" name="Google Shape;446;p5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7" name="Google Shape;447;p51"/>
          <p:cNvSpPr txBox="1"/>
          <p:nvPr>
            <p:ph idx="1" type="body"/>
          </p:nvPr>
        </p:nvSpPr>
        <p:spPr>
          <a:xfrm>
            <a:off x="922000" y="1596775"/>
            <a:ext cx="7682400" cy="25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Uma conexão TCP controla sua taxa de transmissão limitando o número de segmentos que podem ser transmitidos sem </a:t>
            </a:r>
            <a:r>
              <a:rPr lang="en" sz="1600"/>
              <a:t>confirmações</a:t>
            </a:r>
            <a:r>
              <a:rPr lang="en" sz="1600"/>
              <a:t> 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Esse número é chamado o tamanho da janela do TCP (w) 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 número máximo de segmentos não confirmados é dado pelo mínimo entre os tamanhos das janelas de congestionamento e do receptor 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Ou seja, mesmo que haja mais largura de banda, o receptor também pode ser um gargalo</a:t>
            </a:r>
            <a:endParaRPr sz="1600"/>
          </a:p>
        </p:txBody>
      </p:sp>
      <p:grpSp>
        <p:nvGrpSpPr>
          <p:cNvPr id="448" name="Google Shape;448;p51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449" name="Google Shape;449;p51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51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Protocolo </a:t>
            </a:r>
            <a:r>
              <a:rPr lang="en" sz="4400">
                <a:solidFill>
                  <a:srgbClr val="4A86E8"/>
                </a:solidFill>
              </a:rPr>
              <a:t>UDP</a:t>
            </a:r>
            <a:endParaRPr sz="4400"/>
          </a:p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922000" y="18859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User Datagram Protocol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Protocolo de transporte da Internet “sem gorduras”, “sem frescuras” 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Nenhuma garantia para as camadas superiores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 aplicação estará interagindo quase diretamente com o IP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Serviço “best effort”, segmentos UDP podem ser:  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Perdidos  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Entregues fora de ordem para a aplicação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90" name="Google Shape;90;p16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91" name="Google Shape;91;p16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6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2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Controle de </a:t>
            </a:r>
            <a:r>
              <a:rPr lang="en" sz="3400">
                <a:solidFill>
                  <a:srgbClr val="4A86E8"/>
                </a:solidFill>
              </a:rPr>
              <a:t>Congestionamento</a:t>
            </a:r>
            <a:endParaRPr sz="3400"/>
          </a:p>
        </p:txBody>
      </p:sp>
      <p:sp>
        <p:nvSpPr>
          <p:cNvPr id="456" name="Google Shape;456;p5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57" name="Google Shape;457;p52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458" name="Google Shape;458;p52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52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60" name="Google Shape;460;p52"/>
          <p:cNvPicPr preferRelativeResize="0"/>
          <p:nvPr/>
        </p:nvPicPr>
        <p:blipFill rotWithShape="1">
          <a:blip r:embed="rId3">
            <a:alphaModFix/>
          </a:blip>
          <a:srcRect b="14602" l="0" r="0" t="0"/>
          <a:stretch/>
        </p:blipFill>
        <p:spPr>
          <a:xfrm>
            <a:off x="1686000" y="1546175"/>
            <a:ext cx="5771999" cy="3144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3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Controle de </a:t>
            </a:r>
            <a:r>
              <a:rPr lang="en" sz="3400">
                <a:solidFill>
                  <a:srgbClr val="4A86E8"/>
                </a:solidFill>
              </a:rPr>
              <a:t>Congestionamento</a:t>
            </a:r>
            <a:endParaRPr sz="3400"/>
          </a:p>
        </p:txBody>
      </p:sp>
      <p:sp>
        <p:nvSpPr>
          <p:cNvPr id="466" name="Google Shape;466;p5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7" name="Google Shape;467;p53"/>
          <p:cNvSpPr txBox="1"/>
          <p:nvPr>
            <p:ph idx="1" type="body"/>
          </p:nvPr>
        </p:nvSpPr>
        <p:spPr>
          <a:xfrm>
            <a:off x="922000" y="1596775"/>
            <a:ext cx="7682400" cy="25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 controle é feito através de duas variáveis adicionadas em cada lado da conexão: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Janela de Congestionamento (Janela do TCP)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Limiar (controla o crescimento da janela de congestionamento)</a:t>
            </a:r>
            <a:endParaRPr sz="1600"/>
          </a:p>
        </p:txBody>
      </p:sp>
      <p:grpSp>
        <p:nvGrpSpPr>
          <p:cNvPr id="468" name="Google Shape;468;p53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469" name="Google Shape;469;p53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53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4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Controle de </a:t>
            </a:r>
            <a:r>
              <a:rPr lang="en" sz="3400">
                <a:solidFill>
                  <a:srgbClr val="4A86E8"/>
                </a:solidFill>
              </a:rPr>
              <a:t>Congestionamento</a:t>
            </a:r>
            <a:endParaRPr sz="3400"/>
          </a:p>
        </p:txBody>
      </p:sp>
      <p:sp>
        <p:nvSpPr>
          <p:cNvPr id="476" name="Google Shape;476;p5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7" name="Google Shape;477;p54"/>
          <p:cNvSpPr txBox="1"/>
          <p:nvPr>
            <p:ph idx="1" type="body"/>
          </p:nvPr>
        </p:nvSpPr>
        <p:spPr>
          <a:xfrm>
            <a:off x="922000" y="1596775"/>
            <a:ext cx="7682400" cy="25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 início, a janela de congestionamento tem o tamanho de um segmento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Tal segmento tem o tamanho do maior segmento suportado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 primeiro segmento é enviado e então é esperado seu reconhecimento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Se o mesmo chegar antes do timeout, o transmissor duplica o tamanho da janela de congestionamento e envia dois segmentos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Se esses dois segmentos também forem reconhecidos antes de seus timeouts, o transmissor duplica novamente sua janela, enviando agora quatro segmentos</a:t>
            </a:r>
            <a:endParaRPr sz="1600"/>
          </a:p>
        </p:txBody>
      </p:sp>
      <p:grpSp>
        <p:nvGrpSpPr>
          <p:cNvPr id="478" name="Google Shape;478;p54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479" name="Google Shape;479;p54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54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Controle de </a:t>
            </a:r>
            <a:r>
              <a:rPr lang="en" sz="3400">
                <a:solidFill>
                  <a:srgbClr val="4A86E8"/>
                </a:solidFill>
              </a:rPr>
              <a:t>Congestionamento</a:t>
            </a:r>
            <a:endParaRPr sz="3400"/>
          </a:p>
        </p:txBody>
      </p:sp>
      <p:sp>
        <p:nvSpPr>
          <p:cNvPr id="486" name="Google Shape;486;p5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7" name="Google Shape;487;p55"/>
          <p:cNvSpPr txBox="1"/>
          <p:nvPr>
            <p:ph idx="1" type="body"/>
          </p:nvPr>
        </p:nvSpPr>
        <p:spPr>
          <a:xfrm>
            <a:off x="922000" y="1596775"/>
            <a:ext cx="7682400" cy="25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Partida lenta</a:t>
            </a:r>
            <a:endParaRPr sz="1600"/>
          </a:p>
        </p:txBody>
      </p:sp>
      <p:grpSp>
        <p:nvGrpSpPr>
          <p:cNvPr id="488" name="Google Shape;488;p55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489" name="Google Shape;489;p55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55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91" name="Google Shape;49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4438" y="1517050"/>
            <a:ext cx="2481225" cy="318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Controle de </a:t>
            </a:r>
            <a:r>
              <a:rPr lang="en" sz="3400">
                <a:solidFill>
                  <a:srgbClr val="4A86E8"/>
                </a:solidFill>
              </a:rPr>
              <a:t>Congestionamento</a:t>
            </a:r>
            <a:endParaRPr sz="3400"/>
          </a:p>
        </p:txBody>
      </p:sp>
      <p:sp>
        <p:nvSpPr>
          <p:cNvPr id="497" name="Google Shape;497;p5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8" name="Google Shape;498;p56"/>
          <p:cNvSpPr txBox="1"/>
          <p:nvPr>
            <p:ph idx="1" type="body"/>
          </p:nvPr>
        </p:nvSpPr>
        <p:spPr>
          <a:xfrm>
            <a:off x="922000" y="1596775"/>
            <a:ext cx="7682400" cy="25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Uma conexão TCP começa com um pequeno valor de w e então o incrementa arriscando que exista mais largura de banda disponível 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Isso continua a ocorrer até que algum segmento seja perdido 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Nesse momento, a conexão TCP reduz w para um valor seguro, e então continua a arriscar o crescimento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499" name="Google Shape;499;p56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500" name="Google Shape;500;p56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56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Controle de </a:t>
            </a:r>
            <a:r>
              <a:rPr lang="en" sz="3400">
                <a:solidFill>
                  <a:srgbClr val="4A86E8"/>
                </a:solidFill>
              </a:rPr>
              <a:t>Congestionamento</a:t>
            </a:r>
            <a:endParaRPr sz="3400"/>
          </a:p>
        </p:txBody>
      </p:sp>
      <p:sp>
        <p:nvSpPr>
          <p:cNvPr id="507" name="Google Shape;507;p5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8" name="Google Shape;508;p57"/>
          <p:cNvSpPr txBox="1"/>
          <p:nvPr>
            <p:ph idx="1" type="body"/>
          </p:nvPr>
        </p:nvSpPr>
        <p:spPr>
          <a:xfrm>
            <a:off x="922000" y="1596775"/>
            <a:ext cx="7682400" cy="25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Esse processo continua até que:  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 tamanho da janela de congestionamento seja maior que o limiar, ou maior que o tamanho da janela do receptor ou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Ocorra algum timeout antes da confirmação</a:t>
            </a:r>
            <a:endParaRPr sz="1600"/>
          </a:p>
        </p:txBody>
      </p:sp>
      <p:grpSp>
        <p:nvGrpSpPr>
          <p:cNvPr id="509" name="Google Shape;509;p57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510" name="Google Shape;510;p57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57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Controle de </a:t>
            </a:r>
            <a:r>
              <a:rPr lang="en" sz="3400">
                <a:solidFill>
                  <a:srgbClr val="4A86E8"/>
                </a:solidFill>
              </a:rPr>
              <a:t>Congestionamento</a:t>
            </a:r>
            <a:endParaRPr sz="3400"/>
          </a:p>
        </p:txBody>
      </p:sp>
      <p:sp>
        <p:nvSpPr>
          <p:cNvPr id="517" name="Google Shape;517;p5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8" name="Google Shape;518;p58"/>
          <p:cNvSpPr txBox="1"/>
          <p:nvPr>
            <p:ph idx="1" type="body"/>
          </p:nvPr>
        </p:nvSpPr>
        <p:spPr>
          <a:xfrm>
            <a:off x="922000" y="1596775"/>
            <a:ext cx="7682400" cy="25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primeira fase, em que a janela de congestionamento cresce exponencialmente é chamada de inicialização lenta (slow start), pelo fato de começar com um segmento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 taxa de transmissão começa pequena porém cresce rapidamente</a:t>
            </a:r>
            <a:endParaRPr sz="1600"/>
          </a:p>
        </p:txBody>
      </p:sp>
      <p:grpSp>
        <p:nvGrpSpPr>
          <p:cNvPr id="519" name="Google Shape;519;p58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520" name="Google Shape;520;p58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58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9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Controle de </a:t>
            </a:r>
            <a:r>
              <a:rPr lang="en" sz="3400">
                <a:solidFill>
                  <a:srgbClr val="4A86E8"/>
                </a:solidFill>
              </a:rPr>
              <a:t>Congestionamento</a:t>
            </a:r>
            <a:endParaRPr sz="3400"/>
          </a:p>
        </p:txBody>
      </p:sp>
      <p:sp>
        <p:nvSpPr>
          <p:cNvPr id="527" name="Google Shape;527;p5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8" name="Google Shape;528;p59"/>
          <p:cNvSpPr txBox="1"/>
          <p:nvPr>
            <p:ph idx="1" type="body"/>
          </p:nvPr>
        </p:nvSpPr>
        <p:spPr>
          <a:xfrm>
            <a:off x="922000" y="1596775"/>
            <a:ext cx="7682400" cy="25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Uma vez ultrapassado o limiar, e a janela do receptor ainda não seja um limitante, o crescimento da janela passa a ser linear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 segunda fase é chamada de prevenção de congestionamento (congestion avoidance)</a:t>
            </a:r>
            <a:endParaRPr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Sua duração também depende da não ocorrência timeouts, e da aceitação do fluxo por parte do receptor</a:t>
            </a:r>
            <a:endParaRPr sz="1600"/>
          </a:p>
        </p:txBody>
      </p:sp>
      <p:grpSp>
        <p:nvGrpSpPr>
          <p:cNvPr id="529" name="Google Shape;529;p59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530" name="Google Shape;530;p59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59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0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Controle de </a:t>
            </a:r>
            <a:r>
              <a:rPr lang="en" sz="3400">
                <a:solidFill>
                  <a:srgbClr val="4A86E8"/>
                </a:solidFill>
              </a:rPr>
              <a:t>Congestionamento</a:t>
            </a:r>
            <a:endParaRPr sz="3400"/>
          </a:p>
        </p:txBody>
      </p:sp>
      <p:sp>
        <p:nvSpPr>
          <p:cNvPr id="537" name="Google Shape;537;p6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8" name="Google Shape;538;p60"/>
          <p:cNvSpPr txBox="1"/>
          <p:nvPr>
            <p:ph idx="1" type="body"/>
          </p:nvPr>
        </p:nvSpPr>
        <p:spPr>
          <a:xfrm>
            <a:off x="922000" y="1596775"/>
            <a:ext cx="7682400" cy="25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Na ocorrência de um timeout o TCP irá configurar o valor do limiar como a metade do tamanho atual da janela de congestionamento  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 tamanho da janela de congestionamento volta ser do tamanho de um segmento  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 tamanho da janela de congestionamento volta a crescer exponencialmente</a:t>
            </a:r>
            <a:endParaRPr sz="1600"/>
          </a:p>
        </p:txBody>
      </p:sp>
      <p:grpSp>
        <p:nvGrpSpPr>
          <p:cNvPr id="539" name="Google Shape;539;p60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540" name="Google Shape;540;p60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60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Controle de </a:t>
            </a:r>
            <a:r>
              <a:rPr lang="en" sz="3400">
                <a:solidFill>
                  <a:srgbClr val="4A86E8"/>
                </a:solidFill>
              </a:rPr>
              <a:t>Congestionamento</a:t>
            </a:r>
            <a:endParaRPr sz="3400"/>
          </a:p>
        </p:txBody>
      </p:sp>
      <p:sp>
        <p:nvSpPr>
          <p:cNvPr id="547" name="Google Shape;547;p6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8" name="Google Shape;548;p61"/>
          <p:cNvSpPr txBox="1"/>
          <p:nvPr>
            <p:ph idx="1" type="body"/>
          </p:nvPr>
        </p:nvSpPr>
        <p:spPr>
          <a:xfrm>
            <a:off x="922000" y="1596775"/>
            <a:ext cx="7682400" cy="25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Caso ocorram 3 ACKs duplicados: O valor do limiar é ajustado para metade tamanho atual da janela de congestionamento  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 tamanho da janela de congestionamento passa igual ao valor do limiar (metade da janela de congestionamento atual)  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 tamanho da janela de congestionamento cresce linearmente</a:t>
            </a:r>
            <a:endParaRPr sz="1600"/>
          </a:p>
        </p:txBody>
      </p:sp>
      <p:grpSp>
        <p:nvGrpSpPr>
          <p:cNvPr id="549" name="Google Shape;549;p61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550" name="Google Shape;550;p61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61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Protocolo </a:t>
            </a:r>
            <a:r>
              <a:rPr lang="en" sz="4400">
                <a:solidFill>
                  <a:srgbClr val="4A86E8"/>
                </a:solidFill>
              </a:rPr>
              <a:t>UDP</a:t>
            </a:r>
            <a:endParaRPr sz="4400"/>
          </a:p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922000" y="18859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Não orientado a </a:t>
            </a:r>
            <a:r>
              <a:rPr lang="en" sz="1600"/>
              <a:t>conexão (sem verificações)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Não há apresentação entre o UDP transmissor e o receptor 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Cada segmento UDP é tratado de forma independente dos outros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Utilizado nos ataques por enviar diversos pacotes sem apresentação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Por que existe UDP?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100" name="Google Shape;100;p17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101" name="Google Shape;101;p17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2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Controle de </a:t>
            </a:r>
            <a:r>
              <a:rPr lang="en" sz="3400">
                <a:solidFill>
                  <a:srgbClr val="4A86E8"/>
                </a:solidFill>
              </a:rPr>
              <a:t>Congestionamento</a:t>
            </a:r>
            <a:endParaRPr sz="3400"/>
          </a:p>
        </p:txBody>
      </p:sp>
      <p:sp>
        <p:nvSpPr>
          <p:cNvPr id="557" name="Google Shape;557;p6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58" name="Google Shape;558;p62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559" name="Google Shape;559;p62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62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61" name="Google Shape;561;p62"/>
          <p:cNvPicPr preferRelativeResize="0"/>
          <p:nvPr/>
        </p:nvPicPr>
        <p:blipFill rotWithShape="1">
          <a:blip r:embed="rId3">
            <a:alphaModFix/>
          </a:blip>
          <a:srcRect b="9893" l="0" r="0" t="0"/>
          <a:stretch/>
        </p:blipFill>
        <p:spPr>
          <a:xfrm>
            <a:off x="1772125" y="1749175"/>
            <a:ext cx="5599751" cy="278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3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Controle de </a:t>
            </a:r>
            <a:r>
              <a:rPr lang="en" sz="3400">
                <a:solidFill>
                  <a:srgbClr val="4A86E8"/>
                </a:solidFill>
              </a:rPr>
              <a:t>Congestionamento</a:t>
            </a:r>
            <a:endParaRPr sz="3400"/>
          </a:p>
        </p:txBody>
      </p:sp>
      <p:sp>
        <p:nvSpPr>
          <p:cNvPr id="567" name="Google Shape;567;p6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68" name="Google Shape;568;p63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569" name="Google Shape;569;p63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63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71" name="Google Shape;571;p63"/>
          <p:cNvPicPr preferRelativeResize="0"/>
          <p:nvPr/>
        </p:nvPicPr>
        <p:blipFill rotWithShape="1">
          <a:blip r:embed="rId3">
            <a:alphaModFix/>
          </a:blip>
          <a:srcRect b="9893" l="0" r="0" t="0"/>
          <a:stretch/>
        </p:blipFill>
        <p:spPr>
          <a:xfrm>
            <a:off x="1820050" y="1749175"/>
            <a:ext cx="5503899" cy="278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64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Controle de </a:t>
            </a:r>
            <a:r>
              <a:rPr lang="en" sz="3400">
                <a:solidFill>
                  <a:srgbClr val="4A86E8"/>
                </a:solidFill>
              </a:rPr>
              <a:t>Congestionamento</a:t>
            </a:r>
            <a:endParaRPr sz="3400"/>
          </a:p>
        </p:txBody>
      </p:sp>
      <p:sp>
        <p:nvSpPr>
          <p:cNvPr id="577" name="Google Shape;577;p6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8" name="Google Shape;578;p64"/>
          <p:cNvSpPr txBox="1"/>
          <p:nvPr>
            <p:ph idx="1" type="body"/>
          </p:nvPr>
        </p:nvSpPr>
        <p:spPr>
          <a:xfrm>
            <a:off x="922000" y="1596775"/>
            <a:ext cx="7682400" cy="25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Em resumo, quando o tamanho da janela de congestionamento está abaixo do limiar, seu crescimento é exponencial; quando este tamanho está acima do limiar, o crescimento é linear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Todas as vezes que ocorrer um timeout, o limiar é modificado para a metade do tamanho da janela e o tamanho da janela passa a ser 1 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Congestionamento pesado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Quando ocorrem ACKs repetidos a janela cai pela metade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Congestionamento leve</a:t>
            </a:r>
            <a:endParaRPr sz="1600"/>
          </a:p>
        </p:txBody>
      </p:sp>
      <p:grpSp>
        <p:nvGrpSpPr>
          <p:cNvPr id="579" name="Google Shape;579;p64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580" name="Google Shape;580;p64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64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6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7" name="Google Shape;587;p65"/>
          <p:cNvSpPr txBox="1"/>
          <p:nvPr>
            <p:ph idx="4294967295" type="ctrTitle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4A86E8"/>
                </a:solidFill>
              </a:rPr>
              <a:t>Obrigado</a:t>
            </a:r>
            <a:r>
              <a:rPr lang="en" sz="9600">
                <a:solidFill>
                  <a:srgbClr val="4A86E8"/>
                </a:solidFill>
              </a:rPr>
              <a:t>!</a:t>
            </a:r>
            <a:endParaRPr sz="9600">
              <a:solidFill>
                <a:srgbClr val="4A86E8"/>
              </a:solidFill>
            </a:endParaRPr>
          </a:p>
        </p:txBody>
      </p:sp>
      <p:sp>
        <p:nvSpPr>
          <p:cNvPr id="588" name="Google Shape;588;p65"/>
          <p:cNvSpPr txBox="1"/>
          <p:nvPr>
            <p:ph idx="4294967295" type="subTitle"/>
          </p:nvPr>
        </p:nvSpPr>
        <p:spPr>
          <a:xfrm>
            <a:off x="685800" y="2860000"/>
            <a:ext cx="6593700" cy="19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Dúvidas?</a:t>
            </a:r>
            <a:endParaRPr b="1" sz="3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600"/>
          </a:p>
        </p:txBody>
      </p:sp>
      <p:sp>
        <p:nvSpPr>
          <p:cNvPr id="589" name="Google Shape;589;p65"/>
          <p:cNvSpPr/>
          <p:nvPr/>
        </p:nvSpPr>
        <p:spPr>
          <a:xfrm>
            <a:off x="8054234" y="327815"/>
            <a:ext cx="798007" cy="72583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Protocolo </a:t>
            </a:r>
            <a:r>
              <a:rPr lang="en" sz="4400">
                <a:solidFill>
                  <a:srgbClr val="4A86E8"/>
                </a:solidFill>
              </a:rPr>
              <a:t>UDP</a:t>
            </a:r>
            <a:endParaRPr sz="4400"/>
          </a:p>
        </p:txBody>
      </p:sp>
      <p:sp>
        <p:nvSpPr>
          <p:cNvPr id="108" name="Google Shape;108;p1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922000" y="1885950"/>
            <a:ext cx="70428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Muito usado por aplicações de multimídia contínua (streaming)  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Tolerantes à perda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Sensíveis à taxa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Rapidez (menor pacote)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Outros usos do UDP: DNS, SNMP</a:t>
            </a:r>
            <a:endParaRPr sz="1600"/>
          </a:p>
        </p:txBody>
      </p:sp>
      <p:grpSp>
        <p:nvGrpSpPr>
          <p:cNvPr id="110" name="Google Shape;110;p18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111" name="Google Shape;111;p18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8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Protocolo </a:t>
            </a:r>
            <a:r>
              <a:rPr lang="en" sz="4400">
                <a:solidFill>
                  <a:srgbClr val="4A86E8"/>
                </a:solidFill>
              </a:rPr>
              <a:t>UDP</a:t>
            </a:r>
            <a:endParaRPr sz="4400"/>
          </a:p>
        </p:txBody>
      </p:sp>
      <p:sp>
        <p:nvSpPr>
          <p:cNvPr id="118" name="Google Shape;118;p1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7025" y="1609350"/>
            <a:ext cx="3356025" cy="3123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" name="Google Shape;120;p19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121" name="Google Shape;121;p19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9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Protocolo </a:t>
            </a:r>
            <a:r>
              <a:rPr lang="en" sz="4400">
                <a:solidFill>
                  <a:srgbClr val="4A86E8"/>
                </a:solidFill>
              </a:rPr>
              <a:t>UDP</a:t>
            </a:r>
            <a:endParaRPr sz="4400"/>
          </a:p>
        </p:txBody>
      </p:sp>
      <p:sp>
        <p:nvSpPr>
          <p:cNvPr id="128" name="Google Shape;128;p2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Para haver segurança usando UDP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Implementação de transferência confiável sobre UDP na camada de aplicação 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Recuperação de erro específica de cada aplicação</a:t>
            </a:r>
            <a:endParaRPr sz="1600"/>
          </a:p>
        </p:txBody>
      </p:sp>
      <p:grpSp>
        <p:nvGrpSpPr>
          <p:cNvPr id="130" name="Google Shape;130;p20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131" name="Google Shape;131;p20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Protocolo </a:t>
            </a:r>
            <a:r>
              <a:rPr lang="en" sz="4400">
                <a:solidFill>
                  <a:srgbClr val="4A86E8"/>
                </a:solidFill>
              </a:rPr>
              <a:t>UDP</a:t>
            </a:r>
            <a:endParaRPr sz="4400"/>
          </a:p>
        </p:txBody>
      </p:sp>
      <p:sp>
        <p:nvSpPr>
          <p:cNvPr id="138" name="Google Shape;138;p2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UDP Checksum: detecta “erros” (ex.: bits trocados) no segmento transmitido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Transmissor: </a:t>
            </a:r>
            <a:endParaRPr sz="1600"/>
          </a:p>
          <a:p>
            <a:pPr indent="-330200" lvl="2" marL="137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Trata o conteúdo do segmento como seqüência de inteiros de 16 bits </a:t>
            </a:r>
            <a:endParaRPr sz="1600"/>
          </a:p>
          <a:p>
            <a:pPr indent="-330200" lvl="2" marL="137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Checksum: soma (complemento de 1 da soma) do conteúdo do segmento </a:t>
            </a:r>
            <a:endParaRPr sz="1600"/>
          </a:p>
          <a:p>
            <a:pPr indent="-330200" lvl="2" marL="137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Transmissor coloca o valor do checksum no campo de checksum do UDP</a:t>
            </a:r>
            <a:endParaRPr sz="1600"/>
          </a:p>
        </p:txBody>
      </p:sp>
      <p:grpSp>
        <p:nvGrpSpPr>
          <p:cNvPr id="140" name="Google Shape;140;p21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141" name="Google Shape;141;p21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livia template">
  <a:themeElements>
    <a:clrScheme name="Custom 347">
      <a:dk1>
        <a:srgbClr val="434343"/>
      </a:dk1>
      <a:lt1>
        <a:srgbClr val="FFFFFF"/>
      </a:lt1>
      <a:dk2>
        <a:srgbClr val="666666"/>
      </a:dk2>
      <a:lt2>
        <a:srgbClr val="CCCCCC"/>
      </a:lt2>
      <a:accent1>
        <a:srgbClr val="FFB600"/>
      </a:accent1>
      <a:accent2>
        <a:srgbClr val="FF8400"/>
      </a:accent2>
      <a:accent3>
        <a:srgbClr val="FA5E5E"/>
      </a:accent3>
      <a:accent4>
        <a:srgbClr val="E42A87"/>
      </a:accent4>
      <a:accent5>
        <a:srgbClr val="B143C7"/>
      </a:accent5>
      <a:accent6>
        <a:srgbClr val="7241B4"/>
      </a:accent6>
      <a:hlink>
        <a:srgbClr val="43434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