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Raleway ExtraBold"/>
      <p:bold r:id="rId41"/>
      <p:boldItalic r:id="rId42"/>
    </p:embeddedFont>
    <p:embeddedFont>
      <p:font typeface="Raleway Medium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6.xml"/><Relationship Id="rId42" Type="http://schemas.openxmlformats.org/officeDocument/2006/relationships/font" Target="fonts/RalewayExtraBold-boldItalic.fntdata"/><Relationship Id="rId41" Type="http://schemas.openxmlformats.org/officeDocument/2006/relationships/font" Target="fonts/RalewayExtraBold-bold.fntdata"/><Relationship Id="rId22" Type="http://schemas.openxmlformats.org/officeDocument/2006/relationships/slide" Target="slides/slide18.xml"/><Relationship Id="rId44" Type="http://schemas.openxmlformats.org/officeDocument/2006/relationships/font" Target="fonts/RalewayMedium-bold.fntdata"/><Relationship Id="rId21" Type="http://schemas.openxmlformats.org/officeDocument/2006/relationships/slide" Target="slides/slide17.xml"/><Relationship Id="rId43" Type="http://schemas.openxmlformats.org/officeDocument/2006/relationships/font" Target="fonts/RalewayMedium-regular.fntdata"/><Relationship Id="rId24" Type="http://schemas.openxmlformats.org/officeDocument/2006/relationships/slide" Target="slides/slide20.xml"/><Relationship Id="rId46" Type="http://schemas.openxmlformats.org/officeDocument/2006/relationships/font" Target="fonts/RalewayMedium-boldItalic.fntdata"/><Relationship Id="rId23" Type="http://schemas.openxmlformats.org/officeDocument/2006/relationships/slide" Target="slides/slide19.xml"/><Relationship Id="rId45" Type="http://schemas.openxmlformats.org/officeDocument/2006/relationships/font" Target="fonts/Raleway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aleway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aleway-italic.fntdata"/><Relationship Id="rId16" Type="http://schemas.openxmlformats.org/officeDocument/2006/relationships/slide" Target="slides/slide12.xml"/><Relationship Id="rId38" Type="http://schemas.openxmlformats.org/officeDocument/2006/relationships/font" Target="fonts/Raleway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8568b2078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8568b207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8568b2078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8568b207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8568b2078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8568b207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6064e878c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6064e878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8568b2078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8568b207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93d631b44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93d631b4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8568b2078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8568b207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93d631b44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93d631b4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8568b2078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8568b207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964323a04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964323a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1a9bcaa9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1a9bcaa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964323a04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964323a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964323a04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964323a0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93d631b44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493d631b4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964323a04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964323a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4ffa5f0aa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54ffa5f0a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964323a04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964323a0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54ffa5f0a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54ffa5f0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4ffa5f0aa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4ffa5f0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964323a04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964323a0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4ffa5f0aa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4ffa5f0a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547f8e71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547f8e7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4ffa5f0aa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54ffa5f0a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54ffa5f0aa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54ffa5f0a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1a9bcaa9c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1a9bcaa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8568b2078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8568b20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93d631b44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93d631b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8568b2078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8568b207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6064e878c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6064e878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8568b2078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8568b207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4A86E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rgbClr val="4A86E8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A86E8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4A86E8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A86E8"/>
                </a:solidFill>
              </a:defRPr>
            </a:lvl1pPr>
            <a:lvl2pPr lvl="1">
              <a:buNone/>
              <a:defRPr>
                <a:solidFill>
                  <a:srgbClr val="4A86E8"/>
                </a:solidFill>
              </a:defRPr>
            </a:lvl2pPr>
            <a:lvl3pPr lvl="2">
              <a:buNone/>
              <a:defRPr>
                <a:solidFill>
                  <a:srgbClr val="4A86E8"/>
                </a:solidFill>
              </a:defRPr>
            </a:lvl3pPr>
            <a:lvl4pPr lvl="3">
              <a:buNone/>
              <a:defRPr>
                <a:solidFill>
                  <a:srgbClr val="4A86E8"/>
                </a:solidFill>
              </a:defRPr>
            </a:lvl4pPr>
            <a:lvl5pPr lvl="4">
              <a:buNone/>
              <a:defRPr>
                <a:solidFill>
                  <a:srgbClr val="4A86E8"/>
                </a:solidFill>
              </a:defRPr>
            </a:lvl5pPr>
            <a:lvl6pPr lvl="5">
              <a:buNone/>
              <a:defRPr>
                <a:solidFill>
                  <a:srgbClr val="4A86E8"/>
                </a:solidFill>
              </a:defRPr>
            </a:lvl6pPr>
            <a:lvl7pPr lvl="6">
              <a:buNone/>
              <a:defRPr>
                <a:solidFill>
                  <a:srgbClr val="4A86E8"/>
                </a:solidFill>
              </a:defRPr>
            </a:lvl7pPr>
            <a:lvl8pPr lvl="7">
              <a:buNone/>
              <a:defRPr>
                <a:solidFill>
                  <a:srgbClr val="4A86E8"/>
                </a:solidFill>
              </a:defRPr>
            </a:lvl8pPr>
            <a:lvl9pPr lvl="8">
              <a:buNone/>
              <a:defRPr>
                <a:solidFill>
                  <a:srgbClr val="4A86E8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gta.ufrj.br/grad/06_1/p2p/gnutella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de Computadores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Camada de Aplicação</a:t>
            </a:r>
            <a:endParaRPr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Arquitetura</a:t>
            </a:r>
            <a:r>
              <a:rPr lang="en" sz="3900"/>
              <a:t> </a:t>
            </a:r>
            <a:r>
              <a:rPr lang="en" sz="3900">
                <a:solidFill>
                  <a:srgbClr val="4A86E8"/>
                </a:solidFill>
              </a:rPr>
              <a:t>Cliente-Servidor</a:t>
            </a:r>
            <a:r>
              <a:rPr lang="en" sz="3900"/>
              <a:t> </a:t>
            </a:r>
            <a:endParaRPr sz="3900">
              <a:solidFill>
                <a:srgbClr val="4A86E8"/>
              </a:solidFill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Equilíbrio de carga de informações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Interação cooperativa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Paralelização de processos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Acesso a recursos compartilhados por muitos usuários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Projetar um sistema com escalabilidade e reuso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Centralização do controle dos recursos</a:t>
            </a:r>
            <a:endParaRPr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Tarefas do </a:t>
            </a:r>
            <a:r>
              <a:rPr lang="en" sz="4400">
                <a:solidFill>
                  <a:srgbClr val="4A86E8"/>
                </a:solidFill>
              </a:rPr>
              <a:t>Cliente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Manipulação de tela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Interpretação de menus ou comandos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Entrada e validação de dados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rocessamento de ajuda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Recuperação de erro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Gerenciamento de som e vídeo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Aplicações Multimídia</a:t>
            </a:r>
            <a:endParaRPr/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Tarefas do </a:t>
            </a:r>
            <a:r>
              <a:rPr lang="en" sz="4400">
                <a:solidFill>
                  <a:srgbClr val="4A86E8"/>
                </a:solidFill>
              </a:rPr>
              <a:t>Servidor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Realizar pesquisas, filtragens e atualizações à bases de dados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Combinados à segurança e funções de controle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Gerenciamento de recursos compartilhados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CPU, Armazenamento, Impressão, Comunicação, Multimídia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Estruturar aplicações Web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Integração com outros servidores</a:t>
            </a:r>
            <a:endParaRPr/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Arquitetura Peer-to-Peer </a:t>
            </a:r>
            <a:r>
              <a:rPr lang="en" sz="3500">
                <a:solidFill>
                  <a:srgbClr val="4A86E8"/>
                </a:solidFill>
              </a:rPr>
              <a:t>(P2P)</a:t>
            </a:r>
            <a:endParaRPr sz="3500">
              <a:solidFill>
                <a:srgbClr val="4A86E8"/>
              </a:solidFill>
            </a:endParaRPr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922000" y="1504950"/>
            <a:ext cx="7133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Nenhum servidor ativo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Comunicação entre sistemas de forma arbitrária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Gerenciamento mais complexo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Os pares são intermitentemente conectados e trocam endereços IP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</a:t>
            </a:r>
            <a:r>
              <a:rPr lang="en" sz="1700"/>
              <a:t>utoescalabilidade: novos pares trazem nova capacidade de serviço, bem como novas demandas de serviço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Exemplo: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Gnutella</a:t>
            </a:r>
            <a:endParaRPr sz="1700"/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388" y="1472150"/>
            <a:ext cx="5127225" cy="321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A86E8"/>
                </a:solidFill>
              </a:rPr>
              <a:t>Comparativo </a:t>
            </a:r>
            <a:r>
              <a:rPr lang="en" sz="3500"/>
              <a:t>entre </a:t>
            </a:r>
            <a:r>
              <a:rPr lang="en" sz="3500"/>
              <a:t>Arquiteturas</a:t>
            </a:r>
            <a:endParaRPr sz="3500">
              <a:solidFill>
                <a:srgbClr val="4A86E8"/>
              </a:solidFill>
            </a:endParaRPr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0" name="Google Shape;170;p25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71" name="Google Shape;171;p25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922000" y="891775"/>
            <a:ext cx="716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Arquiteturas </a:t>
            </a:r>
            <a:r>
              <a:rPr lang="en" sz="4000">
                <a:solidFill>
                  <a:srgbClr val="4A86E8"/>
                </a:solidFill>
              </a:rPr>
              <a:t>Híbridas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Napster 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Transferência de arquivo P2P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Busca centralizada de arquivos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Conteúdo de registro dos pares no servidor central  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Consulta de pares no mesmo servidor central para localizar o conteúdo</a:t>
            </a:r>
            <a:endParaRPr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Instant messaging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Bate-papo entre dois usuários é P2P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Detecção/localização de presença é centralizada:  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Usuário registra seu endereço IP com o servidor central quando fica on-line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Usuário contata o servidor central para encontrar endereços IP dos “amigos”</a:t>
            </a:r>
            <a:endParaRPr/>
          </a:p>
        </p:txBody>
      </p:sp>
      <p:sp>
        <p:nvSpPr>
          <p:cNvPr id="186" name="Google Shape;186;p27"/>
          <p:cNvSpPr txBox="1"/>
          <p:nvPr>
            <p:ph type="title"/>
          </p:nvPr>
        </p:nvSpPr>
        <p:spPr>
          <a:xfrm>
            <a:off x="922000" y="891775"/>
            <a:ext cx="716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Arquiteturas </a:t>
            </a:r>
            <a:r>
              <a:rPr lang="en" sz="4000">
                <a:solidFill>
                  <a:srgbClr val="4A86E8"/>
                </a:solidFill>
              </a:rPr>
              <a:t>Híbridas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rocesso: programa rodando dentro de um host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Dentro do mesmo host, dois processos se comunicam usando a comunicação entre processos (definida pelo SO)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Processos em diferentes hosts se comunicam trocando mensagens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Cliente-Servidor: distinção de processos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P2P: hosts têm processos de cliente e de servidor</a:t>
            </a:r>
            <a:endParaRPr/>
          </a:p>
        </p:txBody>
      </p:sp>
      <p:sp>
        <p:nvSpPr>
          <p:cNvPr id="194" name="Google Shape;194;p28"/>
          <p:cNvSpPr txBox="1"/>
          <p:nvPr>
            <p:ph type="title"/>
          </p:nvPr>
        </p:nvSpPr>
        <p:spPr>
          <a:xfrm>
            <a:off x="922000" y="891775"/>
            <a:ext cx="716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Comunicação entre </a:t>
            </a:r>
            <a:r>
              <a:rPr lang="en" sz="3700">
                <a:solidFill>
                  <a:srgbClr val="4A86E8"/>
                </a:solidFill>
              </a:rPr>
              <a:t>Processos</a:t>
            </a:r>
            <a:endParaRPr sz="3700">
              <a:solidFill>
                <a:srgbClr val="4A86E8"/>
              </a:solidFill>
            </a:endParaRPr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Sockets: meio de envio de dados entre os processos (Análogo a porta)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Um processo de envio empurra a mensagem para fora da porta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</a:t>
            </a:r>
            <a:r>
              <a:rPr lang="en"/>
              <a:t>ependência da infraestrutura de transporte do outro lado da porta para entregar a mensagem ao socket no processo de recebimento</a:t>
            </a:r>
            <a:endParaRPr/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922000" y="891775"/>
            <a:ext cx="716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Comunicação entre </a:t>
            </a:r>
            <a:r>
              <a:rPr lang="en" sz="3700">
                <a:solidFill>
                  <a:srgbClr val="4A86E8"/>
                </a:solidFill>
              </a:rPr>
              <a:t>Processos</a:t>
            </a:r>
            <a:endParaRPr sz="3700">
              <a:solidFill>
                <a:srgbClr val="4A86E8"/>
              </a:solidFill>
            </a:endParaRPr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Sockets: meio de envio de dados entre os processos (Análogo a porta)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Um processo de envio empurra a mensagem para fora da porta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Dependência da infraestrutura de transporte do outro lado da porta para entregar a mensagem ao socket no processo de recebimento</a:t>
            </a:r>
            <a:endParaRPr/>
          </a:p>
        </p:txBody>
      </p:sp>
      <p:sp>
        <p:nvSpPr>
          <p:cNvPr id="210" name="Google Shape;210;p30"/>
          <p:cNvSpPr txBox="1"/>
          <p:nvPr>
            <p:ph type="title"/>
          </p:nvPr>
        </p:nvSpPr>
        <p:spPr>
          <a:xfrm>
            <a:off x="922000" y="891775"/>
            <a:ext cx="716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Comunicação entre </a:t>
            </a:r>
            <a:r>
              <a:rPr lang="en" sz="3700">
                <a:solidFill>
                  <a:srgbClr val="4A86E8"/>
                </a:solidFill>
              </a:rPr>
              <a:t>Processos</a:t>
            </a:r>
            <a:endParaRPr sz="3700">
              <a:solidFill>
                <a:srgbClr val="4A86E8"/>
              </a:solidFill>
            </a:endParaRPr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Agenda</a:t>
            </a:r>
            <a:endParaRPr sz="4800"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Conceitos Iniciais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" name="Google Shape;70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1" name="Google Shape;71;p13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922000" y="891775"/>
            <a:ext cx="716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Comunicação entre </a:t>
            </a:r>
            <a:r>
              <a:rPr lang="en" sz="3700">
                <a:solidFill>
                  <a:srgbClr val="4A86E8"/>
                </a:solidFill>
              </a:rPr>
              <a:t>Processos</a:t>
            </a:r>
            <a:endParaRPr sz="3700">
              <a:solidFill>
                <a:srgbClr val="4A86E8"/>
              </a:solidFill>
            </a:endParaRPr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388" y="1578775"/>
            <a:ext cx="6898620" cy="3089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31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21" name="Google Shape;221;p31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receber mensagens, um processo deve ter um identificador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 endereço IP do host no qual o processo é executado não é suficiente para identificar o processo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Muitos processos podem ser executados no mesmo host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 identificador inclui o endereço IP e os números de porta associados ao processo no host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Exemplos: Servidor HTTP: 80, Servidor de E-mail: 25</a:t>
            </a:r>
            <a:endParaRPr/>
          </a:p>
        </p:txBody>
      </p:sp>
      <p:sp>
        <p:nvSpPr>
          <p:cNvPr id="228" name="Google Shape;228;p32"/>
          <p:cNvSpPr txBox="1"/>
          <p:nvPr>
            <p:ph type="title"/>
          </p:nvPr>
        </p:nvSpPr>
        <p:spPr>
          <a:xfrm>
            <a:off x="922000" y="891775"/>
            <a:ext cx="716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Comunicação entre </a:t>
            </a:r>
            <a:r>
              <a:rPr lang="en" sz="3700">
                <a:solidFill>
                  <a:srgbClr val="4A86E8"/>
                </a:solidFill>
              </a:rPr>
              <a:t>Processos</a:t>
            </a:r>
            <a:endParaRPr sz="3700">
              <a:solidFill>
                <a:srgbClr val="4A86E8"/>
              </a:solidFill>
            </a:endParaRPr>
          </a:p>
        </p:txBody>
      </p:sp>
      <p:sp>
        <p:nvSpPr>
          <p:cNvPr id="229" name="Google Shape;229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2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922000" y="891775"/>
            <a:ext cx="716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Definições </a:t>
            </a:r>
            <a:r>
              <a:rPr lang="en" sz="4400"/>
              <a:t>da Camada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922000" y="1733550"/>
            <a:ext cx="7133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Tipo das mensagens trocadas (requisição e resposta)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Sintaxe dos tipos de mensagem: os campos nas mensagens e como são delineados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Semântica dos campos, ou seja, significado da informação nos campos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Regras para quando e como os processos enviam e respondem às mensagens</a:t>
            </a:r>
            <a:endParaRPr/>
          </a:p>
        </p:txBody>
      </p:sp>
      <p:sp>
        <p:nvSpPr>
          <p:cNvPr id="237" name="Google Shape;237;p3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922000" y="891775"/>
            <a:ext cx="716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Definições </a:t>
            </a:r>
            <a:r>
              <a:rPr lang="en" sz="4400"/>
              <a:t>da Camada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922000" y="1733550"/>
            <a:ext cx="7133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Protocolos de domínio público: 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Definidos nas RFCs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Recomendados para interoperabilidade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Ex.: HTTP, SMTP, DNS, SSH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Protocolos proprietários: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Ex.: Skype, Zoom</a:t>
            </a:r>
            <a:endParaRPr/>
          </a:p>
        </p:txBody>
      </p:sp>
      <p:sp>
        <p:nvSpPr>
          <p:cNvPr id="245" name="Google Shape;245;p3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922000" y="891775"/>
            <a:ext cx="716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Camada de </a:t>
            </a:r>
            <a:r>
              <a:rPr lang="en" sz="4400">
                <a:solidFill>
                  <a:srgbClr val="4A86E8"/>
                </a:solidFill>
              </a:rPr>
              <a:t>Aplicação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922000" y="1733550"/>
            <a:ext cx="7133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camadas abaixo têm a função de oferecer um serviço de transporte confiável mas, na verdade, elas não executam qualquer tarefa para os usuários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camada de Aplicação abrange aplicações reais de redes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Na camada de aplicação existe a necessidade de protocolos de suporte, a fim de permitir que as aplicações funcionem</a:t>
            </a:r>
            <a:endParaRPr/>
          </a:p>
        </p:txBody>
      </p:sp>
      <p:sp>
        <p:nvSpPr>
          <p:cNvPr id="253" name="Google Shape;253;p3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922000" y="891775"/>
            <a:ext cx="716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Serviços de </a:t>
            </a:r>
            <a:r>
              <a:rPr lang="en" sz="4400">
                <a:solidFill>
                  <a:srgbClr val="4A86E8"/>
                </a:solidFill>
              </a:rPr>
              <a:t>Transporte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922000" y="1733550"/>
            <a:ext cx="7133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camadas interagem com suas </a:t>
            </a:r>
            <a:r>
              <a:rPr lang="en"/>
              <a:t>"vizinhas"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transporte de dados (camada mais próxima) necessita de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Integridade de dados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Tempo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Vazão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Segurança</a:t>
            </a:r>
            <a:endParaRPr/>
          </a:p>
        </p:txBody>
      </p:sp>
      <p:sp>
        <p:nvSpPr>
          <p:cNvPr id="261" name="Google Shape;261;p3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922000" y="891775"/>
            <a:ext cx="716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Serviços de </a:t>
            </a:r>
            <a:r>
              <a:rPr lang="en" sz="4400">
                <a:solidFill>
                  <a:srgbClr val="4A86E8"/>
                </a:solidFill>
              </a:rPr>
              <a:t>Transporte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922000" y="1733550"/>
            <a:ext cx="7133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Integridade de dados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Algumas aplicações (áudio e streaming, por exemplo) têm tolerância a perda de dados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Outras aplicações (transferência de dados e sessão remota, por exemplo) exigem 100% de confiança para transferência de dados</a:t>
            </a:r>
            <a:endParaRPr/>
          </a:p>
        </p:txBody>
      </p:sp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922000" y="891775"/>
            <a:ext cx="716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Serviços de </a:t>
            </a:r>
            <a:r>
              <a:rPr lang="en" sz="4400">
                <a:solidFill>
                  <a:srgbClr val="4A86E8"/>
                </a:solidFill>
              </a:rPr>
              <a:t>Transporte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922000" y="1733550"/>
            <a:ext cx="7133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Tempo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Algumas aplicações (telefonia IP e jogos, por exemplo) exigem baixos atrasos para serem </a:t>
            </a:r>
            <a:r>
              <a:rPr lang="en" sz="1600"/>
              <a:t>"efetivas"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Vazão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Algumas aplicações (multimídia, por exemplo) exigem uma banda mínima </a:t>
            </a:r>
            <a:r>
              <a:rPr lang="en" sz="1600"/>
              <a:t>para serem "efetivas"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Outras ditas "elásticas" melhoram quando a banda disponível aumenta</a:t>
            </a:r>
            <a:endParaRPr sz="1600"/>
          </a:p>
        </p:txBody>
      </p:sp>
      <p:sp>
        <p:nvSpPr>
          <p:cNvPr id="277" name="Google Shape;277;p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922000" y="891775"/>
            <a:ext cx="716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Serviços de </a:t>
            </a:r>
            <a:r>
              <a:rPr lang="en" sz="4400">
                <a:solidFill>
                  <a:srgbClr val="4A86E8"/>
                </a:solidFill>
              </a:rPr>
              <a:t>Transporte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284" name="Google Shape;284;p3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00" y="1854850"/>
            <a:ext cx="7163400" cy="2208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922000" y="891775"/>
            <a:ext cx="716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Serviços de </a:t>
            </a:r>
            <a:r>
              <a:rPr lang="en" sz="4400">
                <a:solidFill>
                  <a:srgbClr val="4A86E8"/>
                </a:solidFill>
              </a:rPr>
              <a:t>Transporte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292" name="Google Shape;292;p40"/>
          <p:cNvSpPr txBox="1"/>
          <p:nvPr>
            <p:ph idx="1" type="body"/>
          </p:nvPr>
        </p:nvSpPr>
        <p:spPr>
          <a:xfrm>
            <a:off x="922000" y="1657350"/>
            <a:ext cx="7133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Serviço TCP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Orientado à conexão: conexão requerida entre processos cliente e servidor  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Transporte confiável entre os processos de envio e recepção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Controle de fluxo: o transmissor não sobrecarrega o receptor  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Controle de congestionamento: protege a rede do excesso de tráfego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Não oferece: garantias de temporização e de banda mínima</a:t>
            </a:r>
            <a:endParaRPr sz="1500"/>
          </a:p>
        </p:txBody>
      </p:sp>
      <p:sp>
        <p:nvSpPr>
          <p:cNvPr id="293" name="Google Shape;293;p4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4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Conceitos Iniciais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Natureza das Aplicações, Cliente-Servidor, P2P, Comunicação entre Processos, Definições, Serviços de Transporte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922000" y="891775"/>
            <a:ext cx="716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Serviços de </a:t>
            </a:r>
            <a:r>
              <a:rPr lang="en" sz="4400">
                <a:solidFill>
                  <a:srgbClr val="4A86E8"/>
                </a:solidFill>
              </a:rPr>
              <a:t>Transporte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300" name="Google Shape;300;p41"/>
          <p:cNvSpPr txBox="1"/>
          <p:nvPr>
            <p:ph idx="1" type="body"/>
          </p:nvPr>
        </p:nvSpPr>
        <p:spPr>
          <a:xfrm>
            <a:off x="922000" y="1657350"/>
            <a:ext cx="7133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Serviço UDP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Transferência de dados não confiável entre os processos transmissor e receptor 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Não oferece: estabelecimento de conexão, controle de fluxo e de congestionamento, garantia de temporização e de banda mínima</a:t>
            </a:r>
            <a:endParaRPr/>
          </a:p>
        </p:txBody>
      </p:sp>
      <p:sp>
        <p:nvSpPr>
          <p:cNvPr id="301" name="Google Shape;301;p4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1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title"/>
          </p:nvPr>
        </p:nvSpPr>
        <p:spPr>
          <a:xfrm>
            <a:off x="922000" y="891775"/>
            <a:ext cx="716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Serviços de </a:t>
            </a:r>
            <a:r>
              <a:rPr lang="en" sz="4400">
                <a:solidFill>
                  <a:srgbClr val="4A86E8"/>
                </a:solidFill>
              </a:rPr>
              <a:t>Transporte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308" name="Google Shape;308;p4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42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42"/>
          <p:cNvGrpSpPr/>
          <p:nvPr/>
        </p:nvGrpSpPr>
        <p:grpSpPr>
          <a:xfrm>
            <a:off x="990300" y="1858625"/>
            <a:ext cx="7163401" cy="1955333"/>
            <a:chOff x="990300" y="1858625"/>
            <a:chExt cx="7163401" cy="1955333"/>
          </a:xfrm>
        </p:grpSpPr>
        <p:pic>
          <p:nvPicPr>
            <p:cNvPr id="311" name="Google Shape;311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90300" y="1858625"/>
              <a:ext cx="7163401" cy="1955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97300" y="2672425"/>
              <a:ext cx="1051175" cy="166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43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A86E8"/>
                </a:solidFill>
              </a:rPr>
              <a:t>Obrigado</a:t>
            </a:r>
            <a:r>
              <a:rPr lang="en" sz="9600">
                <a:solidFill>
                  <a:srgbClr val="4A86E8"/>
                </a:solidFill>
              </a:rPr>
              <a:t>!</a:t>
            </a:r>
            <a:endParaRPr sz="9600">
              <a:solidFill>
                <a:srgbClr val="4A86E8"/>
              </a:solidFill>
            </a:endParaRPr>
          </a:p>
        </p:txBody>
      </p:sp>
      <p:sp>
        <p:nvSpPr>
          <p:cNvPr id="319" name="Google Shape;319;p43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Dúvidas?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320" name="Google Shape;320;p43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325" y="1578475"/>
            <a:ext cx="2721074" cy="31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Natureza das </a:t>
            </a:r>
            <a:r>
              <a:rPr lang="en" sz="4300">
                <a:solidFill>
                  <a:srgbClr val="4A86E8"/>
                </a:solidFill>
              </a:rPr>
              <a:t>Aplicações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922000" y="1809750"/>
            <a:ext cx="5092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Aplicações que não dependem dos sistemas finais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Possibilitam comunicação efetiva através da rede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Exemplo: Software de servidor Web que se comunica com o software do navegador (browser)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325" y="1578475"/>
            <a:ext cx="2721074" cy="31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Natureza das </a:t>
            </a:r>
            <a:r>
              <a:rPr lang="en" sz="4300">
                <a:solidFill>
                  <a:srgbClr val="4A86E8"/>
                </a:solidFill>
              </a:rPr>
              <a:t>Aplicações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922000" y="1809750"/>
            <a:ext cx="50925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Nenhum software é construído para dispositivos no núcleo da rede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Esses dispositivos não trabalham na camada de aplicação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Permite um rápido desenvolvimento de aplicações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Exemplos</a:t>
            </a:r>
            <a:r>
              <a:rPr lang="en" sz="4400"/>
              <a:t> de aplicações 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922000" y="1809750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E-mail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(Portais, Buscadores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Redes Sociais e Mensageria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Jogos Multi-usuário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Streaming Stored Video (YouTube, Netflix)</a:t>
            </a:r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Exemplos</a:t>
            </a:r>
            <a:r>
              <a:rPr lang="en" sz="4400"/>
              <a:t> de aplicações 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922000" y="1809750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Compartilhamento de Arquivos P2P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Voz sobre IP (Skype, Teams)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Conferência em tempo real (Meet, Zoom, Jitsi)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Acesso Remoto</a:t>
            </a:r>
            <a:endParaRPr/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Arquitetura</a:t>
            </a:r>
            <a:r>
              <a:rPr lang="en" sz="3900"/>
              <a:t> </a:t>
            </a:r>
            <a:r>
              <a:rPr lang="en" sz="3900">
                <a:solidFill>
                  <a:srgbClr val="4A86E8"/>
                </a:solidFill>
              </a:rPr>
              <a:t>Cliente-Servidor</a:t>
            </a:r>
            <a:r>
              <a:rPr lang="en" sz="3900"/>
              <a:t> </a:t>
            </a:r>
            <a:endParaRPr sz="3900">
              <a:solidFill>
                <a:srgbClr val="4A86E8"/>
              </a:solidFill>
            </a:endParaRP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istinção de processamento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Cliente: Obtenção de informações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Processo Ativo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Múltiplas conexões com vários servidores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Servidor: Manutenção de informações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Processo Reativo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Responde a serviços compartilhados com vários clientes</a:t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Arquitetura</a:t>
            </a:r>
            <a:r>
              <a:rPr lang="en" sz="3900"/>
              <a:t> </a:t>
            </a:r>
            <a:r>
              <a:rPr lang="en" sz="3900">
                <a:solidFill>
                  <a:srgbClr val="4A86E8"/>
                </a:solidFill>
              </a:rPr>
              <a:t>Cliente-Servidor</a:t>
            </a:r>
            <a:r>
              <a:rPr lang="en" sz="3900"/>
              <a:t> </a:t>
            </a:r>
            <a:endParaRPr sz="3900">
              <a:solidFill>
                <a:srgbClr val="4A86E8"/>
              </a:solidFill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Distinção de funcionamento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Endereçamento IP dinâmico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Comunicação apenas com servidores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Servidor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Endereçamento IP fixo e permanente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Integrado também a outros servidores</a:t>
            </a:r>
            <a:endParaRPr/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FFB600"/>
      </a:accent1>
      <a:accent2>
        <a:srgbClr val="FF8400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