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5143500" cx="9144000"/>
  <p:notesSz cx="6858000" cy="9144000"/>
  <p:embeddedFontLst>
    <p:embeddedFont>
      <p:font typeface="Raleway"/>
      <p:regular r:id="rId73"/>
      <p:bold r:id="rId74"/>
      <p:italic r:id="rId75"/>
      <p:boldItalic r:id="rId76"/>
    </p:embeddedFont>
    <p:embeddedFont>
      <p:font typeface="Raleway ExtraBold"/>
      <p:bold r:id="rId77"/>
      <p:boldItalic r:id="rId78"/>
    </p:embeddedFont>
    <p:embeddedFont>
      <p:font typeface="Raleway Medium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alewayMedium-bold.fntdata"/><Relationship Id="rId82" Type="http://schemas.openxmlformats.org/officeDocument/2006/relationships/font" Target="fonts/RalewayMedium-boldItalic.fntdata"/><Relationship Id="rId81" Type="http://schemas.openxmlformats.org/officeDocument/2006/relationships/font" Target="fonts/Raleway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-regular.fntdata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Raleway-italic.fntdata"/><Relationship Id="rId30" Type="http://schemas.openxmlformats.org/officeDocument/2006/relationships/slide" Target="slides/slide26.xml"/><Relationship Id="rId74" Type="http://schemas.openxmlformats.org/officeDocument/2006/relationships/font" Target="fonts/Raleway-bold.fntdata"/><Relationship Id="rId33" Type="http://schemas.openxmlformats.org/officeDocument/2006/relationships/slide" Target="slides/slide29.xml"/><Relationship Id="rId77" Type="http://schemas.openxmlformats.org/officeDocument/2006/relationships/font" Target="fonts/RalewayExtraBold-bold.fntdata"/><Relationship Id="rId32" Type="http://schemas.openxmlformats.org/officeDocument/2006/relationships/slide" Target="slides/slide28.xml"/><Relationship Id="rId76" Type="http://schemas.openxmlformats.org/officeDocument/2006/relationships/font" Target="fonts/Raleway-boldItalic.fntdata"/><Relationship Id="rId35" Type="http://schemas.openxmlformats.org/officeDocument/2006/relationships/slide" Target="slides/slide31.xml"/><Relationship Id="rId79" Type="http://schemas.openxmlformats.org/officeDocument/2006/relationships/font" Target="fonts/RalewayMedium-regular.fntdata"/><Relationship Id="rId34" Type="http://schemas.openxmlformats.org/officeDocument/2006/relationships/slide" Target="slides/slide30.xml"/><Relationship Id="rId78" Type="http://schemas.openxmlformats.org/officeDocument/2006/relationships/font" Target="fonts/RalewayExtraBold-boldItalic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8c56d4bf7_0_5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58c56d4bf7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8c56d4bf7_0_5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8c56d4bf7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8c56d4bf7_0_5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8c56d4bf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8c56d4bf7_0_5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8c56d4bf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8c56d4bf7_0_5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8c56d4bf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8c56d4bf7_0_6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8c56d4bf7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8c56d4bf7_0_6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8c56d4bf7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8c56d4bf7_0_6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8c56d4bf7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8c56d4bf7_0_6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8c56d4bf7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8c56d4bf7_0_6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8c56d4bf7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8c56d4bf7_0_6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8c56d4bf7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8c56d4bf7_0_5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8c56d4bf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8c56d4bf7_0_6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8c56d4bf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8c56d4bf7_0_6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8c56d4bf7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8c56d4bf7_0_6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8c56d4bf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8c56d4bf7_0_6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8c56d4bf7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8c56d4bf7_0_6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8c56d4bf7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8c56d4bf7_0_6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8c56d4bf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8c56d4bf7_0_7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8c56d4bf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8c56d4bf7_0_7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8c56d4bf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8c56d4bf7_0_7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8c56d4bf7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8c56d4bf7_0_7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58c56d4bf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8c56d4bf7_0_5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8c56d4bf7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8c56d4bf7_0_7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8c56d4bf7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8c56d4bf7_0_7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8c56d4bf7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8c56d4bf7_0_7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8c56d4bf7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8c56d4bf7_0_7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8c56d4bf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8c56d4bf7_0_7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8c56d4bf7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f5600f0b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f5600f0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f5600f0b5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f5600f0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f5600f0b5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f5600f0b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f5600f0b5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f5600f0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f5600f0b5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f5600f0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8c56d4bf7_0_5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8c56d4bf7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8c56d4bf7_0_7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8c56d4bf7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8c56d4bf7_0_7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8c56d4bf7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58c56d4bf7_0_7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58c56d4bf7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58c56d4bf7_0_7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58c56d4bf7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8c56d4bf7_0_8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8c56d4bf7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58c56d4bf7_0_8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58c56d4bf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8c56d4bf7_0_8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8c56d4bf7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58c56d4bf7_0_8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58c56d4bf7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8c56d4bf7_0_8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58c56d4bf7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8c56d4bf7_0_8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8c56d4bf7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8c56d4bf7_0_5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8c56d4bf7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58c56d4bf7_0_8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58c56d4bf7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58c56d4bf7_0_8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58c56d4bf7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58c56d4bf7_0_8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58c56d4bf7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8c56d4bf7_0_8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8c56d4bf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8c56d4bf7_0_8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8c56d4bf7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58c56d4bf7_0_8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58c56d4bf7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58c56d4bf7_0_8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58c56d4bf7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58c56d4bf7_0_9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58c56d4bf7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58c56d4bf7_0_9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58c56d4bf7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8c56d4bf7_0_9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8c56d4bf7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8c56d4bf7_0_5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8c56d4bf7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58c56d4bf7_0_9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58c56d4bf7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f5600f0b5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f5600f0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f5600f0b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f5600f0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f5600f0b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f5600f0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ff5600f0b5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ff5600f0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58c56d4bf7_0_9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58c56d4bf7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58c56d4bf7_0_9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58c56d4bf7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58c56d4bf7_0_9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58c56d4bf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8c56d4bf7_0_9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8c56d4bf7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8c56d4bf7_0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8c56d4bf7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8c56d4bf7_0_5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8c56d4bf7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8c56d4bf7_0_5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8c56d4bf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A86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4A86E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A86E8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4A86E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i="1" sz="3000">
                <a:solidFill>
                  <a:schemeClr val="dk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>
                <a:solidFill>
                  <a:schemeClr val="dk1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A86E8"/>
                </a:solidFill>
              </a:defRPr>
            </a:lvl1pPr>
            <a:lvl2pPr lvl="1">
              <a:buNone/>
              <a:defRPr>
                <a:solidFill>
                  <a:srgbClr val="4A86E8"/>
                </a:solidFill>
              </a:defRPr>
            </a:lvl2pPr>
            <a:lvl3pPr lvl="2">
              <a:buNone/>
              <a:defRPr>
                <a:solidFill>
                  <a:srgbClr val="4A86E8"/>
                </a:solidFill>
              </a:defRPr>
            </a:lvl3pPr>
            <a:lvl4pPr lvl="3">
              <a:buNone/>
              <a:defRPr>
                <a:solidFill>
                  <a:srgbClr val="4A86E8"/>
                </a:solidFill>
              </a:defRPr>
            </a:lvl4pPr>
            <a:lvl5pPr lvl="4">
              <a:buNone/>
              <a:defRPr>
                <a:solidFill>
                  <a:srgbClr val="4A86E8"/>
                </a:solidFill>
              </a:defRPr>
            </a:lvl5pPr>
            <a:lvl6pPr lvl="5">
              <a:buNone/>
              <a:defRPr>
                <a:solidFill>
                  <a:srgbClr val="4A86E8"/>
                </a:solidFill>
              </a:defRPr>
            </a:lvl6pPr>
            <a:lvl7pPr lvl="6">
              <a:buNone/>
              <a:defRPr>
                <a:solidFill>
                  <a:srgbClr val="4A86E8"/>
                </a:solidFill>
              </a:defRPr>
            </a:lvl7pPr>
            <a:lvl8pPr lvl="7">
              <a:buNone/>
              <a:defRPr>
                <a:solidFill>
                  <a:srgbClr val="4A86E8"/>
                </a:solidFill>
              </a:defRPr>
            </a:lvl8pPr>
            <a:lvl9pPr lvl="8">
              <a:buNone/>
              <a:defRPr>
                <a:solidFill>
                  <a:srgbClr val="4A86E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ExtraBold"/>
              <a:buNone/>
              <a:defRPr sz="4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○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■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4A86E8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pt-BR/docs/Web/HTTP/Statu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Computadores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Camada de Aplicação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HTTP </a:t>
            </a:r>
            <a:r>
              <a:rPr lang="en" sz="4300">
                <a:solidFill>
                  <a:srgbClr val="4A86E8"/>
                </a:solidFill>
              </a:rPr>
              <a:t>Não Persistente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922000" y="1733550"/>
            <a:ext cx="7480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Requer 2 RTTs por objeto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Sistema Operacional deve manipular e alocar recursos do hospedeiro para cada conexão TCP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Os browsers frequentemente abrem conexões TCP paralelas para buscar objetos referenciados</a:t>
            </a:r>
            <a:endParaRPr sz="1700"/>
          </a:p>
        </p:txBody>
      </p:sp>
      <p:sp>
        <p:nvSpPr>
          <p:cNvPr id="140" name="Google Shape;140;p2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HTTP </a:t>
            </a:r>
            <a:r>
              <a:rPr lang="en" sz="4300">
                <a:solidFill>
                  <a:srgbClr val="4A86E8"/>
                </a:solidFill>
              </a:rPr>
              <a:t>Persistente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922000" y="1733550"/>
            <a:ext cx="7480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Servidor deixa a conexão aberta após enviar uma resposta 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Mensagens HTTP subsequentes entre o mesmo cliente/servidor são enviadas pela conexão</a:t>
            </a:r>
            <a:endParaRPr sz="1700"/>
          </a:p>
        </p:txBody>
      </p:sp>
      <p:sp>
        <p:nvSpPr>
          <p:cNvPr id="148" name="Google Shape;148;p2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HTTP </a:t>
            </a:r>
            <a:r>
              <a:rPr lang="en" sz="4300">
                <a:solidFill>
                  <a:srgbClr val="4A86E8"/>
                </a:solidFill>
              </a:rPr>
              <a:t>Persistente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Persistente sem pipelining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cliente emite novas requisições apenas quando a resposta anterior for recebida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Um RTT para cada objeto referenciado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Persistente com pipelining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Padrão no HTTP/1.1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cliente envia requisições assim que encontra objeto referenciado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Tão curto quanto um RTT para todos os objetos referenciados</a:t>
            </a:r>
            <a:endParaRPr sz="1600"/>
          </a:p>
        </p:txBody>
      </p:sp>
      <p:sp>
        <p:nvSpPr>
          <p:cNvPr id="156" name="Google Shape;156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Dois tipos de mensagens HTTP: request, response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HTTP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request message</a:t>
            </a:r>
            <a:r>
              <a:rPr lang="en"/>
              <a:t>: ASCII (formato legível para humanos)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Linha de Requisição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Linhas de Cabeçalho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Carriage Return (linha em </a:t>
            </a:r>
            <a:br>
              <a:rPr lang="en"/>
            </a:br>
            <a:r>
              <a:rPr lang="en"/>
              <a:t>branco, fim da mensagem)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588" y="3058938"/>
            <a:ext cx="38576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625" y="1649244"/>
            <a:ext cx="5360744" cy="308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74" name="Google Shape;174;p2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Método GET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entrada é enviada no campo de URL da linha de requisição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Método POST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Página Web freqüentemente inclui entrada de formulário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entrada é enviada para o servidor no corpo da entidade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Método HEAD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Solicita cabeçalhos (somente) que seriam retornados se a URL especificada fosse solicitada com um método HTTP GET</a:t>
            </a:r>
            <a:endParaRPr sz="1600"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Método PUT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Carrega novo objeto para o servidor, substituindo o arquivo existente na URL especificada pelo conteúdo no corpo da entidade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Método DELETE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Apaga o arquivo especificado no campo de URL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Método TRACE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Loop-back em nível de aplicação (request é enviada no corpo da resposta)</a:t>
            </a:r>
            <a:endParaRPr sz="1600"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2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99" name="Google Shape;199;p2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13889" l="0" r="0" t="0"/>
          <a:stretch/>
        </p:blipFill>
        <p:spPr>
          <a:xfrm>
            <a:off x="2424675" y="1749175"/>
            <a:ext cx="4127750" cy="26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response message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Linha de Status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Linhas de Cabeçalho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Carriage Return (linha em </a:t>
            </a:r>
            <a:br>
              <a:rPr lang="en"/>
            </a:br>
            <a:r>
              <a:rPr lang="en"/>
              <a:t>branco, fim da mensagem)</a:t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775" y="2068769"/>
            <a:ext cx="4326825" cy="16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" name="Google Shape;217;p3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18" name="Google Shape;218;p3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25" y="1646143"/>
            <a:ext cx="5427545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Agenda</a:t>
            </a:r>
            <a:endParaRPr sz="4800"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e HTTP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Correio Eletrônico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1" name="Google Shape;71;p13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 OK: requisição bem-sucedida e a informação é entregue com a resposta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301 Moved Permanently: objeto requisitado foi removido em definitivo; novo URL é especificado no cabeçalho Location da mensagem de resposta. O software do cliente recuperará automaticamente o novo URL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400 Bad Request: código genérico de erro que indica que a requisição não pôde ser entendida pelo servidor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404 Not Found: o documento requisitado não existe no servidor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505 HTTP Version Not Supported: a versão do protocolo HTTP requisitada não é suportada pelo servidor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Status Codes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3" name="Google Shape;243;p3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44" name="Google Shape;244;p3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15739" l="0" r="0" t="0"/>
          <a:stretch/>
        </p:blipFill>
        <p:spPr>
          <a:xfrm>
            <a:off x="922000" y="1908000"/>
            <a:ext cx="7198074" cy="16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3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54" name="Google Shape;254;p3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13" y="1671925"/>
            <a:ext cx="5183075" cy="304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Formato de </a:t>
            </a:r>
            <a:r>
              <a:rPr lang="en" sz="4400">
                <a:solidFill>
                  <a:srgbClr val="4A86E8"/>
                </a:solidFill>
              </a:rPr>
              <a:t>Mensagem</a:t>
            </a:r>
            <a:r>
              <a:rPr lang="en" sz="4400"/>
              <a:t>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3" name="Google Shape;263;p3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264" name="Google Shape;264;p3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9066" l="0" r="0" t="0"/>
          <a:stretch/>
        </p:blipFill>
        <p:spPr>
          <a:xfrm>
            <a:off x="1289250" y="1749175"/>
            <a:ext cx="6565501" cy="28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maioria dos grandes sites Web utilizam cookies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Quatro componentes: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Linha de cabeçalho do cookie na mensagem HTTP response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Linha de cabeçalho de cookie na mensagem HTTP request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Arquivo de cookie mantido no hospedeiro do usuário e manipulado pelo browser do usuário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Banco de dados backend no site Web</a:t>
            </a:r>
            <a:endParaRPr/>
          </a:p>
        </p:txBody>
      </p:sp>
      <p:sp>
        <p:nvSpPr>
          <p:cNvPr id="272" name="Google Shape;272;p36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Cookies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que os cookies podem trazer: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Autorização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Cartões de compra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Recomendações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Estado de sessão do usuário (Web e-mail)</a:t>
            </a:r>
            <a:endParaRPr/>
          </a:p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Cookies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Cookies permitem que sites saibam muito sobre você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Mecanismos de busca usam redirecionamento e cookies para saberem mais sobre você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Empresas de propaganda obtêm informações por meio dos sites</a:t>
            </a:r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Cookies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Joe acessa a Internet sempre do mesmo PC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Ela visita um site específico de comércio eletrônico pela primeira vez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a requisição HTTP inicial chega ao site, este cria um identificador (ID) único e uma entrada no banco de dados backend para este ID</a:t>
            </a:r>
            <a:endParaRPr/>
          </a:p>
        </p:txBody>
      </p:sp>
      <p:sp>
        <p:nvSpPr>
          <p:cNvPr id="296" name="Google Shape;296;p39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Cookies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297" name="Google Shape;297;p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Cookies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04" name="Google Shape;304;p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40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06" name="Google Shape;306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125" y="1637350"/>
            <a:ext cx="4013742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e HTTP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Definições, Conexões Persistentes e Não-Persistentes, Formato de Mensagem, Cookies, Caches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Cookies permitem que sites saibam muito sobre você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Mecanismos de busca usam redirecionamento e cookies para saberem mais sobre você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Empresas de propaganda obtêm informações por meio dos sites</a:t>
            </a:r>
            <a:endParaRPr/>
          </a:p>
        </p:txBody>
      </p:sp>
      <p:sp>
        <p:nvSpPr>
          <p:cNvPr id="314" name="Google Shape;314;p41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Cookies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Objetivo: atender o cliente sem envolver o servidor Web originador da informação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Uso de Proxy Servers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cache atua tanto no servidor como no cliente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Tipicamente, a cache é instalada pelo ISP (acadêmico, empresarial ou residencial)</a:t>
            </a:r>
            <a:endParaRPr/>
          </a:p>
        </p:txBody>
      </p:sp>
      <p:sp>
        <p:nvSpPr>
          <p:cNvPr id="322" name="Google Shape;322;p42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Cache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23" name="Google Shape;323;p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Usuário configura o browser: o acesso Web é feito por meio de um procurador (proxy)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Cliente envia todos os pedidos HTTP para o proxy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o objeto existe na cache do proxy, ele retorna o objeto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Caso contrário, o procurador solicita o(s) objeto(s) do servidor original, e então envia o(s) objeto(s) ao cliente</a:t>
            </a:r>
            <a:endParaRPr/>
          </a:p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Cache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31" name="Google Shape;331;p4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Cache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38" name="Google Shape;338;p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9" name="Google Shape;339;p4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340" name="Google Shape;340;p4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613" y="1646150"/>
            <a:ext cx="4395878" cy="30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Por que Web caching? 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Reduz o tempo de resposta para a requisição do cliente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Reduz o tráfego em um enlace de acesso de uma instituição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Links externos podem ser caros e facilmente congestionáveis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densidade de caches na Internet habilita os “fracos” provedores de conteúdo a efetivamente entregarem o conteúdo (mas fazendo P2P file sharing)</a:t>
            </a:r>
            <a:endParaRPr sz="1700"/>
          </a:p>
        </p:txBody>
      </p:sp>
      <p:sp>
        <p:nvSpPr>
          <p:cNvPr id="348" name="Google Shape;348;p45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Cache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49" name="Google Shape;349;p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Exemplo: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Taxa de acesso: 1.54 Mbps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RTT do roteador institucional para o servidor: 2s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Tamanho do objeto: 100 Kb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Média do acesso do browser para o servidor de origem: 15 req/s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Média de dados para os browsers: 1.5 Mbps</a:t>
            </a:r>
            <a:endParaRPr sz="1700"/>
          </a:p>
        </p:txBody>
      </p:sp>
      <p:sp>
        <p:nvSpPr>
          <p:cNvPr id="356" name="Google Shape;356;p46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Cache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57" name="Google Shape;357;p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Exemplo: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Performance: Utilização do acesso: 97%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Utilização da LAN: 0,15 %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Delay = Internet + Link de Acesso + LAN = </a:t>
            </a:r>
            <a:br>
              <a:rPr lang="en" sz="1700"/>
            </a:br>
            <a:r>
              <a:rPr lang="en" sz="1700"/>
              <a:t>2 s +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minutos </a:t>
            </a:r>
            <a:r>
              <a:rPr lang="en" sz="1700"/>
              <a:t>+ n s</a:t>
            </a:r>
            <a:endParaRPr sz="1700"/>
          </a:p>
        </p:txBody>
      </p:sp>
      <p:sp>
        <p:nvSpPr>
          <p:cNvPr id="364" name="Google Shape;364;p47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Cache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65" name="Google Shape;365;p4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350" y="1551358"/>
            <a:ext cx="2215050" cy="25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Solução 1: Comprar um acesso mais rápido: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1.54 =&gt; 154 Mbps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Performance: Utilização do acesso: 0,97%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Utilização da LAN: 0,15 %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Delay = Internet + Link de Acesso + LAN = </a:t>
            </a:r>
            <a:br>
              <a:rPr lang="en" sz="1700"/>
            </a:br>
            <a:r>
              <a:rPr lang="en" sz="1700"/>
              <a:t>2 s + ms + n s</a:t>
            </a:r>
            <a:endParaRPr sz="1700"/>
          </a:p>
        </p:txBody>
      </p:sp>
      <p:sp>
        <p:nvSpPr>
          <p:cNvPr id="373" name="Google Shape;373;p48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Cache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74" name="Google Shape;374;p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700" y="1493350"/>
            <a:ext cx="2232250" cy="269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Solução 2: Instalar um Web Caching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Solução mais barata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Considerando a permanência do mesmo link</a:t>
            </a:r>
            <a:br>
              <a:rPr lang="en" sz="1500"/>
            </a:br>
            <a:r>
              <a:rPr lang="en" sz="1500"/>
              <a:t>e</a:t>
            </a:r>
            <a:r>
              <a:rPr lang="en" sz="1500"/>
              <a:t> </a:t>
            </a:r>
            <a:r>
              <a:rPr lang="en" sz="1500"/>
              <a:t>um cache de 40%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40% das requisições estarão em cache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60% virão do servidor de origem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Taxa de acesso do browser</a:t>
            </a:r>
            <a:br>
              <a:rPr lang="en" sz="1500"/>
            </a:br>
            <a:r>
              <a:rPr lang="en" sz="1500"/>
              <a:t>0.6 * 1.50 Mbps = 0.9 Mbps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Utilização do link = 0.9/1.54 = 58 %</a:t>
            </a:r>
            <a:endParaRPr sz="1500"/>
          </a:p>
        </p:txBody>
      </p:sp>
      <p:sp>
        <p:nvSpPr>
          <p:cNvPr id="382" name="Google Shape;382;p49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Cache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83" name="Google Shape;383;p4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700" y="1481020"/>
            <a:ext cx="2154700" cy="27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Solução 2: Instalar um Web Caching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Média de Delay: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0.6 * (delay do servidor de origem)</a:t>
            </a:r>
            <a:br>
              <a:rPr lang="en" sz="1700"/>
            </a:br>
            <a:r>
              <a:rPr lang="en" sz="1700"/>
              <a:t>	+ 0.4 * (delay quando em cache)</a:t>
            </a:r>
            <a:br>
              <a:rPr lang="en" sz="1700"/>
            </a:br>
            <a:r>
              <a:rPr lang="en" sz="1700"/>
              <a:t>= 0.6 (2.01) + 0.4 * (~ms) = ~1.2 s</a:t>
            </a:r>
            <a:endParaRPr sz="1700"/>
          </a:p>
        </p:txBody>
      </p:sp>
      <p:sp>
        <p:nvSpPr>
          <p:cNvPr id="391" name="Google Shape;391;p50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Uso de </a:t>
            </a:r>
            <a:r>
              <a:rPr lang="en" sz="4400">
                <a:solidFill>
                  <a:srgbClr val="4A86E8"/>
                </a:solidFill>
              </a:rPr>
              <a:t>Cache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392" name="Google Shape;392;p5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5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700" y="1481020"/>
            <a:ext cx="2154700" cy="27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Visão Geral do </a:t>
            </a:r>
            <a:r>
              <a:rPr lang="en" sz="4300">
                <a:solidFill>
                  <a:srgbClr val="4A86E8"/>
                </a:solidFill>
              </a:rPr>
              <a:t>HTTP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922000" y="18097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página da Web consiste em vários arquivos HTML incluindo objetos referenciados, cada um deles acessado via URL, por exemplo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www.someschool.edu/someDept/pic.gif</a:t>
            </a:r>
            <a:endParaRPr sz="2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Host Name				Path Name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Acessível com protocolo HTTP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25" y="3541741"/>
            <a:ext cx="5689550" cy="1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Objetivo: não enviar objetos se já existe uma versão em cache atualizada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Não há delay de transmissão (ou uso de recursos de rede)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Cliente: especifica a data da cópia em cache na requisição HTTP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If-modified-since: &lt;date&gt;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Servidor: Resposta não contém o objeto se a cópia em cache é atualizada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HTTP/1.0 304 Not Modified</a:t>
            </a:r>
            <a:endParaRPr sz="1600"/>
          </a:p>
        </p:txBody>
      </p:sp>
      <p:sp>
        <p:nvSpPr>
          <p:cNvPr id="400" name="Google Shape;400;p51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GET</a:t>
            </a:r>
            <a:r>
              <a:rPr lang="en" sz="4400"/>
              <a:t> Condicional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01" name="Google Shape;401;p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5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Objetivo: reduzir o atraso em solicitações HTTP de vários objetos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HTTP/1.1: introduziu vários GETs em pipeline em uma única conexão TCP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 servidor responde em ordem (FCFS: agendamento por ordem de chegada) a solicitações GET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 FCFS, o objeto pequeno pode ter que esperar pela transmissão (bloqueio de cabeçalho de linha (HOL)) atrás de objeto(s) grande(s)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Prevê recuperação de perda (retransmissão de segmentos TCP perdidos) paralisa a transmissão de objetos</a:t>
            </a:r>
            <a:endParaRPr sz="1600"/>
          </a:p>
        </p:txBody>
      </p:sp>
      <p:sp>
        <p:nvSpPr>
          <p:cNvPr id="408" name="Google Shape;408;p52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HTTP/2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09" name="Google Shape;409;p5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5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Objetivo: reduzir o atraso em solicitações HTTP de vários objetos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HTTP/2: Maior flexibilidade no servidor no envio de objetos para o cliente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Métodos, códigos de status, a maioria dos campos de cabeçalho inalterados em relação ao HTTP/1.1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Ordem de transmissão de objetos solicitados com base na prioridade de objeto especificada pelo cliente (não necessariamente FCFS)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Envia objetos não solicitados para o cliente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Divide objetos em quadros, agendar quadros para mitigar o bloqueio de HOL</a:t>
            </a:r>
            <a:endParaRPr sz="1500"/>
          </a:p>
        </p:txBody>
      </p:sp>
      <p:sp>
        <p:nvSpPr>
          <p:cNvPr id="416" name="Google Shape;416;p53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HTTP/2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17" name="Google Shape;417;p5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5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HTTP/2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24" name="Google Shape;424;p5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5" name="Google Shape;425;p54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26" name="Google Shape;426;p54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8" name="Google Shape;428;p54"/>
          <p:cNvPicPr preferRelativeResize="0"/>
          <p:nvPr/>
        </p:nvPicPr>
        <p:blipFill rotWithShape="1">
          <a:blip r:embed="rId3">
            <a:alphaModFix/>
          </a:blip>
          <a:srcRect b="13611" l="0" r="0" t="2832"/>
          <a:stretch/>
        </p:blipFill>
        <p:spPr>
          <a:xfrm>
            <a:off x="1593825" y="2162975"/>
            <a:ext cx="5956374" cy="258155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4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HTTP/1.1: O cliente requisita 1 objeto grande e 3 pequenos (Os objetos são entregues na ordem</a:t>
            </a:r>
            <a:endParaRPr sz="1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HTTP/2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35" name="Google Shape;435;p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6" name="Google Shape;436;p55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37" name="Google Shape;437;p55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5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9" name="Google Shape;4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750" y="2137225"/>
            <a:ext cx="5654900" cy="26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HTTP/2: Os objetos são divididos em frames, transmitidos de forma intercalada</a:t>
            </a:r>
            <a:endParaRPr sz="1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HTTP/2 sobre uma única conexão TCP significa a recuperação da perda de pacotes ainda paralisa todas as transmissões de objetos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Como no HTTP 1.1, os navegadores têm incentivo para abrir várias conexões TCP paralelas para reduzir a paralisação, aumentar a taxa de transferência geral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Sem segurança sobre a conexão TCP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HTTP/3: adiciona segurança, por erro de objeto e controle de congestionamento (mais pipelining) sobre UDP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Veremos mais sobre HTTP/3 na camada de transporte</a:t>
            </a:r>
            <a:endParaRPr sz="1500"/>
          </a:p>
        </p:txBody>
      </p:sp>
      <p:sp>
        <p:nvSpPr>
          <p:cNvPr id="446" name="Google Shape;446;p56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HTTP/2 para </a:t>
            </a:r>
            <a:r>
              <a:rPr lang="en" sz="4400">
                <a:solidFill>
                  <a:srgbClr val="4A86E8"/>
                </a:solidFill>
              </a:rPr>
              <a:t>HTTP/3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47" name="Google Shape;447;p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5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Correio Eletrônico</a:t>
            </a:r>
            <a:endParaRPr/>
          </a:p>
        </p:txBody>
      </p:sp>
      <p:sp>
        <p:nvSpPr>
          <p:cNvPr id="454" name="Google Shape;454;p57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Geral, SMTP, Comparação com HTTP, Formatos de Mensagem, Protocolos de Acesso</a:t>
            </a:r>
            <a:endParaRPr/>
          </a:p>
        </p:txBody>
      </p:sp>
      <p:sp>
        <p:nvSpPr>
          <p:cNvPr id="455" name="Google Shape;455;p57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Três componentes principais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Agentes de usuário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Servidores de correio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Simple mail transfer protocol (SMTP)</a:t>
            </a:r>
            <a:endParaRPr/>
          </a:p>
        </p:txBody>
      </p:sp>
      <p:sp>
        <p:nvSpPr>
          <p:cNvPr id="461" name="Google Shape;461;p58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Visão Geral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62" name="Google Shape;462;p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5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Agente de usuário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“leitor de correio”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Composição, edição, leitura de mensagens de correio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Ex.: Eudora, Outlook, elm, Netscape Messenger, Thunderbird, iPhone Mail Client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Mensagens de entrada e de saída são armazenadas no servidor</a:t>
            </a:r>
            <a:endParaRPr/>
          </a:p>
        </p:txBody>
      </p:sp>
      <p:sp>
        <p:nvSpPr>
          <p:cNvPr id="469" name="Google Shape;469;p59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Visão Geral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70" name="Google Shape;470;p5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5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Servidores de correio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Caixa postal contém mensagens que chegaram (ainda não lidas) para o usuário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Fila de mensagens contém as mensagens de correio a serem enviadas</a:t>
            </a:r>
            <a:endParaRPr/>
          </a:p>
        </p:txBody>
      </p:sp>
      <p:sp>
        <p:nvSpPr>
          <p:cNvPr id="477" name="Google Shape;477;p60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Visão Geral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78" name="Google Shape;478;p6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6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Visão Geral do </a:t>
            </a:r>
            <a:r>
              <a:rPr lang="en" sz="4300">
                <a:solidFill>
                  <a:srgbClr val="4A86E8"/>
                </a:solidFill>
              </a:rPr>
              <a:t>HTTP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922000" y="1657350"/>
            <a:ext cx="4784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Hypertext Transfer Protocol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Arquitetura Cliente-Servidor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Cliente: um browser faz requisições e recebe respostas, para exibir objetos Web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Servidor: responde requisições enviando objetos Web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374" y="1930975"/>
            <a:ext cx="3018027" cy="23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idx="1" type="body"/>
          </p:nvPr>
        </p:nvSpPr>
        <p:spPr>
          <a:xfrm>
            <a:off x="922000" y="1733550"/>
            <a:ext cx="7133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Protocolo SMTP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Permite aos servidores de correio trocarem mensagens entre si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Cliente: servidor de correio que envia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“Servidor”: servidor de correio que recebe</a:t>
            </a:r>
            <a:endParaRPr/>
          </a:p>
        </p:txBody>
      </p:sp>
      <p:sp>
        <p:nvSpPr>
          <p:cNvPr id="485" name="Google Shape;485;p61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Visão Geral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86" name="Google Shape;486;p6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6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Visão Geral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493" name="Google Shape;493;p6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4" name="Google Shape;49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738" y="1596375"/>
            <a:ext cx="3536537" cy="308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495;p62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496" name="Google Shape;496;p62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2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SMTP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03" name="Google Shape;503;p63"/>
          <p:cNvSpPr txBox="1"/>
          <p:nvPr>
            <p:ph idx="1" type="body"/>
          </p:nvPr>
        </p:nvSpPr>
        <p:spPr>
          <a:xfrm>
            <a:off x="922000" y="1733550"/>
            <a:ext cx="5111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Usa TCP para transferência confiável de mensagens de correio do cliente ao servidor, porta 25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Transferência direta: servidor que envia para o servidor que recebe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Três fases de transferência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Handshaking (apresentação)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Transferência de mensagens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Fechamento</a:t>
            </a:r>
            <a:endParaRPr sz="1600"/>
          </a:p>
        </p:txBody>
      </p:sp>
      <p:sp>
        <p:nvSpPr>
          <p:cNvPr id="504" name="Google Shape;504;p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228" y="1081600"/>
            <a:ext cx="2612175" cy="38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SMTP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12" name="Google Shape;512;p64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Interação comando/resposta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Comandos: texto ASCII 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Resposta: código de status e frase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Mensagens devem ser formatadas em código ASCII de 7 bits</a:t>
            </a:r>
            <a:endParaRPr/>
          </a:p>
        </p:txBody>
      </p:sp>
      <p:sp>
        <p:nvSpPr>
          <p:cNvPr id="513" name="Google Shape;513;p6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6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SMTP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20" name="Google Shape;520;p65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Alice chama seu agente de usuário para e-mail, fornece o endereço de Bob (por exemplo, bob@someschool.edu), compõe uma mensagem e instrui o agente de usuário a enviá-la.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 agente de usuário de Alice envia a mensagem para seu servidor de correio, onde ela é colocada em uma fila de mensagens.</a:t>
            </a:r>
            <a:endParaRPr/>
          </a:p>
        </p:txBody>
      </p:sp>
      <p:sp>
        <p:nvSpPr>
          <p:cNvPr id="521" name="Google Shape;521;p6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6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75" y="1144975"/>
            <a:ext cx="3263424" cy="1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SMTP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29" name="Google Shape;529;p66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O lado cliente do SMTP, que funciona no servidor de correio de Alice, vê a mensagem na fila e abre uma conexão TCP para um servidor SMTP, que funciona no servidor de correio de Bob.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Após alguns procedimentos iniciais de apresentação (handshaking), o cliente SMTP envia a mensagem de Alice pela conexão TCP.</a:t>
            </a:r>
            <a:endParaRPr/>
          </a:p>
        </p:txBody>
      </p:sp>
      <p:sp>
        <p:nvSpPr>
          <p:cNvPr id="530" name="Google Shape;530;p6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6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75" y="1144975"/>
            <a:ext cx="3263424" cy="1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SMTP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38" name="Google Shape;538;p67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No servidor de correio de Bob, o lado servidor do SMTP recebe a mensagem e a coloca na caixa postal dele.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Bob chama seu agente de usuário para ler a mensagem quando for mais conveniente para ele.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6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75" y="1144975"/>
            <a:ext cx="3263424" cy="1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SMTP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47" name="Google Shape;547;p68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</a:t>
            </a:r>
            <a:endParaRPr/>
          </a:p>
        </p:txBody>
      </p:sp>
      <p:sp>
        <p:nvSpPr>
          <p:cNvPr id="548" name="Google Shape;548;p6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6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475" y="1660303"/>
            <a:ext cx="4977400" cy="2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SMTP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56" name="Google Shape;556;p69"/>
          <p:cNvSpPr txBox="1"/>
          <p:nvPr>
            <p:ph idx="1" type="body"/>
          </p:nvPr>
        </p:nvSpPr>
        <p:spPr>
          <a:xfrm>
            <a:off x="922000" y="18097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SMTP usa conexões persistentes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SMTP exige que as mensagens (cabeçalho e corpo) estejam em ASCII de 7 bits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Servidor SMTP usa CRLF.CRLF para indicar o final da mensagem</a:t>
            </a:r>
            <a:endParaRPr/>
          </a:p>
        </p:txBody>
      </p:sp>
      <p:sp>
        <p:nvSpPr>
          <p:cNvPr id="557" name="Google Shape;557;p6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6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SMTP 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64" name="Google Shape;564;p70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Comparação com HTTP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HTTP: pull; E-mail: push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Ambos usam comandos e respostas em ASCII, interação comando/resposta e códigos de status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HTTP: cada objeto encapsulado na sua própria mensagem de resposta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SMTP: múltiplos objetos são enviados numa mensagem multiparte</a:t>
            </a:r>
            <a:endParaRPr sz="1600"/>
          </a:p>
        </p:txBody>
      </p:sp>
      <p:sp>
        <p:nvSpPr>
          <p:cNvPr id="565" name="Google Shape;565;p7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7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Visão Geral do </a:t>
            </a:r>
            <a:r>
              <a:rPr lang="en" sz="4300">
                <a:solidFill>
                  <a:srgbClr val="4A86E8"/>
                </a:solidFill>
              </a:rPr>
              <a:t>HTTP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922000" y="1733550"/>
            <a:ext cx="78150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Utiliza Transporte TCP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Cliente inicia conexão TCP (cria socket) para o servidor na porta 80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Servidor aceita uma conexão TCP do cliente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Mensagens HTTP (mensagens do protocolo de camada de aplicação) são trocadas entre o browser (cliente HTTP) e o servidor Web (servidor HTTP)  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conexão TCP é fechada</a:t>
            </a:r>
            <a:endParaRPr sz="1700"/>
          </a:p>
        </p:txBody>
      </p:sp>
      <p:sp>
        <p:nvSpPr>
          <p:cNvPr id="106" name="Google Shape;106;p1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Protocolos de </a:t>
            </a:r>
            <a:r>
              <a:rPr lang="en" sz="4400">
                <a:solidFill>
                  <a:srgbClr val="4A86E8"/>
                </a:solidFill>
              </a:rPr>
              <a:t>Acesso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72" name="Google Shape;572;p71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SMTP: entrega e armazena no servidor do destino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Protocolo de acesso: recupera mensagens do servidor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POP: Post Office Protocol [RFC 1939] 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Autorização (agente &lt;--&gt;servidor) e download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IMAP: Internet Mail Access Protocol [RFC 1730] 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Maiores recursos (mais complexo) 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Manipulação de mensagens armazenadas no servidor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HTTP: Hotmail , Yahoo! Mail, Gmail, etc.</a:t>
            </a:r>
            <a:endParaRPr sz="1600"/>
          </a:p>
        </p:txBody>
      </p:sp>
      <p:sp>
        <p:nvSpPr>
          <p:cNvPr id="573" name="Google Shape;573;p7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71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POP3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80" name="Google Shape;580;p72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exemplo a seguir usa o modo </a:t>
            </a:r>
            <a:r>
              <a:rPr i="1" lang="en" sz="1600"/>
              <a:t>download-and-delete </a:t>
            </a:r>
            <a:endParaRPr i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Bob não pode reler o e-mail se ele trocar o cliente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download-and-keep</a:t>
            </a:r>
            <a:r>
              <a:rPr lang="en" sz="1600"/>
              <a:t>: cópias das mensagens em clientes diferentes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POP3 é stateless através das sessões</a:t>
            </a:r>
            <a:endParaRPr sz="1600"/>
          </a:p>
        </p:txBody>
      </p:sp>
      <p:sp>
        <p:nvSpPr>
          <p:cNvPr id="581" name="Google Shape;581;p7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7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POP3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88" name="Google Shape;588;p73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Fase de autorização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Comandos do cliente	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user: declara nome do usuário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pass: password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respostas do servidor 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+OK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-ERR</a:t>
            </a:r>
            <a:endParaRPr sz="1600"/>
          </a:p>
        </p:txBody>
      </p:sp>
      <p:sp>
        <p:nvSpPr>
          <p:cNvPr id="589" name="Google Shape;589;p7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7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0" y="3161696"/>
            <a:ext cx="3543400" cy="1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POP3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97" name="Google Shape;597;p74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Fase de transação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list: lista mensagens e tamanhos 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retr: recupera mensagem pelo número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dele: apaga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quit</a:t>
            </a:r>
            <a:endParaRPr sz="1600"/>
          </a:p>
        </p:txBody>
      </p:sp>
      <p:sp>
        <p:nvSpPr>
          <p:cNvPr id="598" name="Google Shape;598;p7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7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124" y="1410225"/>
            <a:ext cx="2633274" cy="31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 </a:t>
            </a:r>
            <a:r>
              <a:rPr lang="en" sz="4400">
                <a:solidFill>
                  <a:srgbClr val="4A86E8"/>
                </a:solidFill>
              </a:rPr>
              <a:t>IMAP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606" name="Google Shape;606;p75"/>
          <p:cNvSpPr txBox="1"/>
          <p:nvPr>
            <p:ph idx="1" type="body"/>
          </p:nvPr>
        </p:nvSpPr>
        <p:spPr>
          <a:xfrm>
            <a:off x="922000" y="16573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Mantém todas as mensagens em um lugar: o servidor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Permite que o usuário organize as mensagens em pastas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Mantém o estado do usuário através das sessões: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Nomes das pastas e mapeamentos entre os IDs da mensagem e o nome da pasta</a:t>
            </a:r>
            <a:endParaRPr sz="1600"/>
          </a:p>
        </p:txBody>
      </p:sp>
      <p:sp>
        <p:nvSpPr>
          <p:cNvPr id="607" name="Google Shape;607;p7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7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6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Comandos </a:t>
            </a:r>
            <a:r>
              <a:rPr lang="en" sz="4400">
                <a:solidFill>
                  <a:srgbClr val="4A86E8"/>
                </a:solidFill>
              </a:rPr>
              <a:t>IMAP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614" name="Google Shape;614;p7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5" name="Google Shape;615;p76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16" name="Google Shape;616;p7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8" name="Google Shape;61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525" y="1749175"/>
            <a:ext cx="4344050" cy="28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7"/>
          <p:cNvSpPr txBox="1"/>
          <p:nvPr>
            <p:ph type="title"/>
          </p:nvPr>
        </p:nvSpPr>
        <p:spPr>
          <a:xfrm>
            <a:off x="922000" y="891775"/>
            <a:ext cx="7133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Comandos </a:t>
            </a:r>
            <a:r>
              <a:rPr lang="en" sz="4400">
                <a:solidFill>
                  <a:srgbClr val="4A86E8"/>
                </a:solidFill>
              </a:rPr>
              <a:t>IMAP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624" name="Google Shape;624;p7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5" name="Google Shape;625;p7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26" name="Google Shape;626;p7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8" name="Google Shape;628;p77"/>
          <p:cNvPicPr preferRelativeResize="0"/>
          <p:nvPr/>
        </p:nvPicPr>
        <p:blipFill rotWithShape="1">
          <a:blip r:embed="rId3">
            <a:alphaModFix/>
          </a:blip>
          <a:srcRect b="10434" l="0" r="0" t="0"/>
          <a:stretch/>
        </p:blipFill>
        <p:spPr>
          <a:xfrm>
            <a:off x="2316525" y="1749175"/>
            <a:ext cx="4344050" cy="25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77"/>
          <p:cNvPicPr preferRelativeResize="0"/>
          <p:nvPr/>
        </p:nvPicPr>
        <p:blipFill rotWithShape="1">
          <a:blip r:embed="rId4">
            <a:alphaModFix/>
          </a:blip>
          <a:srcRect b="9796" l="0" r="0" t="0"/>
          <a:stretch/>
        </p:blipFill>
        <p:spPr>
          <a:xfrm>
            <a:off x="2316525" y="2039012"/>
            <a:ext cx="4344050" cy="2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Protocolos de </a:t>
            </a:r>
            <a:r>
              <a:rPr lang="en" sz="4400">
                <a:solidFill>
                  <a:srgbClr val="4A86E8"/>
                </a:solidFill>
              </a:rPr>
              <a:t>Acesso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635" name="Google Shape;635;p7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6" name="Google Shape;63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50" y="1957202"/>
            <a:ext cx="7532699" cy="175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7" name="Google Shape;637;p78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638" name="Google Shape;638;p7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79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A86E8"/>
                </a:solidFill>
              </a:rPr>
              <a:t>Obrigado!</a:t>
            </a:r>
            <a:endParaRPr sz="9600">
              <a:solidFill>
                <a:srgbClr val="4A86E8"/>
              </a:solidFill>
            </a:endParaRPr>
          </a:p>
        </p:txBody>
      </p:sp>
      <p:sp>
        <p:nvSpPr>
          <p:cNvPr id="646" name="Google Shape;646;p7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647" name="Google Shape;647;p79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Visão Geral do </a:t>
            </a:r>
            <a:r>
              <a:rPr lang="en" sz="4300">
                <a:solidFill>
                  <a:srgbClr val="4A86E8"/>
                </a:solidFill>
              </a:rPr>
              <a:t>HTTP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922000" y="1733550"/>
            <a:ext cx="76824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HTTP é um protocolo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stateless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Por default, o servidor não mantém informação sobre os pedidos passados pelos clientes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Protocolos que mantêm informações de “estado” são complexos! 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Histórico do passado (estado) deve ser mantido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Se o servidor/cliente quebra, suas visões de “estado” podem ser inconsistentes, devendo ser reconciliadas</a:t>
            </a:r>
            <a:endParaRPr sz="1700"/>
          </a:p>
        </p:txBody>
      </p:sp>
      <p:sp>
        <p:nvSpPr>
          <p:cNvPr id="114" name="Google Shape;114;p1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4A86E8"/>
                </a:solidFill>
              </a:rPr>
              <a:t>Tempo de Resposta </a:t>
            </a:r>
            <a:r>
              <a:rPr lang="en" sz="4200"/>
              <a:t>HTTP</a:t>
            </a:r>
            <a:endParaRPr sz="4200">
              <a:solidFill>
                <a:srgbClr val="4A86E8"/>
              </a:solidFill>
            </a:endParaRPr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922000" y="1733550"/>
            <a:ext cx="44328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Round-Trip Time — RTT: tempo para enviar um pequeno pacote entre o cliente e o servidor e retornar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Tempo de resposta:  Um RTT para iniciar a conexão TCP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 RTT para requisição HTTP e 1</a:t>
            </a:r>
            <a:r>
              <a:rPr baseline="30000" lang="en" sz="1600"/>
              <a:t>os </a:t>
            </a:r>
            <a:r>
              <a:rPr lang="en" sz="1600"/>
              <a:t>bytes da resposta HTTP para retorno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Tempo de transmissão de arquivo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2" name="Google Shape;122;p19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75" y="1749175"/>
            <a:ext cx="3305224" cy="27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858600" y="4422750"/>
            <a:ext cx="45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Total = 2 RTT+ tempo de transmissão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A86E8"/>
                </a:solidFill>
              </a:rPr>
              <a:t>Conexões </a:t>
            </a:r>
            <a:r>
              <a:rPr lang="en" sz="4300"/>
              <a:t>do HTTP</a:t>
            </a:r>
            <a:endParaRPr sz="4300">
              <a:solidFill>
                <a:srgbClr val="4A86E8"/>
              </a:solidFill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922000" y="1733550"/>
            <a:ext cx="74802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Conexão Não-Persistente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Um objeto é enviado por vez sobre uma conexão TCP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Download de múltiplos objetos requer múltiplas conexões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Conexão Persistente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Múltiplos objetos podem ser enviados sobre uma única conexão TCP entre o cliente e o servidor</a:t>
            </a:r>
            <a:endParaRPr sz="1700"/>
          </a:p>
        </p:txBody>
      </p:sp>
      <p:sp>
        <p:nvSpPr>
          <p:cNvPr id="132" name="Google Shape;132;p2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