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Raleway ExtraBold"/>
      <p:bold r:id="rId39"/>
      <p:boldItalic r:id="rId40"/>
    </p:embeddedFont>
    <p:embeddedFont>
      <p:font typeface="Raleway Medium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ExtraBold-boldItalic.fntdata"/><Relationship Id="rId20" Type="http://schemas.openxmlformats.org/officeDocument/2006/relationships/slide" Target="slides/slide16.xml"/><Relationship Id="rId42" Type="http://schemas.openxmlformats.org/officeDocument/2006/relationships/font" Target="fonts/RalewayMedium-bold.fntdata"/><Relationship Id="rId41" Type="http://schemas.openxmlformats.org/officeDocument/2006/relationships/font" Target="fonts/RalewayMedium-regular.fntdata"/><Relationship Id="rId22" Type="http://schemas.openxmlformats.org/officeDocument/2006/relationships/slide" Target="slides/slide18.xml"/><Relationship Id="rId44" Type="http://schemas.openxmlformats.org/officeDocument/2006/relationships/font" Target="fonts/RalewayMedium-boldItalic.fntdata"/><Relationship Id="rId21" Type="http://schemas.openxmlformats.org/officeDocument/2006/relationships/slide" Target="slides/slide17.xml"/><Relationship Id="rId43" Type="http://schemas.openxmlformats.org/officeDocument/2006/relationships/font" Target="fonts/RalewayMedium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aleway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aleway-italic.fntdata"/><Relationship Id="rId14" Type="http://schemas.openxmlformats.org/officeDocument/2006/relationships/slide" Target="slides/slide10.xml"/><Relationship Id="rId36" Type="http://schemas.openxmlformats.org/officeDocument/2006/relationships/font" Target="fonts/Raleway-bold.fntdata"/><Relationship Id="rId17" Type="http://schemas.openxmlformats.org/officeDocument/2006/relationships/slide" Target="slides/slide13.xml"/><Relationship Id="rId39" Type="http://schemas.openxmlformats.org/officeDocument/2006/relationships/font" Target="fonts/RalewayExtraBold-bold.fntdata"/><Relationship Id="rId16" Type="http://schemas.openxmlformats.org/officeDocument/2006/relationships/slide" Target="slides/slide12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8c2d6400f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8c2d6400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8c2d6400f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8c2d6400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8c2d6400f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58c2d6400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75fd5ba25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75fd5ba2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8c2d6400f_0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8c2d6400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8c2d6400f_0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58c2d6400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58c2d6400f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58c2d6400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58c2d6400f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58c2d6400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8c2d6400f_0_1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58c2d6400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58c2d6400f_0_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58c2d6400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1a9bcaa9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1a9bcaa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58c2d6400f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58c2d6400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58c2d6400f_0_1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58c2d6400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58c2d6400f_0_1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58c2d6400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58c2d6400f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58c2d6400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58c2d6400f_0_1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58c2d6400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8c2d6400f_0_1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8c2d6400f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58c2d6400f_0_1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58c2d6400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575fd5ba25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575fd5ba2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8c2d6400f_0_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8c2d6400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58c2d6400f_0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58c2d6400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547f8e71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547f8e7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75fd5ba25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75fd5ba2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8c2d6400f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8c2d6400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8c2d6400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8c2d640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8c2d6400f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8c2d6400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75fd5ba25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75fd5ba2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8c2d6400f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8c2d6400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4A86E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ed">
  <p:cSld name="BLANK_1">
    <p:bg>
      <p:bgPr>
        <a:solidFill>
          <a:srgbClr val="4A86E8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4A86E8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4A86E8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A86E8"/>
                </a:solidFill>
              </a:defRPr>
            </a:lvl1pPr>
            <a:lvl2pPr lvl="1">
              <a:buNone/>
              <a:defRPr>
                <a:solidFill>
                  <a:srgbClr val="4A86E8"/>
                </a:solidFill>
              </a:defRPr>
            </a:lvl2pPr>
            <a:lvl3pPr lvl="2">
              <a:buNone/>
              <a:defRPr>
                <a:solidFill>
                  <a:srgbClr val="4A86E8"/>
                </a:solidFill>
              </a:defRPr>
            </a:lvl3pPr>
            <a:lvl4pPr lvl="3">
              <a:buNone/>
              <a:defRPr>
                <a:solidFill>
                  <a:srgbClr val="4A86E8"/>
                </a:solidFill>
              </a:defRPr>
            </a:lvl4pPr>
            <a:lvl5pPr lvl="4">
              <a:buNone/>
              <a:defRPr>
                <a:solidFill>
                  <a:srgbClr val="4A86E8"/>
                </a:solidFill>
              </a:defRPr>
            </a:lvl5pPr>
            <a:lvl6pPr lvl="5">
              <a:buNone/>
              <a:defRPr>
                <a:solidFill>
                  <a:srgbClr val="4A86E8"/>
                </a:solidFill>
              </a:defRPr>
            </a:lvl6pPr>
            <a:lvl7pPr lvl="6">
              <a:buNone/>
              <a:defRPr>
                <a:solidFill>
                  <a:srgbClr val="4A86E8"/>
                </a:solidFill>
              </a:defRPr>
            </a:lvl7pPr>
            <a:lvl8pPr lvl="7">
              <a:buNone/>
              <a:defRPr>
                <a:solidFill>
                  <a:srgbClr val="4A86E8"/>
                </a:solidFill>
              </a:defRPr>
            </a:lvl8pPr>
            <a:lvl9pPr lvl="8">
              <a:buNone/>
              <a:defRPr>
                <a:solidFill>
                  <a:srgbClr val="4A86E8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Raleway Medium"/>
              <a:buChar char="●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Raleway Medium"/>
              <a:buChar char="○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Raleway Medium"/>
              <a:buChar char="■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●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○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■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●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○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■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de Computadores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Camada de Aplicação</a:t>
            </a:r>
            <a:endParaRPr/>
          </a:p>
        </p:txBody>
      </p:sp>
      <p:grpSp>
        <p:nvGrpSpPr>
          <p:cNvPr id="58" name="Google Shape;58;p1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Google Shape;59;p12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4A86E8"/>
                </a:solidFill>
              </a:rPr>
              <a:t>Visualização </a:t>
            </a:r>
            <a:r>
              <a:rPr lang="en" sz="4300"/>
              <a:t>do D</a:t>
            </a:r>
            <a:r>
              <a:rPr lang="en" sz="4300"/>
              <a:t>NS</a:t>
            </a:r>
            <a:endParaRPr sz="4300">
              <a:solidFill>
                <a:srgbClr val="4A86E8"/>
              </a:solidFill>
            </a:endParaRPr>
          </a:p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11598" l="0" r="0" t="0"/>
          <a:stretch/>
        </p:blipFill>
        <p:spPr>
          <a:xfrm>
            <a:off x="932000" y="1749175"/>
            <a:ext cx="6846101" cy="27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4A86E8"/>
                </a:solidFill>
              </a:rPr>
              <a:t>Visualização </a:t>
            </a:r>
            <a:r>
              <a:rPr lang="en" sz="4300"/>
              <a:t>do DNS</a:t>
            </a:r>
            <a:endParaRPr sz="4300">
              <a:solidFill>
                <a:srgbClr val="4A86E8"/>
              </a:solidFill>
            </a:endParaRPr>
          </a:p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b="9926" l="0" r="0" t="0"/>
          <a:stretch/>
        </p:blipFill>
        <p:spPr>
          <a:xfrm>
            <a:off x="1014750" y="1749175"/>
            <a:ext cx="6680600" cy="278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962" y="1536900"/>
            <a:ext cx="4010175" cy="153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4A86E8"/>
                </a:solidFill>
              </a:rPr>
              <a:t>Visualização </a:t>
            </a:r>
            <a:r>
              <a:rPr lang="en" sz="4300"/>
              <a:t>do DNS</a:t>
            </a:r>
            <a:endParaRPr sz="4300">
              <a:solidFill>
                <a:srgbClr val="4A86E8"/>
              </a:solidFill>
            </a:endParaRPr>
          </a:p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922000" y="2922500"/>
            <a:ext cx="78150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Cliente quer o IP para www.amazon.com; 1</a:t>
            </a:r>
            <a:r>
              <a:rPr baseline="30000" lang="en" sz="1500"/>
              <a:t>a</a:t>
            </a:r>
            <a:r>
              <a:rPr lang="en" sz="1500"/>
              <a:t> </a:t>
            </a:r>
            <a:r>
              <a:rPr lang="en" sz="1500"/>
              <a:t>aprox.:  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Cliente consulta um servidor de raiz para encontrar o servidor DNS .com 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Cliente consulta o servidor DNS com para obter o servidor DNS amazon.com 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Cliente consulta o servidor DNS amazon.com para obter o endereço IP </a:t>
            </a:r>
            <a:br>
              <a:rPr lang="en" sz="1500"/>
            </a:br>
            <a:r>
              <a:rPr lang="en" sz="1500"/>
              <a:t>para www.amazon.com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4A86E8"/>
                </a:solidFill>
              </a:rPr>
              <a:t>Tipos </a:t>
            </a:r>
            <a:r>
              <a:rPr lang="en" sz="4300"/>
              <a:t>de Servidores DNS</a:t>
            </a:r>
            <a:endParaRPr sz="4300">
              <a:solidFill>
                <a:srgbClr val="4A86E8"/>
              </a:solidFill>
            </a:endParaRPr>
          </a:p>
        </p:txBody>
      </p:sp>
      <p:sp>
        <p:nvSpPr>
          <p:cNvPr id="159" name="Google Shape;159;p2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Servidores de Nomes Raiz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São contatados pelos servidores de nomes locais que não podem resolver um nome  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Buscam servidores de nomes autorizados se o mapeamento do nome não for conhecido  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Conseguem o mapeamento  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Retornam o mapeamento para o servidor de nomes local</a:t>
            </a:r>
            <a:endParaRPr sz="1700"/>
          </a:p>
        </p:txBody>
      </p:sp>
      <p:sp>
        <p:nvSpPr>
          <p:cNvPr id="161" name="Google Shape;161;p24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7" name="Google Shape;167;p25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168" name="Google Shape;168;p25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261" y="2008475"/>
            <a:ext cx="5343876" cy="273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4A86E8"/>
                </a:solidFill>
              </a:rPr>
              <a:t>Tipos </a:t>
            </a:r>
            <a:r>
              <a:rPr lang="en" sz="4300"/>
              <a:t>de Servidores DNS</a:t>
            </a:r>
            <a:endParaRPr sz="4300">
              <a:solidFill>
                <a:srgbClr val="4A86E8"/>
              </a:solidFill>
            </a:endParaRPr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Servidores de nomes raiz pelo mundo (USA: ~200)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8" name="Google Shape;178;p26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179" name="Google Shape;179;p26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Google Shape;181;p2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4A86E8"/>
                </a:solidFill>
              </a:rPr>
              <a:t>Tipos </a:t>
            </a:r>
            <a:r>
              <a:rPr lang="en" sz="4300"/>
              <a:t>de Servidores DNS</a:t>
            </a:r>
            <a:endParaRPr sz="4300">
              <a:solidFill>
                <a:srgbClr val="4A86E8"/>
              </a:solidFill>
            </a:endParaRPr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567" y="1733550"/>
            <a:ext cx="4918874" cy="299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4A86E8"/>
                </a:solidFill>
              </a:rPr>
              <a:t>Tipos </a:t>
            </a:r>
            <a:r>
              <a:rPr lang="en" sz="4300"/>
              <a:t>de Servidores DNS</a:t>
            </a:r>
            <a:endParaRPr sz="4300">
              <a:solidFill>
                <a:srgbClr val="4A86E8"/>
              </a:solidFill>
            </a:endParaRPr>
          </a:p>
        </p:txBody>
      </p:sp>
      <p:sp>
        <p:nvSpPr>
          <p:cNvPr id="188" name="Google Shape;188;p2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Servidores Top-Level Domain (TLD): responsáveis pelos domínios com, org, net, edu etc e todos os domínios top-level nacionais uk, fr, ca, jp, br  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Soluções de rede mantém servidores para o TLD “com” 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Educause para o TLD “edu”</a:t>
            </a:r>
            <a:endParaRPr sz="1700"/>
          </a:p>
        </p:txBody>
      </p:sp>
      <p:sp>
        <p:nvSpPr>
          <p:cNvPr id="190" name="Google Shape;190;p27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4A86E8"/>
                </a:solidFill>
              </a:rPr>
              <a:t>Tipos </a:t>
            </a:r>
            <a:r>
              <a:rPr lang="en" sz="4300"/>
              <a:t>de Servidores DNS</a:t>
            </a:r>
            <a:endParaRPr sz="4300">
              <a:solidFill>
                <a:srgbClr val="4A86E8"/>
              </a:solidFill>
            </a:endParaRPr>
          </a:p>
        </p:txBody>
      </p:sp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Servidores DNS autorizados: servidores DNS de organizações 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Provêem nome de hospedeiro autorizado para mapeamentos IP para servidores de organizações (ex.: Web e mail)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Podem ser mantidos por uma organização ou provedor de serviços</a:t>
            </a:r>
            <a:endParaRPr sz="1700"/>
          </a:p>
        </p:txBody>
      </p:sp>
      <p:sp>
        <p:nvSpPr>
          <p:cNvPr id="198" name="Google Shape;198;p28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4A86E8"/>
                </a:solidFill>
              </a:rPr>
              <a:t>Tipos </a:t>
            </a:r>
            <a:r>
              <a:rPr lang="en" sz="4300"/>
              <a:t>de Servidores DNS</a:t>
            </a:r>
            <a:endParaRPr sz="4300">
              <a:solidFill>
                <a:srgbClr val="4A86E8"/>
              </a:solidFill>
            </a:endParaRPr>
          </a:p>
        </p:txBody>
      </p:sp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Servidor Local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Não pertence estritamente a uma hierarquia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Cada ISP (ISP residencial, companhia, universidade) possui um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Também chamado de “servidor de nomes default”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Quando um hospedeiro faz uma pergunta a um DNS, a pergunta é enviada para seu servidor DNS local 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Age como um procurador (proxy), encaminhando as perguntas para dentro da hierarquia</a:t>
            </a:r>
            <a:endParaRPr sz="1600"/>
          </a:p>
        </p:txBody>
      </p:sp>
      <p:sp>
        <p:nvSpPr>
          <p:cNvPr id="206" name="Google Shape;206;p29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" name="Google Shape;212;p30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213" name="Google Shape;213;p30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0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3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4A86E8"/>
                </a:solidFill>
              </a:rPr>
              <a:t>Interação </a:t>
            </a:r>
            <a:r>
              <a:rPr lang="en" sz="3700"/>
              <a:t>de Servidores DNS</a:t>
            </a:r>
            <a:endParaRPr sz="3700">
              <a:solidFill>
                <a:srgbClr val="4A86E8"/>
              </a:solidFill>
            </a:endParaRPr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100" y="1624775"/>
            <a:ext cx="2335199" cy="30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Agenda</a:t>
            </a:r>
            <a:endParaRPr sz="4800"/>
          </a:p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" name="Google Shape;70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1" name="Google Shape;71;p13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2" name="Google Shape;222;p31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223" name="Google Shape;223;p31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3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4A86E8"/>
                </a:solidFill>
              </a:rPr>
              <a:t>Interação </a:t>
            </a:r>
            <a:r>
              <a:rPr lang="en" sz="3700"/>
              <a:t>de Servidores DNS</a:t>
            </a:r>
            <a:endParaRPr sz="3700">
              <a:solidFill>
                <a:srgbClr val="4A86E8"/>
              </a:solidFill>
            </a:endParaRPr>
          </a:p>
        </p:txBody>
      </p:sp>
      <p:pic>
        <p:nvPicPr>
          <p:cNvPr id="226" name="Google Shape;226;p31"/>
          <p:cNvPicPr preferRelativeResize="0"/>
          <p:nvPr/>
        </p:nvPicPr>
        <p:blipFill rotWithShape="1">
          <a:blip r:embed="rId3">
            <a:alphaModFix/>
          </a:blip>
          <a:srcRect b="11738" l="0" r="0" t="0"/>
          <a:stretch/>
        </p:blipFill>
        <p:spPr>
          <a:xfrm>
            <a:off x="1364600" y="1528200"/>
            <a:ext cx="6414824" cy="272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A86E8"/>
                </a:solidFill>
              </a:rPr>
              <a:t>Exemplo </a:t>
            </a:r>
            <a:r>
              <a:rPr lang="en" sz="4000"/>
              <a:t>de Consulta DNS</a:t>
            </a:r>
            <a:endParaRPr sz="4000">
              <a:solidFill>
                <a:srgbClr val="4A86E8"/>
              </a:solidFill>
            </a:endParaRPr>
          </a:p>
        </p:txBody>
      </p:sp>
      <p:sp>
        <p:nvSpPr>
          <p:cNvPr id="232" name="Google Shape;232;p3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Consulta recursiva: Transfere a tarefa de resolução do nome para o servidor de nomes consultado 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Consulta encadeada: Servidor contatado responde com o nome de outro servidor de nomes para contato 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“eu não sei isto, mas pergunte a este servidor”</a:t>
            </a:r>
            <a:endParaRPr sz="1600"/>
          </a:p>
        </p:txBody>
      </p:sp>
      <p:sp>
        <p:nvSpPr>
          <p:cNvPr id="234" name="Google Shape;234;p32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" name="Google Shape;240;p33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241" name="Google Shape;241;p33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3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3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A86E8"/>
                </a:solidFill>
              </a:rPr>
              <a:t>Exemplo </a:t>
            </a:r>
            <a:r>
              <a:rPr lang="en" sz="4000"/>
              <a:t>de Consulta DNS</a:t>
            </a:r>
            <a:endParaRPr sz="4300">
              <a:solidFill>
                <a:srgbClr val="4A86E8"/>
              </a:solidFill>
            </a:endParaRPr>
          </a:p>
        </p:txBody>
      </p:sp>
      <p:pic>
        <p:nvPicPr>
          <p:cNvPr id="244" name="Google Shape;2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100" y="1611900"/>
            <a:ext cx="2167891" cy="30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4A86E8"/>
                </a:solidFill>
              </a:rPr>
              <a:t>Atualizações </a:t>
            </a:r>
            <a:r>
              <a:rPr lang="en" sz="4300"/>
              <a:t>DNS</a:t>
            </a:r>
            <a:endParaRPr sz="4300">
              <a:solidFill>
                <a:srgbClr val="4A86E8"/>
              </a:solidFill>
            </a:endParaRPr>
          </a:p>
        </p:txBody>
      </p:sp>
      <p:sp>
        <p:nvSpPr>
          <p:cNvPr id="250" name="Google Shape;250;p3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34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Uma vez que um servidor de nomes aprende um mapeamento, ele armazena o mapeamento num registro do tipo cache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Registro do cache tornam-se obsoletos e desaparecem depois de um certo tempo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Servidores TLD são tipicamente armazenados em cache nos servidores de nome locais</a:t>
            </a:r>
            <a:endParaRPr sz="1600"/>
          </a:p>
        </p:txBody>
      </p:sp>
      <p:sp>
        <p:nvSpPr>
          <p:cNvPr id="252" name="Google Shape;252;p34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4A86E8"/>
                </a:solidFill>
              </a:rPr>
              <a:t>Atualizações </a:t>
            </a:r>
            <a:r>
              <a:rPr lang="en" sz="4300"/>
              <a:t>DNS</a:t>
            </a:r>
            <a:endParaRPr sz="4300">
              <a:solidFill>
                <a:srgbClr val="4A86E8"/>
              </a:solidFill>
            </a:endParaRPr>
          </a:p>
        </p:txBody>
      </p:sp>
      <p:sp>
        <p:nvSpPr>
          <p:cNvPr id="258" name="Google Shape;258;p3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35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DNS: base de dados distribuída que armazena registros de recursos (RR) 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formato dos RR: (name, value, type,ttl)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Type = A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name é o nome do computador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value é o endereço IP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Type = NS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name é um domínio (ex.: foo.com) 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value é o endereço IP do servidor de nomes autorizados para este domínio   </a:t>
            </a:r>
            <a:endParaRPr sz="1600"/>
          </a:p>
        </p:txBody>
      </p:sp>
      <p:sp>
        <p:nvSpPr>
          <p:cNvPr id="260" name="Google Shape;260;p35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4A86E8"/>
                </a:solidFill>
              </a:rPr>
              <a:t>Atualizações </a:t>
            </a:r>
            <a:r>
              <a:rPr lang="en" sz="4300"/>
              <a:t>DNS</a:t>
            </a:r>
            <a:endParaRPr sz="4300">
              <a:solidFill>
                <a:srgbClr val="4A86E8"/>
              </a:solidFill>
            </a:endParaRPr>
          </a:p>
        </p:txBody>
      </p:sp>
      <p:sp>
        <p:nvSpPr>
          <p:cNvPr id="266" name="Google Shape;266;p3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36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DNS: base de dados distribuída que armazena registros de recursos (RR) 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formato dos RR: (name, value, type,ttl)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Type = CNAME 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name é um “apelido” para algum nome “canônico” (o nome real) 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Exemplo: www.ibm.com é realmente www.ibm.com.cs186.net 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value é o nome canônico 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Type = MX 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value é o nome do servidor de correio associado com name</a:t>
            </a:r>
            <a:endParaRPr sz="1600"/>
          </a:p>
        </p:txBody>
      </p:sp>
      <p:sp>
        <p:nvSpPr>
          <p:cNvPr id="268" name="Google Shape;268;p36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Formato de </a:t>
            </a:r>
            <a:r>
              <a:rPr lang="en" sz="4400">
                <a:solidFill>
                  <a:srgbClr val="4A86E8"/>
                </a:solidFill>
              </a:rPr>
              <a:t>Mensagem</a:t>
            </a:r>
            <a:r>
              <a:rPr lang="en" sz="4400"/>
              <a:t> </a:t>
            </a:r>
            <a:endParaRPr sz="4300">
              <a:solidFill>
                <a:srgbClr val="4A86E8"/>
              </a:solidFill>
            </a:endParaRPr>
          </a:p>
        </p:txBody>
      </p:sp>
      <p:sp>
        <p:nvSpPr>
          <p:cNvPr id="274" name="Google Shape;274;p3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37"/>
          <p:cNvSpPr txBox="1"/>
          <p:nvPr>
            <p:ph idx="1" type="body"/>
          </p:nvPr>
        </p:nvSpPr>
        <p:spPr>
          <a:xfrm>
            <a:off x="922000" y="1733550"/>
            <a:ext cx="77877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Protocolo DNS: mensagem de consulta e resposta , ambas com o mesmo formato de mensagem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Cabeçalho da mensagem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Identificação: 16 bits para consulta, resposta usa o mesmo número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Flags: 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Consulta ou resposta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Recursão desejada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Recursão disponível  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Resposta é autorizada</a:t>
            </a:r>
            <a:endParaRPr sz="1600"/>
          </a:p>
        </p:txBody>
      </p:sp>
      <p:sp>
        <p:nvSpPr>
          <p:cNvPr id="276" name="Google Shape;276;p37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338" y="1596775"/>
            <a:ext cx="5145336" cy="308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Formato de </a:t>
            </a:r>
            <a:r>
              <a:rPr lang="en" sz="4400">
                <a:solidFill>
                  <a:srgbClr val="4A86E8"/>
                </a:solidFill>
              </a:rPr>
              <a:t>Mensagem</a:t>
            </a:r>
            <a:r>
              <a:rPr lang="en" sz="4400"/>
              <a:t> 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283" name="Google Shape;283;p3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4" name="Google Shape;284;p38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285" name="Google Shape;285;p3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4A86E8"/>
                </a:solidFill>
              </a:rPr>
              <a:t>Segurança </a:t>
            </a:r>
            <a:r>
              <a:rPr lang="en" sz="4300"/>
              <a:t>DNS</a:t>
            </a:r>
            <a:endParaRPr sz="4300">
              <a:solidFill>
                <a:srgbClr val="4A86E8"/>
              </a:solidFill>
            </a:endParaRPr>
          </a:p>
        </p:txBody>
      </p:sp>
      <p:sp>
        <p:nvSpPr>
          <p:cNvPr id="292" name="Google Shape;292;p3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39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Ataques DDoS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Bombardeio em servidores raiz com tráfego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Sem sucesso até hoje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Filtragem de tráfego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Servidores DNS locais armazenam IPs de servidores TLD, permitindo o desvio do servidor raiz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Bombardeio em servidores TLD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Potencialmente mais perigoso</a:t>
            </a:r>
            <a:endParaRPr sz="1600"/>
          </a:p>
        </p:txBody>
      </p:sp>
      <p:sp>
        <p:nvSpPr>
          <p:cNvPr id="294" name="Google Shape;294;p39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4A86E8"/>
                </a:solidFill>
              </a:rPr>
              <a:t>Segurança </a:t>
            </a:r>
            <a:r>
              <a:rPr lang="en" sz="4300"/>
              <a:t>DNS</a:t>
            </a:r>
            <a:endParaRPr sz="4300">
              <a:solidFill>
                <a:srgbClr val="4A86E8"/>
              </a:solidFill>
            </a:endParaRPr>
          </a:p>
        </p:txBody>
      </p:sp>
      <p:sp>
        <p:nvSpPr>
          <p:cNvPr id="300" name="Google Shape;300;p4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40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Ataques de falsificação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Interceptação de consultas DNS, retornando respostas falsas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Envenenamento de cache DNS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RFC 4033: serviços de autenticação DNSSEC</a:t>
            </a:r>
            <a:endParaRPr sz="1600"/>
          </a:p>
        </p:txBody>
      </p:sp>
      <p:sp>
        <p:nvSpPr>
          <p:cNvPr id="302" name="Google Shape;302;p40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</a:t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Visão Geral, Serviços, Tipos de Servidores, Interações, Formato de Mensagem</a:t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41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A86E8"/>
                </a:solidFill>
              </a:rPr>
              <a:t>Obrigado</a:t>
            </a:r>
            <a:r>
              <a:rPr lang="en" sz="9600">
                <a:solidFill>
                  <a:srgbClr val="4A86E8"/>
                </a:solidFill>
              </a:rPr>
              <a:t>!</a:t>
            </a:r>
            <a:endParaRPr sz="9600">
              <a:solidFill>
                <a:srgbClr val="4A86E8"/>
              </a:solidFill>
            </a:endParaRPr>
          </a:p>
        </p:txBody>
      </p:sp>
      <p:sp>
        <p:nvSpPr>
          <p:cNvPr id="309" name="Google Shape;309;p41"/>
          <p:cNvSpPr txBox="1"/>
          <p:nvPr>
            <p:ph idx="4294967295" type="subTitle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Dúvidas?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/>
          </a:p>
        </p:txBody>
      </p:sp>
      <p:sp>
        <p:nvSpPr>
          <p:cNvPr id="310" name="Google Shape;310;p41"/>
          <p:cNvSpPr/>
          <p:nvPr/>
        </p:nvSpPr>
        <p:spPr>
          <a:xfrm>
            <a:off x="8054234" y="327815"/>
            <a:ext cx="798007" cy="72583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Visão Geral do </a:t>
            </a:r>
            <a:r>
              <a:rPr lang="en" sz="4300">
                <a:solidFill>
                  <a:srgbClr val="4A86E8"/>
                </a:solidFill>
              </a:rPr>
              <a:t>DNS</a:t>
            </a:r>
            <a:endParaRPr sz="4300">
              <a:solidFill>
                <a:srgbClr val="4A86E8"/>
              </a:solidFill>
            </a:endParaRPr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922000" y="1733550"/>
            <a:ext cx="7133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Visão pessoal: Muitas identificações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RG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CPF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Passaporte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</a:t>
            </a:r>
            <a:r>
              <a:rPr lang="en" sz="1600"/>
              <a:t>ome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Roteadores e Hosts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Endereços IP (32b) - endereçamento dos datagramas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“Nome” - endereçamento para as pessoas</a:t>
            </a:r>
            <a:endParaRPr sz="1600"/>
          </a:p>
        </p:txBody>
      </p:sp>
      <p:sp>
        <p:nvSpPr>
          <p:cNvPr id="88" name="Google Shape;88;p15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Visão Geral do </a:t>
            </a:r>
            <a:r>
              <a:rPr lang="en" sz="4300">
                <a:solidFill>
                  <a:srgbClr val="4A86E8"/>
                </a:solidFill>
              </a:rPr>
              <a:t>DNS</a:t>
            </a:r>
            <a:endParaRPr sz="4300">
              <a:solidFill>
                <a:srgbClr val="4A86E8"/>
              </a:solidFill>
            </a:endParaRPr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922000" y="1733550"/>
            <a:ext cx="7133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Enorme banco de dados distribuído: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Em torno de bilhões de registros, cada um simples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Lida com muitos trilhões de consultas/dia: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Muito mais leituras do que gravações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 desempenho é importante: quase todas as transações da Internet interagem com o DNS - contagem de milisegundos!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6" name="Google Shape;96;p16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Visão Geral do </a:t>
            </a:r>
            <a:r>
              <a:rPr lang="en" sz="4300">
                <a:solidFill>
                  <a:srgbClr val="4A86E8"/>
                </a:solidFill>
              </a:rPr>
              <a:t>DNS</a:t>
            </a:r>
            <a:endParaRPr sz="4300">
              <a:solidFill>
                <a:srgbClr val="4A86E8"/>
              </a:solidFill>
            </a:endParaRPr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922000" y="1733550"/>
            <a:ext cx="7133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Banco de dados distribuído implementado na hierarquia de muitos servidores de nomes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Protocolo de camada de aplicação: hosts, servidores DNS se comunicam para resolver nomes (tradução de endereço/nome)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Nota: função central da Internet, implementada como protocolo de camada de aplicação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Complexidade na “borda” da rede</a:t>
            </a:r>
            <a:endParaRPr sz="1600"/>
          </a:p>
        </p:txBody>
      </p:sp>
      <p:sp>
        <p:nvSpPr>
          <p:cNvPr id="104" name="Google Shape;104;p17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Visão Geral do </a:t>
            </a:r>
            <a:r>
              <a:rPr lang="en" sz="4300">
                <a:solidFill>
                  <a:srgbClr val="4A86E8"/>
                </a:solidFill>
              </a:rPr>
              <a:t>DNS</a:t>
            </a:r>
            <a:endParaRPr sz="4300">
              <a:solidFill>
                <a:srgbClr val="4A86E8"/>
              </a:solidFill>
            </a:endParaRPr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922000" y="1733550"/>
            <a:ext cx="7133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Organizacionalmente, fisicamente descentralizado: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Milhões de organizações diferentes responsáveis por seus registros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“à prova de balas”: confiabilidade, segurança</a:t>
            </a:r>
            <a:endParaRPr sz="1600"/>
          </a:p>
        </p:txBody>
      </p:sp>
      <p:sp>
        <p:nvSpPr>
          <p:cNvPr id="112" name="Google Shape;112;p18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4A86E8"/>
                </a:solidFill>
              </a:rPr>
              <a:t>S</a:t>
            </a:r>
            <a:r>
              <a:rPr lang="en" sz="4300">
                <a:solidFill>
                  <a:srgbClr val="4A86E8"/>
                </a:solidFill>
              </a:rPr>
              <a:t>erviços </a:t>
            </a:r>
            <a:r>
              <a:rPr lang="en" sz="4300"/>
              <a:t>DNS</a:t>
            </a:r>
            <a:endParaRPr sz="4300">
              <a:solidFill>
                <a:srgbClr val="4A86E8"/>
              </a:solidFill>
            </a:endParaRPr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922000" y="1733550"/>
            <a:ext cx="78150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Tradução de nome de host para endereço IP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Alias (apelido) de host e de servidor de correio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Distribuição de carga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Servidores Web replicados: muitos endereços IP correspondem a um nome</a:t>
            </a:r>
            <a:endParaRPr sz="1700"/>
          </a:p>
        </p:txBody>
      </p:sp>
      <p:sp>
        <p:nvSpPr>
          <p:cNvPr id="120" name="Google Shape;120;p19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4A86E8"/>
                </a:solidFill>
              </a:rPr>
              <a:t>Serviços </a:t>
            </a:r>
            <a:r>
              <a:rPr lang="en" sz="4300"/>
              <a:t>DNS</a:t>
            </a:r>
            <a:endParaRPr sz="4300">
              <a:solidFill>
                <a:srgbClr val="4A86E8"/>
              </a:solidFill>
            </a:endParaRPr>
          </a:p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922000" y="1657350"/>
            <a:ext cx="78150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Por que não centralizar o DNS?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Ponto </a:t>
            </a:r>
            <a:r>
              <a:rPr lang="en" sz="1600"/>
              <a:t>único</a:t>
            </a:r>
            <a:r>
              <a:rPr lang="en" sz="1600"/>
              <a:t> de falha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Volume de trafego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Banco de dados centralizado distante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Manutenção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Não é escalável!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Servidores DNS Comcast sozinhos: 600B de consultas DNS/dia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Servidores DNS da Akamai sozinhos: 2,2T de consultas DNS/dia</a:t>
            </a:r>
            <a:endParaRPr sz="1600"/>
          </a:p>
        </p:txBody>
      </p:sp>
      <p:sp>
        <p:nvSpPr>
          <p:cNvPr id="128" name="Google Shape;128;p20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FFB600"/>
      </a:accent1>
      <a:accent2>
        <a:srgbClr val="FF8400"/>
      </a:accent2>
      <a:accent3>
        <a:srgbClr val="FA5E5E"/>
      </a:accent3>
      <a:accent4>
        <a:srgbClr val="E42A87"/>
      </a:accent4>
      <a:accent5>
        <a:srgbClr val="B143C7"/>
      </a:accent5>
      <a:accent6>
        <a:srgbClr val="7241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