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</p:sldIdLst>
  <p:sldSz cy="5143500" cx="9144000"/>
  <p:notesSz cx="6858000" cy="9144000"/>
  <p:embeddedFontLst>
    <p:embeddedFont>
      <p:font typeface="Raleway"/>
      <p:regular r:id="rId93"/>
      <p:bold r:id="rId94"/>
      <p:italic r:id="rId95"/>
      <p:boldItalic r:id="rId96"/>
    </p:embeddedFont>
    <p:embeddedFont>
      <p:font typeface="Raleway ExtraBold"/>
      <p:bold r:id="rId97"/>
      <p:boldItalic r:id="rId98"/>
    </p:embeddedFont>
    <p:embeddedFont>
      <p:font typeface="Raleway Medium"/>
      <p:regular r:id="rId99"/>
      <p:bold r:id="rId100"/>
      <p:italic r:id="rId101"/>
      <p:boldItalic r:id="rId10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C6FF6B-98F7-46CB-8BA7-2160F4EFFB52}">
  <a:tblStyle styleId="{8EC6FF6B-98F7-46CB-8BA7-2160F4EFFB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2" Type="http://schemas.openxmlformats.org/officeDocument/2006/relationships/font" Target="fonts/RalewayMedium-boldItalic.fntdata"/><Relationship Id="rId101" Type="http://schemas.openxmlformats.org/officeDocument/2006/relationships/font" Target="fonts/RalewayMedium-italic.fntdata"/><Relationship Id="rId100" Type="http://schemas.openxmlformats.org/officeDocument/2006/relationships/font" Target="fonts/RalewayMedium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font" Target="fonts/Raleway-italic.fntdata"/><Relationship Id="rId94" Type="http://schemas.openxmlformats.org/officeDocument/2006/relationships/font" Target="fonts/Raleway-bold.fntdata"/><Relationship Id="rId97" Type="http://schemas.openxmlformats.org/officeDocument/2006/relationships/font" Target="fonts/RalewayExtraBold-bold.fntdata"/><Relationship Id="rId96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99" Type="http://schemas.openxmlformats.org/officeDocument/2006/relationships/font" Target="fonts/RalewayMedium-regular.fntdata"/><Relationship Id="rId10" Type="http://schemas.openxmlformats.org/officeDocument/2006/relationships/slide" Target="slides/slide5.xml"/><Relationship Id="rId98" Type="http://schemas.openxmlformats.org/officeDocument/2006/relationships/font" Target="fonts/Raleway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font" Target="fonts/Raleway-regular.fntdata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a66d85cad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a66d85ca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a66d85cad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a66d85ca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a66d85cad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a66d85ca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a167f1117_0_2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a167f111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a167f1117_0_2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a167f111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a66d85cad_0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a66d85ca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a66d85cad_0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a66d85ca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a66d85cad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a66d85ca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a66d85cad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a66d85ca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a66d85cad_0_1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a66d85ca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1a9bcaa9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1a9bcaa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a66d85cad_0_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a66d85ca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a66d85cad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a66d85ca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a66d85cad_0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a66d85ca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a66d85cad_0_2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a66d85ca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a66d85cad_0_2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a66d85ca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a66d85cad_0_2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a66d85ca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a66d85cad_0_2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a66d85ca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a66d85cad_0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a66d85ca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a66d85cad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a66d85ca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a66d85cad_0_2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a66d85ca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44ce444d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44ce444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a167f1117_0_2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a167f111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a66d85cad_0_2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a66d85cad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a167f1117_0_4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a167f1117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a167f1117_0_2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a167f111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a66d85cad_0_2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a66d85ca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a66d85cad_0_2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a66d85ca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a167f1117_0_3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3a167f1117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a167f1117_0_3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a167f111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a66d85cad_0_3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3a66d85ca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a66d85cad_0_3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3a66d85ca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a66d85cad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a66d85c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a66d85cad_0_3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3a66d85ca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a167f1117_0_3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a167f111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3a66d85cad_0_3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3a66d85cad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3a66d85cad_0_3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3a66d85cad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a167f1117_0_4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a167f1117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66d85cad_0_3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66d85ca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a66d85cad_0_3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3a66d85cad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a66d85cad_0_3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a66d85cad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3a66d85cad_0_3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3a66d85ca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a66d85cad_0_4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3a66d85cad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a167f1117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a167f11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3a66d85cad_0_4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3a66d85cad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3a66d85cad_0_4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3a66d85cad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3a66d85cad_0_4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3a66d85cad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3a66d85cad_0_4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3a66d85cad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a66d85cad_0_4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3a66d85cad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3a66d85cad_0_4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3a66d85cad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3a66d85cad_0_4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3a66d85cad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3a66d85cad_0_5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3a66d85cad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3a66d85cad_0_5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3a66d85cad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a66d85cad_0_5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3a66d85cad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a167f111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a167f1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3a66d85cad_0_5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3a66d85cad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3a66d85cad_0_5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3a66d85cad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3a66d85cad_0_5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3a66d85cad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3a66d85cad_0_5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3a66d85cad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3a66d85cad_0_5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3a66d85cad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3a66d85cad_0_6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3a66d85cad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3a66d85cad_0_6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3a66d85cad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3a66d85cad_0_4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3a66d85cad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3a66d85cad_0_6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3a66d85cad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3a66d85cad_0_6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3a66d85cad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a66d85cad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a66d85c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3a66d85cad_0_6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3a66d85cad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3a66d85cad_0_6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3a66d85ca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3a66d85cad_0_6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3a66d85cad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3a66d85cad_0_6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3a66d85cad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3a66d85cad_0_6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3a66d85cad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3a66d85cad_0_7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3a66d85cad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3a66d85cad_0_7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3a66d85cad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3a66d85cad_0_7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3a66d85cad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3a66d85cad_0_7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3a66d85cad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3a66d85cad_0_7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3a66d85cad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a66d85cad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a66d85ca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3a66d85cad_0_7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3a66d85cad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3a66d85cad_0_7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3a66d85cad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3a66d85cad_0_7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3a66d85cad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3a66d85cad_0_8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3a66d85cad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3a66d85cad_0_7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3a66d85cad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3a66d85cad_0_8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3a66d85cad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3a66d85cad_0_8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3a66d85cad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a167f1117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a167f11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4A86E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4A86E8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A86E8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4A86E8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A86E8"/>
                </a:solidFill>
              </a:defRPr>
            </a:lvl1pPr>
            <a:lvl2pPr lvl="1">
              <a:buNone/>
              <a:defRPr>
                <a:solidFill>
                  <a:srgbClr val="4A86E8"/>
                </a:solidFill>
              </a:defRPr>
            </a:lvl2pPr>
            <a:lvl3pPr lvl="2">
              <a:buNone/>
              <a:defRPr>
                <a:solidFill>
                  <a:srgbClr val="4A86E8"/>
                </a:solidFill>
              </a:defRPr>
            </a:lvl3pPr>
            <a:lvl4pPr lvl="3">
              <a:buNone/>
              <a:defRPr>
                <a:solidFill>
                  <a:srgbClr val="4A86E8"/>
                </a:solidFill>
              </a:defRPr>
            </a:lvl4pPr>
            <a:lvl5pPr lvl="4">
              <a:buNone/>
              <a:defRPr>
                <a:solidFill>
                  <a:srgbClr val="4A86E8"/>
                </a:solidFill>
              </a:defRPr>
            </a:lvl5pPr>
            <a:lvl6pPr lvl="5">
              <a:buNone/>
              <a:defRPr>
                <a:solidFill>
                  <a:srgbClr val="4A86E8"/>
                </a:solidFill>
              </a:defRPr>
            </a:lvl6pPr>
            <a:lvl7pPr lvl="6">
              <a:buNone/>
              <a:defRPr>
                <a:solidFill>
                  <a:srgbClr val="4A86E8"/>
                </a:solidFill>
              </a:defRPr>
            </a:lvl7pPr>
            <a:lvl8pPr lvl="7">
              <a:buNone/>
              <a:defRPr>
                <a:solidFill>
                  <a:srgbClr val="4A86E8"/>
                </a:solidFill>
              </a:defRPr>
            </a:lvl8pPr>
            <a:lvl9pPr lvl="8">
              <a:buNone/>
              <a:defRPr>
                <a:solidFill>
                  <a:srgbClr val="4A86E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0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0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7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de Computadores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Camada de Rede</a:t>
            </a:r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61" name="Google Shape;61;p1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Repasse </a:t>
            </a:r>
            <a:r>
              <a:rPr lang="en" sz="4400"/>
              <a:t>e </a:t>
            </a:r>
            <a:r>
              <a:rPr lang="en" sz="4400">
                <a:solidFill>
                  <a:srgbClr val="4A86E8"/>
                </a:solidFill>
              </a:rPr>
              <a:t>Roteamento</a:t>
            </a:r>
            <a:endParaRPr sz="4400"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75" y="1749176"/>
            <a:ext cx="6945949" cy="252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22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42" name="Google Shape;142;p22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Repasse </a:t>
            </a:r>
            <a:r>
              <a:rPr lang="en" sz="4400"/>
              <a:t>e </a:t>
            </a:r>
            <a:r>
              <a:rPr lang="en" sz="4400">
                <a:solidFill>
                  <a:srgbClr val="4A86E8"/>
                </a:solidFill>
              </a:rPr>
              <a:t>Roteamento</a:t>
            </a:r>
            <a:endParaRPr sz="4400"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Cada roteador tem uma tabela de repasse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Examina o cabeçalho para indexar valores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algoritmo de roteamento determina a inserção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Centralizado: algoritmo que roda em um local central e descarrega informações de roteamento em cada roteador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Descentralizado: algoritmo que roda localmente em cada um dos elementos de comutação de pacotes para gerar a tabela de rotas</a:t>
            </a:r>
            <a:endParaRPr sz="1600"/>
          </a:p>
        </p:txBody>
      </p:sp>
      <p:sp>
        <p:nvSpPr>
          <p:cNvPr id="151" name="Google Shape;151;p2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Repasse </a:t>
            </a:r>
            <a:r>
              <a:rPr lang="en" sz="4400"/>
              <a:t>e </a:t>
            </a:r>
            <a:r>
              <a:rPr lang="en" sz="4400">
                <a:solidFill>
                  <a:srgbClr val="4A86E8"/>
                </a:solidFill>
              </a:rPr>
              <a:t>Roteamento</a:t>
            </a:r>
            <a:endParaRPr sz="4400"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24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9" name="Google Shape;159;p24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575" y="1637350"/>
            <a:ext cx="3256958" cy="308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Estabelecimento </a:t>
            </a:r>
            <a:r>
              <a:rPr lang="en" sz="3600"/>
              <a:t>d</a:t>
            </a:r>
            <a:r>
              <a:rPr lang="en" sz="3600"/>
              <a:t>e Conexão </a:t>
            </a:r>
            <a:endParaRPr sz="3600"/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Arquiteturas específicas da camada de rede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ATM, frame-relay e MPLS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Troca de mensagens entre roteadores ao longo do caminho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Estabelecem estado antes de </a:t>
            </a:r>
            <a:r>
              <a:rPr lang="en"/>
              <a:t>repassar pacotes de</a:t>
            </a:r>
            <a:r>
              <a:rPr lang="en"/>
              <a:t> dados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Garantia de recursos suficientes para o fluxo de dados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Conexão virtual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Transporte: entre processos; Rede: entre hospedeiros/roteadores</a:t>
            </a:r>
            <a:endParaRPr/>
          </a:p>
        </p:txBody>
      </p:sp>
      <p:grpSp>
        <p:nvGrpSpPr>
          <p:cNvPr id="169" name="Google Shape;169;p2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70" name="Google Shape;170;p2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Serviços de Rede</a:t>
            </a:r>
            <a:endParaRPr/>
          </a:p>
        </p:txBody>
      </p:sp>
      <p:sp>
        <p:nvSpPr>
          <p:cNvPr id="177" name="Google Shape;177;p26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Serviço, Arquiteturas, Questões de Projeto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Modelos </a:t>
            </a:r>
            <a:r>
              <a:rPr lang="en" sz="3600"/>
              <a:t>de Serviços de Rede</a:t>
            </a:r>
            <a:endParaRPr sz="3600"/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 modelo de serviço é o melhor para o “canal” que transporta datagramas do remetente ao destinatário?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ordem dos pacotes que foram enviados é preservada?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quantidade de tempo decorrido entre duas transmissões de pacotes sequenciais será a mesma quantidade de tempo decorrido entre suas recepções? </a:t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Modelos </a:t>
            </a:r>
            <a:r>
              <a:rPr lang="en" sz="3600"/>
              <a:t>de Serviços de Rede</a:t>
            </a:r>
            <a:endParaRPr sz="3600"/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 modelo de serviço é o melhor para o “canal” que transporta datagramas do remetente ao destinatário?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rede fornecerá algum tipo de informação sobre congestionamento?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Qual é o modelo (propriedades) abstrato do canal que conecta a camada de transporte nos hospedeiros remetente e destinatário? </a:t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Modelos </a:t>
            </a:r>
            <a:r>
              <a:rPr lang="en" sz="3600"/>
              <a:t>de Serviços de Rede</a:t>
            </a:r>
            <a:endParaRPr sz="3600"/>
          </a:p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 modelo de serviço é o melhor para o “canal” que transporta datagramas do remetente ao destinatário?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preciso </a:t>
            </a:r>
            <a:r>
              <a:rPr lang="en"/>
              <a:t>definir</a:t>
            </a:r>
            <a:r>
              <a:rPr lang="en"/>
              <a:t> as características do transporte de dados fim a fim entre uma borda da rede e a outra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Entre sistemas finais remetente e destinatário</a:t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Modelos </a:t>
            </a:r>
            <a:r>
              <a:rPr lang="en" sz="3600"/>
              <a:t>de Serviços de Rede</a:t>
            </a:r>
            <a:endParaRPr sz="3600"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Serviços para datagramas individuais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Entrega garantida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Assegura que o pacote chegará ao seu destino, </a:t>
            </a:r>
            <a:r>
              <a:rPr lang="en"/>
              <a:t>mais cedo ou mais tarde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Entrega garantida com atraso limitado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Assegura que o pacote chegará ao seu destino e define restrições de tempo para a entrega</a:t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Modelos </a:t>
            </a:r>
            <a:r>
              <a:rPr lang="en" sz="3600"/>
              <a:t>de Serviços de Rede</a:t>
            </a:r>
            <a:endParaRPr sz="3600"/>
          </a:p>
        </p:txBody>
      </p:sp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Serviços para fluxo de datagramas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Entrega de pacotes na ordem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Assegura que os pacotes serão </a:t>
            </a:r>
            <a:r>
              <a:rPr lang="en" sz="1700"/>
              <a:t>entregues no destinatário na ordem em que foram enviados/transmitidos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Largura de banda mínima garantida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E</a:t>
            </a:r>
            <a:r>
              <a:rPr lang="en" sz="1700"/>
              <a:t>mula o comportamento de um enlace de transmissão com um taxa específica, por exemplo, a 1 Mbps</a:t>
            </a:r>
            <a:endParaRPr sz="1700"/>
          </a:p>
        </p:txBody>
      </p:sp>
      <p:sp>
        <p:nvSpPr>
          <p:cNvPr id="218" name="Google Shape;218;p3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Agenda</a:t>
            </a:r>
            <a:endParaRPr sz="48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Serviços de Rede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Organização Interna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Estrutura de Roteadores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4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Modelos </a:t>
            </a:r>
            <a:r>
              <a:rPr lang="en" sz="3600"/>
              <a:t>de Serviços de Rede</a:t>
            </a:r>
            <a:endParaRPr sz="3600"/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Serviços para fluxo de datagramas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Jitter (variação do atraso) máximo garantido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Assegura um intervalo de tempo entre a transmissão de dois pacotes sucessivos no remetente igual à quantidade de tempo entre o recebimento dos dois pacotes no destino 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Assegura que esse intervalo não mude mais do que algum valor especificado</a:t>
            </a:r>
            <a:endParaRPr sz="1700"/>
          </a:p>
        </p:txBody>
      </p:sp>
      <p:sp>
        <p:nvSpPr>
          <p:cNvPr id="226" name="Google Shape;226;p3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Modelos </a:t>
            </a:r>
            <a:r>
              <a:rPr lang="en" sz="3600"/>
              <a:t>de</a:t>
            </a:r>
            <a:r>
              <a:rPr lang="en" sz="3600"/>
              <a:t> Serviços de</a:t>
            </a:r>
            <a:r>
              <a:rPr lang="en" sz="3600"/>
              <a:t> Rede</a:t>
            </a:r>
            <a:endParaRPr sz="3600"/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Serviços para fluxo de datagramas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Serviços de segurança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Provê a codificação da carga útil de todos os datagramas trocados entre remetente e destinatário</a:t>
            </a:r>
            <a:endParaRPr sz="1700"/>
          </a:p>
        </p:txBody>
      </p:sp>
      <p:sp>
        <p:nvSpPr>
          <p:cNvPr id="234" name="Google Shape;234;p3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Arquiteturas </a:t>
            </a:r>
            <a:r>
              <a:rPr lang="en" sz="4400"/>
              <a:t>de Rede</a:t>
            </a:r>
            <a:endParaRPr sz="4400"/>
          </a:p>
        </p:txBody>
      </p:sp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 ATM: define e implementa modelos de serviço que vão além do serviço de melhor esforço da Arq. TCP/IP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Constant Bit Rate — CBR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P</a:t>
            </a:r>
            <a:r>
              <a:rPr lang="en"/>
              <a:t>rovê um fluxo de pacotes (células)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Possui propriedades de enlaces de transmissão dedicados de banda fixa</a:t>
            </a:r>
            <a:endParaRPr/>
          </a:p>
        </p:txBody>
      </p:sp>
      <p:sp>
        <p:nvSpPr>
          <p:cNvPr id="242" name="Google Shape;242;p34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Arquiteturas </a:t>
            </a:r>
            <a:r>
              <a:rPr lang="en" sz="4400"/>
              <a:t>de Rede</a:t>
            </a:r>
            <a:endParaRPr sz="4400"/>
          </a:p>
        </p:txBody>
      </p:sp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 ATM: define e implementa modelos de serviço que vão além do serviço de melhor esforço da Arq. TCP/IP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Constant Bit Rate — CBR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Garante uma taxa de transmissão “constante”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Há garantias contra perda de dados e atrasos</a:t>
            </a:r>
            <a:endParaRPr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Tendem a ser menores do que os valores acertados no estabelecimento de conexão</a:t>
            </a:r>
            <a:endParaRPr/>
          </a:p>
        </p:txBody>
      </p:sp>
      <p:sp>
        <p:nvSpPr>
          <p:cNvPr id="250" name="Google Shape;250;p3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Arquiteturas </a:t>
            </a:r>
            <a:r>
              <a:rPr lang="en" sz="4400"/>
              <a:t>de Rede</a:t>
            </a:r>
            <a:endParaRPr sz="4400"/>
          </a:p>
        </p:txBody>
      </p:sp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 ATM: define e implementa modelos de serviço que vão além do serviço de melhor esforço da Arq. TCP/IP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Constant Bit Rate — CBR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Garante uma taxa de transmissão “constante”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Não haverá congestionamento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 ordenação dos pacotes (células) é garantida</a:t>
            </a:r>
            <a:endParaRPr/>
          </a:p>
        </p:txBody>
      </p:sp>
      <p:sp>
        <p:nvSpPr>
          <p:cNvPr id="258" name="Google Shape;258;p3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Arquiteturas </a:t>
            </a:r>
            <a:r>
              <a:rPr lang="en" sz="4400"/>
              <a:t>de Rede</a:t>
            </a:r>
            <a:endParaRPr sz="4400"/>
          </a:p>
        </p:txBody>
      </p:sp>
      <p:sp>
        <p:nvSpPr>
          <p:cNvPr id="264" name="Google Shape;264;p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 ATM: define e implementa modelos de serviço que vão além do serviço de melhor esforço da Arq. TCP/IP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Available Bit Rate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Provê um fluxo de células a uma taxa mínima (MCR - Minimum Cell Transmission Rate)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Não permite a reordenação das células, embora não haja garantias contra perda de dados</a:t>
            </a:r>
            <a:endParaRPr/>
          </a:p>
        </p:txBody>
      </p:sp>
      <p:sp>
        <p:nvSpPr>
          <p:cNvPr id="266" name="Google Shape;266;p3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Arquiteturas </a:t>
            </a:r>
            <a:r>
              <a:rPr lang="en" sz="4400"/>
              <a:t>de Rede</a:t>
            </a:r>
            <a:endParaRPr sz="4400"/>
          </a:p>
        </p:txBody>
      </p:sp>
      <p:sp>
        <p:nvSpPr>
          <p:cNvPr id="272" name="Google Shape;272;p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 ATM: define e implementa modelos de serviço que vão além do serviço de melhor esforço da Arq. TCP/IP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Available Bit Rate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 ordenação dos pacotes (células) é garantida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Haverá indicação de congestionamento</a:t>
            </a:r>
            <a:endParaRPr/>
          </a:p>
        </p:txBody>
      </p:sp>
      <p:sp>
        <p:nvSpPr>
          <p:cNvPr id="274" name="Google Shape;274;p3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Questões de </a:t>
            </a:r>
            <a:r>
              <a:rPr lang="en" sz="4400">
                <a:solidFill>
                  <a:srgbClr val="4A86E8"/>
                </a:solidFill>
              </a:rPr>
              <a:t>Projeto </a:t>
            </a:r>
            <a:endParaRPr sz="4400"/>
          </a:p>
        </p:txBody>
      </p:sp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serviços oferecidos à camada de transporte devem: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</a:t>
            </a:r>
            <a:r>
              <a:rPr lang="en"/>
              <a:t>er independentes da tecnologia do roteador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Protegê-la do conhecimento dos seguintes dados: número, tipo e topologias dos roteadores presentes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Disponibilizar endereços de rede usando um plano de numeração uniforme, até mesmo entre LANs e WANs</a:t>
            </a:r>
            <a:endParaRPr/>
          </a:p>
        </p:txBody>
      </p:sp>
      <p:grpSp>
        <p:nvGrpSpPr>
          <p:cNvPr id="282" name="Google Shape;282;p3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83" name="Google Shape;283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Organização de Rede</a:t>
            </a:r>
            <a:endParaRPr/>
          </a:p>
        </p:txBody>
      </p:sp>
      <p:sp>
        <p:nvSpPr>
          <p:cNvPr id="290" name="Google Shape;290;p40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Circuitos Virtuais, Datagramas</a:t>
            </a:r>
            <a:endParaRPr/>
          </a:p>
        </p:txBody>
      </p:sp>
      <p:sp>
        <p:nvSpPr>
          <p:cNvPr id="291" name="Google Shape;291;p4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Organização </a:t>
            </a:r>
            <a:r>
              <a:rPr lang="en" sz="4400"/>
              <a:t>Interna</a:t>
            </a:r>
            <a:endParaRPr sz="4400"/>
          </a:p>
        </p:txBody>
      </p:sp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Analogia aos serviços da camada de transporte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Orientado ou não a conexão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Diferenças: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Serviços	: entre hospedeiros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Sem escolhas: a rede oferece um ou outro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Implementação: roteadores núcleo da rede</a:t>
            </a:r>
            <a:endParaRPr/>
          </a:p>
        </p:txBody>
      </p:sp>
      <p:sp>
        <p:nvSpPr>
          <p:cNvPr id="299" name="Google Shape;299;p4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Conceitos, Funções, Repasse, Roteamento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Circuitos Virtuais </a:t>
            </a:r>
            <a:r>
              <a:rPr lang="en" sz="4400">
                <a:solidFill>
                  <a:srgbClr val="4A86E8"/>
                </a:solidFill>
              </a:rPr>
              <a:t>(VCs)</a:t>
            </a:r>
            <a:endParaRPr sz="4400"/>
          </a:p>
        </p:txBody>
      </p:sp>
      <p:sp>
        <p:nvSpPr>
          <p:cNvPr id="305" name="Google Shape;305;p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Analogia aos circuitos físicos da rede telefônica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 complexa e segura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Geralmente orientada a conexões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Conexões na camada de rede são geralmente chamadas de circuitos virtuais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Usados em ATM, frame-relay e X-25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Não é usado na Internet atualmente</a:t>
            </a:r>
            <a:endParaRPr/>
          </a:p>
        </p:txBody>
      </p:sp>
      <p:grpSp>
        <p:nvGrpSpPr>
          <p:cNvPr id="307" name="Google Shape;307;p4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08" name="Google Shape;308;p4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Circuitos Virtuais </a:t>
            </a:r>
            <a:r>
              <a:rPr lang="en" sz="4400">
                <a:solidFill>
                  <a:srgbClr val="4A86E8"/>
                </a:solidFill>
              </a:rPr>
              <a:t>(VCs)</a:t>
            </a:r>
            <a:endParaRPr sz="4400"/>
          </a:p>
        </p:txBody>
      </p:sp>
      <p:sp>
        <p:nvSpPr>
          <p:cNvPr id="315" name="Google Shape;315;p4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43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m caminho virtual é estabelecido ao longo dos vários caminhos disponíveis entre remetente e destinatário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Contempla o conjunto de enlaces mais nós intermediários (roteadores) previamente estabelecido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Usa do número do VC associado ao pacote para roteá-lo</a:t>
            </a:r>
            <a:endParaRPr/>
          </a:p>
        </p:txBody>
      </p:sp>
      <p:grpSp>
        <p:nvGrpSpPr>
          <p:cNvPr id="317" name="Google Shape;317;p4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18" name="Google Shape;318;p4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5" name="Google Shape;325;p44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26" name="Google Shape;326;p44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4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4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Circuitos Virtuais </a:t>
            </a:r>
            <a:r>
              <a:rPr lang="en" sz="4400">
                <a:solidFill>
                  <a:srgbClr val="4A86E8"/>
                </a:solidFill>
              </a:rPr>
              <a:t>(VCs)</a:t>
            </a:r>
            <a:endParaRPr sz="4400"/>
          </a:p>
        </p:txBody>
      </p:sp>
      <p:pic>
        <p:nvPicPr>
          <p:cNvPr id="329" name="Google Shape;32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125" y="1637350"/>
            <a:ext cx="7501144" cy="30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Circuitos Virtuais </a:t>
            </a:r>
            <a:r>
              <a:rPr lang="en" sz="4400">
                <a:solidFill>
                  <a:srgbClr val="4A86E8"/>
                </a:solidFill>
              </a:rPr>
              <a:t>(VCs)</a:t>
            </a:r>
            <a:endParaRPr sz="4400"/>
          </a:p>
        </p:txBody>
      </p:sp>
      <p:sp>
        <p:nvSpPr>
          <p:cNvPr id="335" name="Google Shape;335;p4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45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Há </a:t>
            </a:r>
            <a:r>
              <a:rPr lang="en"/>
              <a:t>estabelecimento e término de conexão antes que os dados possam fluir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pacote carrega identificador do circuito virtual no cabeçalho ao invés do endereço do </a:t>
            </a:r>
            <a:r>
              <a:rPr lang="en"/>
              <a:t>“</a:t>
            </a:r>
            <a:r>
              <a:rPr lang="en"/>
              <a:t>host” para o roteamento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 número do VC pode ser alterado em cada enlace em razão da alocação de identificadores ser local e não global 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Uso da tabela de Repasse</a:t>
            </a:r>
            <a:endParaRPr/>
          </a:p>
        </p:txBody>
      </p:sp>
      <p:grpSp>
        <p:nvGrpSpPr>
          <p:cNvPr id="337" name="Google Shape;337;p4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38" name="Google Shape;338;p4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Circuitos Virtuais </a:t>
            </a:r>
            <a:r>
              <a:rPr lang="en" sz="4400">
                <a:solidFill>
                  <a:srgbClr val="4A86E8"/>
                </a:solidFill>
              </a:rPr>
              <a:t>(VCs)</a:t>
            </a:r>
            <a:endParaRPr sz="4400"/>
          </a:p>
        </p:txBody>
      </p:sp>
      <p:sp>
        <p:nvSpPr>
          <p:cNvPr id="345" name="Google Shape;345;p4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46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 cada roteador, a tabela de repasse contém a tradução dos números de VC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Atualizada a cada novo estabelecimento ou encerramento de um VC através de um roteador</a:t>
            </a:r>
            <a:endParaRPr sz="1600"/>
          </a:p>
        </p:txBody>
      </p:sp>
      <p:grpSp>
        <p:nvGrpSpPr>
          <p:cNvPr id="347" name="Google Shape;347;p4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48" name="Google Shape;348;p4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0" name="Google Shape;3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225" y="3351400"/>
            <a:ext cx="5448300" cy="12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77" y="3381848"/>
            <a:ext cx="2646453" cy="12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Circuitos Virtuais </a:t>
            </a:r>
            <a:r>
              <a:rPr lang="en" sz="4400">
                <a:solidFill>
                  <a:srgbClr val="4A86E8"/>
                </a:solidFill>
              </a:rPr>
              <a:t>(VCs)</a:t>
            </a:r>
            <a:endParaRPr sz="4400"/>
          </a:p>
        </p:txBody>
      </p:sp>
      <p:sp>
        <p:nvSpPr>
          <p:cNvPr id="357" name="Google Shape;357;p4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47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roteador no caminho entre remetente e destinatário mantém estado para cada conexão que por ele é estabelecida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Recursos do enlace e roteador (largura de banda, buffers) são alocados ao VC, oferecendo assim serviço de qualidade previsível, desde que os recursos reservados satisfaçam os requisitos da aplicação</a:t>
            </a:r>
            <a:endParaRPr/>
          </a:p>
        </p:txBody>
      </p:sp>
      <p:grpSp>
        <p:nvGrpSpPr>
          <p:cNvPr id="359" name="Google Shape;359;p4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60" name="Google Shape;360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Rede </a:t>
            </a:r>
            <a:r>
              <a:rPr lang="en" sz="4400"/>
              <a:t>de </a:t>
            </a:r>
            <a:r>
              <a:rPr lang="en" sz="4400">
                <a:solidFill>
                  <a:srgbClr val="4A86E8"/>
                </a:solidFill>
              </a:rPr>
              <a:t>Datagrama</a:t>
            </a:r>
            <a:endParaRPr sz="4400"/>
          </a:p>
        </p:txBody>
      </p:sp>
      <p:sp>
        <p:nvSpPr>
          <p:cNvPr id="367" name="Google Shape;367;p4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48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é estabelecida conexão na camada de rede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Roteadores: sem estado sobre conexões fim-a-fim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 conceito “conexão” não existe na camada de rede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Pacotes são encaminhados para o endereço do host de destino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Pacotes para o mesmo destino podem seguir diferentes rotas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</a:t>
            </a:r>
            <a:r>
              <a:rPr lang="en"/>
              <a:t>mantém</a:t>
            </a:r>
            <a:r>
              <a:rPr lang="en"/>
              <a:t> informações de estado (ausência de VCs)</a:t>
            </a:r>
            <a:endParaRPr/>
          </a:p>
        </p:txBody>
      </p:sp>
      <p:grpSp>
        <p:nvGrpSpPr>
          <p:cNvPr id="369" name="Google Shape;369;p4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70" name="Google Shape;370;p4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7" name="Google Shape;377;p49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78" name="Google Shape;378;p4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4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Rede de </a:t>
            </a:r>
            <a:r>
              <a:rPr lang="en" sz="4400">
                <a:solidFill>
                  <a:srgbClr val="4A86E8"/>
                </a:solidFill>
              </a:rPr>
              <a:t>Datagrama</a:t>
            </a:r>
            <a:endParaRPr sz="4400"/>
          </a:p>
        </p:txBody>
      </p:sp>
      <p:pic>
        <p:nvPicPr>
          <p:cNvPr id="381" name="Google Shape;3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00" y="1749175"/>
            <a:ext cx="7689199" cy="28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7" name="Google Shape;387;p50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88" name="Google Shape;388;p5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5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Rede de </a:t>
            </a:r>
            <a:r>
              <a:rPr lang="en" sz="4400">
                <a:solidFill>
                  <a:srgbClr val="4A86E8"/>
                </a:solidFill>
              </a:rPr>
              <a:t>Datagrama</a:t>
            </a:r>
            <a:endParaRPr sz="4400"/>
          </a:p>
        </p:txBody>
      </p:sp>
      <p:graphicFrame>
        <p:nvGraphicFramePr>
          <p:cNvPr id="391" name="Google Shape;391;p50"/>
          <p:cNvGraphicFramePr/>
          <p:nvPr/>
        </p:nvGraphicFramePr>
        <p:xfrm>
          <a:off x="922000" y="17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{8EC6FF6B-98F7-46CB-8BA7-2160F4EFFB52}</a:tableStyleId>
              </a:tblPr>
              <a:tblGrid>
                <a:gridCol w="3599050"/>
                <a:gridCol w="3599050"/>
              </a:tblGrid>
              <a:tr h="3586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Tabela de Repasse </a:t>
                      </a: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(exemplo de </a:t>
                      </a: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endereço </a:t>
                      </a: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</a:t>
                      </a: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 destino</a:t>
                      </a: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com </a:t>
                      </a: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32 bits</a:t>
                      </a: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)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Faixa de endereços de destino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Interface de enlace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11001000 00010111 00010000 00000000 até 11001000 00010111 00010111 11111111 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11001000 00010111 00011000 00000000 até 11001000 00010111 00011000 11111111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11001000 00010111 00011001 00000000 até 11001000 00010111 00011111 11111111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senão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7" name="Google Shape;397;p5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98" name="Google Shape;398;p5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5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Rede de </a:t>
            </a:r>
            <a:r>
              <a:rPr lang="en" sz="4400">
                <a:solidFill>
                  <a:srgbClr val="4A86E8"/>
                </a:solidFill>
              </a:rPr>
              <a:t>Datagrama</a:t>
            </a:r>
            <a:endParaRPr sz="4400"/>
          </a:p>
        </p:txBody>
      </p:sp>
      <p:graphicFrame>
        <p:nvGraphicFramePr>
          <p:cNvPr id="401" name="Google Shape;401;p51"/>
          <p:cNvGraphicFramePr/>
          <p:nvPr/>
        </p:nvGraphicFramePr>
        <p:xfrm>
          <a:off x="922000" y="17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{8EC6FF6B-98F7-46CB-8BA7-2160F4EFFB52}</a:tableStyleId>
              </a:tblPr>
              <a:tblGrid>
                <a:gridCol w="3599050"/>
                <a:gridCol w="3599050"/>
              </a:tblGrid>
              <a:tr h="3586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Tabela de Repasse </a:t>
                      </a: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(exemplo de </a:t>
                      </a: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endereço de destino</a:t>
                      </a: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com </a:t>
                      </a: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32 bits</a:t>
                      </a: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)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Faixa de endereços de destino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Interface de enlace</a:t>
                      </a:r>
                      <a:endParaRPr b="1"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11001000 00010111 00010000 00000000 até 11001000 00010111 00010111 11111111 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11001000 00010111 00011000 00000000 até 11001000 00010111 00011000 11111111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11001000 00010111 00011001 00000000 até 11001000 00010111 00011111 11111111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senão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2" name="Google Shape;402;p51"/>
          <p:cNvSpPr/>
          <p:nvPr/>
        </p:nvSpPr>
        <p:spPr>
          <a:xfrm>
            <a:off x="5491650" y="1044969"/>
            <a:ext cx="2935500" cy="504300"/>
          </a:xfrm>
          <a:prstGeom prst="wedgeRectCallout">
            <a:avLst>
              <a:gd fmla="val -41758" name="adj1"/>
              <a:gd fmla="val 112869" name="adj2"/>
            </a:avLst>
          </a:prstGeom>
          <a:solidFill>
            <a:srgbClr val="F4B400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4 bilhões de entradas possíveis!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Camada de </a:t>
            </a:r>
            <a:r>
              <a:rPr lang="en" sz="4400">
                <a:solidFill>
                  <a:srgbClr val="4A86E8"/>
                </a:solidFill>
              </a:rPr>
              <a:t>Rede</a:t>
            </a:r>
            <a:endParaRPr sz="4400"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Transporta </a:t>
            </a:r>
            <a:r>
              <a:rPr lang="en" sz="1700"/>
              <a:t>segmentos </a:t>
            </a:r>
            <a:r>
              <a:rPr lang="en" sz="1700"/>
              <a:t>do host transmissor para o receptor	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Fim-a-fim de mais baixo nível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Determina o roteamento dos pacotes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Realiza saltos (hops) intermediários no caminho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 lado transmissor, encapsula os segmentos em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datagramas </a:t>
            </a:r>
            <a:r>
              <a:rPr lang="en" sz="1700"/>
              <a:t>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Repassa para entre enlaces de entrada e saída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 lado receptor, entrega os segmentos à camada de transporte 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0" name="Google Shape;90;p1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8" name="Google Shape;408;p52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409" name="Google Shape;409;p52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2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5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Rede de </a:t>
            </a:r>
            <a:r>
              <a:rPr lang="en" sz="4400">
                <a:solidFill>
                  <a:srgbClr val="4A86E8"/>
                </a:solidFill>
              </a:rPr>
              <a:t>Datagrama</a:t>
            </a:r>
            <a:endParaRPr sz="4400"/>
          </a:p>
        </p:txBody>
      </p:sp>
      <p:graphicFrame>
        <p:nvGraphicFramePr>
          <p:cNvPr id="412" name="Google Shape;412;p52"/>
          <p:cNvGraphicFramePr/>
          <p:nvPr/>
        </p:nvGraphicFramePr>
        <p:xfrm>
          <a:off x="922000" y="17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{8EC6FF6B-98F7-46CB-8BA7-2160F4EFFB52}</a:tableStyleId>
              </a:tblPr>
              <a:tblGrid>
                <a:gridCol w="3599050"/>
                <a:gridCol w="3599050"/>
              </a:tblGrid>
              <a:tr h="3586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Tabela de Repasse </a:t>
                      </a: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(exemplo de </a:t>
                      </a:r>
                      <a:r>
                        <a:rPr b="1"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endereço de destino</a:t>
                      </a: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com </a:t>
                      </a:r>
                      <a:r>
                        <a:rPr b="1"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32 bits</a:t>
                      </a: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)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Prefixo</a:t>
                      </a:r>
                      <a:r>
                        <a:rPr b="1"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de endereço</a:t>
                      </a:r>
                      <a:endParaRPr b="1"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Interface de enlace</a:t>
                      </a:r>
                      <a:endParaRPr b="1"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11001000 00010111 00010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11001000 00010111 00011000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11001000 00010111 00011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senão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Rede de </a:t>
            </a:r>
            <a:r>
              <a:rPr lang="en" sz="4400">
                <a:solidFill>
                  <a:srgbClr val="4A86E8"/>
                </a:solidFill>
              </a:rPr>
              <a:t>Datagrama</a:t>
            </a:r>
            <a:endParaRPr sz="4400"/>
          </a:p>
        </p:txBody>
      </p:sp>
      <p:sp>
        <p:nvSpPr>
          <p:cNvPr id="418" name="Google Shape;418;p5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9" name="Google Shape;419;p5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20" name="Google Shape;420;p5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53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 caso de concordância com vários prefixos, </a:t>
            </a:r>
            <a:r>
              <a:rPr lang="en"/>
              <a:t>o roteador usa a regra da concordância do prefixo mais longo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Exemplos: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11001000 00010111 00010110 10100001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11001000 00010111 00011000 10101010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Datagrama </a:t>
            </a:r>
            <a:r>
              <a:rPr lang="en" sz="4400"/>
              <a:t>ou </a:t>
            </a:r>
            <a:r>
              <a:rPr lang="en" sz="4400">
                <a:solidFill>
                  <a:srgbClr val="4A86E8"/>
                </a:solidFill>
              </a:rPr>
              <a:t>VCs?</a:t>
            </a:r>
            <a:endParaRPr sz="4400"/>
          </a:p>
        </p:txBody>
      </p:sp>
      <p:sp>
        <p:nvSpPr>
          <p:cNvPr id="428" name="Google Shape;428;p5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9" name="Google Shape;429;p5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30" name="Google Shape;430;p5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54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Internet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Troca de dados entre computadores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Serviço “elástico”, sem requisições temporais estritos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Sistemas terminais “inteligentes” (computadores) </a:t>
            </a:r>
            <a:endParaRPr sz="1600"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Podem se adaptar, exercer controle, recuperar erros </a:t>
            </a:r>
            <a:endParaRPr sz="1600"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Núcleo da rede simples, complexidade na “borda”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Muitos tipos de enlaces </a:t>
            </a:r>
            <a:endParaRPr sz="1600"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</a:t>
            </a:r>
            <a:r>
              <a:rPr lang="en" sz="1600"/>
              <a:t>aracterísticas diferentes </a:t>
            </a:r>
            <a:endParaRPr sz="1600"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Serviço uniforme difícil</a:t>
            </a:r>
            <a:endParaRPr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Datagrama </a:t>
            </a:r>
            <a:r>
              <a:rPr lang="en" sz="4400"/>
              <a:t>ou </a:t>
            </a:r>
            <a:r>
              <a:rPr lang="en" sz="4400">
                <a:solidFill>
                  <a:srgbClr val="4A86E8"/>
                </a:solidFill>
              </a:rPr>
              <a:t>VCs?</a:t>
            </a:r>
            <a:endParaRPr sz="4400"/>
          </a:p>
        </p:txBody>
      </p:sp>
      <p:sp>
        <p:nvSpPr>
          <p:cNvPr id="438" name="Google Shape;438;p5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9" name="Google Shape;439;p5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40" name="Google Shape;440;p5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55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ATM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Evoluiu da telefonia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Conversação humana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Temporização estrita, requisitos de confiabilidade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Requer serviço garantido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Sistemas terminais “burros”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Telefones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Complexidade dentro da rede</a:t>
            </a:r>
            <a:endParaRPr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Comparação</a:t>
            </a:r>
            <a:endParaRPr sz="4400"/>
          </a:p>
        </p:txBody>
      </p:sp>
      <p:sp>
        <p:nvSpPr>
          <p:cNvPr id="448" name="Google Shape;448;p5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9" name="Google Shape;449;p56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450" name="Google Shape;450;p56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6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2" name="Google Shape;452;p56"/>
          <p:cNvPicPr preferRelativeResize="0"/>
          <p:nvPr/>
        </p:nvPicPr>
        <p:blipFill rotWithShape="1">
          <a:blip r:embed="rId3">
            <a:alphaModFix/>
          </a:blip>
          <a:srcRect b="7893" l="0" r="0" t="0"/>
          <a:stretch/>
        </p:blipFill>
        <p:spPr>
          <a:xfrm>
            <a:off x="1439450" y="1699000"/>
            <a:ext cx="6265100" cy="30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7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de Roteadores</a:t>
            </a:r>
            <a:endParaRPr/>
          </a:p>
        </p:txBody>
      </p:sp>
      <p:sp>
        <p:nvSpPr>
          <p:cNvPr id="458" name="Google Shape;458;p57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Portas de Entrada e Saída, Elementos de Comutação, Repasse e Descarte de Pacotes</a:t>
            </a:r>
            <a:endParaRPr/>
          </a:p>
        </p:txBody>
      </p:sp>
      <p:sp>
        <p:nvSpPr>
          <p:cNvPr id="459" name="Google Shape;459;p5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Funções do </a:t>
            </a:r>
            <a:r>
              <a:rPr lang="en" sz="4400">
                <a:solidFill>
                  <a:srgbClr val="4A86E8"/>
                </a:solidFill>
              </a:rPr>
              <a:t>Roteador </a:t>
            </a:r>
            <a:endParaRPr sz="4400"/>
          </a:p>
        </p:txBody>
      </p:sp>
      <p:sp>
        <p:nvSpPr>
          <p:cNvPr id="465" name="Google Shape;465;p5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58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Repassar datagramas dos enlaces de entrada para os de saída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xecutar algoritmo/protocolo de roteamento (OSPF, RIP, BGP)</a:t>
            </a:r>
            <a:endParaRPr/>
          </a:p>
        </p:txBody>
      </p:sp>
      <p:sp>
        <p:nvSpPr>
          <p:cNvPr id="467" name="Google Shape;467;p5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3" name="Google Shape;473;p59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474" name="Google Shape;474;p5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5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Arquitetura </a:t>
            </a:r>
            <a:r>
              <a:rPr lang="en" sz="4400"/>
              <a:t>do Roteador</a:t>
            </a:r>
            <a:endParaRPr sz="4400"/>
          </a:p>
        </p:txBody>
      </p:sp>
      <p:pic>
        <p:nvPicPr>
          <p:cNvPr id="477" name="Google Shape;47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475" y="1637350"/>
            <a:ext cx="6227042" cy="30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Portas de </a:t>
            </a:r>
            <a:r>
              <a:rPr lang="en" sz="4400">
                <a:solidFill>
                  <a:srgbClr val="4A86E8"/>
                </a:solidFill>
              </a:rPr>
              <a:t>Entrada</a:t>
            </a:r>
            <a:endParaRPr sz="4400"/>
          </a:p>
        </p:txBody>
      </p:sp>
      <p:sp>
        <p:nvSpPr>
          <p:cNvPr id="483" name="Google Shape;483;p6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60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Realiza </a:t>
            </a:r>
            <a:r>
              <a:rPr lang="en"/>
              <a:t>funções da camada física de terminar um enlace físico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Realiza as funções da camada de enlace necessárias para inter- operar com as funções da camada de enlace do outro lado do enlace de entrada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Desempenha as funções de exame e repasse de modo que um pacote repassado ao elemento de comutação do roteador surja na porta de saída</a:t>
            </a:r>
            <a:endParaRPr/>
          </a:p>
        </p:txBody>
      </p:sp>
      <p:grpSp>
        <p:nvGrpSpPr>
          <p:cNvPr id="485" name="Google Shape;485;p6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86" name="Google Shape;486;p6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Portas de </a:t>
            </a:r>
            <a:r>
              <a:rPr lang="en" sz="4400">
                <a:solidFill>
                  <a:srgbClr val="4A86E8"/>
                </a:solidFill>
              </a:rPr>
              <a:t>Entrada</a:t>
            </a:r>
            <a:endParaRPr sz="4400"/>
          </a:p>
        </p:txBody>
      </p:sp>
      <p:sp>
        <p:nvSpPr>
          <p:cNvPr id="493" name="Google Shape;493;p6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61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mplementam as camadas física e de enlace associadas a um enlace de entrada individual do roteador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Em muitos roteadores é aqui que se determina a porta de saída para a qual o pacote será repassado pelo elemento de comutação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Realiza a escolha da porta de saída se faz com base na tabela de repasse</a:t>
            </a:r>
            <a:endParaRPr/>
          </a:p>
        </p:txBody>
      </p:sp>
      <p:grpSp>
        <p:nvGrpSpPr>
          <p:cNvPr id="495" name="Google Shape;495;p6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96" name="Google Shape;496;p6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97" name="Google Shape;97;p1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087" y="461875"/>
            <a:ext cx="3951826" cy="42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Portas de </a:t>
            </a:r>
            <a:r>
              <a:rPr lang="en" sz="4400">
                <a:solidFill>
                  <a:srgbClr val="4A86E8"/>
                </a:solidFill>
              </a:rPr>
              <a:t>Entrada</a:t>
            </a:r>
            <a:endParaRPr sz="4400"/>
          </a:p>
        </p:txBody>
      </p:sp>
      <p:sp>
        <p:nvSpPr>
          <p:cNvPr id="503" name="Google Shape;503;p6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62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Implementam as camadas física e de enlace associadas a um enlace de entrada individual do roteador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tabela de repasse é calculada pelo processador de roteamento, sendo comum a cópia da tabela de repasse para cada porta de entrada, permitindo que as decisões de repasse sejam tomadas localmente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O repasse descentralizado evita a criação de um gargalo de processamento de repasse em 01 único ponto no roteador.</a:t>
            </a:r>
            <a:endParaRPr sz="1600"/>
          </a:p>
        </p:txBody>
      </p:sp>
      <p:grpSp>
        <p:nvGrpSpPr>
          <p:cNvPr id="505" name="Google Shape;505;p6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06" name="Google Shape;506;p6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3" name="Google Shape;513;p63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514" name="Google Shape;514;p6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6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Portas de </a:t>
            </a:r>
            <a:r>
              <a:rPr lang="en" sz="4400">
                <a:solidFill>
                  <a:srgbClr val="4A86E8"/>
                </a:solidFill>
              </a:rPr>
              <a:t>Entrada</a:t>
            </a:r>
            <a:endParaRPr sz="4400">
              <a:solidFill>
                <a:srgbClr val="4A86E8"/>
              </a:solidFill>
            </a:endParaRPr>
          </a:p>
        </p:txBody>
      </p:sp>
      <p:pic>
        <p:nvPicPr>
          <p:cNvPr id="517" name="Google Shape;51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75" y="1749175"/>
            <a:ext cx="7770050" cy="1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Portas de </a:t>
            </a:r>
            <a:r>
              <a:rPr lang="en" sz="4400">
                <a:solidFill>
                  <a:srgbClr val="4A86E8"/>
                </a:solidFill>
              </a:rPr>
              <a:t>Entrada</a:t>
            </a:r>
            <a:endParaRPr sz="4400"/>
          </a:p>
        </p:txBody>
      </p:sp>
      <p:sp>
        <p:nvSpPr>
          <p:cNvPr id="523" name="Google Shape;523;p6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64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</a:t>
            </a:r>
            <a:r>
              <a:rPr lang="en" sz="1700"/>
              <a:t>asos as portas de entrada não tem capacidade de processamento: </a:t>
            </a:r>
            <a:r>
              <a:rPr lang="en" sz="1700"/>
              <a:t>“servidor” desempenhando papel de roteador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É </a:t>
            </a:r>
            <a:r>
              <a:rPr lang="en" sz="1700"/>
              <a:t>comum que a porta de entrada repasse o pacote para o processador, que então, realiza o exame da tabela de repasse e transmite o pacote a porta de saída apropriada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Conceitualmente, na tabela de repasse procura-se o registro mais longo compatível com o endereço de destino</a:t>
            </a:r>
            <a:endParaRPr sz="1700"/>
          </a:p>
        </p:txBody>
      </p:sp>
      <p:grpSp>
        <p:nvGrpSpPr>
          <p:cNvPr id="525" name="Google Shape;525;p6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26" name="Google Shape;526;p6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Portas de </a:t>
            </a:r>
            <a:r>
              <a:rPr lang="en" sz="4400">
                <a:solidFill>
                  <a:srgbClr val="4A86E8"/>
                </a:solidFill>
              </a:rPr>
              <a:t>Entrada</a:t>
            </a:r>
            <a:endParaRPr sz="4400"/>
          </a:p>
        </p:txBody>
      </p:sp>
      <p:sp>
        <p:nvSpPr>
          <p:cNvPr id="533" name="Google Shape;533;p6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4" name="Google Shape;534;p65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Casos as portas de entrada não tem capacidade de processamento: “servidor” desempenhando papel de roteador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Por questões práticas, é desejável que o processamento da porta de entrada tenha a capacidade de operar na velocidade da linha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Ou seja, o exame possa ser feito antes de receber o próximo pacote na porta</a:t>
            </a:r>
            <a:endParaRPr sz="1700"/>
          </a:p>
        </p:txBody>
      </p:sp>
      <p:grpSp>
        <p:nvGrpSpPr>
          <p:cNvPr id="535" name="Google Shape;535;p6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36" name="Google Shape;536;p6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Portas de </a:t>
            </a:r>
            <a:r>
              <a:rPr lang="en" sz="4400">
                <a:solidFill>
                  <a:srgbClr val="4A86E8"/>
                </a:solidFill>
              </a:rPr>
              <a:t>Entrada</a:t>
            </a:r>
            <a:endParaRPr sz="4400"/>
          </a:p>
        </p:txBody>
      </p:sp>
      <p:sp>
        <p:nvSpPr>
          <p:cNvPr id="543" name="Google Shape;543;p6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66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Por exemplo: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Considere</a:t>
            </a:r>
            <a:r>
              <a:rPr lang="en" sz="1700"/>
              <a:t> um enlace OC48 de 2,5 Gbps e pacotes de 256 bytes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São 1.220.000 pacotes/seg. chegando a porta de entrada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Logo são necessárias 1.220.000 consultas/segundo</a:t>
            </a:r>
            <a:endParaRPr sz="1700"/>
          </a:p>
        </p:txBody>
      </p:sp>
      <p:grpSp>
        <p:nvGrpSpPr>
          <p:cNvPr id="545" name="Google Shape;545;p6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46" name="Google Shape;546;p6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Portas de </a:t>
            </a:r>
            <a:r>
              <a:rPr lang="en" sz="4400">
                <a:solidFill>
                  <a:srgbClr val="4A86E8"/>
                </a:solidFill>
              </a:rPr>
              <a:t>Entrada</a:t>
            </a:r>
            <a:endParaRPr sz="4400"/>
          </a:p>
        </p:txBody>
      </p:sp>
      <p:sp>
        <p:nvSpPr>
          <p:cNvPr id="553" name="Google Shape;553;p6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67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É impossível efetuar uma busca linear em uma tabela de repasse extensa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Técnicas de armazenamento dos registros da tabela de repasse em uma estrutura de árvore permitem examinar o registro da tabela de repasse em n etapas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 = número de bits do endereço cuja busca será realizada</a:t>
            </a:r>
            <a:endParaRPr sz="1700"/>
          </a:p>
        </p:txBody>
      </p:sp>
      <p:grpSp>
        <p:nvGrpSpPr>
          <p:cNvPr id="555" name="Google Shape;555;p6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56" name="Google Shape;556;p6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Portas de </a:t>
            </a:r>
            <a:r>
              <a:rPr lang="en" sz="4400">
                <a:solidFill>
                  <a:srgbClr val="4A86E8"/>
                </a:solidFill>
              </a:rPr>
              <a:t>Entrada</a:t>
            </a:r>
            <a:endParaRPr sz="4400"/>
          </a:p>
        </p:txBody>
      </p:sp>
      <p:sp>
        <p:nvSpPr>
          <p:cNvPr id="563" name="Google Shape;563;p6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68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Mesmo assim, a velocidade de consulta por busca binária não é rápida o suficiente para os requisitos atuais de roteamento de “backbone”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Por exemplo: em memória com tempo de acesso de 40 nanosegundos, conseguiremos apenas 781.250 consultas/seg 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Bem menos que 1.220.000 de consultas de endereços/seg</a:t>
            </a:r>
            <a:endParaRPr sz="1700"/>
          </a:p>
        </p:txBody>
      </p:sp>
      <p:grpSp>
        <p:nvGrpSpPr>
          <p:cNvPr id="565" name="Google Shape;565;p6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66" name="Google Shape;566;p6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Portas de </a:t>
            </a:r>
            <a:r>
              <a:rPr lang="en" sz="4400">
                <a:solidFill>
                  <a:srgbClr val="4A86E8"/>
                </a:solidFill>
              </a:rPr>
              <a:t>Entrada</a:t>
            </a:r>
            <a:endParaRPr sz="4400"/>
          </a:p>
        </p:txBody>
      </p:sp>
      <p:sp>
        <p:nvSpPr>
          <p:cNvPr id="573" name="Google Shape;573;p6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4" name="Google Shape;574;p69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Uma memória de conteúdo </a:t>
            </a:r>
            <a:r>
              <a:rPr lang="en" sz="1700"/>
              <a:t>endereçável</a:t>
            </a:r>
            <a:r>
              <a:rPr lang="en" sz="1700"/>
              <a:t> permite que um endereço de 32 bits seja retornado da tabela de repasse em tempo essencialmente constante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Cisco 8500 contempla (CAM Content Addressable Memory) de 64K para cada porta de entrada do roteador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Outra forma de acelerar a consulta é manter registros da tabela de repasse que foram acessados recentemente (cache)</a:t>
            </a:r>
            <a:endParaRPr sz="1700"/>
          </a:p>
        </p:txBody>
      </p:sp>
      <p:grpSp>
        <p:nvGrpSpPr>
          <p:cNvPr id="575" name="Google Shape;575;p6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76" name="Google Shape;576;p6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Portas de </a:t>
            </a:r>
            <a:r>
              <a:rPr lang="en" sz="4400">
                <a:solidFill>
                  <a:srgbClr val="4A86E8"/>
                </a:solidFill>
              </a:rPr>
              <a:t>Entrada</a:t>
            </a:r>
            <a:endParaRPr sz="4400"/>
          </a:p>
        </p:txBody>
      </p:sp>
      <p:sp>
        <p:nvSpPr>
          <p:cNvPr id="583" name="Google Shape;583;p7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70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Observação: assim que uma porta de saída é selecionada por meio da consulta, o pacote pode ser repassado para o elemento de comutação uma vez que o mesmo não esteja ocupado.</a:t>
            </a:r>
            <a:endParaRPr sz="1700"/>
          </a:p>
        </p:txBody>
      </p:sp>
      <p:grpSp>
        <p:nvGrpSpPr>
          <p:cNvPr id="585" name="Google Shape;585;p7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86" name="Google Shape;586;p7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7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Elemento </a:t>
            </a:r>
            <a:r>
              <a:rPr lang="en" sz="4300"/>
              <a:t>de </a:t>
            </a:r>
            <a:r>
              <a:rPr lang="en" sz="4300">
                <a:solidFill>
                  <a:srgbClr val="4A86E8"/>
                </a:solidFill>
              </a:rPr>
              <a:t>Comutação</a:t>
            </a:r>
            <a:endParaRPr sz="4300"/>
          </a:p>
        </p:txBody>
      </p:sp>
      <p:sp>
        <p:nvSpPr>
          <p:cNvPr id="593" name="Google Shape;593;p7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71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Conecta as portas de entrada do roteador às suas portas de saída e está integralmente contido no interior do roteador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Responsável pelo repasse (comutação) de pacotes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Tipos de comutação: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Por memória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Por barramento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Por rede de interconexão</a:t>
            </a:r>
            <a:endParaRPr sz="1700"/>
          </a:p>
        </p:txBody>
      </p:sp>
      <p:grpSp>
        <p:nvGrpSpPr>
          <p:cNvPr id="595" name="Google Shape;595;p7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96" name="Google Shape;596;p7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7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Camada de </a:t>
            </a:r>
            <a:r>
              <a:rPr lang="en" sz="4400">
                <a:solidFill>
                  <a:srgbClr val="4A86E8"/>
                </a:solidFill>
              </a:rPr>
              <a:t>Rede</a:t>
            </a:r>
            <a:endParaRPr sz="4400"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Há apenas p</a:t>
            </a:r>
            <a:r>
              <a:rPr lang="en" sz="1700"/>
              <a:t>rotocolos até a camada de rede em cada Roteador (ou Comutador)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Desconsidera protocolos de transporte e aplicação 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Exclusivos dos sistemas finais 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Roteador examina campos de cabeçalho em todos os datagramas IP que passam por ele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Campos definem o repasse de pacotes</a:t>
            </a:r>
            <a:endParaRPr sz="1700"/>
          </a:p>
        </p:txBody>
      </p:sp>
      <p:sp>
        <p:nvSpPr>
          <p:cNvPr id="107" name="Google Shape;107;p1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Elemento de </a:t>
            </a:r>
            <a:r>
              <a:rPr lang="en" sz="4300">
                <a:solidFill>
                  <a:srgbClr val="4A86E8"/>
                </a:solidFill>
              </a:rPr>
              <a:t>Comutação</a:t>
            </a:r>
            <a:endParaRPr sz="4300"/>
          </a:p>
        </p:txBody>
      </p:sp>
      <p:sp>
        <p:nvSpPr>
          <p:cNvPr id="603" name="Google Shape;603;p7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4" name="Google Shape;604;p72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Comutação por memória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processador de roteamento copia um pacote do “buffer” da porta de entrada para a memória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Em seguida, realiza uma consulta a tabela de repasse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Por fim, efetua a cópia da memória para o “buffer” da porta de saída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As</a:t>
            </a:r>
            <a:r>
              <a:rPr lang="en" sz="1600"/>
              <a:t> portas de entrada e porta de saída funcionam como dispositivos de entrada/saída de um SO tradicional</a:t>
            </a:r>
            <a:endParaRPr sz="1600"/>
          </a:p>
        </p:txBody>
      </p:sp>
      <p:grpSp>
        <p:nvGrpSpPr>
          <p:cNvPr id="605" name="Google Shape;605;p7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06" name="Google Shape;606;p7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3" name="Google Shape;613;p73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614" name="Google Shape;614;p7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7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7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Elemento de </a:t>
            </a:r>
            <a:r>
              <a:rPr lang="en" sz="4300">
                <a:solidFill>
                  <a:srgbClr val="4A86E8"/>
                </a:solidFill>
              </a:rPr>
              <a:t>Comutação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pic>
        <p:nvPicPr>
          <p:cNvPr id="617" name="Google Shape;61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579" y="1749175"/>
            <a:ext cx="5456845" cy="2430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575" y="4179335"/>
            <a:ext cx="2906051" cy="51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Elemento de </a:t>
            </a:r>
            <a:r>
              <a:rPr lang="en" sz="4300">
                <a:solidFill>
                  <a:srgbClr val="4A86E8"/>
                </a:solidFill>
              </a:rPr>
              <a:t>Comutação</a:t>
            </a:r>
            <a:endParaRPr sz="4300"/>
          </a:p>
        </p:txBody>
      </p:sp>
      <p:sp>
        <p:nvSpPr>
          <p:cNvPr id="624" name="Google Shape;624;p7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5" name="Google Shape;625;p74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Comutação por memória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</a:t>
            </a:r>
            <a:r>
              <a:rPr lang="en" sz="1600"/>
              <a:t>e X pacotes/seg. podem ser escritos ou lidos na memória, a vazão total de repasse com que os pacotes são transferidos de portas de entrada para portas de saída deve ser menor que X/2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Os roteadores modernos que comutam por memória contemplam processadores nas placas de linha de entrada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Consulta do endereço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Armazenamento na memória</a:t>
            </a:r>
            <a:endParaRPr sz="1600"/>
          </a:p>
        </p:txBody>
      </p:sp>
      <p:grpSp>
        <p:nvGrpSpPr>
          <p:cNvPr id="626" name="Google Shape;626;p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27" name="Google Shape;627;p7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7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Elemento de </a:t>
            </a:r>
            <a:r>
              <a:rPr lang="en" sz="4300">
                <a:solidFill>
                  <a:srgbClr val="4A86E8"/>
                </a:solidFill>
              </a:rPr>
              <a:t>Comutação</a:t>
            </a:r>
            <a:endParaRPr sz="4300"/>
          </a:p>
        </p:txBody>
      </p:sp>
      <p:sp>
        <p:nvSpPr>
          <p:cNvPr id="634" name="Google Shape;634;p7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75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Comutação por barramento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As</a:t>
            </a:r>
            <a:r>
              <a:rPr lang="en" sz="1600"/>
              <a:t> portas de entrada transferem um pacote diretamente para a porta de saída por um barramento compartilhado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Não há intervenção do processador de roteamento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Os enlaces disputam acesso ao barramento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 velocidade da comutação é limitada pela largura de banda do barramento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Ex.: Cisco 5600: barramento da placa mãe de 32 Gbps - velocidade suficiente para roteadores de acesso e corporativos</a:t>
            </a:r>
            <a:endParaRPr sz="1600"/>
          </a:p>
        </p:txBody>
      </p:sp>
      <p:grpSp>
        <p:nvGrpSpPr>
          <p:cNvPr id="636" name="Google Shape;636;p7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37" name="Google Shape;637;p7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7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4" name="Google Shape;644;p76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645" name="Google Shape;645;p76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76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7" name="Google Shape;647;p7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Elemento de </a:t>
            </a:r>
            <a:r>
              <a:rPr lang="en" sz="4300">
                <a:solidFill>
                  <a:srgbClr val="4A86E8"/>
                </a:solidFill>
              </a:rPr>
              <a:t>Comutação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pic>
        <p:nvPicPr>
          <p:cNvPr id="648" name="Google Shape;64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98" y="1749175"/>
            <a:ext cx="4595100" cy="2435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504" y="4185043"/>
            <a:ext cx="2579719" cy="465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Elemento de </a:t>
            </a:r>
            <a:r>
              <a:rPr lang="en" sz="4300">
                <a:solidFill>
                  <a:srgbClr val="4A86E8"/>
                </a:solidFill>
              </a:rPr>
              <a:t>Comutação</a:t>
            </a:r>
            <a:endParaRPr sz="4300"/>
          </a:p>
        </p:txBody>
      </p:sp>
      <p:sp>
        <p:nvSpPr>
          <p:cNvPr id="655" name="Google Shape;655;p7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Google Shape;656;p77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Comutação por Rede de Interconexão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Uma </a:t>
            </a:r>
            <a:r>
              <a:rPr lang="en" sz="1600"/>
              <a:t>rede de interconexão de 2n barramentos conectam n portas de entrada com n portas de saída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Ex.: Cisco 12000 utiliza rede de interconexão que fornece até 60 Gbps pelo elemento de comutação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Pode apresentar taxas ainda maiores quando os pacotes comutados apresentarem tamanhos iguais</a:t>
            </a:r>
            <a:endParaRPr sz="1600"/>
          </a:p>
        </p:txBody>
      </p:sp>
      <p:grpSp>
        <p:nvGrpSpPr>
          <p:cNvPr id="657" name="Google Shape;657;p7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58" name="Google Shape;658;p7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7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5" name="Google Shape;665;p78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666" name="Google Shape;666;p7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7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7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Elemento de </a:t>
            </a:r>
            <a:r>
              <a:rPr lang="en" sz="4300">
                <a:solidFill>
                  <a:srgbClr val="4A86E8"/>
                </a:solidFill>
              </a:rPr>
              <a:t>Comutação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pic>
        <p:nvPicPr>
          <p:cNvPr id="669" name="Google Shape;66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406" y="4183451"/>
            <a:ext cx="2765294" cy="48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399" y="1646975"/>
            <a:ext cx="2343897" cy="2522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Porta </a:t>
            </a:r>
            <a:r>
              <a:rPr lang="en" sz="4300"/>
              <a:t>de </a:t>
            </a:r>
            <a:r>
              <a:rPr lang="en" sz="4300">
                <a:solidFill>
                  <a:srgbClr val="4A86E8"/>
                </a:solidFill>
              </a:rPr>
              <a:t>Saída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676" name="Google Shape;676;p7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79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rmazena os pacotes que foram repassados a ela através do elemento de comutação e os transmite até o enlace de saída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Realiza o inverso da funcionalidade da camada de enlace e da camada física da porta de entrada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caso de enlace bidirecional, a porta de saída está emparelhada com a porta de entrada para aquele enlace na mesma placa de linha</a:t>
            </a:r>
            <a:endParaRPr/>
          </a:p>
        </p:txBody>
      </p:sp>
      <p:grpSp>
        <p:nvGrpSpPr>
          <p:cNvPr id="678" name="Google Shape;678;p7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79" name="Google Shape;679;p7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7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Porta de </a:t>
            </a:r>
            <a:r>
              <a:rPr lang="en" sz="4300">
                <a:solidFill>
                  <a:srgbClr val="4A86E8"/>
                </a:solidFill>
              </a:rPr>
              <a:t>Saída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686" name="Google Shape;686;p8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7" name="Google Shape;687;p80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Recupera </a:t>
            </a:r>
            <a:r>
              <a:rPr lang="en"/>
              <a:t>os pacotes que foram armazenados na memória da porta de saída e os transmite pelo enlace de saída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processamento de enlace e a terminação da linha são as funcionalidades de camada de enlace e de camada física do lado remetente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Interagem com a porta de saída do outro lado do enlace de saída</a:t>
            </a:r>
            <a:endParaRPr/>
          </a:p>
        </p:txBody>
      </p:sp>
      <p:grpSp>
        <p:nvGrpSpPr>
          <p:cNvPr id="688" name="Google Shape;688;p8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89" name="Google Shape;689;p8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8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6" name="Google Shape;696;p8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697" name="Google Shape;697;p8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8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8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Porta d</a:t>
            </a:r>
            <a:r>
              <a:rPr lang="en" sz="4300"/>
              <a:t>e </a:t>
            </a:r>
            <a:r>
              <a:rPr lang="en" sz="4300">
                <a:solidFill>
                  <a:srgbClr val="4A86E8"/>
                </a:solidFill>
              </a:rPr>
              <a:t>Saída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pic>
        <p:nvPicPr>
          <p:cNvPr id="700" name="Google Shape;70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75" y="2071300"/>
            <a:ext cx="7541050" cy="1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Encapsulamento </a:t>
            </a:r>
            <a:r>
              <a:rPr lang="en" sz="4000"/>
              <a:t>de Dados </a:t>
            </a:r>
            <a:endParaRPr sz="4000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788" y="1596775"/>
            <a:ext cx="4812529" cy="3089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9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16" name="Google Shape;116;p1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Repasse </a:t>
            </a:r>
            <a:r>
              <a:rPr lang="en" sz="3400"/>
              <a:t>e</a:t>
            </a:r>
            <a:r>
              <a:rPr lang="en" sz="3400">
                <a:solidFill>
                  <a:srgbClr val="4A86E8"/>
                </a:solidFill>
              </a:rPr>
              <a:t> Descarte </a:t>
            </a:r>
            <a:r>
              <a:rPr lang="en" sz="3400"/>
              <a:t>de Pacotes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706" name="Google Shape;706;p8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7" name="Google Shape;707;p82"/>
          <p:cNvSpPr txBox="1"/>
          <p:nvPr>
            <p:ph idx="1" type="body"/>
          </p:nvPr>
        </p:nvSpPr>
        <p:spPr>
          <a:xfrm>
            <a:off x="922000" y="1733550"/>
            <a:ext cx="77886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ilas de pacotes podem se formar tanto nas portas de entrada como nas portas de saída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Perda de pacotes pode ocorrer </a:t>
            </a:r>
            <a:r>
              <a:rPr lang="en"/>
              <a:t>à medida</a:t>
            </a:r>
            <a:r>
              <a:rPr lang="en"/>
              <a:t> que as filas crescem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Falta de buffers disponíveis no roteador implica em descarte</a:t>
            </a:r>
            <a:endParaRPr/>
          </a:p>
        </p:txBody>
      </p:sp>
      <p:grpSp>
        <p:nvGrpSpPr>
          <p:cNvPr id="708" name="Google Shape;708;p8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09" name="Google Shape;709;p8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8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Repasse </a:t>
            </a:r>
            <a:r>
              <a:rPr lang="en" sz="3400"/>
              <a:t>e</a:t>
            </a:r>
            <a:r>
              <a:rPr lang="en" sz="3400">
                <a:solidFill>
                  <a:srgbClr val="4A86E8"/>
                </a:solidFill>
              </a:rPr>
              <a:t> Descarte </a:t>
            </a:r>
            <a:r>
              <a:rPr lang="en" sz="3400"/>
              <a:t>de Pacotes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716" name="Google Shape;716;p8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7" name="Google Shape;717;p83"/>
          <p:cNvSpPr txBox="1"/>
          <p:nvPr>
            <p:ph idx="1" type="body"/>
          </p:nvPr>
        </p:nvSpPr>
        <p:spPr>
          <a:xfrm>
            <a:off x="922000" y="1733550"/>
            <a:ext cx="77886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 local exato do descarte (em ambas as filas) dependerá de: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Carga de tráfego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Velocidade relativa do elemento de comutação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Taxa de linha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Taxa do elemento de comutação: taxa na qual o elemento de comutação movimenta pacotes de portas de entrada para portas de saída</a:t>
            </a:r>
            <a:endParaRPr/>
          </a:p>
        </p:txBody>
      </p:sp>
      <p:grpSp>
        <p:nvGrpSpPr>
          <p:cNvPr id="718" name="Google Shape;718;p8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19" name="Google Shape;719;p8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8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Repasse </a:t>
            </a:r>
            <a:r>
              <a:rPr lang="en" sz="3400"/>
              <a:t>e</a:t>
            </a:r>
            <a:r>
              <a:rPr lang="en" sz="3400">
                <a:solidFill>
                  <a:srgbClr val="4A86E8"/>
                </a:solidFill>
              </a:rPr>
              <a:t> Descarte </a:t>
            </a:r>
            <a:r>
              <a:rPr lang="en" sz="3400"/>
              <a:t>de Pacotes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726" name="Google Shape;726;p8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7" name="Google Shape;727;p84"/>
          <p:cNvSpPr txBox="1"/>
          <p:nvPr>
            <p:ph idx="1" type="body"/>
          </p:nvPr>
        </p:nvSpPr>
        <p:spPr>
          <a:xfrm>
            <a:off x="922000" y="1733550"/>
            <a:ext cx="77886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Por exemplo:</a:t>
            </a:r>
            <a:r>
              <a:rPr lang="en" sz="1700"/>
              <a:t> considere um roteador no qual a taxa de linhas de entrada e taxa de linhas de saída sejam idênticas e no qual temos n portas de entrada e n portas de saída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Suponha que a taxa do elemento de comutação seja no mínimo n vezes as taxas das linhas de entrada e de saída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Considere o caso em que os pacotes que chegam a cada uma das “n” portas de entrada sejam destinados à mesma porta de saída</a:t>
            </a:r>
            <a:endParaRPr sz="1700"/>
          </a:p>
        </p:txBody>
      </p:sp>
      <p:grpSp>
        <p:nvGrpSpPr>
          <p:cNvPr id="728" name="Google Shape;728;p8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29" name="Google Shape;729;p8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8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Repasse </a:t>
            </a:r>
            <a:r>
              <a:rPr lang="en" sz="3400"/>
              <a:t>e</a:t>
            </a:r>
            <a:r>
              <a:rPr lang="en" sz="3400">
                <a:solidFill>
                  <a:srgbClr val="4A86E8"/>
                </a:solidFill>
              </a:rPr>
              <a:t> Descarte </a:t>
            </a:r>
            <a:r>
              <a:rPr lang="en" sz="3400"/>
              <a:t>de Pacotes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736" name="Google Shape;736;p8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7" name="Google Shape;737;p85"/>
          <p:cNvSpPr txBox="1"/>
          <p:nvPr>
            <p:ph idx="1" type="body"/>
          </p:nvPr>
        </p:nvSpPr>
        <p:spPr>
          <a:xfrm>
            <a:off x="922000" y="1733550"/>
            <a:ext cx="77886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Por exemplo: considere um roteador no qual a taxa de linhas de entrada e taxa de linhas de saída sejam idênticas e no qual temos n portas de entrada e n portas de saída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</a:t>
            </a:r>
            <a:r>
              <a:rPr lang="en" sz="1700"/>
              <a:t>onsiderando que a porta de saída transmite 01 pacote por unidade de tempo, os n pacotes que chegarem terão que entrar na fila (esperar) para transmissão no enlace de saída</a:t>
            </a:r>
            <a:endParaRPr sz="1700"/>
          </a:p>
        </p:txBody>
      </p:sp>
      <p:grpSp>
        <p:nvGrpSpPr>
          <p:cNvPr id="738" name="Google Shape;738;p8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39" name="Google Shape;739;p8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8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Repasse </a:t>
            </a:r>
            <a:r>
              <a:rPr lang="en" sz="3400"/>
              <a:t>e</a:t>
            </a:r>
            <a:r>
              <a:rPr lang="en" sz="3400">
                <a:solidFill>
                  <a:srgbClr val="4A86E8"/>
                </a:solidFill>
              </a:rPr>
              <a:t> Descarte </a:t>
            </a:r>
            <a:r>
              <a:rPr lang="en" sz="3400"/>
              <a:t>de Pacotes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746" name="Google Shape;746;p8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7" name="Google Shape;747;p86"/>
          <p:cNvSpPr txBox="1"/>
          <p:nvPr>
            <p:ph idx="1" type="body"/>
          </p:nvPr>
        </p:nvSpPr>
        <p:spPr>
          <a:xfrm>
            <a:off x="922000" y="1733550"/>
            <a:ext cx="77886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Por exemplo: considere um roteador no qual a taxa de linhas de entrada e taxa de linhas de saída sejam idênticas e no qual temos n portas de entrada e n portas de saída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</a:t>
            </a:r>
            <a:r>
              <a:rPr lang="en" sz="1700"/>
              <a:t>e mais n pacotes chegarem no intervalo de tempo para transmitir único pacote, a fila pode se tornar muito grande a ponto de exaurir o espaço de memória na porta de saída 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Descarte de pacotes</a:t>
            </a:r>
            <a:endParaRPr sz="1700"/>
          </a:p>
        </p:txBody>
      </p:sp>
      <p:grpSp>
        <p:nvGrpSpPr>
          <p:cNvPr id="748" name="Google Shape;748;p8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49" name="Google Shape;749;p8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8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Repasse </a:t>
            </a:r>
            <a:r>
              <a:rPr lang="en" sz="3400"/>
              <a:t>e</a:t>
            </a:r>
            <a:r>
              <a:rPr lang="en" sz="3400">
                <a:solidFill>
                  <a:srgbClr val="4A86E8"/>
                </a:solidFill>
              </a:rPr>
              <a:t> Descarte </a:t>
            </a:r>
            <a:r>
              <a:rPr lang="en" sz="3400"/>
              <a:t>de Pacotes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756" name="Google Shape;756;p8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7" name="Google Shape;757;p87"/>
          <p:cNvSpPr txBox="1"/>
          <p:nvPr>
            <p:ph idx="1" type="body"/>
          </p:nvPr>
        </p:nvSpPr>
        <p:spPr>
          <a:xfrm>
            <a:off x="922000" y="1733550"/>
            <a:ext cx="77886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Buffering: taxa de chegada via comutador excede a taxa da linha de saída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Enfileiramento e perda devidos a estouro de buffer na porta de saída</a:t>
            </a:r>
            <a:endParaRPr/>
          </a:p>
        </p:txBody>
      </p:sp>
      <p:grpSp>
        <p:nvGrpSpPr>
          <p:cNvPr id="758" name="Google Shape;758;p8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59" name="Google Shape;759;p8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8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8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Repasse </a:t>
            </a:r>
            <a:r>
              <a:rPr lang="en" sz="3400"/>
              <a:t>e</a:t>
            </a:r>
            <a:r>
              <a:rPr lang="en" sz="3400">
                <a:solidFill>
                  <a:srgbClr val="4A86E8"/>
                </a:solidFill>
              </a:rPr>
              <a:t> Descarte </a:t>
            </a:r>
            <a:r>
              <a:rPr lang="en" sz="3400"/>
              <a:t>de Pacotes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766" name="Google Shape;766;p8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7" name="Google Shape;76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563" y="1749175"/>
            <a:ext cx="6596877" cy="2841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8" name="Google Shape;768;p88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769" name="Google Shape;769;p8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8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Repasse </a:t>
            </a:r>
            <a:r>
              <a:rPr lang="en" sz="3400"/>
              <a:t>e</a:t>
            </a:r>
            <a:r>
              <a:rPr lang="en" sz="3400">
                <a:solidFill>
                  <a:srgbClr val="4A86E8"/>
                </a:solidFill>
              </a:rPr>
              <a:t> Descarte </a:t>
            </a:r>
            <a:r>
              <a:rPr lang="en" sz="3400"/>
              <a:t>de Pacotes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776" name="Google Shape;776;p8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7" name="Google Shape;77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00" y="1795900"/>
            <a:ext cx="7042725" cy="27422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8" name="Google Shape;778;p89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779" name="Google Shape;779;p8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8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9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Repasse </a:t>
            </a:r>
            <a:r>
              <a:rPr lang="en" sz="3400"/>
              <a:t>e</a:t>
            </a:r>
            <a:r>
              <a:rPr lang="en" sz="3400">
                <a:solidFill>
                  <a:srgbClr val="4A86E8"/>
                </a:solidFill>
              </a:rPr>
              <a:t> Descarte </a:t>
            </a:r>
            <a:r>
              <a:rPr lang="en" sz="3400"/>
              <a:t>de Pacotes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786" name="Google Shape;786;p9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90"/>
          <p:cNvSpPr txBox="1"/>
          <p:nvPr>
            <p:ph idx="1" type="body"/>
          </p:nvPr>
        </p:nvSpPr>
        <p:spPr>
          <a:xfrm>
            <a:off x="922000" y="1733550"/>
            <a:ext cx="77886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RFC 3439 - armazenamento médio em buffer deve ser igual à RTT (Round Trip Time) típico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Ex.: 250 ms x C, onde “C” é a Capacidade do Enlace em “bps”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Ex.: enlace de 10 Gbps, teremos “buffer” de 2,5 Gbits.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Recomendação recente: com N fluxos, o buffer deve ser: </a:t>
            </a:r>
            <a:br>
              <a:rPr lang="en"/>
            </a:br>
            <a:r>
              <a:rPr lang="en"/>
              <a:t>	RTT * C / square( N )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Onde N é o número de fluxos TCP</a:t>
            </a:r>
            <a:endParaRPr/>
          </a:p>
        </p:txBody>
      </p:sp>
      <p:grpSp>
        <p:nvGrpSpPr>
          <p:cNvPr id="788" name="Google Shape;788;p9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89" name="Google Shape;789;p9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9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Repasse </a:t>
            </a:r>
            <a:r>
              <a:rPr lang="en" sz="3400"/>
              <a:t>e</a:t>
            </a:r>
            <a:r>
              <a:rPr lang="en" sz="3400">
                <a:solidFill>
                  <a:srgbClr val="4A86E8"/>
                </a:solidFill>
              </a:rPr>
              <a:t> Descarte </a:t>
            </a:r>
            <a:r>
              <a:rPr lang="en" sz="3400"/>
              <a:t>de Pacotes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796" name="Google Shape;796;p9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91"/>
          <p:cNvSpPr txBox="1"/>
          <p:nvPr>
            <p:ph idx="1" type="body"/>
          </p:nvPr>
        </p:nvSpPr>
        <p:spPr>
          <a:xfrm>
            <a:off x="922000" y="1733550"/>
            <a:ext cx="77886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 consequência da fila de porta de saída é que o escalonador de pacotes deve transmitir um pacote dentre os que estão na fila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Políticas como FCFS (First Come First Served) ou WFQ (Weighted Fair Queuing) são exemplos de políticas para escolha do pacote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Tais políticas de escalonamento de pacotes desempenham um papel crucial na garantia da qualidade de serviço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8" name="Google Shape;798;p9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99" name="Google Shape;799;p9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9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Camada de </a:t>
            </a:r>
            <a:r>
              <a:rPr lang="en" sz="4400">
                <a:solidFill>
                  <a:srgbClr val="4A86E8"/>
                </a:solidFill>
              </a:rPr>
              <a:t>Rede</a:t>
            </a:r>
            <a:endParaRPr sz="4400"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Outras funções: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Controle de Congestionamento 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Negociação de </a:t>
            </a:r>
            <a:r>
              <a:rPr i="1" lang="en" sz="1700"/>
              <a:t>Quality of Service</a:t>
            </a:r>
            <a:r>
              <a:rPr lang="en" sz="1700"/>
              <a:t> (QoS)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Interconexão de redes</a:t>
            </a:r>
            <a:endParaRPr sz="1700"/>
          </a:p>
        </p:txBody>
      </p:sp>
      <p:sp>
        <p:nvSpPr>
          <p:cNvPr id="125" name="Google Shape;125;p2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Repasse </a:t>
            </a:r>
            <a:r>
              <a:rPr lang="en" sz="3400"/>
              <a:t>e</a:t>
            </a:r>
            <a:r>
              <a:rPr lang="en" sz="3400">
                <a:solidFill>
                  <a:srgbClr val="4A86E8"/>
                </a:solidFill>
              </a:rPr>
              <a:t> Descarte </a:t>
            </a:r>
            <a:r>
              <a:rPr lang="en" sz="3400"/>
              <a:t>de Pacotes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806" name="Google Shape;806;p9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7" name="Google Shape;807;p92"/>
          <p:cNvSpPr txBox="1"/>
          <p:nvPr>
            <p:ph idx="1" type="body"/>
          </p:nvPr>
        </p:nvSpPr>
        <p:spPr>
          <a:xfrm>
            <a:off x="922000" y="1733550"/>
            <a:ext cx="77886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 modo semelhante, se não houver memória suficiente para armazenar um pacote que está chegando, será preciso descartar ou remover um ou mais pacotes já enfileirados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Tais políticas são também conhecidas como políticas de descarte do final de fila ou algoritmos de gerenciamento ativo de fila (Active Queue Management – AQM)</a:t>
            </a:r>
            <a:endParaRPr/>
          </a:p>
        </p:txBody>
      </p:sp>
      <p:grpSp>
        <p:nvGrpSpPr>
          <p:cNvPr id="808" name="Google Shape;808;p9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09" name="Google Shape;809;p9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9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9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Repasse </a:t>
            </a:r>
            <a:r>
              <a:rPr lang="en" sz="3400"/>
              <a:t>e</a:t>
            </a:r>
            <a:r>
              <a:rPr lang="en" sz="3400">
                <a:solidFill>
                  <a:srgbClr val="4A86E8"/>
                </a:solidFill>
              </a:rPr>
              <a:t> Descarte </a:t>
            </a:r>
            <a:r>
              <a:rPr lang="en" sz="3400"/>
              <a:t>de Pacotes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816" name="Google Shape;816;p9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7" name="Google Shape;817;p93"/>
          <p:cNvSpPr txBox="1"/>
          <p:nvPr>
            <p:ph idx="1" type="body"/>
          </p:nvPr>
        </p:nvSpPr>
        <p:spPr>
          <a:xfrm>
            <a:off x="922000" y="1733550"/>
            <a:ext cx="77886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e um elemento de comutação não for suficiente veloz para transmitir sem atraso todos os pacotes que chegam através dele, então a fila nas portas de entrada irá crescer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Os novos pacotes terão que esperar a sua vez para serem transferidas através do elemento de comutação até a porta de saída</a:t>
            </a:r>
            <a:endParaRPr/>
          </a:p>
        </p:txBody>
      </p:sp>
      <p:grpSp>
        <p:nvGrpSpPr>
          <p:cNvPr id="818" name="Google Shape;818;p9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19" name="Google Shape;819;p9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9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9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Repasse </a:t>
            </a:r>
            <a:r>
              <a:rPr lang="en" sz="3400"/>
              <a:t>e</a:t>
            </a:r>
            <a:r>
              <a:rPr lang="en" sz="3400">
                <a:solidFill>
                  <a:srgbClr val="4A86E8"/>
                </a:solidFill>
              </a:rPr>
              <a:t> Descarte </a:t>
            </a:r>
            <a:r>
              <a:rPr lang="en" sz="3400"/>
              <a:t>de Pacotes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826" name="Google Shape;826;p9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7" name="Google Shape;827;p94"/>
          <p:cNvSpPr txBox="1"/>
          <p:nvPr>
            <p:ph idx="1" type="body"/>
          </p:nvPr>
        </p:nvSpPr>
        <p:spPr>
          <a:xfrm>
            <a:off x="922000" y="1504950"/>
            <a:ext cx="77886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Por exemplo: considere um elemento de comutação por interconexão, onde: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Velocidades dos enlaces são idênticas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 tempo para encaminhar um pacote da porta de entrada para porta de saída é o mesmo para receber um pacote na porta de entrada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Os pacotes são transferidos de uma fila de entrada para uma fila de saída segundo a política FCFS (First Come First Served)</a:t>
            </a:r>
            <a:endParaRPr sz="1700"/>
          </a:p>
        </p:txBody>
      </p:sp>
      <p:grpSp>
        <p:nvGrpSpPr>
          <p:cNvPr id="828" name="Google Shape;828;p9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29" name="Google Shape;829;p9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9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Repasse </a:t>
            </a:r>
            <a:r>
              <a:rPr lang="en" sz="3400"/>
              <a:t>e</a:t>
            </a:r>
            <a:r>
              <a:rPr lang="en" sz="3400">
                <a:solidFill>
                  <a:srgbClr val="4A86E8"/>
                </a:solidFill>
              </a:rPr>
              <a:t> Descarte </a:t>
            </a:r>
            <a:r>
              <a:rPr lang="en" sz="3400"/>
              <a:t>de Pacotes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836" name="Google Shape;836;p9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7" name="Google Shape;837;p95"/>
          <p:cNvSpPr txBox="1"/>
          <p:nvPr>
            <p:ph idx="1" type="body"/>
          </p:nvPr>
        </p:nvSpPr>
        <p:spPr>
          <a:xfrm>
            <a:off x="922000" y="1657350"/>
            <a:ext cx="77886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 02 pacotes que estão a frente das 02 filas de entrada forem destinados à mesma fila de saída, então um dos pacotes ficará bloqueado e terá de esperar na fila de entrada</a:t>
            </a:r>
            <a:br>
              <a:rPr lang="en" sz="1700"/>
            </a:b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Suponha que o elemento de comutação escolha transferir o pacote que está à frente da fila mais alta à esquerda, assim o pacote mais escuro na fila mais baixa à esquerda tem que esperar</a:t>
            </a:r>
            <a:endParaRPr sz="1700"/>
          </a:p>
        </p:txBody>
      </p:sp>
      <p:grpSp>
        <p:nvGrpSpPr>
          <p:cNvPr id="838" name="Google Shape;838;p9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39" name="Google Shape;839;p9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9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9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Repasse </a:t>
            </a:r>
            <a:r>
              <a:rPr lang="en" sz="3400"/>
              <a:t>e</a:t>
            </a:r>
            <a:r>
              <a:rPr lang="en" sz="3400">
                <a:solidFill>
                  <a:srgbClr val="4A86E8"/>
                </a:solidFill>
              </a:rPr>
              <a:t> Descarte </a:t>
            </a:r>
            <a:r>
              <a:rPr lang="en" sz="3400"/>
              <a:t>de Pacotes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846" name="Google Shape;846;p9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7" name="Google Shape;847;p96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848" name="Google Shape;848;p96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96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0" name="Google Shape;850;p96"/>
          <p:cNvPicPr preferRelativeResize="0"/>
          <p:nvPr/>
        </p:nvPicPr>
        <p:blipFill rotWithShape="1">
          <a:blip r:embed="rId3">
            <a:alphaModFix/>
          </a:blip>
          <a:srcRect b="0" l="0" r="0" t="86417"/>
          <a:stretch/>
        </p:blipFill>
        <p:spPr>
          <a:xfrm>
            <a:off x="1391375" y="3787176"/>
            <a:ext cx="5927351" cy="8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96"/>
          <p:cNvPicPr preferRelativeResize="0"/>
          <p:nvPr/>
        </p:nvPicPr>
        <p:blipFill rotWithShape="1">
          <a:blip r:embed="rId3">
            <a:alphaModFix/>
          </a:blip>
          <a:srcRect b="57277" l="0" r="0" t="-188"/>
          <a:stretch/>
        </p:blipFill>
        <p:spPr>
          <a:xfrm>
            <a:off x="1391375" y="1558100"/>
            <a:ext cx="5927351" cy="25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Repasse </a:t>
            </a:r>
            <a:r>
              <a:rPr lang="en" sz="3400"/>
              <a:t>e</a:t>
            </a:r>
            <a:r>
              <a:rPr lang="en" sz="3400">
                <a:solidFill>
                  <a:srgbClr val="4A86E8"/>
                </a:solidFill>
              </a:rPr>
              <a:t> Descarte </a:t>
            </a:r>
            <a:r>
              <a:rPr lang="en" sz="3400"/>
              <a:t>de Pacotes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857" name="Google Shape;857;p9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8" name="Google Shape;858;p97"/>
          <p:cNvSpPr txBox="1"/>
          <p:nvPr>
            <p:ph idx="1" type="body"/>
          </p:nvPr>
        </p:nvSpPr>
        <p:spPr>
          <a:xfrm>
            <a:off x="922000" y="1504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Esse fenômeno é conhecido como bloqueio de cabeça de fila ou “Head Of the Line – HOL Blocking”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Um pacote que está na fila de entrada deve esperar pela transferência através do elemento de comutação porque ele está bloqueado por um outro pacote na cabeça da fila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Isto demonstra que o comprimento da fila de entrada cresce sem limites, ou seja, teremos significativas perdas de pacotes</a:t>
            </a:r>
            <a:endParaRPr sz="1700"/>
          </a:p>
        </p:txBody>
      </p:sp>
      <p:grpSp>
        <p:nvGrpSpPr>
          <p:cNvPr id="859" name="Google Shape;859;p9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60" name="Google Shape;860;p9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9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9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Repasse </a:t>
            </a:r>
            <a:r>
              <a:rPr lang="en" sz="3400"/>
              <a:t>e</a:t>
            </a:r>
            <a:r>
              <a:rPr lang="en" sz="3400">
                <a:solidFill>
                  <a:srgbClr val="4A86E8"/>
                </a:solidFill>
              </a:rPr>
              <a:t> Descarte </a:t>
            </a:r>
            <a:r>
              <a:rPr lang="en" sz="3400"/>
              <a:t>de Pacotes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867" name="Google Shape;867;p9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8" name="Google Shape;868;p98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869" name="Google Shape;869;p9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9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1" name="Google Shape;871;p98"/>
          <p:cNvPicPr preferRelativeResize="0"/>
          <p:nvPr/>
        </p:nvPicPr>
        <p:blipFill rotWithShape="1">
          <a:blip r:embed="rId3">
            <a:alphaModFix/>
          </a:blip>
          <a:srcRect b="0" l="0" r="0" t="48720"/>
          <a:stretch/>
        </p:blipFill>
        <p:spPr>
          <a:xfrm>
            <a:off x="1391375" y="1558100"/>
            <a:ext cx="5927351" cy="303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9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7" name="Google Shape;877;p99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A86E8"/>
                </a:solidFill>
              </a:rPr>
              <a:t>Obrigado</a:t>
            </a:r>
            <a:r>
              <a:rPr lang="en" sz="9600">
                <a:solidFill>
                  <a:srgbClr val="4A86E8"/>
                </a:solidFill>
              </a:rPr>
              <a:t>!</a:t>
            </a:r>
            <a:endParaRPr sz="9600">
              <a:solidFill>
                <a:srgbClr val="4A86E8"/>
              </a:solidFill>
            </a:endParaRPr>
          </a:p>
        </p:txBody>
      </p:sp>
      <p:sp>
        <p:nvSpPr>
          <p:cNvPr id="878" name="Google Shape;878;p99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Dúvidas?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879" name="Google Shape;879;p99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Repasse </a:t>
            </a:r>
            <a:r>
              <a:rPr lang="en" sz="4400"/>
              <a:t>e </a:t>
            </a:r>
            <a:r>
              <a:rPr lang="en" sz="4400">
                <a:solidFill>
                  <a:srgbClr val="4A86E8"/>
                </a:solidFill>
              </a:rPr>
              <a:t>Roteamento</a:t>
            </a:r>
            <a:endParaRPr sz="4400"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922000" y="1885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Repasse de pacotes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Condução entre os enlaces apropriados (entrada -&gt; saída)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Despacho de cada pacote ao seu destino ou sistema intermediário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Roteamento de pacotes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Estabelecimento dos melhores caminhos (rotas)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Uso de algoritmos de roteamento</a:t>
            </a:r>
            <a:endParaRPr sz="1600"/>
          </a:p>
        </p:txBody>
      </p:sp>
      <p:sp>
        <p:nvSpPr>
          <p:cNvPr id="133" name="Google Shape;133;p2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