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6" r:id="rId6"/>
    <p:sldId id="286" r:id="rId7"/>
    <p:sldId id="267" r:id="rId8"/>
    <p:sldId id="268" r:id="rId9"/>
    <p:sldId id="269" r:id="rId10"/>
    <p:sldId id="270" r:id="rId11"/>
    <p:sldId id="259" r:id="rId12"/>
    <p:sldId id="260" r:id="rId13"/>
    <p:sldId id="261" r:id="rId14"/>
    <p:sldId id="262" r:id="rId15"/>
    <p:sldId id="271" r:id="rId16"/>
    <p:sldId id="272" r:id="rId17"/>
    <p:sldId id="273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3396"/>
  </p:normalViewPr>
  <p:slideViewPr>
    <p:cSldViewPr>
      <p:cViewPr varScale="1">
        <p:scale>
          <a:sx n="98" d="100"/>
          <a:sy n="98" d="100"/>
        </p:scale>
        <p:origin x="21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E8DF632-1615-4A01-9DFB-21C95FCA00D0}" type="datetimeFigureOut">
              <a:rPr lang="pt-BR" smtClean="0"/>
              <a:pPr/>
              <a:t>01/03/2021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1C8183-948A-468E-A695-39FD671703F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632-1615-4A01-9DFB-21C95FCA00D0}" type="datetimeFigureOut">
              <a:rPr lang="pt-BR" smtClean="0"/>
              <a:pPr/>
              <a:t>01/03/2021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8183-948A-468E-A695-39FD671703F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E8DF632-1615-4A01-9DFB-21C95FCA00D0}" type="datetimeFigureOut">
              <a:rPr lang="pt-BR" smtClean="0"/>
              <a:pPr/>
              <a:t>01/03/2021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11C8183-948A-468E-A695-39FD671703F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632-1615-4A01-9DFB-21C95FCA00D0}" type="datetimeFigureOut">
              <a:rPr lang="pt-BR" smtClean="0"/>
              <a:pPr/>
              <a:t>01/03/2021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1C8183-948A-468E-A695-39FD671703F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632-1615-4A01-9DFB-21C95FCA00D0}" type="datetimeFigureOut">
              <a:rPr lang="pt-BR" smtClean="0"/>
              <a:pPr/>
              <a:t>01/03/2021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11C8183-948A-468E-A695-39FD671703F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E8DF632-1615-4A01-9DFB-21C95FCA00D0}" type="datetimeFigureOut">
              <a:rPr lang="pt-BR" smtClean="0"/>
              <a:pPr/>
              <a:t>01/03/2021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11C8183-948A-468E-A695-39FD671703F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E8DF632-1615-4A01-9DFB-21C95FCA00D0}" type="datetimeFigureOut">
              <a:rPr lang="pt-BR" smtClean="0"/>
              <a:pPr/>
              <a:t>01/03/2021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11C8183-948A-468E-A695-39FD671703F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632-1615-4A01-9DFB-21C95FCA00D0}" type="datetimeFigureOut">
              <a:rPr lang="pt-BR" smtClean="0"/>
              <a:pPr/>
              <a:t>01/03/2021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1C8183-948A-468E-A695-39FD671703F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632-1615-4A01-9DFB-21C95FCA00D0}" type="datetimeFigureOut">
              <a:rPr lang="pt-BR" smtClean="0"/>
              <a:pPr/>
              <a:t>01/03/2021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1C8183-948A-468E-A695-39FD671703F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632-1615-4A01-9DFB-21C95FCA00D0}" type="datetimeFigureOut">
              <a:rPr lang="pt-BR" smtClean="0"/>
              <a:pPr/>
              <a:t>01/03/2021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1C8183-948A-468E-A695-39FD671703F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E8DF632-1615-4A01-9DFB-21C95FCA00D0}" type="datetimeFigureOut">
              <a:rPr lang="pt-BR" smtClean="0"/>
              <a:pPr/>
              <a:t>01/03/2021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11C8183-948A-468E-A695-39FD671703F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8DF632-1615-4A01-9DFB-21C95FCA00D0}" type="datetimeFigureOut">
              <a:rPr lang="pt-BR" smtClean="0"/>
              <a:pPr/>
              <a:t>01/03/2021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11C8183-948A-468E-A695-39FD671703FD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 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Fábio Luiz Leite Júnior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84E76-B4FA-EB40-BF3D-2C6EF25BC5E0}"/>
              </a:ext>
            </a:extLst>
          </p:cNvPr>
          <p:cNvSpPr txBox="1"/>
          <p:nvPr/>
        </p:nvSpPr>
        <p:spPr>
          <a:xfrm>
            <a:off x="20193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/>
              <a:t>Solução</a:t>
            </a:r>
          </a:p>
        </p:txBody>
      </p:sp>
      <p:pic>
        <p:nvPicPr>
          <p:cNvPr id="4" name="Imagem 3" descr="alg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492896"/>
            <a:ext cx="6944914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Corretude</a:t>
            </a:r>
          </a:p>
          <a:p>
            <a:pPr lvl="1"/>
            <a:r>
              <a:rPr lang="pt-BR" dirty="0"/>
              <a:t>Se </a:t>
            </a:r>
            <a:r>
              <a:rPr lang="pt-BR" u="sng" dirty="0"/>
              <a:t>para cada instância </a:t>
            </a:r>
            <a:r>
              <a:rPr lang="pt-BR" dirty="0"/>
              <a:t>de entrada, ele produz uma </a:t>
            </a:r>
            <a:r>
              <a:rPr lang="pt-BR" u="sng" dirty="0"/>
              <a:t>saída com o valor correto</a:t>
            </a:r>
          </a:p>
          <a:p>
            <a:pPr lvl="2"/>
            <a:r>
              <a:rPr lang="pt-BR" dirty="0"/>
              <a:t>Resolve o problema computacional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Problemas resolvidos por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Onde há um problema, existe um algoritmo que o resolve</a:t>
            </a:r>
          </a:p>
          <a:p>
            <a:pPr lvl="1"/>
            <a:r>
              <a:rPr lang="pt-BR" dirty="0"/>
              <a:t>Aplicações na biologia</a:t>
            </a:r>
          </a:p>
          <a:p>
            <a:pPr lvl="2"/>
            <a:r>
              <a:rPr lang="pt-BR" dirty="0"/>
              <a:t>Projeto Genoma</a:t>
            </a:r>
          </a:p>
          <a:p>
            <a:pPr lvl="3"/>
            <a:r>
              <a:rPr lang="pt-BR" dirty="0"/>
              <a:t>Problemas de armazenamento e recuperação da informação</a:t>
            </a:r>
          </a:p>
          <a:p>
            <a:pPr lvl="3"/>
            <a:r>
              <a:rPr lang="pt-BR" dirty="0"/>
              <a:t>Análise dos dados</a:t>
            </a:r>
          </a:p>
          <a:p>
            <a:pPr lvl="1"/>
            <a:r>
              <a:rPr lang="pt-BR" dirty="0"/>
              <a:t>Aplicações na própria computação</a:t>
            </a:r>
          </a:p>
          <a:p>
            <a:pPr lvl="2"/>
            <a:r>
              <a:rPr lang="pt-BR" dirty="0"/>
              <a:t>Problemas de armazenamento e recuperação da informação nos sites e ferramentas </a:t>
            </a:r>
            <a:br>
              <a:rPr lang="pt-BR" dirty="0"/>
            </a:br>
            <a:r>
              <a:rPr lang="pt-BR" dirty="0"/>
              <a:t>(facebook – 600K usuários)</a:t>
            </a:r>
          </a:p>
          <a:p>
            <a:pPr lvl="2"/>
            <a:r>
              <a:rPr lang="pt-BR" dirty="0"/>
              <a:t>Segurança da informação em sites de compras e bancos</a:t>
            </a:r>
          </a:p>
          <a:p>
            <a:pPr lvl="2"/>
            <a:r>
              <a:rPr lang="pt-BR" dirty="0"/>
              <a:t>Alocação de memória e escalonamento de processamento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Problemas resolvidos por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pt-BR" dirty="0"/>
              <a:t>Aplicações na navegação em geral</a:t>
            </a:r>
          </a:p>
          <a:p>
            <a:pPr lvl="2"/>
            <a:r>
              <a:rPr lang="pt-BR" dirty="0"/>
              <a:t>Elaboração de Rotas</a:t>
            </a:r>
          </a:p>
          <a:p>
            <a:pPr lvl="3"/>
            <a:r>
              <a:rPr lang="pt-BR" dirty="0"/>
              <a:t>Caminho mais curto, mais fácil, mais legal</a:t>
            </a:r>
          </a:p>
          <a:p>
            <a:pPr lvl="2"/>
            <a:r>
              <a:rPr lang="pt-BR" dirty="0"/>
              <a:t>Companhias aéreas</a:t>
            </a:r>
          </a:p>
          <a:p>
            <a:pPr lvl="2"/>
            <a:r>
              <a:rPr lang="pt-BR" dirty="0"/>
              <a:t>Distribuidoras de cargas</a:t>
            </a:r>
          </a:p>
          <a:p>
            <a:pPr lvl="1"/>
            <a:r>
              <a:rPr lang="pt-BR" dirty="0"/>
              <a:t>Aplicações em logística</a:t>
            </a:r>
          </a:p>
          <a:p>
            <a:pPr lvl="2"/>
            <a:r>
              <a:rPr lang="pt-BR" dirty="0"/>
              <a:t>Planejamento de distribuição/coleta de recursos</a:t>
            </a:r>
          </a:p>
          <a:p>
            <a:pPr lvl="2"/>
            <a:r>
              <a:rPr lang="pt-BR" dirty="0"/>
              <a:t>Disposição de tropas no campo de batalha</a:t>
            </a:r>
          </a:p>
          <a:p>
            <a:pPr lvl="1"/>
            <a:r>
              <a:rPr lang="pt-BR" dirty="0"/>
              <a:t>Aplicações na matemática</a:t>
            </a:r>
          </a:p>
          <a:p>
            <a:pPr lvl="2"/>
            <a:r>
              <a:rPr lang="pt-BR" dirty="0"/>
              <a:t>Automação de algoritmos</a:t>
            </a:r>
          </a:p>
          <a:p>
            <a:pPr lvl="3"/>
            <a:r>
              <a:rPr lang="pt-BR" dirty="0"/>
              <a:t>Encontrar o fatorial</a:t>
            </a:r>
          </a:p>
          <a:p>
            <a:pPr lvl="3"/>
            <a:r>
              <a:rPr lang="pt-BR" dirty="0"/>
              <a:t>Encontrar o MDC o MMC</a:t>
            </a:r>
          </a:p>
          <a:p>
            <a:pPr lvl="3"/>
            <a:r>
              <a:rPr lang="pt-BR" dirty="0"/>
              <a:t>Encontrar o maior número primo possível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Características dos problemas computacionais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Muitas soluções candidatas</a:t>
            </a:r>
          </a:p>
          <a:p>
            <a:pPr lvl="1"/>
            <a:r>
              <a:rPr lang="pt-BR" dirty="0"/>
              <a:t>Encontrar a que resolve</a:t>
            </a:r>
          </a:p>
          <a:p>
            <a:pPr lvl="1"/>
            <a:r>
              <a:rPr lang="pt-BR" b="1" dirty="0"/>
              <a:t>Encontrar a melhor solução!</a:t>
            </a:r>
          </a:p>
          <a:p>
            <a:r>
              <a:rPr lang="pt-BR" dirty="0"/>
              <a:t>Problemas e aplicações práticas</a:t>
            </a:r>
          </a:p>
          <a:p>
            <a:r>
              <a:rPr lang="pt-BR" dirty="0"/>
              <a:t>Nem todos os problemas que são resolvidos por algoritmos possuem soluções óbvias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Não existe algoritmo meio certo</a:t>
            </a:r>
          </a:p>
          <a:p>
            <a:r>
              <a:rPr lang="pt-BR" dirty="0"/>
              <a:t>Aspectos que avaliam um algoritmo</a:t>
            </a:r>
          </a:p>
          <a:p>
            <a:pPr lvl="1"/>
            <a:r>
              <a:rPr lang="pt-BR" dirty="0"/>
              <a:t>Corretude</a:t>
            </a:r>
          </a:p>
          <a:p>
            <a:pPr lvl="1"/>
            <a:r>
              <a:rPr lang="pt-BR" dirty="0"/>
              <a:t>Simplicidade</a:t>
            </a:r>
          </a:p>
          <a:p>
            <a:pPr lvl="1"/>
            <a:r>
              <a:rPr lang="pt-BR" dirty="0"/>
              <a:t>Eficiência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Corretude</a:t>
            </a:r>
          </a:p>
          <a:p>
            <a:pPr lvl="1"/>
            <a:r>
              <a:rPr lang="pt-BR" dirty="0"/>
              <a:t>Para cada entrada correta o algoritmo produz uma saída correta</a:t>
            </a:r>
          </a:p>
          <a:p>
            <a:r>
              <a:rPr lang="pt-BR" dirty="0"/>
              <a:t>Simplicidade</a:t>
            </a:r>
          </a:p>
          <a:p>
            <a:pPr lvl="1"/>
            <a:r>
              <a:rPr lang="pt-BR" dirty="0"/>
              <a:t>Facilidade de compreensão por seres humanos, facilmente mantido e implementado</a:t>
            </a:r>
          </a:p>
          <a:p>
            <a:r>
              <a:rPr lang="pt-BR" dirty="0"/>
              <a:t>Eficiência</a:t>
            </a:r>
          </a:p>
          <a:p>
            <a:pPr lvl="1"/>
            <a:r>
              <a:rPr lang="pt-BR" dirty="0"/>
              <a:t>A quantidade de </a:t>
            </a:r>
            <a:r>
              <a:rPr lang="pt-BR" dirty="0">
                <a:solidFill>
                  <a:srgbClr val="FF0000"/>
                </a:solidFill>
              </a:rPr>
              <a:t>recursos</a:t>
            </a:r>
            <a:r>
              <a:rPr lang="pt-BR" dirty="0"/>
              <a:t> necessários para o funcionamento do algoritmo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Eficiência – Algoritmos como tecnologias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Cedo ou tarde algoritmos deverão ser implementados em um sistema computacional</a:t>
            </a:r>
          </a:p>
          <a:p>
            <a:r>
              <a:rPr lang="pt-BR" dirty="0"/>
              <a:t>Considere se você tivesse um computador infinitamente rápido e memória infinita</a:t>
            </a:r>
          </a:p>
          <a:p>
            <a:pPr lvl="1"/>
            <a:r>
              <a:rPr lang="pt-BR" dirty="0"/>
              <a:t>Ainda seria necessário estudar algoritmos?</a:t>
            </a:r>
          </a:p>
          <a:p>
            <a:pPr lvl="1"/>
            <a:r>
              <a:rPr lang="pt-BR" dirty="0"/>
              <a:t>O algoritmo deve ter a garantia que vai para algum momento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Eficiência – Algoritmos como tecnologias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Não temos computadores tão rápidos assim, nem memória tão barata disponível</a:t>
            </a:r>
          </a:p>
          <a:p>
            <a:pPr lvl="1"/>
            <a:r>
              <a:rPr lang="pt-BR" dirty="0"/>
              <a:t>Devemos usar os recursos com cuidado</a:t>
            </a:r>
          </a:p>
          <a:p>
            <a:pPr lvl="1"/>
            <a:r>
              <a:rPr lang="pt-BR" dirty="0"/>
              <a:t>Respeitar os limites das máquinas disponíveis </a:t>
            </a:r>
            <a:br>
              <a:rPr lang="pt-BR" dirty="0"/>
            </a:br>
            <a:r>
              <a:rPr lang="pt-BR" dirty="0"/>
              <a:t>(ou os limites que foram acordados com o cliente) :P</a:t>
            </a:r>
          </a:p>
          <a:p>
            <a:pPr lvl="1"/>
            <a:r>
              <a:rPr lang="pt-BR" dirty="0"/>
              <a:t>É necessário compreender bem:</a:t>
            </a:r>
          </a:p>
          <a:p>
            <a:pPr lvl="2"/>
            <a:r>
              <a:rPr lang="pt-BR" dirty="0"/>
              <a:t>A arquitetura da (ou das) máquina(s) que hospedarão os algoritmos</a:t>
            </a:r>
          </a:p>
          <a:p>
            <a:pPr lvl="2"/>
            <a:r>
              <a:rPr lang="pt-BR" dirty="0"/>
              <a:t>Entender os recursos necessários</a:t>
            </a:r>
          </a:p>
          <a:p>
            <a:pPr lvl="2"/>
            <a:r>
              <a:rPr lang="pt-BR" dirty="0"/>
              <a:t>Paralelismo</a:t>
            </a:r>
          </a:p>
          <a:p>
            <a:pPr lvl="2"/>
            <a:r>
              <a:rPr lang="pt-BR" dirty="0"/>
              <a:t>Comunicação</a:t>
            </a:r>
          </a:p>
          <a:p>
            <a:pPr lvl="2"/>
            <a:r>
              <a:rPr lang="pt-BR" dirty="0"/>
              <a:t>Entre outros...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Eficiência – Algoritmos como tecnologias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Várias soluções para o mesmo problema</a:t>
            </a:r>
          </a:p>
          <a:p>
            <a:pPr lvl="1"/>
            <a:r>
              <a:rPr lang="pt-BR" dirty="0"/>
              <a:t>Porém várias diferenças de eficiência</a:t>
            </a:r>
          </a:p>
          <a:p>
            <a:r>
              <a:rPr lang="pt-BR" dirty="0"/>
              <a:t>Eficiência delineia se um algoritmo é</a:t>
            </a:r>
          </a:p>
          <a:p>
            <a:pPr lvl="1"/>
            <a:r>
              <a:rPr lang="pt-BR" dirty="0"/>
              <a:t>Tratável, intratável, insolúvel</a:t>
            </a:r>
          </a:p>
          <a:p>
            <a:r>
              <a:rPr lang="pt-BR" dirty="0"/>
              <a:t>O algoritmo deve ser eficiente para a escala de valores desejada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Um algoritmo é qualquer </a:t>
            </a:r>
            <a:r>
              <a:rPr lang="pt-BR" dirty="0">
                <a:solidFill>
                  <a:srgbClr val="FF0000"/>
                </a:solidFill>
              </a:rPr>
              <a:t>procedimento computacional bem definido</a:t>
            </a:r>
            <a:r>
              <a:rPr lang="pt-BR" dirty="0"/>
              <a:t> que recebe como </a:t>
            </a:r>
            <a:r>
              <a:rPr lang="pt-BR" dirty="0">
                <a:solidFill>
                  <a:srgbClr val="FF0000"/>
                </a:solidFill>
              </a:rPr>
              <a:t>entrada</a:t>
            </a:r>
            <a:r>
              <a:rPr lang="pt-BR" dirty="0"/>
              <a:t> um conjunto de valores e retorna outro conjunto de valores como </a:t>
            </a:r>
            <a:r>
              <a:rPr lang="pt-BR" dirty="0">
                <a:solidFill>
                  <a:srgbClr val="FF0000"/>
                </a:solidFill>
              </a:rPr>
              <a:t>saída</a:t>
            </a:r>
          </a:p>
          <a:p>
            <a:pPr lvl="1"/>
            <a:r>
              <a:rPr lang="pt-BR" dirty="0"/>
              <a:t>Seqüência computacional finita de instruções</a:t>
            </a:r>
          </a:p>
          <a:p>
            <a:pPr lvl="1"/>
            <a:r>
              <a:rPr lang="pt-BR" b="1" dirty="0"/>
              <a:t>Ferramenta para resolver problemas computacionais bem definidos</a:t>
            </a:r>
          </a:p>
          <a:p>
            <a:pPr lvl="1"/>
            <a:r>
              <a:rPr lang="pt-BR" dirty="0"/>
              <a:t>Especifica uma relação computacional entre a entrada e a saída</a:t>
            </a:r>
          </a:p>
          <a:p>
            <a:pPr lvl="1"/>
            <a:r>
              <a:rPr lang="pt-BR" dirty="0"/>
              <a:t>NÃO </a:t>
            </a:r>
            <a:r>
              <a:rPr lang="pt-BR"/>
              <a:t>é necessariamente programa </a:t>
            </a:r>
            <a:r>
              <a:rPr lang="pt-BR" dirty="0"/>
              <a:t>de computador</a:t>
            </a:r>
          </a:p>
          <a:p>
            <a:pPr lvl="1"/>
            <a:r>
              <a:rPr lang="pt-BR" dirty="0"/>
              <a:t>Projeto de hardware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Eficiência – Algoritmos como tecnologias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Comparar a eficiência de algoritmos</a:t>
            </a:r>
          </a:p>
          <a:p>
            <a:pPr lvl="1"/>
            <a:r>
              <a:rPr lang="pt-BR" dirty="0"/>
              <a:t>Método experimental</a:t>
            </a:r>
          </a:p>
          <a:p>
            <a:pPr lvl="2"/>
            <a:r>
              <a:rPr lang="pt-BR" dirty="0"/>
              <a:t>Várias implementações completas</a:t>
            </a:r>
          </a:p>
          <a:p>
            <a:pPr lvl="2"/>
            <a:r>
              <a:rPr lang="pt-BR" dirty="0"/>
              <a:t>Um grande número de execuções controladas</a:t>
            </a:r>
          </a:p>
          <a:p>
            <a:pPr lvl="2"/>
            <a:r>
              <a:rPr lang="pt-BR" dirty="0"/>
              <a:t>Medição e coleta das variáveis de interesse</a:t>
            </a:r>
          </a:p>
          <a:p>
            <a:pPr lvl="2"/>
            <a:r>
              <a:rPr lang="pt-BR" dirty="0"/>
              <a:t>Análise estatística dos resultados</a:t>
            </a:r>
          </a:p>
          <a:p>
            <a:pPr lvl="1"/>
            <a:r>
              <a:rPr lang="pt-BR" dirty="0"/>
              <a:t>Método analítico</a:t>
            </a:r>
          </a:p>
          <a:p>
            <a:pPr lvl="2"/>
            <a:r>
              <a:rPr lang="pt-BR" dirty="0"/>
              <a:t>Construir um modelo matemático do algoritmo</a:t>
            </a:r>
          </a:p>
          <a:p>
            <a:pPr lvl="2"/>
            <a:r>
              <a:rPr lang="pt-BR" dirty="0"/>
              <a:t>Comparar algoritmos com base nos modelos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Eficiência – Algoritmos como tecnologias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pt-BR" dirty="0"/>
              <a:t>Comparar a eficiência de algoritmos</a:t>
            </a:r>
          </a:p>
          <a:p>
            <a:pPr lvl="1"/>
            <a:r>
              <a:rPr lang="pt-BR" dirty="0"/>
              <a:t>Método experimental</a:t>
            </a:r>
          </a:p>
        </p:txBody>
      </p:sp>
      <p:pic>
        <p:nvPicPr>
          <p:cNvPr id="4" name="Imagem 3" descr="alg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068960"/>
            <a:ext cx="6336704" cy="27418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Eficiência – Algoritmos como tecnologias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Comparar a eficiência de algoritmos</a:t>
            </a:r>
          </a:p>
          <a:p>
            <a:pPr lvl="1"/>
            <a:r>
              <a:rPr lang="pt-BR" dirty="0"/>
              <a:t>Método experimental</a:t>
            </a:r>
          </a:p>
        </p:txBody>
      </p:sp>
      <p:pic>
        <p:nvPicPr>
          <p:cNvPr id="4098" name="Picture 2" descr="http://gestaoindustrial.com/Grafico_dispersa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068960"/>
            <a:ext cx="3317125" cy="3096344"/>
          </a:xfrm>
          <a:prstGeom prst="rect">
            <a:avLst/>
          </a:prstGeom>
          <a:noFill/>
        </p:spPr>
      </p:pic>
      <p:pic>
        <p:nvPicPr>
          <p:cNvPr id="4100" name="Picture 4" descr="http://www.aximia.com/blog/wp-content/uploads/2007/07/eficiencia_quadro_pb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80090"/>
            <a:ext cx="3857625" cy="2857037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763688" y="58557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da entrada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Eficiência – Algoritmos como tecnologias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Fatores a serem considerados no experimento</a:t>
            </a:r>
          </a:p>
          <a:p>
            <a:pPr lvl="1"/>
            <a:r>
              <a:rPr lang="pt-BR" dirty="0"/>
              <a:t>Tamanho da entrada (n)</a:t>
            </a:r>
          </a:p>
          <a:p>
            <a:pPr lvl="1"/>
            <a:r>
              <a:rPr lang="pt-BR" dirty="0"/>
              <a:t>Hardware</a:t>
            </a:r>
          </a:p>
          <a:p>
            <a:pPr lvl="2"/>
            <a:r>
              <a:rPr lang="pt-BR" dirty="0"/>
              <a:t>Processador</a:t>
            </a:r>
          </a:p>
          <a:p>
            <a:pPr lvl="2"/>
            <a:r>
              <a:rPr lang="pt-BR" dirty="0"/>
              <a:t>Memória</a:t>
            </a:r>
          </a:p>
          <a:p>
            <a:pPr lvl="1"/>
            <a:r>
              <a:rPr lang="pt-BR" dirty="0"/>
              <a:t>Software</a:t>
            </a:r>
          </a:p>
          <a:p>
            <a:pPr lvl="2"/>
            <a:r>
              <a:rPr lang="pt-BR" dirty="0"/>
              <a:t>Sistema operacional</a:t>
            </a:r>
          </a:p>
          <a:p>
            <a:pPr lvl="2"/>
            <a:r>
              <a:rPr lang="pt-BR" dirty="0"/>
              <a:t>Linguagem de programação (interpretada, script, etc.)</a:t>
            </a:r>
          </a:p>
          <a:p>
            <a:pPr lvl="2"/>
            <a:r>
              <a:rPr lang="pt-BR" dirty="0"/>
              <a:t>Compilador</a:t>
            </a:r>
          </a:p>
          <a:p>
            <a:pPr lvl="1"/>
            <a:endParaRPr lang="pt-BR" dirty="0"/>
          </a:p>
        </p:txBody>
      </p:sp>
      <p:pic>
        <p:nvPicPr>
          <p:cNvPr id="2050" name="Picture 2" descr="http://www.infowester.com/img_art/proc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314550"/>
            <a:ext cx="2314553" cy="1402482"/>
          </a:xfrm>
          <a:prstGeom prst="rect">
            <a:avLst/>
          </a:prstGeom>
          <a:noFill/>
        </p:spPr>
      </p:pic>
      <p:pic>
        <p:nvPicPr>
          <p:cNvPr id="2052" name="Picture 4" descr="http://isolivre.files.wordpress.com/2009/12/tux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861048"/>
            <a:ext cx="743272" cy="890068"/>
          </a:xfrm>
          <a:prstGeom prst="rect">
            <a:avLst/>
          </a:prstGeom>
          <a:noFill/>
        </p:spPr>
      </p:pic>
      <p:pic>
        <p:nvPicPr>
          <p:cNvPr id="2054" name="Picture 6" descr="http://1.bp.blogspot.com/_GLdq2LZ0IIs/TScFzGOj6rI/AAAAAAAAB2c/sKoW3E938x0/s1600/windows-vista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005064"/>
            <a:ext cx="859807" cy="797472"/>
          </a:xfrm>
          <a:prstGeom prst="rect">
            <a:avLst/>
          </a:prstGeom>
          <a:noFill/>
        </p:spPr>
      </p:pic>
      <p:pic>
        <p:nvPicPr>
          <p:cNvPr id="2056" name="Picture 8" descr="http://info.abril.com.br/aberto/infonews/fotos/java_190409-2009042012235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5589240"/>
            <a:ext cx="1305504" cy="977678"/>
          </a:xfrm>
          <a:prstGeom prst="rect">
            <a:avLst/>
          </a:prstGeom>
          <a:noFill/>
        </p:spPr>
      </p:pic>
      <p:pic>
        <p:nvPicPr>
          <p:cNvPr id="2058" name="Picture 10" descr="http://www.infomaniaco.com.br/wp-content/uploads/2008/09/cc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5517232"/>
            <a:ext cx="1187991" cy="11849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Eficiência – Algoritmos como tecnologias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Limitações do método experimental</a:t>
            </a:r>
          </a:p>
          <a:p>
            <a:pPr lvl="1"/>
            <a:r>
              <a:rPr lang="pt-BR" dirty="0"/>
              <a:t>Número limitado de testes</a:t>
            </a:r>
          </a:p>
          <a:p>
            <a:pPr lvl="1"/>
            <a:r>
              <a:rPr lang="pt-BR" dirty="0"/>
              <a:t>Risco de não conseguir identificar a real curva de crescimento do algoritmo</a:t>
            </a:r>
          </a:p>
          <a:p>
            <a:pPr lvl="1"/>
            <a:r>
              <a:rPr lang="pt-BR" dirty="0"/>
              <a:t>Testar os algoritmos no mesmo ambiente (hardware + software)</a:t>
            </a:r>
          </a:p>
          <a:p>
            <a:pPr lvl="1"/>
            <a:r>
              <a:rPr lang="pt-BR" dirty="0"/>
              <a:t> Necessidade de executar o algoritmo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Eficiência – Algoritmos como tecnologias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Exemplo: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x merge </a:t>
            </a:r>
            <a:r>
              <a:rPr lang="pt-BR" dirty="0" err="1"/>
              <a:t>sort</a:t>
            </a:r>
            <a:endParaRPr lang="pt-BR" dirty="0"/>
          </a:p>
          <a:p>
            <a:pPr lvl="1"/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leva um tempo de c</a:t>
            </a:r>
            <a:r>
              <a:rPr lang="pt-BR" baseline="-25000" dirty="0"/>
              <a:t>1</a:t>
            </a:r>
            <a:r>
              <a:rPr lang="pt-BR" dirty="0"/>
              <a:t>n</a:t>
            </a:r>
            <a:r>
              <a:rPr lang="pt-BR" baseline="30000" dirty="0"/>
              <a:t>2</a:t>
            </a:r>
            <a:r>
              <a:rPr lang="pt-BR" dirty="0"/>
              <a:t> para ordenar n entradas</a:t>
            </a:r>
          </a:p>
          <a:p>
            <a:pPr lvl="2"/>
            <a:r>
              <a:rPr lang="pt-BR" dirty="0"/>
              <a:t>Onde c</a:t>
            </a:r>
            <a:r>
              <a:rPr lang="pt-BR" sz="2600" baseline="-25000" dirty="0"/>
              <a:t>1</a:t>
            </a:r>
            <a:r>
              <a:rPr lang="pt-BR" dirty="0"/>
              <a:t> é uma constante que não depende de n</a:t>
            </a:r>
          </a:p>
          <a:p>
            <a:pPr lvl="1"/>
            <a:r>
              <a:rPr lang="pt-BR" dirty="0"/>
              <a:t>Merge </a:t>
            </a:r>
            <a:r>
              <a:rPr lang="pt-BR" dirty="0" err="1"/>
              <a:t>sort</a:t>
            </a:r>
            <a:r>
              <a:rPr lang="pt-BR" dirty="0"/>
              <a:t> leva um tempo de c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dirty="0" err="1"/>
              <a:t>nlgn</a:t>
            </a:r>
            <a:r>
              <a:rPr lang="pt-BR" dirty="0"/>
              <a:t> para ordenar n entradas</a:t>
            </a:r>
          </a:p>
          <a:p>
            <a:pPr lvl="2"/>
            <a:r>
              <a:rPr lang="pt-BR" dirty="0"/>
              <a:t>Onde c</a:t>
            </a:r>
            <a:r>
              <a:rPr lang="pt-BR" sz="2600" baseline="-25000" dirty="0"/>
              <a:t>2</a:t>
            </a:r>
            <a:r>
              <a:rPr lang="pt-BR" dirty="0"/>
              <a:t> é outra constante independente de n e c</a:t>
            </a:r>
            <a:r>
              <a:rPr lang="pt-BR" sz="2600" baseline="-25000" dirty="0"/>
              <a:t>1</a:t>
            </a:r>
          </a:p>
          <a:p>
            <a:pPr lvl="1"/>
            <a:r>
              <a:rPr lang="pt-BR" dirty="0"/>
              <a:t>Suponha que n = 1000, quais os valores ?</a:t>
            </a:r>
          </a:p>
          <a:p>
            <a:pPr lvl="1"/>
            <a:r>
              <a:rPr lang="pt-BR" dirty="0"/>
              <a:t>Consideremos c</a:t>
            </a:r>
            <a:r>
              <a:rPr lang="pt-BR" baseline="-25000" dirty="0"/>
              <a:t>1</a:t>
            </a:r>
            <a:r>
              <a:rPr lang="pt-BR" dirty="0"/>
              <a:t> &lt; c</a:t>
            </a:r>
            <a:r>
              <a:rPr lang="pt-BR" baseline="-25000" dirty="0"/>
              <a:t>2</a:t>
            </a:r>
            <a:r>
              <a:rPr lang="pt-BR" dirty="0"/>
              <a:t>, temos:</a:t>
            </a:r>
          </a:p>
          <a:p>
            <a:pPr lvl="2"/>
            <a:r>
              <a:rPr lang="pt-BR" dirty="0"/>
              <a:t>Para entradas pequenas 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será melhor do que o merge </a:t>
            </a:r>
            <a:r>
              <a:rPr lang="pt-BR" dirty="0" err="1"/>
              <a:t>sort</a:t>
            </a:r>
            <a:endParaRPr lang="pt-BR" dirty="0"/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Eficiência – Algoritmos como tecnologias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Exemplo: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x merge </a:t>
            </a:r>
            <a:r>
              <a:rPr lang="pt-BR" dirty="0" err="1"/>
              <a:t>sort</a:t>
            </a:r>
            <a:endParaRPr lang="pt-BR" dirty="0"/>
          </a:p>
          <a:p>
            <a:pPr lvl="1"/>
            <a:r>
              <a:rPr lang="pt-BR" dirty="0"/>
              <a:t>Tamanho da entrada: 10 milhões de números</a:t>
            </a:r>
          </a:p>
          <a:p>
            <a:pPr lvl="1"/>
            <a:r>
              <a:rPr lang="pt-BR" dirty="0"/>
              <a:t>Ambiente A (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10 </a:t>
            </a:r>
            <a:r>
              <a:rPr lang="pt-BR" u="sng" dirty="0"/>
              <a:t>bilhões</a:t>
            </a:r>
            <a:r>
              <a:rPr lang="pt-BR" dirty="0"/>
              <a:t> de instruções por segundo</a:t>
            </a:r>
          </a:p>
          <a:p>
            <a:pPr lvl="2"/>
            <a:r>
              <a:rPr lang="pt-BR" dirty="0"/>
              <a:t>2n</a:t>
            </a:r>
            <a:r>
              <a:rPr lang="pt-BR" baseline="30000" dirty="0"/>
              <a:t>2</a:t>
            </a:r>
          </a:p>
          <a:p>
            <a:pPr lvl="2"/>
            <a:r>
              <a:rPr lang="pt-BR" dirty="0"/>
              <a:t>2 . (10</a:t>
            </a:r>
            <a:r>
              <a:rPr lang="pt-BR" baseline="30000" dirty="0"/>
              <a:t>7</a:t>
            </a:r>
            <a:r>
              <a:rPr lang="pt-BR"/>
              <a:t>)</a:t>
            </a:r>
            <a:r>
              <a:rPr lang="pt-BR" baseline="30000"/>
              <a:t> 2</a:t>
            </a:r>
            <a:r>
              <a:rPr lang="pt-BR"/>
              <a:t> </a:t>
            </a:r>
            <a:r>
              <a:rPr lang="pt-BR" dirty="0"/>
              <a:t>instruções / 10</a:t>
            </a:r>
            <a:r>
              <a:rPr lang="pt-BR" baseline="30000" dirty="0"/>
              <a:t>10</a:t>
            </a:r>
            <a:r>
              <a:rPr lang="pt-BR" dirty="0"/>
              <a:t> instruções por segundo</a:t>
            </a:r>
          </a:p>
          <a:p>
            <a:pPr lvl="2"/>
            <a:r>
              <a:rPr lang="pt-BR" dirty="0"/>
              <a:t>5.5 horas</a:t>
            </a:r>
          </a:p>
          <a:p>
            <a:pPr lvl="1"/>
            <a:r>
              <a:rPr lang="pt-BR" dirty="0"/>
              <a:t>Ambiente B (merge </a:t>
            </a:r>
            <a:r>
              <a:rPr lang="pt-BR" dirty="0" err="1"/>
              <a:t>sort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10 </a:t>
            </a:r>
            <a:r>
              <a:rPr lang="pt-BR" u="sng" dirty="0"/>
              <a:t>milhões</a:t>
            </a:r>
            <a:r>
              <a:rPr lang="pt-BR" dirty="0"/>
              <a:t> de instruções por segundo</a:t>
            </a:r>
          </a:p>
          <a:p>
            <a:pPr lvl="2"/>
            <a:r>
              <a:rPr lang="pt-BR" dirty="0"/>
              <a:t>50n </a:t>
            </a:r>
            <a:r>
              <a:rPr lang="pt-BR" dirty="0" err="1"/>
              <a:t>lg</a:t>
            </a:r>
            <a:r>
              <a:rPr lang="pt-BR" dirty="0"/>
              <a:t> n</a:t>
            </a:r>
          </a:p>
          <a:p>
            <a:pPr lvl="2"/>
            <a:r>
              <a:rPr lang="pt-BR" dirty="0"/>
              <a:t>50 . 10</a:t>
            </a:r>
            <a:r>
              <a:rPr lang="pt-BR" baseline="30000" dirty="0"/>
              <a:t>7 </a:t>
            </a:r>
            <a:r>
              <a:rPr lang="pt-BR" dirty="0" err="1"/>
              <a:t>lg</a:t>
            </a:r>
            <a:r>
              <a:rPr lang="pt-BR" dirty="0"/>
              <a:t> 10</a:t>
            </a:r>
            <a:r>
              <a:rPr lang="pt-BR" baseline="30000" dirty="0"/>
              <a:t>7</a:t>
            </a:r>
            <a:r>
              <a:rPr lang="pt-BR" dirty="0"/>
              <a:t> instruções / 10</a:t>
            </a:r>
            <a:r>
              <a:rPr lang="pt-BR" baseline="30000" dirty="0"/>
              <a:t>7 </a:t>
            </a:r>
            <a:r>
              <a:rPr lang="pt-BR" dirty="0"/>
              <a:t>instruções por segundo</a:t>
            </a:r>
          </a:p>
          <a:p>
            <a:pPr lvl="2"/>
            <a:r>
              <a:rPr lang="pt-BR" dirty="0"/>
              <a:t>20 minutos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Eficiência – Algoritmos como tecnologias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x merge </a:t>
            </a:r>
            <a:r>
              <a:rPr lang="pt-BR" dirty="0" err="1"/>
              <a:t>sort</a:t>
            </a:r>
            <a:endParaRPr lang="pt-BR" dirty="0"/>
          </a:p>
          <a:p>
            <a:pPr lvl="1"/>
            <a:r>
              <a:rPr lang="pt-BR" dirty="0"/>
              <a:t>Se aumentarmos a entrada para 100 milhões de números</a:t>
            </a:r>
          </a:p>
          <a:p>
            <a:pPr lvl="2"/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– 23 dias</a:t>
            </a:r>
          </a:p>
          <a:p>
            <a:pPr lvl="2"/>
            <a:r>
              <a:rPr lang="pt-BR" dirty="0"/>
              <a:t>Merge </a:t>
            </a:r>
            <a:r>
              <a:rPr lang="pt-BR" dirty="0" err="1"/>
              <a:t>sort</a:t>
            </a:r>
            <a:r>
              <a:rPr lang="pt-BR" dirty="0"/>
              <a:t> – 4 horas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Avaliação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o profissional de computação, analisar o algoritmo significa determinar a sua eficiência em termos de quantidade de recursos necessários para a sua execução</a:t>
            </a:r>
          </a:p>
          <a:p>
            <a:pPr lvl="1"/>
            <a:r>
              <a:rPr lang="pt-BR" dirty="0"/>
              <a:t>Tem que estar correto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Um algoritmo é uma idéia</a:t>
            </a:r>
          </a:p>
          <a:p>
            <a:pPr lvl="1"/>
            <a:r>
              <a:rPr lang="pt-BR" dirty="0"/>
              <a:t>Humanos compreendem</a:t>
            </a:r>
          </a:p>
          <a:p>
            <a:pPr lvl="1"/>
            <a:r>
              <a:rPr lang="pt-BR" dirty="0"/>
              <a:t>Pseudo-código</a:t>
            </a:r>
          </a:p>
          <a:p>
            <a:r>
              <a:rPr lang="pt-BR" dirty="0"/>
              <a:t>Um programa é um </a:t>
            </a:r>
            <a:r>
              <a:rPr lang="pt-BR" dirty="0">
                <a:solidFill>
                  <a:srgbClr val="FF0000"/>
                </a:solidFill>
              </a:rPr>
              <a:t>texto</a:t>
            </a:r>
            <a:r>
              <a:rPr lang="pt-BR" dirty="0"/>
              <a:t> que descreve um sistema computacional</a:t>
            </a:r>
          </a:p>
          <a:p>
            <a:pPr lvl="1"/>
            <a:r>
              <a:rPr lang="pt-BR" dirty="0"/>
              <a:t>Notações projetadas (gramáticas)</a:t>
            </a:r>
          </a:p>
          <a:p>
            <a:pPr lvl="2"/>
            <a:r>
              <a:rPr lang="pt-BR" dirty="0"/>
              <a:t>Java, C, C++, </a:t>
            </a:r>
            <a:r>
              <a:rPr lang="pt-BR" dirty="0" err="1"/>
              <a:t>Python</a:t>
            </a:r>
            <a:r>
              <a:rPr lang="pt-BR" dirty="0"/>
              <a:t>, </a:t>
            </a:r>
            <a:r>
              <a:rPr lang="pt-BR" dirty="0" err="1"/>
              <a:t>Ruby</a:t>
            </a:r>
            <a:r>
              <a:rPr lang="pt-BR" dirty="0"/>
              <a:t>, </a:t>
            </a:r>
            <a:r>
              <a:rPr lang="pt-BR" dirty="0" err="1"/>
              <a:t>Javascript</a:t>
            </a:r>
            <a:r>
              <a:rPr lang="pt-BR" dirty="0"/>
              <a:t>, etc...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Definição formal do problema de ordenação</a:t>
            </a:r>
          </a:p>
          <a:p>
            <a:pPr lvl="1"/>
            <a:r>
              <a:rPr lang="pt-BR" dirty="0"/>
              <a:t>Input: seqüência de n números (a</a:t>
            </a:r>
            <a:r>
              <a:rPr lang="pt-BR" baseline="-25000" dirty="0"/>
              <a:t>1</a:t>
            </a:r>
            <a:r>
              <a:rPr lang="pt-BR" dirty="0"/>
              <a:t>...</a:t>
            </a:r>
            <a:r>
              <a:rPr lang="pt-BR" dirty="0" err="1"/>
              <a:t>a</a:t>
            </a:r>
            <a:r>
              <a:rPr lang="pt-BR" baseline="-25000" dirty="0" err="1"/>
              <a:t>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Output: Uma reordenação da entrada (a’</a:t>
            </a:r>
            <a:r>
              <a:rPr lang="pt-BR" baseline="-25000" dirty="0"/>
              <a:t>1</a:t>
            </a:r>
            <a:r>
              <a:rPr lang="pt-BR" dirty="0"/>
              <a:t>...</a:t>
            </a:r>
            <a:r>
              <a:rPr lang="pt-BR" dirty="0" err="1"/>
              <a:t>a’</a:t>
            </a:r>
            <a:r>
              <a:rPr lang="pt-BR" baseline="-25000" dirty="0" err="1"/>
              <a:t>n</a:t>
            </a:r>
            <a:r>
              <a:rPr lang="pt-BR" dirty="0"/>
              <a:t>) tal que a’</a:t>
            </a:r>
            <a:r>
              <a:rPr lang="pt-BR" baseline="-25000" dirty="0"/>
              <a:t>1</a:t>
            </a:r>
            <a:r>
              <a:rPr lang="pt-BR" dirty="0"/>
              <a:t> ≤ a’</a:t>
            </a:r>
            <a:r>
              <a:rPr lang="pt-BR" baseline="-25000" dirty="0"/>
              <a:t>2</a:t>
            </a:r>
            <a:r>
              <a:rPr lang="pt-BR" dirty="0"/>
              <a:t>... ≤ </a:t>
            </a:r>
            <a:r>
              <a:rPr lang="pt-BR" dirty="0" err="1"/>
              <a:t>a’</a:t>
            </a:r>
            <a:r>
              <a:rPr lang="pt-BR" baseline="-25000" dirty="0" err="1"/>
              <a:t>n</a:t>
            </a:r>
            <a:endParaRPr lang="pt-BR" baseline="-25000" dirty="0"/>
          </a:p>
          <a:p>
            <a:pPr lvl="1"/>
            <a:r>
              <a:rPr lang="pt-BR" dirty="0"/>
              <a:t>Exemplo (instância de um problema):</a:t>
            </a:r>
          </a:p>
          <a:p>
            <a:pPr lvl="2"/>
            <a:r>
              <a:rPr lang="pt-BR" dirty="0"/>
              <a:t>Entrada: (31, 41, 59,26, 41,58)</a:t>
            </a:r>
          </a:p>
          <a:p>
            <a:pPr lvl="2"/>
            <a:r>
              <a:rPr lang="pt-BR" dirty="0"/>
              <a:t>Saída:  (26, 31, 41, 41, 58, 59)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Evitar problemas</a:t>
            </a:r>
          </a:p>
          <a:p>
            <a:pPr lvl="1"/>
            <a:r>
              <a:rPr lang="pt-BR" dirty="0"/>
              <a:t>Ambigüidade</a:t>
            </a:r>
          </a:p>
          <a:p>
            <a:pPr lvl="1"/>
            <a:r>
              <a:rPr lang="pt-BR" dirty="0"/>
              <a:t>Prolixidade</a:t>
            </a:r>
          </a:p>
          <a:p>
            <a:pPr lvl="1"/>
            <a:r>
              <a:rPr lang="pt-BR" dirty="0"/>
              <a:t>Falta de estrutura</a:t>
            </a:r>
          </a:p>
          <a:p>
            <a:pPr lvl="1"/>
            <a:r>
              <a:rPr lang="pt-BR" dirty="0"/>
              <a:t>Inadequação para programação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Deve-se utilizar uma linguagem formal para:</a:t>
            </a:r>
          </a:p>
          <a:p>
            <a:pPr lvl="1"/>
            <a:r>
              <a:rPr lang="pt-BR" u="sng" dirty="0"/>
              <a:t>Hierarquizar</a:t>
            </a:r>
            <a:r>
              <a:rPr lang="pt-BR" dirty="0"/>
              <a:t> e </a:t>
            </a:r>
            <a:r>
              <a:rPr lang="pt-BR" u="sng" dirty="0"/>
              <a:t>organizar</a:t>
            </a:r>
            <a:r>
              <a:rPr lang="pt-BR" dirty="0"/>
              <a:t> a descrição do algoritmo</a:t>
            </a:r>
          </a:p>
          <a:p>
            <a:pPr lvl="1"/>
            <a:r>
              <a:rPr lang="pt-BR" dirty="0"/>
              <a:t>Descrever aspectos de </a:t>
            </a:r>
            <a:r>
              <a:rPr lang="pt-BR" u="sng" dirty="0"/>
              <a:t>controle de fluxo</a:t>
            </a:r>
          </a:p>
          <a:p>
            <a:pPr lvl="1"/>
            <a:r>
              <a:rPr lang="pt-BR" dirty="0"/>
              <a:t>Reduzir </a:t>
            </a:r>
            <a:r>
              <a:rPr lang="pt-BR" u="sng" dirty="0"/>
              <a:t>ambigüidade</a:t>
            </a:r>
          </a:p>
          <a:p>
            <a:pPr lvl="1"/>
            <a:r>
              <a:rPr lang="pt-BR" u="sng" dirty="0"/>
              <a:t>Concisão</a:t>
            </a:r>
            <a:r>
              <a:rPr lang="pt-BR" dirty="0"/>
              <a:t> sem criptografia</a:t>
            </a:r>
          </a:p>
          <a:p>
            <a:pPr lvl="1"/>
            <a:r>
              <a:rPr lang="pt-BR" dirty="0"/>
              <a:t>Código interessante de se </a:t>
            </a:r>
            <a:r>
              <a:rPr lang="pt-BR" u="sng" dirty="0"/>
              <a:t>entender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Por que não linguagens de programação?</a:t>
            </a:r>
          </a:p>
          <a:p>
            <a:pPr lvl="1"/>
            <a:r>
              <a:rPr lang="pt-BR" dirty="0"/>
              <a:t>São feitas para computadores</a:t>
            </a:r>
          </a:p>
          <a:p>
            <a:pPr lvl="1"/>
            <a:r>
              <a:rPr lang="pt-BR" dirty="0"/>
              <a:t>Exigências sintáticas chatas</a:t>
            </a:r>
          </a:p>
          <a:p>
            <a:pPr lvl="1"/>
            <a:r>
              <a:rPr lang="pt-BR" dirty="0"/>
              <a:t>Obrigam a tratar condição de erro</a:t>
            </a:r>
          </a:p>
          <a:p>
            <a:pPr lvl="1"/>
            <a:r>
              <a:rPr lang="pt-BR" dirty="0"/>
              <a:t>Obrigam a pensar em detalhes irrelevantes</a:t>
            </a:r>
          </a:p>
          <a:p>
            <a:pPr lvl="2"/>
            <a:r>
              <a:rPr lang="pt-BR" dirty="0"/>
              <a:t>Aspectos de máquina</a:t>
            </a:r>
          </a:p>
          <a:p>
            <a:r>
              <a:rPr lang="pt-BR" dirty="0"/>
              <a:t>Abstrair a inteligência para ganhar velocidade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algoritmos</a:t>
            </a:r>
          </a:p>
        </p:txBody>
      </p:sp>
      <p:pic>
        <p:nvPicPr>
          <p:cNvPr id="4" name="Imagem 3" descr="int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916832"/>
            <a:ext cx="8588083" cy="259228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3568" y="472514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Combinar</a:t>
            </a:r>
          </a:p>
          <a:p>
            <a:pPr lvl="1">
              <a:buFont typeface="Arial" pitchFamily="34" charset="0"/>
              <a:buChar char="•"/>
            </a:pPr>
            <a:r>
              <a:rPr lang="pt-BR" sz="2400" dirty="0"/>
              <a:t>A estrutura e concisão da linguagem de programação</a:t>
            </a:r>
          </a:p>
          <a:p>
            <a:pPr lvl="1">
              <a:buFont typeface="Arial" pitchFamily="34" charset="0"/>
              <a:buChar char="•"/>
            </a:pPr>
            <a:r>
              <a:rPr lang="pt-BR" sz="2400" dirty="0"/>
              <a:t>Com a flexibilidade e expressão da linguagem humana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  <a:p>
            <a:pPr lvl="1"/>
            <a:r>
              <a:rPr lang="pt-BR" dirty="0"/>
              <a:t>Especifique um programa que calcule as médias acumuladas de um vetor V contendo </a:t>
            </a:r>
            <a:r>
              <a:rPr lang="pt-BR" dirty="0" err="1"/>
              <a:t>n</a:t>
            </a:r>
            <a:r>
              <a:rPr lang="pt-BR" dirty="0"/>
              <a:t> inteiros. As médias devem ser armazenadas em um vetor M com </a:t>
            </a:r>
            <a:r>
              <a:rPr lang="pt-BR" dirty="0" err="1"/>
              <a:t>n</a:t>
            </a:r>
            <a:r>
              <a:rPr lang="pt-BR" dirty="0"/>
              <a:t> reais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2890</TotalTime>
  <Words>1070</Words>
  <Application>Microsoft Macintosh PowerPoint</Application>
  <PresentationFormat>On-screen Show (4:3)</PresentationFormat>
  <Paragraphs>186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Tw Cen MT</vt:lpstr>
      <vt:lpstr>Wingdings</vt:lpstr>
      <vt:lpstr>Wingdings 2</vt:lpstr>
      <vt:lpstr>Mediano</vt:lpstr>
      <vt:lpstr>Estrutura de dados e algoritmos</vt:lpstr>
      <vt:lpstr>Algoritmos</vt:lpstr>
      <vt:lpstr>Algoritmos</vt:lpstr>
      <vt:lpstr>Algoritmos</vt:lpstr>
      <vt:lpstr>Descrevendo algoritmos</vt:lpstr>
      <vt:lpstr>Descrevendo algoritmos</vt:lpstr>
      <vt:lpstr>Descrevendo algoritmos</vt:lpstr>
      <vt:lpstr>Descrevendo algoritmos</vt:lpstr>
      <vt:lpstr>Descrevendo algoritmos</vt:lpstr>
      <vt:lpstr>Descrevendo algoritmos</vt:lpstr>
      <vt:lpstr>Algoritmos</vt:lpstr>
      <vt:lpstr>Problemas resolvidos por algoritmos</vt:lpstr>
      <vt:lpstr>Problemas resolvidos por algoritmos</vt:lpstr>
      <vt:lpstr>Características dos problemas computacionais</vt:lpstr>
      <vt:lpstr>Avaliação de algoritmos</vt:lpstr>
      <vt:lpstr>Avaliação de algoritmos</vt:lpstr>
      <vt:lpstr>Eficiência – Algoritmos como tecnologias</vt:lpstr>
      <vt:lpstr>Eficiência – Algoritmos como tecnologias</vt:lpstr>
      <vt:lpstr>Eficiência – Algoritmos como tecnologias</vt:lpstr>
      <vt:lpstr>Eficiência – Algoritmos como tecnologias</vt:lpstr>
      <vt:lpstr>Eficiência – Algoritmos como tecnologias</vt:lpstr>
      <vt:lpstr>Eficiência – Algoritmos como tecnologias</vt:lpstr>
      <vt:lpstr>Eficiência – Algoritmos como tecnologias</vt:lpstr>
      <vt:lpstr>Eficiência – Algoritmos como tecnologias</vt:lpstr>
      <vt:lpstr>Eficiência – Algoritmos como tecnologias</vt:lpstr>
      <vt:lpstr>Eficiência – Algoritmos como tecnologias</vt:lpstr>
      <vt:lpstr>Eficiência – Algoritmos como tecnologias</vt:lpstr>
      <vt:lpstr>Avaliação de algoritmos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Fabio</dc:creator>
  <cp:lastModifiedBy>Fabio Leite</cp:lastModifiedBy>
  <cp:revision>120</cp:revision>
  <dcterms:created xsi:type="dcterms:W3CDTF">2011-01-18T20:28:09Z</dcterms:created>
  <dcterms:modified xsi:type="dcterms:W3CDTF">2021-03-01T15:46:06Z</dcterms:modified>
</cp:coreProperties>
</file>