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76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  <p:sldId id="273" r:id="rId22"/>
    <p:sldId id="27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E8C044-EF18-4FDF-B6DA-AC4E251434C5}" type="datetimeFigureOut">
              <a:rPr lang="pt-BR" smtClean="0"/>
              <a:pPr/>
              <a:t>18/08/2011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0F4F3A-C251-41B2-A497-5A0787FB9A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Funções de crescimento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Fábio Luiz Leite Júnior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Qual o </a:t>
            </a:r>
            <a:r>
              <a:rPr lang="pt-BR" dirty="0" err="1" smtClean="0"/>
              <a:t>O</a:t>
            </a:r>
            <a:r>
              <a:rPr lang="pt-BR" dirty="0" smtClean="0"/>
              <a:t> das funções abaixo?</a:t>
            </a:r>
          </a:p>
          <a:p>
            <a:pPr lvl="1"/>
            <a:r>
              <a:rPr lang="pt-BR" dirty="0" smtClean="0"/>
              <a:t>– 890</a:t>
            </a:r>
          </a:p>
          <a:p>
            <a:pPr lvl="1"/>
            <a:r>
              <a:rPr lang="pt-BR" dirty="0" smtClean="0"/>
              <a:t>– 5n</a:t>
            </a:r>
            <a:r>
              <a:rPr lang="pt-BR" sz="2400" baseline="30000" dirty="0" smtClean="0"/>
              <a:t>2</a:t>
            </a:r>
            <a:r>
              <a:rPr lang="pt-BR" dirty="0" smtClean="0"/>
              <a:t>+890</a:t>
            </a:r>
          </a:p>
          <a:p>
            <a:pPr lvl="1"/>
            <a:r>
              <a:rPr lang="pt-BR" dirty="0" smtClean="0"/>
              <a:t>– 7n7+5n</a:t>
            </a:r>
            <a:r>
              <a:rPr lang="pt-BR" sz="2400" baseline="30000" dirty="0" smtClean="0"/>
              <a:t>2</a:t>
            </a:r>
            <a:r>
              <a:rPr lang="pt-BR" dirty="0" smtClean="0"/>
              <a:t>+890</a:t>
            </a:r>
          </a:p>
          <a:p>
            <a:pPr lvl="1"/>
            <a:r>
              <a:rPr lang="pt-BR" dirty="0" smtClean="0"/>
              <a:t>– 7nlogn+5n</a:t>
            </a:r>
          </a:p>
          <a:p>
            <a:r>
              <a:rPr lang="pt-BR" dirty="0" smtClean="0"/>
              <a:t>Indique pelo menos 5 funções que ∈ O(n</a:t>
            </a:r>
            <a:r>
              <a:rPr lang="pt-BR" baseline="30000" dirty="0" smtClean="0"/>
              <a:t>3</a:t>
            </a:r>
            <a:r>
              <a:rPr lang="pt-BR" dirty="0" smtClean="0"/>
              <a:t>).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el-GR" dirty="0" smtClean="0"/>
              <a:t>Ω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Omega (</a:t>
            </a:r>
            <a:r>
              <a:rPr lang="pt-BR" dirty="0" err="1" smtClean="0"/>
              <a:t>lower</a:t>
            </a:r>
            <a:r>
              <a:rPr lang="pt-BR" dirty="0" smtClean="0"/>
              <a:t> </a:t>
            </a:r>
            <a:r>
              <a:rPr lang="pt-BR" dirty="0" err="1" smtClean="0"/>
              <a:t>bounds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Big </a:t>
            </a:r>
            <a:r>
              <a:rPr lang="pt-BR" dirty="0" err="1" smtClean="0"/>
              <a:t>omega</a:t>
            </a:r>
            <a:endParaRPr lang="pt-BR" dirty="0" smtClean="0"/>
          </a:p>
          <a:p>
            <a:r>
              <a:rPr lang="pt-BR" dirty="0" smtClean="0"/>
              <a:t>Para uma dada função g(n) nós denotamos </a:t>
            </a:r>
            <a:r>
              <a:rPr lang="el-GR" dirty="0" smtClean="0"/>
              <a:t>Ω</a:t>
            </a:r>
            <a:r>
              <a:rPr lang="pt-BR" dirty="0" smtClean="0"/>
              <a:t>(g(n)) o conjunto de funções:</a:t>
            </a:r>
          </a:p>
          <a:p>
            <a:pPr lvl="1"/>
            <a:r>
              <a:rPr lang="el-GR" dirty="0" smtClean="0"/>
              <a:t>Ω</a:t>
            </a:r>
            <a:r>
              <a:rPr lang="pt-BR" dirty="0" smtClean="0"/>
              <a:t> (g(n)) = { f(n) : Ǝ c, n0 &gt; 0 : 0 ≤ cg(n) ≤ f(n), qualquer que seja n ≥ n0}</a:t>
            </a:r>
          </a:p>
          <a:p>
            <a:r>
              <a:rPr lang="pt-BR" dirty="0" smtClean="0"/>
              <a:t>Limites assintóticos inferiores </a:t>
            </a:r>
          </a:p>
          <a:p>
            <a:r>
              <a:rPr lang="pt-BR" dirty="0" smtClean="0"/>
              <a:t>Definição complementar de O(g(n))</a:t>
            </a:r>
          </a:p>
          <a:p>
            <a:r>
              <a:rPr lang="pt-BR" dirty="0" smtClean="0"/>
              <a:t>Exemplo: 3n</a:t>
            </a:r>
            <a:r>
              <a:rPr lang="pt-BR" baseline="30000" dirty="0" smtClean="0"/>
              <a:t>2</a:t>
            </a:r>
            <a:r>
              <a:rPr lang="pt-BR" dirty="0" smtClean="0"/>
              <a:t> + 5n = </a:t>
            </a:r>
            <a:r>
              <a:rPr lang="el-GR" dirty="0" smtClean="0"/>
              <a:t>Ω</a:t>
            </a:r>
            <a:r>
              <a:rPr lang="pt-BR" dirty="0" smtClean="0"/>
              <a:t>(n</a:t>
            </a:r>
            <a:r>
              <a:rPr lang="pt-BR" baseline="30000" dirty="0"/>
              <a:t>2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67544" y="3239480"/>
            <a:ext cx="7632848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el-GR" dirty="0" smtClean="0"/>
              <a:t>Ω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Função descreve o melhor caso</a:t>
            </a:r>
          </a:p>
          <a:p>
            <a:pPr lvl="1"/>
            <a:r>
              <a:rPr lang="pt-BR" dirty="0" smtClean="0"/>
              <a:t>Limites assintóticos inferiores</a:t>
            </a:r>
            <a:endParaRPr lang="pt-BR" dirty="0"/>
          </a:p>
        </p:txBody>
      </p:sp>
      <p:pic>
        <p:nvPicPr>
          <p:cNvPr id="4" name="Imagem 3" descr="big omega.png"/>
          <p:cNvPicPr>
            <a:picLocks noChangeAspect="1"/>
          </p:cNvPicPr>
          <p:nvPr/>
        </p:nvPicPr>
        <p:blipFill>
          <a:blip r:embed="rId2" cstate="print">
            <a:lum contrast="30000"/>
          </a:blip>
          <a:stretch>
            <a:fillRect/>
          </a:stretch>
        </p:blipFill>
        <p:spPr>
          <a:xfrm>
            <a:off x="1979712" y="2420888"/>
            <a:ext cx="3960440" cy="4075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el-GR" dirty="0" smtClean="0"/>
              <a:t>Θ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pt-BR" dirty="0" smtClean="0"/>
              <a:t>A notação </a:t>
            </a:r>
            <a:r>
              <a:rPr lang="el-GR" dirty="0" smtClean="0"/>
              <a:t>Θ</a:t>
            </a:r>
            <a:r>
              <a:rPr lang="pt-BR" dirty="0" smtClean="0"/>
              <a:t> delimita os limites superiores e inferiores de uma dada função f(n)</a:t>
            </a:r>
          </a:p>
          <a:p>
            <a:r>
              <a:rPr lang="pt-BR" dirty="0" smtClean="0"/>
              <a:t>Sendo assim, temos:</a:t>
            </a:r>
          </a:p>
          <a:p>
            <a:pPr lvl="1"/>
            <a:r>
              <a:rPr lang="el-GR" dirty="0" smtClean="0"/>
              <a:t>Θ</a:t>
            </a:r>
            <a:r>
              <a:rPr lang="pt-BR" dirty="0" smtClean="0"/>
              <a:t>(g(n)) = {f(n) : Ǝ c</a:t>
            </a:r>
            <a:r>
              <a:rPr lang="pt-BR" baseline="-25000" dirty="0" smtClean="0"/>
              <a:t>1</a:t>
            </a:r>
            <a:r>
              <a:rPr lang="pt-BR" dirty="0" smtClean="0"/>
              <a:t>, c</a:t>
            </a:r>
            <a:r>
              <a:rPr lang="pt-BR" baseline="-25000" dirty="0"/>
              <a:t>2</a:t>
            </a:r>
            <a:r>
              <a:rPr lang="pt-BR" dirty="0" smtClean="0"/>
              <a:t> e n</a:t>
            </a:r>
            <a:r>
              <a:rPr lang="pt-BR" baseline="-25000" dirty="0"/>
              <a:t>0</a:t>
            </a:r>
            <a:r>
              <a:rPr lang="pt-BR" dirty="0" smtClean="0"/>
              <a:t> &gt; 0 : </a:t>
            </a:r>
            <a:br>
              <a:rPr lang="pt-BR" dirty="0" smtClean="0"/>
            </a:br>
            <a:r>
              <a:rPr lang="pt-BR" dirty="0" smtClean="0"/>
              <a:t>0 ≤ c</a:t>
            </a:r>
            <a:r>
              <a:rPr lang="pt-BR" baseline="-25000" dirty="0" smtClean="0"/>
              <a:t>1</a:t>
            </a:r>
            <a:r>
              <a:rPr lang="pt-BR" dirty="0" smtClean="0"/>
              <a:t>g(n) ≤ f(n) ≤ c</a:t>
            </a:r>
            <a:r>
              <a:rPr lang="pt-BR" baseline="-25000" dirty="0" smtClean="0"/>
              <a:t>2</a:t>
            </a:r>
            <a:r>
              <a:rPr lang="pt-BR" dirty="0" smtClean="0"/>
              <a:t>g(n) para todo n ≥ n</a:t>
            </a:r>
            <a:r>
              <a:rPr lang="pt-BR" baseline="-25000" dirty="0" smtClean="0"/>
              <a:t>0</a:t>
            </a:r>
            <a:r>
              <a:rPr lang="pt-BR" dirty="0" smtClean="0"/>
              <a:t>}</a:t>
            </a:r>
            <a:endParaRPr lang="pt-BR" dirty="0"/>
          </a:p>
        </p:txBody>
      </p:sp>
      <p:pic>
        <p:nvPicPr>
          <p:cNvPr id="4" name="Imagem 3" descr="big theta.png"/>
          <p:cNvPicPr>
            <a:picLocks noChangeAspect="1"/>
          </p:cNvPicPr>
          <p:nvPr/>
        </p:nvPicPr>
        <p:blipFill>
          <a:blip r:embed="rId2" cstate="print">
            <a:lum bright="-20000" contrast="30000"/>
          </a:blip>
          <a:stretch>
            <a:fillRect/>
          </a:stretch>
        </p:blipFill>
        <p:spPr>
          <a:xfrm>
            <a:off x="611560" y="3861048"/>
            <a:ext cx="3456384" cy="276171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766728"/>
            <a:ext cx="3678155" cy="27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el-GR" dirty="0" smtClean="0"/>
              <a:t>Θ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Teorema</a:t>
            </a:r>
          </a:p>
          <a:p>
            <a:pPr lvl="1"/>
            <a:r>
              <a:rPr lang="pt-BR" dirty="0" smtClean="0"/>
              <a:t>Para duas funções f(n) e g(n), nós temos f(n) = </a:t>
            </a:r>
            <a:r>
              <a:rPr lang="el-GR" dirty="0" smtClean="0"/>
              <a:t>Θ</a:t>
            </a:r>
            <a:r>
              <a:rPr lang="pt-BR" dirty="0" smtClean="0"/>
              <a:t>(g(n)) se e somente se f(n) = O(g(n)) e f(n) = </a:t>
            </a:r>
            <a:r>
              <a:rPr lang="el-GR" dirty="0" smtClean="0"/>
              <a:t>Ω</a:t>
            </a:r>
            <a:r>
              <a:rPr lang="pt-BR" dirty="0" smtClean="0"/>
              <a:t>(g(n)) </a:t>
            </a:r>
          </a:p>
          <a:p>
            <a:pPr lvl="1"/>
            <a:r>
              <a:rPr lang="el-GR" dirty="0" smtClean="0"/>
              <a:t>Θ</a:t>
            </a:r>
            <a:r>
              <a:rPr lang="pt-BR" dirty="0" smtClean="0"/>
              <a:t>(g(n)) = {f(n) : f(n) = O(g(n)) e f(n) = </a:t>
            </a:r>
            <a:r>
              <a:rPr lang="el-GR" dirty="0" smtClean="0"/>
              <a:t>Ω</a:t>
            </a:r>
            <a:r>
              <a:rPr lang="pt-BR" dirty="0" smtClean="0"/>
              <a:t>(g(n))}</a:t>
            </a:r>
          </a:p>
          <a:p>
            <a:pPr lvl="1"/>
            <a:r>
              <a:rPr lang="pt-BR" dirty="0" smtClean="0"/>
              <a:t>Exemplo: 3n</a:t>
            </a:r>
            <a:r>
              <a:rPr lang="pt-BR" baseline="30000" dirty="0" smtClean="0"/>
              <a:t>2</a:t>
            </a:r>
            <a:r>
              <a:rPr lang="pt-BR" dirty="0" smtClean="0"/>
              <a:t> + 5n = </a:t>
            </a:r>
            <a:r>
              <a:rPr lang="el-GR" dirty="0" smtClean="0"/>
              <a:t>Θ</a:t>
            </a:r>
            <a:r>
              <a:rPr lang="pt-BR" dirty="0" smtClean="0"/>
              <a:t>(n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pic>
        <p:nvPicPr>
          <p:cNvPr id="4" name="Imagem 3" descr="notação assintotica.jpg"/>
          <p:cNvPicPr>
            <a:picLocks noChangeAspect="1"/>
          </p:cNvPicPr>
          <p:nvPr/>
        </p:nvPicPr>
        <p:blipFill>
          <a:blip r:embed="rId2" cstate="print">
            <a:lum bright="-10000" contrast="30000"/>
          </a:blip>
          <a:stretch>
            <a:fillRect/>
          </a:stretch>
        </p:blipFill>
        <p:spPr>
          <a:xfrm>
            <a:off x="337330" y="1844824"/>
            <a:ext cx="8339125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de tempo dos algoritmos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040560" cy="402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de tempo dos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Classes de algoritmos</a:t>
            </a:r>
          </a:p>
          <a:p>
            <a:pPr lvl="1"/>
            <a:r>
              <a:rPr lang="pt-BR" b="1" u="sng" dirty="0" smtClean="0"/>
              <a:t>linear</a:t>
            </a:r>
            <a:r>
              <a:rPr lang="pt-BR" dirty="0" smtClean="0"/>
              <a:t> se consome tempo </a:t>
            </a:r>
            <a:r>
              <a:rPr lang="el-GR" dirty="0" smtClean="0"/>
              <a:t>Θ</a:t>
            </a:r>
            <a:r>
              <a:rPr lang="pt-BR" dirty="0" smtClean="0"/>
              <a:t>(n) no pior caso</a:t>
            </a:r>
          </a:p>
          <a:p>
            <a:pPr lvl="2"/>
            <a:r>
              <a:rPr lang="pt-BR" dirty="0" smtClean="0"/>
              <a:t>algoritmos  muito rápidos</a:t>
            </a:r>
          </a:p>
          <a:p>
            <a:pPr lvl="1"/>
            <a:r>
              <a:rPr lang="pt-BR" b="1" u="sng" dirty="0" err="1" smtClean="0"/>
              <a:t>Ene-log-ene</a:t>
            </a:r>
            <a:r>
              <a:rPr lang="pt-BR" dirty="0" smtClean="0"/>
              <a:t> se consome tempo </a:t>
            </a:r>
            <a:r>
              <a:rPr lang="el-GR" dirty="0" smtClean="0"/>
              <a:t>Θ</a:t>
            </a:r>
            <a:r>
              <a:rPr lang="pt-BR" dirty="0" smtClean="0"/>
              <a:t>(n </a:t>
            </a:r>
            <a:r>
              <a:rPr lang="pt-BR" dirty="0" err="1" smtClean="0"/>
              <a:t>lg</a:t>
            </a:r>
            <a:r>
              <a:rPr lang="pt-BR" dirty="0" smtClean="0"/>
              <a:t> n) no pior caso</a:t>
            </a:r>
          </a:p>
          <a:p>
            <a:pPr lvl="2"/>
            <a:r>
              <a:rPr lang="pt-BR" dirty="0" smtClean="0"/>
              <a:t>Algoritmos razoáveis</a:t>
            </a:r>
          </a:p>
          <a:p>
            <a:pPr lvl="1"/>
            <a:r>
              <a:rPr lang="pt-BR" b="1" u="sng" dirty="0" smtClean="0"/>
              <a:t>Quadrático</a:t>
            </a:r>
            <a:r>
              <a:rPr lang="pt-BR" dirty="0" smtClean="0"/>
              <a:t> se consome </a:t>
            </a:r>
            <a:r>
              <a:rPr lang="el-GR" dirty="0" smtClean="0"/>
              <a:t>Θ</a:t>
            </a:r>
            <a:r>
              <a:rPr lang="pt-BR" dirty="0" smtClean="0"/>
              <a:t>(n</a:t>
            </a:r>
            <a:r>
              <a:rPr lang="pt-BR" baseline="30000" dirty="0" smtClean="0"/>
              <a:t>2</a:t>
            </a:r>
            <a:r>
              <a:rPr lang="pt-BR" dirty="0" smtClean="0"/>
              <a:t>) no pior caso</a:t>
            </a:r>
          </a:p>
          <a:p>
            <a:pPr lvl="2"/>
            <a:r>
              <a:rPr lang="pt-BR" dirty="0" smtClean="0"/>
              <a:t>Eficiente para n pequeno mas para valores de n altos não é eficiente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de tempo dos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u="sng" dirty="0" smtClean="0"/>
              <a:t>Polinomial</a:t>
            </a:r>
            <a:r>
              <a:rPr lang="pt-BR" dirty="0" smtClean="0"/>
              <a:t> se consome tempo O(n</a:t>
            </a:r>
            <a:r>
              <a:rPr lang="pt-BR" baseline="30000" dirty="0" smtClean="0"/>
              <a:t>k</a:t>
            </a:r>
            <a:r>
              <a:rPr lang="pt-BR" dirty="0" smtClean="0"/>
              <a:t>) no pior caso</a:t>
            </a:r>
          </a:p>
          <a:p>
            <a:pPr lvl="1"/>
            <a:r>
              <a:rPr lang="pt-BR" dirty="0" smtClean="0"/>
              <a:t>Sendo k um número natural</a:t>
            </a:r>
          </a:p>
          <a:p>
            <a:r>
              <a:rPr lang="pt-BR" b="1" u="sng" dirty="0" smtClean="0"/>
              <a:t>Exponencial</a:t>
            </a:r>
            <a:r>
              <a:rPr lang="pt-BR" dirty="0" smtClean="0"/>
              <a:t> se consome o tempo </a:t>
            </a:r>
            <a:r>
              <a:rPr lang="el-GR" dirty="0" smtClean="0"/>
              <a:t>Ω</a:t>
            </a:r>
            <a:r>
              <a:rPr lang="pt-BR" dirty="0" smtClean="0"/>
              <a:t>(a</a:t>
            </a:r>
            <a:r>
              <a:rPr lang="pt-BR" baseline="30000" dirty="0" smtClean="0"/>
              <a:t>n</a:t>
            </a:r>
            <a:r>
              <a:rPr lang="pt-BR" dirty="0" smtClean="0"/>
              <a:t>) no pior caso</a:t>
            </a:r>
          </a:p>
          <a:p>
            <a:pPr lvl="1"/>
            <a:r>
              <a:rPr lang="pt-BR" dirty="0" smtClean="0"/>
              <a:t>Sendo a um número real maior que 1</a:t>
            </a:r>
          </a:p>
          <a:p>
            <a:pPr lvl="1"/>
            <a:r>
              <a:rPr lang="pt-BR" dirty="0" smtClean="0"/>
              <a:t>Não são algoritmos polinomiais 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de tempo dos algoritmos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>
            <a:off x="1691680" y="1690334"/>
            <a:ext cx="5598790" cy="46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Ao analisar um algoritmo, é importante termos como expressar a sua eficiência</a:t>
            </a:r>
          </a:p>
          <a:p>
            <a:r>
              <a:rPr lang="pt-BR" dirty="0" smtClean="0"/>
              <a:t>O que nos leva a pergunta: como avaliar a eficiência de um algoritmo e qual notação usaremos para expressá-la?</a:t>
            </a:r>
          </a:p>
          <a:p>
            <a:pPr lvl="1"/>
            <a:r>
              <a:rPr lang="pt-BR" dirty="0" smtClean="0"/>
              <a:t>Matemática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afirmação Θ(n) = Θ(n</a:t>
            </a:r>
            <a:r>
              <a:rPr lang="pt-BR" baseline="30000" dirty="0" smtClean="0"/>
              <a:t>2</a:t>
            </a:r>
            <a:r>
              <a:rPr lang="pt-BR" dirty="0" smtClean="0"/>
              <a:t>) é verdadeira ou falsa? Se for verdadeira justifique. Se for falsa, mostre um </a:t>
            </a:r>
            <a:r>
              <a:rPr lang="pt-BR" dirty="0" err="1" smtClean="0"/>
              <a:t>contra‐exemplo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afirmação Θ(n</a:t>
            </a:r>
            <a:r>
              <a:rPr lang="pt-BR" baseline="30000" dirty="0" smtClean="0"/>
              <a:t>2</a:t>
            </a:r>
            <a:r>
              <a:rPr lang="pt-BR" dirty="0" smtClean="0"/>
              <a:t>) = Θ(n) é verdadeira ou falsa? Se for </a:t>
            </a:r>
            <a:r>
              <a:rPr lang="pt-BR" smtClean="0"/>
              <a:t>verdadeira </a:t>
            </a:r>
            <a:r>
              <a:rPr lang="pt-BR" smtClean="0"/>
              <a:t>justifique</a:t>
            </a:r>
            <a:r>
              <a:rPr lang="pt-BR" dirty="0" smtClean="0"/>
              <a:t>. Se for falsa, mostre um </a:t>
            </a:r>
            <a:r>
              <a:rPr lang="pt-BR" dirty="0" err="1" smtClean="0"/>
              <a:t>contra‐exemplo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Implemente em Java o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e faça uma análise estatística dos resultados para entradas de tamanho (pior, melhor caso e caso médio)</a:t>
            </a:r>
          </a:p>
          <a:p>
            <a:pPr lvl="1"/>
            <a:r>
              <a:rPr lang="pt-BR" dirty="0" smtClean="0"/>
              <a:t>10</a:t>
            </a:r>
          </a:p>
          <a:p>
            <a:pPr lvl="1"/>
            <a:r>
              <a:rPr lang="pt-BR" dirty="0" smtClean="0"/>
              <a:t>25</a:t>
            </a:r>
          </a:p>
          <a:p>
            <a:pPr lvl="1"/>
            <a:r>
              <a:rPr lang="pt-BR" dirty="0" smtClean="0"/>
              <a:t>50</a:t>
            </a:r>
          </a:p>
          <a:p>
            <a:pPr lvl="1"/>
            <a:r>
              <a:rPr lang="pt-BR" dirty="0" smtClean="0"/>
              <a:t>75</a:t>
            </a:r>
          </a:p>
          <a:p>
            <a:pPr lvl="1"/>
            <a:r>
              <a:rPr lang="pt-BR" dirty="0" smtClean="0"/>
              <a:t>100</a:t>
            </a:r>
          </a:p>
          <a:p>
            <a:pPr lvl="1"/>
            <a:r>
              <a:rPr lang="pt-BR" dirty="0" smtClean="0"/>
              <a:t>200</a:t>
            </a:r>
          </a:p>
          <a:p>
            <a:pPr lvl="1"/>
            <a:r>
              <a:rPr lang="pt-BR" dirty="0" smtClean="0"/>
              <a:t>250</a:t>
            </a:r>
          </a:p>
          <a:p>
            <a:pPr lvl="1"/>
            <a:r>
              <a:rPr lang="pt-BR" dirty="0" smtClean="0"/>
              <a:t>300</a:t>
            </a:r>
          </a:p>
          <a:p>
            <a:r>
              <a:rPr lang="pt-BR" dirty="0" smtClean="0"/>
              <a:t>Trace um gráfico com os tempos e os tamanhos </a:t>
            </a:r>
            <a:r>
              <a:rPr lang="pt-BR" smtClean="0"/>
              <a:t>da entradas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40"/>
                <a:gridCol w="1152128"/>
                <a:gridCol w="1584176"/>
                <a:gridCol w="1367656"/>
                <a:gridCol w="1244600"/>
                <a:gridCol w="1244600"/>
              </a:tblGrid>
              <a:tr h="4606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T(n) = n</a:t>
                      </a:r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T(n) = </a:t>
                      </a:r>
                      <a:r>
                        <a:rPr lang="pt-BR" dirty="0" err="1" smtClean="0"/>
                        <a:t>nlgn</a:t>
                      </a:r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T(n) =</a:t>
                      </a:r>
                      <a:r>
                        <a:rPr lang="pt-BR" baseline="0" dirty="0" smtClean="0"/>
                        <a:t> n</a:t>
                      </a:r>
                      <a:r>
                        <a:rPr lang="pt-BR" baseline="30000" dirty="0" smtClean="0"/>
                        <a:t>2</a:t>
                      </a:r>
                      <a:endParaRPr lang="pt-BR" baseline="300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T(n) =</a:t>
                      </a:r>
                      <a:r>
                        <a:rPr lang="pt-BR" baseline="0" dirty="0" smtClean="0"/>
                        <a:t> n</a:t>
                      </a:r>
                      <a:r>
                        <a:rPr lang="pt-BR" baseline="30000" dirty="0" smtClean="0"/>
                        <a:t>3</a:t>
                      </a:r>
                      <a:endParaRPr lang="pt-BR" baseline="300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T(n) =</a:t>
                      </a:r>
                      <a:r>
                        <a:rPr lang="pt-BR" baseline="0" dirty="0" smtClean="0"/>
                        <a:t> 2</a:t>
                      </a:r>
                      <a:r>
                        <a:rPr lang="pt-BR" baseline="30000" dirty="0" smtClean="0"/>
                        <a:t>n</a:t>
                      </a:r>
                    </a:p>
                    <a:p>
                      <a:endParaRPr lang="pt-BR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sz="1800" kern="1200" baseline="30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1000</a:t>
                      </a:r>
                      <a:endParaRPr lang="pt-BR" baseline="30000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82973" marR="82973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085184"/>
            <a:ext cx="4248472" cy="151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Analisar algoritmos em termos de:</a:t>
            </a:r>
          </a:p>
          <a:p>
            <a:pPr lvl="1"/>
            <a:r>
              <a:rPr lang="pt-BR" dirty="0" smtClean="0"/>
              <a:t>Tempo</a:t>
            </a:r>
          </a:p>
          <a:p>
            <a:pPr lvl="1"/>
            <a:r>
              <a:rPr lang="pt-BR" dirty="0" smtClean="0"/>
              <a:t>Espaço</a:t>
            </a:r>
          </a:p>
          <a:p>
            <a:r>
              <a:rPr lang="pt-BR" dirty="0" smtClean="0"/>
              <a:t>Estaremos focado em </a:t>
            </a:r>
            <a:r>
              <a:rPr lang="pt-BR" dirty="0" smtClean="0">
                <a:solidFill>
                  <a:srgbClr val="FF0000"/>
                </a:solidFill>
              </a:rPr>
              <a:t>valores grandes</a:t>
            </a:r>
            <a:r>
              <a:rPr lang="pt-BR" dirty="0" smtClean="0"/>
              <a:t> para tamanhos de </a:t>
            </a:r>
            <a:r>
              <a:rPr lang="pt-BR" dirty="0" smtClean="0">
                <a:solidFill>
                  <a:srgbClr val="FF0000"/>
                </a:solidFill>
              </a:rPr>
              <a:t>entradas</a:t>
            </a:r>
            <a:r>
              <a:rPr lang="pt-BR" dirty="0" smtClean="0"/>
              <a:t> dos algoritmos</a:t>
            </a:r>
          </a:p>
          <a:p>
            <a:pPr lvl="1"/>
            <a:r>
              <a:rPr lang="pt-BR" dirty="0" smtClean="0"/>
              <a:t>Estudar o comportamento do </a:t>
            </a:r>
            <a:r>
              <a:rPr lang="pt-BR" i="1" u="sng" dirty="0" smtClean="0"/>
              <a:t>tempo de execução</a:t>
            </a:r>
            <a:r>
              <a:rPr lang="pt-BR" dirty="0" smtClean="0"/>
              <a:t> do algoritmo quando aumentamos substancialmente a sua </a:t>
            </a:r>
            <a:r>
              <a:rPr lang="pt-BR" u="sng" dirty="0" smtClean="0"/>
              <a:t>entrada</a:t>
            </a:r>
          </a:p>
          <a:p>
            <a:r>
              <a:rPr lang="pt-BR" dirty="0" smtClean="0"/>
              <a:t>Elaborar funções que delineiam o tempo x entrada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assintótica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Assintótico</a:t>
            </a:r>
          </a:p>
          <a:p>
            <a:pPr lvl="1"/>
            <a:r>
              <a:rPr lang="pt-BR" dirty="0" smtClean="0"/>
              <a:t>Tipo de matemática que estuda somente valores enormes para as funções</a:t>
            </a:r>
          </a:p>
          <a:p>
            <a:pPr lvl="1"/>
            <a:r>
              <a:rPr lang="pt-BR" dirty="0" smtClean="0"/>
              <a:t>Funções possuem </a:t>
            </a:r>
            <a:r>
              <a:rPr lang="pt-BR" u="sng" dirty="0" smtClean="0"/>
              <a:t>ordens</a:t>
            </a:r>
            <a:r>
              <a:rPr lang="pt-BR" dirty="0" smtClean="0"/>
              <a:t>, onde todas as funções de uma mesma ordem são consideradas </a:t>
            </a:r>
            <a:r>
              <a:rPr lang="pt-BR" u="sng" dirty="0" smtClean="0"/>
              <a:t>equivalentes</a:t>
            </a:r>
          </a:p>
          <a:p>
            <a:endParaRPr lang="pt-BR" u="sng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assintótica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Notação O (Big oh)</a:t>
            </a:r>
          </a:p>
          <a:p>
            <a:pPr lvl="1"/>
            <a:r>
              <a:rPr lang="pt-BR" dirty="0" smtClean="0"/>
              <a:t>Função que delimita o limite superior de uma outra função</a:t>
            </a:r>
          </a:p>
          <a:p>
            <a:pPr lvl="1"/>
            <a:r>
              <a:rPr lang="pt-BR" dirty="0" smtClean="0"/>
              <a:t>Funções assintoticamente não negativas</a:t>
            </a:r>
          </a:p>
          <a:p>
            <a:pPr lvl="2"/>
            <a:r>
              <a:rPr lang="pt-BR" dirty="0" smtClean="0"/>
              <a:t>Funções f tal que f(n) ≥ 0 para todo n suficientemente grande</a:t>
            </a:r>
          </a:p>
          <a:p>
            <a:pPr lvl="1"/>
            <a:r>
              <a:rPr lang="pt-BR" dirty="0" smtClean="0"/>
              <a:t>Definição formal</a:t>
            </a:r>
          </a:p>
          <a:p>
            <a:pPr lvl="2"/>
            <a:r>
              <a:rPr lang="pt-BR" dirty="0" smtClean="0"/>
              <a:t>O (g(n)) = {f(n): se existe constantes positivas c e n</a:t>
            </a:r>
            <a:r>
              <a:rPr lang="pt-BR" baseline="-25000" dirty="0"/>
              <a:t>0</a:t>
            </a:r>
            <a:r>
              <a:rPr lang="pt-BR" dirty="0" smtClean="0"/>
              <a:t> tal que 0 ≤ f(n) ≤ cg(n) para todo n ≥ n</a:t>
            </a:r>
            <a:r>
              <a:rPr lang="pt-BR" baseline="-25000" dirty="0" smtClean="0"/>
              <a:t>0</a:t>
            </a:r>
            <a:r>
              <a:rPr lang="pt-BR" dirty="0" smtClean="0"/>
              <a:t> e n</a:t>
            </a:r>
            <a:r>
              <a:rPr lang="pt-BR" baseline="-25000" dirty="0" smtClean="0"/>
              <a:t>0 </a:t>
            </a:r>
            <a:r>
              <a:rPr lang="pt-BR" dirty="0" smtClean="0"/>
              <a:t>≥ 0}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755576" y="3717032"/>
            <a:ext cx="7200800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r>
              <a:rPr lang="pt-BR" dirty="0" smtClean="0"/>
              <a:t>Função descreve o pior caso</a:t>
            </a:r>
          </a:p>
          <a:p>
            <a:pPr lvl="1"/>
            <a:r>
              <a:rPr lang="pt-BR" dirty="0" smtClean="0"/>
              <a:t>Limites assintóticos superiores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492896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056784" cy="448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Exemplos positivos</a:t>
            </a:r>
          </a:p>
          <a:p>
            <a:pPr lvl="1">
              <a:buNone/>
            </a:pPr>
            <a:r>
              <a:rPr lang="pt-BR" dirty="0" smtClean="0"/>
              <a:t>5n + 2 = O(n), pois 5n + 2 ≤ </a:t>
            </a:r>
            <a:r>
              <a:rPr lang="pt-BR" dirty="0" err="1" smtClean="0"/>
              <a:t>cn</a:t>
            </a:r>
            <a:r>
              <a:rPr lang="pt-BR" dirty="0" smtClean="0"/>
              <a:t>, lembrando n e c &gt; 0 </a:t>
            </a:r>
          </a:p>
          <a:p>
            <a:pPr lvl="1">
              <a:buNone/>
            </a:pPr>
            <a:r>
              <a:rPr lang="pt-BR" dirty="0" smtClean="0"/>
              <a:t>n = O(5n + 2), pois n ≤ (5n + 2)/5, para n &gt; 0</a:t>
            </a:r>
          </a:p>
          <a:p>
            <a:pPr lvl="1">
              <a:buNone/>
            </a:pPr>
            <a:r>
              <a:rPr lang="pt-BR" dirty="0" smtClean="0"/>
              <a:t>3n</a:t>
            </a:r>
            <a:r>
              <a:rPr lang="pt-BR" baseline="30000" dirty="0"/>
              <a:t>2</a:t>
            </a:r>
            <a:r>
              <a:rPr lang="pt-BR" dirty="0" smtClean="0"/>
              <a:t> + 5n = O(n</a:t>
            </a:r>
            <a:r>
              <a:rPr lang="pt-BR" baseline="30000" dirty="0" smtClean="0"/>
              <a:t>2</a:t>
            </a:r>
            <a:r>
              <a:rPr lang="pt-BR" dirty="0" smtClean="0"/>
              <a:t>)  =&gt; 3n</a:t>
            </a:r>
            <a:r>
              <a:rPr lang="pt-BR" baseline="30000" dirty="0"/>
              <a:t>2</a:t>
            </a:r>
            <a:r>
              <a:rPr lang="pt-BR" dirty="0" smtClean="0"/>
              <a:t> + 5n ≤ cn</a:t>
            </a:r>
            <a:r>
              <a:rPr lang="pt-BR" baseline="30000" dirty="0" smtClean="0"/>
              <a:t>2</a:t>
            </a:r>
          </a:p>
          <a:p>
            <a:r>
              <a:rPr lang="pt-BR" dirty="0" smtClean="0"/>
              <a:t>Exemplos negativos</a:t>
            </a:r>
          </a:p>
          <a:p>
            <a:pPr lvl="1">
              <a:buNone/>
            </a:pPr>
            <a:r>
              <a:rPr lang="pt-BR" dirty="0" smtClean="0"/>
              <a:t>3n</a:t>
            </a:r>
            <a:r>
              <a:rPr lang="pt-BR" baseline="30000" dirty="0" smtClean="0"/>
              <a:t>2</a:t>
            </a:r>
            <a:r>
              <a:rPr lang="pt-BR" dirty="0" smtClean="0"/>
              <a:t> + 5n não é O(n), pois para valores n &gt; 0 e c &gt; 0 não existe resultado para a </a:t>
            </a:r>
            <a:r>
              <a:rPr lang="pt-BR" dirty="0" err="1" smtClean="0"/>
              <a:t>inequação</a:t>
            </a:r>
            <a:endParaRPr lang="pt-BR" dirty="0" smtClean="0"/>
          </a:p>
          <a:p>
            <a:pPr lvl="1">
              <a:buNone/>
            </a:pPr>
            <a:endParaRPr lang="pt-BR" baseline="30000" dirty="0" smtClean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f(n) = 7n</a:t>
            </a:r>
            <a:r>
              <a:rPr lang="pt-BR" baseline="30000" dirty="0" smtClean="0"/>
              <a:t>4</a:t>
            </a:r>
            <a:r>
              <a:rPr lang="pt-BR" dirty="0" smtClean="0"/>
              <a:t>+5n</a:t>
            </a:r>
            <a:r>
              <a:rPr lang="pt-BR" baseline="30000" dirty="0" smtClean="0"/>
              <a:t>2</a:t>
            </a:r>
            <a:r>
              <a:rPr lang="pt-BR" dirty="0" smtClean="0"/>
              <a:t>+10</a:t>
            </a:r>
          </a:p>
          <a:p>
            <a:pPr lvl="1"/>
            <a:r>
              <a:rPr lang="pt-BR" dirty="0" smtClean="0"/>
              <a:t>– 0 ≤ 7n</a:t>
            </a:r>
            <a:r>
              <a:rPr lang="pt-BR" sz="2400" baseline="30000" dirty="0" smtClean="0"/>
              <a:t>4</a:t>
            </a:r>
            <a:r>
              <a:rPr lang="pt-BR" dirty="0" smtClean="0"/>
              <a:t>+5n</a:t>
            </a:r>
            <a:r>
              <a:rPr lang="pt-BR" sz="2400" baseline="30000" dirty="0" smtClean="0"/>
              <a:t>2</a:t>
            </a:r>
            <a:r>
              <a:rPr lang="pt-BR" dirty="0" smtClean="0"/>
              <a:t>+10 ≤ 7n</a:t>
            </a:r>
            <a:r>
              <a:rPr lang="pt-BR" sz="2400" baseline="30000" dirty="0" smtClean="0"/>
              <a:t>4</a:t>
            </a:r>
            <a:r>
              <a:rPr lang="pt-BR" dirty="0" smtClean="0"/>
              <a:t>+5n</a:t>
            </a:r>
            <a:r>
              <a:rPr lang="pt-BR" sz="2400" baseline="30000" dirty="0" smtClean="0"/>
              <a:t>4</a:t>
            </a:r>
            <a:r>
              <a:rPr lang="pt-BR" dirty="0" smtClean="0"/>
              <a:t>+10n</a:t>
            </a:r>
            <a:r>
              <a:rPr lang="pt-BR" sz="2400" baseline="30000" dirty="0" smtClean="0"/>
              <a:t>4</a:t>
            </a:r>
            <a:r>
              <a:rPr lang="pt-BR" dirty="0" smtClean="0"/>
              <a:t> =22n</a:t>
            </a:r>
            <a:r>
              <a:rPr lang="pt-BR" sz="2400" baseline="30000" dirty="0" smtClean="0"/>
              <a:t>4</a:t>
            </a:r>
            <a:r>
              <a:rPr lang="pt-BR" dirty="0" smtClean="0"/>
              <a:t>, c = 22 &gt; 0</a:t>
            </a:r>
          </a:p>
          <a:p>
            <a:r>
              <a:rPr lang="pt-BR" dirty="0" smtClean="0"/>
              <a:t>Logo, concluímos que:</a:t>
            </a:r>
          </a:p>
          <a:p>
            <a:pPr lvl="1"/>
            <a:r>
              <a:rPr lang="pt-BR" dirty="0" smtClean="0"/>
              <a:t>– 7n</a:t>
            </a:r>
            <a:r>
              <a:rPr lang="pt-BR" sz="2400" baseline="30000" dirty="0" smtClean="0"/>
              <a:t>4</a:t>
            </a:r>
            <a:r>
              <a:rPr lang="pt-BR" dirty="0" smtClean="0"/>
              <a:t>+5n</a:t>
            </a:r>
            <a:r>
              <a:rPr lang="pt-BR" sz="2400" baseline="30000" dirty="0" smtClean="0"/>
              <a:t>2</a:t>
            </a:r>
            <a:r>
              <a:rPr lang="pt-BR" dirty="0" smtClean="0"/>
              <a:t>+10 ∈ O(n4)</a:t>
            </a:r>
          </a:p>
          <a:p>
            <a:r>
              <a:rPr lang="pt-BR" dirty="0" smtClean="0"/>
              <a:t>f(n) = 7n</a:t>
            </a:r>
            <a:r>
              <a:rPr lang="pt-BR" baseline="30000" dirty="0" smtClean="0"/>
              <a:t>4</a:t>
            </a:r>
            <a:r>
              <a:rPr lang="pt-BR" dirty="0" smtClean="0"/>
              <a:t>+5n</a:t>
            </a:r>
            <a:r>
              <a:rPr lang="pt-BR" baseline="30000" dirty="0" smtClean="0"/>
              <a:t>2</a:t>
            </a:r>
            <a:r>
              <a:rPr lang="pt-BR" dirty="0" smtClean="0"/>
              <a:t>+10</a:t>
            </a:r>
          </a:p>
          <a:p>
            <a:pPr lvl="1"/>
            <a:r>
              <a:rPr lang="pt-BR" dirty="0" smtClean="0"/>
              <a:t>– 0 ≤ 7n</a:t>
            </a:r>
            <a:r>
              <a:rPr lang="pt-BR" sz="2400" baseline="30000" dirty="0" smtClean="0"/>
              <a:t>4</a:t>
            </a:r>
            <a:r>
              <a:rPr lang="pt-BR" dirty="0" smtClean="0"/>
              <a:t>+5n</a:t>
            </a:r>
            <a:r>
              <a:rPr lang="pt-BR" sz="2400" baseline="30000" dirty="0" smtClean="0"/>
              <a:t>2</a:t>
            </a:r>
            <a:r>
              <a:rPr lang="pt-BR" dirty="0" smtClean="0"/>
              <a:t>+10 ≤ 7n</a:t>
            </a:r>
            <a:r>
              <a:rPr lang="pt-BR" sz="2400" baseline="30000" dirty="0" smtClean="0"/>
              <a:t>5</a:t>
            </a:r>
            <a:r>
              <a:rPr lang="pt-BR" dirty="0" smtClean="0"/>
              <a:t>+5n</a:t>
            </a:r>
            <a:r>
              <a:rPr lang="pt-BR" sz="2400" baseline="30000" dirty="0" smtClean="0"/>
              <a:t>5</a:t>
            </a:r>
            <a:r>
              <a:rPr lang="pt-BR" dirty="0" smtClean="0"/>
              <a:t>+10n</a:t>
            </a:r>
            <a:r>
              <a:rPr lang="pt-BR" sz="2400" baseline="30000" dirty="0" smtClean="0"/>
              <a:t>5</a:t>
            </a:r>
            <a:r>
              <a:rPr lang="pt-BR" dirty="0" smtClean="0"/>
              <a:t> =22n</a:t>
            </a:r>
            <a:r>
              <a:rPr lang="pt-BR" sz="2400" baseline="30000" dirty="0" smtClean="0"/>
              <a:t>5</a:t>
            </a:r>
            <a:r>
              <a:rPr lang="pt-BR" dirty="0" smtClean="0"/>
              <a:t>, c = 22 &gt; 0</a:t>
            </a:r>
          </a:p>
          <a:p>
            <a:r>
              <a:rPr lang="pt-BR" dirty="0" smtClean="0"/>
              <a:t>Logo, concluímos que:</a:t>
            </a:r>
          </a:p>
          <a:p>
            <a:pPr lvl="1"/>
            <a:r>
              <a:rPr lang="pt-BR" dirty="0" smtClean="0"/>
              <a:t>– 7n</a:t>
            </a:r>
            <a:r>
              <a:rPr lang="pt-BR" sz="2400" baseline="30000" dirty="0" smtClean="0"/>
              <a:t>4</a:t>
            </a:r>
            <a:r>
              <a:rPr lang="pt-BR" dirty="0" smtClean="0"/>
              <a:t>+5n</a:t>
            </a:r>
            <a:r>
              <a:rPr lang="pt-BR" sz="2400" baseline="30000" dirty="0" smtClean="0"/>
              <a:t>2</a:t>
            </a:r>
            <a:r>
              <a:rPr lang="pt-BR" dirty="0" smtClean="0"/>
              <a:t>+10 ∈ O(n</a:t>
            </a:r>
            <a:r>
              <a:rPr lang="pt-BR" sz="2400" baseline="30000" dirty="0" smtClean="0"/>
              <a:t>5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1368</TotalTime>
  <Words>781</Words>
  <Application>Microsoft Office PowerPoint</Application>
  <PresentationFormat>Apresentação na tela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Balcão Envidraçado</vt:lpstr>
      <vt:lpstr>Funções de crescimento</vt:lpstr>
      <vt:lpstr>Introdução</vt:lpstr>
      <vt:lpstr>Introdução</vt:lpstr>
      <vt:lpstr>Notação assintótica</vt:lpstr>
      <vt:lpstr>Notação assintótica</vt:lpstr>
      <vt:lpstr>Notação O</vt:lpstr>
      <vt:lpstr>Notação O</vt:lpstr>
      <vt:lpstr>Notação O</vt:lpstr>
      <vt:lpstr>Notação O</vt:lpstr>
      <vt:lpstr>Exercícios</vt:lpstr>
      <vt:lpstr>Notação Ω</vt:lpstr>
      <vt:lpstr>Notação Ω</vt:lpstr>
      <vt:lpstr>Notação Θ</vt:lpstr>
      <vt:lpstr>Notação Θ</vt:lpstr>
      <vt:lpstr>Resumo</vt:lpstr>
      <vt:lpstr>Consumo de tempo dos algoritmos</vt:lpstr>
      <vt:lpstr>Consumo de tempo dos algoritmos</vt:lpstr>
      <vt:lpstr>Consumo de tempo dos algoritmos</vt:lpstr>
      <vt:lpstr>Consumo de tempo dos algoritmos</vt:lpstr>
      <vt:lpstr>Exercícios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</dc:creator>
  <cp:lastModifiedBy>Fabio</cp:lastModifiedBy>
  <cp:revision>88</cp:revision>
  <dcterms:created xsi:type="dcterms:W3CDTF">2011-01-24T17:21:37Z</dcterms:created>
  <dcterms:modified xsi:type="dcterms:W3CDTF">2011-08-18T17:10:04Z</dcterms:modified>
</cp:coreProperties>
</file>