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2"/>
  </p:normalViewPr>
  <p:slideViewPr>
    <p:cSldViewPr snapToGrid="0" snapToObjects="1">
      <p:cViewPr>
        <p:scale>
          <a:sx n="150" d="100"/>
          <a:sy n="150" d="100"/>
        </p:scale>
        <p:origin x="144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i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i5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i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i6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i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i7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i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i7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i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i8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i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i10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i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i11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i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i11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i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i15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i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i19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i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i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i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i21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i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i221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i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i22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i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i23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i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i24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i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i24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i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i25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i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i271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i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i27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i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i30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i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i1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i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i33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i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i34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i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i37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i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i38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i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i1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i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i2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i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i3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i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i3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i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i4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i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i4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image" Target="../media/image9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6.png"/><Relationship Id="rId3" Type="http://schemas.openxmlformats.org/officeDocument/2006/relationships/image" Target="../media/image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85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7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2.png"/><Relationship Id="rId21" Type="http://schemas.openxmlformats.org/officeDocument/2006/relationships/image" Target="../media/image105.png"/><Relationship Id="rId7" Type="http://schemas.openxmlformats.org/officeDocument/2006/relationships/image" Target="../media/image92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66.png"/><Relationship Id="rId5" Type="http://schemas.openxmlformats.org/officeDocument/2006/relationships/image" Target="../media/image90.png"/><Relationship Id="rId15" Type="http://schemas.openxmlformats.org/officeDocument/2006/relationships/image" Target="../media/image99.png"/><Relationship Id="rId10" Type="http://schemas.openxmlformats.org/officeDocument/2006/relationships/image" Target="../media/image95.png"/><Relationship Id="rId19" Type="http://schemas.openxmlformats.org/officeDocument/2006/relationships/image" Target="../media/image103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1116525" y="1820325"/>
            <a:ext cx="8345300" cy="188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modelo entidade e relacionamento</a:t>
            </a:r>
            <a:endParaRPr sz="5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2301875" y="4453800"/>
            <a:ext cx="7156450" cy="5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50800" algn="ctr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None/>
            </a:pPr>
            <a:r>
              <a:rPr lang="en-US" sz="2888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Fábio Luiz Leite Júnior</a:t>
            </a:r>
            <a:endParaRPr sz="2888"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66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400" y="2296575"/>
            <a:ext cx="7641150" cy="36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08000" y="1778000"/>
            <a:ext cx="9216650" cy="6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4075" y="6191250"/>
            <a:ext cx="7461250" cy="4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451675" y="6242400"/>
            <a:ext cx="7322250" cy="43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Dois tipos entidade, </a:t>
            </a:r>
            <a:r>
              <a:rPr lang="en-US" sz="1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r>
              <a:rPr lang="en-US" sz="144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</a:t>
            </a:r>
            <a:r>
              <a:rPr lang="en-US" sz="144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 algumas </a:t>
            </a:r>
            <a:br>
              <a:rPr lang="en-US" sz="144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4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entidades-membro de cada um.</a:t>
            </a:r>
            <a:endParaRPr sz="1444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66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08000" y="1778000"/>
            <a:ext cx="9216650" cy="5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atributos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compostos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ser divididos em subpartes menores, que </a:t>
            </a:r>
            <a:r>
              <a:rPr lang="en-US" sz="2444"/>
              <a:t>representam</a:t>
            </a: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atributos básicos com significados independentes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 Endereço (cidade, estado, CEP, bairro, etc...)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simples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indivisíveis ou </a:t>
            </a:r>
            <a:r>
              <a:rPr lang="en-US" sz="2444"/>
              <a:t>atômicos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Monovalorados e Multivalorados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único para cada entidade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 Cor do carro, diploma de uma pessoa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valores diferentes para cada entidade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66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08000" y="1778000"/>
            <a:ext cx="9216650" cy="5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atributos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Armazenados e derivados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armazenados que derivam outros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 Data de nascimento e idade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derivados a partir de um conjunto de entidades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complexos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multivalorados organizados e agrupados 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8425" cy="5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67"/>
              <a:buChar char="●"/>
            </a:pPr>
            <a:r>
              <a:rPr lang="en-US" sz="2666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Chave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são um conjunto mínimo de atributos que identificam unicamente uma entidade num conjunto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 primária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 candidata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Chaves compostas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Surrogates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Integridade de chaves (Identificação, imutável, não reutilização)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 cod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67"/>
              <a:buChar char="●"/>
            </a:pPr>
            <a:r>
              <a:rPr lang="en-US" sz="2666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Relacionamento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uma associação entre duas entidades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função que mapeia elementos de um tipo à outro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Um cliente </a:t>
            </a:r>
            <a:r>
              <a:rPr lang="en-US" sz="2666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aluga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uma fita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50" y="2751650"/>
            <a:ext cx="2211900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705550" y="2815150"/>
            <a:ext cx="2064100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6075" y="2751650"/>
            <a:ext cx="2222500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7306025" y="2815150"/>
            <a:ext cx="2064100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9900" y="2550575"/>
            <a:ext cx="2021400" cy="6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552575" y="2542550"/>
            <a:ext cx="972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4000" y="2846900"/>
            <a:ext cx="1217075" cy="1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0150" y="2846900"/>
            <a:ext cx="1217075" cy="1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100900" y="2608775"/>
            <a:ext cx="2755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701000" y="2608775"/>
            <a:ext cx="2173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50" y="4191000"/>
            <a:ext cx="2211900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705550" y="4254475"/>
            <a:ext cx="2064100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89900" y="3989900"/>
            <a:ext cx="2021400" cy="6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4552575" y="3948275"/>
            <a:ext cx="972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Supervisiona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4000" y="4286250"/>
            <a:ext cx="1217075" cy="1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100900" y="4049875"/>
            <a:ext cx="2755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899700" y="4848925"/>
            <a:ext cx="2755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0"/>
          <p:cNvCxnSpPr>
            <a:stCxn id="121" idx="2"/>
            <a:endCxn id="119" idx="2"/>
          </p:cNvCxnSpPr>
          <p:nvPr/>
        </p:nvCxnSpPr>
        <p:spPr>
          <a:xfrm rot="5400000">
            <a:off x="3381075" y="2965025"/>
            <a:ext cx="14100" cy="3301200"/>
          </a:xfrm>
          <a:prstGeom prst="bentConnector3">
            <a:avLst>
              <a:gd name="adj1" fmla="val 178883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Restrições de integridade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8425" cy="511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Delimitam o comportamento dos relacionamentos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Todo empregado deve estar num departamento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dependente deve ter um cliente associado.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Cardinalidade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número de instância que participam do relacionamento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Totalidade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Obrigatoriedade da ocorrência das instâncias nos relacionamentos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Cardinalidade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8425" cy="511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06022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44"/>
              <a:buChar char="●"/>
            </a:pPr>
            <a:r>
              <a:rPr lang="en-US" sz="2444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One-to-One</a:t>
            </a:r>
            <a:endParaRPr sz="2444">
              <a:solidFill>
                <a:srgbClr val="FF66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○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instância de uma entidade de um tipo A está associada a, no máximo, uma instância do tipo B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06022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44"/>
              <a:buChar char="●"/>
            </a:pPr>
            <a:r>
              <a:rPr lang="en-US" sz="2444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One-to-Many</a:t>
            </a:r>
            <a:endParaRPr sz="2444">
              <a:solidFill>
                <a:srgbClr val="FF66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○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instância de uma entidade de um tipo A está associada a qualquer número de instâncias da entidade B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06022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44"/>
              <a:buChar char="●"/>
            </a:pPr>
            <a:r>
              <a:rPr lang="en-US" sz="2444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Many-to-One</a:t>
            </a:r>
            <a:endParaRPr sz="2444">
              <a:solidFill>
                <a:srgbClr val="FF66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○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instância da entidade A relaciona-se apenas com uma instância da entidade B, porém uma instância de B relacionam-se com qualquer número de instâncias de A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06022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444"/>
              <a:buChar char="●"/>
            </a:pPr>
            <a:r>
              <a:rPr lang="en-US" sz="2444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Many-to-Many</a:t>
            </a:r>
            <a:endParaRPr sz="2444">
              <a:solidFill>
                <a:srgbClr val="FF66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06022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○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instância de A está relacionada com qualquer número de instâncias de B e vice-versa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Cardinalidade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750" y="1989650"/>
            <a:ext cx="1217075" cy="18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6650" y="1989650"/>
            <a:ext cx="1227650" cy="18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1299975" y="2248950"/>
            <a:ext cx="474825" cy="159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861150" y="2188975"/>
            <a:ext cx="474825" cy="159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8575" y="2391825"/>
            <a:ext cx="2021400" cy="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8575" y="2794000"/>
            <a:ext cx="2021400" cy="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88575" y="3386650"/>
            <a:ext cx="2021400" cy="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2501175" y="1864425"/>
            <a:ext cx="4748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88000" y="1968500"/>
            <a:ext cx="1227650" cy="18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0" y="1968500"/>
            <a:ext cx="1217075" cy="18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6101275" y="2227775"/>
            <a:ext cx="474825" cy="159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8660675" y="2167800"/>
            <a:ext cx="474825" cy="159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93400" y="2370650"/>
            <a:ext cx="2010825" cy="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93400" y="3365500"/>
            <a:ext cx="2010825" cy="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7300725" y="1843250"/>
            <a:ext cx="4748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93400" y="2391825"/>
            <a:ext cx="2010825" cy="4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3750" y="4572000"/>
            <a:ext cx="1217075" cy="18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86650" y="4572000"/>
            <a:ext cx="1227650" cy="18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1299975" y="4827750"/>
            <a:ext cx="474825" cy="159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861150" y="4767775"/>
            <a:ext cx="474825" cy="159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8575" y="4974150"/>
            <a:ext cx="2021400" cy="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88575" y="5969000"/>
            <a:ext cx="2021400" cy="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2501175" y="4443225"/>
            <a:ext cx="4748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N:1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788575" y="4995325"/>
            <a:ext cx="2021400" cy="4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386900" y="4572000"/>
            <a:ext cx="1227650" cy="18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90400" y="4572000"/>
            <a:ext cx="1217075" cy="18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5900200" y="4827750"/>
            <a:ext cx="474825" cy="159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8461375" y="4767775"/>
            <a:ext cx="474825" cy="159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B3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392325" y="4974150"/>
            <a:ext cx="2010825" cy="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92325" y="5969000"/>
            <a:ext cx="2010825" cy="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7101400" y="4443225"/>
            <a:ext cx="6759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N:N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392325" y="4995325"/>
            <a:ext cx="2010825" cy="4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392325" y="5386900"/>
            <a:ext cx="1809750" cy="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Cardinalidade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50" y="2751650"/>
            <a:ext cx="2211900" cy="4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6075" y="2751650"/>
            <a:ext cx="2222500" cy="4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9900" y="2550575"/>
            <a:ext cx="2021400" cy="6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4000" y="2846900"/>
            <a:ext cx="1217075" cy="1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0150" y="2846900"/>
            <a:ext cx="1217075" cy="1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3100900" y="2608775"/>
            <a:ext cx="2755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701000" y="2608775"/>
            <a:ext cx="2173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2650" y="3989900"/>
            <a:ext cx="2211900" cy="4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86075" y="3989900"/>
            <a:ext cx="2222500" cy="4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89900" y="3788825"/>
            <a:ext cx="2021400" cy="6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4000" y="4085150"/>
            <a:ext cx="1217075" cy="1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0150" y="4085150"/>
            <a:ext cx="1217075" cy="1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3100900" y="3848800"/>
            <a:ext cx="2755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6701000" y="3848800"/>
            <a:ext cx="2596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2650" y="4995325"/>
            <a:ext cx="2211900" cy="4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86075" y="4995325"/>
            <a:ext cx="2222500" cy="4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989900" y="4783650"/>
            <a:ext cx="2021400" cy="6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794000" y="5090575"/>
            <a:ext cx="1217075" cy="1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990150" y="5090575"/>
            <a:ext cx="1217075" cy="1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3100900" y="4848925"/>
            <a:ext cx="2755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6701000" y="4848925"/>
            <a:ext cx="2173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50" y="6191250"/>
            <a:ext cx="2211900" cy="4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6075" y="6191250"/>
            <a:ext cx="2222500" cy="4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89900" y="5990150"/>
            <a:ext cx="2021400" cy="6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4000" y="6286500"/>
            <a:ext cx="1217075" cy="1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0150" y="6286500"/>
            <a:ext cx="1217075" cy="1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3100900" y="6050125"/>
            <a:ext cx="2755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6701000" y="6050125"/>
            <a:ext cx="2596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Cardinalidade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50" y="2190750"/>
            <a:ext cx="1820325" cy="8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7150" y="2190750"/>
            <a:ext cx="1820325" cy="8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1825" y="2592900"/>
            <a:ext cx="5016500" cy="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2700500" y="2248950"/>
            <a:ext cx="6759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499925" y="2264825"/>
            <a:ext cx="6759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650" y="3386650"/>
            <a:ext cx="1820325" cy="8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7150" y="3386650"/>
            <a:ext cx="1820325" cy="8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91825" y="3788825"/>
            <a:ext cx="5016500" cy="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2700500" y="3450150"/>
            <a:ext cx="6759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6499925" y="3464275"/>
            <a:ext cx="6759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50" y="4794250"/>
            <a:ext cx="1820325" cy="8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7150" y="4794250"/>
            <a:ext cx="1820325" cy="8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91825" y="5185825"/>
            <a:ext cx="5016500" cy="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2700500" y="4848925"/>
            <a:ext cx="6759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6499925" y="4864800"/>
            <a:ext cx="6759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650" y="5990150"/>
            <a:ext cx="1820325" cy="8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87150" y="5990150"/>
            <a:ext cx="1820325" cy="8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1825" y="6392325"/>
            <a:ext cx="5016500" cy="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2700500" y="6050125"/>
            <a:ext cx="6759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6499925" y="6064250"/>
            <a:ext cx="6759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0..M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08525" y="582075"/>
            <a:ext cx="9019100" cy="83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16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Roteiro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20200" cy="402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62466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Princípios de projeto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62466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modelar restrições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62466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Entidades fracas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66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Cardinalidade - exemplo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50" y="2031975"/>
            <a:ext cx="8509000" cy="39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66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Cardinalidade - Exemplo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1576900"/>
            <a:ext cx="6625150" cy="42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1531050" y="6163025"/>
            <a:ext cx="6673125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um relacionamento ternário chamado fornece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8425" cy="511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Entidades fracas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entidades que dependem da existência de outras ou de identificação de outra entidade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Instância subordinada e dominante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 “Dependente e cliente”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650" y="1608650"/>
            <a:ext cx="8106825" cy="48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66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" y="1767400"/>
            <a:ext cx="9059325" cy="42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MER Estendido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1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8425" cy="511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Hierarquias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Mesma idéia de O-O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 é_um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Hierarquia que não é possui cobertura tota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descrever atributos específicos para uma subclasse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Identificar entidades que participam de um relacionamento particular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MER Estendido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750" y="1989650"/>
            <a:ext cx="2021400" cy="6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/>
          <p:nvPr/>
        </p:nvSpPr>
        <p:spPr>
          <a:xfrm>
            <a:off x="4088675" y="2054925"/>
            <a:ext cx="1864775" cy="56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2075" y="3185575"/>
            <a:ext cx="1217075" cy="10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 txBox="1"/>
          <p:nvPr/>
        </p:nvSpPr>
        <p:spPr>
          <a:xfrm>
            <a:off x="4599500" y="3622675"/>
            <a:ext cx="8574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e_um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325" y="5386900"/>
            <a:ext cx="2021400" cy="6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 txBox="1"/>
          <p:nvPr/>
        </p:nvSpPr>
        <p:spPr>
          <a:xfrm>
            <a:off x="1305275" y="5453925"/>
            <a:ext cx="1864775" cy="56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9900" y="5386900"/>
            <a:ext cx="2021400" cy="6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 txBox="1"/>
          <p:nvPr/>
        </p:nvSpPr>
        <p:spPr>
          <a:xfrm>
            <a:off x="4106325" y="5453925"/>
            <a:ext cx="1864775" cy="56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150" y="5386900"/>
            <a:ext cx="2021400" cy="6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7505325" y="5453925"/>
            <a:ext cx="1864775" cy="56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0750" y="4191000"/>
            <a:ext cx="2815150" cy="12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5325" y="4191000"/>
            <a:ext cx="21150" cy="12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95325" y="4191000"/>
            <a:ext cx="3407825" cy="12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4150" y="2592900"/>
            <a:ext cx="31750" cy="6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MER Estendido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8425" cy="517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67"/>
              <a:buChar char="●"/>
            </a:pPr>
            <a:r>
              <a:rPr lang="en-US" sz="2666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Especialização</a:t>
            </a:r>
            <a:endParaRPr sz="2666">
              <a:solidFill>
                <a:srgbClr val="FF66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 de refinar o conceito (definir subclasses de uma entidade)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Várias possibilidades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67"/>
              <a:buChar char="●"/>
            </a:pPr>
            <a:r>
              <a:rPr lang="en-US" sz="2666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Generalização</a:t>
            </a:r>
            <a:endParaRPr sz="2666">
              <a:solidFill>
                <a:srgbClr val="FF66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 de síntese em que é suprimida as diferenças entre subclasses de um conceito (entidade)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comuns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67"/>
              <a:buChar char="●"/>
            </a:pPr>
            <a:r>
              <a:rPr lang="en-US" sz="2666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Cobertura total</a:t>
            </a:r>
            <a:endParaRPr sz="2666">
              <a:solidFill>
                <a:srgbClr val="FF66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Obrigatoriamente deve pertencer a alguma subclasse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67"/>
              <a:buChar char="●"/>
            </a:pPr>
            <a:r>
              <a:rPr lang="en-US" sz="2666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Cobertura parcial</a:t>
            </a:r>
            <a:endParaRPr sz="2666">
              <a:solidFill>
                <a:srgbClr val="FF66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necessariamente pertence a alguma subclasse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MER Estendido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4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8425" cy="149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 ternário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vezes é necessário expressar relacionamentos mais complexos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75" y="4508500"/>
            <a:ext cx="1820325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 txBox="1"/>
          <p:nvPr/>
        </p:nvSpPr>
        <p:spPr>
          <a:xfrm>
            <a:off x="506225" y="4575525"/>
            <a:ext cx="1665450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Fornecedor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3500" y="6392325"/>
            <a:ext cx="1820325" cy="4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4"/>
          <p:cNvSpPr txBox="1"/>
          <p:nvPr/>
        </p:nvSpPr>
        <p:spPr>
          <a:xfrm>
            <a:off x="3986375" y="6454050"/>
            <a:ext cx="1665450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Peça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8250" y="4508500"/>
            <a:ext cx="1820325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/>
          <p:nvPr/>
        </p:nvSpPr>
        <p:spPr>
          <a:xfrm>
            <a:off x="7706425" y="4575525"/>
            <a:ext cx="1665450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1000" y="4191000"/>
            <a:ext cx="1217075" cy="10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4"/>
          <p:cNvSpPr txBox="1"/>
          <p:nvPr/>
        </p:nvSpPr>
        <p:spPr>
          <a:xfrm>
            <a:off x="4353975" y="4171950"/>
            <a:ext cx="922800" cy="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Fornece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0750" y="4688400"/>
            <a:ext cx="2010825" cy="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97500" y="4688400"/>
            <a:ext cx="2211900" cy="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73075" y="5196400"/>
            <a:ext cx="31750" cy="12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95325" y="3587725"/>
            <a:ext cx="1619250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 txBox="1"/>
          <p:nvPr/>
        </p:nvSpPr>
        <p:spPr>
          <a:xfrm>
            <a:off x="5106450" y="3654775"/>
            <a:ext cx="1464375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quantidade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94250" y="3788825"/>
            <a:ext cx="211650" cy="4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3750" y="3587725"/>
            <a:ext cx="1619250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 txBox="1"/>
          <p:nvPr/>
        </p:nvSpPr>
        <p:spPr>
          <a:xfrm>
            <a:off x="906625" y="3654775"/>
            <a:ext cx="1464375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codFor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89325" y="3587725"/>
            <a:ext cx="1619250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4"/>
          <p:cNvSpPr txBox="1"/>
          <p:nvPr/>
        </p:nvSpPr>
        <p:spPr>
          <a:xfrm>
            <a:off x="7905750" y="3654775"/>
            <a:ext cx="1464375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codProj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3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995325" y="5789075"/>
            <a:ext cx="1619250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4"/>
          <p:cNvSpPr txBox="1"/>
          <p:nvPr/>
        </p:nvSpPr>
        <p:spPr>
          <a:xfrm>
            <a:off x="5106450" y="5854325"/>
            <a:ext cx="1464375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codPeca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773075" y="6392325"/>
            <a:ext cx="21150" cy="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672650" y="6191250"/>
            <a:ext cx="328075" cy="4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487825" y="3989900"/>
            <a:ext cx="127000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291150" y="3989900"/>
            <a:ext cx="317500" cy="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MER Estendido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5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8425" cy="6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Relacionamentos binários </a:t>
            </a:r>
            <a:r>
              <a:rPr lang="en-US" sz="3333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terciários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75" y="3746500"/>
            <a:ext cx="1820325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5"/>
          <p:cNvSpPr txBox="1"/>
          <p:nvPr/>
        </p:nvSpPr>
        <p:spPr>
          <a:xfrm>
            <a:off x="506225" y="3815275"/>
            <a:ext cx="1665450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Fornecedor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3500" y="5630325"/>
            <a:ext cx="1820325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5"/>
          <p:cNvSpPr txBox="1"/>
          <p:nvPr/>
        </p:nvSpPr>
        <p:spPr>
          <a:xfrm>
            <a:off x="3986375" y="5693825"/>
            <a:ext cx="1665450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Peça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8250" y="3746500"/>
            <a:ext cx="1820325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5"/>
          <p:cNvSpPr txBox="1"/>
          <p:nvPr/>
        </p:nvSpPr>
        <p:spPr>
          <a:xfrm>
            <a:off x="7706425" y="3815275"/>
            <a:ext cx="1665450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5325" y="4984725"/>
            <a:ext cx="1227650" cy="10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5"/>
          <p:cNvSpPr txBox="1"/>
          <p:nvPr/>
        </p:nvSpPr>
        <p:spPr>
          <a:xfrm>
            <a:off x="1367350" y="5048950"/>
            <a:ext cx="832800" cy="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Fornece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5325" y="4148650"/>
            <a:ext cx="127000" cy="13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88575" y="5990150"/>
            <a:ext cx="2995075" cy="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91825" y="4392075"/>
            <a:ext cx="1619250" cy="4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5"/>
          <p:cNvSpPr txBox="1"/>
          <p:nvPr/>
        </p:nvSpPr>
        <p:spPr>
          <a:xfrm>
            <a:off x="2506475" y="4453800"/>
            <a:ext cx="1464375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quantidade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88575" y="4593150"/>
            <a:ext cx="624400" cy="4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3750" y="2825725"/>
            <a:ext cx="1619250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5"/>
          <p:cNvSpPr txBox="1"/>
          <p:nvPr/>
        </p:nvSpPr>
        <p:spPr>
          <a:xfrm>
            <a:off x="906625" y="2894525"/>
            <a:ext cx="1464375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codFor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89325" y="2825725"/>
            <a:ext cx="1619250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5"/>
          <p:cNvSpPr txBox="1"/>
          <p:nvPr/>
        </p:nvSpPr>
        <p:spPr>
          <a:xfrm>
            <a:off x="7905750" y="2894525"/>
            <a:ext cx="1464375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codProj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3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989900" y="4794250"/>
            <a:ext cx="1619250" cy="4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 txBox="1"/>
          <p:nvPr/>
        </p:nvSpPr>
        <p:spPr>
          <a:xfrm>
            <a:off x="4106325" y="4854200"/>
            <a:ext cx="1464375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codPeca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3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773075" y="5196400"/>
            <a:ext cx="42325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487825" y="3238500"/>
            <a:ext cx="127000" cy="5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291150" y="3227900"/>
            <a:ext cx="317500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995575" y="5386900"/>
            <a:ext cx="1217075" cy="10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5"/>
          <p:cNvSpPr txBox="1"/>
          <p:nvPr/>
        </p:nvSpPr>
        <p:spPr>
          <a:xfrm>
            <a:off x="7201250" y="5447575"/>
            <a:ext cx="832800" cy="9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Pertence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672650" y="5831400"/>
            <a:ext cx="1333500" cy="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191500" y="4148650"/>
            <a:ext cx="317500" cy="17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470787" y="1532673"/>
            <a:ext cx="9218425" cy="517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Necessidades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dos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usuários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que o banco de dados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precisa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armazenar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89"/>
              <a:buChar char="●"/>
            </a:pPr>
            <a:r>
              <a:rPr lang="en-US" sz="2888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2888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conceitual</a:t>
            </a:r>
            <a:endParaRPr sz="2888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89"/>
              <a:buChar char="○"/>
            </a:pPr>
            <a:r>
              <a:rPr lang="en-US" sz="2888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r>
              <a:rPr lang="en-US" sz="2888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888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alto </a:t>
            </a:r>
            <a:r>
              <a:rPr lang="en-US" sz="2888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nível</a:t>
            </a:r>
            <a:r>
              <a:rPr lang="en-US" sz="2888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88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2888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E/R)</a:t>
            </a:r>
            <a:endParaRPr sz="2888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lógico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Tradução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MER para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lógico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físico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Índices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disco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Quem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acessa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que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MER Estendido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6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8425" cy="511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Agregação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Usado para modelar um relacionamento com um conjunto de relacionamentos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permite tratar um conjunto de relacionamentos como uma entidade para utilizarmos em outras relações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MER Estendido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7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8425" cy="6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Agregação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900" y="2391825"/>
            <a:ext cx="1820325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7"/>
          <p:cNvSpPr txBox="1"/>
          <p:nvPr/>
        </p:nvSpPr>
        <p:spPr>
          <a:xfrm>
            <a:off x="4106325" y="2455325"/>
            <a:ext cx="1665450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575" y="5990150"/>
            <a:ext cx="1820325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7"/>
          <p:cNvSpPr txBox="1"/>
          <p:nvPr/>
        </p:nvSpPr>
        <p:spPr>
          <a:xfrm>
            <a:off x="506225" y="6055425"/>
            <a:ext cx="1665450" cy="66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4500" y="5990150"/>
            <a:ext cx="1820325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7"/>
          <p:cNvSpPr txBox="1"/>
          <p:nvPr/>
        </p:nvSpPr>
        <p:spPr>
          <a:xfrm>
            <a:off x="6905625" y="6055425"/>
            <a:ext cx="1665450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1000" y="3185575"/>
            <a:ext cx="1217075" cy="10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7"/>
          <p:cNvSpPr txBox="1"/>
          <p:nvPr/>
        </p:nvSpPr>
        <p:spPr>
          <a:xfrm>
            <a:off x="4343400" y="3400425"/>
            <a:ext cx="933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250" y="2794000"/>
            <a:ext cx="116400" cy="4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91250" y="3185575"/>
            <a:ext cx="1619250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7"/>
          <p:cNvSpPr txBox="1"/>
          <p:nvPr/>
        </p:nvSpPr>
        <p:spPr>
          <a:xfrm>
            <a:off x="6305900" y="3254350"/>
            <a:ext cx="1464375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quantidade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86900" y="3386650"/>
            <a:ext cx="825500" cy="3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92075" y="1587500"/>
            <a:ext cx="1619250" cy="4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7"/>
          <p:cNvSpPr txBox="1"/>
          <p:nvPr/>
        </p:nvSpPr>
        <p:spPr>
          <a:xfrm>
            <a:off x="4504950" y="1654525"/>
            <a:ext cx="1464375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codFor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95575" y="4995325"/>
            <a:ext cx="1619250" cy="4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7"/>
          <p:cNvSpPr txBox="1"/>
          <p:nvPr/>
        </p:nvSpPr>
        <p:spPr>
          <a:xfrm>
            <a:off x="7106700" y="5055300"/>
            <a:ext cx="1464375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codProj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3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1575" y="4995325"/>
            <a:ext cx="1619250" cy="4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7"/>
          <p:cNvSpPr txBox="1"/>
          <p:nvPr/>
        </p:nvSpPr>
        <p:spPr>
          <a:xfrm>
            <a:off x="506225" y="5055300"/>
            <a:ext cx="1464375" cy="36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codDep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3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85325" y="5397500"/>
            <a:ext cx="127000" cy="6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694075" y="5397500"/>
            <a:ext cx="116400" cy="6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89500" y="1989650"/>
            <a:ext cx="317500" cy="4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989900" y="5588000"/>
            <a:ext cx="1217075" cy="10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7"/>
          <p:cNvSpPr txBox="1"/>
          <p:nvPr/>
        </p:nvSpPr>
        <p:spPr>
          <a:xfrm>
            <a:off x="4353275" y="5877275"/>
            <a:ext cx="571850" cy="66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Oferece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3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190750" y="6085400"/>
            <a:ext cx="1820325" cy="1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196400" y="6085400"/>
            <a:ext cx="1608650" cy="1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90500" y="4794250"/>
            <a:ext cx="8815900" cy="18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593150" y="4191000"/>
            <a:ext cx="211650" cy="6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900" y="95250"/>
            <a:ext cx="8879400" cy="71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 txBox="1">
            <a:spLocks noGrp="1"/>
          </p:cNvSpPr>
          <p:nvPr>
            <p:ph type="title"/>
          </p:nvPr>
        </p:nvSpPr>
        <p:spPr>
          <a:xfrm>
            <a:off x="476250" y="4841875"/>
            <a:ext cx="92166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Princípios de projeto conceitual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9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8425" cy="511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um conceito deveria ser modelado como entidade ou atributo ?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um conceito deve ser modelado como relacionamento ou entidade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relacionamentos binários e tenários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Restrições e regras de entidades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Muita semântica deve ser capturada 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Algumas restrições não podem ser capturadas no modelo E/R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89"/>
              <a:buChar char="○"/>
            </a:pPr>
            <a:r>
              <a:rPr lang="en-US" sz="2888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Evitar redundância em seus projetos !!</a:t>
            </a:r>
            <a:endParaRPr sz="2888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●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do endereço (entidade ou atributos ?)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337" y="252250"/>
            <a:ext cx="8413750" cy="70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508000" y="756700"/>
            <a:ext cx="9218425" cy="7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8425" cy="478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33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333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conceitual</a:t>
            </a:r>
            <a:endParaRPr sz="33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conceitual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/>
              <a:t>concisa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dos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dados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Descrições</a:t>
            </a:r>
            <a:r>
              <a:rPr lang="en-US" sz="24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detalhadas</a:t>
            </a:r>
            <a:r>
              <a:rPr lang="en-US" sz="24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</a:t>
            </a:r>
            <a:r>
              <a:rPr lang="en-US" sz="24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24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44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r>
              <a:rPr lang="en-US" sz="24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das </a:t>
            </a:r>
            <a:r>
              <a:rPr lang="en-US" sz="2444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entidades</a:t>
            </a:r>
            <a:r>
              <a:rPr lang="en-US" sz="24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44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relacionamentos</a:t>
            </a:r>
            <a:r>
              <a:rPr lang="en-US" sz="24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44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restrições</a:t>
            </a:r>
            <a:endParaRPr sz="2444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Expressos </a:t>
            </a:r>
            <a:r>
              <a:rPr lang="en-US" sz="2444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4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alto </a:t>
            </a:r>
            <a:r>
              <a:rPr lang="en-US" sz="2444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nível</a:t>
            </a:r>
            <a:endParaRPr sz="2444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Promove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melhor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comunicação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Permitem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projetistas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concentrem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apenas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especificação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das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propriedades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de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mão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dupla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validação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dos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lang="en-US" sz="2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8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funcionais</a:t>
            </a:r>
            <a:endParaRPr sz="2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66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508000" y="1778000"/>
            <a:ext cx="9216650" cy="5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 conceitual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são as </a:t>
            </a:r>
            <a:r>
              <a:rPr lang="en-US" sz="2888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entidades</a:t>
            </a: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os </a:t>
            </a:r>
            <a:r>
              <a:rPr lang="en-US" sz="2888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relacionamentos</a:t>
            </a: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negócio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informações informações devem ser persistidas no banco ?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são as </a:t>
            </a:r>
            <a:r>
              <a:rPr lang="en-US" sz="2888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restrições de integridade</a:t>
            </a: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lang="en-US" sz="2888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regras de negócio</a:t>
            </a: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esquema do banco de dados pode ser representado de forma gráfico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transformar MER em esquemas lógicos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583"/>
              </a:lnSpc>
              <a:spcBef>
                <a:spcPts val="625"/>
              </a:spcBef>
              <a:spcAft>
                <a:spcPts val="0"/>
              </a:spcAft>
              <a:buNone/>
            </a:pP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575" y="423325"/>
            <a:ext cx="8540750" cy="68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508000" y="5064125"/>
            <a:ext cx="92166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08000" y="23812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508000" y="1626300"/>
            <a:ext cx="9218425" cy="493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667"/>
              <a:buChar char="●"/>
            </a:pPr>
            <a:r>
              <a:rPr lang="en-US" sz="2666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Entidades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são objetos (abstratos ou concretos) do mundo real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 do mundo real com existência independente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Existência física ou conceitua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(abstrata)</a:t>
            </a: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Lembram o conceitos de objetos no mundo O-O, porém não apresentam comportamentos (métodos)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descritos por seus </a:t>
            </a:r>
            <a:r>
              <a:rPr lang="en-US" sz="2666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por sua vez possuem um </a:t>
            </a:r>
            <a:r>
              <a:rPr lang="en-US" sz="2666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domínio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podem ser valorados, multivalorados e derivados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91911" algn="l" rtl="0">
              <a:lnSpc>
                <a:spcPct val="104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2"/>
              <a:buChar char="■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Descrevem as entidades</a:t>
            </a: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20133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○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Devem ser descritas num </a:t>
            </a:r>
            <a:r>
              <a:rPr lang="en-US" sz="2666">
                <a:solidFill>
                  <a:srgbClr val="FF6633"/>
                </a:solidFill>
                <a:latin typeface="Arial"/>
                <a:ea typeface="Arial"/>
                <a:cs typeface="Arial"/>
                <a:sym typeface="Arial"/>
              </a:rPr>
              <a:t>dicionário de dados</a:t>
            </a:r>
            <a:endParaRPr sz="2666">
              <a:solidFill>
                <a:srgbClr val="FF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66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Elementos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08000" y="1778000"/>
            <a:ext cx="9216650" cy="6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50" y="2296575"/>
            <a:ext cx="8593650" cy="26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8750" y="5715000"/>
            <a:ext cx="74506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31050" y="5766150"/>
            <a:ext cx="7322250" cy="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Duas entidades, empregado </a:t>
            </a:r>
            <a:r>
              <a:rPr lang="en-US" sz="1444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4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empresa </a:t>
            </a:r>
            <a:r>
              <a:rPr lang="en-US" sz="1444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4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 seus atributos.</a:t>
            </a:r>
            <a:endParaRPr sz="1444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935</Words>
  <Application>Microsoft Macintosh PowerPoint</Application>
  <PresentationFormat>Custom</PresentationFormat>
  <Paragraphs>254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Arial</vt:lpstr>
      <vt:lpstr>Custom</vt:lpstr>
      <vt:lpstr>O modelo entidade e relacionamento</vt:lpstr>
      <vt:lpstr>Roteiro</vt:lpstr>
      <vt:lpstr>Introdução</vt:lpstr>
      <vt:lpstr>Introdução</vt:lpstr>
      <vt:lpstr>Introdução</vt:lpstr>
      <vt:lpstr>Introdução</vt:lpstr>
      <vt:lpstr>Exemplo</vt:lpstr>
      <vt:lpstr>Elementos</vt:lpstr>
      <vt:lpstr>Elementos</vt:lpstr>
      <vt:lpstr>Elementos</vt:lpstr>
      <vt:lpstr>Elementos</vt:lpstr>
      <vt:lpstr>Elementos</vt:lpstr>
      <vt:lpstr>Elementos</vt:lpstr>
      <vt:lpstr>Elementos</vt:lpstr>
      <vt:lpstr>Restrições de integridade</vt:lpstr>
      <vt:lpstr>Cardinalidade</vt:lpstr>
      <vt:lpstr>Cardinalidade</vt:lpstr>
      <vt:lpstr>Cardinalidade</vt:lpstr>
      <vt:lpstr>Cardinalidade</vt:lpstr>
      <vt:lpstr>Cardinalidade - exemplo</vt:lpstr>
      <vt:lpstr>Cardinalidade - Exemplo</vt:lpstr>
      <vt:lpstr>Elementos</vt:lpstr>
      <vt:lpstr>Elementos</vt:lpstr>
      <vt:lpstr>Elementos</vt:lpstr>
      <vt:lpstr>MER Estendido</vt:lpstr>
      <vt:lpstr>MER Estendido</vt:lpstr>
      <vt:lpstr>MER Estendido</vt:lpstr>
      <vt:lpstr>MER Estendido</vt:lpstr>
      <vt:lpstr>MER Estendido</vt:lpstr>
      <vt:lpstr>MER Estendido</vt:lpstr>
      <vt:lpstr>MER Estendido</vt:lpstr>
      <vt:lpstr>Exemplo</vt:lpstr>
      <vt:lpstr>Princípios de projeto conceitual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modelo entidade e relacionamento</dc:title>
  <cp:lastModifiedBy>Fabio Leite</cp:lastModifiedBy>
  <cp:revision>3</cp:revision>
  <dcterms:modified xsi:type="dcterms:W3CDTF">2021-03-17T13:15:46Z</dcterms:modified>
</cp:coreProperties>
</file>