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4"/>
  </p:normalViewPr>
  <p:slideViewPr>
    <p:cSldViewPr>
      <p:cViewPr varScale="1">
        <p:scale>
          <a:sx n="98" d="100"/>
          <a:sy n="98" d="100"/>
        </p:scale>
        <p:origin x="19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12/07/2021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dirty="0"/>
              <a:t>Clique para editar os estilos do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12/07/2021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12/07/2021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12/07/2021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12/07/2021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12/07/2021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12/07/2021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12/07/2021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12/07/2021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Análise de algoritmos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Fábio Luiz Leite Júnior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algoritmos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Exercício 3: calcular o custo do algoritmo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public 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arrayMax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[] A) {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maximo</a:t>
            </a:r>
            <a:r>
              <a:rPr lang="pt-BR" dirty="0"/>
              <a:t> = A[0];</a:t>
            </a:r>
          </a:p>
          <a:p>
            <a:pPr>
              <a:buNone/>
            </a:pPr>
            <a:r>
              <a:rPr lang="pt-BR" dirty="0"/>
              <a:t>	for(</a:t>
            </a:r>
            <a:r>
              <a:rPr lang="pt-BR" dirty="0" err="1"/>
              <a:t>int</a:t>
            </a:r>
            <a:r>
              <a:rPr lang="pt-BR" dirty="0"/>
              <a:t> i=1;i&lt;</a:t>
            </a:r>
            <a:r>
              <a:rPr lang="pt-BR" dirty="0" err="1"/>
              <a:t>A.length;i++</a:t>
            </a:r>
            <a:r>
              <a:rPr lang="pt-BR" dirty="0"/>
              <a:t>)</a:t>
            </a:r>
          </a:p>
          <a:p>
            <a:pPr>
              <a:buNone/>
            </a:pPr>
            <a:r>
              <a:rPr lang="pt-BR" dirty="0"/>
              <a:t>		</a:t>
            </a:r>
            <a:r>
              <a:rPr lang="pt-BR" dirty="0" err="1"/>
              <a:t>if</a:t>
            </a:r>
            <a:r>
              <a:rPr lang="pt-BR" dirty="0"/>
              <a:t>(</a:t>
            </a:r>
            <a:r>
              <a:rPr lang="pt-BR" dirty="0" err="1"/>
              <a:t>maximo</a:t>
            </a:r>
            <a:r>
              <a:rPr lang="pt-BR" dirty="0"/>
              <a:t>&lt;A[i])</a:t>
            </a:r>
          </a:p>
          <a:p>
            <a:pPr>
              <a:buNone/>
            </a:pPr>
            <a:r>
              <a:rPr lang="pt-BR" dirty="0"/>
              <a:t>			</a:t>
            </a:r>
            <a:r>
              <a:rPr lang="pt-BR" dirty="0" err="1"/>
              <a:t>maximo</a:t>
            </a:r>
            <a:r>
              <a:rPr lang="pt-BR" dirty="0"/>
              <a:t> = A[i];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maximo</a:t>
            </a:r>
            <a:r>
              <a:rPr lang="pt-BR" dirty="0"/>
              <a:t>;</a:t>
            </a:r>
          </a:p>
          <a:p>
            <a:pPr>
              <a:buNone/>
            </a:pPr>
            <a:r>
              <a:rPr lang="pt-BR" dirty="0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algoritmos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Podemos expressar uma função matemática para relacionar o consumo de tempo e o tamanho da entrada</a:t>
            </a:r>
          </a:p>
          <a:p>
            <a:pPr lvl="1"/>
            <a:r>
              <a:rPr lang="pt-BR" dirty="0"/>
              <a:t>T(I ) =&gt; T(n)</a:t>
            </a:r>
          </a:p>
          <a:p>
            <a:r>
              <a:rPr lang="pt-BR" dirty="0"/>
              <a:t>Tipos de casos</a:t>
            </a:r>
          </a:p>
          <a:p>
            <a:pPr lvl="1"/>
            <a:r>
              <a:rPr lang="pt-BR" dirty="0"/>
              <a:t>Melhor caso</a:t>
            </a:r>
          </a:p>
          <a:p>
            <a:pPr lvl="2"/>
            <a:r>
              <a:rPr lang="pt-BR" dirty="0"/>
              <a:t>Quando temos uma entrada pequena ou favorável ao algoritmo</a:t>
            </a:r>
          </a:p>
          <a:p>
            <a:pPr lvl="2"/>
            <a:r>
              <a:rPr lang="pt-BR" dirty="0"/>
              <a:t>Exemplo: ordenar um vetor já ordenado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algoritmos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Tipos de casos</a:t>
            </a:r>
          </a:p>
          <a:p>
            <a:pPr lvl="1"/>
            <a:r>
              <a:rPr lang="pt-BR" dirty="0"/>
              <a:t>Pior Caso</a:t>
            </a:r>
          </a:p>
          <a:p>
            <a:pPr lvl="2"/>
            <a:r>
              <a:rPr lang="pt-BR" dirty="0"/>
              <a:t>Quando temos uma </a:t>
            </a:r>
            <a:r>
              <a:rPr lang="pt-BR" b="1" u="sng" dirty="0"/>
              <a:t>entrada grande </a:t>
            </a:r>
            <a:r>
              <a:rPr lang="pt-BR" dirty="0"/>
              <a:t>ou desfavorável para o algoritmo</a:t>
            </a:r>
          </a:p>
          <a:p>
            <a:pPr lvl="2"/>
            <a:r>
              <a:rPr lang="pt-BR" dirty="0"/>
              <a:t>Determina o </a:t>
            </a:r>
            <a:r>
              <a:rPr lang="pt-BR" b="1" u="sng" dirty="0"/>
              <a:t>limite superior </a:t>
            </a:r>
            <a:r>
              <a:rPr lang="pt-BR" dirty="0"/>
              <a:t>para o tempo de execução do algoritmo</a:t>
            </a:r>
          </a:p>
          <a:p>
            <a:pPr lvl="2"/>
            <a:r>
              <a:rPr lang="pt-BR" dirty="0"/>
              <a:t>Muito freqüente para alguns algoritmos</a:t>
            </a:r>
          </a:p>
          <a:p>
            <a:pPr lvl="1"/>
            <a:r>
              <a:rPr lang="pt-BR" dirty="0"/>
              <a:t>Caso médio</a:t>
            </a:r>
          </a:p>
          <a:p>
            <a:pPr lvl="2"/>
            <a:r>
              <a:rPr lang="pt-BR" dirty="0"/>
              <a:t>Freqüentemente é tão ruim quanto o pior caso</a:t>
            </a:r>
          </a:p>
          <a:p>
            <a:pPr lvl="2"/>
            <a:r>
              <a:rPr lang="pt-BR" dirty="0"/>
              <a:t>Exemplo: imagine no </a:t>
            </a:r>
            <a:r>
              <a:rPr lang="pt-BR" dirty="0" err="1"/>
              <a:t>insertion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a adição do próximo número ordenado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algoritmos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44824"/>
            <a:ext cx="8079298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análise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252736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Consideremos o melhor caso para o algoritmo</a:t>
            </a:r>
          </a:p>
          <a:p>
            <a:pPr lvl="1"/>
            <a:r>
              <a:rPr lang="pt-BR" dirty="0"/>
              <a:t>Tamanho da entrada = 1</a:t>
            </a:r>
          </a:p>
          <a:p>
            <a:pPr lvl="1"/>
            <a:r>
              <a:rPr lang="pt-BR" dirty="0"/>
              <a:t>Ou o número procurado estar na primeira posição do vetor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lum bright="-30000" contrast="40000"/>
          </a:blip>
          <a:srcRect/>
          <a:stretch>
            <a:fillRect/>
          </a:stretch>
        </p:blipFill>
        <p:spPr bwMode="auto">
          <a:xfrm>
            <a:off x="971600" y="3140968"/>
            <a:ext cx="6958247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análise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</a:t>
            </a:r>
            <a:r>
              <a:rPr lang="pt-BR" sz="2000" dirty="0"/>
              <a:t>min</a:t>
            </a:r>
            <a:r>
              <a:rPr lang="pt-BR" dirty="0"/>
              <a:t>(n) = c</a:t>
            </a:r>
            <a:r>
              <a:rPr lang="pt-BR" baseline="-25000" dirty="0"/>
              <a:t>1</a:t>
            </a:r>
            <a:r>
              <a:rPr lang="pt-BR" dirty="0"/>
              <a:t> + c</a:t>
            </a:r>
            <a:r>
              <a:rPr lang="pt-BR" baseline="-25000" dirty="0"/>
              <a:t>2</a:t>
            </a:r>
            <a:r>
              <a:rPr lang="pt-BR" dirty="0"/>
              <a:t> + c</a:t>
            </a:r>
            <a:r>
              <a:rPr lang="pt-BR" baseline="-25000" dirty="0"/>
              <a:t>3</a:t>
            </a:r>
            <a:r>
              <a:rPr lang="pt-BR" dirty="0"/>
              <a:t> + c</a:t>
            </a:r>
            <a:r>
              <a:rPr lang="pt-BR" baseline="-25000" dirty="0"/>
              <a:t>4</a:t>
            </a:r>
          </a:p>
          <a:p>
            <a:r>
              <a:rPr lang="pt-BR" dirty="0"/>
              <a:t>T</a:t>
            </a:r>
            <a:r>
              <a:rPr lang="pt-BR" sz="2000" dirty="0"/>
              <a:t>min</a:t>
            </a:r>
            <a:r>
              <a:rPr lang="pt-BR" dirty="0"/>
              <a:t>(n) = c</a:t>
            </a:r>
          </a:p>
          <a:p>
            <a:r>
              <a:rPr lang="pt-BR" dirty="0"/>
              <a:t>Conclusão</a:t>
            </a:r>
          </a:p>
          <a:p>
            <a:pPr lvl="1"/>
            <a:r>
              <a:rPr lang="pt-BR" dirty="0"/>
              <a:t>o tempo de execução do algoritmo no melhor caso independente do tamanho de entrada, ou seja, é constante</a:t>
            </a:r>
          </a:p>
          <a:p>
            <a:r>
              <a:rPr lang="pt-BR" dirty="0"/>
              <a:t>Qual é a relevância?</a:t>
            </a:r>
          </a:p>
          <a:p>
            <a:pPr lvl="1"/>
            <a:r>
              <a:rPr lang="pt-BR" dirty="0"/>
              <a:t>É provável que ocorra com freqüência?</a:t>
            </a:r>
          </a:p>
          <a:p>
            <a:pPr lvl="1"/>
            <a:r>
              <a:rPr lang="pt-BR" dirty="0"/>
              <a:t>Análise diz pouco sobre o algoritmo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análise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89269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Analisemos o pior caso</a:t>
            </a:r>
          </a:p>
          <a:p>
            <a:pPr lvl="1"/>
            <a:r>
              <a:rPr lang="pt-BR" dirty="0"/>
              <a:t>Valor procurado não está no vetor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 bright="-30000" contrast="40000"/>
          </a:blip>
          <a:srcRect/>
          <a:stretch>
            <a:fillRect/>
          </a:stretch>
        </p:blipFill>
        <p:spPr bwMode="auto">
          <a:xfrm>
            <a:off x="971600" y="3140968"/>
            <a:ext cx="6958247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análise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90892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Neste caso, temos: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A primeira linha é executada uma vez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A comparação da linha 2 será executada n+1 vezes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A comparação da linha 3 será executada n vezes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A linha 5 será executada n vezes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A linha 6 será executada apenas uma vez</a:t>
            </a:r>
          </a:p>
          <a:p>
            <a:r>
              <a:rPr lang="pt-BR" dirty="0"/>
              <a:t>Logo, temos:</a:t>
            </a:r>
          </a:p>
          <a:p>
            <a:pPr lvl="1"/>
            <a:endParaRPr lang="pt-BR" dirty="0"/>
          </a:p>
          <a:p>
            <a:pPr>
              <a:buNone/>
            </a:pP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4581128"/>
            <a:ext cx="5713266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análise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Analisemos o pior caso</a:t>
            </a:r>
          </a:p>
          <a:p>
            <a:pPr lvl="1"/>
            <a:r>
              <a:rPr lang="pt-BR" dirty="0"/>
              <a:t>Se definirmos: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Logo teremos: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Conclusão: o tempo de execução do algoritmo no </a:t>
            </a:r>
            <a:r>
              <a:rPr lang="pt-BR" u="sng" dirty="0"/>
              <a:t>pior caso</a:t>
            </a:r>
            <a:r>
              <a:rPr lang="pt-BR" dirty="0"/>
              <a:t> varia </a:t>
            </a:r>
            <a:r>
              <a:rPr lang="pt-BR" u="sng" dirty="0"/>
              <a:t>linearmente</a:t>
            </a:r>
            <a:r>
              <a:rPr lang="pt-BR" dirty="0"/>
              <a:t> de acordo com o tamanho da entrada (n)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2204864"/>
            <a:ext cx="2376264" cy="115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3429000"/>
            <a:ext cx="2880320" cy="591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análise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Qual é a relevância da conclusão?</a:t>
            </a:r>
          </a:p>
          <a:p>
            <a:pPr lvl="1"/>
            <a:r>
              <a:rPr lang="pt-BR" dirty="0"/>
              <a:t>Tem uma probabilidade considerável de acontecer</a:t>
            </a:r>
          </a:p>
          <a:p>
            <a:pPr lvl="1"/>
            <a:r>
              <a:rPr lang="pt-BR" b="1" u="sng" dirty="0"/>
              <a:t>Define o limite superior para todos os casos!</a:t>
            </a:r>
          </a:p>
          <a:p>
            <a:r>
              <a:rPr lang="pt-BR" dirty="0"/>
              <a:t>Não tem como o algoritmo funcionar pior!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Analisar um algoritmo é</a:t>
            </a:r>
          </a:p>
          <a:p>
            <a:pPr lvl="1"/>
            <a:r>
              <a:rPr lang="pt-BR" dirty="0"/>
              <a:t>Provar a </a:t>
            </a:r>
            <a:r>
              <a:rPr lang="pt-BR" dirty="0" err="1"/>
              <a:t>corretude</a:t>
            </a:r>
            <a:endParaRPr lang="pt-BR" dirty="0"/>
          </a:p>
          <a:p>
            <a:pPr lvl="1"/>
            <a:r>
              <a:rPr lang="pt-BR" dirty="0"/>
              <a:t>Avaliar o seu desempenho (Eficiência)</a:t>
            </a:r>
          </a:p>
          <a:p>
            <a:r>
              <a:rPr lang="pt-BR" dirty="0"/>
              <a:t>Avaliar Eficiência</a:t>
            </a:r>
          </a:p>
          <a:p>
            <a:pPr lvl="1"/>
            <a:r>
              <a:rPr lang="pt-BR" dirty="0"/>
              <a:t>Método experimental</a:t>
            </a:r>
          </a:p>
          <a:p>
            <a:pPr lvl="1"/>
            <a:r>
              <a:rPr lang="pt-BR" dirty="0"/>
              <a:t>Método </a:t>
            </a:r>
            <a:r>
              <a:rPr lang="pt-BR" dirty="0">
                <a:solidFill>
                  <a:srgbClr val="FF0000"/>
                </a:solidFill>
              </a:rPr>
              <a:t>analítico</a:t>
            </a:r>
          </a:p>
          <a:p>
            <a:r>
              <a:rPr lang="pt-BR" dirty="0"/>
              <a:t>Impactam em projeto de algoritmos</a:t>
            </a:r>
          </a:p>
          <a:p>
            <a:pPr lvl="1"/>
            <a:r>
              <a:rPr lang="pt-BR" dirty="0"/>
              <a:t>Aspecto funcional</a:t>
            </a:r>
          </a:p>
          <a:p>
            <a:pPr lvl="1"/>
            <a:r>
              <a:rPr lang="pt-BR" dirty="0"/>
              <a:t>Aspecto de criação (ou design)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algoritmos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Resumo: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Identifique operações primitivas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Determine o custo inerente de cada linha, somando o custo das operações primitivas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Defina a situação ou o caso a analisar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Determine quantas vezes cada linha é executada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Obtenha o custo total de cada linha</a:t>
            </a:r>
          </a:p>
          <a:p>
            <a:pPr marL="1371600" lvl="2" indent="-514350">
              <a:buFont typeface="+mj-lt"/>
              <a:buAutoNum type="arabicPeriod"/>
            </a:pPr>
            <a:r>
              <a:rPr lang="pt-BR" dirty="0"/>
              <a:t>Multiplicando o número de vezes em que é executada pelo custo da linha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Obtenha o custo total somando tudo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4157" y="431115"/>
            <a:ext cx="7467600" cy="1143000"/>
          </a:xfrm>
        </p:spPr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pt-BR" dirty="0"/>
              <a:t>Tente fazer a avaliação do </a:t>
            </a:r>
            <a:r>
              <a:rPr lang="pt-BR" dirty="0" err="1"/>
              <a:t>insertion-sort</a:t>
            </a:r>
            <a:endParaRPr lang="pt-BR" dirty="0"/>
          </a:p>
        </p:txBody>
      </p:sp>
      <p:pic>
        <p:nvPicPr>
          <p:cNvPr id="4" name="Imagem 3" descr="inser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348880"/>
            <a:ext cx="7848872" cy="338437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 </a:t>
            </a:r>
            <a:r>
              <a:rPr lang="pt-BR" dirty="0" err="1"/>
              <a:t>Insertion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88840"/>
            <a:ext cx="7724318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 </a:t>
            </a:r>
            <a:r>
              <a:rPr lang="pt-BR" dirty="0" err="1"/>
              <a:t>Insertion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Soma dos tempos e custos de cada linha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780928"/>
            <a:ext cx="711688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 </a:t>
            </a:r>
            <a:r>
              <a:rPr lang="pt-BR" dirty="0" err="1"/>
              <a:t>Insertion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404864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De acordo com o algoritmo, o melhor caso acontece quando, para todo A[i] ≥ </a:t>
            </a:r>
            <a:r>
              <a:rPr lang="pt-BR" dirty="0" err="1"/>
              <a:t>key</a:t>
            </a:r>
            <a:endParaRPr lang="pt-BR" dirty="0"/>
          </a:p>
          <a:p>
            <a:pPr lvl="1"/>
            <a:r>
              <a:rPr lang="pt-BR" dirty="0" err="1"/>
              <a:t>Array</a:t>
            </a:r>
            <a:r>
              <a:rPr lang="pt-BR" dirty="0"/>
              <a:t> ordenado de forma crescente</a:t>
            </a:r>
          </a:p>
          <a:p>
            <a:pPr lvl="1"/>
            <a:r>
              <a:rPr lang="pt-BR" dirty="0"/>
              <a:t>Não precisa executar o comando </a:t>
            </a:r>
            <a:r>
              <a:rPr lang="pt-BR" dirty="0" err="1"/>
              <a:t>while</a:t>
            </a:r>
            <a:endParaRPr lang="pt-BR" dirty="0"/>
          </a:p>
          <a:p>
            <a:pPr lvl="1"/>
            <a:r>
              <a:rPr lang="pt-BR" dirty="0"/>
              <a:t>O teste do </a:t>
            </a:r>
            <a:r>
              <a:rPr lang="pt-BR" dirty="0" err="1"/>
              <a:t>while</a:t>
            </a:r>
            <a:r>
              <a:rPr lang="pt-BR" dirty="0"/>
              <a:t> é realizado apenas uma vez</a:t>
            </a:r>
          </a:p>
          <a:p>
            <a:pPr lvl="1"/>
            <a:r>
              <a:rPr lang="pt-BR" dirty="0"/>
              <a:t>Logo temos: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933056"/>
            <a:ext cx="7128792" cy="1181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5805264"/>
            <a:ext cx="129993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2987824" y="587727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Função linear de 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 </a:t>
            </a:r>
            <a:r>
              <a:rPr lang="pt-BR" dirty="0" err="1"/>
              <a:t>Insertion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4129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De acordo com o algoritmo, o pior caso é aquele em que a entrada está ordenada de forma decrescente</a:t>
            </a:r>
          </a:p>
          <a:p>
            <a:pPr lvl="1"/>
            <a:r>
              <a:rPr lang="pt-BR" dirty="0"/>
              <a:t>Executar o </a:t>
            </a:r>
            <a:r>
              <a:rPr lang="pt-BR" dirty="0" err="1"/>
              <a:t>while</a:t>
            </a:r>
            <a:r>
              <a:rPr lang="pt-BR" dirty="0"/>
              <a:t> todas as vezes</a:t>
            </a:r>
          </a:p>
          <a:p>
            <a:pPr lvl="1"/>
            <a:r>
              <a:rPr lang="pt-BR" dirty="0"/>
              <a:t>Comparar cada elemento A[j] com cada elemento do </a:t>
            </a:r>
            <a:r>
              <a:rPr lang="pt-BR" dirty="0" err="1"/>
              <a:t>array</a:t>
            </a:r>
            <a:r>
              <a:rPr lang="pt-BR" dirty="0"/>
              <a:t> ordenado A[1...j-1]</a:t>
            </a:r>
          </a:p>
          <a:p>
            <a:pPr lvl="1"/>
            <a:r>
              <a:rPr lang="pt-BR" dirty="0"/>
              <a:t>Logo, devemos calcular o tempo das linhas 5,6 e 7 usando as fórmulas a seguir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4797152"/>
            <a:ext cx="3096344" cy="1810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 </a:t>
            </a:r>
            <a:r>
              <a:rPr lang="pt-BR" dirty="0" err="1"/>
              <a:t>Insertion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964704"/>
          </a:xfrm>
        </p:spPr>
        <p:txBody>
          <a:bodyPr/>
          <a:lstStyle/>
          <a:p>
            <a:r>
              <a:rPr lang="pt-BR" dirty="0"/>
              <a:t>Resultando na seguinte fórmula de cálculo de tempo de execução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708920"/>
            <a:ext cx="7026988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67544" y="4912568"/>
            <a:ext cx="7467600" cy="9647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Simplificando a função com</a:t>
            </a:r>
            <a:r>
              <a:rPr kumimoji="0" lang="pt-BR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outras constantes, temos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5589240"/>
            <a:ext cx="215736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pior e melhor caso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70912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O </a:t>
            </a:r>
            <a:r>
              <a:rPr lang="pt-BR" b="1" dirty="0"/>
              <a:t>pior caso </a:t>
            </a:r>
            <a:r>
              <a:rPr lang="pt-BR" dirty="0"/>
              <a:t>delineia o </a:t>
            </a:r>
            <a:r>
              <a:rPr lang="pt-BR" b="1" dirty="0"/>
              <a:t>limite superior </a:t>
            </a:r>
            <a:r>
              <a:rPr lang="pt-BR" dirty="0"/>
              <a:t>do tempo de execução de um algoritmo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Para freqüentes casos, o pior caso é a situação normal e corriqueira</a:t>
            </a:r>
          </a:p>
          <a:p>
            <a:pPr marL="822960" lvl="1" indent="-457200"/>
            <a:r>
              <a:rPr lang="pt-BR" dirty="0"/>
              <a:t>Recuperação de informação</a:t>
            </a:r>
          </a:p>
          <a:p>
            <a:pPr marL="822960" lvl="1" indent="-457200"/>
            <a:r>
              <a:rPr lang="pt-BR" dirty="0"/>
              <a:t>Busca em banco de dados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 caso médio é, freqüentemente, tão ruim quanto o caso médio</a:t>
            </a:r>
          </a:p>
          <a:p>
            <a:pPr marL="822960" lvl="1" indent="-457200"/>
            <a:r>
              <a:rPr lang="pt-BR" dirty="0"/>
              <a:t>No caso do </a:t>
            </a:r>
            <a:r>
              <a:rPr lang="pt-BR" dirty="0" err="1"/>
              <a:t>insertion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a alteração é mínima, porém resultante de uma equação também quadrática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Lei de Murphy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Consumo de tempo de algoritmos</a:t>
            </a:r>
          </a:p>
          <a:p>
            <a:pPr lvl="1"/>
            <a:r>
              <a:rPr lang="pt-BR" dirty="0"/>
              <a:t>Algoritmo resolve o problema quando, ao receber uma instância do problema</a:t>
            </a:r>
          </a:p>
          <a:p>
            <a:pPr lvl="2"/>
            <a:r>
              <a:rPr lang="pt-BR" dirty="0"/>
              <a:t>Devolve uma solução</a:t>
            </a:r>
          </a:p>
          <a:p>
            <a:pPr lvl="2"/>
            <a:r>
              <a:rPr lang="pt-BR" dirty="0"/>
              <a:t>Ou informa que a instância não tem solução</a:t>
            </a:r>
          </a:p>
          <a:p>
            <a:pPr lvl="1"/>
            <a:r>
              <a:rPr lang="pt-BR" dirty="0"/>
              <a:t>Mas e o tempo...?</a:t>
            </a:r>
          </a:p>
          <a:p>
            <a:pPr lvl="2"/>
            <a:r>
              <a:rPr lang="pt-BR" dirty="0"/>
              <a:t>Normalmente relacionado ao tamanho da entrada</a:t>
            </a:r>
          </a:p>
          <a:p>
            <a:pPr lvl="2"/>
            <a:r>
              <a:rPr lang="pt-BR" dirty="0"/>
              <a:t>Quantidade de passos necessários para ser processado o algoritmo para a instância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Tamanho da entrada de uma instância</a:t>
            </a:r>
          </a:p>
          <a:p>
            <a:pPr lvl="1"/>
            <a:r>
              <a:rPr lang="pt-BR" dirty="0"/>
              <a:t>Especificar com precisão a entrada</a:t>
            </a:r>
          </a:p>
          <a:p>
            <a:pPr lvl="1"/>
            <a:r>
              <a:rPr lang="pt-BR" dirty="0"/>
              <a:t>Quantidade de dados necessária para descrever a instância do problema</a:t>
            </a:r>
          </a:p>
          <a:p>
            <a:pPr lvl="1"/>
            <a:r>
              <a:rPr lang="pt-BR" dirty="0"/>
              <a:t>Depende do problema que está sendo estudado</a:t>
            </a:r>
          </a:p>
          <a:p>
            <a:pPr lvl="2"/>
            <a:r>
              <a:rPr lang="pt-BR" dirty="0"/>
              <a:t>Ordenação: A[1...n]</a:t>
            </a:r>
          </a:p>
          <a:p>
            <a:pPr lvl="2"/>
            <a:r>
              <a:rPr lang="pt-BR" dirty="0"/>
              <a:t>Grafos: G(4,5)</a:t>
            </a:r>
          </a:p>
          <a:p>
            <a:pPr lvl="2"/>
            <a:r>
              <a:rPr lang="pt-BR" dirty="0"/>
              <a:t>Matrizes: N x N</a:t>
            </a:r>
          </a:p>
          <a:p>
            <a:pPr lvl="2"/>
            <a:r>
              <a:rPr lang="pt-BR" dirty="0"/>
              <a:t>Entre outros...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algoritmos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metodologia para analisar o tempo de execução dos algoritmos</a:t>
            </a:r>
          </a:p>
          <a:p>
            <a:pPr lvl="1"/>
            <a:r>
              <a:rPr lang="pt-BR" dirty="0"/>
              <a:t>Tempo de execução de cada operação primitiva depende da arquitetura da máquina, </a:t>
            </a:r>
            <a:r>
              <a:rPr lang="pt-BR" b="1" u="sng" dirty="0"/>
              <a:t>mas consideremos constante</a:t>
            </a:r>
          </a:p>
          <a:p>
            <a:pPr lvl="1"/>
            <a:r>
              <a:rPr lang="pt-BR" dirty="0"/>
              <a:t>Operação primitivas</a:t>
            </a:r>
          </a:p>
          <a:p>
            <a:pPr lvl="2"/>
            <a:r>
              <a:rPr lang="pt-BR" dirty="0"/>
              <a:t>Atribuição: x = 3</a:t>
            </a:r>
          </a:p>
          <a:p>
            <a:pPr lvl="2"/>
            <a:r>
              <a:rPr lang="pt-BR" dirty="0"/>
              <a:t>Operação aritmética: y + 1</a:t>
            </a:r>
          </a:p>
          <a:p>
            <a:pPr lvl="2"/>
            <a:r>
              <a:rPr lang="pt-BR" dirty="0"/>
              <a:t>Comparação de números: a &gt; b</a:t>
            </a:r>
          </a:p>
          <a:p>
            <a:pPr lvl="2"/>
            <a:r>
              <a:rPr lang="pt-BR" dirty="0"/>
              <a:t>Indexar um </a:t>
            </a:r>
            <a:r>
              <a:rPr lang="pt-BR" dirty="0" err="1"/>
              <a:t>array</a:t>
            </a:r>
            <a:r>
              <a:rPr lang="pt-BR" dirty="0"/>
              <a:t>: A[j]</a:t>
            </a:r>
          </a:p>
          <a:p>
            <a:pPr lvl="2"/>
            <a:r>
              <a:rPr lang="pt-BR" dirty="0"/>
              <a:t>Retorno de um método: </a:t>
            </a:r>
            <a:r>
              <a:rPr lang="pt-BR" dirty="0" err="1"/>
              <a:t>return</a:t>
            </a:r>
            <a:r>
              <a:rPr lang="pt-BR" dirty="0"/>
              <a:t> x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algoritmos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Custo das operações</a:t>
            </a:r>
          </a:p>
          <a:p>
            <a:pPr lvl="1"/>
            <a:r>
              <a:rPr lang="pt-BR" dirty="0"/>
              <a:t>Instruções consecutivas</a:t>
            </a:r>
          </a:p>
          <a:p>
            <a:pPr lvl="2"/>
            <a:r>
              <a:rPr lang="pt-BR" dirty="0"/>
              <a:t>Cmd1;</a:t>
            </a:r>
          </a:p>
          <a:p>
            <a:pPr lvl="2"/>
            <a:r>
              <a:rPr lang="pt-BR" dirty="0"/>
              <a:t>Cmd2;</a:t>
            </a:r>
          </a:p>
          <a:p>
            <a:pPr lvl="2"/>
            <a:r>
              <a:rPr lang="pt-BR" dirty="0"/>
              <a:t>Custo(Cmd1) + Custo(Cmd2)</a:t>
            </a:r>
          </a:p>
          <a:p>
            <a:pPr lvl="1"/>
            <a:r>
              <a:rPr lang="pt-BR" dirty="0"/>
              <a:t>Comando de decisão</a:t>
            </a:r>
          </a:p>
          <a:p>
            <a:pPr lvl="2">
              <a:buNone/>
            </a:pPr>
            <a:r>
              <a:rPr lang="pt-BR" dirty="0" err="1"/>
              <a:t>If</a:t>
            </a:r>
            <a:r>
              <a:rPr lang="pt-BR" dirty="0"/>
              <a:t> (teste) {</a:t>
            </a:r>
          </a:p>
          <a:p>
            <a:pPr lvl="3">
              <a:buNone/>
            </a:pPr>
            <a:r>
              <a:rPr lang="pt-BR" dirty="0" err="1"/>
              <a:t>custoIf</a:t>
            </a:r>
            <a:endParaRPr lang="pt-BR" dirty="0"/>
          </a:p>
          <a:p>
            <a:pPr lvl="2">
              <a:buNone/>
            </a:pPr>
            <a:r>
              <a:rPr lang="pt-BR" dirty="0"/>
              <a:t>}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pPr lvl="3">
              <a:buNone/>
            </a:pPr>
            <a:r>
              <a:rPr lang="pt-BR" dirty="0" err="1"/>
              <a:t>custoElse</a:t>
            </a:r>
            <a:endParaRPr lang="pt-BR" dirty="0"/>
          </a:p>
          <a:p>
            <a:pPr lvl="2"/>
            <a:r>
              <a:rPr lang="pt-BR" dirty="0"/>
              <a:t>custo(teste) + </a:t>
            </a:r>
            <a:r>
              <a:rPr lang="pt-BR" dirty="0" err="1"/>
              <a:t>max</a:t>
            </a:r>
            <a:r>
              <a:rPr lang="pt-BR" dirty="0"/>
              <a:t>[custo(</a:t>
            </a:r>
            <a:r>
              <a:rPr lang="pt-BR" dirty="0" err="1"/>
              <a:t>if</a:t>
            </a:r>
            <a:r>
              <a:rPr lang="pt-BR" dirty="0"/>
              <a:t>),custo(</a:t>
            </a:r>
            <a:r>
              <a:rPr lang="pt-BR" dirty="0" err="1"/>
              <a:t>else</a:t>
            </a:r>
            <a:r>
              <a:rPr lang="pt-BR" dirty="0"/>
              <a:t>)]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algoritmos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Custo das operações</a:t>
            </a:r>
          </a:p>
          <a:p>
            <a:pPr lvl="1"/>
            <a:r>
              <a:rPr lang="pt-BR" dirty="0"/>
              <a:t>Comando de repetição</a:t>
            </a:r>
          </a:p>
          <a:p>
            <a:pPr lvl="2">
              <a:buNone/>
            </a:pPr>
            <a:r>
              <a:rPr lang="pt-BR" dirty="0"/>
              <a:t>For () {</a:t>
            </a:r>
          </a:p>
          <a:p>
            <a:pPr lvl="3">
              <a:buNone/>
            </a:pPr>
            <a:r>
              <a:rPr lang="pt-BR" dirty="0" err="1"/>
              <a:t>custoFor</a:t>
            </a:r>
            <a:endParaRPr lang="pt-BR" dirty="0"/>
          </a:p>
          <a:p>
            <a:pPr lvl="2">
              <a:buNone/>
            </a:pPr>
            <a:r>
              <a:rPr lang="pt-BR" dirty="0"/>
              <a:t>}</a:t>
            </a:r>
          </a:p>
          <a:p>
            <a:pPr lvl="2"/>
            <a:r>
              <a:rPr lang="pt-BR" dirty="0"/>
              <a:t>N * </a:t>
            </a:r>
            <a:r>
              <a:rPr lang="pt-BR" dirty="0" err="1"/>
              <a:t>custoFor</a:t>
            </a:r>
            <a:r>
              <a:rPr lang="pt-BR" dirty="0"/>
              <a:t>, onde N é o número de iterações</a:t>
            </a:r>
          </a:p>
          <a:p>
            <a:pPr lvl="1"/>
            <a:r>
              <a:rPr lang="pt-BR" dirty="0" err="1"/>
              <a:t>Aninhamento</a:t>
            </a:r>
            <a:r>
              <a:rPr lang="pt-BR" dirty="0"/>
              <a:t> de laços</a:t>
            </a:r>
          </a:p>
          <a:p>
            <a:pPr lvl="2"/>
            <a:r>
              <a:rPr lang="pt-BR" dirty="0"/>
              <a:t>Multiplica-se o laço interno x tempo do laço externo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algoritmos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Exercício 1: calcular o custo</a:t>
            </a:r>
          </a:p>
          <a:p>
            <a:pPr>
              <a:buNone/>
            </a:pPr>
            <a:r>
              <a:rPr lang="fr-FR" b="1" dirty="0"/>
              <a:t>public int max(int x, int y) {</a:t>
            </a:r>
          </a:p>
          <a:p>
            <a:pPr>
              <a:buNone/>
            </a:pPr>
            <a:r>
              <a:rPr lang="pt-BR" b="1" dirty="0"/>
              <a:t>	</a:t>
            </a:r>
            <a:r>
              <a:rPr lang="pt-BR" b="1" dirty="0" err="1"/>
              <a:t>if</a:t>
            </a:r>
            <a:r>
              <a:rPr lang="pt-BR" b="1" dirty="0"/>
              <a:t> (x &gt; y)</a:t>
            </a:r>
          </a:p>
          <a:p>
            <a:pPr>
              <a:buNone/>
            </a:pPr>
            <a:r>
              <a:rPr lang="pt-BR" b="1" dirty="0"/>
              <a:t>		</a:t>
            </a:r>
            <a:r>
              <a:rPr lang="pt-BR" b="1" dirty="0" err="1"/>
              <a:t>return</a:t>
            </a:r>
            <a:r>
              <a:rPr lang="pt-BR" b="1" dirty="0"/>
              <a:t> x;</a:t>
            </a:r>
          </a:p>
          <a:p>
            <a:pPr>
              <a:buNone/>
            </a:pPr>
            <a:r>
              <a:rPr lang="pt-BR" b="1" dirty="0"/>
              <a:t>	</a:t>
            </a:r>
            <a:r>
              <a:rPr lang="pt-BR" b="1" dirty="0" err="1"/>
              <a:t>else</a:t>
            </a:r>
            <a:r>
              <a:rPr lang="pt-BR" b="1" dirty="0"/>
              <a:t> </a:t>
            </a:r>
            <a:r>
              <a:rPr lang="pt-BR" b="1" dirty="0" err="1"/>
              <a:t>return</a:t>
            </a:r>
            <a:r>
              <a:rPr lang="pt-BR" b="1" dirty="0"/>
              <a:t> y;</a:t>
            </a:r>
          </a:p>
          <a:p>
            <a:pPr>
              <a:buNone/>
            </a:pPr>
            <a:r>
              <a:rPr lang="pt-BR" dirty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algoritmos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Exercício 2: calcular o custo do algoritmo</a:t>
            </a:r>
          </a:p>
          <a:p>
            <a:pPr>
              <a:buNone/>
            </a:pPr>
            <a:r>
              <a:rPr lang="pt-BR" dirty="0" err="1"/>
              <a:t>long</a:t>
            </a:r>
            <a:r>
              <a:rPr lang="pt-BR" dirty="0"/>
              <a:t> potencia(</a:t>
            </a:r>
            <a:r>
              <a:rPr lang="pt-BR" dirty="0" err="1"/>
              <a:t>int</a:t>
            </a:r>
            <a:r>
              <a:rPr lang="pt-BR" dirty="0"/>
              <a:t> n) {</a:t>
            </a:r>
          </a:p>
          <a:p>
            <a:pPr lvl="1">
              <a:buNone/>
            </a:pPr>
            <a:r>
              <a:rPr lang="pt-BR" dirty="0" err="1"/>
              <a:t>long</a:t>
            </a:r>
            <a:r>
              <a:rPr lang="pt-BR" dirty="0"/>
              <a:t> r = 1;</a:t>
            </a:r>
          </a:p>
          <a:p>
            <a:pPr lvl="1">
              <a:buNone/>
            </a:pPr>
            <a:r>
              <a:rPr lang="nn-NO" dirty="0"/>
              <a:t>for (int i=1; i&lt;=n; i++)</a:t>
            </a:r>
          </a:p>
          <a:p>
            <a:pPr lvl="2">
              <a:buNone/>
            </a:pPr>
            <a:r>
              <a:rPr lang="pt-BR" dirty="0"/>
              <a:t>r=2*r;</a:t>
            </a:r>
          </a:p>
          <a:p>
            <a:pPr lvl="1">
              <a:buNone/>
            </a:pPr>
            <a:r>
              <a:rPr lang="pt-BR" dirty="0" err="1"/>
              <a:t>return</a:t>
            </a:r>
            <a:r>
              <a:rPr lang="pt-BR" dirty="0"/>
              <a:t> r;</a:t>
            </a:r>
          </a:p>
          <a:p>
            <a:pPr>
              <a:buNone/>
            </a:pPr>
            <a:r>
              <a:rPr lang="pt-BR" dirty="0"/>
              <a:t>}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882</TotalTime>
  <Words>1075</Words>
  <Application>Microsoft Macintosh PowerPoint</Application>
  <PresentationFormat>On-screen Show (4:3)</PresentationFormat>
  <Paragraphs>174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Century Schoolbook</vt:lpstr>
      <vt:lpstr>Wingdings</vt:lpstr>
      <vt:lpstr>Wingdings 2</vt:lpstr>
      <vt:lpstr>Balcão Envidraçado</vt:lpstr>
      <vt:lpstr>Análise de algoritmos</vt:lpstr>
      <vt:lpstr>Introdução</vt:lpstr>
      <vt:lpstr>Introdução</vt:lpstr>
      <vt:lpstr>Introdução</vt:lpstr>
      <vt:lpstr>Análise de algoritmos</vt:lpstr>
      <vt:lpstr>Análise de algoritmos</vt:lpstr>
      <vt:lpstr>Análise de algoritmos</vt:lpstr>
      <vt:lpstr>Análise de algoritmos</vt:lpstr>
      <vt:lpstr>Análise de algoritmos</vt:lpstr>
      <vt:lpstr>Análise de algoritmos</vt:lpstr>
      <vt:lpstr>Análise de algoritmos</vt:lpstr>
      <vt:lpstr>Análise de algoritmos</vt:lpstr>
      <vt:lpstr>Análise de algoritmos</vt:lpstr>
      <vt:lpstr>Exemplo de análise</vt:lpstr>
      <vt:lpstr>Exemplo de análise</vt:lpstr>
      <vt:lpstr>Exemplo de análise</vt:lpstr>
      <vt:lpstr>Exemplo de análise</vt:lpstr>
      <vt:lpstr>Exemplo de análise</vt:lpstr>
      <vt:lpstr>Exemplo de análise</vt:lpstr>
      <vt:lpstr>Análise de algoritmos</vt:lpstr>
      <vt:lpstr>Exercícios</vt:lpstr>
      <vt:lpstr>Análise do Insertion Sort</vt:lpstr>
      <vt:lpstr>Análise do Insertion Sort</vt:lpstr>
      <vt:lpstr>Análise do Insertion Sort</vt:lpstr>
      <vt:lpstr>Análise do Insertion Sort</vt:lpstr>
      <vt:lpstr>Análise do Insertion Sort</vt:lpstr>
      <vt:lpstr>Análise de pior e melhor caso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algoritmos</dc:title>
  <dc:creator>Fabio</dc:creator>
  <cp:lastModifiedBy>Fabio Leite</cp:lastModifiedBy>
  <cp:revision>99</cp:revision>
  <dcterms:created xsi:type="dcterms:W3CDTF">2011-01-21T19:18:17Z</dcterms:created>
  <dcterms:modified xsi:type="dcterms:W3CDTF">2021-07-12T17:48:22Z</dcterms:modified>
</cp:coreProperties>
</file>