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9"/>
    <p:restoredTop sz="94665"/>
  </p:normalViewPr>
  <p:slideViewPr>
    <p:cSldViewPr>
      <p:cViewPr varScale="1">
        <p:scale>
          <a:sx n="103" d="100"/>
          <a:sy n="103" d="100"/>
        </p:scale>
        <p:origin x="3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5024CC-889F-45B1-969A-7E21C3F0010D}" type="datetimeFigureOut">
              <a:rPr lang="pt-BR" smtClean="0"/>
              <a:pPr/>
              <a:t>03/08/2020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2961CF-2B6A-4D75-8ABD-BD1D922A4AD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Fábio Luiz Leite Júnior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6" name="Imagem 5" descr="inser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459" y="2060848"/>
            <a:ext cx="8533493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Facilidade de implementação</a:t>
            </a:r>
          </a:p>
          <a:p>
            <a:pPr lvl="2"/>
            <a:r>
              <a:rPr lang="pt-BR" dirty="0"/>
              <a:t>De entender</a:t>
            </a:r>
          </a:p>
          <a:p>
            <a:pPr lvl="1"/>
            <a:r>
              <a:rPr lang="pt-BR" dirty="0"/>
              <a:t>Algoritmo </a:t>
            </a:r>
            <a:r>
              <a:rPr lang="pt-BR" dirty="0" err="1"/>
              <a:t>in-place</a:t>
            </a:r>
            <a:endParaRPr lang="pt-BR" dirty="0"/>
          </a:p>
          <a:p>
            <a:pPr lvl="1"/>
            <a:r>
              <a:rPr lang="pt-BR" dirty="0"/>
              <a:t>Estável</a:t>
            </a:r>
          </a:p>
          <a:p>
            <a:pPr lvl="1"/>
            <a:r>
              <a:rPr lang="pt-BR" dirty="0"/>
              <a:t>Online</a:t>
            </a:r>
          </a:p>
          <a:p>
            <a:pPr lvl="2"/>
            <a:r>
              <a:rPr lang="pt-BR" dirty="0"/>
              <a:t>Não precisa ter a entrada completa logo de início</a:t>
            </a:r>
          </a:p>
          <a:p>
            <a:pPr lvl="1"/>
            <a:r>
              <a:rPr lang="pt-BR" dirty="0"/>
              <a:t>Muita escrita (processos de troca)</a:t>
            </a:r>
          </a:p>
          <a:p>
            <a:pPr lvl="2"/>
            <a:r>
              <a:rPr lang="pt-BR" dirty="0"/>
              <a:t>Menos comparações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36769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dirty="0"/>
              <a:t>Análise</a:t>
            </a:r>
          </a:p>
          <a:p>
            <a:pPr lvl="1"/>
            <a:r>
              <a:rPr lang="pt-BR" dirty="0"/>
              <a:t>Pior caso</a:t>
            </a:r>
          </a:p>
          <a:p>
            <a:pPr lvl="2"/>
            <a:r>
              <a:rPr lang="pt-BR" dirty="0"/>
              <a:t> lista ordenada inversa</a:t>
            </a:r>
          </a:p>
          <a:p>
            <a:pPr lvl="2"/>
            <a:r>
              <a:rPr lang="pt-BR" dirty="0"/>
              <a:t>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pPr lvl="3"/>
            <a:r>
              <a:rPr lang="pt-BR" dirty="0"/>
              <a:t>Ruim quando a entrada é muito grande</a:t>
            </a:r>
          </a:p>
          <a:p>
            <a:pPr lvl="1"/>
            <a:r>
              <a:rPr lang="pt-BR" dirty="0"/>
              <a:t>Melhor caso</a:t>
            </a:r>
          </a:p>
          <a:p>
            <a:pPr lvl="2"/>
            <a:r>
              <a:rPr lang="pt-BR" dirty="0"/>
              <a:t>Lista ordenada</a:t>
            </a:r>
          </a:p>
          <a:p>
            <a:pPr lvl="2"/>
            <a:r>
              <a:rPr lang="pt-BR" dirty="0"/>
              <a:t>O(n)</a:t>
            </a:r>
          </a:p>
          <a:p>
            <a:pPr lvl="1"/>
            <a:r>
              <a:rPr lang="pt-BR" dirty="0"/>
              <a:t>Caso médio</a:t>
            </a:r>
          </a:p>
          <a:p>
            <a:pPr lvl="2"/>
            <a:r>
              <a:rPr lang="pt-BR" dirty="0"/>
              <a:t>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Usar quando:</a:t>
            </a:r>
          </a:p>
          <a:p>
            <a:pPr lvl="2"/>
            <a:r>
              <a:rPr lang="pt-BR" dirty="0"/>
              <a:t>Quantidade pequena de dados</a:t>
            </a:r>
          </a:p>
          <a:p>
            <a:pPr lvl="2"/>
            <a:r>
              <a:rPr lang="pt-BR" dirty="0"/>
              <a:t>Dados quase ordenados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Imagine que os maiores números são os mais “leves”</a:t>
            </a:r>
          </a:p>
          <a:p>
            <a:r>
              <a:rPr lang="pt-BR" dirty="0"/>
              <a:t>Os números “leves” devem fluir para o final da lista como bolhas na água</a:t>
            </a:r>
          </a:p>
          <a:p>
            <a:r>
              <a:rPr lang="pt-BR" dirty="0"/>
              <a:t>O Algoritmo baseado em troca de posições conseguintes</a:t>
            </a:r>
          </a:p>
          <a:p>
            <a:pPr lvl="1"/>
            <a:r>
              <a:rPr lang="pt-BR" dirty="0"/>
              <a:t>efetua várias varreduras para verificar se existe números conseguintes passíveis de serem trocados</a:t>
            </a:r>
          </a:p>
          <a:p>
            <a:pPr lvl="1"/>
            <a:r>
              <a:rPr lang="pt-BR" dirty="0"/>
              <a:t>A troca acontece quando o número maior (mais leve) encontra-se antes de um número menor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/>
              <a:t>Algoritmo</a:t>
            </a:r>
          </a:p>
        </p:txBody>
      </p:sp>
      <p:pic>
        <p:nvPicPr>
          <p:cNvPr id="4" name="Imagem 3" descr="bubble s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420888"/>
            <a:ext cx="7920880" cy="29814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Algoritmo muito elementar (fácil de implementar e entender)</a:t>
            </a:r>
          </a:p>
          <a:p>
            <a:pPr lvl="1"/>
            <a:r>
              <a:rPr lang="pt-BR" dirty="0"/>
              <a:t>Desempenho não é interessante</a:t>
            </a:r>
          </a:p>
          <a:p>
            <a:pPr lvl="1"/>
            <a:r>
              <a:rPr lang="pt-BR" dirty="0"/>
              <a:t>Perfeitamente aplicável a pequenas listas que não tendam a crescer</a:t>
            </a:r>
          </a:p>
          <a:p>
            <a:pPr lvl="1"/>
            <a:r>
              <a:rPr lang="pt-BR" dirty="0"/>
              <a:t>Algoritmo </a:t>
            </a:r>
            <a:r>
              <a:rPr lang="pt-BR" dirty="0" err="1"/>
              <a:t>in-place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  <a:p>
            <a:pPr lvl="1"/>
            <a:r>
              <a:rPr lang="pt-BR" dirty="0"/>
              <a:t>É necessário prestar atenção em:</a:t>
            </a:r>
          </a:p>
          <a:p>
            <a:pPr lvl="2"/>
            <a:r>
              <a:rPr lang="pt-BR" dirty="0"/>
              <a:t>Quantidade de comparações</a:t>
            </a:r>
          </a:p>
          <a:p>
            <a:pPr lvl="2"/>
            <a:r>
              <a:rPr lang="pt-BR" dirty="0"/>
              <a:t>Quantidade de trocas</a:t>
            </a:r>
          </a:p>
          <a:p>
            <a:pPr lvl="1"/>
            <a:r>
              <a:rPr lang="pt-BR" dirty="0"/>
              <a:t>Pior caso (lista inversa)</a:t>
            </a:r>
          </a:p>
          <a:p>
            <a:pPr lvl="2"/>
            <a:r>
              <a:rPr lang="pt-BR" dirty="0"/>
              <a:t>O(n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Melhor caso (lista ordenada)</a:t>
            </a:r>
          </a:p>
          <a:p>
            <a:pPr lvl="2"/>
            <a:r>
              <a:rPr lang="pt-BR" dirty="0"/>
              <a:t>O(n)</a:t>
            </a:r>
          </a:p>
          <a:p>
            <a:r>
              <a:rPr lang="pt-BR" dirty="0"/>
              <a:t>Resumindo: muito ingênuo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problema de ordenação é descrito formalmente como segue:</a:t>
            </a:r>
          </a:p>
          <a:p>
            <a:pPr lvl="1"/>
            <a:r>
              <a:rPr lang="pt-BR" dirty="0"/>
              <a:t>Entrada: Uma seqüência de n números (a</a:t>
            </a:r>
            <a:r>
              <a:rPr lang="pt-BR" baseline="-25000" dirty="0"/>
              <a:t>1</a:t>
            </a:r>
            <a:r>
              <a:rPr lang="pt-BR" dirty="0"/>
              <a:t>,a</a:t>
            </a:r>
            <a:r>
              <a:rPr lang="pt-BR" baseline="-25000" dirty="0"/>
              <a:t>2</a:t>
            </a:r>
            <a:r>
              <a:rPr lang="pt-BR" dirty="0"/>
              <a:t>,...,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Saída: uma reordenação (a</a:t>
            </a:r>
            <a:r>
              <a:rPr lang="pt-BR" baseline="-25000" dirty="0"/>
              <a:t>1</a:t>
            </a:r>
            <a:r>
              <a:rPr lang="pt-BR" dirty="0"/>
              <a:t>,a</a:t>
            </a:r>
            <a:r>
              <a:rPr lang="pt-BR" baseline="-25000" dirty="0"/>
              <a:t>2</a:t>
            </a:r>
            <a:r>
              <a:rPr lang="pt-BR" dirty="0"/>
              <a:t>,...,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r>
              <a:rPr lang="pt-BR" dirty="0"/>
              <a:t>) da seqüência de entrada tal que (a</a:t>
            </a:r>
            <a:r>
              <a:rPr lang="pt-BR" baseline="-25000" dirty="0"/>
              <a:t>1</a:t>
            </a:r>
            <a:r>
              <a:rPr lang="pt-BR" dirty="0"/>
              <a:t> ≤ a</a:t>
            </a:r>
            <a:r>
              <a:rPr lang="pt-BR" baseline="-25000" dirty="0"/>
              <a:t>2</a:t>
            </a:r>
            <a:r>
              <a:rPr lang="pt-BR" dirty="0"/>
              <a:t> ≤ ... ≤ 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r>
              <a:rPr lang="pt-BR" dirty="0"/>
              <a:t>)</a:t>
            </a:r>
          </a:p>
          <a:p>
            <a:r>
              <a:rPr lang="pt-BR" dirty="0"/>
              <a:t>Estrutura dos dados</a:t>
            </a:r>
          </a:p>
          <a:p>
            <a:pPr lvl="1"/>
            <a:r>
              <a:rPr lang="pt-BR" dirty="0"/>
              <a:t>Registros</a:t>
            </a:r>
          </a:p>
          <a:p>
            <a:pPr lvl="1"/>
            <a:r>
              <a:rPr lang="pt-BR" dirty="0"/>
              <a:t>Chaves</a:t>
            </a:r>
          </a:p>
          <a:p>
            <a:pPr lvl="1"/>
            <a:r>
              <a:rPr lang="pt-BR" dirty="0" err="1"/>
              <a:t>Array</a:t>
            </a:r>
            <a:r>
              <a:rPr lang="pt-BR" dirty="0"/>
              <a:t> de dados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Consiste numa ordenação baseada em trocas</a:t>
            </a:r>
          </a:p>
          <a:p>
            <a:r>
              <a:rPr lang="pt-BR" dirty="0"/>
              <a:t>O menor valor deve ser encontrado e colocado no início da lista</a:t>
            </a:r>
          </a:p>
          <a:p>
            <a:pPr lvl="1"/>
            <a:r>
              <a:rPr lang="pt-BR" dirty="0"/>
              <a:t>Refazer este passo sucessivas vezes até ordenar a lista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/>
              <a:t>Algoritmo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5976664" cy="382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604664"/>
          </a:xfrm>
        </p:spPr>
        <p:txBody>
          <a:bodyPr/>
          <a:lstStyle/>
          <a:p>
            <a:r>
              <a:rPr lang="pt-BR" dirty="0"/>
              <a:t>Algoritmo em </a:t>
            </a:r>
            <a:r>
              <a:rPr lang="pt-BR" dirty="0" err="1"/>
              <a:t>Portugol</a:t>
            </a:r>
            <a:endParaRPr lang="pt-BR" dirty="0"/>
          </a:p>
        </p:txBody>
      </p:sp>
      <p:pic>
        <p:nvPicPr>
          <p:cNvPr id="4" name="Imagem 3" descr="selection s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5" y="1916832"/>
            <a:ext cx="7560841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Embora seja um pouco mais complexo, porém é relativamente fácil de implementar e entender</a:t>
            </a:r>
          </a:p>
          <a:p>
            <a:pPr lvl="1"/>
            <a:r>
              <a:rPr lang="pt-BR" dirty="0" err="1"/>
              <a:t>In-place</a:t>
            </a:r>
            <a:endParaRPr lang="pt-BR" dirty="0"/>
          </a:p>
          <a:p>
            <a:pPr lvl="1"/>
            <a:r>
              <a:rPr lang="pt-BR" dirty="0"/>
              <a:t>Em certos casos se comporta melhor que 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pPr lvl="2"/>
            <a:r>
              <a:rPr lang="pt-BR" dirty="0"/>
              <a:t>Mas não consegue superar 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  <a:p>
            <a:pPr lvl="1"/>
            <a:r>
              <a:rPr lang="pt-BR" dirty="0"/>
              <a:t>Pior caso</a:t>
            </a:r>
          </a:p>
          <a:p>
            <a:pPr lvl="2"/>
            <a:r>
              <a:rPr lang="pt-BR" dirty="0"/>
              <a:t>O(n2)</a:t>
            </a:r>
          </a:p>
          <a:p>
            <a:pPr lvl="1"/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tende a ter menos trocas do que 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Livro texto: Introdução a Algoritmos</a:t>
            </a:r>
          </a:p>
          <a:p>
            <a:pPr lvl="1"/>
            <a:r>
              <a:rPr lang="pt-BR"/>
              <a:t>Capítulos 2 e 3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estudar ordenação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r>
              <a:rPr lang="pt-BR" dirty="0"/>
              <a:t>Ordenar informações</a:t>
            </a:r>
          </a:p>
          <a:p>
            <a:pPr lvl="1"/>
            <a:r>
              <a:rPr lang="pt-BR" dirty="0"/>
              <a:t>Bancos, redes de relacionamento, compras, etc.</a:t>
            </a:r>
          </a:p>
          <a:p>
            <a:endParaRPr lang="pt-BR" dirty="0"/>
          </a:p>
        </p:txBody>
      </p:sp>
      <p:pic>
        <p:nvPicPr>
          <p:cNvPr id="4" name="Imagem 3" descr="b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07842"/>
            <a:ext cx="4788024" cy="2950158"/>
          </a:xfrm>
          <a:prstGeom prst="rect">
            <a:avLst/>
          </a:prstGeom>
        </p:spPr>
      </p:pic>
      <p:pic>
        <p:nvPicPr>
          <p:cNvPr id="5" name="Imagem 4" descr="compr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9184" y="2780928"/>
            <a:ext cx="7344816" cy="3736765"/>
          </a:xfrm>
          <a:prstGeom prst="rect">
            <a:avLst/>
          </a:prstGeom>
        </p:spPr>
      </p:pic>
      <p:pic>
        <p:nvPicPr>
          <p:cNvPr id="6" name="Imagem 5" descr="fa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2708920"/>
            <a:ext cx="6838950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estudar ordenação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Algoritmos complexos usam ordenação freqüentemente </a:t>
            </a:r>
          </a:p>
          <a:p>
            <a:pPr lvl="1"/>
            <a:r>
              <a:rPr lang="pt-BR" dirty="0"/>
              <a:t>Ranking, sugestão de recursos, </a:t>
            </a:r>
            <a:r>
              <a:rPr lang="pt-BR" dirty="0" err="1"/>
              <a:t>renderização</a:t>
            </a:r>
            <a:r>
              <a:rPr lang="pt-BR" dirty="0"/>
              <a:t> gráfica</a:t>
            </a:r>
          </a:p>
          <a:p>
            <a:r>
              <a:rPr lang="pt-BR" dirty="0"/>
              <a:t>Estudo das técnicas de ordenação fornece insights para outros algoritmos</a:t>
            </a:r>
          </a:p>
          <a:p>
            <a:r>
              <a:rPr lang="pt-BR" dirty="0"/>
              <a:t>Apesar de resolvidos novas técnicas surgem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estudar ordenação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Usar os seus estudos de complexidade para provar a complexidade de outros algoritmos</a:t>
            </a:r>
          </a:p>
          <a:p>
            <a:pPr lvl="1"/>
            <a:r>
              <a:rPr lang="pt-BR" dirty="0"/>
              <a:t>Ou provar que o problema é de otimização</a:t>
            </a:r>
          </a:p>
          <a:p>
            <a:r>
              <a:rPr lang="pt-BR" dirty="0"/>
              <a:t>Problema recorrente em várias áreas da computação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</a:t>
            </a:r>
            <a:r>
              <a:rPr lang="pt-BR" dirty="0" err="1"/>
              <a:t>in-place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Realizam o trabalho de ordenação no mesmo local (de memória) onde os dados são armazenados</a:t>
            </a:r>
          </a:p>
          <a:p>
            <a:pPr lvl="1"/>
            <a:r>
              <a:rPr lang="pt-BR" dirty="0"/>
              <a:t>Não usam </a:t>
            </a:r>
            <a:r>
              <a:rPr lang="pt-BR" dirty="0" err="1"/>
              <a:t>arrays</a:t>
            </a:r>
            <a:r>
              <a:rPr lang="pt-BR" dirty="0"/>
              <a:t> auxiliares ou estruturas de dados auxiliares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estável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pt-BR" dirty="0"/>
              <a:t>Dado dois elementos na lista R e S com o mesmo valor de chave</a:t>
            </a:r>
          </a:p>
          <a:p>
            <a:r>
              <a:rPr lang="pt-BR" dirty="0"/>
              <a:t>A lista ordenada final deve preservar a ordem original</a:t>
            </a:r>
          </a:p>
          <a:p>
            <a:r>
              <a:rPr lang="pt-BR" dirty="0"/>
              <a:t>Exemplo no quadro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Resumo dos algoritmos de ordenação</a:t>
            </a:r>
          </a:p>
        </p:txBody>
      </p:sp>
      <p:pic>
        <p:nvPicPr>
          <p:cNvPr id="4" name="Espaço Reservado para Conteúdo 3" descr="algoritmos de ordenação tabel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772816"/>
            <a:ext cx="8875060" cy="396044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</TotalTime>
  <Words>537</Words>
  <Application>Microsoft Macintosh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Century Schoolbook</vt:lpstr>
      <vt:lpstr>Wingdings</vt:lpstr>
      <vt:lpstr>Wingdings 2</vt:lpstr>
      <vt:lpstr>Balcão Envidraçado</vt:lpstr>
      <vt:lpstr>Ordenação</vt:lpstr>
      <vt:lpstr>Introdução</vt:lpstr>
      <vt:lpstr>Porque estudar ordenação ?</vt:lpstr>
      <vt:lpstr>Porque estudar ordenação ?</vt:lpstr>
      <vt:lpstr>Porque estudar ordenação ?</vt:lpstr>
      <vt:lpstr>Algoritmos in-place</vt:lpstr>
      <vt:lpstr>Algoritmo estável</vt:lpstr>
      <vt:lpstr>Resumo dos algoritmos de ordenação</vt:lpstr>
      <vt:lpstr>Insertion Sort</vt:lpstr>
      <vt:lpstr>Insertion Sort</vt:lpstr>
      <vt:lpstr>Insertion Sort</vt:lpstr>
      <vt:lpstr>Insertion Sort</vt:lpstr>
      <vt:lpstr>Insertion Sort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Ordenação</dc:title>
  <dc:creator>Fabio</dc:creator>
  <cp:lastModifiedBy>Fabio Leite</cp:lastModifiedBy>
  <cp:revision>78</cp:revision>
  <dcterms:created xsi:type="dcterms:W3CDTF">2011-01-25T23:44:24Z</dcterms:created>
  <dcterms:modified xsi:type="dcterms:W3CDTF">2020-08-03T15:02:13Z</dcterms:modified>
</cp:coreProperties>
</file>