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59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440"/>
  </p:normalViewPr>
  <p:slideViewPr>
    <p:cSldViewPr>
      <p:cViewPr varScale="1">
        <p:scale>
          <a:sx n="96" d="100"/>
          <a:sy n="96" d="100"/>
        </p:scale>
        <p:origin x="2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8891DD-B4B3-465B-AB03-C304DD7074FF}" type="datetimeFigureOut">
              <a:rPr lang="pt-BR" smtClean="0"/>
              <a:pPr/>
              <a:t>19/07/2021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34746D-4F0F-4B2A-A6E6-BF99A375662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 de divisão e conquista – Merge </a:t>
            </a:r>
            <a:r>
              <a:rPr lang="pt-BR" dirty="0" err="1"/>
              <a:t>Sort</a:t>
            </a:r>
            <a:r>
              <a:rPr lang="pt-BR" dirty="0"/>
              <a:t> e </a:t>
            </a:r>
            <a:r>
              <a:rPr lang="pt-BR"/>
              <a:t>QuickSort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Fábio Luiz Leite Júnior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9458" name="Picture 2" descr="http://www.cise.ufl.edu/~mssz/DatStrucAlg/MergeSo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616624" cy="4937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079604" cy="4154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principal operação do algoritmo é a combinação dos </a:t>
            </a:r>
            <a:r>
              <a:rPr lang="pt-BR" dirty="0" err="1"/>
              <a:t>subarrays</a:t>
            </a:r>
            <a:endParaRPr lang="pt-BR" dirty="0"/>
          </a:p>
          <a:p>
            <a:r>
              <a:rPr lang="pt-BR" dirty="0"/>
              <a:t>Combinação (Merge(A,p,q,r))</a:t>
            </a:r>
          </a:p>
          <a:p>
            <a:pPr marL="971550" lvl="1" indent="-514350"/>
            <a:r>
              <a:rPr lang="pt-BR" dirty="0"/>
              <a:t>Onde p ≤ q &lt; 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Separar A em dois vetores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L[p...q]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R[q+1...r]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Comparar os dois vetores e ordenar os seus valores num único vetor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r>
              <a:rPr lang="pt-BR" dirty="0"/>
              <a:t> - Intercala</a:t>
            </a:r>
          </a:p>
        </p:txBody>
      </p:sp>
      <p:pic>
        <p:nvPicPr>
          <p:cNvPr id="4" name="Espaço Reservado para Conteúdo 3" descr="merge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66950" y="1927225"/>
            <a:ext cx="3848100" cy="4219575"/>
          </a:xfrm>
        </p:spPr>
      </p:pic>
      <p:sp>
        <p:nvSpPr>
          <p:cNvPr id="5" name="Retângulo de cantos arredondados 4"/>
          <p:cNvSpPr/>
          <p:nvPr/>
        </p:nvSpPr>
        <p:spPr>
          <a:xfrm>
            <a:off x="2267744" y="3815544"/>
            <a:ext cx="208823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427984" y="39330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Marcação sentinela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/>
              <a:t>Algoritmo 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672576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Análise de algoritmos de divisão e conquista</a:t>
            </a:r>
          </a:p>
          <a:p>
            <a:pPr lvl="1"/>
            <a:r>
              <a:rPr lang="pt-BR" sz="2200" dirty="0"/>
              <a:t>T(n) é o tempo que o algoritmo leva para resolver o problema com a entrada n</a:t>
            </a:r>
          </a:p>
          <a:p>
            <a:pPr lvl="1"/>
            <a:r>
              <a:rPr lang="pt-BR" sz="2200" dirty="0"/>
              <a:t>N é o tamanho da entrada do problema</a:t>
            </a:r>
          </a:p>
          <a:p>
            <a:pPr lvl="2"/>
            <a:r>
              <a:rPr lang="pt-BR" sz="1900" dirty="0"/>
              <a:t>Dizemos n ≤ c quando o problema é tão pequeno que a solução é direta, logo </a:t>
            </a:r>
            <a:r>
              <a:rPr lang="el-GR" sz="1900" dirty="0"/>
              <a:t>Θ</a:t>
            </a:r>
            <a:r>
              <a:rPr lang="pt-BR" sz="1900" dirty="0"/>
              <a:t>(1)</a:t>
            </a:r>
          </a:p>
          <a:p>
            <a:pPr lvl="1"/>
            <a:r>
              <a:rPr lang="pt-BR" sz="2200" dirty="0"/>
              <a:t>D(n) é tempo para a divisão do problema</a:t>
            </a:r>
          </a:p>
          <a:p>
            <a:pPr lvl="1"/>
            <a:r>
              <a:rPr lang="pt-BR" sz="2200" dirty="0"/>
              <a:t>C(n) é o tempo gasto para a combinação das soluções dos subproblemas</a:t>
            </a:r>
          </a:p>
          <a:p>
            <a:pPr lvl="1"/>
            <a:r>
              <a:rPr lang="pt-BR" sz="2200" dirty="0"/>
              <a:t>T(n) = </a:t>
            </a:r>
            <a:r>
              <a:rPr lang="el-GR" sz="2200" dirty="0"/>
              <a:t>Θ</a:t>
            </a:r>
            <a:r>
              <a:rPr lang="pt-BR" sz="2200" dirty="0"/>
              <a:t>(1) se n ≤ c</a:t>
            </a:r>
          </a:p>
          <a:p>
            <a:pPr lvl="1"/>
            <a:r>
              <a:rPr lang="pt-BR" sz="2200" dirty="0"/>
              <a:t>T(n) = </a:t>
            </a:r>
            <a:r>
              <a:rPr lang="pt-BR" sz="2200" dirty="0" err="1"/>
              <a:t>aT</a:t>
            </a:r>
            <a:r>
              <a:rPr lang="pt-BR" sz="2200" dirty="0"/>
              <a:t>(n/b) + D(n) + C(n)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dirty="0"/>
              <a:t>Análise do Merge </a:t>
            </a:r>
            <a:r>
              <a:rPr lang="pt-BR" dirty="0" err="1"/>
              <a:t>Sort</a:t>
            </a:r>
            <a:endParaRPr lang="pt-BR" dirty="0"/>
          </a:p>
          <a:p>
            <a:pPr lvl="1"/>
            <a:r>
              <a:rPr lang="pt-BR" dirty="0"/>
              <a:t>O algoritmo sempre divide o problema inicial em 2 partes n/2</a:t>
            </a:r>
          </a:p>
          <a:p>
            <a:pPr lvl="1"/>
            <a:r>
              <a:rPr lang="pt-BR" dirty="0"/>
              <a:t>O caso base é quando n = 1</a:t>
            </a:r>
          </a:p>
          <a:p>
            <a:pPr lvl="1"/>
            <a:r>
              <a:rPr lang="pt-BR" dirty="0"/>
              <a:t>Quando n ≥ 2, temos:</a:t>
            </a:r>
          </a:p>
          <a:p>
            <a:pPr lvl="2"/>
            <a:r>
              <a:rPr lang="pt-BR" u="sng" dirty="0"/>
              <a:t>Divisão</a:t>
            </a:r>
            <a:r>
              <a:rPr lang="pt-BR" dirty="0"/>
              <a:t>: apenas obter o valor de q com a média entre dois números em </a:t>
            </a:r>
            <a:r>
              <a:rPr lang="el-GR" dirty="0"/>
              <a:t>Θ</a:t>
            </a:r>
            <a:r>
              <a:rPr lang="pt-BR" dirty="0"/>
              <a:t>(1)</a:t>
            </a:r>
          </a:p>
          <a:p>
            <a:pPr lvl="2"/>
            <a:r>
              <a:rPr lang="pt-BR" u="sng" dirty="0"/>
              <a:t>Conquista</a:t>
            </a:r>
            <a:r>
              <a:rPr lang="pt-BR" dirty="0"/>
              <a:t>: recursivamente resolver os dois problemas de tamanho n/2, logo 2T(</a:t>
            </a:r>
            <a:r>
              <a:rPr lang="pt-BR" i="1" dirty="0"/>
              <a:t>n</a:t>
            </a:r>
            <a:r>
              <a:rPr lang="pt-BR" dirty="0"/>
              <a:t>/2)</a:t>
            </a:r>
          </a:p>
          <a:p>
            <a:pPr lvl="2"/>
            <a:r>
              <a:rPr lang="pt-BR" u="sng" dirty="0"/>
              <a:t>Combinação</a:t>
            </a:r>
            <a:r>
              <a:rPr lang="pt-BR" dirty="0"/>
              <a:t>: realizada pelo o algoritmo de Merge, que é </a:t>
            </a:r>
            <a:r>
              <a:rPr lang="el-GR" dirty="0"/>
              <a:t>Θ(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Logo, temos:</a:t>
            </a:r>
          </a:p>
          <a:p>
            <a:pPr lvl="2"/>
            <a:r>
              <a:rPr lang="pt-BR" dirty="0"/>
              <a:t>T(n) = </a:t>
            </a:r>
            <a:r>
              <a:rPr lang="el-GR" dirty="0"/>
              <a:t>Θ(</a:t>
            </a:r>
            <a:r>
              <a:rPr lang="pt-BR" i="1" dirty="0"/>
              <a:t>1</a:t>
            </a:r>
            <a:r>
              <a:rPr lang="pt-BR" dirty="0"/>
              <a:t>) se n = 1</a:t>
            </a:r>
          </a:p>
          <a:p>
            <a:pPr lvl="2"/>
            <a:r>
              <a:rPr lang="pt-BR" dirty="0"/>
              <a:t>T(n) = 2T(</a:t>
            </a:r>
            <a:r>
              <a:rPr lang="pt-BR" i="1" dirty="0"/>
              <a:t>n</a:t>
            </a:r>
            <a:r>
              <a:rPr lang="pt-BR" dirty="0"/>
              <a:t>/2) + </a:t>
            </a:r>
            <a:r>
              <a:rPr lang="el-GR" dirty="0"/>
              <a:t>Θ(</a:t>
            </a:r>
            <a:r>
              <a:rPr lang="pt-BR" i="1" dirty="0"/>
              <a:t>n</a:t>
            </a:r>
            <a:r>
              <a:rPr lang="pt-BR" dirty="0"/>
              <a:t>) para n ≥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/>
              <a:t>Analisando a árvore de recursão</a:t>
            </a:r>
          </a:p>
        </p:txBody>
      </p:sp>
      <p:pic>
        <p:nvPicPr>
          <p:cNvPr id="1026" name="Picture 2" descr="Construction of recursion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2016224" cy="1728192"/>
          </a:xfrm>
          <a:prstGeom prst="rect">
            <a:avLst/>
          </a:prstGeom>
          <a:noFill/>
        </p:spPr>
      </p:pic>
      <p:sp>
        <p:nvSpPr>
          <p:cNvPr id="5" name="Seta para a direita 4"/>
          <p:cNvSpPr/>
          <p:nvPr/>
        </p:nvSpPr>
        <p:spPr>
          <a:xfrm>
            <a:off x="2987824" y="3573016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onstruction of recursion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636912"/>
            <a:ext cx="3672408" cy="2536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27650" name="Picture 2" descr="Construction of the recursion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952" y="1340768"/>
            <a:ext cx="7142432" cy="5278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dirty="0"/>
              <a:t>Análise da árvore de recursão</a:t>
            </a:r>
          </a:p>
          <a:p>
            <a:pPr lvl="1"/>
            <a:r>
              <a:rPr lang="pt-BR" dirty="0"/>
              <a:t>Cada nível possui um custo de </a:t>
            </a:r>
            <a:r>
              <a:rPr lang="pt-BR" dirty="0" err="1"/>
              <a:t>cn</a:t>
            </a:r>
            <a:endParaRPr lang="pt-BR" dirty="0"/>
          </a:p>
          <a:p>
            <a:pPr lvl="1"/>
            <a:r>
              <a:rPr lang="pt-BR" dirty="0"/>
              <a:t>A cada nível inferior</a:t>
            </a:r>
          </a:p>
          <a:p>
            <a:pPr lvl="2"/>
            <a:r>
              <a:rPr lang="pt-BR" dirty="0"/>
              <a:t>O número de subproblemas duplica</a:t>
            </a:r>
          </a:p>
          <a:p>
            <a:pPr lvl="2"/>
            <a:r>
              <a:rPr lang="pt-BR" dirty="0"/>
              <a:t>O tempo para resolvê-los é dividido pela metade</a:t>
            </a:r>
          </a:p>
          <a:p>
            <a:pPr lvl="1"/>
            <a:r>
              <a:rPr lang="pt-BR" dirty="0"/>
              <a:t>O tamanho da árvore é de </a:t>
            </a:r>
            <a:r>
              <a:rPr lang="pt-BR" dirty="0" err="1"/>
              <a:t>lg</a:t>
            </a:r>
            <a:r>
              <a:rPr lang="pt-BR" dirty="0"/>
              <a:t> n e há </a:t>
            </a:r>
            <a:r>
              <a:rPr lang="pt-BR" dirty="0" err="1"/>
              <a:t>lg</a:t>
            </a:r>
            <a:r>
              <a:rPr lang="pt-BR" dirty="0"/>
              <a:t> n + 1 níveis</a:t>
            </a:r>
          </a:p>
          <a:p>
            <a:pPr lvl="1"/>
            <a:r>
              <a:rPr lang="pt-BR" dirty="0"/>
              <a:t>Logo, temos</a:t>
            </a:r>
          </a:p>
          <a:p>
            <a:pPr lvl="2"/>
            <a:r>
              <a:rPr lang="pt-BR" dirty="0"/>
              <a:t>Θ (n 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r>
              <a:rPr lang="pt-BR" dirty="0"/>
              <a:t>Existe outras maneiras de avaliar o desempenho de algoritmos recursivos</a:t>
            </a:r>
          </a:p>
          <a:p>
            <a:pPr lvl="1"/>
            <a:r>
              <a:rPr lang="pt-BR" dirty="0"/>
              <a:t>Método indutivo</a:t>
            </a:r>
          </a:p>
          <a:p>
            <a:pPr lvl="1"/>
            <a:r>
              <a:rPr lang="pt-BR" dirty="0"/>
              <a:t>Teorema mestre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divisão e conquista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Técnica incremental normalmente é mais lenta que técnicas avançadas como divisão e conquista</a:t>
            </a:r>
          </a:p>
          <a:p>
            <a:pPr lvl="1"/>
            <a:r>
              <a:rPr lang="pt-BR" dirty="0" err="1"/>
              <a:t>Insertion</a:t>
            </a:r>
            <a:r>
              <a:rPr lang="pt-BR" dirty="0"/>
              <a:t>, </a:t>
            </a:r>
            <a:r>
              <a:rPr lang="pt-BR" dirty="0" err="1"/>
              <a:t>selection</a:t>
            </a:r>
            <a:r>
              <a:rPr lang="pt-BR" dirty="0"/>
              <a:t>, </a:t>
            </a:r>
            <a:r>
              <a:rPr lang="pt-BR" dirty="0" err="1"/>
              <a:t>bubble</a:t>
            </a:r>
            <a:endParaRPr lang="pt-BR" dirty="0"/>
          </a:p>
          <a:p>
            <a:pPr lvl="1"/>
            <a:r>
              <a:rPr lang="pt-BR" dirty="0"/>
              <a:t>Algoritmos lentos 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Algoritmo extremamente eficiente e fácil de implementar</a:t>
            </a:r>
          </a:p>
          <a:p>
            <a:r>
              <a:rPr lang="pt-BR" dirty="0"/>
              <a:t>Na maioria dos casos é considerado para ser implementado nas soluções</a:t>
            </a:r>
          </a:p>
          <a:p>
            <a:r>
              <a:rPr lang="pt-BR" dirty="0"/>
              <a:t>Vantagem</a:t>
            </a:r>
          </a:p>
          <a:p>
            <a:pPr lvl="1"/>
            <a:r>
              <a:rPr lang="pt-BR" dirty="0" err="1"/>
              <a:t>In-place</a:t>
            </a:r>
            <a:endParaRPr lang="pt-BR" dirty="0"/>
          </a:p>
          <a:p>
            <a:pPr lvl="1"/>
            <a:r>
              <a:rPr lang="pt-BR" dirty="0"/>
              <a:t>Não exige muita memória</a:t>
            </a:r>
          </a:p>
          <a:p>
            <a:r>
              <a:rPr lang="pt-BR" dirty="0"/>
              <a:t>Algoritmo baseado em divisão e conquista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29600" cy="4277072"/>
          </a:xfrm>
        </p:spPr>
        <p:txBody>
          <a:bodyPr>
            <a:normAutofit/>
          </a:bodyPr>
          <a:lstStyle/>
          <a:p>
            <a:r>
              <a:rPr lang="pt-BR" dirty="0"/>
              <a:t>Divisão e conquista</a:t>
            </a:r>
          </a:p>
          <a:p>
            <a:pPr lvl="1"/>
            <a:r>
              <a:rPr lang="pt-BR" dirty="0"/>
              <a:t>Divisão</a:t>
            </a:r>
          </a:p>
          <a:p>
            <a:pPr lvl="2"/>
            <a:r>
              <a:rPr lang="pt-BR" dirty="0"/>
              <a:t>Divide o </a:t>
            </a:r>
            <a:r>
              <a:rPr lang="pt-BR" dirty="0" err="1"/>
              <a:t>array</a:t>
            </a:r>
            <a:r>
              <a:rPr lang="pt-BR" dirty="0"/>
              <a:t> inicial em dois </a:t>
            </a:r>
            <a:r>
              <a:rPr lang="pt-BR" dirty="0" err="1"/>
              <a:t>subarrays</a:t>
            </a:r>
            <a:endParaRPr lang="pt-BR" dirty="0"/>
          </a:p>
          <a:p>
            <a:pPr lvl="3"/>
            <a:r>
              <a:rPr lang="pt-BR" dirty="0"/>
              <a:t>A[p...q-1] – elementos ≤ pivô</a:t>
            </a:r>
          </a:p>
          <a:p>
            <a:pPr lvl="3"/>
            <a:r>
              <a:rPr lang="pt-BR" dirty="0"/>
              <a:t>A[q+1...r] – elementos &gt; pivô</a:t>
            </a:r>
          </a:p>
          <a:p>
            <a:pPr lvl="1"/>
            <a:r>
              <a:rPr lang="pt-BR" dirty="0"/>
              <a:t>Conquista</a:t>
            </a:r>
          </a:p>
          <a:p>
            <a:pPr lvl="2"/>
            <a:r>
              <a:rPr lang="pt-BR" dirty="0"/>
              <a:t>Ordenar os dois </a:t>
            </a:r>
            <a:r>
              <a:rPr lang="pt-BR" dirty="0" err="1"/>
              <a:t>subarrays</a:t>
            </a:r>
            <a:r>
              <a:rPr lang="pt-BR" dirty="0"/>
              <a:t> recursivamente chamando o </a:t>
            </a:r>
            <a:r>
              <a:rPr lang="pt-BR" dirty="0" err="1"/>
              <a:t>quicksort</a:t>
            </a:r>
            <a:endParaRPr lang="pt-BR" dirty="0"/>
          </a:p>
          <a:p>
            <a:pPr lvl="1"/>
            <a:r>
              <a:rPr lang="pt-BR" dirty="0"/>
              <a:t>Combinação</a:t>
            </a:r>
          </a:p>
          <a:p>
            <a:pPr lvl="2"/>
            <a:r>
              <a:rPr lang="pt-BR" dirty="0"/>
              <a:t>Devido aos </a:t>
            </a:r>
            <a:r>
              <a:rPr lang="pt-BR" dirty="0" err="1"/>
              <a:t>subarrays</a:t>
            </a:r>
            <a:r>
              <a:rPr lang="pt-BR" dirty="0"/>
              <a:t> já estarem ordenados, este passo é simples combinação entre os </a:t>
            </a:r>
            <a:r>
              <a:rPr lang="pt-BR" dirty="0" err="1"/>
              <a:t>subarrays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661248"/>
            <a:ext cx="684076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825024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>
          <a:xfrm>
            <a:off x="1763688" y="3717032"/>
            <a:ext cx="432048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40222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-1"/>
            <a:ext cx="3672408" cy="669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Performance do </a:t>
            </a:r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  <a:p>
            <a:pPr lvl="1"/>
            <a:r>
              <a:rPr lang="en-GB" dirty="0"/>
              <a:t>Worst-case partitioning (</a:t>
            </a:r>
            <a:r>
              <a:rPr lang="pt-BR" dirty="0"/>
              <a:t>Pior caso)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l-GR" dirty="0"/>
              <a:t>Θ</a:t>
            </a:r>
            <a:r>
              <a:rPr lang="pt-BR" dirty="0"/>
              <a:t>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Melhor caso e caso médio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l-GR" dirty="0"/>
              <a:t>Θ</a:t>
            </a:r>
            <a:r>
              <a:rPr lang="pt-BR" dirty="0"/>
              <a:t>(n 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Complexidade de espaço</a:t>
            </a:r>
          </a:p>
          <a:p>
            <a:pPr lvl="2"/>
            <a:r>
              <a:rPr lang="pt-BR" dirty="0"/>
              <a:t>O(log </a:t>
            </a:r>
            <a:r>
              <a:rPr lang="pt-BR" dirty="0" err="1"/>
              <a:t>n</a:t>
            </a:r>
            <a:r>
              <a:rPr lang="pt-BR" dirty="0"/>
              <a:t>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0A4BCE99-9B81-2046-9BA6-6071E240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3508082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3B9CB-C2B0-6C40-B713-45D29637A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365104"/>
            <a:ext cx="2700300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do </a:t>
            </a:r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4744"/>
          </a:xfrm>
        </p:spPr>
        <p:txBody>
          <a:bodyPr/>
          <a:lstStyle/>
          <a:p>
            <a:r>
              <a:rPr lang="pt-BR" dirty="0"/>
              <a:t>Depende estritamente do balanceamento dos números apresentados</a:t>
            </a:r>
          </a:p>
          <a:p>
            <a:r>
              <a:rPr lang="pt-BR" dirty="0"/>
              <a:t>Bons pivôs</a:t>
            </a:r>
          </a:p>
          <a:p>
            <a:endParaRPr lang="pt-BR" dirty="0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6224BCD3-8543-3844-9AF5-2B8CE85A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900860"/>
            <a:ext cx="7490647" cy="3552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comparativas para 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Método da mediana de </a:t>
            </a:r>
            <a:r>
              <a:rPr lang="pt-BR"/>
              <a:t>3 </a:t>
            </a:r>
          </a:p>
          <a:p>
            <a:r>
              <a:rPr lang="pt-BR"/>
              <a:t>Método </a:t>
            </a:r>
            <a:r>
              <a:rPr lang="pt-BR" dirty="0"/>
              <a:t>de </a:t>
            </a:r>
            <a:r>
              <a:rPr lang="pt-BR" dirty="0" err="1"/>
              <a:t>Hoare</a:t>
            </a:r>
            <a:endParaRPr lang="pt-BR" dirty="0"/>
          </a:p>
          <a:p>
            <a:r>
              <a:rPr lang="pt-BR" dirty="0" err="1"/>
              <a:t>Particionamento</a:t>
            </a:r>
            <a:r>
              <a:rPr lang="pt-BR" dirty="0"/>
              <a:t> de </a:t>
            </a:r>
            <a:r>
              <a:rPr lang="pt-BR" dirty="0" err="1"/>
              <a:t>Lomuto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divisão e conquista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Técnica recursiva</a:t>
            </a:r>
          </a:p>
          <a:p>
            <a:r>
              <a:rPr lang="pt-BR" dirty="0"/>
              <a:t>A técnica consiste 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Quebrar</a:t>
            </a:r>
            <a:r>
              <a:rPr lang="pt-BR" dirty="0"/>
              <a:t> o problema em vários subproblemas que são similares ao original, porém menores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Estes subproblemas são resolvidos recursivamente de forma similar ao original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Combinar</a:t>
            </a:r>
            <a:r>
              <a:rPr lang="pt-BR" dirty="0"/>
              <a:t> os resultados dos subproblemas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Criar uma </a:t>
            </a:r>
            <a:r>
              <a:rPr lang="pt-BR" dirty="0">
                <a:solidFill>
                  <a:srgbClr val="FF0000"/>
                </a:solidFill>
              </a:rPr>
              <a:t>solução para o problema original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Princípio</a:t>
            </a:r>
          </a:p>
          <a:p>
            <a:pPr lvl="1"/>
            <a:r>
              <a:rPr lang="pt-BR" dirty="0"/>
              <a:t>Divisão do problema original em problemas mais simples e idênticos ao problema original</a:t>
            </a:r>
          </a:p>
          <a:p>
            <a:pPr lvl="2"/>
            <a:r>
              <a:rPr lang="pt-BR" dirty="0"/>
              <a:t>Requer a aplicação da mesma solução</a:t>
            </a:r>
          </a:p>
          <a:p>
            <a:r>
              <a:rPr lang="pt-BR" dirty="0"/>
              <a:t>Definição</a:t>
            </a:r>
          </a:p>
          <a:p>
            <a:pPr lvl="1"/>
            <a:r>
              <a:rPr lang="pt-BR" dirty="0"/>
              <a:t>Procedimento em que uma função (método) chama a si próprio durante a sua execução</a:t>
            </a:r>
          </a:p>
          <a:p>
            <a:pPr lvl="2"/>
            <a:r>
              <a:rPr lang="pt-BR" dirty="0"/>
              <a:t>Recursão direta</a:t>
            </a:r>
          </a:p>
          <a:p>
            <a:r>
              <a:rPr lang="pt-BR" dirty="0"/>
              <a:t>Propriedades básicas do algoritmo recursivo</a:t>
            </a:r>
          </a:p>
          <a:p>
            <a:pPr lvl="1"/>
            <a:r>
              <a:rPr lang="pt-BR" dirty="0"/>
              <a:t>Caso base</a:t>
            </a:r>
          </a:p>
          <a:p>
            <a:pPr lvl="2"/>
            <a:r>
              <a:rPr lang="pt-BR" dirty="0"/>
              <a:t>Condição mais simples para resolução </a:t>
            </a:r>
            <a:r>
              <a:rPr lang="pt-BR"/>
              <a:t>do problema</a:t>
            </a:r>
            <a:endParaRPr lang="pt-BR" dirty="0"/>
          </a:p>
          <a:p>
            <a:pPr lvl="1"/>
            <a:r>
              <a:rPr lang="pt-BR" dirty="0"/>
              <a:t>Chamada recursiva</a:t>
            </a:r>
          </a:p>
          <a:p>
            <a:pPr lvl="2"/>
            <a:r>
              <a:rPr lang="pt-BR" dirty="0"/>
              <a:t>Diminuindo o problema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7"/>
            <a:ext cx="7344816" cy="479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Identificação do problema recursivo</a:t>
            </a:r>
          </a:p>
          <a:p>
            <a:pPr lvl="1"/>
            <a:r>
              <a:rPr lang="pt-BR" dirty="0"/>
              <a:t>A sua própria definição está em termos de si própria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Fibonacci</a:t>
            </a:r>
            <a:r>
              <a:rPr lang="pt-BR" dirty="0"/>
              <a:t>, subir escadas, fatorial, etc..</a:t>
            </a:r>
          </a:p>
          <a:p>
            <a:r>
              <a:rPr lang="pt-BR" dirty="0"/>
              <a:t>Vamos praticar: faça um algoritmo recursivo para:</a:t>
            </a:r>
          </a:p>
          <a:p>
            <a:pPr lvl="1"/>
            <a:r>
              <a:rPr lang="pt-BR" dirty="0"/>
              <a:t>Um problema típico em ciência da computação consiste em converter um número da sua forma decimal para a forma binária. Por exemplo, o número 12 tem a sua representação binária igual a 1100. A forma mais simples de fazer isso é dividir o número sucessivamente por 2, onde o resto da </a:t>
            </a:r>
            <a:r>
              <a:rPr lang="pt-BR" i="1" dirty="0" err="1"/>
              <a:t>i-ésima</a:t>
            </a:r>
            <a:r>
              <a:rPr lang="pt-BR" i="1" dirty="0"/>
              <a:t> divisão vai ser o dígito i do </a:t>
            </a:r>
            <a:r>
              <a:rPr lang="pt-BR" dirty="0"/>
              <a:t>número binário (da direita para a esquerda).</a:t>
            </a:r>
          </a:p>
          <a:p>
            <a:pPr lvl="1"/>
            <a:r>
              <a:rPr lang="pt-BR" dirty="0"/>
              <a:t>Por exemplo: 12 / 2 = 6, resto </a:t>
            </a:r>
            <a:r>
              <a:rPr lang="pt-BR" b="1" dirty="0"/>
              <a:t>0 (1º dígito da direita para esquerda), 6 / 2 = 3, resto 0</a:t>
            </a:r>
          </a:p>
          <a:p>
            <a:pPr lvl="1"/>
            <a:r>
              <a:rPr lang="pt-BR" dirty="0"/>
              <a:t>(2º dígito da direita para esquerda), 3 / 2 = 1 resto </a:t>
            </a:r>
            <a:r>
              <a:rPr lang="pt-BR" b="1" dirty="0"/>
              <a:t>1 (3º dígito da direita para</a:t>
            </a:r>
          </a:p>
          <a:p>
            <a:pPr lvl="1"/>
            <a:r>
              <a:rPr lang="pt-BR" dirty="0"/>
              <a:t>esquerda), 1 / 2 = 0 resto </a:t>
            </a:r>
            <a:r>
              <a:rPr lang="pt-BR" b="1" dirty="0"/>
              <a:t>1 (4º dígito da direita para esquerda). Resultado: 12 = 1100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divisão e conquista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Técnica</a:t>
            </a:r>
          </a:p>
          <a:p>
            <a:pPr lvl="1"/>
            <a:r>
              <a:rPr lang="pt-BR" dirty="0"/>
              <a:t>Dividir</a:t>
            </a:r>
          </a:p>
          <a:p>
            <a:pPr lvl="2"/>
            <a:r>
              <a:rPr lang="pt-BR" dirty="0"/>
              <a:t>Pequenas instâncias similares</a:t>
            </a:r>
          </a:p>
          <a:p>
            <a:pPr lvl="1"/>
            <a:r>
              <a:rPr lang="pt-BR" dirty="0"/>
              <a:t>Conquistar</a:t>
            </a:r>
          </a:p>
          <a:p>
            <a:pPr lvl="2"/>
            <a:r>
              <a:rPr lang="pt-BR" dirty="0"/>
              <a:t>Subproblemas resolvidos recursivamente</a:t>
            </a:r>
          </a:p>
          <a:p>
            <a:pPr lvl="1"/>
            <a:r>
              <a:rPr lang="pt-BR" dirty="0"/>
              <a:t>Combinar</a:t>
            </a:r>
          </a:p>
          <a:p>
            <a:pPr lvl="2"/>
            <a:r>
              <a:rPr lang="pt-BR" dirty="0"/>
              <a:t>Soluções dos vários subproblemas para montar a solução para o problema original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Divisão</a:t>
            </a:r>
          </a:p>
          <a:p>
            <a:pPr lvl="1"/>
            <a:r>
              <a:rPr lang="pt-BR" dirty="0"/>
              <a:t>Dividir o </a:t>
            </a:r>
            <a:r>
              <a:rPr lang="pt-BR" dirty="0" err="1"/>
              <a:t>array</a:t>
            </a:r>
            <a:r>
              <a:rPr lang="pt-BR" dirty="0"/>
              <a:t> a ser ordenado em dois </a:t>
            </a:r>
            <a:r>
              <a:rPr lang="pt-BR" dirty="0" err="1"/>
              <a:t>subarrays</a:t>
            </a:r>
            <a:r>
              <a:rPr lang="pt-BR" dirty="0"/>
              <a:t> de n/2 elementos</a:t>
            </a:r>
          </a:p>
          <a:p>
            <a:r>
              <a:rPr lang="pt-BR" dirty="0"/>
              <a:t>Conquista</a:t>
            </a:r>
          </a:p>
          <a:p>
            <a:pPr lvl="1"/>
            <a:r>
              <a:rPr lang="pt-BR" dirty="0"/>
              <a:t>Ordenar os dois </a:t>
            </a:r>
            <a:r>
              <a:rPr lang="pt-BR" dirty="0" err="1"/>
              <a:t>subarrays</a:t>
            </a:r>
            <a:r>
              <a:rPr lang="pt-BR" dirty="0"/>
              <a:t> recursivamente</a:t>
            </a:r>
          </a:p>
          <a:p>
            <a:pPr lvl="1"/>
            <a:r>
              <a:rPr lang="pt-BR" dirty="0"/>
              <a:t>Atenção: se os </a:t>
            </a:r>
            <a:r>
              <a:rPr lang="pt-BR" dirty="0" err="1"/>
              <a:t>subarrays</a:t>
            </a:r>
            <a:r>
              <a:rPr lang="pt-BR" dirty="0"/>
              <a:t> forem grandes, divide-se novamente</a:t>
            </a:r>
          </a:p>
          <a:p>
            <a:r>
              <a:rPr lang="pt-BR" dirty="0"/>
              <a:t>Combinação</a:t>
            </a:r>
          </a:p>
          <a:p>
            <a:pPr lvl="1"/>
            <a:r>
              <a:rPr lang="pt-BR" dirty="0"/>
              <a:t>Juntar os </a:t>
            </a:r>
            <a:r>
              <a:rPr lang="pt-BR" dirty="0" err="1"/>
              <a:t>subarrays</a:t>
            </a:r>
            <a:r>
              <a:rPr lang="pt-BR" dirty="0"/>
              <a:t> ordenados para gerar o </a:t>
            </a:r>
            <a:r>
              <a:rPr lang="pt-BR" dirty="0" err="1"/>
              <a:t>array</a:t>
            </a:r>
            <a:r>
              <a:rPr lang="pt-BR" dirty="0"/>
              <a:t> original ordenado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www.necessaryandsufficient.net/wp-content/uploads/2009/06/merge-s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4784"/>
            <a:ext cx="3849164" cy="255917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20482" name="Picture 2" descr="http://cs.joensuu.fi/~zhao/Courses/DAA2009/Mergesort_files/300px-Merge_sort_algorithm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5112568" cy="4925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2265</TotalTime>
  <Words>951</Words>
  <Application>Microsoft Macintosh PowerPoint</Application>
  <PresentationFormat>On-screen Show (4:3)</PresentationFormat>
  <Paragraphs>143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Century Schoolbook</vt:lpstr>
      <vt:lpstr>Wingdings</vt:lpstr>
      <vt:lpstr>Wingdings 2</vt:lpstr>
      <vt:lpstr>Balcão Envidraçado</vt:lpstr>
      <vt:lpstr>Algoritmo de divisão e conquista – Merge Sort e QuickSort</vt:lpstr>
      <vt:lpstr>Algoritmos de divisão e conquista</vt:lpstr>
      <vt:lpstr>Algoritmos de divisão e conquista</vt:lpstr>
      <vt:lpstr>Recursividade</vt:lpstr>
      <vt:lpstr>Recursividade</vt:lpstr>
      <vt:lpstr>recursividade</vt:lpstr>
      <vt:lpstr>Algoritmos de divisão e conquista</vt:lpstr>
      <vt:lpstr>Merge Sort</vt:lpstr>
      <vt:lpstr>Merge Sort</vt:lpstr>
      <vt:lpstr>Merge Sort</vt:lpstr>
      <vt:lpstr>Merge Sort</vt:lpstr>
      <vt:lpstr>Merge Sort</vt:lpstr>
      <vt:lpstr>Merge Sort - Intercala</vt:lpstr>
      <vt:lpstr>Merge Sort</vt:lpstr>
      <vt:lpstr>Merge Sort</vt:lpstr>
      <vt:lpstr>Merge Sort</vt:lpstr>
      <vt:lpstr>Merge Sort</vt:lpstr>
      <vt:lpstr>Merge Sort</vt:lpstr>
      <vt:lpstr>Merge Sort</vt:lpstr>
      <vt:lpstr>QuickSort</vt:lpstr>
      <vt:lpstr>QuickSort</vt:lpstr>
      <vt:lpstr>QuickSort</vt:lpstr>
      <vt:lpstr>QuickSort</vt:lpstr>
      <vt:lpstr>QuickSort</vt:lpstr>
      <vt:lpstr>PowerPoint Presentation</vt:lpstr>
      <vt:lpstr>Performance do QuickSort</vt:lpstr>
      <vt:lpstr>Desempenho do QuickSort</vt:lpstr>
      <vt:lpstr>Opções comparativas para 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divisão e conquista – Merge Sort</dc:title>
  <dc:creator>Fabio</dc:creator>
  <cp:lastModifiedBy>Fabio Leite</cp:lastModifiedBy>
  <cp:revision>120</cp:revision>
  <dcterms:created xsi:type="dcterms:W3CDTF">2011-01-31T23:49:51Z</dcterms:created>
  <dcterms:modified xsi:type="dcterms:W3CDTF">2021-07-19T15:21:50Z</dcterms:modified>
</cp:coreProperties>
</file>