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5.jpg"/><Relationship Id="rId6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3568" y="0"/>
            <a:ext cx="77724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/>
              <a:t>UEPB</a:t>
            </a:r>
            <a:br>
              <a:rPr lang="pt-BR" sz="2400"/>
            </a:br>
            <a:r>
              <a:rPr lang="pt-BR" sz="2400"/>
              <a:t>Dep. De Ciências Sociais</a:t>
            </a:r>
            <a:br>
              <a:rPr lang="pt-BR" sz="2400"/>
            </a:br>
            <a:r>
              <a:rPr lang="pt-BR" sz="2400"/>
              <a:t>Curso de Computação</a:t>
            </a:r>
            <a:br>
              <a:rPr lang="pt-BR" sz="2400"/>
            </a:br>
            <a:r>
              <a:rPr lang="pt-BR" sz="2400"/>
              <a:t>Disciplina: Metodologia Científica</a:t>
            </a:r>
            <a:br>
              <a:rPr lang="pt-BR" sz="2400"/>
            </a:br>
            <a:r>
              <a:rPr lang="pt-BR" sz="2400"/>
              <a:t>Ano letivo: 2020.1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79512" y="3140968"/>
            <a:ext cx="8640960" cy="18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lang="pt-B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 . Aspectos Importantes (pressupostos)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lang="pt-B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Vieses de Classificação Metodológica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lang="pt-B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 Considerações Finais (sugestão)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123728" y="6390184"/>
            <a:ext cx="5112568" cy="467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Nivaldo Gerôncio da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SILVA FILHO</a:t>
            </a:r>
            <a:endParaRPr b="1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ctrTitle"/>
          </p:nvPr>
        </p:nvSpPr>
        <p:spPr>
          <a:xfrm>
            <a:off x="683568" y="0"/>
            <a:ext cx="77724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/>
              <a:t>UEPB</a:t>
            </a:r>
            <a:br>
              <a:rPr lang="pt-BR" sz="2400"/>
            </a:br>
            <a:r>
              <a:rPr lang="pt-BR" sz="2400"/>
              <a:t>Dep. De Ciências Sociais</a:t>
            </a:r>
            <a:br>
              <a:rPr lang="pt-BR" sz="2400"/>
            </a:br>
            <a:r>
              <a:rPr lang="pt-BR" sz="2400"/>
              <a:t>Curso de Computação</a:t>
            </a:r>
            <a:br>
              <a:rPr lang="pt-BR" sz="2400"/>
            </a:br>
            <a:r>
              <a:rPr lang="pt-BR" sz="2400"/>
              <a:t>Disciplina: Metodologia Científica</a:t>
            </a:r>
            <a:br>
              <a:rPr lang="pt-BR" sz="2400"/>
            </a:br>
            <a:r>
              <a:rPr lang="pt-BR" sz="2400"/>
              <a:t>Ano letivo: 2020.1</a:t>
            </a:r>
            <a:endParaRPr/>
          </a:p>
        </p:txBody>
      </p:sp>
      <p:sp>
        <p:nvSpPr>
          <p:cNvPr id="164" name="Google Shape;164;p22"/>
          <p:cNvSpPr txBox="1"/>
          <p:nvPr>
            <p:ph idx="1" type="subTitle"/>
          </p:nvPr>
        </p:nvSpPr>
        <p:spPr>
          <a:xfrm>
            <a:off x="503040" y="2420888"/>
            <a:ext cx="8640960" cy="1368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lang="pt-B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Vieses de Classificação Metodológica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b="1" lang="pt-BR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2123728" y="6390184"/>
            <a:ext cx="5112568" cy="467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Nivaldo Gerôncio da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SILVA FILHO</a:t>
            </a:r>
            <a:endParaRPr b="1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3851920" y="3645024"/>
            <a:ext cx="1800200" cy="1152128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Abordagem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ctrTitle"/>
          </p:nvPr>
        </p:nvSpPr>
        <p:spPr>
          <a:xfrm>
            <a:off x="683568" y="0"/>
            <a:ext cx="77724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/>
              <a:t>UEPB</a:t>
            </a:r>
            <a:br>
              <a:rPr lang="pt-BR" sz="2400"/>
            </a:br>
            <a:r>
              <a:rPr lang="pt-BR" sz="2400"/>
              <a:t>Dep. De Ciências Sociais</a:t>
            </a:r>
            <a:br>
              <a:rPr lang="pt-BR" sz="2400"/>
            </a:br>
            <a:r>
              <a:rPr lang="pt-BR" sz="2400"/>
              <a:t>Curso de Computação</a:t>
            </a:r>
            <a:br>
              <a:rPr lang="pt-BR" sz="2400"/>
            </a:br>
            <a:r>
              <a:rPr lang="pt-BR" sz="2400"/>
              <a:t>Disciplina: Metodologia Científica</a:t>
            </a:r>
            <a:br>
              <a:rPr lang="pt-BR" sz="2400"/>
            </a:br>
            <a:r>
              <a:rPr lang="pt-BR" sz="2400"/>
              <a:t>Ano letivo: 2020.1</a:t>
            </a:r>
            <a:endParaRPr/>
          </a:p>
        </p:txBody>
      </p:sp>
      <p:sp>
        <p:nvSpPr>
          <p:cNvPr id="172" name="Google Shape;172;p23"/>
          <p:cNvSpPr txBox="1"/>
          <p:nvPr>
            <p:ph idx="1" type="subTitle"/>
          </p:nvPr>
        </p:nvSpPr>
        <p:spPr>
          <a:xfrm>
            <a:off x="503040" y="2420888"/>
            <a:ext cx="8640960" cy="1368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lang="pt-B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Vieses de Classificação Metodológica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b="1" lang="pt-BR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2123728" y="6390184"/>
            <a:ext cx="5112568" cy="467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Nivaldo Gerôncio da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SILVA FILHO</a:t>
            </a:r>
            <a:endParaRPr b="1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3923928" y="3573016"/>
            <a:ext cx="1800200" cy="115212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ctrTitle"/>
          </p:nvPr>
        </p:nvSpPr>
        <p:spPr>
          <a:xfrm>
            <a:off x="683568" y="0"/>
            <a:ext cx="77724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/>
              <a:t>UEPB</a:t>
            </a:r>
            <a:br>
              <a:rPr lang="pt-BR" sz="2400"/>
            </a:br>
            <a:r>
              <a:rPr lang="pt-BR" sz="2400"/>
              <a:t>Dep. De Ciências Sociais</a:t>
            </a:r>
            <a:br>
              <a:rPr lang="pt-BR" sz="2400"/>
            </a:br>
            <a:r>
              <a:rPr lang="pt-BR" sz="2400"/>
              <a:t>Curso de Computação</a:t>
            </a:r>
            <a:br>
              <a:rPr lang="pt-BR" sz="2400"/>
            </a:br>
            <a:r>
              <a:rPr lang="pt-BR" sz="2400"/>
              <a:t>Disciplina: Metodologia Científica</a:t>
            </a:r>
            <a:br>
              <a:rPr lang="pt-BR" sz="2400"/>
            </a:br>
            <a:r>
              <a:rPr lang="pt-BR" sz="2400"/>
              <a:t>Ano letivo: 2020.1</a:t>
            </a:r>
            <a:endParaRPr/>
          </a:p>
        </p:txBody>
      </p:sp>
      <p:sp>
        <p:nvSpPr>
          <p:cNvPr id="180" name="Google Shape;180;p24"/>
          <p:cNvSpPr txBox="1"/>
          <p:nvPr>
            <p:ph idx="1" type="subTitle"/>
          </p:nvPr>
        </p:nvSpPr>
        <p:spPr>
          <a:xfrm>
            <a:off x="503040" y="2420888"/>
            <a:ext cx="8640960" cy="1368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lang="pt-B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Vieses de Classificação Metodológica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b="1" lang="pt-BR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2123728" y="6390184"/>
            <a:ext cx="5112568" cy="467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Nivaldo Gerôncio da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SILVA FILHO</a:t>
            </a:r>
            <a:endParaRPr b="1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3635896" y="3573016"/>
            <a:ext cx="2376264" cy="1152128"/>
          </a:xfrm>
          <a:prstGeom prst="ellipse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Procedimentos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ctrTitle"/>
          </p:nvPr>
        </p:nvSpPr>
        <p:spPr>
          <a:xfrm>
            <a:off x="683568" y="0"/>
            <a:ext cx="77724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/>
              <a:t>UEPB</a:t>
            </a:r>
            <a:br>
              <a:rPr lang="pt-BR" sz="2400"/>
            </a:br>
            <a:r>
              <a:rPr lang="pt-BR" sz="2400"/>
              <a:t>Dep. De Ciências Sociais</a:t>
            </a:r>
            <a:br>
              <a:rPr lang="pt-BR" sz="2400"/>
            </a:br>
            <a:r>
              <a:rPr lang="pt-BR" sz="2400"/>
              <a:t>Curso de Computação</a:t>
            </a:r>
            <a:br>
              <a:rPr lang="pt-BR" sz="2400"/>
            </a:br>
            <a:r>
              <a:rPr lang="pt-BR" sz="2400"/>
              <a:t>Disciplina: Metodologia Científica</a:t>
            </a:r>
            <a:br>
              <a:rPr lang="pt-BR" sz="2400"/>
            </a:br>
            <a:r>
              <a:rPr lang="pt-BR" sz="2400"/>
              <a:t>Ano letivo: 2020.1</a:t>
            </a:r>
            <a:endParaRPr/>
          </a:p>
        </p:txBody>
      </p:sp>
      <p:sp>
        <p:nvSpPr>
          <p:cNvPr id="188" name="Google Shape;188;p25"/>
          <p:cNvSpPr txBox="1"/>
          <p:nvPr>
            <p:ph idx="1" type="subTitle"/>
          </p:nvPr>
        </p:nvSpPr>
        <p:spPr>
          <a:xfrm>
            <a:off x="503040" y="2780928"/>
            <a:ext cx="8640960" cy="1368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20"/>
              <a:buNone/>
            </a:pPr>
            <a:r>
              <a:rPr b="1" lang="pt-BR" sz="272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 Considerações Finais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2"/>
              </a:buClr>
              <a:buSzPts val="2720"/>
              <a:buNone/>
            </a:pPr>
            <a:r>
              <a:rPr b="1" lang="pt-BR" sz="272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(Sugestão)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accent2"/>
              </a:buClr>
              <a:buSzPts val="2720"/>
              <a:buNone/>
            </a:pPr>
            <a:r>
              <a:rPr b="1" lang="pt-BR" sz="272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None/>
            </a:pPr>
            <a:r>
              <a:t/>
            </a:r>
            <a:endParaRPr b="1" sz="2720">
              <a:solidFill>
                <a:schemeClr val="dk2"/>
              </a:solidFill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2123728" y="6390184"/>
            <a:ext cx="5112568" cy="467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Nivaldo Gerôncio da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SILVA FILHO</a:t>
            </a:r>
            <a:endParaRPr b="1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683568" y="0"/>
            <a:ext cx="77724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/>
              <a:t>UEPB</a:t>
            </a:r>
            <a:br>
              <a:rPr lang="pt-BR" sz="2400"/>
            </a:br>
            <a:r>
              <a:rPr lang="pt-BR" sz="2400"/>
              <a:t>Dep. De Ciências Sociais</a:t>
            </a:r>
            <a:br>
              <a:rPr lang="pt-BR" sz="2400"/>
            </a:br>
            <a:r>
              <a:rPr lang="pt-BR" sz="2400"/>
              <a:t>Curso de Computação</a:t>
            </a:r>
            <a:br>
              <a:rPr lang="pt-BR" sz="2400"/>
            </a:br>
            <a:r>
              <a:rPr lang="pt-BR" sz="2400"/>
              <a:t>Disciplina: Metodologia Científica</a:t>
            </a:r>
            <a:br>
              <a:rPr lang="pt-BR" sz="2400"/>
            </a:br>
            <a:r>
              <a:rPr lang="pt-BR" sz="2400"/>
              <a:t>Ano letivo: 2020.1</a:t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251520" y="2852936"/>
            <a:ext cx="8640960" cy="18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lang="pt-B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 . Aspectos Importantes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b="1" lang="pt-BR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Qual o motivo, a razão para usar uma determinada metodologia ??? ...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2123728" y="6390184"/>
            <a:ext cx="5112568" cy="467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Nivaldo Gerôncio da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SILVA FILHO</a:t>
            </a:r>
            <a:endParaRPr b="1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oneco branco 3d Fotografias de Banco de Imagens, Imagens Livres ...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6150" y="0"/>
            <a:ext cx="1847850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visões - Pré Vestibulares: Aula 02 - Emile Durkheim Solidariedades" id="95" name="Google Shape;9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10149"/>
            <a:ext cx="2476500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neco interrogação Fotografias de Banco de Imagens, Imagens ..." id="96" name="Google Shape;9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oneco 3d pensando Fotografias de Banco de Imagens, Imagens Livres ..." id="97" name="Google Shape;9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80312" y="4760408"/>
            <a:ext cx="1763688" cy="2097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683568" y="0"/>
            <a:ext cx="77724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/>
              <a:t>UEPB</a:t>
            </a:r>
            <a:br>
              <a:rPr lang="pt-BR" sz="2400"/>
            </a:br>
            <a:r>
              <a:rPr lang="pt-BR" sz="2400"/>
              <a:t>Dep. De Ciências Sociais</a:t>
            </a:r>
            <a:br>
              <a:rPr lang="pt-BR" sz="2400"/>
            </a:br>
            <a:r>
              <a:rPr lang="pt-BR" sz="2400"/>
              <a:t>Curso de Computação</a:t>
            </a:r>
            <a:br>
              <a:rPr lang="pt-BR" sz="2400"/>
            </a:br>
            <a:r>
              <a:rPr lang="pt-BR" sz="2400"/>
              <a:t>Disciplina: Metodologia Científica</a:t>
            </a:r>
            <a:br>
              <a:rPr lang="pt-BR" sz="2400"/>
            </a:br>
            <a:r>
              <a:rPr lang="pt-BR" sz="2400"/>
              <a:t>Ano letivo: 2020.1</a:t>
            </a:r>
            <a:endParaRPr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251520" y="2564904"/>
            <a:ext cx="8640960" cy="1368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lang="pt-B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 . Aspectos Importantes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b="1" lang="pt-BR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Há uma obrigação? 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2123728" y="6390184"/>
            <a:ext cx="5112568" cy="467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Nivaldo Gerôncio da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SILVA FILHO</a:t>
            </a:r>
            <a:endParaRPr b="1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onequinhos png | NextPNG"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944" y="3933056"/>
            <a:ext cx="1187624" cy="204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ctrTitle"/>
          </p:nvPr>
        </p:nvSpPr>
        <p:spPr>
          <a:xfrm>
            <a:off x="683568" y="0"/>
            <a:ext cx="77724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/>
              <a:t>UEPB</a:t>
            </a:r>
            <a:br>
              <a:rPr lang="pt-BR" sz="2400"/>
            </a:br>
            <a:r>
              <a:rPr lang="pt-BR" sz="2400"/>
              <a:t>Dep. De Ciências Sociais</a:t>
            </a:r>
            <a:br>
              <a:rPr lang="pt-BR" sz="2400"/>
            </a:br>
            <a:r>
              <a:rPr lang="pt-BR" sz="2400"/>
              <a:t>Curso de Computação</a:t>
            </a:r>
            <a:br>
              <a:rPr lang="pt-BR" sz="2400"/>
            </a:br>
            <a:r>
              <a:rPr lang="pt-BR" sz="2400"/>
              <a:t>Disciplina: Metodologia Científica</a:t>
            </a:r>
            <a:br>
              <a:rPr lang="pt-BR" sz="2400"/>
            </a:br>
            <a:r>
              <a:rPr lang="pt-BR" sz="2400"/>
              <a:t>Ano letivo: 2020.1</a:t>
            </a:r>
            <a:endParaRPr/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251520" y="2564904"/>
            <a:ext cx="8640960" cy="1368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lang="pt-B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 . Aspectos Importantes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b="1" lang="pt-BR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Há uma norma? 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123728" y="6390184"/>
            <a:ext cx="5112568" cy="467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Nivaldo Gerôncio da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SILVA FILHO</a:t>
            </a:r>
            <a:endParaRPr b="1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255 Melhores Ideias de bonecos power point | Power point ..."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9872" y="4005064"/>
            <a:ext cx="2466975" cy="184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ctrTitle"/>
          </p:nvPr>
        </p:nvSpPr>
        <p:spPr>
          <a:xfrm>
            <a:off x="683568" y="0"/>
            <a:ext cx="77724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/>
              <a:t>UEPB</a:t>
            </a:r>
            <a:br>
              <a:rPr lang="pt-BR" sz="2400"/>
            </a:br>
            <a:r>
              <a:rPr lang="pt-BR" sz="2400"/>
              <a:t>Dep. De Ciências Sociais</a:t>
            </a:r>
            <a:br>
              <a:rPr lang="pt-BR" sz="2400"/>
            </a:br>
            <a:r>
              <a:rPr lang="pt-BR" sz="2400"/>
              <a:t>Curso de Computação</a:t>
            </a:r>
            <a:br>
              <a:rPr lang="pt-BR" sz="2400"/>
            </a:br>
            <a:r>
              <a:rPr lang="pt-BR" sz="2400"/>
              <a:t>Disciplina: Metodologia Científica</a:t>
            </a:r>
            <a:br>
              <a:rPr lang="pt-BR" sz="2400"/>
            </a:br>
            <a:r>
              <a:rPr lang="pt-BR" sz="2400"/>
              <a:t>Ano letivo: 2020.1</a:t>
            </a:r>
            <a:endParaRPr/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251520" y="2564904"/>
            <a:ext cx="8640960" cy="1368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lang="pt-B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 . Aspectos Importantes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b="1" lang="pt-BR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Em qual local da pesquisa o método deve estar? 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2123728" y="6390184"/>
            <a:ext cx="5112568" cy="467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Nivaldo Gerôncio da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SILVA FILHO</a:t>
            </a:r>
            <a:endParaRPr b="1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Boneco branco 3d Fotografias de Banco de Imagens, Imagens Livres ..."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3888" y="3933056"/>
            <a:ext cx="22193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ctrTitle"/>
          </p:nvPr>
        </p:nvSpPr>
        <p:spPr>
          <a:xfrm>
            <a:off x="683568" y="0"/>
            <a:ext cx="77724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/>
              <a:t>UEPB</a:t>
            </a:r>
            <a:br>
              <a:rPr lang="pt-BR" sz="2400"/>
            </a:br>
            <a:r>
              <a:rPr lang="pt-BR" sz="2400"/>
              <a:t>Dep. De Ciências Sociais</a:t>
            </a:r>
            <a:br>
              <a:rPr lang="pt-BR" sz="2400"/>
            </a:br>
            <a:r>
              <a:rPr lang="pt-BR" sz="2400"/>
              <a:t>Curso de Computação</a:t>
            </a:r>
            <a:br>
              <a:rPr lang="pt-BR" sz="2400"/>
            </a:br>
            <a:r>
              <a:rPr lang="pt-BR" sz="2400"/>
              <a:t>Disciplina: Metodologia Científica</a:t>
            </a:r>
            <a:br>
              <a:rPr lang="pt-BR" sz="2400"/>
            </a:br>
            <a:r>
              <a:rPr lang="pt-BR" sz="2400"/>
              <a:t>Ano letivo: 2020.1</a:t>
            </a:r>
            <a:endParaRPr/>
          </a:p>
        </p:txBody>
      </p:sp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251520" y="2564904"/>
            <a:ext cx="8640960" cy="1368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lang="pt-B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Vieses de Classificação Metodológica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b="1" lang="pt-BR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2123728" y="6390184"/>
            <a:ext cx="5112568" cy="467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Nivaldo Gerôncio da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SILVA FILHO</a:t>
            </a:r>
            <a:endParaRPr b="1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O que é o Business Model Canvas - O Analista de Modelos de Negócios" id="129" name="Google Shape;12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5222" y="3501008"/>
            <a:ext cx="3728986" cy="208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ctrTitle"/>
          </p:nvPr>
        </p:nvSpPr>
        <p:spPr>
          <a:xfrm>
            <a:off x="683568" y="0"/>
            <a:ext cx="77724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/>
              <a:t>UEPB</a:t>
            </a:r>
            <a:br>
              <a:rPr lang="pt-BR" sz="2400"/>
            </a:br>
            <a:r>
              <a:rPr lang="pt-BR" sz="2400"/>
              <a:t>Dep. De Ciências Sociais</a:t>
            </a:r>
            <a:br>
              <a:rPr lang="pt-BR" sz="2400"/>
            </a:br>
            <a:r>
              <a:rPr lang="pt-BR" sz="2400"/>
              <a:t>Curso de Computação</a:t>
            </a:r>
            <a:br>
              <a:rPr lang="pt-BR" sz="2400"/>
            </a:br>
            <a:r>
              <a:rPr lang="pt-BR" sz="2400"/>
              <a:t>Disciplina: Metodologia Científica</a:t>
            </a:r>
            <a:br>
              <a:rPr lang="pt-BR" sz="2400"/>
            </a:br>
            <a:r>
              <a:rPr lang="pt-BR" sz="2400"/>
              <a:t>Ano letivo: 2020.1</a:t>
            </a:r>
            <a:endParaRPr/>
          </a:p>
        </p:txBody>
      </p:sp>
      <p:sp>
        <p:nvSpPr>
          <p:cNvPr id="135" name="Google Shape;135;p19"/>
          <p:cNvSpPr txBox="1"/>
          <p:nvPr>
            <p:ph idx="1" type="subTitle"/>
          </p:nvPr>
        </p:nvSpPr>
        <p:spPr>
          <a:xfrm>
            <a:off x="503040" y="2420888"/>
            <a:ext cx="8640960" cy="1368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lang="pt-B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Vieses de Classificação Metodológica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b="1" lang="pt-BR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2123728" y="6390184"/>
            <a:ext cx="5112568" cy="467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Nivaldo Gerôncio da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SILVA FILHO</a:t>
            </a:r>
            <a:endParaRPr b="1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3347864" y="3645024"/>
            <a:ext cx="2592288" cy="1584176"/>
          </a:xfrm>
          <a:prstGeom prst="ellipse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METODOLOGIA</a:t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2123728" y="2996952"/>
            <a:ext cx="1800200" cy="115212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Método</a:t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1619672" y="4581128"/>
            <a:ext cx="2088232" cy="1152128"/>
          </a:xfrm>
          <a:prstGeom prst="ellipse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Finalidade</a:t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5652120" y="4509120"/>
            <a:ext cx="2376264" cy="1152128"/>
          </a:xfrm>
          <a:prstGeom prst="ellipse">
            <a:avLst/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Procedimentos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5364088" y="2996952"/>
            <a:ext cx="1800200" cy="1152128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Abordagem</a:t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3851920" y="5157192"/>
            <a:ext cx="1800200" cy="1152128"/>
          </a:xfrm>
          <a:prstGeom prst="ellipse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ctrTitle"/>
          </p:nvPr>
        </p:nvSpPr>
        <p:spPr>
          <a:xfrm>
            <a:off x="683568" y="0"/>
            <a:ext cx="77724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/>
              <a:t>UEPB</a:t>
            </a:r>
            <a:br>
              <a:rPr lang="pt-BR" sz="2400"/>
            </a:br>
            <a:r>
              <a:rPr lang="pt-BR" sz="2400"/>
              <a:t>Dep. De Ciências Sociais</a:t>
            </a:r>
            <a:br>
              <a:rPr lang="pt-BR" sz="2400"/>
            </a:br>
            <a:r>
              <a:rPr lang="pt-BR" sz="2400"/>
              <a:t>Curso de Computação</a:t>
            </a:r>
            <a:br>
              <a:rPr lang="pt-BR" sz="2400"/>
            </a:br>
            <a:r>
              <a:rPr lang="pt-BR" sz="2400"/>
              <a:t>Disciplina: Metodologia Científica</a:t>
            </a:r>
            <a:br>
              <a:rPr lang="pt-BR" sz="2400"/>
            </a:br>
            <a:r>
              <a:rPr lang="pt-BR" sz="2400"/>
              <a:t>Ano letivo: 2020.1</a:t>
            </a:r>
            <a:endParaRPr/>
          </a:p>
        </p:txBody>
      </p:sp>
      <p:sp>
        <p:nvSpPr>
          <p:cNvPr id="148" name="Google Shape;148;p20"/>
          <p:cNvSpPr txBox="1"/>
          <p:nvPr>
            <p:ph idx="1" type="subTitle"/>
          </p:nvPr>
        </p:nvSpPr>
        <p:spPr>
          <a:xfrm>
            <a:off x="503040" y="2420888"/>
            <a:ext cx="8640960" cy="1368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lang="pt-B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Vieses de Classificação Metodológica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b="1" lang="pt-BR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123728" y="6390184"/>
            <a:ext cx="5112568" cy="467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Nivaldo Gerôncio da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SILVA FILHO</a:t>
            </a:r>
            <a:endParaRPr b="1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3635896" y="3789040"/>
            <a:ext cx="2088232" cy="1152128"/>
          </a:xfrm>
          <a:prstGeom prst="ellipse">
            <a:avLst/>
          </a:prstGeom>
          <a:gradFill>
            <a:gsLst>
              <a:gs pos="0">
                <a:srgbClr val="759336"/>
              </a:gs>
              <a:gs pos="80000">
                <a:srgbClr val="99C247"/>
              </a:gs>
              <a:gs pos="100000">
                <a:srgbClr val="9BC545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Finalidade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ctrTitle"/>
          </p:nvPr>
        </p:nvSpPr>
        <p:spPr>
          <a:xfrm>
            <a:off x="683568" y="0"/>
            <a:ext cx="777240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/>
              <a:t>UEPB</a:t>
            </a:r>
            <a:br>
              <a:rPr lang="pt-BR" sz="2400"/>
            </a:br>
            <a:r>
              <a:rPr lang="pt-BR" sz="2400"/>
              <a:t>Dep. De Ciências Sociais</a:t>
            </a:r>
            <a:br>
              <a:rPr lang="pt-BR" sz="2400"/>
            </a:br>
            <a:r>
              <a:rPr lang="pt-BR" sz="2400"/>
              <a:t>Curso de Computação</a:t>
            </a:r>
            <a:br>
              <a:rPr lang="pt-BR" sz="2400"/>
            </a:br>
            <a:r>
              <a:rPr lang="pt-BR" sz="2400"/>
              <a:t>Disciplina: Metodologia Científica</a:t>
            </a:r>
            <a:br>
              <a:rPr lang="pt-BR" sz="2400"/>
            </a:br>
            <a:r>
              <a:rPr lang="pt-BR" sz="2400"/>
              <a:t>Ano letivo: 2020.1</a:t>
            </a:r>
            <a:endParaRPr/>
          </a:p>
        </p:txBody>
      </p:sp>
      <p:sp>
        <p:nvSpPr>
          <p:cNvPr id="156" name="Google Shape;156;p21"/>
          <p:cNvSpPr txBox="1"/>
          <p:nvPr>
            <p:ph idx="1" type="subTitle"/>
          </p:nvPr>
        </p:nvSpPr>
        <p:spPr>
          <a:xfrm>
            <a:off x="503040" y="2420888"/>
            <a:ext cx="8640960" cy="13681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lang="pt-BR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Vieses de Classificação Metodológica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None/>
            </a:pPr>
            <a:r>
              <a:rPr b="1" lang="pt-BR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2123728" y="6390184"/>
            <a:ext cx="5112568" cy="4678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Dr. Nivaldo Gerôncio da </a:t>
            </a:r>
            <a:r>
              <a:rPr b="1" i="1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SILVA FILHO</a:t>
            </a:r>
            <a:endParaRPr b="1" i="1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3851920" y="3645024"/>
            <a:ext cx="1800200" cy="1152128"/>
          </a:xfrm>
          <a:prstGeom prst="ellipse">
            <a:avLst/>
          </a:prstGeom>
          <a:gradFill>
            <a:gsLst>
              <a:gs pos="0">
                <a:srgbClr val="5D427D"/>
              </a:gs>
              <a:gs pos="80000">
                <a:srgbClr val="7A57A5"/>
              </a:gs>
              <a:gs pos="100000">
                <a:srgbClr val="7A56A7"/>
              </a:gs>
            </a:gsLst>
            <a:lin ang="16200000" scaled="0"/>
          </a:gradFill>
          <a:ln cap="flat" cmpd="sng" w="9525">
            <a:solidFill>
              <a:srgbClr val="7C5F9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