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906000"/>
  <p:notesSz cx="6858000" cy="9144000"/>
  <p:embeddedFontLst>
    <p:embeddedFont>
      <p:font typeface="Tahoma"/>
      <p:regular r:id="rId36"/>
      <p:bold r:id="rId37"/>
    </p:embeddedFont>
    <p:embeddedFont>
      <p:font typeface="Arial Black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Tahoma-bold.fntdata"/><Relationship Id="rId14" Type="http://schemas.openxmlformats.org/officeDocument/2006/relationships/slide" Target="slides/slide9.xml"/><Relationship Id="rId36" Type="http://schemas.openxmlformats.org/officeDocument/2006/relationships/font" Target="fonts/Tahom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rialBlack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bg>
      <p:bgPr>
        <a:gradFill>
          <a:gsLst>
            <a:gs pos="0">
              <a:srgbClr val="00478F"/>
            </a:gs>
            <a:gs pos="50000">
              <a:schemeClr val="dk2"/>
            </a:gs>
            <a:gs pos="100000">
              <a:srgbClr val="00478F"/>
            </a:gs>
          </a:gsLst>
          <a:lin ang="54000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412750" y="0"/>
            <a:ext cx="1568450" cy="6856413"/>
          </a:xfrm>
          <a:prstGeom prst="rect">
            <a:avLst/>
          </a:prstGeom>
          <a:gradFill>
            <a:gsLst>
              <a:gs pos="0">
                <a:srgbClr val="0052A4"/>
              </a:gs>
              <a:gs pos="50000">
                <a:srgbClr val="0066CC">
                  <a:alpha val="49803"/>
                </a:srgbClr>
              </a:gs>
              <a:gs pos="100000">
                <a:srgbClr val="0052A4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42950" y="2438400"/>
            <a:ext cx="9161463" cy="762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002B56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742950" y="22860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228850" y="41148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42950" y="6019800"/>
            <a:ext cx="2063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384550" y="6019800"/>
            <a:ext cx="313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7099300" y="6019800"/>
            <a:ext cx="2063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3505200"/>
            <a:ext cx="5118100" cy="1524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3048000" y="-323850"/>
            <a:ext cx="3810000" cy="8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5519738" y="2147888"/>
            <a:ext cx="51816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1233488" y="119062"/>
            <a:ext cx="5181600" cy="616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742950" y="1981200"/>
            <a:ext cx="413385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5029200" y="1981200"/>
            <a:ext cx="413385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00478F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12750" y="0"/>
            <a:ext cx="1568450" cy="6856413"/>
          </a:xfrm>
          <a:prstGeom prst="rect">
            <a:avLst/>
          </a:prstGeom>
          <a:gradFill>
            <a:gsLst>
              <a:gs pos="0">
                <a:srgbClr val="0066CC">
                  <a:alpha val="49803"/>
                </a:srgbClr>
              </a:gs>
              <a:gs pos="100000">
                <a:srgbClr val="0052A4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5100" y="1752600"/>
            <a:ext cx="5118100" cy="1524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42950" y="6629400"/>
            <a:ext cx="3797300" cy="227013"/>
          </a:xfrm>
          <a:prstGeom prst="rect">
            <a:avLst/>
          </a:prstGeom>
          <a:gradFill>
            <a:gsLst>
              <a:gs pos="0">
                <a:srgbClr val="B32300"/>
              </a:gs>
              <a:gs pos="50000">
                <a:schemeClr val="hlink"/>
              </a:gs>
              <a:gs pos="100000">
                <a:srgbClr val="B3230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25500" y="762000"/>
            <a:ext cx="9078913" cy="762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002B56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Char char="●"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robson.computacao.uepb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742950" y="22860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2228850" y="41148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lang="pt-BR"/>
              <a:t>Plano de Ensino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384550" y="6019800"/>
            <a:ext cx="313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533400" y="1981200"/>
            <a:ext cx="862965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pt-BR" sz="1800">
                <a:solidFill>
                  <a:schemeClr val="dk1"/>
                </a:solidFill>
              </a:rPr>
              <a:t>FOLEY, J. et al. </a:t>
            </a:r>
            <a:r>
              <a:rPr b="1" lang="pt-BR" sz="1800">
                <a:solidFill>
                  <a:schemeClr val="dk1"/>
                </a:solidFill>
              </a:rPr>
              <a:t>Computer graphics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b="1" lang="pt-BR" sz="1800">
                <a:solidFill>
                  <a:schemeClr val="dk1"/>
                </a:solidFill>
              </a:rPr>
              <a:t>: Principles and Practice</a:t>
            </a:r>
            <a:r>
              <a:rPr lang="pt-BR" sz="1800">
                <a:solidFill>
                  <a:schemeClr val="dk1"/>
                </a:solidFill>
              </a:rPr>
              <a:t>. 3. ed. Pearson, 2014.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pt-BR" sz="1800">
                <a:solidFill>
                  <a:schemeClr val="dk1"/>
                </a:solidFill>
              </a:rPr>
              <a:t>GONZALEZ, R. C. e WOODS, R. E. </a:t>
            </a:r>
            <a:r>
              <a:rPr b="1" lang="pt-BR" sz="1800">
                <a:solidFill>
                  <a:schemeClr val="dk1"/>
                </a:solidFill>
              </a:rPr>
              <a:t>Processamento Digital de Imagens</a:t>
            </a:r>
            <a:r>
              <a:rPr lang="pt-BR" sz="1800">
                <a:solidFill>
                  <a:schemeClr val="dk1"/>
                </a:solidFill>
              </a:rPr>
              <a:t>. 3 ed. Pearson , 2010.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pt-BR" sz="1800">
                <a:solidFill>
                  <a:srgbClr val="F2F2F2"/>
                </a:solidFill>
              </a:rPr>
              <a:t>HEARN, D., BAKER, M. P. </a:t>
            </a:r>
            <a:r>
              <a:rPr b="1" lang="pt-BR" sz="1800">
                <a:solidFill>
                  <a:srgbClr val="F2F2F2"/>
                </a:solidFill>
              </a:rPr>
              <a:t>Computer Graphics With OpenGl</a:t>
            </a:r>
            <a:r>
              <a:rPr lang="pt-BR" sz="1800">
                <a:solidFill>
                  <a:srgbClr val="F2F2F2"/>
                </a:solidFill>
              </a:rPr>
              <a:t>, 4. ed.: Prentice-Hall, 2011.</a:t>
            </a:r>
            <a:r>
              <a:rPr lang="pt-BR" sz="1800">
                <a:solidFill>
                  <a:schemeClr val="dk1"/>
                </a:solidFill>
              </a:rPr>
              <a:t>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pt-BR" sz="1800">
                <a:solidFill>
                  <a:schemeClr val="dk1"/>
                </a:solidFill>
              </a:rPr>
              <a:t>KLAWONN, F. </a:t>
            </a:r>
            <a:r>
              <a:rPr b="1" lang="pt-BR" sz="1800">
                <a:solidFill>
                  <a:schemeClr val="dk1"/>
                </a:solidFill>
              </a:rPr>
              <a:t>Introduction to Computer Graphics: Using Java 2D e 3D</a:t>
            </a:r>
            <a:r>
              <a:rPr lang="pt-BR" sz="1800">
                <a:solidFill>
                  <a:schemeClr val="dk1"/>
                </a:solidFill>
              </a:rPr>
              <a:t>. Springer, 2008.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pt-BR" sz="1800"/>
              <a:t>PEDRINI,H.; SCHWARTZ,R.W. </a:t>
            </a:r>
            <a:r>
              <a:rPr b="1" lang="pt-BR" sz="1800"/>
              <a:t>Análise de Imagens Digitais: Princípios, Algoritmos e Aplicações</a:t>
            </a:r>
            <a:r>
              <a:rPr lang="pt-BR" sz="1800"/>
              <a:t>. Thomson, 2008.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pt-BR" sz="1800">
                <a:solidFill>
                  <a:schemeClr val="dk1"/>
                </a:solidFill>
              </a:rPr>
              <a:t>TRAINA, A.J.M. e OLIVEIRA, M.C.F. </a:t>
            </a:r>
            <a:r>
              <a:rPr b="1" lang="pt-BR" sz="1800">
                <a:solidFill>
                  <a:schemeClr val="dk1"/>
                </a:solidFill>
              </a:rPr>
              <a:t>Apostila de  Computação Gráfica</a:t>
            </a:r>
            <a:r>
              <a:rPr lang="pt-BR" sz="1800">
                <a:solidFill>
                  <a:schemeClr val="dk1"/>
                </a:solidFill>
              </a:rPr>
              <a:t>. IME-USP, 2006.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2413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413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67" name="Google Shape;167;p23"/>
          <p:cNvSpPr txBox="1"/>
          <p:nvPr>
            <p:ph type="title"/>
          </p:nvPr>
        </p:nvSpPr>
        <p:spPr>
          <a:xfrm>
            <a:off x="742950" y="2286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>
                <a:solidFill>
                  <a:srgbClr val="FFCC00"/>
                </a:solidFill>
              </a:rPr>
            </a:br>
            <a:r>
              <a:rPr b="0" lang="pt-BR">
                <a:solidFill>
                  <a:schemeClr val="lt1"/>
                </a:solidFill>
              </a:rPr>
              <a:t>Metodologia,</a:t>
            </a:r>
            <a:r>
              <a:rPr lang="pt-BR">
                <a:solidFill>
                  <a:schemeClr val="lt1"/>
                </a:solidFill>
              </a:rPr>
              <a:t> </a:t>
            </a:r>
            <a:r>
              <a:rPr b="0" lang="pt-BR">
                <a:solidFill>
                  <a:schemeClr val="lt1"/>
                </a:solidFill>
              </a:rPr>
              <a:t> Técnicas e Recurso didáticos</a:t>
            </a:r>
            <a:r>
              <a:rPr lang="pt-BR"/>
              <a:t> </a:t>
            </a:r>
            <a:br>
              <a:rPr b="0" lang="pt-BR">
                <a:latin typeface="Courier New"/>
                <a:ea typeface="Courier New"/>
                <a:cs typeface="Courier New"/>
                <a:sym typeface="Courier New"/>
              </a:rPr>
            </a:br>
            <a:endParaRPr b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8034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Char char="⮚"/>
            </a:pPr>
            <a:r>
              <a:rPr lang="pt-BR"/>
              <a:t>Aulas expositivas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Char char="⮚"/>
            </a:pPr>
            <a:r>
              <a:rPr lang="pt-BR"/>
              <a:t>Aulas práticas de laboratório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Char char="⮚"/>
            </a:pPr>
            <a:r>
              <a:rPr lang="pt-BR"/>
              <a:t>Atividades individuais e em grupo</a:t>
            </a:r>
            <a:endParaRPr/>
          </a:p>
          <a:p>
            <a:pPr indent="-18034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7C80"/>
              </a:buClr>
              <a:buSzPts val="2560"/>
              <a:buFont typeface="Noto Sans Symbols"/>
              <a:buChar char="⮚"/>
            </a:pPr>
            <a:r>
              <a:rPr lang="pt-BR"/>
              <a:t>Data Show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7C80"/>
              </a:buClr>
              <a:buSzPts val="2560"/>
              <a:buFont typeface="Noto Sans Symbols"/>
              <a:buChar char="⮚"/>
            </a:pPr>
            <a:r>
              <a:rPr lang="pt-BR"/>
              <a:t>Aplicativos de domínio público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7C80"/>
              </a:buClr>
              <a:buSzPts val="2560"/>
              <a:buFont typeface="Noto Sans Symbols"/>
              <a:buChar char="⮚"/>
            </a:pPr>
            <a:r>
              <a:rPr lang="pt-BR"/>
              <a:t>Quadro branco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7C80"/>
              </a:buClr>
              <a:buSzPts val="2560"/>
              <a:buFont typeface="Noto Sans Symbols"/>
              <a:buChar char="⮚"/>
            </a:pPr>
            <a:r>
              <a:rPr lang="pt-BR"/>
              <a:t>Recursos laboratoriais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098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pt-BR" sz="2400"/>
              <a:t>Contínua, mediante avaliações individuais e trabalhos em laboratório;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pt-BR" sz="2400"/>
              <a:t>Trabalhos interativos de pesquisa extra-classe individual e em grupo;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pt-BR" sz="2400"/>
              <a:t>Trabalhos de pesquisa intra-classe individual e em grupo.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Avaliação 1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Atividades intra classe - AI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Laboratório - LAB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4953000"/>
            <a:ext cx="290300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Avaliação 2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Atividades intra classe - AI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Laboratório - LAB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4800600"/>
            <a:ext cx="29305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906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9060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80340" lvl="0" marL="34290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Média Final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Média  final = </a:t>
            </a:r>
            <a:r>
              <a:rPr lang="pt-BR" u="sng"/>
              <a:t>nota1 + nota2  </a:t>
            </a:r>
            <a:r>
              <a:rPr lang="pt-BR"/>
              <a:t>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pt-BR"/>
              <a:t>				          2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lang="pt-BR"/>
              <a:t>				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de Atividades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80340" lvl="0" marL="34290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Atividades Intra classe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Individual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Atividades em laboratório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Equipe: 3 alunos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</a:t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228600" y="1951672"/>
            <a:ext cx="96774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❑"/>
            </a:pPr>
            <a:r>
              <a:rPr b="1" i="0" lang="pt-BR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Conjunto de métodos e técnicas para transformar dados em imagem através de um dispositivo gráfico.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b="1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990600" y="3581400"/>
            <a:ext cx="20574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5943600" y="3521964"/>
            <a:ext cx="20574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IMAGEM</a:t>
            </a:r>
            <a:endParaRPr/>
          </a:p>
        </p:txBody>
      </p:sp>
      <p:cxnSp>
        <p:nvCxnSpPr>
          <p:cNvPr id="217" name="Google Shape;217;p29"/>
          <p:cNvCxnSpPr/>
          <p:nvPr/>
        </p:nvCxnSpPr>
        <p:spPr>
          <a:xfrm>
            <a:off x="3276600" y="4000500"/>
            <a:ext cx="25146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/>
              <a:t>PROCESSAMENTO GRÁFICO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990600" y="1612900"/>
            <a:ext cx="84201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80340" lvl="0" marL="34290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i="1"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descr="Image2" id="225" name="Google Shape;2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00" y="2133601"/>
            <a:ext cx="71818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31" name="Google Shape;231;p31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Pouco de História</a:t>
            </a:r>
            <a:br>
              <a:rPr lang="pt-BR"/>
            </a:b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b="1" lang="pt-BR"/>
              <a:t>Whirlwind I (</a:t>
            </a:r>
            <a:r>
              <a:rPr b="1" i="1" lang="pt-BR"/>
              <a:t>furacão </a:t>
            </a:r>
            <a:r>
              <a:rPr lang="pt-BR"/>
              <a:t>I</a:t>
            </a:r>
            <a:r>
              <a:rPr b="1" lang="pt-BR"/>
              <a:t>)</a:t>
            </a:r>
            <a:r>
              <a:rPr lang="pt-BR"/>
              <a:t> - 1950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/>
              <a:t>Primeiro computador a possuir recursos gráficos de visualização de dados numéricos.</a:t>
            </a:r>
            <a:endParaRPr/>
          </a:p>
          <a:p>
            <a: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/>
              <a:t>Desenvolvido pelo MIT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/>
              <a:t>Aplicações Acadêmicas 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/>
              <a:t>Aplicações Militares: Sistema de monitoramento e controle de vôos (SAGE).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Ç</a:t>
            </a:r>
            <a:r>
              <a:rPr lang="pt-BR"/>
              <a:t>ÃO</a:t>
            </a:r>
            <a:br>
              <a:rPr lang="pt-BR"/>
            </a:b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762000" y="1600200"/>
            <a:ext cx="86487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b="1" lang="pt-BR"/>
              <a:t>Professor</a:t>
            </a:r>
            <a:r>
              <a:rPr lang="pt-BR"/>
              <a:t>: </a:t>
            </a:r>
            <a:r>
              <a:rPr b="1" lang="pt-BR"/>
              <a:t>Dr. Robson Pequeno de</a:t>
            </a:r>
            <a:r>
              <a:rPr lang="pt-BR"/>
              <a:t> </a:t>
            </a:r>
            <a:r>
              <a:rPr b="1" lang="pt-BR"/>
              <a:t>Sousa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 b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e-mail : </a:t>
            </a:r>
            <a:r>
              <a:rPr b="1" lang="pt-BR" u="sng">
                <a:solidFill>
                  <a:schemeClr val="hlink"/>
                </a:solidFill>
                <a:hlinkClick r:id="rId3"/>
              </a:rPr>
              <a:t>robson.computacao.uepb@gmail.com</a:t>
            </a:r>
            <a:endParaRPr b="1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 b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DROPBOX: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Atendimento:  Laboratório de computação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 b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Pouco de História</a:t>
            </a:r>
            <a:br>
              <a:rPr lang="pt-BR"/>
            </a:b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Tese do Dr. Ivan Sutherland - 1962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i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i="1" lang="pt-BR"/>
              <a:t>Sketchpad - A Man-Machine Graphical Communication System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/>
              <a:t>Propunha o que denominamos de interfaces </a:t>
            </a:r>
            <a:r>
              <a:rPr i="1" lang="pt-BR"/>
              <a:t>WIMP - </a:t>
            </a:r>
            <a:r>
              <a:rPr b="1" i="1" lang="pt-BR"/>
              <a:t>Window-Icon-Menu-Pointer</a:t>
            </a:r>
            <a:r>
              <a:rPr i="1" lang="pt-BR"/>
              <a:t>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/>
              <a:t>Chamou a atenção das industrias automobilísticas e aeroespaciais.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/>
              <a:t>  Levou a General Motors a desenvolver o precursor do sistema CAD.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45" name="Google Shape;245;p33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Passiva ou Interativa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b="1" lang="pt-BR"/>
              <a:t>Computação Gráfica Passiva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O computador prepara e apresenta dados armazenados sob a forma de figuras e o observador/usuário não interfere nesse processo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b="1" lang="pt-BR"/>
              <a:t>Computação Gráfica Interativa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também se utiliza do computador para preparar e apresentar imagens. Nesse caso, entretanto, o observador/usuário pode interagir em tempo real com a imagem.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Gráfico Interativo</a:t>
            </a:r>
            <a:endParaRPr/>
          </a:p>
        </p:txBody>
      </p:sp>
      <p:pic>
        <p:nvPicPr>
          <p:cNvPr descr="ScreenHunter_019" id="253" name="Google Shape;2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2286001"/>
            <a:ext cx="9113177" cy="38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59" name="Google Shape;259;p35"/>
          <p:cNvSpPr txBox="1"/>
          <p:nvPr>
            <p:ph type="title"/>
          </p:nvPr>
        </p:nvSpPr>
        <p:spPr>
          <a:xfrm>
            <a:off x="662121" y="188913"/>
            <a:ext cx="8442457" cy="145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Profissionais da Computação Gráfica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b="1" lang="pt-BR" sz="3200"/>
              <a:t>Usuários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Usam para produzir desenhos e imagens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b="1" lang="pt-BR" sz="3200"/>
              <a:t>Customizadores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Adaptam programas existentes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b="1" lang="pt-BR" sz="3200"/>
              <a:t>Programadores de aplicações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Desenvolvem AutoCAD, Corel, ...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b="1" lang="pt-BR" sz="3200"/>
              <a:t>Desenvolvedores de ferramentas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Desenvolvem OpenGL, DirectX, 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66" name="Google Shape;266;p36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da Computação Gráfica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CAD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Apresentações Gráficas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Arte por Computador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Entretenimento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Educação e Treinamento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Visualização Científica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73" name="Google Shape;273;p37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Aplicações</a:t>
            </a:r>
            <a:endParaRPr/>
          </a:p>
        </p:txBody>
      </p:sp>
      <p:pic>
        <p:nvPicPr>
          <p:cNvPr descr="ScreenHunter_021" id="274" name="Google Shape;2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00" y="3886200"/>
            <a:ext cx="3714750" cy="187483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 txBox="1"/>
          <p:nvPr/>
        </p:nvSpPr>
        <p:spPr>
          <a:xfrm>
            <a:off x="660400" y="2286001"/>
            <a:ext cx="5613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Visualização da Informação</a:t>
            </a:r>
            <a:endParaRPr/>
          </a:p>
        </p:txBody>
      </p:sp>
      <p:pic>
        <p:nvPicPr>
          <p:cNvPr descr="ScreenHunter_020" id="276" name="Google Shape;27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0651" y="2895601"/>
            <a:ext cx="3986477" cy="28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/>
        </p:nvSpPr>
        <p:spPr>
          <a:xfrm>
            <a:off x="330200" y="6019801"/>
            <a:ext cx="3797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Visualização em Medicina </a:t>
            </a:r>
            <a:endParaRPr/>
          </a:p>
        </p:txBody>
      </p:sp>
      <p:sp>
        <p:nvSpPr>
          <p:cNvPr id="278" name="Google Shape;278;p37"/>
          <p:cNvSpPr txBox="1"/>
          <p:nvPr/>
        </p:nvSpPr>
        <p:spPr>
          <a:xfrm>
            <a:off x="5200650" y="6019800"/>
            <a:ext cx="4127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Visualização Cientifica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84" name="Google Shape;284;p38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Aplicações</a:t>
            </a:r>
            <a:endParaRPr/>
          </a:p>
        </p:txBody>
      </p:sp>
      <p:pic>
        <p:nvPicPr>
          <p:cNvPr descr="ScreenHunter_023" id="285" name="Google Shape;2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2590800"/>
            <a:ext cx="38385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Hunter_024" id="286" name="Google Shape;28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0250" y="2590801"/>
            <a:ext cx="4805098" cy="23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 txBox="1"/>
          <p:nvPr/>
        </p:nvSpPr>
        <p:spPr>
          <a:xfrm>
            <a:off x="247650" y="5638800"/>
            <a:ext cx="379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Educação</a:t>
            </a: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4540250" y="5638800"/>
            <a:ext cx="511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Entretenimento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94" name="Google Shape;294;p39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Aplicações</a:t>
            </a:r>
            <a:endParaRPr/>
          </a:p>
        </p:txBody>
      </p:sp>
      <p:pic>
        <p:nvPicPr>
          <p:cNvPr descr="ScreenHunter_025" id="295" name="Google Shape;2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729" y="4005264"/>
            <a:ext cx="6029590" cy="2389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Hunter_026" id="296" name="Google Shape;29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121" y="1916113"/>
            <a:ext cx="2624402" cy="183991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3549650" y="1981200"/>
            <a:ext cx="5943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Realidade Virtual</a:t>
            </a:r>
            <a:r>
              <a:rPr b="0" i="0" lang="pt-BR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pt-BR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Síntese de ambientes imersivos que proporcionam a sensação de estar em outro lugar.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6591962" y="4149726"/>
            <a:ext cx="3314038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Realidade aumentada</a:t>
            </a:r>
            <a:r>
              <a:rPr b="0" i="0" lang="pt-BR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Adição de Informação sobre imagem real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304" name="Google Shape;304;p40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Aplicações</a:t>
            </a:r>
            <a:endParaRPr/>
          </a:p>
        </p:txBody>
      </p:sp>
      <p:pic>
        <p:nvPicPr>
          <p:cNvPr descr="ScreenHunter_027" id="305" name="Google Shape;30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905000"/>
            <a:ext cx="4681273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0"/>
          <p:cNvSpPr txBox="1"/>
          <p:nvPr/>
        </p:nvSpPr>
        <p:spPr>
          <a:xfrm>
            <a:off x="5283200" y="1981201"/>
            <a:ext cx="37147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Sistema de Informação Geográfica</a:t>
            </a:r>
            <a:endParaRPr/>
          </a:p>
        </p:txBody>
      </p:sp>
      <p:pic>
        <p:nvPicPr>
          <p:cNvPr descr="ScreenHunter_028" id="307" name="Google Shape;30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1" y="4594226"/>
            <a:ext cx="3319198" cy="22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0"/>
          <p:cNvSpPr txBox="1"/>
          <p:nvPr/>
        </p:nvSpPr>
        <p:spPr>
          <a:xfrm>
            <a:off x="3962400" y="4800601"/>
            <a:ext cx="5613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CAD - Desenho Assistido por Computador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314" name="Google Shape;314;p41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livre</a:t>
            </a:r>
            <a:endParaRPr/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742950" y="1524000"/>
            <a:ext cx="850265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80"/>
              <a:buChar char="●"/>
            </a:pPr>
            <a:r>
              <a:rPr b="1" lang="pt-BR" sz="3600"/>
              <a:t>Tecnologia de Baixo Nível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X WINDOWS SYSTEM (1984 MIT)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OpenGL(1993 – uma variante do IRIS GL)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, WEBGL </a:t>
            </a:r>
            <a:r>
              <a:rPr b="1" lang="pt-BR"/>
              <a:t>www.opengl.org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rPr b="1" lang="pt-BR" sz="2400"/>
              <a:t>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2880"/>
              <a:buChar char="●"/>
            </a:pPr>
            <a:r>
              <a:rPr b="1" lang="pt-BR" sz="3600"/>
              <a:t>Aplicações</a:t>
            </a:r>
            <a:endParaRPr b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Geração de interfaces gráficas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Geração de Formas geométricas e imagens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1246850" y="228600"/>
            <a:ext cx="8442457" cy="1531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Ç</a:t>
            </a:r>
            <a:r>
              <a:rPr lang="pt-BR"/>
              <a:t>ÃO GR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Á</a:t>
            </a:r>
            <a:r>
              <a:rPr lang="pt-BR"/>
              <a:t>FICA</a:t>
            </a:r>
            <a:r>
              <a:rPr lang="pt-BR" sz="280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908050" y="1981200"/>
            <a:ext cx="87503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pt-BR" sz="2400"/>
              <a:t>Informação do Curso</a:t>
            </a:r>
            <a:endParaRPr/>
          </a:p>
          <a:p>
            <a:pPr indent="-26162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b="1" sz="16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Titulo: Computação Gráfica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Créditos: 04</a:t>
            </a:r>
            <a:endParaRPr/>
          </a:p>
          <a:p>
            <a:pPr indent="-2413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CH Semanal: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b="1" lang="pt-BR" sz="2000"/>
              <a:t>Teórica - 3hs         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b="1" lang="pt-BR" sz="2000"/>
              <a:t>Pratica (laboratório) - 1h </a:t>
            </a:r>
            <a:endParaRPr/>
          </a:p>
          <a:p>
            <a:pPr indent="-2413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-2413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Horário: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 sz="2000"/>
              <a:t>T</a:t>
            </a:r>
            <a:r>
              <a:rPr b="1" lang="pt-BR" sz="2000"/>
              <a:t>  9:00/2h   I  7:00 2h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 sz="2000"/>
              <a:t>T</a:t>
            </a:r>
            <a:r>
              <a:rPr b="1" lang="pt-BR" sz="2000"/>
              <a:t> </a:t>
            </a:r>
            <a:r>
              <a:rPr lang="pt-BR" sz="2000"/>
              <a:t>18:00 </a:t>
            </a:r>
            <a:r>
              <a:rPr b="1" lang="pt-BR" sz="2000"/>
              <a:t>2h   </a:t>
            </a:r>
            <a:r>
              <a:rPr lang="pt-BR" sz="2000"/>
              <a:t>I</a:t>
            </a:r>
            <a:r>
              <a:rPr b="1" lang="pt-BR" sz="2000"/>
              <a:t>  </a:t>
            </a:r>
            <a:r>
              <a:rPr lang="pt-BR" sz="2000"/>
              <a:t>20</a:t>
            </a:r>
            <a:r>
              <a:rPr b="1" lang="pt-BR" sz="2000"/>
              <a:t>:00 2h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342900" lvl="0" marL="34290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SzPts val="640"/>
              <a:buFont typeface="Noto Sans Symbols"/>
              <a:buNone/>
            </a:pPr>
            <a:r>
              <a:rPr b="1" lang="pt-BR" sz="800"/>
              <a:t>        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SzPts val="640"/>
              <a:buFont typeface="Noto Sans Symbols"/>
              <a:buNone/>
            </a:pPr>
            <a:r>
              <a:rPr b="1" lang="pt-BR" sz="800"/>
              <a:t>        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SzPts val="640"/>
              <a:buFont typeface="Noto Sans Symbols"/>
              <a:buNone/>
            </a:pPr>
            <a:r>
              <a:rPr lang="pt-BR" sz="800"/>
              <a:t>	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4929" y="539751"/>
            <a:ext cx="3725069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321" name="Google Shape;321;p42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livre</a:t>
            </a:r>
            <a:endParaRPr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742950" y="1600200"/>
            <a:ext cx="866775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b="1" lang="pt-BR"/>
              <a:t>Tecnologia de Alto Nível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Java 3D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pt-BR"/>
              <a:t> Biblioteca padrão da linguagem Java, para criação de programas com gráficos 3D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VRML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pt-BR"/>
              <a:t>Padrão utilizado para modelagem e transmissão de informação 3D e mundos virtuais</a:t>
            </a:r>
            <a:r>
              <a:rPr lang="pt-BR"/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b="1" sz="2400"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b="1" lang="pt-BR"/>
              <a:t>Aplicações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Criação de mundo virtuais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Criação de animações interativas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Plano de Ensino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80340" lvl="0" marL="342900" rtl="0" algn="l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>
              <a:solidFill>
                <a:schemeClr val="folHlink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Char char="•"/>
            </a:pPr>
            <a:r>
              <a:rPr b="1" lang="pt-BR"/>
              <a:t>Objetivos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Char char="•"/>
            </a:pPr>
            <a:r>
              <a:rPr b="1" lang="pt-BR"/>
              <a:t>Ementa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Char char="•"/>
            </a:pPr>
            <a:r>
              <a:rPr b="1" lang="pt-BR"/>
              <a:t>Metodologia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Char char="•"/>
            </a:pPr>
            <a:r>
              <a:rPr b="1" lang="pt-BR"/>
              <a:t>Recursos Didáticos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Char char="•"/>
            </a:pPr>
            <a:r>
              <a:rPr b="1" lang="pt-BR"/>
              <a:t>Avaliação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Char char="•"/>
            </a:pPr>
            <a:r>
              <a:rPr b="1" lang="pt-BR"/>
              <a:t>Bibliografia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04800" y="1981200"/>
            <a:ext cx="9448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pt-BR" sz="2800"/>
              <a:t>Apresentar uma introdução aos principais conceitos, tópicos relacionados a pesquisa e  desenvolvimento em computação Gráfica e Processamento de Imagens. Incluindo uma discussão detalhada de novas tecnologias  e direções futuras.</a:t>
            </a:r>
            <a:endParaRPr/>
          </a:p>
          <a:p>
            <a:pPr indent="-20066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pt-BR" sz="2800"/>
              <a:t>Após o término do curso o aluno terá conhecimento necessário para entender as últimas inovações em Computação Gráfica e Processamento de Imagens.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 e Conte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ú</a:t>
            </a:r>
            <a:r>
              <a:rPr lang="pt-BR"/>
              <a:t>do Program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á</a:t>
            </a:r>
            <a:r>
              <a:rPr lang="pt-BR"/>
              <a:t>tico</a:t>
            </a:r>
            <a:endParaRPr b="0"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990600" y="1600200"/>
            <a:ext cx="86677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pt-BR" sz="2400"/>
              <a:t>EMENTA : Visão geral da Computação Gráfica e Processamento de Imagens: </a:t>
            </a:r>
            <a:r>
              <a:rPr lang="pt-BR" sz="2400"/>
              <a:t>Apresentando conceitos, métodos, técnicas e suas aplicações</a:t>
            </a:r>
            <a:r>
              <a:rPr b="1" lang="pt-BR" sz="2400"/>
              <a:t>.</a:t>
            </a:r>
            <a:r>
              <a:rPr b="1" lang="pt-BR" sz="2000"/>
              <a:t>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pt-BR" sz="2400"/>
              <a:t>CONTEÚDO PROGRAMÁTICO</a:t>
            </a:r>
            <a:r>
              <a:rPr b="1" lang="pt-BR" sz="2000"/>
              <a:t>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b="1" lang="pt-BR" sz="2000"/>
              <a:t>INTRODUÇÃO</a:t>
            </a:r>
            <a:r>
              <a:rPr lang="pt-BR" sz="2000"/>
              <a:t>: Origens da Computação Gráfica;  O que é Computação Gráfica; Aplicações da Computação Gráfica</a:t>
            </a:r>
            <a:r>
              <a:rPr b="1" lang="pt-BR" sz="2000"/>
              <a:t>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b="1" lang="pt-BR" sz="2000"/>
              <a:t>DISPOSITIVOS PERIFÉRICOS GRÁFICOS : </a:t>
            </a:r>
            <a:r>
              <a:rPr lang="pt-BR" sz="2000"/>
              <a:t>Visão geral dos dispositivos utilizados em CG ;  Classificação dos dispositivos: matriciais x vetoriais; dispositivos de visualização; dispositivos de armazenamento; arquitetura básica da controladora de vídeo; palletes de cores.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 e Conte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ú</a:t>
            </a:r>
            <a:r>
              <a:rPr lang="pt-BR"/>
              <a:t>do Program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á</a:t>
            </a:r>
            <a:r>
              <a:rPr lang="pt-BR"/>
              <a:t>tico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REVISÃO MATEMÁTICA : </a:t>
            </a:r>
            <a:r>
              <a:rPr lang="pt-BR" sz="2000"/>
              <a:t>Principais conceitos matemáticos utilizados na Computação Gráfica.</a:t>
            </a:r>
            <a:endParaRPr b="1"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PRIMITIVAS GRAFICAS: </a:t>
            </a:r>
            <a:r>
              <a:rPr lang="pt-BR" sz="2000"/>
              <a:t>Desenhos de primitivas gráficas: reta, circunferência, algoritmo DDA e Ponto Médio.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COMPUTAÇÃO GRÁFICA 2D</a:t>
            </a:r>
            <a:r>
              <a:rPr lang="pt-BR" sz="2000"/>
              <a:t>: Transformações geométricas 2D; Visualização de objetos 2D. 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PACOTE GRÁFICO OPENGL / WEBGL</a:t>
            </a:r>
            <a:r>
              <a:rPr lang="pt-BR" sz="2000"/>
              <a:t>: Inicialização; Definição de entidades gráficas; Uso de transformações geométricas; Uso de cores; Diferenças entre OpenGL, GLUT E WEBGL.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pt-BR" sz="2000"/>
              <a:t> </a:t>
            </a:r>
            <a:r>
              <a:rPr b="1" lang="pt-BR" sz="2000"/>
              <a:t>NOÇÕES DE MODELAGEM GEOMÉTRICA  E VISUALIZAÇÃO 3D</a:t>
            </a:r>
            <a:r>
              <a:rPr lang="pt-BR" sz="2000"/>
              <a:t>: Sistemas de coordenadas espaciais; Mudança de sistemas de coordenadas;Transformações geométricas 3D; Projeções: paralela e em perspectiva; Formas de representação de objetos 3D e estruturas de dados;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 e Conte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ú</a:t>
            </a:r>
            <a:r>
              <a:rPr lang="pt-BR"/>
              <a:t>do Program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á</a:t>
            </a:r>
            <a:r>
              <a:rPr lang="pt-BR"/>
              <a:t>tico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42950" y="1981200"/>
            <a:ext cx="847725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FUNDAMENTOS DE IMAGENS DIGITAIS</a:t>
            </a:r>
            <a:r>
              <a:rPr lang="pt-BR" sz="2000"/>
              <a:t>:  Aquisição e digitalização de imagens; propriedades de uma imagem digital; operações lógicas e aritméticas; operações de convolução com máscaras.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FILTRAGEM: REALCE E SUAVISAÇÃO DE IMAGENS</a:t>
            </a:r>
            <a:r>
              <a:rPr lang="pt-BR" sz="2000"/>
              <a:t>:  Filtragem no domínio espacial; suavização de imagens no domínio espacial; Realce de imagens domínio espacial; Idéias do processamento de imagens coloridas; Filtros Morfológicos; Processamento de imagens no domínio da frequência.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TÉCNICAS DE MODIFICAÇÃO DE HISTOGRAMA</a:t>
            </a:r>
            <a:r>
              <a:rPr lang="pt-BR" sz="2000"/>
              <a:t>:  Conceito de histograma; Transformações de intensidade; Equalização de histograma; Expansão e compressão de histograma.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 e Conte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ú</a:t>
            </a:r>
            <a:r>
              <a:rPr lang="pt-BR"/>
              <a:t>do Program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á</a:t>
            </a:r>
            <a:r>
              <a:rPr lang="pt-BR"/>
              <a:t>tico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SEMINÁRIOS EM COMPUTAÇÃO</a:t>
            </a:r>
            <a:r>
              <a:rPr lang="pt-BR" sz="2000"/>
              <a:t> </a:t>
            </a:r>
            <a:r>
              <a:rPr b="1" lang="pt-BR" sz="2000"/>
              <a:t>GRÁFICA:</a:t>
            </a:r>
            <a:r>
              <a:rPr lang="pt-BR" sz="2000"/>
              <a:t> Realidade Virtual; Princípios básicos, aplicações e dispositivos; Visualização Científica; Conceitos básicos, aplicações e exemplos de sistemas; Animação assistida por computador; Princípios básicos de renderização;  desenvolvimentos de aplicativos em processamento de imagens, Sistemas de reconhecimento de padrões; Realidade Virtual, Geometria fractal; Temas associados com as áreas de Computação Gráfica e Processamento de Imagens digitais.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S_BR_ProjectOverview">
  <a:themeElements>
    <a:clrScheme name="Tema do Office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