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906000"/>
  <p:notesSz cx="6858000" cy="9144000"/>
  <p:embeddedFontLst>
    <p:embeddedFont>
      <p:font typeface="Tahoma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8" name="Google Shape;43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gradFill>
          <a:gsLst>
            <a:gs pos="0">
              <a:srgbClr val="00478F"/>
            </a:gs>
            <a:gs pos="50000">
              <a:schemeClr val="dk2"/>
            </a:gs>
            <a:gs pos="100000">
              <a:srgbClr val="00478F"/>
            </a:gs>
          </a:gsLst>
          <a:lin ang="54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412750" y="0"/>
            <a:ext cx="1568450" cy="6856413"/>
          </a:xfrm>
          <a:prstGeom prst="rect">
            <a:avLst/>
          </a:prstGeom>
          <a:gradFill>
            <a:gsLst>
              <a:gs pos="0">
                <a:srgbClr val="0052A4"/>
              </a:gs>
              <a:gs pos="50000">
                <a:srgbClr val="0066CC">
                  <a:alpha val="49803"/>
                </a:srgbClr>
              </a:gs>
              <a:gs pos="100000">
                <a:srgbClr val="0052A4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42950" y="2438400"/>
            <a:ext cx="9161463" cy="762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002B56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742950" y="22860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228850" y="41148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42950" y="6019800"/>
            <a:ext cx="2063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384550" y="6019800"/>
            <a:ext cx="313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7099300" y="6019800"/>
            <a:ext cx="2063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3505200"/>
            <a:ext cx="5118100" cy="1524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3048000" y="-323850"/>
            <a:ext cx="381000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5519738" y="2147888"/>
            <a:ext cx="51816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1233488" y="119062"/>
            <a:ext cx="5181600" cy="616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42950" y="1981200"/>
            <a:ext cx="413385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5029200" y="1981200"/>
            <a:ext cx="413385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00478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12750" y="0"/>
            <a:ext cx="1568450" cy="6856413"/>
          </a:xfrm>
          <a:prstGeom prst="rect">
            <a:avLst/>
          </a:prstGeom>
          <a:gradFill>
            <a:gsLst>
              <a:gs pos="0">
                <a:srgbClr val="0066CC">
                  <a:alpha val="49803"/>
                </a:srgbClr>
              </a:gs>
              <a:gs pos="100000">
                <a:srgbClr val="0052A4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5100" y="1752600"/>
            <a:ext cx="5118100" cy="1524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42950" y="6629400"/>
            <a:ext cx="3797300" cy="227013"/>
          </a:xfrm>
          <a:prstGeom prst="rect">
            <a:avLst/>
          </a:prstGeom>
          <a:gradFill>
            <a:gsLst>
              <a:gs pos="0">
                <a:srgbClr val="B32300"/>
              </a:gs>
              <a:gs pos="50000">
                <a:schemeClr val="hlink"/>
              </a:gs>
              <a:gs pos="100000">
                <a:srgbClr val="B323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25500" y="762000"/>
            <a:ext cx="9078913" cy="762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002B56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4295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7099300" y="5943600"/>
            <a:ext cx="2063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Relationship Id="rId4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forumpcs.com.br/review.php?r=124680&amp;page=2" TargetMode="External"/><Relationship Id="rId4" Type="http://schemas.openxmlformats.org/officeDocument/2006/relationships/hyperlink" Target="http://www.forumpcs.com.br/review.php?r=124680&amp;page=2" TargetMode="External"/><Relationship Id="rId5" Type="http://schemas.openxmlformats.org/officeDocument/2006/relationships/hyperlink" Target="http://www.forumpcs.com.br/review.php?r=124680&amp;page=2" TargetMode="External"/><Relationship Id="rId6" Type="http://schemas.openxmlformats.org/officeDocument/2006/relationships/hyperlink" Target="http://www.forumpcs.com.br/review.php?r=124680&amp;page=2" TargetMode="External"/><Relationship Id="rId7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youtube.com/watch?v=ML2Cik7-7ic" TargetMode="External"/><Relationship Id="rId4" Type="http://schemas.openxmlformats.org/officeDocument/2006/relationships/image" Target="../media/image2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hyperlink" Target="http://www.youtube.com/watch?v=TDuP8PtDJbE&amp;feature=player_embedded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Relationship Id="rId5" Type="http://schemas.openxmlformats.org/officeDocument/2006/relationships/image" Target="../media/image2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4294967295" type="ftr"/>
          </p:nvPr>
        </p:nvSpPr>
        <p:spPr>
          <a:xfrm>
            <a:off x="363392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96" name="Google Shape;96;p13"/>
          <p:cNvSpPr txBox="1"/>
          <p:nvPr>
            <p:ph type="ctrTitle"/>
          </p:nvPr>
        </p:nvSpPr>
        <p:spPr>
          <a:xfrm>
            <a:off x="742950" y="22860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Computação Gráfica</a:t>
            </a:r>
            <a:endParaRPr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2228850" y="41148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pt-BR"/>
              <a:t>Dispositivos de Entrada e Saída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 Definição da Imagem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A máscara metálica, contudo, não consegue, por si só, garantir a perfeita definição dos elementos da imagem.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>
                <a:solidFill>
                  <a:schemeClr val="lt2"/>
                </a:solidFill>
              </a:rPr>
              <a:t>Conseqüência: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–"/>
            </a:pPr>
            <a:r>
              <a:rPr lang="pt-BR">
                <a:solidFill>
                  <a:schemeClr val="lt2"/>
                </a:solidFill>
              </a:rPr>
              <a:t>Qualidade do foco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–"/>
            </a:pPr>
            <a:r>
              <a:rPr lang="pt-BR">
                <a:solidFill>
                  <a:schemeClr val="lt2"/>
                </a:solidFill>
              </a:rPr>
              <a:t>Pureza das cores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–"/>
            </a:pPr>
            <a:r>
              <a:rPr lang="pt-BR">
                <a:solidFill>
                  <a:schemeClr val="lt2"/>
                </a:solidFill>
              </a:rPr>
              <a:t>Convergência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 de Convergência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340" lvl="0" marL="34290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O erro de convergência pode ser facilmente notado em imagens com fantasmas.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O erro ocorre porque os três feixes de elétrons (um para cada cor) não estão incidindo sobre o mesmo grupo de pontos.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i="1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Possível Solução</a:t>
            </a:r>
            <a:endParaRPr/>
          </a:p>
        </p:txBody>
      </p:sp>
      <p:pic>
        <p:nvPicPr>
          <p:cNvPr descr="http://www.samsung.com.br/produtos/monitores/samsung_responde/images/pontos_vizinhos_acesos_impr.gif"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25" y="2471738"/>
            <a:ext cx="3276203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3776663" y="2657475"/>
            <a:ext cx="5928122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Pontos vizinhos acesos impropriamente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879850" y="3429000"/>
            <a:ext cx="570626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Solução:</a:t>
            </a:r>
            <a:r>
              <a:rPr lang="pt-B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aumento na intensidade do feixe de eletrons</a:t>
            </a:r>
            <a:endParaRPr/>
          </a:p>
          <a:p>
            <a:pPr indent="-76200" lvl="0" mar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Conseqüência:</a:t>
            </a:r>
            <a:r>
              <a:rPr lang="pt-B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Efeito Doming (alongamento dos orifícios da mascara metálica)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908050" y="609601"/>
            <a:ext cx="6187591" cy="7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Varredura de uma Imagem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839258" y="2070101"/>
            <a:ext cx="8571442" cy="408195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Dispositivos de varredura:</a:t>
            </a:r>
            <a:endParaRPr/>
          </a:p>
          <a:p>
            <a:pPr indent="-228600" lvl="1" marL="6858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a imagem é gerada pela varredura seqüencial da memória de imagem e do monitor;</a:t>
            </a:r>
            <a:endParaRPr/>
          </a:p>
          <a:p>
            <a:pPr indent="-228600" lvl="1" marL="6858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quadro</a:t>
            </a:r>
            <a:r>
              <a:rPr lang="pt-BR"/>
              <a:t> (“frame’’) - imagem gerada em um ciclo de refrescamento;</a:t>
            </a:r>
            <a:endParaRPr/>
          </a:p>
          <a:p>
            <a:pPr indent="-228600" lvl="1" marL="6858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cintilação</a:t>
            </a:r>
            <a:r>
              <a:rPr lang="pt-BR"/>
              <a:t> - piscamento que ocorre quando a taxa de refrescamento é insuficiente.</a:t>
            </a:r>
            <a:endParaRPr/>
          </a:p>
          <a:p>
            <a:pPr indent="-66040" lvl="0" marL="228600" rtl="0" algn="l">
              <a:lnSpc>
                <a:spcPct val="94000"/>
              </a:lnSpc>
              <a:spcBef>
                <a:spcPts val="1504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Varredura de uma Imagem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34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504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Frequência de Fuzão Crítica (CFF)</a:t>
            </a:r>
            <a:endParaRPr/>
          </a:p>
          <a:p>
            <a:pPr indent="-107950" lvl="1" marL="742950" rtl="0" algn="l">
              <a:lnSpc>
                <a:spcPct val="94000"/>
              </a:lnSpc>
              <a:spcBef>
                <a:spcPts val="1316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4000"/>
              </a:lnSpc>
              <a:spcBef>
                <a:spcPts val="1316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Um número mínimo de frames devem ser exibido em cada segundo  para eliminar pontos na imagem.</a:t>
            </a:r>
            <a:endParaRPr/>
          </a:p>
          <a:p>
            <a:pPr indent="-285750" lvl="1" marL="742950" rtl="0" algn="l">
              <a:lnSpc>
                <a:spcPct val="94000"/>
              </a:lnSpc>
              <a:spcBef>
                <a:spcPts val="1316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Tipicamente ~60 vezes por segundo para o display raster.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Varredura de uma Imagem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1281245" y="2017714"/>
            <a:ext cx="8420100" cy="45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Tipos de varredura: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Progressiva</a:t>
            </a:r>
            <a:r>
              <a:rPr lang="pt-BR"/>
              <a:t> - linhas são lidas em ordem crescente, como na maioria dos monitores;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entrelaçada</a:t>
            </a:r>
            <a:r>
              <a:rPr lang="pt-BR"/>
              <a:t> - o quadro é dividido em dois campos (linhas pares e linhas ímpares), como na TV.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Varredura de uma Imagem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0" y="2017713"/>
            <a:ext cx="9701345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 sz="2400"/>
              <a:t>            Varredura Progressiva            Varredura Entrelaçada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3" y="2562226"/>
            <a:ext cx="4772422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666" y="2576514"/>
            <a:ext cx="4834334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Varredura de uma Imagem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Parâmetros de varredura: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freqüência (de varredura) vertical </a:t>
            </a:r>
            <a:r>
              <a:rPr lang="pt-BR"/>
              <a:t>= número de quadros por segundo;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freqüência (de varredura) horizontal </a:t>
            </a:r>
            <a:r>
              <a:rPr lang="pt-BR"/>
              <a:t>= número de linhas preenchidas por segundo;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b="1" lang="pt-BR"/>
              <a:t>faixa de passagem </a:t>
            </a:r>
            <a:r>
              <a:rPr lang="pt-BR"/>
              <a:t>= número de pixels por segundo / 2.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33" name="Google Shape;233;p30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Varredura de uma Imagem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Freqüências típicas de alguns monitores: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1" y="3124200"/>
            <a:ext cx="9317831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Dot pitch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742950" y="1676400"/>
            <a:ext cx="87503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</a:t>
            </a:r>
            <a:r>
              <a:rPr i="1"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pitch</a:t>
            </a: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medido em milímetros, e os valores encontrados nos modelos de monitores mais comuns são de 0,28 mm ou menores.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www.samsung.com.br/produtos/monitores/samsung_responde/images/medida_dot_pitch.gif"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650" y="2971801"/>
            <a:ext cx="5622000" cy="229711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1073150" y="5486401"/>
            <a:ext cx="7346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http://www.samsung.com.br/produtos/monitores/samsung_responde/sams_resp_vol1.3.html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Dispositivos Gráficos de Entrada 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742950" y="1600200"/>
            <a:ext cx="8667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Teclado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Mouse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i="1" lang="pt-BR" sz="2000"/>
              <a:t>Trackball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i="1" lang="pt-BR" sz="2000"/>
              <a:t>Joystick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i="1" lang="pt-BR" sz="2000"/>
              <a:t>Light Pen</a:t>
            </a:r>
            <a:r>
              <a:rPr lang="pt-BR" sz="2000"/>
              <a:t>: </a:t>
            </a:r>
            <a:r>
              <a:rPr lang="pt-BR" sz="1800"/>
              <a:t>É uma caneta ótica que fornece a posição absoluta na tela. Ela detecta o feixe eletrônico que redesenha a tela, por uma célula fotoelétrica montada na ponta de uma caneta.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Telas sensíveis ao toque</a:t>
            </a:r>
            <a:r>
              <a:rPr lang="pt-BR" sz="2000"/>
              <a:t>: </a:t>
            </a:r>
            <a:r>
              <a:rPr lang="pt-BR" sz="1800"/>
              <a:t>É uma mistura de digitalizadores e canetas óticas pois funcionam com o contato do dedo do operador com a tela do monitor.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Mesa Digitalizadora</a:t>
            </a:r>
            <a:r>
              <a:rPr b="1" lang="pt-BR" sz="1600"/>
              <a:t>: </a:t>
            </a:r>
            <a:r>
              <a:rPr lang="pt-BR" sz="1800"/>
              <a:t>Dispositivo vetorial que consiste de uma mesa e de um apontador. A cada vez que o usuário toca a mesa com o apontador é informado ao computador a coordenada deste ponto da mesa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Terminal Vetorial (histórico)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742950" y="1600200"/>
            <a:ext cx="85026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Problemas deste tipo de arquitetura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Qualidade ruim da imagem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Imagens complexas piscam devido a baixa taxa de redesenho.</a:t>
            </a:r>
            <a:r>
              <a:rPr lang="pt-BR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3013075" y="2366963"/>
            <a:ext cx="990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3810000"/>
            <a:ext cx="42926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59" name="Google Shape;259;p33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Terminal Raster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32080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Frame buffer:  memória de imagem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A imagem a ser visualizada é armazenada como uma matriz de pixels.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E:\compgrafica\Dispositivos de Visualização_arquivos\fig24.gif"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3733801"/>
            <a:ext cx="5283200" cy="231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67" name="Google Shape;267;p3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Terminal Raster</a:t>
            </a:r>
            <a:endParaRPr/>
          </a:p>
        </p:txBody>
      </p:sp>
      <p:pic>
        <p:nvPicPr>
          <p:cNvPr id="268" name="Google Shape;26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1828800"/>
            <a:ext cx="6433741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74" name="Google Shape;274;p35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Arquitetura mais comum de terminal gráfico por varredura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742950" y="1524000"/>
            <a:ext cx="8420100" cy="461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Uma parte da memória do sistema serve como frame buffer.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O controlador de vídeo exibe a imagem armazenada  acessando esta parte de memória através de uma porta</a:t>
            </a:r>
            <a:r>
              <a:rPr lang="pt-BR" sz="2000"/>
              <a:t>.</a:t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2940844" y="2505075"/>
            <a:ext cx="990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950" y="3505200"/>
            <a:ext cx="5448300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83" name="Google Shape;283;p3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Arquitetura com Processador Gráfico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1155700" y="1905000"/>
            <a:ext cx="842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Operação raster: copia, combinação de áreas retangulares de pixeis, etc.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Gerar primitivas gráficas: pontos, retas, círculos, etc.</a:t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2930525" y="2195513"/>
            <a:ext cx="990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3581401"/>
            <a:ext cx="40449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Terminais Coloridos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Se existe apenas um bit associado a cada feixe de elétron (ou seja, três bits de memória por pixel), pode-se obter oito cores distintas, conforme mostrado na tabela abaixo.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descr="C:\Temp\ScreenHunter_038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1" y="3352801"/>
            <a:ext cx="2823898" cy="286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00" name="Google Shape;300;p38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 de Cores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340" lvl="0" marL="34290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O número de bits associado a cada pixel é denominado de “profundidade do pixel”.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Se cada feixe tem profundidade </a:t>
            </a:r>
            <a:r>
              <a:rPr i="1" lang="pt-BR"/>
              <a:t>p, </a:t>
            </a:r>
            <a:r>
              <a:rPr lang="pt-BR"/>
              <a:t>o pixel tem profundidade 3</a:t>
            </a:r>
            <a:r>
              <a:rPr i="1" lang="pt-BR"/>
              <a:t>p (colorido)</a:t>
            </a:r>
            <a:r>
              <a:rPr lang="pt-BR"/>
              <a:t>, e pode gerar 2</a:t>
            </a:r>
            <a:r>
              <a:rPr baseline="30000" lang="pt-BR"/>
              <a:t>3</a:t>
            </a:r>
            <a:r>
              <a:rPr baseline="30000" i="1" lang="pt-BR"/>
              <a:t>p</a:t>
            </a:r>
            <a:r>
              <a:rPr lang="pt-BR"/>
              <a:t> cores.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07" name="Google Shape;307;p3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Look-up-table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660400" y="1524000"/>
            <a:ext cx="899795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Utiliza tabela de consulta de cores (</a:t>
            </a:r>
            <a:r>
              <a:rPr i="1" lang="pt-BR" sz="2400"/>
              <a:t>Look-up-table</a:t>
            </a:r>
            <a:r>
              <a:rPr lang="pt-BR" sz="2400"/>
              <a:t>). Cada pixel tem um valor de 8 bits associados.</a:t>
            </a:r>
            <a:endParaRPr/>
          </a:p>
          <a:p>
            <a:pPr indent="-2413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sp>
        <p:nvSpPr>
          <p:cNvPr id="309" name="Google Shape;309;p39"/>
          <p:cNvSpPr/>
          <p:nvPr/>
        </p:nvSpPr>
        <p:spPr>
          <a:xfrm>
            <a:off x="2811860" y="1847850"/>
            <a:ext cx="990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:\compgrafica\Dispositivos de Visualização_arquivos\fig27.gif" id="310" name="Google Shape;3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2971800"/>
            <a:ext cx="8048625" cy="246856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/>
        </p:nvSpPr>
        <p:spPr>
          <a:xfrm>
            <a:off x="825500" y="5638801"/>
            <a:ext cx="86677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figura mostra um frame buffer com 8 bits por pixel, e uma LUT com 12 bits por posição.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17" name="Google Shape;317;p40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0" y="1981200"/>
            <a:ext cx="91630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Para N bit planes/cor,  com W-bit-wide LUT.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(2</a:t>
            </a:r>
            <a:r>
              <a:rPr baseline="30000" lang="pt-BR"/>
              <a:t>3</a:t>
            </a:r>
            <a:r>
              <a:rPr lang="pt-BR"/>
              <a:t>)</a:t>
            </a:r>
            <a:r>
              <a:rPr baseline="30000" lang="pt-BR"/>
              <a:t>N  </a:t>
            </a:r>
            <a:r>
              <a:rPr lang="pt-BR"/>
              <a:t>cores possíveis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(2</a:t>
            </a:r>
            <a:r>
              <a:rPr baseline="30000" lang="pt-BR"/>
              <a:t>3</a:t>
            </a:r>
            <a:r>
              <a:rPr lang="pt-BR"/>
              <a:t>)</a:t>
            </a:r>
            <a:r>
              <a:rPr baseline="30000" lang="pt-BR"/>
              <a:t>W</a:t>
            </a:r>
            <a:r>
              <a:rPr lang="pt-BR"/>
              <a:t> cores possíveis de uma pallete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Para N=8 e W = 10, existem 16.777.216 (2</a:t>
            </a:r>
            <a:r>
              <a:rPr baseline="30000" lang="pt-BR"/>
              <a:t>3</a:t>
            </a:r>
            <a:r>
              <a:rPr lang="pt-BR"/>
              <a:t>)</a:t>
            </a:r>
            <a:r>
              <a:rPr baseline="30000" lang="pt-BR"/>
              <a:t>8</a:t>
            </a:r>
            <a:r>
              <a:rPr lang="pt-BR"/>
              <a:t> cores de uma pallete de 1.073.741.824 (2</a:t>
            </a:r>
            <a:r>
              <a:rPr baseline="30000" lang="pt-BR"/>
              <a:t>3</a:t>
            </a:r>
            <a:r>
              <a:rPr lang="pt-BR"/>
              <a:t>)</a:t>
            </a:r>
            <a:r>
              <a:rPr baseline="30000" lang="pt-BR"/>
              <a:t>10 </a:t>
            </a:r>
            <a:r>
              <a:rPr lang="pt-BR"/>
              <a:t> que pode ser mostrado alguma vez.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24" name="Google Shape;324;p4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Frame Buffer</a:t>
            </a:r>
            <a:endParaRPr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000"/>
              <a:t>6-bit-plane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Frame buffer colorida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pt-BR" sz="2100"/>
              <a:t>Com W-bit-wide tabela de cores</a:t>
            </a:r>
            <a:endParaRPr/>
          </a:p>
          <a:p>
            <a:pPr indent="-2413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descr="C:\Temp\ScreenHunter_004.jpg" id="326" name="Google Shape;3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2819400"/>
            <a:ext cx="6996113" cy="321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Dispositivos Gráficos de Saída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25500" y="1600200"/>
            <a:ext cx="8585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Traçadores Gráficos ou </a:t>
            </a:r>
            <a:r>
              <a:rPr b="1" i="1" lang="pt-BR" sz="2000"/>
              <a:t>Plotters</a:t>
            </a:r>
            <a:r>
              <a:rPr b="1" lang="pt-BR" sz="2000"/>
              <a:t>:</a:t>
            </a:r>
            <a:r>
              <a:rPr b="1" lang="pt-BR" sz="1800"/>
              <a:t> </a:t>
            </a:r>
            <a:r>
              <a:rPr lang="pt-BR" sz="2000"/>
              <a:t>São dispositivos vetoriais e eletro-mecânicos que de uma forma geral, produzem o desenho pelo movimento de uma caneta na superfície do papel. Existem dois tipos: o papel </a:t>
            </a:r>
            <a:r>
              <a:rPr lang="pt-BR" sz="2000" u="sng"/>
              <a:t>permanece fixo e a caneta produz desenhos sobre o mesmo pela combinação de movimentos horizontais e verticais</a:t>
            </a:r>
            <a:r>
              <a:rPr lang="pt-BR" sz="2000"/>
              <a:t>;  o desenho é produzido pela </a:t>
            </a:r>
            <a:r>
              <a:rPr lang="pt-BR" sz="2000" u="sng"/>
              <a:t>combinação dos movimentos do papel e da caneta </a:t>
            </a:r>
            <a:endParaRPr/>
          </a:p>
          <a:p>
            <a:pPr indent="-2413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pt-BR" sz="2000"/>
              <a:t>Impressoras</a:t>
            </a:r>
            <a:r>
              <a:rPr lang="pt-BR" sz="2000"/>
              <a:t>:</a:t>
            </a:r>
            <a:r>
              <a:rPr lang="pt-BR" sz="1800"/>
              <a:t> </a:t>
            </a:r>
            <a:r>
              <a:rPr lang="pt-BR" sz="2000"/>
              <a:t>Tem por principal função a impressão, em papel de textos compostos de caracteres alfanuméricos. Ex: matriciais, jato de tinta, laser,  térmicas e 3D.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440"/>
              <a:buChar char="●"/>
            </a:pPr>
            <a:r>
              <a:rPr lang="pt-BR" sz="1800"/>
              <a:t> </a:t>
            </a:r>
            <a:r>
              <a:rPr b="1" lang="pt-BR" sz="2000"/>
              <a:t>Dispositivos de Vídeo:</a:t>
            </a:r>
            <a:r>
              <a:rPr b="1" lang="pt-BR" sz="1800"/>
              <a:t> </a:t>
            </a:r>
            <a:r>
              <a:rPr lang="pt-BR" sz="2000"/>
              <a:t>São os dispositivos de exibição adequados a ambientes interativos. Ex. vetoriais, </a:t>
            </a:r>
            <a:r>
              <a:rPr i="1" lang="pt-BR" sz="2000"/>
              <a:t>raster</a:t>
            </a:r>
            <a:r>
              <a:rPr lang="pt-BR" sz="2000"/>
              <a:t>, lcd, etc.</a:t>
            </a:r>
            <a:r>
              <a:rPr lang="pt-BR" sz="1800"/>
              <a:t>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32" name="Google Shape;332;p42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de Sistemas Raster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Caro X Barato</a:t>
            </a:r>
            <a:endParaRPr/>
          </a:p>
        </p:txBody>
      </p:sp>
      <p:cxnSp>
        <p:nvCxnSpPr>
          <p:cNvPr id="334" name="Google Shape;334;p42"/>
          <p:cNvCxnSpPr/>
          <p:nvPr/>
        </p:nvCxnSpPr>
        <p:spPr>
          <a:xfrm>
            <a:off x="3797300" y="3657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:\Temp\ScreenHunter_002.jpg" id="335" name="Google Shape;3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1"/>
            <a:ext cx="4879050" cy="37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 txBox="1"/>
          <p:nvPr/>
        </p:nvSpPr>
        <p:spPr>
          <a:xfrm>
            <a:off x="5943600" y="2590801"/>
            <a:ext cx="3632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Imagem: 1280 X 1024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42" name="Google Shape;342;p43"/>
          <p:cNvSpPr txBox="1"/>
          <p:nvPr>
            <p:ph type="title"/>
          </p:nvPr>
        </p:nvSpPr>
        <p:spPr>
          <a:xfrm>
            <a:off x="457200" y="762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cores</a:t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0" y="-4829175"/>
            <a:ext cx="990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Temp\ScreenHunter_009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50" y="4800600"/>
            <a:ext cx="7305675" cy="1246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Temp\ScreenHunter_008.jpg" id="345" name="Google Shape;34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1" y="1905000"/>
            <a:ext cx="734351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Novas tecnologias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990600" y="1600200"/>
            <a:ext cx="8564563" cy="475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000"/>
              <a:t> LCD monitores de cristais liquidos</a:t>
            </a:r>
            <a:endParaRPr sz="20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28600" lvl="4" marL="2057400" rtl="0" algn="l"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000"/>
          </a:p>
          <a:p>
            <a:pPr indent="-228600" lvl="4" marL="2057400" rtl="0" algn="l"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000" u="sng">
              <a:solidFill>
                <a:schemeClr val="hlink"/>
              </a:solidFill>
              <a:hlinkClick r:id="rId3"/>
            </a:endParaRPr>
          </a:p>
          <a:p>
            <a:pPr indent="-228600" lvl="4" marL="2057400" rtl="0" algn="l"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000" u="sng">
              <a:solidFill>
                <a:schemeClr val="hlink"/>
              </a:solidFill>
              <a:hlinkClick r:id="rId4"/>
            </a:endParaRPr>
          </a:p>
          <a:p>
            <a:pPr indent="-228600" lvl="4" marL="2057400" rtl="0" algn="l"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000" u="sng">
              <a:solidFill>
                <a:schemeClr val="hlink"/>
              </a:solidFill>
              <a:hlinkClick r:id="rId5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rPr lang="pt-BR" sz="1000" u="sng">
                <a:solidFill>
                  <a:schemeClr val="hlink"/>
                </a:solidFill>
                <a:hlinkClick r:id="rId6"/>
              </a:rPr>
              <a:t>http://www.forumpcs.com.br/review.php?r=124680&amp;page=2</a:t>
            </a:r>
            <a:endParaRPr sz="10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280"/>
              <a:buChar char="●"/>
            </a:pPr>
            <a:r>
              <a:rPr lang="pt-BR" sz="1600"/>
              <a:t>A imagem é formada por pequenas células de cristal líquido entre duas placas de vidro, que são ativadas através de pequenos pulsos elétricos.</a:t>
            </a:r>
            <a:endParaRPr sz="1600"/>
          </a:p>
          <a:p>
            <a:pPr indent="-196850" lvl="1" marL="74295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52" name="Google Shape;352;p4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pic>
        <p:nvPicPr>
          <p:cNvPr descr="http://www.forumpcs.com.br/artigos/lcd_files/image002.gif" id="353" name="Google Shape;353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5642" y="2500313"/>
            <a:ext cx="3448182" cy="164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Novas Tecnologias</a:t>
            </a:r>
            <a:endParaRPr/>
          </a:p>
        </p:txBody>
      </p:sp>
      <p:sp>
        <p:nvSpPr>
          <p:cNvPr id="359" name="Google Shape;359;p4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2000"/>
              <a:t>Monitores FED (monitores de emissão de campos</a:t>
            </a:r>
            <a:r>
              <a:rPr lang="pt-BR"/>
              <a:t>)</a:t>
            </a:r>
            <a:endParaRPr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292100" lvl="0" marL="342900" rtl="0" algn="l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rPr lang="pt-BR" sz="1000"/>
              <a:t>http://www.guiadohardware.net/artigos/crt-finos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lang="pt-BR" sz="1000" u="sng">
                <a:solidFill>
                  <a:schemeClr val="hlink"/>
                </a:solidFill>
                <a:hlinkClick r:id="rId3"/>
              </a:rPr>
              <a:t>http://www.youtube.com/watch?v=ML2Cik7-7ic</a:t>
            </a:r>
            <a:endParaRPr sz="1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gdh2" id="361" name="Google Shape;36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122" y="2514600"/>
            <a:ext cx="270867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5"/>
          <p:cNvSpPr txBox="1"/>
          <p:nvPr/>
        </p:nvSpPr>
        <p:spPr>
          <a:xfrm>
            <a:off x="5264283" y="2708276"/>
            <a:ext cx="241974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-Tempo de resposta mais rápido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Menor consumo de energia    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Imagens mais realistas.</a:t>
            </a:r>
            <a:b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Novas tecnologias</a:t>
            </a:r>
            <a:endParaRPr/>
          </a:p>
        </p:txBody>
      </p:sp>
      <p:sp>
        <p:nvSpPr>
          <p:cNvPr id="368" name="Google Shape;368;p4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pic>
        <p:nvPicPr>
          <p:cNvPr descr="http://www.gdhpress.com.br/hmc/leia/cap7-4_html_2ab3ee8f.gif" id="369" name="Google Shape;3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123" y="1700213"/>
            <a:ext cx="252809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 txBox="1"/>
          <p:nvPr/>
        </p:nvSpPr>
        <p:spPr>
          <a:xfrm>
            <a:off x="4562609" y="1700213"/>
            <a:ext cx="510778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OLEDs de três cores, prensados entre um Catodo, emissor de cargas negativas e um Anodo, carregado com cargas positivas. A combinação das duas camadas faz com que as cargas elétricas passem pelos OLEDs produzindo luz.</a:t>
            </a:r>
            <a:endParaRPr/>
          </a:p>
        </p:txBody>
      </p:sp>
      <p:pic>
        <p:nvPicPr>
          <p:cNvPr descr="Camadas do Monitor OLED" id="371" name="Google Shape;371;p4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012" y="3860800"/>
            <a:ext cx="2517775" cy="241458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 txBox="1"/>
          <p:nvPr/>
        </p:nvSpPr>
        <p:spPr>
          <a:xfrm>
            <a:off x="818621" y="6381751"/>
            <a:ext cx="351009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http://www.lynko.com.br/tecnologia/monitores-oled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4562608" y="5157788"/>
            <a:ext cx="49925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http://www.youtube.com/watch?v=TDuP8PtDJbE&amp;feature=player_embedded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dos pixels no IPAD</a:t>
            </a:r>
            <a:endParaRPr/>
          </a:p>
        </p:txBody>
      </p:sp>
      <p:sp>
        <p:nvSpPr>
          <p:cNvPr id="379" name="Google Shape;379;p4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pic>
        <p:nvPicPr>
          <p:cNvPr descr="C:\Aula CG\ipad3_7 (1).jpg" id="380" name="Google Shape;38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32" y="1628800"/>
            <a:ext cx="4105878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Aula CG\ipad3_8.jpg" id="381" name="Google Shape;38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1009" y="1660032"/>
            <a:ext cx="4550506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t2.tecnoblog.net/wp-content/uploads/2010/06/retina-display-3.jpg" id="382" name="Google Shape;38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3386" y="4005065"/>
            <a:ext cx="5365750" cy="27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 txBox="1"/>
          <p:nvPr/>
        </p:nvSpPr>
        <p:spPr>
          <a:xfrm>
            <a:off x="740532" y="5301208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Retina display = 326 /ppi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AMOLED x SUPER AMOLED</a:t>
            </a:r>
            <a:endParaRPr/>
          </a:p>
        </p:txBody>
      </p:sp>
      <p:sp>
        <p:nvSpPr>
          <p:cNvPr id="389" name="Google Shape;389;p4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pic>
        <p:nvPicPr>
          <p:cNvPr descr="Super AMOLED Plus (Foto: Divulgação)" id="390" name="Google Shape;39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679" y="2276872"/>
            <a:ext cx="5694633" cy="392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396" name="Google Shape;396;p4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Gráfica</a:t>
            </a:r>
            <a:endParaRPr/>
          </a:p>
        </p:txBody>
      </p:sp>
      <p:sp>
        <p:nvSpPr>
          <p:cNvPr id="397" name="Google Shape;397;p49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Todos os dispositivos de entrada e saída gráficos utilizam virtualmente uma malha retangular de posições  endereçáveis a qual é definida como retângulo de visualização.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Resolução gráfica de um dispositivo é o número de posições (</a:t>
            </a:r>
            <a:r>
              <a:rPr i="1" lang="pt-BR"/>
              <a:t>pixels</a:t>
            </a:r>
            <a:r>
              <a:rPr lang="pt-BR"/>
              <a:t>) horizontais e verticais que ele pode distinguir.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03" name="Google Shape;403;p50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Gráfica</a:t>
            </a:r>
            <a:endParaRPr/>
          </a:p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990600" y="1600200"/>
            <a:ext cx="842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Quatro parâmetros definem a resolução gráfica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i="1" lang="pt-BR"/>
              <a:t>ndh</a:t>
            </a:r>
            <a:r>
              <a:rPr lang="pt-BR"/>
              <a:t> - o número de posições endereçáveis horizontalmente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i="1" lang="pt-BR"/>
              <a:t>ndv</a:t>
            </a:r>
            <a:r>
              <a:rPr lang="pt-BR"/>
              <a:t> - o número de posições endereçáveis verticalmente.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i="1" lang="pt-BR"/>
              <a:t>width</a:t>
            </a:r>
            <a:r>
              <a:rPr lang="pt-BR"/>
              <a:t> - a largura do retângulo de visualização em mm.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i="1" lang="pt-BR"/>
              <a:t>height</a:t>
            </a:r>
            <a:r>
              <a:rPr lang="pt-BR"/>
              <a:t> - a altura do retângulo de visualização em mm.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10" name="Google Shape;410;p51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Gráfica</a:t>
            </a:r>
            <a:endParaRPr/>
          </a:p>
        </p:txBody>
      </p:sp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825500" y="16002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A partir dos 4 parâmetros as seguintes medidas são definidas: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 resolução horizontal: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horiz_res = ndh / width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resolução vertical: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vert_res = ndv / height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tamanho do ponto horizontal: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horiz_dot_size = width / ndh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tamanho do ponto vertical: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vert_dot_size = height / ndv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total de pontos endereçáveis: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total_nr_dots = ndh * ndv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resolução de área: area_res =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total_nr_dots / (width * height)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razão de aspecto gráfica: aspect_ratio = 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vert_dot_size / horiz_dot_ size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pt-BR" sz="2000"/>
              <a:t>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razão de aspecto físico: physical_aspect_ratio =</a:t>
            </a:r>
            <a:r>
              <a:rPr i="1" lang="pt-BR" sz="2000">
                <a:latin typeface="Times New Roman"/>
                <a:ea typeface="Times New Roman"/>
                <a:cs typeface="Times New Roman"/>
                <a:sym typeface="Times New Roman"/>
              </a:rPr>
              <a:t> width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 /height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742950" y="847726"/>
            <a:ext cx="6867129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Dispositivos de Vídeo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60400" y="1524000"/>
            <a:ext cx="709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i="1" lang="pt-BR"/>
              <a:t>Display</a:t>
            </a:r>
            <a:r>
              <a:rPr lang="pt-BR"/>
              <a:t> Vetorizado - Histórico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Tecnologia antiquada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A imagem da tela é composta de linhas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O usuário especifica listas de exibição de endpoints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 </a:t>
            </a:r>
            <a:r>
              <a:rPr i="1" lang="pt-BR"/>
              <a:t>Display raster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Usados em todos 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pt-BR"/>
              <a:t>Dispositivos atuais 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108700" y="3886200"/>
            <a:ext cx="3384550" cy="2286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 flipH="1" rot="10800000">
            <a:off x="6493933" y="4457700"/>
            <a:ext cx="990600" cy="990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7484533" y="4457700"/>
            <a:ext cx="742950" cy="1219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rot="10800000">
            <a:off x="6328833" y="4610100"/>
            <a:ext cx="1898650" cy="1066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6438900" y="4648200"/>
            <a:ext cx="21463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6604000" y="4876800"/>
            <a:ext cx="1981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5200650" y="3505200"/>
            <a:ext cx="140335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17" name="Google Shape;417;p52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Coordenadas</a:t>
            </a:r>
            <a:endParaRPr/>
          </a:p>
        </p:txBody>
      </p:sp>
      <p:sp>
        <p:nvSpPr>
          <p:cNvPr id="418" name="Google Shape;418;p52"/>
          <p:cNvSpPr txBox="1"/>
          <p:nvPr>
            <p:ph idx="1" type="body"/>
          </p:nvPr>
        </p:nvSpPr>
        <p:spPr>
          <a:xfrm>
            <a:off x="908050" y="1600200"/>
            <a:ext cx="892175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De forma geral são definidos três sistemas de coordenadas: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 Sistemas de coordenadas do mundo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É um conjunto de coordenadas cartesianas em um intervalo qualquer definido pelo usuário.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Sistemas de coordenadas do dispositivo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É um conjunto de </a:t>
            </a: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pixels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endereçáveis pelo dispositivo. Os pixels são endereçados por dois números inteiros que dão suas coordenadas horizontal e vertical.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24" name="Google Shape;424;p53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Coordenadas</a:t>
            </a:r>
            <a:endParaRPr/>
          </a:p>
        </p:txBody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pt-BR"/>
              <a:t>Sistema de coordenadas normalizadas do dispositivo (NDC).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Este sistema é intermediário  entre os dois anteriores, definido de tal forma que todo conteúdo da janela de visualização possua as coordenadas variando no intervalo [0,1] X [0,1]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Vantagem da utilização de NDCs é que padrões gráficos podem ser discutidos usando um sistema de coordenadas independente de dispositivos gráficos específicos.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31" name="Google Shape;431;p54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Coordenadas</a:t>
            </a:r>
            <a:endParaRPr/>
          </a:p>
        </p:txBody>
      </p:sp>
      <p:sp>
        <p:nvSpPr>
          <p:cNvPr id="432" name="Google Shape;432;p54"/>
          <p:cNvSpPr txBox="1"/>
          <p:nvPr>
            <p:ph idx="1" type="body"/>
          </p:nvPr>
        </p:nvSpPr>
        <p:spPr>
          <a:xfrm>
            <a:off x="152400" y="1981200"/>
            <a:ext cx="90106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Sistema de Coordenada do mundo.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Sistema de Coordenada dispositivo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Sistema de Coordenada NDC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433" name="Google Shape;43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886200"/>
            <a:ext cx="18573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2514600"/>
            <a:ext cx="203623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5486400"/>
            <a:ext cx="1334558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42" name="Google Shape;442;p55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Coordenadas</a:t>
            </a:r>
            <a:endParaRPr/>
          </a:p>
        </p:txBody>
      </p:sp>
      <p:sp>
        <p:nvSpPr>
          <p:cNvPr id="443" name="Google Shape;443;p55"/>
          <p:cNvSpPr txBox="1"/>
          <p:nvPr>
            <p:ph idx="1" type="body"/>
          </p:nvPr>
        </p:nvSpPr>
        <p:spPr>
          <a:xfrm>
            <a:off x="990600" y="1600200"/>
            <a:ext cx="866775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Transformação de NDCs para dispositivos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Transformação de coordenadas do mundo para NDCs.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44" name="Google Shape;44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819400"/>
            <a:ext cx="3866092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4648200"/>
            <a:ext cx="3068108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51" name="Google Shape;451;p56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Coordenadas</a:t>
            </a:r>
            <a:endParaRPr/>
          </a:p>
        </p:txBody>
      </p:sp>
      <p:sp>
        <p:nvSpPr>
          <p:cNvPr id="452" name="Google Shape;452;p56"/>
          <p:cNvSpPr txBox="1"/>
          <p:nvPr>
            <p:ph idx="1" type="body"/>
          </p:nvPr>
        </p:nvSpPr>
        <p:spPr>
          <a:xfrm>
            <a:off x="660400" y="1600200"/>
            <a:ext cx="87503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Seqüência de transformações</a:t>
            </a:r>
            <a:endParaRPr/>
          </a:p>
        </p:txBody>
      </p:sp>
      <p:pic>
        <p:nvPicPr>
          <p:cNvPr descr="fig1_3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3324225"/>
            <a:ext cx="8316913" cy="239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59" name="Google Shape;459;p5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460" name="Google Shape;460;p57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Escreva os procedimentos "inp_to_ndc", "ndc_to_user", "user_to_ndc" ndc_to_dc, que transformam dados entre os vários sistemas de coordenadas, conforme ilustrado na figura anterior. Repita o exercício assumindo que o intervalo de variação do sistema NDC vai de: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pt-BR" sz="1800"/>
              <a:t>-1 a +1 (coordenadas normalizadas centradas)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pt-BR" sz="1800"/>
              <a:t>0 a 50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pt-BR" sz="1800"/>
              <a:t>Mostre analiticamente a expressão final 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/>
              <a:t>Implemente os procedimentos acima.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66" name="Google Shape;466;p58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742950" y="1981200"/>
            <a:ext cx="90868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Identifique alguma aplicação de CG que faça parte do seu dia-a-dia e tente pensar em formas como ela foi (ou poderia ter sido) implementada.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Faça uma pesquisa sobre os seguintes dispositivos gráficos: CRT(histórico), LCD, Plasma, FEDs, OLEDS, AMOLED,  SUPER AMOLED Identificando: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Especificações técnicas deste tipos de dispositivos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Por que o dispositivo é dito LCD, Plasma, FEDs, OLEDS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De que forma as especificações técnicas  se assemelham e/ou diferem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Implemente uma tabela de cores com 24 bits de profundidade  supondo que o sistema suporta imagem com uma profundidade de pixel de 12 bits ,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Dispositivos de Vídeo Raster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660400" y="1905000"/>
            <a:ext cx="499255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i="1" lang="pt-BR"/>
              <a:t>Raster</a:t>
            </a:r>
            <a:r>
              <a:rPr lang="pt-BR"/>
              <a:t>:  Um arranjo retangular de pontos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i="1" lang="pt-BR"/>
              <a:t>Pixel</a:t>
            </a:r>
            <a:r>
              <a:rPr lang="pt-BR"/>
              <a:t> (Pel): Um ponto ou um elemento pictorial do Raster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i="1" lang="pt-BR"/>
              <a:t>Scan line</a:t>
            </a:r>
            <a:r>
              <a:rPr lang="pt-BR"/>
              <a:t>: Uma linha de </a:t>
            </a:r>
            <a:r>
              <a:rPr i="1" lang="pt-BR"/>
              <a:t>pixel</a:t>
            </a:r>
            <a:r>
              <a:rPr lang="pt-BR"/>
              <a:t> (pontos)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0" y="2286000"/>
            <a:ext cx="3948642" cy="181768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34" name="Google Shape;134;p17"/>
          <p:cNvSpPr txBox="1"/>
          <p:nvPr/>
        </p:nvSpPr>
        <p:spPr>
          <a:xfrm>
            <a:off x="5861050" y="4191001"/>
            <a:ext cx="37973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Num dispositivo de vídeo raster as imagens  são exibidas desenhando os pixels consecutivamente em uma ordem fixa. 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861050" y="3048000"/>
            <a:ext cx="3797300" cy="762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292718" y="2689225"/>
            <a:ext cx="116946" cy="10795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Tubos de Raios Catódicos - CRT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742950" y="1981200"/>
            <a:ext cx="8420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O principal elemento de um monitor é o cinescópio ou tubo de raios catódicos (CRT, </a:t>
            </a:r>
            <a:r>
              <a:rPr i="1" lang="pt-BR"/>
              <a:t>Cathode Ray Tube</a:t>
            </a:r>
            <a:r>
              <a:rPr lang="pt-BR"/>
              <a:t>).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●"/>
            </a:pPr>
            <a:r>
              <a:rPr lang="pt-BR"/>
              <a:t>Apesar de os monitores passarem por modificações que buscam aperfeiçoar a qualidade das imagens, o projeto dos modelos baseados em tubos de imagem ainda usa os mesmos princípios básicos do CRT, criado em 1897, pelo cientista alemão </a:t>
            </a:r>
            <a:r>
              <a:rPr b="1" lang="pt-BR">
                <a:solidFill>
                  <a:schemeClr val="lt2"/>
                </a:solidFill>
              </a:rPr>
              <a:t>Ferdinand Braun.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de Um CRT</a:t>
            </a:r>
            <a:endParaRPr/>
          </a:p>
        </p:txBody>
      </p:sp>
      <p:pic>
        <p:nvPicPr>
          <p:cNvPr descr="http://www.samsung.com.br/produtos/monitores/samsung_responde/images/componentes_tubo_crt.gif"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100" y="1981200"/>
            <a:ext cx="5728627" cy="447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889133" y="857250"/>
            <a:ext cx="3374322" cy="62683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CRT Colorido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351" y="1970088"/>
            <a:ext cx="3535892" cy="18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74158" y="4335463"/>
            <a:ext cx="8605838" cy="166712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2000"/>
              <a:t>Fluorescência</a:t>
            </a:r>
            <a:r>
              <a:rPr lang="pt-BR" sz="2000"/>
              <a:t> – Luz emitida durante a exposição do feixe de eletrons</a:t>
            </a:r>
            <a:endParaRPr/>
          </a:p>
          <a:p>
            <a:pPr indent="-228600" lvl="0" marL="228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i="1" lang="pt-BR" sz="2000"/>
              <a:t>Fosforescência</a:t>
            </a:r>
            <a:r>
              <a:rPr lang="pt-BR" sz="2000"/>
              <a:t> – Luz permanece acesa após o feixe de eletrons ter sido desativado</a:t>
            </a:r>
            <a:endParaRPr/>
          </a:p>
          <a:p>
            <a:pPr indent="-228600" lvl="0" marL="228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i="1" lang="pt-BR" sz="2000"/>
              <a:t>Persistência</a:t>
            </a:r>
            <a:r>
              <a:rPr lang="pt-BR" sz="2000"/>
              <a:t> -. A duração da fosforescência.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742950" y="1600200"/>
            <a:ext cx="4798219" cy="166712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228600" lvl="0" marL="228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Char char="•"/>
            </a:pPr>
            <a:r>
              <a:rPr lang="pt-B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Canhões de eletrons, vermelho, verde e azul.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Char char="•"/>
            </a:pPr>
            <a:r>
              <a:rPr lang="pt-B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tela é coberta com triade de fósforo.</a:t>
            </a:r>
            <a:endParaRPr/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Char char="•"/>
            </a:pPr>
            <a:r>
              <a:rPr lang="pt-B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Cada tríade é composta de um ponto de fósforo, vermelho azul e verde.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3384550" y="5943600"/>
            <a:ext cx="313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856456" y="912814"/>
            <a:ext cx="4151778" cy="62683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Mascara Metálica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60400" y="1524001"/>
            <a:ext cx="9008269" cy="421859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28600" lvl="0" marL="228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2400">
                <a:latin typeface="Verdana"/>
                <a:ea typeface="Verdana"/>
                <a:cs typeface="Verdana"/>
                <a:sym typeface="Verdana"/>
              </a:rPr>
              <a:t>Insere uma fina folha de metal perfurado entre a tela e o canhão de elétrons; dessa forma, miram-se os respectivos feixes das três cores primárias em um mesmo orifício na placa, que direcionará a formação do ponto colorido na tela.</a:t>
            </a:r>
            <a:endParaRPr/>
          </a:p>
          <a:p>
            <a:pPr indent="-66040" lvl="0" marL="2286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6040" lvl="0" marL="22860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http://www.samsung.com.br/produtos/monitores/samsung_responde/images/shadow_mask.gif"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401" y="3733800"/>
            <a:ext cx="3009635" cy="24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S_BR_ProjectOverview">
  <a:themeElements>
    <a:clrScheme name="Tema do Offic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