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544050"/>
  <p:embeddedFontLst>
    <p:embeddedFont>
      <p:font typeface="Arimo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0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B207A6-FAFB-4762-A81A-5CD6B7C783D8}">
  <a:tblStyle styleId="{43B207A6-FAFB-4762-A81A-5CD6B7C783D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0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boldItalic.fntdata"/><Relationship Id="rId20" Type="http://schemas.openxmlformats.org/officeDocument/2006/relationships/slide" Target="slides/slide14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rim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rimo-italic.fntdata"/><Relationship Id="rId16" Type="http://schemas.openxmlformats.org/officeDocument/2006/relationships/slide" Target="slides/slide10.xml"/><Relationship Id="rId38" Type="http://schemas.openxmlformats.org/officeDocument/2006/relationships/font" Target="fonts/Arim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77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066213"/>
            <a:ext cx="2971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066213"/>
            <a:ext cx="2971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0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1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1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2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2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3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3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4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4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5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5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6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7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8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8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9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9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0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2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3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3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7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8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9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:notes"/>
          <p:cNvSpPr txBox="1"/>
          <p:nvPr>
            <p:ph idx="1" type="body"/>
          </p:nvPr>
        </p:nvSpPr>
        <p:spPr>
          <a:xfrm>
            <a:off x="685800" y="4532313"/>
            <a:ext cx="5486400" cy="4295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9:notes"/>
          <p:cNvSpPr/>
          <p:nvPr>
            <p:ph idx="2" type="sldImg"/>
          </p:nvPr>
        </p:nvSpPr>
        <p:spPr>
          <a:xfrm>
            <a:off x="1044575" y="715963"/>
            <a:ext cx="4770438" cy="3578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" name="Google Shape;27;p2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" name="Google Shape;28;p2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" name="Google Shape;30;p2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 rot="5400000">
            <a:off x="2535238" y="-20637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 rot="5400000">
            <a:off x="4887913" y="2332038"/>
            <a:ext cx="5597525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 rot="5400000">
            <a:off x="811213" y="407988"/>
            <a:ext cx="5597525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e 2 partes de conteúdo" type="txAndTwoObj">
  <p:cSld name="TEX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4876800" y="1600200"/>
            <a:ext cx="38100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body"/>
          </p:nvPr>
        </p:nvSpPr>
        <p:spPr>
          <a:xfrm>
            <a:off x="4876800" y="3941763"/>
            <a:ext cx="38100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e conteúdo" type="txAndObj">
  <p:cSld name="TEXT_AND_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abela" type="tbl">
  <p:cSld name="TAB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9pPr>
          </a:lstStyle>
          <a:p/>
        </p:txBody>
      </p:sp>
      <p:sp>
        <p:nvSpPr>
          <p:cNvPr id="84" name="Google Shape;8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❑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❑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❑"/>
              <a:defRPr sz="16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14;p1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5741D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❑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B33FD"/>
              </a:buClr>
              <a:buSzPts val="20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24" name="Google Shape;124;p16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Conversão por Varredura de Primitivas Básicas</a:t>
            </a:r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Computação Gráfica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53" name="Google Shape;453;p25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Rasterização da Reta</a:t>
            </a:r>
            <a:endParaRPr/>
          </a:p>
        </p:txBody>
      </p:sp>
      <p:sp>
        <p:nvSpPr>
          <p:cNvPr id="454" name="Google Shape;454;p2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</a:t>
            </a:r>
            <a:endParaRPr/>
          </a:p>
        </p:txBody>
      </p:sp>
      <p:pic>
        <p:nvPicPr>
          <p:cNvPr descr="Image10" id="455" name="Google Shape;4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3" y="2317750"/>
            <a:ext cx="6443662" cy="400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61" name="Google Shape;461;p26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endParaRPr/>
          </a:p>
        </p:txBody>
      </p:sp>
      <p:sp>
        <p:nvSpPr>
          <p:cNvPr id="462" name="Google Shape;462;p26"/>
          <p:cNvSpPr txBox="1"/>
          <p:nvPr>
            <p:ph idx="1" type="body"/>
          </p:nvPr>
        </p:nvSpPr>
        <p:spPr>
          <a:xfrm>
            <a:off x="4254500" y="1676400"/>
            <a:ext cx="48895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Algoritmo do declive 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DDA : </a:t>
            </a:r>
            <a:r>
              <a:rPr i="1" lang="pt-BR" sz="2000"/>
              <a:t>digital diferential analyzer</a:t>
            </a:r>
            <a:endParaRPr i="1"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Usa o método incremental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Equações  para   0 ≤ m ≤ 1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pt-BR" sz="1800"/>
              <a:t>             y</a:t>
            </a:r>
            <a:r>
              <a:rPr baseline="-25000" i="1" lang="pt-BR" sz="1800"/>
              <a:t>i + 1 </a:t>
            </a:r>
            <a:r>
              <a:rPr i="1" lang="pt-BR" sz="1800"/>
              <a:t>= mx</a:t>
            </a:r>
            <a:r>
              <a:rPr baseline="-25000" i="1" lang="pt-BR" sz="1800"/>
              <a:t>i + 1</a:t>
            </a:r>
            <a:r>
              <a:rPr i="1" lang="pt-BR" sz="1800"/>
              <a:t> + b = m(x</a:t>
            </a:r>
            <a:r>
              <a:rPr baseline="-25000" i="1" lang="pt-BR" sz="1800"/>
              <a:t>i</a:t>
            </a:r>
            <a:r>
              <a:rPr i="1" lang="pt-BR" sz="1800"/>
              <a:t> + dx) + b</a:t>
            </a:r>
            <a:r>
              <a:rPr b="1" i="1" lang="pt-BR" sz="1800"/>
              <a:t> =&gt;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pt-BR" sz="1800"/>
              <a:t>             y</a:t>
            </a:r>
            <a:r>
              <a:rPr baseline="-25000" i="1" lang="pt-BR" sz="1800"/>
              <a:t>i + 1 </a:t>
            </a:r>
            <a:r>
              <a:rPr i="1" lang="pt-BR" sz="1800"/>
              <a:t> = y</a:t>
            </a:r>
            <a:r>
              <a:rPr baseline="-25000" i="1" lang="pt-BR" sz="1800"/>
              <a:t>i</a:t>
            </a:r>
            <a:r>
              <a:rPr i="1" lang="pt-BR" sz="1800"/>
              <a:t> + mdx, </a:t>
            </a:r>
            <a:r>
              <a:rPr i="1" lang="pt-BR" sz="1800">
                <a:solidFill>
                  <a:schemeClr val="dk2"/>
                </a:solidFill>
              </a:rPr>
              <a:t>faça dx = 1</a:t>
            </a:r>
            <a:r>
              <a:rPr i="1" lang="pt-BR" sz="1800"/>
              <a:t> =&gt;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pt-BR" sz="1800">
                <a:solidFill>
                  <a:schemeClr val="dk2"/>
                </a:solidFill>
              </a:rPr>
              <a:t>             y</a:t>
            </a:r>
            <a:r>
              <a:rPr baseline="-25000" i="1" lang="pt-BR" sz="1800">
                <a:solidFill>
                  <a:schemeClr val="dk2"/>
                </a:solidFill>
              </a:rPr>
              <a:t>i + 1</a:t>
            </a:r>
            <a:r>
              <a:rPr i="1" lang="pt-BR" sz="1800">
                <a:solidFill>
                  <a:schemeClr val="dk2"/>
                </a:solidFill>
              </a:rPr>
              <a:t> = y</a:t>
            </a:r>
            <a:r>
              <a:rPr baseline="-25000" i="1" lang="pt-BR" sz="1800">
                <a:solidFill>
                  <a:schemeClr val="dk2"/>
                </a:solidFill>
              </a:rPr>
              <a:t>i</a:t>
            </a:r>
            <a:r>
              <a:rPr i="1" lang="pt-BR" sz="1800">
                <a:solidFill>
                  <a:schemeClr val="dk2"/>
                </a:solidFill>
              </a:rPr>
              <a:t> + m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Equações</a:t>
            </a:r>
            <a:r>
              <a:rPr i="1" lang="pt-BR" sz="1800"/>
              <a:t> </a:t>
            </a:r>
            <a:r>
              <a:rPr lang="pt-BR" sz="1800"/>
              <a:t>para</a:t>
            </a:r>
            <a:r>
              <a:rPr b="1" i="1" lang="pt-BR" sz="1800"/>
              <a:t> </a:t>
            </a:r>
            <a:r>
              <a:rPr i="1" lang="pt-BR" sz="1800"/>
              <a:t>m &gt; 1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pt-BR" sz="1800"/>
              <a:t>            x</a:t>
            </a:r>
            <a:r>
              <a:rPr baseline="-25000" i="1" lang="pt-BR" sz="1800"/>
              <a:t>i + 1 </a:t>
            </a:r>
            <a:r>
              <a:rPr i="1" lang="pt-BR" sz="1800"/>
              <a:t>= x</a:t>
            </a:r>
            <a:r>
              <a:rPr baseline="-25000" i="1" lang="pt-BR" sz="1800"/>
              <a:t>i</a:t>
            </a:r>
            <a:r>
              <a:rPr i="1" lang="pt-BR" sz="1800"/>
              <a:t> +    , </a:t>
            </a:r>
            <a:r>
              <a:rPr i="1" lang="pt-BR" sz="1800">
                <a:solidFill>
                  <a:schemeClr val="dk2"/>
                </a:solidFill>
              </a:rPr>
              <a:t>faça dy = 1</a:t>
            </a:r>
            <a:endParaRPr b="1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1" sz="2000"/>
          </a:p>
        </p:txBody>
      </p:sp>
      <p:sp>
        <p:nvSpPr>
          <p:cNvPr id="463" name="Google Shape;463;p26"/>
          <p:cNvSpPr/>
          <p:nvPr/>
        </p:nvSpPr>
        <p:spPr>
          <a:xfrm>
            <a:off x="1965325" y="679450"/>
            <a:ext cx="5270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Rasterização da Reta</a:t>
            </a:r>
            <a:endParaRPr/>
          </a:p>
        </p:txBody>
      </p:sp>
      <p:pic>
        <p:nvPicPr>
          <p:cNvPr id="464" name="Google Shape;4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5257800"/>
            <a:ext cx="2413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Hunter_046" id="466" name="Google Shape;46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1524000"/>
            <a:ext cx="3532188" cy="2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72" name="Google Shape;472;p27"/>
          <p:cNvSpPr txBox="1"/>
          <p:nvPr>
            <p:ph type="title"/>
          </p:nvPr>
        </p:nvSpPr>
        <p:spPr>
          <a:xfrm>
            <a:off x="714375" y="858838"/>
            <a:ext cx="7539038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DDA* Simples, Algoritmo de Reta </a:t>
            </a:r>
            <a:endParaRPr b="0" sz="2800"/>
          </a:p>
        </p:txBody>
      </p:sp>
      <p:sp>
        <p:nvSpPr>
          <p:cNvPr id="473" name="Google Shape;473;p27"/>
          <p:cNvSpPr txBox="1"/>
          <p:nvPr>
            <p:ph idx="1" type="body"/>
          </p:nvPr>
        </p:nvSpPr>
        <p:spPr>
          <a:xfrm>
            <a:off x="1066800" y="2217738"/>
            <a:ext cx="7239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void DDA(int X1,Y1,X2,Y2,valor)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int    Length, I;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float X,Y,Xinc,Yinc;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Length = ABS(X2 - X1);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if (ABS(Y2 - Y1)  &gt; Length)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	Length = ABS(Y2-Y1);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Xinc = (X2 - X1)/Length;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Yinc = (Y2 - Y1)/Length;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pt-BR" sz="1600"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b="1" lang="pt-BR" sz="1800"/>
              <a:t>DDA Cria boas linhas, mas consome muito tempo devido as funções de arredondamento.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1800"/>
              <a:t>*DDA: </a:t>
            </a:r>
            <a:r>
              <a:rPr i="1" lang="pt-BR" sz="1800"/>
              <a:t>Digital Differential Analyzer</a:t>
            </a:r>
            <a:r>
              <a:rPr lang="pt-BR" sz="1800"/>
              <a:t> (Método do Declive)</a:t>
            </a:r>
            <a:endParaRPr b="1" sz="1800"/>
          </a:p>
        </p:txBody>
      </p:sp>
      <p:sp>
        <p:nvSpPr>
          <p:cNvPr id="474" name="Google Shape;474;p27"/>
          <p:cNvSpPr/>
          <p:nvPr/>
        </p:nvSpPr>
        <p:spPr>
          <a:xfrm>
            <a:off x="4929188" y="2217738"/>
            <a:ext cx="3957637" cy="322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 = X1;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Y = Y1;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setpixel(Round(X),Round(Y),valor);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while(X</a:t>
            </a: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X2){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X = X + Xinc;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Y = Y + Yinc;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setpixel(Round(X),Round(Y),valor);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        }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785813" y="2143125"/>
            <a:ext cx="8215312" cy="3340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27"/>
          <p:cNvCxnSpPr/>
          <p:nvPr/>
        </p:nvCxnSpPr>
        <p:spPr>
          <a:xfrm>
            <a:off x="4929188" y="2143125"/>
            <a:ext cx="0" cy="3340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DDA COM LAÇO FOR</a:t>
            </a:r>
            <a:endParaRPr/>
          </a:p>
        </p:txBody>
      </p:sp>
      <p:sp>
        <p:nvSpPr>
          <p:cNvPr id="482" name="Google Shape;482;p28"/>
          <p:cNvSpPr txBox="1"/>
          <p:nvPr>
            <p:ph idx="1" type="body"/>
          </p:nvPr>
        </p:nvSpPr>
        <p:spPr>
          <a:xfrm>
            <a:off x="611560" y="1600200"/>
            <a:ext cx="8075240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#include &lt;stdlib.h&gt;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#include &lt;math.h&gt;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inline int round (const float a)  { return int (a + 0.5); }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void lineDDA (int x0, int y0, int xEnd, int yEnd)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{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int dx = xEnd - x0,  dy = yEnd - y0,  steps,  k;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float xIncrement, yIncrement, x = x0, y = y0;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if (fabs (dx) &gt; fabs (dy))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   steps = fabs (dx);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else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   steps = fabs (dy);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xIncrement = float (dx) / float (steps);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yIncrement = float (dy) / float (steps);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setPixel (round (x), round (y));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for (k = 0; k &lt; steps; k++) {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   x += xIncrement;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   y += yIncrement;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   setPixel (round (x), round (y));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   }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lang="pt-BR" sz="1200"/>
              <a:t>   }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483" name="Google Shape;483;p2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941388" y="213995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 quais pixeis devem ser escolhidos para representar a reta de  (6,9) to (11,12).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Length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Xinc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Yinc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90" name="Google Shape;490;p29"/>
          <p:cNvCxnSpPr/>
          <p:nvPr/>
        </p:nvCxnSpPr>
        <p:spPr>
          <a:xfrm>
            <a:off x="3922713" y="3060700"/>
            <a:ext cx="4103687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9"/>
          <p:cNvCxnSpPr/>
          <p:nvPr/>
        </p:nvCxnSpPr>
        <p:spPr>
          <a:xfrm>
            <a:off x="3922713" y="3402013"/>
            <a:ext cx="4103687" cy="15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9"/>
          <p:cNvCxnSpPr/>
          <p:nvPr/>
        </p:nvCxnSpPr>
        <p:spPr>
          <a:xfrm>
            <a:off x="3922713" y="3743325"/>
            <a:ext cx="4103687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9"/>
          <p:cNvCxnSpPr/>
          <p:nvPr/>
        </p:nvCxnSpPr>
        <p:spPr>
          <a:xfrm>
            <a:off x="3922713" y="4084638"/>
            <a:ext cx="4103687" cy="15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9"/>
          <p:cNvCxnSpPr/>
          <p:nvPr/>
        </p:nvCxnSpPr>
        <p:spPr>
          <a:xfrm>
            <a:off x="3922713" y="4425950"/>
            <a:ext cx="4103687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9"/>
          <p:cNvCxnSpPr/>
          <p:nvPr/>
        </p:nvCxnSpPr>
        <p:spPr>
          <a:xfrm>
            <a:off x="3922713" y="4767263"/>
            <a:ext cx="4103687" cy="15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9"/>
          <p:cNvCxnSpPr/>
          <p:nvPr/>
        </p:nvCxnSpPr>
        <p:spPr>
          <a:xfrm>
            <a:off x="3922713" y="5108575"/>
            <a:ext cx="4103687" cy="15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9"/>
          <p:cNvCxnSpPr/>
          <p:nvPr/>
        </p:nvCxnSpPr>
        <p:spPr>
          <a:xfrm>
            <a:off x="3922713" y="5449888"/>
            <a:ext cx="4103687" cy="15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9"/>
          <p:cNvCxnSpPr/>
          <p:nvPr/>
        </p:nvCxnSpPr>
        <p:spPr>
          <a:xfrm>
            <a:off x="4151313" y="2946400"/>
            <a:ext cx="1587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9"/>
          <p:cNvCxnSpPr/>
          <p:nvPr/>
        </p:nvCxnSpPr>
        <p:spPr>
          <a:xfrm>
            <a:off x="4492625" y="2946400"/>
            <a:ext cx="1588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9"/>
          <p:cNvCxnSpPr/>
          <p:nvPr/>
        </p:nvCxnSpPr>
        <p:spPr>
          <a:xfrm>
            <a:off x="4835525" y="2946400"/>
            <a:ext cx="1588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9"/>
          <p:cNvCxnSpPr/>
          <p:nvPr/>
        </p:nvCxnSpPr>
        <p:spPr>
          <a:xfrm>
            <a:off x="5176838" y="2946400"/>
            <a:ext cx="1587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9"/>
          <p:cNvCxnSpPr/>
          <p:nvPr/>
        </p:nvCxnSpPr>
        <p:spPr>
          <a:xfrm>
            <a:off x="5519738" y="2946400"/>
            <a:ext cx="1587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9"/>
          <p:cNvCxnSpPr/>
          <p:nvPr/>
        </p:nvCxnSpPr>
        <p:spPr>
          <a:xfrm>
            <a:off x="5867400" y="2971800"/>
            <a:ext cx="1588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29"/>
          <p:cNvCxnSpPr/>
          <p:nvPr/>
        </p:nvCxnSpPr>
        <p:spPr>
          <a:xfrm>
            <a:off x="6202363" y="2946400"/>
            <a:ext cx="1587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9"/>
          <p:cNvCxnSpPr/>
          <p:nvPr/>
        </p:nvCxnSpPr>
        <p:spPr>
          <a:xfrm>
            <a:off x="6545263" y="2946400"/>
            <a:ext cx="1587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9"/>
          <p:cNvCxnSpPr/>
          <p:nvPr/>
        </p:nvCxnSpPr>
        <p:spPr>
          <a:xfrm>
            <a:off x="6886575" y="2946400"/>
            <a:ext cx="1588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9"/>
          <p:cNvCxnSpPr/>
          <p:nvPr/>
        </p:nvCxnSpPr>
        <p:spPr>
          <a:xfrm>
            <a:off x="7229475" y="2946400"/>
            <a:ext cx="1588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9"/>
          <p:cNvCxnSpPr/>
          <p:nvPr/>
        </p:nvCxnSpPr>
        <p:spPr>
          <a:xfrm>
            <a:off x="7570788" y="2946400"/>
            <a:ext cx="1587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9"/>
          <p:cNvCxnSpPr/>
          <p:nvPr/>
        </p:nvCxnSpPr>
        <p:spPr>
          <a:xfrm>
            <a:off x="7912100" y="2946400"/>
            <a:ext cx="1588" cy="261778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29"/>
          <p:cNvSpPr/>
          <p:nvPr/>
        </p:nvSpPr>
        <p:spPr>
          <a:xfrm>
            <a:off x="4062413" y="5665788"/>
            <a:ext cx="215900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4113213" y="5676900"/>
            <a:ext cx="21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4392613" y="5678488"/>
            <a:ext cx="214312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4443413" y="5689600"/>
            <a:ext cx="21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7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4733925" y="5678488"/>
            <a:ext cx="215900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4784725" y="5689600"/>
            <a:ext cx="21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9"/>
          <p:cNvSpPr/>
          <p:nvPr/>
        </p:nvSpPr>
        <p:spPr>
          <a:xfrm>
            <a:off x="5075238" y="5678488"/>
            <a:ext cx="215900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9"/>
          <p:cNvSpPr/>
          <p:nvPr/>
        </p:nvSpPr>
        <p:spPr>
          <a:xfrm>
            <a:off x="5126038" y="5689600"/>
            <a:ext cx="21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9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5354638" y="5678488"/>
            <a:ext cx="328612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9"/>
          <p:cNvSpPr/>
          <p:nvPr/>
        </p:nvSpPr>
        <p:spPr>
          <a:xfrm>
            <a:off x="5405438" y="5689600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29"/>
          <p:cNvSpPr/>
          <p:nvPr/>
        </p:nvSpPr>
        <p:spPr>
          <a:xfrm>
            <a:off x="5721350" y="5665788"/>
            <a:ext cx="330200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9"/>
          <p:cNvSpPr/>
          <p:nvPr/>
        </p:nvSpPr>
        <p:spPr>
          <a:xfrm>
            <a:off x="5772150" y="5676900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11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6038850" y="5678488"/>
            <a:ext cx="328613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9"/>
          <p:cNvSpPr/>
          <p:nvPr/>
        </p:nvSpPr>
        <p:spPr>
          <a:xfrm>
            <a:off x="6089650" y="5689600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12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9"/>
          <p:cNvSpPr/>
          <p:nvPr/>
        </p:nvSpPr>
        <p:spPr>
          <a:xfrm>
            <a:off x="6380163" y="5678488"/>
            <a:ext cx="328612" cy="2016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6430963" y="5689600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13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3746500" y="5324475"/>
            <a:ext cx="214313" cy="201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3797300" y="5335588"/>
            <a:ext cx="21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9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3657600" y="5006975"/>
            <a:ext cx="328613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3708400" y="5019675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3657600" y="4691063"/>
            <a:ext cx="328613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3708400" y="4703763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11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3683000" y="4349750"/>
            <a:ext cx="328613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3733800" y="4362450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12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3708400" y="3983038"/>
            <a:ext cx="328613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3759200" y="3995738"/>
            <a:ext cx="330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13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024313" y="5324475"/>
            <a:ext cx="266700" cy="265113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29"/>
          <p:cNvCxnSpPr/>
          <p:nvPr/>
        </p:nvCxnSpPr>
        <p:spPr>
          <a:xfrm flipH="1" rot="10800000">
            <a:off x="4151313" y="4400550"/>
            <a:ext cx="1735137" cy="1036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29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do DDA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544" name="Google Shape;544;p30"/>
          <p:cNvSpPr txBox="1"/>
          <p:nvPr>
            <p:ph type="title"/>
          </p:nvPr>
        </p:nvSpPr>
        <p:spPr>
          <a:xfrm>
            <a:off x="735013" y="830263"/>
            <a:ext cx="3149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DDA Exemplo</a:t>
            </a:r>
            <a:endParaRPr/>
          </a:p>
        </p:txBody>
      </p:sp>
      <p:sp>
        <p:nvSpPr>
          <p:cNvPr id="545" name="Google Shape;545;p30"/>
          <p:cNvSpPr txBox="1"/>
          <p:nvPr>
            <p:ph idx="1" type="body"/>
          </p:nvPr>
        </p:nvSpPr>
        <p:spPr>
          <a:xfrm>
            <a:off x="628650" y="2138363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Reta de (6,9) to (11,12).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Length := Max de (ABS(11-6), ABS(12-9)) = 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Xinc :=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Yinc := 0.6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Os Valores computados são: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  	(6,9),   (7,9.6),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	(8,10.2),  (9,10.8),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	(10,11.4),  (11,12)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46" name="Google Shape;5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581400"/>
            <a:ext cx="44196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552" name="Google Shape;552;p31"/>
          <p:cNvSpPr txBox="1"/>
          <p:nvPr>
            <p:ph type="title"/>
          </p:nvPr>
        </p:nvSpPr>
        <p:spPr>
          <a:xfrm>
            <a:off x="684213" y="26035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Retas Rápidas – Método do Ponto Médio</a:t>
            </a:r>
            <a:endParaRPr/>
          </a:p>
        </p:txBody>
      </p:sp>
      <p:sp>
        <p:nvSpPr>
          <p:cNvPr id="553" name="Google Shape;553;p3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Vamos estudar uma versão do Algoritmo de </a:t>
            </a:r>
            <a:r>
              <a:rPr i="1" lang="pt-BR"/>
              <a:t>Bresenham </a:t>
            </a:r>
            <a:r>
              <a:rPr lang="pt-BR"/>
              <a:t>(1965) denominada </a:t>
            </a:r>
            <a:r>
              <a:rPr i="1" lang="pt-BR"/>
              <a:t>Mid Point Line Algorithm</a:t>
            </a:r>
            <a:r>
              <a:rPr lang="pt-BR"/>
              <a:t> ("Algoritmo do Ponto-Médio ou Meio-Ponto para Retas") por </a:t>
            </a:r>
            <a:r>
              <a:rPr i="1" lang="pt-BR"/>
              <a:t>Foley</a:t>
            </a:r>
            <a:r>
              <a:rPr lang="pt-BR"/>
              <a:t> (2014</a:t>
            </a: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/>
              <a:t>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i="1" lang="pt-BR"/>
              <a:t>Bresenham </a:t>
            </a:r>
            <a:r>
              <a:rPr lang="pt-BR"/>
              <a:t>desenvolveu um algoritmo clássico que usa apenas variáveis inteiras, e permite que o cálculo de </a:t>
            </a:r>
            <a:r>
              <a:rPr i="1" lang="pt-BR"/>
              <a:t>(x</a:t>
            </a:r>
            <a:r>
              <a:rPr baseline="-25000" i="1" lang="pt-BR"/>
              <a:t>i</a:t>
            </a:r>
            <a:r>
              <a:rPr i="1" lang="pt-BR"/>
              <a:t>+1,y</a:t>
            </a:r>
            <a:r>
              <a:rPr baseline="-25000" i="1" lang="pt-BR"/>
              <a:t>i</a:t>
            </a:r>
            <a:r>
              <a:rPr i="1" lang="pt-BR"/>
              <a:t>+1)</a:t>
            </a:r>
            <a:r>
              <a:rPr lang="pt-BR"/>
              <a:t> seja feito icrementalmente, usando os cálculos já feitos para </a:t>
            </a:r>
            <a:r>
              <a:rPr i="1" lang="pt-BR"/>
              <a:t>(x</a:t>
            </a:r>
            <a:r>
              <a:rPr baseline="-25000" i="1" lang="pt-BR"/>
              <a:t>i</a:t>
            </a:r>
            <a:r>
              <a:rPr i="1" lang="pt-BR"/>
              <a:t>,y</a:t>
            </a:r>
            <a:r>
              <a:rPr baseline="-25000" i="1" lang="pt-BR"/>
              <a:t>i</a:t>
            </a:r>
            <a:r>
              <a:rPr i="1" lang="pt-BR"/>
              <a:t>)</a:t>
            </a:r>
            <a:r>
              <a:rPr lang="pt-BR"/>
              <a:t>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559" name="Google Shape;559;p32"/>
          <p:cNvSpPr txBox="1"/>
          <p:nvPr>
            <p:ph type="title"/>
          </p:nvPr>
        </p:nvSpPr>
        <p:spPr>
          <a:xfrm>
            <a:off x="773113" y="831850"/>
            <a:ext cx="48006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Retas Rápidas (cont.)</a:t>
            </a:r>
            <a:endParaRPr/>
          </a:p>
        </p:txBody>
      </p:sp>
      <p:sp>
        <p:nvSpPr>
          <p:cNvPr id="560" name="Google Shape;560;p32"/>
          <p:cNvSpPr txBox="1"/>
          <p:nvPr>
            <p:ph idx="1" type="body"/>
          </p:nvPr>
        </p:nvSpPr>
        <p:spPr>
          <a:xfrm>
            <a:off x="609600" y="2362200"/>
            <a:ext cx="7467600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Para as retas do 1º octante, dado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um pixel sobre a reta, o próximo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pixel é para direita  (E) ou para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Direita acima (NE).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grpSp>
        <p:nvGrpSpPr>
          <p:cNvPr id="561" name="Google Shape;561;p32"/>
          <p:cNvGrpSpPr/>
          <p:nvPr/>
        </p:nvGrpSpPr>
        <p:grpSpPr>
          <a:xfrm>
            <a:off x="4197350" y="1905000"/>
            <a:ext cx="4946650" cy="3130550"/>
            <a:chOff x="2956" y="818"/>
            <a:chExt cx="2424" cy="1565"/>
          </a:xfrm>
        </p:grpSpPr>
        <p:sp>
          <p:nvSpPr>
            <p:cNvPr id="562" name="Google Shape;562;p32"/>
            <p:cNvSpPr/>
            <p:nvPr/>
          </p:nvSpPr>
          <p:spPr>
            <a:xfrm>
              <a:off x="4302" y="1378"/>
              <a:ext cx="32" cy="3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4296" y="1551"/>
              <a:ext cx="32" cy="31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370" y="1277"/>
              <a:ext cx="919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396" y="1283"/>
              <a:ext cx="763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½ + e)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04" y="1328"/>
              <a:ext cx="0" cy="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821" y="1322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423" y="1430"/>
              <a:ext cx="55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4346" y="1506"/>
              <a:ext cx="51" cy="64"/>
            </a:xfrm>
            <a:custGeom>
              <a:rect b="b" l="l" r="r" t="t"/>
              <a:pathLst>
                <a:path extrusionOk="0" fill="none" h="21600" w="17306">
                  <a:moveTo>
                    <a:pt x="-1" y="1809"/>
                  </a:moveTo>
                  <a:cubicBezTo>
                    <a:pt x="2728" y="615"/>
                    <a:pt x="5674" y="-1"/>
                    <a:pt x="8653" y="0"/>
                  </a:cubicBezTo>
                  <a:cubicBezTo>
                    <a:pt x="11631" y="0"/>
                    <a:pt x="14577" y="615"/>
                    <a:pt x="17306" y="1809"/>
                  </a:cubicBezTo>
                </a:path>
                <a:path extrusionOk="0" h="21600" w="17306">
                  <a:moveTo>
                    <a:pt x="-1" y="1809"/>
                  </a:moveTo>
                  <a:cubicBezTo>
                    <a:pt x="2728" y="615"/>
                    <a:pt x="5674" y="-1"/>
                    <a:pt x="8653" y="0"/>
                  </a:cubicBezTo>
                  <a:cubicBezTo>
                    <a:pt x="11631" y="0"/>
                    <a:pt x="14577" y="615"/>
                    <a:pt x="17306" y="1809"/>
                  </a:cubicBezTo>
                  <a:lnTo>
                    <a:pt x="865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4346" y="1404"/>
              <a:ext cx="52" cy="64"/>
            </a:xfrm>
            <a:custGeom>
              <a:rect b="b" l="l" r="r" t="t"/>
              <a:pathLst>
                <a:path extrusionOk="0" fill="none" h="21600" w="17670">
                  <a:moveTo>
                    <a:pt x="17670" y="19710"/>
                  </a:moveTo>
                  <a:cubicBezTo>
                    <a:pt x="14891" y="20956"/>
                    <a:pt x="11880" y="21599"/>
                    <a:pt x="8835" y="21600"/>
                  </a:cubicBezTo>
                  <a:cubicBezTo>
                    <a:pt x="5789" y="21600"/>
                    <a:pt x="2778" y="20956"/>
                    <a:pt x="-1" y="19710"/>
                  </a:cubicBezTo>
                </a:path>
                <a:path extrusionOk="0" h="21600" w="17670">
                  <a:moveTo>
                    <a:pt x="17670" y="19710"/>
                  </a:moveTo>
                  <a:cubicBezTo>
                    <a:pt x="14891" y="20956"/>
                    <a:pt x="11880" y="21599"/>
                    <a:pt x="8835" y="21600"/>
                  </a:cubicBezTo>
                  <a:cubicBezTo>
                    <a:pt x="5789" y="21600"/>
                    <a:pt x="2778" y="20956"/>
                    <a:pt x="-1" y="19710"/>
                  </a:cubicBezTo>
                  <a:lnTo>
                    <a:pt x="8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32"/>
            <p:cNvCxnSpPr/>
            <p:nvPr/>
          </p:nvCxnSpPr>
          <p:spPr>
            <a:xfrm>
              <a:off x="4372" y="1455"/>
              <a:ext cx="1" cy="6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32"/>
            <p:cNvSpPr/>
            <p:nvPr/>
          </p:nvSpPr>
          <p:spPr>
            <a:xfrm>
              <a:off x="4264" y="1576"/>
              <a:ext cx="790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½)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4366" y="1602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4656" y="1615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3249" y="1965"/>
              <a:ext cx="179" cy="17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225" y="1965"/>
              <a:ext cx="179" cy="17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4225" y="990"/>
              <a:ext cx="179" cy="178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3045" y="2200"/>
              <a:ext cx="498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3071" y="2207"/>
              <a:ext cx="462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,y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3467" y="2239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3353" y="2239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4008" y="2207"/>
              <a:ext cx="603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4289" y="2239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4625" y="2246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3855" y="818"/>
              <a:ext cx="855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3881" y="825"/>
              <a:ext cx="845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NE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+ 1)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7" name="Google Shape;587;p32"/>
            <p:cNvCxnSpPr/>
            <p:nvPr/>
          </p:nvCxnSpPr>
          <p:spPr>
            <a:xfrm flipH="1" rot="10800000">
              <a:off x="2956" y="1098"/>
              <a:ext cx="1952" cy="975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8" name="Google Shape;588;p32"/>
            <p:cNvSpPr/>
            <p:nvPr/>
          </p:nvSpPr>
          <p:spPr>
            <a:xfrm>
              <a:off x="3249" y="990"/>
              <a:ext cx="179" cy="17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5202" y="990"/>
              <a:ext cx="178" cy="17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5202" y="1965"/>
              <a:ext cx="178" cy="17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32"/>
          <p:cNvSpPr txBox="1"/>
          <p:nvPr/>
        </p:nvSpPr>
        <p:spPr>
          <a:xfrm>
            <a:off x="1676400" y="2667000"/>
            <a:ext cx="2743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597" name="Google Shape;597;p33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Implícita a da Reta</a:t>
            </a:r>
            <a:endParaRPr/>
          </a:p>
        </p:txBody>
      </p:sp>
      <p:sp>
        <p:nvSpPr>
          <p:cNvPr id="598" name="Google Shape;598;p33"/>
          <p:cNvSpPr txBox="1"/>
          <p:nvPr>
            <p:ph idx="1" type="body"/>
          </p:nvPr>
        </p:nvSpPr>
        <p:spPr>
          <a:xfrm>
            <a:off x="9144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Vamos determinar um método para calcular de que lado da reta está do ponto M. Para isso, considere sua função implícita, </a:t>
            </a:r>
            <a:r>
              <a:rPr i="1" lang="pt-BR" sz="2400"/>
              <a:t>F(x,y) = ax + by + c = 0</a:t>
            </a:r>
            <a:r>
              <a:rPr lang="pt-BR" sz="2400"/>
              <a:t>. 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Se </a:t>
            </a:r>
            <a:r>
              <a:rPr i="1" lang="pt-BR" sz="2000"/>
              <a:t>dy = y2 - y1</a:t>
            </a:r>
            <a:r>
              <a:rPr lang="pt-BR" sz="2000"/>
              <a:t>,  e  </a:t>
            </a:r>
            <a:r>
              <a:rPr i="1" lang="pt-BR" sz="2000"/>
              <a:t>dx = x2 - x1</a:t>
            </a:r>
            <a:r>
              <a:rPr lang="pt-BR" sz="2000"/>
              <a:t>,</a:t>
            </a:r>
            <a:r>
              <a:rPr lang="pt-BR" sz="1800"/>
              <a:t>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 equação da reta em termos de sua inclinação pode ser escrita como:</a:t>
            </a:r>
            <a:br>
              <a:rPr lang="pt-BR" sz="2400"/>
            </a:br>
            <a:endParaRPr sz="2400"/>
          </a:p>
        </p:txBody>
      </p:sp>
      <p:pic>
        <p:nvPicPr>
          <p:cNvPr id="599" name="Google Shape;5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0" y="4797425"/>
            <a:ext cx="3284538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05" name="Google Shape;605;p34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do valor da Função</a:t>
            </a:r>
            <a:endParaRPr/>
          </a:p>
        </p:txBody>
      </p:sp>
      <p:sp>
        <p:nvSpPr>
          <p:cNvPr id="606" name="Google Shape;606;p34"/>
          <p:cNvSpPr txBox="1"/>
          <p:nvPr>
            <p:ph idx="1" type="body"/>
          </p:nvPr>
        </p:nvSpPr>
        <p:spPr>
          <a:xfrm>
            <a:off x="914400" y="1600200"/>
            <a:ext cx="783431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Forma Implícita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Em que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 = dy, b = - dx  e c = dx.B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É fácil verificar que: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F(x,y) = 0, ponto sobre a linha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F(x,y) &gt; 0,  para pontos abaixo  da linha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F(x,y) &lt; 0, para pontos  acima da linha</a:t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607" name="Google Shape;6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3" y="2362200"/>
            <a:ext cx="5905500" cy="53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609600" y="762000"/>
            <a:ext cx="4216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Matemática Básica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09600" y="1524000"/>
            <a:ext cx="4114800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Equação da Reta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Dados dois pontos P</a:t>
            </a:r>
            <a:r>
              <a:rPr baseline="-25000" lang="pt-BR" sz="2000"/>
              <a:t>1</a:t>
            </a:r>
            <a:r>
              <a:rPr lang="pt-BR" sz="2000"/>
              <a:t>(X</a:t>
            </a:r>
            <a:r>
              <a:rPr baseline="-25000" lang="pt-BR" sz="2000"/>
              <a:t>1</a:t>
            </a:r>
            <a:r>
              <a:rPr lang="pt-BR" sz="2000"/>
              <a:t>,Y</a:t>
            </a:r>
            <a:r>
              <a:rPr baseline="-25000" lang="pt-BR" sz="2000"/>
              <a:t>1</a:t>
            </a:r>
            <a:r>
              <a:rPr lang="pt-BR" sz="2000"/>
              <a:t>), P</a:t>
            </a:r>
            <a:r>
              <a:rPr baseline="-25000" lang="pt-BR" sz="2000"/>
              <a:t>2</a:t>
            </a:r>
            <a:r>
              <a:rPr lang="pt-BR" sz="2000"/>
              <a:t>(X</a:t>
            </a:r>
            <a:r>
              <a:rPr baseline="-25000" lang="pt-BR" sz="2000"/>
              <a:t>2</a:t>
            </a:r>
            <a:r>
              <a:rPr lang="pt-BR" sz="2000"/>
              <a:t>, Y</a:t>
            </a:r>
            <a:r>
              <a:rPr baseline="-25000" lang="pt-BR" sz="2000"/>
              <a:t>2</a:t>
            </a:r>
            <a:r>
              <a:rPr lang="pt-BR" sz="2000"/>
              <a:t>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Considere um terceiro ponto sob a reta: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	P = (X,Y)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Declive  = (Y</a:t>
            </a:r>
            <a:r>
              <a:rPr baseline="-25000" lang="pt-BR" sz="2000"/>
              <a:t>2</a:t>
            </a:r>
            <a:r>
              <a:rPr lang="pt-BR" sz="2000"/>
              <a:t> - Y</a:t>
            </a:r>
            <a:r>
              <a:rPr baseline="-25000" lang="pt-BR" sz="2000"/>
              <a:t>1</a:t>
            </a:r>
            <a:r>
              <a:rPr lang="pt-BR" sz="2000"/>
              <a:t>)/(X</a:t>
            </a:r>
            <a:r>
              <a:rPr baseline="-25000" lang="pt-BR" sz="2000"/>
              <a:t>2</a:t>
            </a:r>
            <a:r>
              <a:rPr lang="pt-BR" sz="2000"/>
              <a:t> - X</a:t>
            </a:r>
            <a:r>
              <a:rPr baseline="-25000" lang="pt-BR" sz="2000"/>
              <a:t>1</a:t>
            </a:r>
            <a:r>
              <a:rPr lang="pt-BR" sz="2000"/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               = (Y - Y</a:t>
            </a:r>
            <a:r>
              <a:rPr baseline="-25000" lang="pt-BR" sz="2000"/>
              <a:t>1</a:t>
            </a:r>
            <a:r>
              <a:rPr lang="pt-BR" sz="2000"/>
              <a:t>)/(X - X</a:t>
            </a:r>
            <a:r>
              <a:rPr baseline="-25000" lang="pt-BR" sz="2000"/>
              <a:t>1</a:t>
            </a:r>
            <a:r>
              <a:rPr lang="pt-BR" sz="2000"/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Resolvendo para  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	Y = [(Y</a:t>
            </a:r>
            <a:r>
              <a:rPr baseline="-25000" lang="pt-BR" sz="2000"/>
              <a:t>2</a:t>
            </a:r>
            <a:r>
              <a:rPr lang="pt-BR" sz="2000"/>
              <a:t>-Y</a:t>
            </a:r>
            <a:r>
              <a:rPr baseline="-25000" lang="pt-BR" sz="2000"/>
              <a:t>1</a:t>
            </a:r>
            <a:r>
              <a:rPr lang="pt-BR" sz="2000"/>
              <a:t>)/(X</a:t>
            </a:r>
            <a:r>
              <a:rPr baseline="-25000" lang="pt-BR" sz="2000"/>
              <a:t>2</a:t>
            </a:r>
            <a:r>
              <a:rPr lang="pt-BR" sz="2000"/>
              <a:t>-X</a:t>
            </a:r>
            <a:r>
              <a:rPr baseline="-25000" lang="pt-BR" sz="2000"/>
              <a:t>1</a:t>
            </a:r>
            <a:r>
              <a:rPr lang="pt-BR" sz="2000"/>
              <a:t>)]*(X-X</a:t>
            </a:r>
            <a:r>
              <a:rPr baseline="-25000" lang="pt-BR" sz="2000"/>
              <a:t>1</a:t>
            </a:r>
            <a:r>
              <a:rPr lang="pt-BR" sz="2000"/>
              <a:t>)+ Y</a:t>
            </a:r>
            <a:r>
              <a:rPr baseline="-25000" lang="pt-BR" sz="2000"/>
              <a:t>1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	Y = mx + b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5194300" y="1855788"/>
            <a:ext cx="3124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154613" y="1841500"/>
            <a:ext cx="3292475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 de coordenadas cartesianas</a:t>
            </a:r>
            <a:endParaRPr/>
          </a:p>
        </p:txBody>
      </p:sp>
      <p:cxnSp>
        <p:nvCxnSpPr>
          <p:cNvPr id="135" name="Google Shape;135;p17"/>
          <p:cNvCxnSpPr/>
          <p:nvPr/>
        </p:nvCxnSpPr>
        <p:spPr>
          <a:xfrm rot="10800000">
            <a:off x="5207000" y="2205038"/>
            <a:ext cx="3086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5175250" y="2433638"/>
            <a:ext cx="0" cy="2959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4946650" y="5176838"/>
            <a:ext cx="2959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5060950" y="4719638"/>
            <a:ext cx="215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5060950" y="4262438"/>
            <a:ext cx="215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5060950" y="3805238"/>
            <a:ext cx="215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5060950" y="3348038"/>
            <a:ext cx="215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5060950" y="2890838"/>
            <a:ext cx="215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5060950" y="2433638"/>
            <a:ext cx="2159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5632450" y="5062538"/>
            <a:ext cx="0" cy="21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089650" y="5062538"/>
            <a:ext cx="0" cy="21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6546850" y="5062538"/>
            <a:ext cx="0" cy="21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7004050" y="5062538"/>
            <a:ext cx="0" cy="21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7461250" y="5062538"/>
            <a:ext cx="0" cy="21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7918450" y="5062538"/>
            <a:ext cx="0" cy="215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7"/>
          <p:cNvSpPr/>
          <p:nvPr/>
        </p:nvSpPr>
        <p:spPr>
          <a:xfrm>
            <a:off x="4902200" y="41544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862513" y="41386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902200" y="32400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4862513" y="32242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5524500" y="54117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484813" y="53959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981700" y="54117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5942013" y="53959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438900" y="54117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6399213" y="53959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6908800" y="54117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6869113" y="53959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7340600" y="53736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7300913" y="5391150"/>
            <a:ext cx="265112" cy="27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7810500" y="54117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7770813" y="53959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4902200" y="36972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862513" y="36814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4902200" y="27828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62513" y="27670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4953000" y="23256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857750" y="2309813"/>
            <a:ext cx="265113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902200" y="4624388"/>
            <a:ext cx="2032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862513" y="4608513"/>
            <a:ext cx="2651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6064250" y="4732338"/>
            <a:ext cx="38100" cy="381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978650" y="3309938"/>
            <a:ext cx="38100" cy="381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7435850" y="2636838"/>
            <a:ext cx="38100" cy="381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 flipH="1" rot="10800000">
            <a:off x="6089650" y="2478088"/>
            <a:ext cx="1498600" cy="2286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/>
          <p:nvPr/>
        </p:nvCxnSpPr>
        <p:spPr>
          <a:xfrm flipH="1">
            <a:off x="5918200" y="4745038"/>
            <a:ext cx="177800" cy="266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7"/>
          <p:cNvSpPr/>
          <p:nvPr/>
        </p:nvSpPr>
        <p:spPr>
          <a:xfrm>
            <a:off x="6273800" y="4675188"/>
            <a:ext cx="11938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6234113" y="4659313"/>
            <a:ext cx="1057275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 = (X1,Y1)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7188200" y="3303588"/>
            <a:ext cx="11938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7148513" y="3287713"/>
            <a:ext cx="1057275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 = (X2,Y2)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7708900" y="2554288"/>
            <a:ext cx="8509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7669213" y="2538413"/>
            <a:ext cx="80486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= (X,Y)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397500" y="5919788"/>
            <a:ext cx="863600" cy="188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6019800" y="5943600"/>
            <a:ext cx="866775" cy="2714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m  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6375400" y="5805488"/>
            <a:ext cx="495300" cy="188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375400" y="6148388"/>
            <a:ext cx="431800" cy="188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335713" y="6132513"/>
            <a:ext cx="557212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6997700" y="5983288"/>
            <a:ext cx="254000" cy="188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6958013" y="5967413"/>
            <a:ext cx="336550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7289800" y="5805488"/>
            <a:ext cx="622300" cy="188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7250113" y="5789613"/>
            <a:ext cx="814387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Y2-Y1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7289800" y="6148388"/>
            <a:ext cx="622300" cy="1889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7250113" y="6132513"/>
            <a:ext cx="890587" cy="27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X2-X1</a:t>
            </a:r>
            <a:endParaRPr/>
          </a:p>
        </p:txBody>
      </p:sp>
      <p:cxnSp>
        <p:nvCxnSpPr>
          <p:cNvPr id="196" name="Google Shape;196;p17"/>
          <p:cNvCxnSpPr/>
          <p:nvPr/>
        </p:nvCxnSpPr>
        <p:spPr>
          <a:xfrm>
            <a:off x="7283450" y="6103938"/>
            <a:ext cx="622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13" name="Google Shape;613;p35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Determinando a  variável de decisão</a:t>
            </a:r>
            <a:endParaRPr/>
          </a:p>
        </p:txBody>
      </p:sp>
      <p:sp>
        <p:nvSpPr>
          <p:cNvPr id="614" name="Google Shape;614;p3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Para o teste do ponto-médio, basta calcular </a:t>
            </a:r>
            <a:r>
              <a:rPr i="1" lang="pt-BR" sz="2400"/>
              <a:t>          </a:t>
            </a:r>
            <a:r>
              <a:rPr b="1" i="1" lang="pt-BR" sz="2400"/>
              <a:t>F(M) = F(x</a:t>
            </a:r>
            <a:r>
              <a:rPr b="1" baseline="-25000" i="1" lang="pt-BR" sz="2400"/>
              <a:t>p</a:t>
            </a:r>
            <a:r>
              <a:rPr b="1" i="1" lang="pt-BR" sz="2400"/>
              <a:t> + 1,y</a:t>
            </a:r>
            <a:r>
              <a:rPr b="1" baseline="-25000" i="1" lang="pt-BR" sz="2400"/>
              <a:t>p</a:t>
            </a:r>
            <a:r>
              <a:rPr b="1" i="1" lang="pt-BR" sz="2400"/>
              <a:t> + 1/2)</a:t>
            </a:r>
            <a:r>
              <a:rPr lang="pt-BR" sz="2400"/>
              <a:t> e verificar o seu sinal.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 decisão será tomada com base no valor da função no ponto </a:t>
            </a:r>
            <a:r>
              <a:rPr b="1" i="1" lang="pt-BR" sz="2400"/>
              <a:t>(x</a:t>
            </a:r>
            <a:r>
              <a:rPr b="1" baseline="-25000" i="1" lang="pt-BR" sz="2400"/>
              <a:t>p</a:t>
            </a:r>
            <a:r>
              <a:rPr b="1" i="1" lang="pt-BR" sz="2400"/>
              <a:t> + 1,y</a:t>
            </a:r>
            <a:r>
              <a:rPr b="1" baseline="-25000" i="1" lang="pt-BR" sz="2400"/>
              <a:t>p</a:t>
            </a:r>
            <a:r>
              <a:rPr b="1" i="1" lang="pt-BR" sz="2400"/>
              <a:t> + 1/2).</a:t>
            </a:r>
            <a:endParaRPr b="1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 define-se  uma "variável de decisão“                                </a:t>
            </a:r>
            <a:endParaRPr/>
          </a:p>
          <a:p>
            <a:pPr indent="-44450" lvl="2" marL="11430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b="1" i="1" sz="2900"/>
          </a:p>
          <a:p>
            <a:pPr indent="-228600" lvl="2" marL="114300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900"/>
              <a:buChar char="❑"/>
            </a:pPr>
            <a:r>
              <a:rPr b="1" i="1" lang="pt-BR" sz="2900"/>
              <a:t> d = a(x</a:t>
            </a:r>
            <a:r>
              <a:rPr b="1" baseline="-25000" i="1" lang="pt-BR" sz="2900"/>
              <a:t>p</a:t>
            </a:r>
            <a:r>
              <a:rPr b="1" i="1" lang="pt-BR" sz="2900"/>
              <a:t> + 1) + b(y</a:t>
            </a:r>
            <a:r>
              <a:rPr b="1" baseline="-25000" i="1" lang="pt-BR" sz="2900"/>
              <a:t>p</a:t>
            </a:r>
            <a:r>
              <a:rPr b="1" i="1" lang="pt-BR" sz="2900"/>
              <a:t> + 1/2) + c</a:t>
            </a:r>
            <a:r>
              <a:rPr lang="pt-BR" sz="2900"/>
              <a:t>: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Se </a:t>
            </a:r>
            <a:r>
              <a:rPr i="1" lang="pt-BR" sz="2000"/>
              <a:t>d &gt; 0</a:t>
            </a:r>
            <a:r>
              <a:rPr lang="pt-BR" sz="2000"/>
              <a:t>, escolhemos o pixel NE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Se </a:t>
            </a:r>
            <a:r>
              <a:rPr i="1" lang="pt-BR" sz="2000"/>
              <a:t>d &lt; 0</a:t>
            </a:r>
            <a:r>
              <a:rPr lang="pt-BR" sz="2000"/>
              <a:t>, escolhemos o pixel 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 Se </a:t>
            </a:r>
            <a:r>
              <a:rPr i="1" lang="pt-BR" sz="2000"/>
              <a:t>d = 0</a:t>
            </a:r>
            <a:r>
              <a:rPr lang="pt-BR" sz="2000"/>
              <a:t> pode-se escolher qualquer um deles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20" name="Google Shape;620;p36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de E ou NE</a:t>
            </a:r>
            <a:endParaRPr/>
          </a:p>
        </p:txBody>
      </p:sp>
      <p:grpSp>
        <p:nvGrpSpPr>
          <p:cNvPr id="621" name="Google Shape;621;p36"/>
          <p:cNvGrpSpPr/>
          <p:nvPr/>
        </p:nvGrpSpPr>
        <p:grpSpPr>
          <a:xfrm>
            <a:off x="1676400" y="2286000"/>
            <a:ext cx="4946650" cy="3130550"/>
            <a:chOff x="2956" y="818"/>
            <a:chExt cx="2424" cy="1565"/>
          </a:xfrm>
        </p:grpSpPr>
        <p:sp>
          <p:nvSpPr>
            <p:cNvPr id="622" name="Google Shape;622;p36"/>
            <p:cNvSpPr/>
            <p:nvPr/>
          </p:nvSpPr>
          <p:spPr>
            <a:xfrm>
              <a:off x="4302" y="1378"/>
              <a:ext cx="32" cy="32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4296" y="1551"/>
              <a:ext cx="32" cy="31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370" y="1277"/>
              <a:ext cx="919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396" y="1283"/>
              <a:ext cx="812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½ + e)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504" y="1328"/>
              <a:ext cx="0" cy="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821" y="1322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423" y="1430"/>
              <a:ext cx="55" cy="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346" y="1506"/>
              <a:ext cx="51" cy="64"/>
            </a:xfrm>
            <a:custGeom>
              <a:rect b="b" l="l" r="r" t="t"/>
              <a:pathLst>
                <a:path extrusionOk="0" fill="none" h="21600" w="17306">
                  <a:moveTo>
                    <a:pt x="-1" y="1809"/>
                  </a:moveTo>
                  <a:cubicBezTo>
                    <a:pt x="2728" y="615"/>
                    <a:pt x="5674" y="-1"/>
                    <a:pt x="8653" y="0"/>
                  </a:cubicBezTo>
                  <a:cubicBezTo>
                    <a:pt x="11631" y="0"/>
                    <a:pt x="14577" y="615"/>
                    <a:pt x="17306" y="1809"/>
                  </a:cubicBezTo>
                </a:path>
                <a:path extrusionOk="0" h="21600" w="17306">
                  <a:moveTo>
                    <a:pt x="-1" y="1809"/>
                  </a:moveTo>
                  <a:cubicBezTo>
                    <a:pt x="2728" y="615"/>
                    <a:pt x="5674" y="-1"/>
                    <a:pt x="8653" y="0"/>
                  </a:cubicBezTo>
                  <a:cubicBezTo>
                    <a:pt x="11631" y="0"/>
                    <a:pt x="14577" y="615"/>
                    <a:pt x="17306" y="1809"/>
                  </a:cubicBezTo>
                  <a:lnTo>
                    <a:pt x="865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346" y="1404"/>
              <a:ext cx="52" cy="64"/>
            </a:xfrm>
            <a:custGeom>
              <a:rect b="b" l="l" r="r" t="t"/>
              <a:pathLst>
                <a:path extrusionOk="0" fill="none" h="21600" w="17670">
                  <a:moveTo>
                    <a:pt x="17670" y="19710"/>
                  </a:moveTo>
                  <a:cubicBezTo>
                    <a:pt x="14891" y="20956"/>
                    <a:pt x="11880" y="21599"/>
                    <a:pt x="8835" y="21600"/>
                  </a:cubicBezTo>
                  <a:cubicBezTo>
                    <a:pt x="5789" y="21600"/>
                    <a:pt x="2778" y="20956"/>
                    <a:pt x="-1" y="19710"/>
                  </a:cubicBezTo>
                </a:path>
                <a:path extrusionOk="0" h="21600" w="17670">
                  <a:moveTo>
                    <a:pt x="17670" y="19710"/>
                  </a:moveTo>
                  <a:cubicBezTo>
                    <a:pt x="14891" y="20956"/>
                    <a:pt x="11880" y="21599"/>
                    <a:pt x="8835" y="21600"/>
                  </a:cubicBezTo>
                  <a:cubicBezTo>
                    <a:pt x="5789" y="21600"/>
                    <a:pt x="2778" y="20956"/>
                    <a:pt x="-1" y="19710"/>
                  </a:cubicBezTo>
                  <a:lnTo>
                    <a:pt x="8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1" name="Google Shape;631;p36"/>
            <p:cNvCxnSpPr/>
            <p:nvPr/>
          </p:nvCxnSpPr>
          <p:spPr>
            <a:xfrm>
              <a:off x="4372" y="1455"/>
              <a:ext cx="1" cy="6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2" name="Google Shape;632;p36"/>
            <p:cNvSpPr/>
            <p:nvPr/>
          </p:nvSpPr>
          <p:spPr>
            <a:xfrm>
              <a:off x="4264" y="1576"/>
              <a:ext cx="841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½)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366" y="1602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656" y="1615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249" y="1965"/>
              <a:ext cx="179" cy="17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25" y="1965"/>
              <a:ext cx="179" cy="178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25" y="990"/>
              <a:ext cx="179" cy="178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045" y="2200"/>
              <a:ext cx="498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071" y="2207"/>
              <a:ext cx="507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,y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67" y="2239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353" y="2239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008" y="2207"/>
              <a:ext cx="652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289" y="2239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4625" y="2246"/>
              <a:ext cx="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855" y="818"/>
              <a:ext cx="855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881" y="825"/>
              <a:ext cx="895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NE = (x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+ 1, y</a:t>
              </a:r>
              <a:r>
                <a:rPr baseline="-25000"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</a:t>
              </a:r>
              <a:r>
                <a:rPr lang="pt-BR" sz="16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+ 1)</a:t>
              </a:r>
              <a:endParaRPr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7" name="Google Shape;647;p36"/>
            <p:cNvCxnSpPr/>
            <p:nvPr/>
          </p:nvCxnSpPr>
          <p:spPr>
            <a:xfrm flipH="1" rot="10800000">
              <a:off x="2956" y="1098"/>
              <a:ext cx="1952" cy="975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36"/>
            <p:cNvSpPr/>
            <p:nvPr/>
          </p:nvSpPr>
          <p:spPr>
            <a:xfrm>
              <a:off x="3249" y="990"/>
              <a:ext cx="179" cy="17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02" y="990"/>
              <a:ext cx="178" cy="17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02" y="1965"/>
              <a:ext cx="178" cy="17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56" name="Google Shape;656;p37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Determinando a Forma Incremental</a:t>
            </a:r>
            <a:endParaRPr/>
          </a:p>
        </p:txBody>
      </p:sp>
      <p:sp>
        <p:nvSpPr>
          <p:cNvPr id="657" name="Google Shape;657;p37"/>
          <p:cNvSpPr txBox="1"/>
          <p:nvPr>
            <p:ph idx="1" type="body"/>
          </p:nvPr>
        </p:nvSpPr>
        <p:spPr>
          <a:xfrm>
            <a:off x="914400" y="1600200"/>
            <a:ext cx="805021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Se E for escolhido, M é incrementado de 1 na direção x.</a:t>
            </a:r>
            <a:r>
              <a:rPr lang="pt-BR" sz="2400"/>
              <a:t>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Subtraindo </a:t>
            </a:r>
            <a:r>
              <a:rPr b="1" i="1" lang="pt-BR" sz="2400"/>
              <a:t>d</a:t>
            </a:r>
            <a:r>
              <a:rPr b="1" baseline="-25000" i="1" lang="pt-BR" sz="2400"/>
              <a:t>old</a:t>
            </a:r>
            <a:r>
              <a:rPr lang="pt-BR" sz="2400"/>
              <a:t> de </a:t>
            </a:r>
            <a:r>
              <a:rPr b="1" i="1" lang="pt-BR" sz="2400"/>
              <a:t>d</a:t>
            </a:r>
            <a:r>
              <a:rPr b="1" baseline="-25000" i="1" lang="pt-BR" sz="2400"/>
              <a:t>new</a:t>
            </a:r>
            <a:r>
              <a:rPr lang="pt-BR" sz="2400"/>
              <a:t> para obter a diferença incremental, tem-se 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i="1" lang="pt-BR" sz="2400"/>
              <a:t>d</a:t>
            </a:r>
            <a:r>
              <a:rPr b="1" baseline="-25000" i="1" lang="pt-BR" sz="2400"/>
              <a:t>new</a:t>
            </a:r>
            <a:r>
              <a:rPr b="1" i="1" lang="pt-BR" sz="2400"/>
              <a:t> = d</a:t>
            </a:r>
            <a:r>
              <a:rPr b="1" baseline="-25000" i="1" lang="pt-BR" sz="2400"/>
              <a:t>old</a:t>
            </a:r>
            <a:r>
              <a:rPr b="1" i="1" lang="pt-BR" sz="2400"/>
              <a:t> + a</a:t>
            </a:r>
            <a:r>
              <a:rPr b="1" lang="pt-BR" sz="2400"/>
              <a:t>.</a:t>
            </a:r>
            <a:r>
              <a:rPr lang="pt-BR" sz="2400"/>
              <a:t> </a:t>
            </a:r>
            <a:endParaRPr/>
          </a:p>
        </p:txBody>
      </p:sp>
      <p:pic>
        <p:nvPicPr>
          <p:cNvPr id="658" name="Google Shape;6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349500"/>
            <a:ext cx="6696075" cy="175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64" name="Google Shape;664;p38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Determinando a Forma Incremental</a:t>
            </a:r>
            <a:endParaRPr/>
          </a:p>
        </p:txBody>
      </p:sp>
      <p:pic>
        <p:nvPicPr>
          <p:cNvPr id="665" name="Google Shape;6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852738"/>
            <a:ext cx="70580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8"/>
          <p:cNvSpPr txBox="1"/>
          <p:nvPr/>
        </p:nvSpPr>
        <p:spPr>
          <a:xfrm>
            <a:off x="684213" y="1700213"/>
            <a:ext cx="82089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NE é escolhido, M é incrementado de 1 em ambas as direções, x e y.</a:t>
            </a: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7" name="Google Shape;667;p38"/>
          <p:cNvSpPr txBox="1"/>
          <p:nvPr/>
        </p:nvSpPr>
        <p:spPr>
          <a:xfrm>
            <a:off x="971550" y="5013325"/>
            <a:ext cx="7921625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Subtraindo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dold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dnew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tem-se 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d</a:t>
            </a:r>
            <a:r>
              <a:rPr b="1" baseline="-25000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</a:t>
            </a:r>
            <a:r>
              <a:rPr b="1"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 + b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73" name="Google Shape;673;p39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Determinando o Ponto Inicial</a:t>
            </a:r>
            <a:endParaRPr/>
          </a:p>
        </p:txBody>
      </p:sp>
      <p:sp>
        <p:nvSpPr>
          <p:cNvPr id="674" name="Google Shape;674;p39"/>
          <p:cNvSpPr txBox="1"/>
          <p:nvPr>
            <p:ph idx="1" type="body"/>
          </p:nvPr>
        </p:nvSpPr>
        <p:spPr>
          <a:xfrm>
            <a:off x="914400" y="1600200"/>
            <a:ext cx="7978775" cy="506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Como o primeiro pixel corresponde ao ponto </a:t>
            </a:r>
            <a:r>
              <a:rPr i="1" lang="pt-BR" sz="2400"/>
              <a:t>(x0,y0)</a:t>
            </a:r>
            <a:r>
              <a:rPr lang="pt-BR" sz="2400"/>
              <a:t>, pode-se calcular diretamente o valor inicial de d para escolher entre E e NE. O primeiro ponto-médio está em </a:t>
            </a:r>
            <a:r>
              <a:rPr i="1" lang="pt-BR" sz="2400"/>
              <a:t>(x</a:t>
            </a:r>
            <a:r>
              <a:rPr baseline="-25000" i="1" lang="pt-BR" sz="2400"/>
              <a:t>0</a:t>
            </a:r>
            <a:r>
              <a:rPr i="1" lang="pt-BR" sz="2400"/>
              <a:t> + 1,y</a:t>
            </a:r>
            <a:r>
              <a:rPr baseline="-25000" i="1" lang="pt-BR" sz="2400"/>
              <a:t>0</a:t>
            </a:r>
            <a:r>
              <a:rPr i="1" lang="pt-BR" sz="2400"/>
              <a:t> + 1/2)</a:t>
            </a:r>
            <a:r>
              <a:rPr lang="pt-BR" sz="2400"/>
              <a:t> temos: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675" name="Google Shape;6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154363"/>
            <a:ext cx="5640388" cy="2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9"/>
          <p:cNvSpPr txBox="1"/>
          <p:nvPr/>
        </p:nvSpPr>
        <p:spPr>
          <a:xfrm>
            <a:off x="900113" y="5013325"/>
            <a:ext cx="7056437" cy="1444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❑"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F(x</a:t>
            </a:r>
            <a:r>
              <a:rPr baseline="-25000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y</a:t>
            </a:r>
            <a:r>
              <a:rPr baseline="-25000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está sobre a reta, temos que     F(x0 , y0) = 0, daí o resultado acima.</a:t>
            </a:r>
            <a:r>
              <a:rPr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0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 das principais equações do algoritmo </a:t>
            </a:r>
            <a:endParaRPr/>
          </a:p>
        </p:txBody>
      </p:sp>
      <p:sp>
        <p:nvSpPr>
          <p:cNvPr id="682" name="Google Shape;682;p40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Multiplique todas as equaçoes obtidas por 2, obtendo-se assim todos os valores inteiros:</a:t>
            </a:r>
            <a:endParaRPr/>
          </a:p>
        </p:txBody>
      </p:sp>
      <p:sp>
        <p:nvSpPr>
          <p:cNvPr id="683" name="Google Shape;683;p40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84" name="Google Shape;684;p4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pic>
        <p:nvPicPr>
          <p:cNvPr id="685" name="Google Shape;6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3" y="4281488"/>
            <a:ext cx="1965325" cy="123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691" name="Google Shape;691;p41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692" name="Google Shape;692;p41"/>
          <p:cNvSpPr/>
          <p:nvPr/>
        </p:nvSpPr>
        <p:spPr>
          <a:xfrm>
            <a:off x="4191000" y="1447800"/>
            <a:ext cx="3505200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(x &lt; x2){</a:t>
            </a:r>
            <a:endParaRPr/>
          </a:p>
          <a:p>
            <a:pPr indent="0" lvl="1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(d &lt;= 0){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Escolhe E */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d + incE;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+ 1;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}else{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</p:txBody>
      </p:sp>
      <p:sp>
        <p:nvSpPr>
          <p:cNvPr id="693" name="Google Shape;693;p41"/>
          <p:cNvSpPr txBox="1"/>
          <p:nvPr/>
        </p:nvSpPr>
        <p:spPr>
          <a:xfrm>
            <a:off x="685800" y="1447800"/>
            <a:ext cx="22860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inc_line(int x1, int y1, int x2, int y2, int color){int dx, dy, incE, incNE, d, x, y;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 = x2 - x1;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 = y2 - y1;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2 * dy - dx; /* Valor inicial de d */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 = 2 * dy; /* Incremento de E */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incNE = 2 * (dy - dx); /* Incremento de NE */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x1;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y1;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write_pixel(x, y, color);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4305300" y="3747456"/>
            <a:ext cx="4038600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/* Escolhe NE */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= d + incNE;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+ 1;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y + 1;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}/*, y, color); }/* end while */</a:t>
            </a:r>
            <a:endParaRPr/>
          </a:p>
          <a:p>
            <a:pPr indent="0" lvl="2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if */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}/* end inc_line */   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write_pixel(x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2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do ponto médio - Bresenham</a:t>
            </a:r>
            <a:endParaRPr/>
          </a:p>
        </p:txBody>
      </p:sp>
      <p:sp>
        <p:nvSpPr>
          <p:cNvPr id="700" name="Google Shape;700;p4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701" name="Google Shape;701;p42"/>
          <p:cNvSpPr txBox="1"/>
          <p:nvPr/>
        </p:nvSpPr>
        <p:spPr>
          <a:xfrm>
            <a:off x="683568" y="1700808"/>
            <a:ext cx="8352928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&lt;stdlib.h&gt;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&lt;math.h&gt;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/*  Bresenham line-drawing procedure for |m| &lt; 1.0.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void lineBres (int x0, int y0, int xEnd, int yEnd)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dx = fabs (xEnd - x0),  dy = fabs(yEnd - y0);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p = 2 * dy - dx;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twoDy = 2 * dy,  twoDyMinusDx = 2 * (dy - dx);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int x,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/* Determine which endpoint to use as start position.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(x0 &gt; xEnd)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x = xEnd;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y = yEnd;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xEnd = x0;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x = x0;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y = y0;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setPixel (x,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"/>
          <p:cNvSpPr txBox="1"/>
          <p:nvPr/>
        </p:nvSpPr>
        <p:spPr>
          <a:xfrm>
            <a:off x="5690380" y="1704798"/>
            <a:ext cx="331236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(x &lt; xEnd)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x++;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if (p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 += twoDy;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 += twoDyMinusDx;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setPixel (x,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708" name="Google Shape;708;p43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graphicFrame>
        <p:nvGraphicFramePr>
          <p:cNvPr id="709" name="Google Shape;709;p43"/>
          <p:cNvGraphicFramePr/>
          <p:nvPr/>
        </p:nvGraphicFramePr>
        <p:xfrm>
          <a:off x="711907" y="2998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{43B207A6-FAFB-4762-A81A-5CD6B7C783D8}</a:tableStyleId>
              </a:tblPr>
              <a:tblGrid>
                <a:gridCol w="1909750"/>
                <a:gridCol w="989025"/>
                <a:gridCol w="1133475"/>
              </a:tblGrid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0" lang="pt-BR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6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0" name="Google Shape;710;p43"/>
          <p:cNvSpPr txBox="1"/>
          <p:nvPr/>
        </p:nvSpPr>
        <p:spPr>
          <a:xfrm>
            <a:off x="684213" y="1700213"/>
            <a:ext cx="82804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Indicar que localizações serão calculadas pelo algoritmo de Bresenham quando se gera por varredura um segmento de reta  entre (20,10) e (30,18) em coordenadas de tela.</a:t>
            </a:r>
            <a:endParaRPr/>
          </a:p>
        </p:txBody>
      </p:sp>
      <p:sp>
        <p:nvSpPr>
          <p:cNvPr id="711" name="Google Shape;711;p43"/>
          <p:cNvSpPr txBox="1"/>
          <p:nvPr/>
        </p:nvSpPr>
        <p:spPr>
          <a:xfrm>
            <a:off x="4932363" y="2852738"/>
            <a:ext cx="4211637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dx = x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10, dy=y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8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2dy = 2(y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-y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2(dy – dx) = 2[(y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y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(x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] =  -4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inc</a:t>
            </a:r>
            <a:r>
              <a:rPr baseline="-25000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dx = 16 – 10 =  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717" name="Google Shape;717;p44"/>
          <p:cNvSpPr txBox="1"/>
          <p:nvPr>
            <p:ph type="title"/>
          </p:nvPr>
        </p:nvSpPr>
        <p:spPr>
          <a:xfrm>
            <a:off x="800100" y="842963"/>
            <a:ext cx="2438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Otmização</a:t>
            </a:r>
            <a:endParaRPr/>
          </a:p>
        </p:txBody>
      </p:sp>
      <p:sp>
        <p:nvSpPr>
          <p:cNvPr id="718" name="Google Shape;718;p44"/>
          <p:cNvSpPr txBox="1"/>
          <p:nvPr>
            <p:ph idx="1" type="body"/>
          </p:nvPr>
        </p:nvSpPr>
        <p:spPr>
          <a:xfrm>
            <a:off x="1219200" y="1966913"/>
            <a:ext cx="7239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velocidade pode ser aumentada detectando ciclos na variável de decisão </a:t>
            </a:r>
            <a:r>
              <a:rPr b="1" lang="pt-BR" sz="2000"/>
              <a:t>d</a:t>
            </a:r>
            <a:r>
              <a:rPr lang="pt-BR" sz="2000"/>
              <a:t>. Estes ciclos correspondem a padrões de pixels repetido na escolha.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O padrão é salvo e o ciclo detectado é repetido sem recalcular.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26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pt-BR" sz="1300"/>
              <a:t>                                               </a:t>
            </a:r>
            <a:endParaRPr/>
          </a:p>
        </p:txBody>
      </p:sp>
      <p:pic>
        <p:nvPicPr>
          <p:cNvPr id="719" name="Google Shape;7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13" y="3571875"/>
            <a:ext cx="3578225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784225" y="830263"/>
            <a:ext cx="34290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Fórmulas Úteis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066800" y="1905000"/>
            <a:ext cx="7391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b="1" lang="pt-BR" sz="2000"/>
              <a:t>O comprimento do segmento de reta entre P</a:t>
            </a:r>
            <a:r>
              <a:rPr b="1" baseline="-25000" lang="pt-BR" sz="2000"/>
              <a:t>1</a:t>
            </a:r>
            <a:r>
              <a:rPr b="1" lang="pt-BR" sz="2000"/>
              <a:t> e P</a:t>
            </a:r>
            <a:r>
              <a:rPr b="1" baseline="-25000" lang="pt-BR" sz="2000"/>
              <a:t>2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	L =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b="1" lang="pt-BR" sz="2000"/>
              <a:t>O ponto médio do segmento de reta entre P</a:t>
            </a:r>
            <a:r>
              <a:rPr b="1" baseline="-25000" lang="pt-BR" sz="2000"/>
              <a:t>1</a:t>
            </a:r>
            <a:r>
              <a:rPr b="1" lang="pt-BR" sz="2000"/>
              <a:t> e P</a:t>
            </a:r>
            <a:r>
              <a:rPr b="1" baseline="-25000" lang="pt-BR" sz="2000"/>
              <a:t>3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pt-BR" sz="2400"/>
              <a:t>	P</a:t>
            </a:r>
            <a:r>
              <a:rPr baseline="-25000" lang="pt-BR" sz="2400"/>
              <a:t>2</a:t>
            </a:r>
            <a:r>
              <a:rPr lang="pt-BR" sz="2400"/>
              <a:t> = ( (X</a:t>
            </a:r>
            <a:r>
              <a:rPr baseline="-25000" lang="pt-BR" sz="2400"/>
              <a:t>1</a:t>
            </a:r>
            <a:r>
              <a:rPr lang="pt-BR" sz="2400"/>
              <a:t>+X</a:t>
            </a:r>
            <a:r>
              <a:rPr baseline="-25000" lang="pt-BR" sz="2400"/>
              <a:t>3</a:t>
            </a:r>
            <a:r>
              <a:rPr lang="pt-BR" sz="2400"/>
              <a:t>)/2 , (Y</a:t>
            </a:r>
            <a:r>
              <a:rPr baseline="-25000" lang="pt-BR" sz="2400"/>
              <a:t>1</a:t>
            </a:r>
            <a:r>
              <a:rPr lang="pt-BR" sz="2400"/>
              <a:t>+Y</a:t>
            </a:r>
            <a:r>
              <a:rPr baseline="-25000" lang="pt-BR" sz="2400"/>
              <a:t>3</a:t>
            </a:r>
            <a:r>
              <a:rPr lang="pt-BR" sz="2400"/>
              <a:t>)/2 )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Duas retas são  </a:t>
            </a:r>
            <a:r>
              <a:rPr b="1" lang="pt-BR" sz="2000"/>
              <a:t>perpendiculares</a:t>
            </a:r>
            <a:r>
              <a:rPr lang="pt-BR" sz="2000"/>
              <a:t> se e somente se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  M</a:t>
            </a:r>
            <a:r>
              <a:rPr baseline="-25000" lang="pt-BR" sz="2000"/>
              <a:t>1</a:t>
            </a:r>
            <a:r>
              <a:rPr lang="pt-BR" sz="2000"/>
              <a:t> =  -1/M</a:t>
            </a:r>
            <a:r>
              <a:rPr baseline="-25000" lang="pt-BR" sz="2000"/>
              <a:t>2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 </a:t>
            </a:r>
            <a:r>
              <a:rPr lang="pt-BR" sz="1800"/>
              <a:t>O cosseno do ângulo entre elas é  0</a:t>
            </a:r>
            <a:r>
              <a:rPr lang="pt-BR" sz="20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713" y="2427288"/>
            <a:ext cx="24384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725" name="Google Shape;725;p45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726" name="Google Shape;726;p4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HEARN, D., BAKER, M. P. </a:t>
            </a:r>
            <a:r>
              <a:rPr b="1" lang="pt-BR" sz="2000"/>
              <a:t>Computer Graphics With OpenGl</a:t>
            </a:r>
            <a:r>
              <a:rPr lang="pt-BR" sz="2000"/>
              <a:t>, 4. ed.: Prentice-Hall, 2011.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FOLEY, J. et al. </a:t>
            </a:r>
            <a:r>
              <a:rPr b="1" lang="pt-BR" sz="2000"/>
              <a:t>Computer graphics</a:t>
            </a:r>
            <a:r>
              <a:rPr lang="pt-BR" sz="2000"/>
              <a:t> </a:t>
            </a:r>
            <a:r>
              <a:rPr b="1" lang="pt-BR" sz="2000"/>
              <a:t>: principles and practice</a:t>
            </a:r>
            <a:r>
              <a:rPr lang="pt-BR" sz="2000"/>
              <a:t>. 3. ed. Reading, MA: Addison-Wesley, 2014.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Traima,A. J. M.; OLIVEIRA, M. C. F. </a:t>
            </a:r>
            <a:r>
              <a:rPr b="1" lang="pt-BR" sz="2000"/>
              <a:t>Apostila de Computação Gráfica, </a:t>
            </a:r>
            <a:r>
              <a:rPr lang="pt-BR" sz="2000"/>
              <a:t>Universidade de São Paulo – USP – Março de 2004.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609600" y="762000"/>
            <a:ext cx="66611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paramétrica da Reta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1066800" y="1600200"/>
            <a:ext cx="7315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O parâmetro t representa o “momento” em que a curva atinge o ponto (x,y).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Dados os pontos  P</a:t>
            </a:r>
            <a:r>
              <a:rPr baseline="-25000" lang="pt-BR" sz="2000"/>
              <a:t>1</a:t>
            </a:r>
            <a:r>
              <a:rPr lang="pt-BR" sz="2000"/>
              <a:t> = (X</a:t>
            </a:r>
            <a:r>
              <a:rPr baseline="-25000" lang="pt-BR" sz="2000"/>
              <a:t>1</a:t>
            </a:r>
            <a:r>
              <a:rPr lang="pt-BR" sz="2000"/>
              <a:t>, Y</a:t>
            </a:r>
            <a:r>
              <a:rPr baseline="-25000" lang="pt-BR" sz="2000"/>
              <a:t>1</a:t>
            </a:r>
            <a:r>
              <a:rPr lang="pt-BR" sz="2000"/>
              <a:t>)    e   P</a:t>
            </a:r>
            <a:r>
              <a:rPr baseline="-25000" lang="pt-BR" sz="2000"/>
              <a:t>2</a:t>
            </a:r>
            <a:r>
              <a:rPr lang="pt-BR" sz="2000"/>
              <a:t> = (X</a:t>
            </a:r>
            <a:r>
              <a:rPr baseline="-25000" lang="pt-BR" sz="2000"/>
              <a:t>2</a:t>
            </a:r>
            <a:r>
              <a:rPr lang="pt-BR" sz="2000"/>
              <a:t>, Y</a:t>
            </a:r>
            <a:r>
              <a:rPr baseline="-25000" lang="pt-BR" sz="2000"/>
              <a:t>2</a:t>
            </a:r>
            <a:r>
              <a:rPr lang="pt-BR" sz="20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			X = X</a:t>
            </a:r>
            <a:r>
              <a:rPr b="1" baseline="-25000" lang="pt-BR" sz="2000"/>
              <a:t>1</a:t>
            </a:r>
            <a:r>
              <a:rPr b="1" lang="pt-BR" sz="2000"/>
              <a:t> + t(X</a:t>
            </a:r>
            <a:r>
              <a:rPr b="1" baseline="-25000" lang="pt-BR" sz="2000"/>
              <a:t>2</a:t>
            </a:r>
            <a:r>
              <a:rPr b="1" lang="pt-BR" sz="2000"/>
              <a:t>-X</a:t>
            </a:r>
            <a:r>
              <a:rPr b="1" baseline="-25000" lang="pt-BR" sz="2000"/>
              <a:t>1</a:t>
            </a:r>
            <a:r>
              <a:rPr b="1" lang="pt-BR" sz="20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			Y = Y</a:t>
            </a:r>
            <a:r>
              <a:rPr b="1" baseline="-25000" lang="pt-BR" sz="2000"/>
              <a:t>1</a:t>
            </a:r>
            <a:r>
              <a:rPr b="1" lang="pt-BR" sz="2000"/>
              <a:t> + t(Y</a:t>
            </a:r>
            <a:r>
              <a:rPr b="1" baseline="-25000" lang="pt-BR" sz="2000"/>
              <a:t>2</a:t>
            </a:r>
            <a:r>
              <a:rPr b="1" lang="pt-BR" sz="2000"/>
              <a:t>-Y</a:t>
            </a:r>
            <a:r>
              <a:rPr b="1" baseline="-25000" lang="pt-BR" sz="2000"/>
              <a:t>1</a:t>
            </a:r>
            <a:r>
              <a:rPr b="1" lang="pt-BR" sz="2000"/>
              <a:t>)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t é o parâmetro.  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t = 0  temos (X</a:t>
            </a:r>
            <a:r>
              <a:rPr b="1" baseline="-25000" lang="pt-BR" sz="2000"/>
              <a:t>1</a:t>
            </a:r>
            <a:r>
              <a:rPr b="1" lang="pt-BR" sz="2000"/>
              <a:t>,Y</a:t>
            </a:r>
            <a:r>
              <a:rPr b="1" baseline="-25000" lang="pt-BR" sz="2000"/>
              <a:t>1</a:t>
            </a:r>
            <a:r>
              <a:rPr b="1" lang="pt-BR" sz="2000"/>
              <a:t>)</a:t>
            </a:r>
            <a:endParaRPr/>
          </a:p>
          <a:p>
            <a:pPr indent="-342900" lvl="0" marL="3429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pt-BR" sz="2000"/>
              <a:t>t = 1  temos (X</a:t>
            </a:r>
            <a:r>
              <a:rPr b="1" baseline="-25000" lang="pt-BR" sz="2000"/>
              <a:t>2</a:t>
            </a:r>
            <a:r>
              <a:rPr b="1" lang="pt-BR" sz="2000"/>
              <a:t>,Y</a:t>
            </a:r>
            <a:r>
              <a:rPr b="1" baseline="-25000" lang="pt-BR" sz="2000"/>
              <a:t>2</a:t>
            </a:r>
            <a:r>
              <a:rPr b="1" lang="pt-BR" sz="20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pt-BR" sz="2000"/>
              <a:t>Se  0 &lt; t &lt; 1 Tem-se todos os pontos sobre o segmento de reta entre (X</a:t>
            </a:r>
            <a:r>
              <a:rPr baseline="-25000" lang="pt-BR" sz="2000"/>
              <a:t>1</a:t>
            </a:r>
            <a:r>
              <a:rPr lang="pt-BR" sz="2000"/>
              <a:t>,Y</a:t>
            </a:r>
            <a:r>
              <a:rPr baseline="-25000" lang="pt-BR" sz="2000"/>
              <a:t>1</a:t>
            </a:r>
            <a:r>
              <a:rPr lang="pt-BR" sz="2000"/>
              <a:t>) e (X</a:t>
            </a:r>
            <a:r>
              <a:rPr baseline="-25000" lang="pt-BR" sz="2000"/>
              <a:t>2</a:t>
            </a:r>
            <a:r>
              <a:rPr lang="pt-BR" sz="2000"/>
              <a:t>,Y</a:t>
            </a:r>
            <a:r>
              <a:rPr baseline="-25000" lang="pt-BR" sz="2000"/>
              <a:t>2</a:t>
            </a:r>
            <a:r>
              <a:rPr lang="pt-BR" sz="2000"/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17" name="Google Shape;217;p20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533400" y="1524000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Determine a equação da reta cujo declive é 3 e passa pelo ponto P</a:t>
            </a:r>
            <a:r>
              <a:rPr baseline="-25000" lang="pt-BR" sz="1800"/>
              <a:t>0</a:t>
            </a:r>
            <a:r>
              <a:rPr lang="pt-BR" sz="1800"/>
              <a:t>(1,5).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Determine a distância entre os pontos cuja as coordenadas são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(5,2) e (7,3); (0,1) e (2,0)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Determine a equação da reta que passa pelos pontos P</a:t>
            </a:r>
            <a:r>
              <a:rPr baseline="-25000" lang="pt-BR" sz="1800"/>
              <a:t>1</a:t>
            </a:r>
            <a:r>
              <a:rPr lang="pt-BR" sz="1800"/>
              <a:t>(2,3) e P</a:t>
            </a:r>
            <a:r>
              <a:rPr baseline="-25000" lang="pt-BR" sz="1800"/>
              <a:t>2</a:t>
            </a:r>
            <a:r>
              <a:rPr lang="pt-BR" sz="1800"/>
              <a:t>(4,-2).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Sejam as equações de uma  reta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pt-BR" sz="1800"/>
              <a:t>        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Trace uma reta para todos os valores de 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Trace o segmento de reta no intervalo [0 , 8]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❑"/>
            </a:pPr>
            <a:r>
              <a:rPr lang="pt-BR" sz="1800"/>
              <a:t>Determine o declive da reta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657600"/>
            <a:ext cx="2413000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685800" y="533400"/>
            <a:ext cx="55499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Primitivas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Retas: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A mais comum primitiva 2D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Todo </a:t>
            </a:r>
            <a:r>
              <a:rPr i="1" lang="pt-BR" sz="2000"/>
              <a:t>wireframes</a:t>
            </a:r>
            <a:r>
              <a:rPr lang="pt-BR" sz="2000"/>
              <a:t>(aramados) 3D são eventualmente retas 2D.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Os algoritmos aperfeiçoados contêm numerosas técnicas e truques que ajudam a projetar algoritmos mais avançados</a:t>
            </a:r>
            <a:endParaRPr/>
          </a:p>
        </p:txBody>
      </p:sp>
      <p:pic>
        <p:nvPicPr>
          <p:cNvPr descr="https://upload.wikimedia.org/wikipedia/commons/thumb/0/06/Wire_frame.svg/200px-Wire_frame.svg.png"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4149080"/>
            <a:ext cx="19050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233" name="Google Shape;233;p22"/>
          <p:cNvSpPr txBox="1"/>
          <p:nvPr>
            <p:ph type="title"/>
          </p:nvPr>
        </p:nvSpPr>
        <p:spPr>
          <a:xfrm>
            <a:off x="685800" y="152400"/>
            <a:ext cx="8077200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Desejáveis para Algoritmos de Rasterização da Reta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609600" y="1600200"/>
            <a:ext cx="7924800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❑"/>
            </a:pPr>
            <a:r>
              <a:rPr b="1" lang="pt-BR"/>
              <a:t>linearidade</a:t>
            </a:r>
            <a:r>
              <a:rPr lang="pt-BR"/>
              <a:t> - </a:t>
            </a:r>
            <a:r>
              <a:rPr lang="pt-BR" sz="2000"/>
              <a:t>Os </a:t>
            </a:r>
            <a:r>
              <a:rPr i="1" lang="pt-BR" sz="2000"/>
              <a:t>pixels</a:t>
            </a:r>
            <a:r>
              <a:rPr lang="pt-BR" sz="2000"/>
              <a:t> traçados devem dar a aparência de que estão sobre uma reta.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❑"/>
            </a:pPr>
            <a:r>
              <a:rPr b="1" lang="pt-BR"/>
              <a:t>Espessura (densidade) uniforme</a:t>
            </a:r>
            <a:r>
              <a:rPr lang="pt-BR"/>
              <a:t> - </a:t>
            </a:r>
            <a:r>
              <a:rPr lang="pt-BR" sz="2000"/>
              <a:t>A densidade da reta é dada pelo </a:t>
            </a:r>
            <a:r>
              <a:rPr lang="pt-BR" sz="2000" u="sng"/>
              <a:t>número de </a:t>
            </a:r>
            <a:r>
              <a:rPr i="1" lang="pt-BR" sz="2000" u="sng"/>
              <a:t>pixels</a:t>
            </a:r>
            <a:r>
              <a:rPr lang="pt-BR" sz="2000" u="sng"/>
              <a:t> traçados dividido pelo comprimento da reta</a:t>
            </a:r>
            <a:r>
              <a:rPr lang="pt-BR" sz="2000"/>
              <a:t>. Para manter a densidade constante, os pixels devem ser igualmente espaçados. A imagem do segmento de reta  não deve variar de intensidade ou espessura ao longo de sua extensão.</a:t>
            </a:r>
            <a:r>
              <a:rPr lang="pt-BR"/>
              <a:t> </a:t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grpSp>
        <p:nvGrpSpPr>
          <p:cNvPr id="235" name="Google Shape;235;p22"/>
          <p:cNvGrpSpPr/>
          <p:nvPr/>
        </p:nvGrpSpPr>
        <p:grpSpPr>
          <a:xfrm>
            <a:off x="1447800" y="4876800"/>
            <a:ext cx="1309688" cy="1309688"/>
            <a:chOff x="958" y="3060"/>
            <a:chExt cx="825" cy="825"/>
          </a:xfrm>
        </p:grpSpPr>
        <p:sp>
          <p:nvSpPr>
            <p:cNvPr id="236" name="Google Shape;236;p22"/>
            <p:cNvSpPr/>
            <p:nvPr/>
          </p:nvSpPr>
          <p:spPr>
            <a:xfrm>
              <a:off x="1115" y="3426"/>
              <a:ext cx="92" cy="94"/>
            </a:xfrm>
            <a:prstGeom prst="rect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958" y="3060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958" y="316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958" y="326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958" y="3375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958" y="3479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958" y="3583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958" y="3688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958" y="379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064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064" y="3166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064" y="3269"/>
              <a:ext cx="92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1064" y="3375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064" y="3583"/>
              <a:ext cx="92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064" y="36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064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167" y="3060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67" y="316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167" y="326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1064" y="3479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1167" y="3479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167" y="3583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167" y="3688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67" y="379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1273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273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273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273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1273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273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273" y="36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273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1377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1377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377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377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377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377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377" y="36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377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1481" y="3060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481" y="3166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1481" y="3269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1481" y="3375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1" y="3479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1481" y="3583"/>
              <a:ext cx="94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1481" y="3688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1481" y="3793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1586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1586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1586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586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586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1586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1586" y="36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1586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1691" y="3060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691" y="316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691" y="326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691" y="3375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691" y="3479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691" y="3583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1691" y="36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1691" y="379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5105400" y="4800600"/>
            <a:ext cx="1309688" cy="1309688"/>
            <a:chOff x="3118" y="3055"/>
            <a:chExt cx="825" cy="825"/>
          </a:xfrm>
        </p:grpSpPr>
        <p:sp>
          <p:nvSpPr>
            <p:cNvPr id="301" name="Google Shape;301;p22"/>
            <p:cNvSpPr/>
            <p:nvPr/>
          </p:nvSpPr>
          <p:spPr>
            <a:xfrm>
              <a:off x="3118" y="3055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118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118" y="3264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3118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3118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3118" y="3578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3118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3118" y="3788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3224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3224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3224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3224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3224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3224" y="3578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3224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3224" y="3788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3327" y="3055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3327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327" y="3264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327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327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327" y="3578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3327" y="3683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3327" y="3788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3433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3433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3433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3433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3433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3433" y="3578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433" y="3683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433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537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537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3537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3537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3537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3537" y="3578"/>
              <a:ext cx="92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3537" y="3683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3537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3641" y="3055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3641" y="3161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641" y="3264"/>
              <a:ext cx="94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3641" y="3370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3641" y="3474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3641" y="3578"/>
              <a:ext cx="94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641" y="3683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641" y="3788"/>
              <a:ext cx="94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746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746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46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746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746" y="3474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746" y="3578"/>
              <a:ext cx="92" cy="94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746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746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851" y="3055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851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851" y="3264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851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51" y="3474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851" y="3578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3851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851" y="3788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3276600" y="4800600"/>
            <a:ext cx="1309688" cy="1309688"/>
            <a:chOff x="2048" y="3056"/>
            <a:chExt cx="825" cy="825"/>
          </a:xfrm>
        </p:grpSpPr>
        <p:sp>
          <p:nvSpPr>
            <p:cNvPr id="366" name="Google Shape;366;p22"/>
            <p:cNvSpPr/>
            <p:nvPr/>
          </p:nvSpPr>
          <p:spPr>
            <a:xfrm>
              <a:off x="2048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2048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048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2048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048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2048" y="357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048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048" y="3788"/>
              <a:ext cx="92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153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153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153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153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153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153" y="357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153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153" y="3788"/>
              <a:ext cx="93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257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257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257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257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2257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2257" y="357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2257" y="3683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257" y="3788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362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362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362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362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362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362" y="357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362" y="3683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362" y="3788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2467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2467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2467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2467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2467" y="3474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2467" y="3579"/>
              <a:ext cx="92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2467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2467" y="3788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2571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2571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2571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2571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571" y="3474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571" y="3579"/>
              <a:ext cx="93" cy="93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2571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571" y="3788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2675" y="3056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2675" y="3161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2675" y="3264"/>
              <a:ext cx="93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675" y="3370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2675" y="3474"/>
              <a:ext cx="93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675" y="3579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675" y="3683"/>
              <a:ext cx="93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2675" y="3788"/>
              <a:ext cx="93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2781" y="3056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2781" y="3161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2781" y="3264"/>
              <a:ext cx="92" cy="94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2781" y="3370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2781" y="3474"/>
              <a:ext cx="92" cy="92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2781" y="3579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2781" y="3683"/>
              <a:ext cx="92" cy="9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2781" y="3788"/>
              <a:ext cx="92" cy="9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2"/>
          <p:cNvGrpSpPr/>
          <p:nvPr/>
        </p:nvGrpSpPr>
        <p:grpSpPr>
          <a:xfrm>
            <a:off x="6781800" y="5029200"/>
            <a:ext cx="1601788" cy="922338"/>
            <a:chOff x="4149" y="3205"/>
            <a:chExt cx="1009" cy="581"/>
          </a:xfrm>
        </p:grpSpPr>
        <p:cxnSp>
          <p:nvCxnSpPr>
            <p:cNvPr id="431" name="Google Shape;431;p22"/>
            <p:cNvCxnSpPr/>
            <p:nvPr/>
          </p:nvCxnSpPr>
          <p:spPr>
            <a:xfrm>
              <a:off x="4201" y="3257"/>
              <a:ext cx="529" cy="52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2"/>
            <p:cNvCxnSpPr/>
            <p:nvPr/>
          </p:nvCxnSpPr>
          <p:spPr>
            <a:xfrm>
              <a:off x="4149" y="3207"/>
              <a:ext cx="939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2"/>
            <p:cNvCxnSpPr/>
            <p:nvPr/>
          </p:nvCxnSpPr>
          <p:spPr>
            <a:xfrm flipH="1">
              <a:off x="4769" y="3205"/>
              <a:ext cx="389" cy="52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39" name="Google Shape;439;p23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Propriedades exigidas da Reta</a:t>
            </a:r>
            <a:endParaRPr/>
          </a:p>
        </p:txBody>
      </p:sp>
      <p:sp>
        <p:nvSpPr>
          <p:cNvPr id="440" name="Google Shape;440;p23"/>
          <p:cNvSpPr txBox="1"/>
          <p:nvPr>
            <p:ph idx="1" type="body"/>
          </p:nvPr>
        </p:nvSpPr>
        <p:spPr>
          <a:xfrm>
            <a:off x="914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precisão</a:t>
            </a:r>
            <a:r>
              <a:rPr lang="pt-BR" sz="2400"/>
              <a:t> - os segmentos devem iniciar e terminar nos pontos especificados. Caso isso não ocorra, pequenos </a:t>
            </a:r>
            <a:r>
              <a:rPr i="1" lang="pt-BR" sz="2400"/>
              <a:t>gaps </a:t>
            </a:r>
            <a:r>
              <a:rPr lang="pt-BR" sz="2400"/>
              <a:t>podem surgir entre o final de um segmento e o início de outro.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Intensidade independente da inclinação </a:t>
            </a:r>
            <a:r>
              <a:rPr lang="pt-BR" sz="2400"/>
              <a:t> - para segmentos de retas de diferentes inclinações.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continuidade</a:t>
            </a:r>
            <a:r>
              <a:rPr lang="pt-BR" sz="2400"/>
              <a:t> - a imagem não apresenta interrupções indesejáveis.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b="1" sz="24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b="1" lang="pt-BR" sz="2400"/>
              <a:t>rapidez no traçado dos segmentos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Robson Pequeno de sousa</a:t>
            </a:r>
            <a:endParaRPr/>
          </a:p>
        </p:txBody>
      </p:sp>
      <p:sp>
        <p:nvSpPr>
          <p:cNvPr id="446" name="Google Shape;446;p24"/>
          <p:cNvSpPr txBox="1"/>
          <p:nvPr>
            <p:ph type="title"/>
          </p:nvPr>
        </p:nvSpPr>
        <p:spPr>
          <a:xfrm>
            <a:off x="685800" y="533400"/>
            <a:ext cx="8001000" cy="865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Rasterização da Reta</a:t>
            </a:r>
            <a:endParaRPr/>
          </a:p>
        </p:txBody>
      </p:sp>
      <p:sp>
        <p:nvSpPr>
          <p:cNvPr id="447" name="Google Shape;447;p2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Tendo-se uma rotina apropriada, traçar uma reta no vídeo é simples.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Mas a rotina não é tão simples como parece.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Ao desenhar-se uma reta no vídeo, não se obtém um desenho perfeito e sim uma aproximação.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 sz="2400"/>
              <a:t>A aproximação é realizada através de um plano quadriculado.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