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67C11C-2478-43AD-B724-5B05772B0083}">
  <a:tblStyle styleId="{1167C11C-2478-43AD-B724-5B05772B008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7E7"/>
          </a:solidFill>
        </a:fill>
      </a:tcStyle>
    </a:wholeTbl>
    <a:band1H>
      <a:tcTxStyle/>
      <a:tcStyle>
        <a:fill>
          <a:solidFill>
            <a:srgbClr val="DCCACB"/>
          </a:solidFill>
        </a:fill>
      </a:tcStyle>
    </a:band1H>
    <a:band2H>
      <a:tcTxStyle/>
    </a:band2H>
    <a:band1V>
      <a:tcTxStyle/>
      <a:tcStyle>
        <a:fill>
          <a:solidFill>
            <a:srgbClr val="DCCA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/>
            </a:lvl3pPr>
            <a:lvl4pPr indent="-268605" lvl="3" marL="1828800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/>
            </a:lvl3pPr>
            <a:lvl4pPr indent="-268605" lvl="3" marL="1828800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/>
            </a:lvl3pPr>
            <a:lvl4pPr indent="-268605" lvl="3" marL="1828800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49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❑"/>
              <a:defRPr sz="2000"/>
            </a:lvl3pPr>
            <a:lvl4pPr indent="-268605" lvl="3" marL="1828800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❑"/>
              <a:defRPr sz="2000"/>
            </a:lvl3pPr>
            <a:lvl4pPr indent="-268605" lvl="3" marL="1828800" algn="l">
              <a:spcBef>
                <a:spcPts val="360"/>
              </a:spcBef>
              <a:spcAft>
                <a:spcPts val="0"/>
              </a:spcAft>
              <a:buSzPts val="63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5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 sz="1800"/>
            </a:lvl3pPr>
            <a:lvl4pPr indent="-264160" lvl="3" marL="1828800" algn="l">
              <a:spcBef>
                <a:spcPts val="320"/>
              </a:spcBef>
              <a:spcAft>
                <a:spcPts val="0"/>
              </a:spcAft>
              <a:buSzPts val="56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5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❑"/>
              <a:defRPr sz="1800"/>
            </a:lvl3pPr>
            <a:lvl4pPr indent="-264160" lvl="3" marL="1828800" algn="l">
              <a:spcBef>
                <a:spcPts val="320"/>
              </a:spcBef>
              <a:spcAft>
                <a:spcPts val="0"/>
              </a:spcAft>
              <a:buSzPts val="56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❑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❑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❑"/>
              <a:defRPr sz="2400"/>
            </a:lvl3pPr>
            <a:lvl4pPr indent="-273050" lvl="3" marL="1828800" algn="l">
              <a:spcBef>
                <a:spcPts val="400"/>
              </a:spcBef>
              <a:spcAft>
                <a:spcPts val="0"/>
              </a:spcAft>
              <a:buSzPts val="700"/>
              <a:buChar char="❑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31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31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7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Matricial da Circunferência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pt-BR"/>
              <a:t>Computação Gráfica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 do   ponto    m</a:t>
            </a:r>
            <a:r>
              <a:rPr lang="pt-BR">
                <a:latin typeface="Tahoma"/>
                <a:ea typeface="Tahoma"/>
                <a:cs typeface="Tahoma"/>
                <a:sym typeface="Tahoma"/>
              </a:rPr>
              <a:t>é</a:t>
            </a:r>
            <a:r>
              <a:rPr lang="pt-BR"/>
              <a:t>dio    para conversão da circunferência</a:t>
            </a:r>
            <a:r>
              <a:rPr lang="pt-BR" sz="2800"/>
              <a:t> 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09600" y="15240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❑"/>
            </a:pPr>
            <a:r>
              <a:rPr b="1" lang="pt-BR" sz="2400"/>
              <a:t>Algoritmo do "Ponto-M</a:t>
            </a:r>
            <a:r>
              <a:rPr b="1" lang="pt-BR" sz="2400">
                <a:latin typeface="Tahoma"/>
                <a:ea typeface="Tahoma"/>
                <a:cs typeface="Tahoma"/>
                <a:sym typeface="Tahoma"/>
              </a:rPr>
              <a:t>é</a:t>
            </a:r>
            <a:r>
              <a:rPr b="1" lang="pt-BR" sz="2400"/>
              <a:t>dio" para Circunferências.</a:t>
            </a:r>
            <a:r>
              <a:rPr lang="pt-BR" sz="2000"/>
              <a:t> 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/>
              <a:t>Suponha que desenhamos o pixel (x</a:t>
            </a:r>
            <a:r>
              <a:rPr baseline="-25000" lang="pt-BR" sz="2000"/>
              <a:t>p</a:t>
            </a:r>
            <a:r>
              <a:rPr lang="pt-BR" sz="2000"/>
              <a:t>,y</a:t>
            </a:r>
            <a:r>
              <a:rPr baseline="-25000" lang="pt-BR" sz="2000"/>
              <a:t>p</a:t>
            </a:r>
            <a:r>
              <a:rPr lang="pt-BR" sz="2000"/>
              <a:t>). Qual o proximo pixel deve ser desenhado?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None/>
            </a:pPr>
            <a:r>
              <a:t/>
            </a:r>
            <a:endParaRPr sz="18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None/>
            </a:pPr>
            <a:r>
              <a:t/>
            </a:r>
            <a:endParaRPr sz="18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None/>
            </a:pPr>
            <a:r>
              <a:t/>
            </a:r>
            <a:endParaRPr sz="18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None/>
            </a:pPr>
            <a:r>
              <a:t/>
            </a:r>
            <a:endParaRPr sz="18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None/>
            </a:pPr>
            <a:r>
              <a:t/>
            </a:r>
            <a:endParaRPr sz="1800"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472" y="3124200"/>
            <a:ext cx="48768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Matricial da Circunferência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914400" y="1600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❑"/>
            </a:pPr>
            <a:r>
              <a:rPr lang="pt-BR" sz="2400"/>
              <a:t>Considere apenas um arco de 45º da circunferência, o 2º octante, de (</a:t>
            </a:r>
            <a:r>
              <a:rPr i="1" lang="pt-BR" sz="2400"/>
              <a:t>x=0, y=R)</a:t>
            </a:r>
            <a:r>
              <a:rPr lang="pt-BR" sz="2400"/>
              <a:t> a (</a:t>
            </a:r>
            <a:r>
              <a:rPr i="1" lang="pt-BR" sz="2400"/>
              <a:t>x=y= R/(2)</a:t>
            </a:r>
            <a:r>
              <a:rPr baseline="30000" i="1" lang="pt-BR" sz="2400"/>
              <a:t>1/2</a:t>
            </a:r>
            <a:r>
              <a:rPr i="1" lang="pt-BR" sz="2400"/>
              <a:t> 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 sz="2400"/>
              <a:t>Use o procedimento Circulo_Ponto para traçar todos os pontos da circunferência.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 sz="2400"/>
              <a:t>Assim como o algoritmo gerador de linhas, a estratégia é selecionar entre 2 pixels na malha aquele que está mais próximo da circunferência, utilizando o sinal da função no ponto intermediário entre os dois possíveis pixels ( E ou SE).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Matricial da Circunferência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Equação implícita da circunferência.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    F(x,y) = x</a:t>
            </a:r>
            <a:r>
              <a:rPr baseline="30000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+ y</a:t>
            </a:r>
            <a:r>
              <a:rPr baseline="30000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- R</a:t>
            </a:r>
            <a:r>
              <a:rPr baseline="30000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/>
              <a:t>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              =  0  sobre o c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rculo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               &gt; 0  fora do c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rculo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                               &lt;  0  dentro do c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rculo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Gerando a Variável de Decisão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28800"/>
            <a:ext cx="64008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Conversão Matricial da Circunferência</a:t>
            </a:r>
            <a:endParaRPr sz="2800"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85800" y="15240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De forma semelhante a conversão da reta, determina-se  a variável de decisão d.</a:t>
            </a:r>
            <a:endParaRPr/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8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/>
              <a:t>Vari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 sz="2000"/>
              <a:t>vel de decisão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65735" lvl="2" marL="1143000" rtl="0" algn="just"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= F(x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pt-BR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= (x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b="1" baseline="30000" i="1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+ (y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pt-BR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i="1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 R</a:t>
            </a:r>
            <a:r>
              <a:rPr b="1" baseline="30000" i="1" lang="pt-B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ctr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pt-BR" sz="2000"/>
              <a:t>d</a:t>
            </a:r>
            <a:r>
              <a:rPr baseline="-25000" lang="pt-BR" sz="2000"/>
              <a:t>old</a:t>
            </a:r>
            <a:r>
              <a:rPr lang="pt-BR" sz="2000"/>
              <a:t> &lt; 0, escolha 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2" marL="1143000" rtl="0" algn="just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= F(x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+2, y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pt-BR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) = d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+ (2x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+ 3)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1" marL="74295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/>
              <a:t>Se d</a:t>
            </a:r>
            <a:r>
              <a:rPr baseline="-25000" lang="pt-BR" sz="2000"/>
              <a:t>old</a:t>
            </a:r>
            <a:r>
              <a:rPr lang="pt-BR" sz="2000"/>
              <a:t> ≥ 0, escolha SE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just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= F(x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+2, y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pt-BR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-1) = d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+ (2x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- 2y</a:t>
            </a:r>
            <a:r>
              <a:rPr b="1" baseline="-25000" i="1"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1" lang="pt-BR">
                <a:latin typeface="Arial"/>
                <a:ea typeface="Arial"/>
                <a:cs typeface="Arial"/>
                <a:sym typeface="Arial"/>
              </a:rPr>
              <a:t> + 5)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Conversão por Varredura da Circunferência</a:t>
            </a:r>
            <a:endParaRPr sz="2800"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❑"/>
            </a:pPr>
            <a:r>
              <a:rPr lang="pt-BR" sz="2400"/>
              <a:t>Variável de decisão inicial</a:t>
            </a:r>
            <a:endParaRPr/>
          </a:p>
          <a:p>
            <a:pPr indent="-190500" lvl="1" marL="74295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/>
              <a:t>Se iniciamos em (0,R), o pr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t-BR" sz="2000"/>
              <a:t>ximo ponto m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é</a:t>
            </a:r>
            <a:r>
              <a:rPr lang="pt-BR" sz="2000"/>
              <a:t>dio estar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lang="pt-BR" sz="2000"/>
              <a:t> em    (1, R 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–</a:t>
            </a:r>
            <a:r>
              <a:rPr lang="pt-BR" sz="2000"/>
              <a:t> 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½</a:t>
            </a:r>
            <a:r>
              <a:rPr lang="pt-BR" sz="2000"/>
              <a:t>), portanto o valor inicial de d </a:t>
            </a:r>
            <a:r>
              <a:rPr lang="pt-BR" sz="2000">
                <a:latin typeface="Tahoma"/>
                <a:ea typeface="Tahoma"/>
                <a:cs typeface="Tahoma"/>
                <a:sym typeface="Tahoma"/>
              </a:rPr>
              <a:t>é</a:t>
            </a:r>
            <a:r>
              <a:rPr lang="pt-BR" sz="2000"/>
              <a:t> dado por:</a:t>
            </a:r>
            <a:endParaRPr/>
          </a:p>
          <a:p>
            <a:pPr indent="-15875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pt-BR"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= F(1, R -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	        = 5/4 - R.</a:t>
            </a:r>
            <a:endParaRPr/>
          </a:p>
          <a:p>
            <a:pPr indent="-190500" lvl="1" marL="74295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1" marL="74295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❑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 R for inteiro, fa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ç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 h = d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¼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 -&gt; d = h + 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¼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, segue que a inicializa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ç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ão ser</a:t>
            </a: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á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 h = 1 - R.</a:t>
            </a:r>
            <a:endParaRPr/>
          </a:p>
          <a:p>
            <a:pPr indent="-285750" lvl="1" marL="742950" rtl="0" algn="ctr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pt-BR" sz="2000"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= 1 - R</a:t>
            </a:r>
            <a:endParaRPr sz="2000"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Conversão por Varredura da Circunferência</a:t>
            </a:r>
            <a:endParaRPr b="0"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685800" y="1600200"/>
            <a:ext cx="3810000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Void cpontomedio(int raio, int valor)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Int x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Int y = raio;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double d = 5/4 – raio;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% Int d =(1-raio);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ponto_circulo (x, y, valor);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while (y &gt; x)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If (d &lt; 0) /* escolhe E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	d + = 2.0*x + 3.0;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else {  /* escolhe SE */)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	  d + = 2.0*(x – y) + 5;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	  y - -;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x ++;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	Ponto_circulo (x, y, valor);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} /* while*/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/>
              <a:t>} /*pontomedio*/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28"/>
          <p:cNvSpPr txBox="1"/>
          <p:nvPr/>
        </p:nvSpPr>
        <p:spPr>
          <a:xfrm>
            <a:off x="4724400" y="1828800"/>
            <a:ext cx="4267200" cy="364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ponto_circulo(int x, int y, int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Writepixel(x, y, valor);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Writepixel(y, x,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Writepixel(y, -x,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Writepixel(x,-y 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Writepixel(-x, -y,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Writepixel(-y, -x,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Writepixel(-y, x,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Writepixel(-x, y, valor)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/*ponto_circulo*/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928688" y="1643063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Dado um circulo de raio 10 centrado na origem, converta por varredura usando o algoritmo de </a:t>
            </a:r>
            <a:r>
              <a:rPr i="1" lang="pt-BR" sz="2000"/>
              <a:t>Bresenham</a:t>
            </a:r>
            <a:r>
              <a:rPr lang="pt-BR" sz="2000"/>
              <a:t>.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928688" y="2714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{1167C11C-2478-43AD-B724-5B05772B0083}</a:tableStyleId>
              </a:tblPr>
              <a:tblGrid>
                <a:gridCol w="1309700"/>
                <a:gridCol w="1309700"/>
                <a:gridCol w="1309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4929188" y="2714625"/>
            <a:ext cx="371475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d_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1- raio = -9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∆_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2x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∆_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2x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2y</a:t>
            </a: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FOLEY, J. et al. </a:t>
            </a:r>
            <a:r>
              <a:rPr b="1" lang="pt-BR" sz="2000"/>
              <a:t>Computer graphics</a:t>
            </a:r>
            <a:r>
              <a:rPr lang="pt-BR" sz="2000"/>
              <a:t> </a:t>
            </a:r>
            <a:r>
              <a:rPr b="1" lang="pt-BR" sz="2000"/>
              <a:t>: principles and practice</a:t>
            </a:r>
            <a:r>
              <a:rPr lang="pt-BR" sz="2000"/>
              <a:t>. 3. ed. Addison-Wesley, 2014.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HEARN, D., BAKER, M. P. </a:t>
            </a:r>
            <a:r>
              <a:rPr b="1" lang="pt-BR" sz="2000"/>
              <a:t>Computer Graphics With OpenGl</a:t>
            </a:r>
            <a:r>
              <a:rPr lang="pt-BR" sz="2000"/>
              <a:t>, 4. ed.: Prentice-Hall, 2011. 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TRAIMA,A. J. M.; OLIVEIRA, M. C. F. </a:t>
            </a:r>
            <a:r>
              <a:rPr b="1" lang="pt-BR" sz="2000"/>
              <a:t>Apostila de Computação Gráfica, </a:t>
            </a:r>
            <a:r>
              <a:rPr lang="pt-BR" sz="2000"/>
              <a:t>Universidade de São Paulo – USP – Março de 2004.</a:t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Circunferência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A equação de uma circunferência com centro na origem e raio R, em coordenadas cartesianas, é dada por: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Equação explicita da circunferência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14800"/>
            <a:ext cx="15113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5791200"/>
            <a:ext cx="30607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3481388" y="2424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Simetria de Ordem 8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O traçado de uma circunferência pode tirar proveito de sua simetria.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Suponha que a circunferência esteja centrada na origem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Se o ponto </a:t>
            </a:r>
            <a:r>
              <a:rPr i="1" lang="pt-BR"/>
              <a:t>(x,y)</a:t>
            </a:r>
            <a:r>
              <a:rPr lang="pt-BR"/>
              <a:t> pertence à circunferência, pode-se calcular os sete outros pontos da circunferência por simetria.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 Compute um arco de circunferência de 45º para obter a circunferência toda.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Simetria de Ordem 8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09600" y="15240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880"/>
              <a:buChar char="❑"/>
            </a:pPr>
            <a:r>
              <a:rPr b="1" lang="pt-BR" sz="3200"/>
              <a:t>Simetria de ordem 8 </a:t>
            </a:r>
            <a:endParaRPr sz="32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void Círculo_ponto(</a:t>
            </a:r>
            <a:r>
              <a:rPr b="1" lang="pt-BR" sz="2000"/>
              <a:t>int</a:t>
            </a:r>
            <a:r>
              <a:rPr lang="pt-BR" sz="2000"/>
              <a:t> x,</a:t>
            </a:r>
            <a:r>
              <a:rPr b="1" lang="pt-BR" sz="2000"/>
              <a:t>int</a:t>
            </a:r>
            <a:r>
              <a:rPr lang="pt-BR" sz="2000"/>
              <a:t> y,</a:t>
            </a:r>
            <a:r>
              <a:rPr b="1" lang="pt-BR" sz="2000"/>
              <a:t>int</a:t>
            </a:r>
            <a:r>
              <a:rPr lang="pt-BR" sz="2000"/>
              <a:t> valor)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{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writepixel(x,y,valor);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writepixel(y,x,valor);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writepixel(y,-x,valor);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writepixel(x,-y,valor);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writepixel(-x,-y,valor);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writepixel(-y,-x,valor);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writepixel(-y,x,valor);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writepixel(-x,y,valor);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2000"/>
              <a:t>}</a:t>
            </a:r>
            <a:endParaRPr sz="2000"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26" name="Google Shape;126;p16"/>
          <p:cNvSpPr/>
          <p:nvPr/>
        </p:nvSpPr>
        <p:spPr>
          <a:xfrm>
            <a:off x="302895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809875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Traçados de Círculos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❑"/>
            </a:pPr>
            <a:r>
              <a:rPr lang="pt-BR" sz="3200"/>
              <a:t>Algoritmos Alternativos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polígono regular de </a:t>
            </a:r>
            <a:r>
              <a:rPr i="1" lang="pt-BR"/>
              <a:t>n</a:t>
            </a:r>
            <a:r>
              <a:rPr lang="pt-BR"/>
              <a:t> lados é usado como aproximação para a circunferência.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Desvantagem</a:t>
            </a:r>
            <a:endParaRPr/>
          </a:p>
          <a:p>
            <a:pPr indent="-158750" lvl="2" marL="114300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lang="pt-BR"/>
              <a:t>n deve ser suficientemente grande para se ter uma boa aproximação.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lang="pt-BR"/>
              <a:t>Algoritmo lento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Char char="❑"/>
            </a:pPr>
            <a:r>
              <a:rPr lang="pt-BR"/>
              <a:t>Busca de alternativas para acelerar o algoritmo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Traçados de Círculos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❑"/>
            </a:pPr>
            <a:r>
              <a:rPr lang="pt-BR" sz="3200"/>
              <a:t>Algoritmos Alternativos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Char char="❑"/>
            </a:pPr>
            <a:r>
              <a:rPr lang="pt-BR" sz="2800"/>
              <a:t>equação explícita da circunferência,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i="1" lang="pt-BR" sz="2800"/>
              <a:t>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21812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429000" y="3143250"/>
            <a:ext cx="5562600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❑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 operações de arredondamento  e raiz quadrada.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❑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Grandes gaps nas regiões onde a tangente à circunferência é infinita.  </a:t>
            </a:r>
            <a:endParaRPr/>
          </a:p>
          <a:p>
            <a: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8938" y="2643188"/>
            <a:ext cx="30607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polinomial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❑"/>
            </a:pPr>
            <a:r>
              <a:rPr lang="pt-BR" sz="3200"/>
              <a:t>Algoritmo 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1 r = raio do círculo; (h,k) = coordenada do centro do círculo;   x =0; i = define o passo; xend =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2 Test  para determinar se o círculo tem sido convertido                     Pare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3 compute o valor da coordenada y , em que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4 plot 7 pontos determinado por simetria utilizando a função  Círculo_ponto(</a:t>
            </a:r>
            <a:r>
              <a:rPr b="1" lang="pt-BR" sz="2000"/>
              <a:t>round</a:t>
            </a:r>
            <a:r>
              <a:rPr lang="pt-BR" sz="2000"/>
              <a:t> x,</a:t>
            </a:r>
            <a:r>
              <a:rPr b="1" lang="pt-BR" sz="2000"/>
              <a:t>round</a:t>
            </a:r>
            <a:r>
              <a:rPr lang="pt-BR" sz="2000"/>
              <a:t> y,</a:t>
            </a:r>
            <a:r>
              <a:rPr b="1" lang="pt-BR" sz="2000"/>
              <a:t>int</a:t>
            </a:r>
            <a:r>
              <a:rPr lang="pt-BR" sz="2000"/>
              <a:t> valor)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5 Incremente x: x = x+i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6 vá para o passo 2</a:t>
            </a:r>
            <a:endParaRPr sz="20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3143250"/>
            <a:ext cx="285750" cy="44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875" y="3857625"/>
            <a:ext cx="809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400" y="274320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2250" y="4214813"/>
            <a:ext cx="1000125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Traçados de Círculos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Algoritmos Alternativos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Método Trigonométrico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520"/>
              <a:buChar char="❑"/>
            </a:pPr>
            <a:r>
              <a:rPr lang="pt-BR"/>
              <a:t>Neste método θ é o passo de θ =0 para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pt-BR"/>
              <a:t> Requer operações em ponto flutuantes e funções de arredondamentos.   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2714625"/>
            <a:ext cx="1249363" cy="80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368" y="3789040"/>
            <a:ext cx="357188" cy="85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trigonométrico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785813" y="1600200"/>
            <a:ext cx="7900987" cy="475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❑"/>
            </a:pPr>
            <a:r>
              <a:rPr lang="pt-BR" sz="3200"/>
              <a:t>Algoritmo 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1 r = raio do círculo; (h,k) = coordenada do centro do círculo;      i = define o passo;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2 Test  para determinar se o círculo tem sido convertido,                     pare.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3 compute o valor das coordenadas x e y , em que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4 plot 7 pontos determinado por simetria utilizando a função  Círculo_ponto(</a:t>
            </a:r>
            <a:r>
              <a:rPr b="1" lang="pt-BR" sz="2000"/>
              <a:t>round</a:t>
            </a:r>
            <a:r>
              <a:rPr lang="pt-BR" sz="2000"/>
              <a:t>x,</a:t>
            </a:r>
            <a:r>
              <a:rPr b="1" lang="pt-BR" sz="2000"/>
              <a:t>round</a:t>
            </a:r>
            <a:r>
              <a:rPr lang="pt-BR" sz="2000"/>
              <a:t>y,</a:t>
            </a:r>
            <a:r>
              <a:rPr b="1" lang="pt-BR" sz="2000"/>
              <a:t>int</a:t>
            </a:r>
            <a:r>
              <a:rPr lang="pt-BR" sz="2000"/>
              <a:t> valor).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5 Incremente θ = θ + i.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pt-BR" sz="2000"/>
              <a:t>6 vá para o passo 2.</a:t>
            </a:r>
            <a:endParaRPr sz="2000"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875" y="3143250"/>
            <a:ext cx="19431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125" y="3571875"/>
            <a:ext cx="685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0" y="4500563"/>
            <a:ext cx="6731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