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9144000"/>
  <p:notesSz cx="6858000" cy="9144000"/>
  <p:embeddedFontLst>
    <p:embeddedFont>
      <p:font typeface="Tahoma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031D8F-5851-487D-A55D-06EFE9351B35}">
  <a:tblStyle styleId="{77031D8F-5851-487D-A55D-06EFE9351B3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Tahoma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Tahoma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"/>
          <p:cNvGrpSpPr/>
          <p:nvPr/>
        </p:nvGrpSpPr>
        <p:grpSpPr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23" name="Google Shape;23;p2"/>
            <p:cNvSpPr/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7" name="Google Shape;27;p2"/>
              <p:cNvCxnSpPr/>
              <p:nvPr/>
            </p:nvCxnSpPr>
            <p:spPr>
              <a:xfrm>
                <a:off x="0" y="3072"/>
                <a:ext cx="624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" name="Google Shape;28;p2"/>
            <p:cNvGrpSpPr/>
            <p:nvPr/>
          </p:nvGrpSpPr>
          <p:grpSpPr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0" name="Google Shape;30;p2"/>
              <p:cNvCxnSpPr/>
              <p:nvPr/>
            </p:nvCxnSpPr>
            <p:spPr>
              <a:xfrm>
                <a:off x="400" y="432"/>
                <a:ext cx="5088" cy="0"/>
              </a:xfrm>
              <a:prstGeom prst="straightConnector1">
                <a:avLst/>
              </a:prstGeom>
              <a:noFill/>
              <a:ln cap="flat" cmpd="sng" w="444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62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0" type="dt"/>
          </p:nvPr>
        </p:nvSpPr>
        <p:spPr>
          <a:xfrm>
            <a:off x="912813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1" type="ftr"/>
          </p:nvPr>
        </p:nvSpPr>
        <p:spPr>
          <a:xfrm>
            <a:off x="3354388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2535238" y="-20637"/>
            <a:ext cx="45307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❑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4788694" y="2232819"/>
            <a:ext cx="585311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826294" y="365919"/>
            <a:ext cx="585311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❑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❑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9144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❑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❑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8768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❑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❑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❑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69" name="Google Shape;6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❑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❑"/>
              <a:defRPr sz="1600"/>
            </a:lvl9pPr>
          </a:lstStyle>
          <a:p/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❑"/>
              <a:defRPr sz="3200"/>
            </a:lvl1pPr>
            <a:lvl2pPr indent="-388619" lvl="1" marL="914400" algn="l">
              <a:spcBef>
                <a:spcPts val="560"/>
              </a:spcBef>
              <a:spcAft>
                <a:spcPts val="0"/>
              </a:spcAft>
              <a:buSzPts val="2520"/>
              <a:buChar char="❑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❑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04800" lvl="4" marL="22860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5pPr>
            <a:lvl6pPr indent="-304800" lvl="5" marL="27432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6pPr>
            <a:lvl7pPr indent="-304800" lvl="6" marL="3200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7pPr>
            <a:lvl8pPr indent="-304800" lvl="7" marL="36576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8pPr>
            <a:lvl9pPr indent="-304800" lvl="8" marL="41148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4" name="Google Shape;14;p1"/>
              <p:cNvCxnSpPr/>
              <p:nvPr/>
            </p:nvCxnSpPr>
            <p:spPr>
              <a:xfrm>
                <a:off x="240" y="941"/>
                <a:ext cx="523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" name="Google Shape;15;p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26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28629"/>
              </a:buClr>
              <a:buSzPts val="108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28629"/>
              </a:buClr>
              <a:buSzPts val="108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28629"/>
              </a:buClr>
              <a:buSzPts val="108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28629"/>
              </a:buClr>
              <a:buSzPts val="108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28629"/>
              </a:buClr>
              <a:buSzPts val="108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0" name="Google Shape;20;p1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5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jpg"/><Relationship Id="rId4" Type="http://schemas.openxmlformats.org/officeDocument/2006/relationships/image" Target="../media/image20.jpg"/><Relationship Id="rId5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jpg"/><Relationship Id="rId4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Relationship Id="rId4" Type="http://schemas.openxmlformats.org/officeDocument/2006/relationships/image" Target="../media/image2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Relationship Id="rId6" Type="http://schemas.openxmlformats.org/officeDocument/2006/relationships/image" Target="../media/image5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7.jpg"/><Relationship Id="rId5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Imagens - Processamento</a:t>
            </a:r>
            <a:endParaRPr/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Computação Gráfica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pt-BR"/>
              <a:t>Prof. Robson Pequeno de Sousa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Digital da Informação</a:t>
            </a:r>
            <a:endParaRPr/>
          </a:p>
        </p:txBody>
      </p:sp>
      <p:pic>
        <p:nvPicPr>
          <p:cNvPr descr="http://paginas.terra.com.br/lazer/py4zbz/teoria/princamo.gif"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1643063"/>
            <a:ext cx="2928938" cy="39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1938" y="1643063"/>
            <a:ext cx="4862512" cy="350043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539553" y="5643563"/>
            <a:ext cx="26751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Sinal amostrado</a:t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4279974" y="5661248"/>
            <a:ext cx="48640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size = amplitude máxima / número de intervalos.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714375" y="6357938"/>
            <a:ext cx="44291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Acesso em 27/09/2007 http://paginas.terra.com.br/lazer/py4zbz/teoria/quantiz.htm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Digital da Informação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8" y="2643188"/>
            <a:ext cx="2786062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3313" y="2286000"/>
            <a:ext cx="53594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714375" y="1643063"/>
            <a:ext cx="764381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Arquivo digital no formato *.wav com 8 bits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428625" y="6215063"/>
            <a:ext cx="5929313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Acesso em 27/09/2007 http://paginas.terra.com.br/lazer/py4zbz/teoria/quantiz.htm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Digital da Informação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57250" y="1571625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Os sinais DIGITAIS são discretos em amplitudes e discretos no tempo e/ou no espaço.</a:t>
            </a:r>
            <a:endParaRPr/>
          </a:p>
        </p:txBody>
      </p:sp>
      <p:pic>
        <p:nvPicPr>
          <p:cNvPr descr="ScreenHunter_04 Sep. 27 19.52.jpg" id="198" name="Google Shape;1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25" y="3429000"/>
            <a:ext cx="6557963" cy="1643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683568" y="26064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descr="ScreenHunter_01 Oct. 05 13.13.jpg" id="204" name="Google Shape;2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13" y="1928813"/>
            <a:ext cx="437197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/>
        </p:nvSpPr>
        <p:spPr>
          <a:xfrm>
            <a:off x="5292080" y="1556792"/>
            <a:ext cx="3528392" cy="464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1ª Passo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Amostragem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2ª Passo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Quantificação: discretização em amplitude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Definição do intervalo de quantização: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size </a:t>
            </a: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amplitude máxima / número de intervalos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3º Passo : Codificação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Imagens Digitais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914400" y="1600200"/>
            <a:ext cx="7924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b="1" lang="pt-BR"/>
              <a:t>Definição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Uma Imagem monocromática é uma função f(x,y) da intensidade luminosa, que representa o produto entre a iluminância i(x,y) e a refletância  r(x,y).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1800"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pt-BR" sz="1800"/>
              <a:t>i</a:t>
            </a:r>
            <a:r>
              <a:rPr lang="pt-BR"/>
              <a:t>(x,y) = quantidade de luz que incide sobre o objeto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pt-BR"/>
              <a:t>r(x,y) = quantidade de luz refletida do objeto no ponto espacial  (x,y).</a:t>
            </a:r>
            <a:endParaRPr/>
          </a:p>
          <a:p>
            <a:pPr indent="-342900" lvl="0" marL="342900" rtl="0" algn="ctr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 f(x,y) = i(x,y) . r(x,y)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5257800"/>
            <a:ext cx="20193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Valores para Iluminância e Refletância </a:t>
            </a:r>
            <a:endParaRPr/>
          </a:p>
        </p:txBody>
      </p:sp>
      <p:graphicFrame>
        <p:nvGraphicFramePr>
          <p:cNvPr id="218" name="Google Shape;218;p27"/>
          <p:cNvGraphicFramePr/>
          <p:nvPr/>
        </p:nvGraphicFramePr>
        <p:xfrm>
          <a:off x="10668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{77031D8F-5851-487D-A55D-06EFE9351B35}</a:tableStyleId>
              </a:tblPr>
              <a:tblGrid>
                <a:gridCol w="1447800"/>
                <a:gridCol w="5257800"/>
              </a:tblGrid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pt-B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pt-B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 ensolarado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pt-B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pt-B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 nublado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pt-B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pt-B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Iluminação média de escritório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pt-B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0,001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pt-B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Noite clara de lua cheia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9" name="Google Shape;219;p27"/>
          <p:cNvGraphicFramePr/>
          <p:nvPr/>
        </p:nvGraphicFramePr>
        <p:xfrm>
          <a:off x="1066800" y="46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{77031D8F-5851-487D-A55D-06EFE9351B35}</a:tableStyleId>
              </a:tblPr>
              <a:tblGrid>
                <a:gridCol w="1447800"/>
                <a:gridCol w="53340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pt-B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O,93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pt-B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Neve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pt-B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0,80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pt-B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Parede branco-fosca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pt-B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0,65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pt-B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Aço inoxidável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pt-B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pt-B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Veludo preto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" name="Google Shape;220;p27"/>
          <p:cNvSpPr txBox="1"/>
          <p:nvPr/>
        </p:nvSpPr>
        <p:spPr>
          <a:xfrm>
            <a:off x="990600" y="1676400"/>
            <a:ext cx="5867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para i(x , y) [em lux ou lúmen/m</a:t>
            </a:r>
            <a:r>
              <a:rPr baseline="30000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1143000" y="4267200"/>
            <a:ext cx="472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para r(x , y)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Intensidade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Observações:</a:t>
            </a:r>
            <a:endParaRPr/>
          </a:p>
          <a:p>
            <a:pPr indent="-148590" lvl="1" marL="742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A intensidade luminosa de uma imagem monocromática será denominada de </a:t>
            </a:r>
            <a:r>
              <a:rPr b="1" lang="pt-BR"/>
              <a:t>nível de cinza </a:t>
            </a:r>
            <a:r>
              <a:rPr lang="pt-BR"/>
              <a:t>(L) no ponto espacial (x,y).</a:t>
            </a:r>
            <a:endParaRPr/>
          </a:p>
          <a:p>
            <a:pPr indent="-148590" lvl="1" marL="742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O intervalo [L</a:t>
            </a:r>
            <a:r>
              <a:rPr baseline="-25000" lang="pt-BR"/>
              <a:t>min </a:t>
            </a:r>
            <a:r>
              <a:rPr lang="pt-BR"/>
              <a:t>, L</a:t>
            </a:r>
            <a:r>
              <a:rPr baseline="-25000" lang="pt-BR"/>
              <a:t>max</a:t>
            </a:r>
            <a:r>
              <a:rPr lang="pt-BR"/>
              <a:t>] é denominado escala de cinza da imagem.</a:t>
            </a:r>
            <a:r>
              <a:rPr lang="pt-BR" sz="1400"/>
              <a:t>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Amostragem e Quantização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685800" y="1600200"/>
            <a:ext cx="7772400" cy="468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Para ser adequada ao processamento, a imagem f(x,y) precisa ser digitalizada tanto espacialmente como em amplitude.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b="1" lang="pt-BR" sz="2000"/>
              <a:t>Amostragem:</a:t>
            </a:r>
            <a:r>
              <a:rPr lang="pt-BR" sz="2000"/>
              <a:t> É o processo de discretização  em coordenadas espaciais (x,y).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b="1" lang="pt-BR" sz="2000"/>
              <a:t>Quantização: </a:t>
            </a:r>
            <a:r>
              <a:rPr lang="pt-BR" sz="2000"/>
              <a:t>É o processo de discretização em amplitude.</a:t>
            </a:r>
            <a:r>
              <a:rPr b="1" lang="pt-BR" sz="2000"/>
              <a:t> </a:t>
            </a: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4267200"/>
            <a:ext cx="5600700" cy="16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Amostragem e Quantização</a:t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8" y="1500188"/>
            <a:ext cx="4640262" cy="4786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2125" y="3214688"/>
            <a:ext cx="3211513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Amostragem e Quantização: Digitalização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No processo de digitalização deve-se atribuir os valore de M e N e o número de cinza discreto permitido para cada pixel.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Em processamento de imagens assume-se que esses números são potências de 2, com n, k e m inteiros.</a:t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100" y="4419600"/>
            <a:ext cx="736600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2270125" y="5062538"/>
            <a:ext cx="54260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Número de níveis de cinza, k é o número de bits por pixel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Digital da Informação</a:t>
            </a:r>
            <a:endParaRPr/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sz="3200"/>
              <a:t>BIT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São  unidades de dados que podem somente ter um de dois valores.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3428992" y="3071810"/>
            <a:ext cx="409533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01010101011101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11101010101001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10101010101001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10101010101101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1101001110001 0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1142976" y="4929198"/>
            <a:ext cx="757242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Grupos de bits podem ser interpretados como números da base 2, mas também, pode ser tratado como : som , vídeo, imagem, caractere, etc.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Número de bits Armazenados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Bits Armazenados para diferentes valores de </a:t>
            </a:r>
            <a:r>
              <a:rPr b="1" lang="pt-BR"/>
              <a:t>N</a:t>
            </a:r>
            <a:r>
              <a:rPr lang="pt-BR"/>
              <a:t> e </a:t>
            </a:r>
            <a:r>
              <a:rPr b="1" lang="pt-BR"/>
              <a:t>k.</a:t>
            </a: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667000"/>
            <a:ext cx="8305800" cy="34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Quantização</a:t>
            </a:r>
            <a:endParaRPr/>
          </a:p>
        </p:txBody>
      </p:sp>
      <p:pic>
        <p:nvPicPr>
          <p:cNvPr id="262" name="Google Shape;262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839913"/>
            <a:ext cx="7772400" cy="4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Quantização</a:t>
            </a:r>
            <a:endParaRPr/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1182688" y="2017713"/>
            <a:ext cx="7772400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C:\Documents and Settings\Administrador\Meus documentos\Minhas figuras\barco1.jpg" id="269" name="Google Shape;26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057400"/>
            <a:ext cx="254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dministrador\Meus documentos\Minhas figuras\barco642.jpg" id="270" name="Google Shape;27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200" y="2057400"/>
            <a:ext cx="254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 txBox="1"/>
          <p:nvPr/>
        </p:nvSpPr>
        <p:spPr>
          <a:xfrm>
            <a:off x="1295400" y="6096000"/>
            <a:ext cx="24384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Imagem original com 128 níveis de cinza</a:t>
            </a: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3984625" y="6088063"/>
            <a:ext cx="24923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Imagem com 64 níveis de cinza</a:t>
            </a:r>
            <a:endParaRPr/>
          </a:p>
        </p:txBody>
      </p:sp>
      <p:pic>
        <p:nvPicPr>
          <p:cNvPr descr="C:\Documents and Settings\Administrador\Meus documentos\Minhas figuras\barco323.jpg" id="273" name="Google Shape;27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7000" y="2057400"/>
            <a:ext cx="247967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 txBox="1"/>
          <p:nvPr/>
        </p:nvSpPr>
        <p:spPr>
          <a:xfrm>
            <a:off x="6553200" y="6053138"/>
            <a:ext cx="2286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Imagem com 32 níveis de cinza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Quantização</a:t>
            </a:r>
            <a:endParaRPr/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182688" y="2017713"/>
            <a:ext cx="7772400" cy="468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C:\Documents and Settings\Administrador\Meus documentos\Minhas figuras\barco164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981200"/>
            <a:ext cx="239077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dministrador\Meus documentos\Minhas figuras\barco85.jpg" id="282" name="Google Shape;28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1981200"/>
            <a:ext cx="23749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/>
          <p:nvPr/>
        </p:nvSpPr>
        <p:spPr>
          <a:xfrm>
            <a:off x="1203325" y="5595938"/>
            <a:ext cx="22256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Imagem com 16 níveis de cinza</a:t>
            </a:r>
            <a:endParaRPr/>
          </a:p>
        </p:txBody>
      </p:sp>
      <p:sp>
        <p:nvSpPr>
          <p:cNvPr id="284" name="Google Shape;284;p35"/>
          <p:cNvSpPr txBox="1"/>
          <p:nvPr/>
        </p:nvSpPr>
        <p:spPr>
          <a:xfrm>
            <a:off x="3657600" y="5638800"/>
            <a:ext cx="22637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Imagem com 8 níveis de cinza</a:t>
            </a:r>
            <a:endParaRPr/>
          </a:p>
        </p:txBody>
      </p:sp>
      <p:pic>
        <p:nvPicPr>
          <p:cNvPr descr="C:\Documents and Settings\Administrador\Meus documentos\Minhas figuras\barco27.jpg" id="285" name="Google Shape;28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1981200"/>
            <a:ext cx="238125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5"/>
          <p:cNvSpPr txBox="1"/>
          <p:nvPr/>
        </p:nvSpPr>
        <p:spPr>
          <a:xfrm>
            <a:off x="6172200" y="5638800"/>
            <a:ext cx="2286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Imagem com 2 níveis de cinza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Amostragem</a:t>
            </a:r>
            <a:endParaRPr/>
          </a:p>
        </p:txBody>
      </p:sp>
      <p:sp>
        <p:nvSpPr>
          <p:cNvPr id="292" name="Google Shape;292;p36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C:\Documents and Settings\Administrador\Meus documentos\Minhas figuras\irm2561.jpg" id="293" name="Google Shape;2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057400"/>
            <a:ext cx="2925763" cy="2925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dministrador\Meus documentos\Minhas figuras\irm1282.jpg" id="294" name="Google Shape;29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2057400"/>
            <a:ext cx="2925763" cy="292576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6"/>
          <p:cNvSpPr txBox="1"/>
          <p:nvPr/>
        </p:nvSpPr>
        <p:spPr>
          <a:xfrm>
            <a:off x="1203325" y="4986338"/>
            <a:ext cx="32162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Imagem original amostrada com 256x256 pixel</a:t>
            </a:r>
            <a:endParaRPr/>
          </a:p>
        </p:txBody>
      </p:sp>
      <p:sp>
        <p:nvSpPr>
          <p:cNvPr id="296" name="Google Shape;296;p36"/>
          <p:cNvSpPr txBox="1"/>
          <p:nvPr/>
        </p:nvSpPr>
        <p:spPr>
          <a:xfrm>
            <a:off x="5715000" y="5029200"/>
            <a:ext cx="2971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Imagem amostrada com 128x128 pixel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Amostragem</a:t>
            </a:r>
            <a:endParaRPr/>
          </a:p>
        </p:txBody>
      </p:sp>
      <p:sp>
        <p:nvSpPr>
          <p:cNvPr id="302" name="Google Shape;302;p37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C:\Documents and Settings\Administrador\Meus documentos\Minhas figuras\irm643.jpg" id="303" name="Google Shape;30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981200"/>
            <a:ext cx="2925763" cy="2925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dministrador\Meus documentos\Minhas figuras\irm324.jpg" id="304" name="Google Shape;30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1981200"/>
            <a:ext cx="2925763" cy="292576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 txBox="1"/>
          <p:nvPr/>
        </p:nvSpPr>
        <p:spPr>
          <a:xfrm>
            <a:off x="1393825" y="5326063"/>
            <a:ext cx="27971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Imagem amostrada com 64x64 pixel</a:t>
            </a:r>
            <a:endParaRPr/>
          </a:p>
        </p:txBody>
      </p:sp>
      <p:sp>
        <p:nvSpPr>
          <p:cNvPr id="306" name="Google Shape;306;p37"/>
          <p:cNvSpPr txBox="1"/>
          <p:nvPr/>
        </p:nvSpPr>
        <p:spPr>
          <a:xfrm>
            <a:off x="6019800" y="5334000"/>
            <a:ext cx="2667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Imagem amostrada com 32x32 pixel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Efeito da redução na resolução espacial</a:t>
            </a:r>
            <a:endParaRPr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13" name="Google Shape;31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38" y="2071688"/>
            <a:ext cx="3041650" cy="39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7688" y="2143125"/>
            <a:ext cx="4127500" cy="80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Conversão usada para representar uma imagem digital no curso</a:t>
            </a:r>
            <a:endParaRPr/>
          </a:p>
        </p:txBody>
      </p:sp>
      <p:pic>
        <p:nvPicPr>
          <p:cNvPr id="320" name="Google Shape;320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8800"/>
            <a:ext cx="7772400" cy="40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Propriedade de uma imagem digital</a:t>
            </a:r>
            <a:endParaRPr/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685800" y="1600200"/>
            <a:ext cx="8153400" cy="502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786" l="-1345" r="0" t="-20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 </a:t>
            </a:r>
            <a:endParaRPr/>
          </a:p>
        </p:txBody>
      </p:sp>
      <p:pic>
        <p:nvPicPr>
          <p:cNvPr descr="D:\image\vizinho.bmp" id="327" name="Google Shape;32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762000"/>
            <a:ext cx="3352800" cy="11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Propriedade de uma imagem digital</a:t>
            </a:r>
            <a:endParaRPr/>
          </a:p>
        </p:txBody>
      </p:sp>
      <p:sp>
        <p:nvSpPr>
          <p:cNvPr id="333" name="Google Shape;333;p41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Medição de distância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800"/>
              <a:buChar char="❑"/>
            </a:pPr>
            <a:r>
              <a:rPr lang="pt-BR" sz="2000"/>
              <a:t>Dados  os pixels p, q e s, de coordenadas (x,y), (s,t) e (u,v). Define-se a função distância D, cuja as propriedades são: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Distância Euclidiana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lang="pt-BR" sz="2000"/>
              <a:t>     </a:t>
            </a:r>
            <a:endParaRPr/>
          </a:p>
        </p:txBody>
      </p:sp>
      <p:pic>
        <p:nvPicPr>
          <p:cNvPr id="334" name="Google Shape;33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3276600"/>
            <a:ext cx="3886200" cy="13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" cy="26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6350"/>
            <a:ext cx="1524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6350"/>
            <a:ext cx="1524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95600" y="5638800"/>
            <a:ext cx="29718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idx="4294967295" type="title"/>
          </p:nvPr>
        </p:nvSpPr>
        <p:spPr>
          <a:xfrm>
            <a:off x="642938" y="2143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Digital da Informação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012160" y="2420889"/>
            <a:ext cx="2274590" cy="2794050"/>
          </a:xfrm>
          <a:prstGeom prst="ellipse">
            <a:avLst/>
          </a:prstGeom>
          <a:noFill/>
          <a:ln cap="flat" cmpd="sng" w="25400">
            <a:solidFill>
              <a:srgbClr val="6C0E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156176" y="3214686"/>
            <a:ext cx="298782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01010101011101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11101010101001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10101010101001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10101010101101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1101001110001</a:t>
            </a:r>
            <a:endParaRPr/>
          </a:p>
        </p:txBody>
      </p:sp>
      <p:pic>
        <p:nvPicPr>
          <p:cNvPr descr="D:\Captura_tela\ScreenHunter_01 Sep. 10 17.57.jpg"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63" y="2143125"/>
            <a:ext cx="3686175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4860032" y="3645024"/>
            <a:ext cx="977900" cy="4841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6C0E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2286000" y="6000750"/>
            <a:ext cx="51435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UM BIT É UM BIT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lógicas e aritméticas</a:t>
            </a:r>
            <a:endParaRPr/>
          </a:p>
        </p:txBody>
      </p:sp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Estas operações podem ser efetuadas pixel a pixel ou orientadas numa vizinhança.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800"/>
              <a:buChar char="❑"/>
            </a:pPr>
            <a:r>
              <a:rPr lang="pt-BR" sz="2000"/>
              <a:t>Operações pixel a pixel</a:t>
            </a:r>
            <a:endParaRPr/>
          </a:p>
          <a:p>
            <a:pPr indent="-342900" lvl="0" marL="342900" rtl="0" algn="ctr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ctr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X </a:t>
            </a:r>
            <a:r>
              <a:rPr i="1" lang="pt-BR" sz="2000"/>
              <a:t>opn </a:t>
            </a:r>
            <a:r>
              <a:rPr lang="pt-BR" sz="2000"/>
              <a:t>Y = Z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          X, Y podem ser imagens (matrizes) ou escalares, Z     obrigatoriamente uma imagem.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i="1"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i="1" lang="pt-BR" sz="2000"/>
              <a:t>                            Opn = (+, -, x, /)  ou  ( AND, OR, XOR)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Efeito e Aplicações das Operações aritméticas sobre Imagens</a:t>
            </a:r>
            <a:endParaRPr/>
          </a:p>
        </p:txBody>
      </p:sp>
      <p:sp>
        <p:nvSpPr>
          <p:cNvPr id="350" name="Google Shape;350;p43"/>
          <p:cNvSpPr txBox="1"/>
          <p:nvPr>
            <p:ph idx="1" type="body"/>
          </p:nvPr>
        </p:nvSpPr>
        <p:spPr>
          <a:xfrm>
            <a:off x="9144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pt-BR" sz="1600"/>
              <a:t>Adição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440"/>
              <a:buChar char="❑"/>
            </a:pPr>
            <a:r>
              <a:rPr lang="pt-BR" sz="1600"/>
              <a:t>(Imagem mais clara) Normalização do brilho da imagem, remoção de ruídos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1600"/>
              <a:buChar char="❑"/>
            </a:pPr>
            <a:r>
              <a:rPr lang="pt-BR" sz="1600"/>
              <a:t>Subtração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440"/>
              <a:buChar char="❑"/>
            </a:pPr>
            <a:r>
              <a:rPr lang="pt-BR" sz="1600"/>
              <a:t>(Imagem mais escura) Deteção de diferenças entre duas imagens.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1600"/>
              <a:buChar char="❑"/>
            </a:pPr>
            <a:r>
              <a:rPr lang="pt-BR" sz="1600"/>
              <a:t>Multiplicação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440"/>
              <a:buChar char="❑"/>
            </a:pPr>
            <a:r>
              <a:rPr lang="pt-BR" sz="1600"/>
              <a:t>Calibração do brilho ( os valores de Z serão diretamente proporcionais a X por um fator Y)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1600"/>
              <a:buChar char="❑"/>
            </a:pPr>
            <a:r>
              <a:rPr lang="pt-BR" sz="1600"/>
              <a:t>Divisão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440"/>
              <a:buChar char="❑"/>
            </a:pPr>
            <a:r>
              <a:rPr lang="pt-BR" sz="1600"/>
              <a:t>Normalização do brilho ( os valores de Z serão inversamente proporcionais a X por um fator Y)</a:t>
            </a:r>
            <a:endParaRPr/>
          </a:p>
        </p:txBody>
      </p:sp>
      <p:pic>
        <p:nvPicPr>
          <p:cNvPr id="351" name="Google Shape;35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0" y="4214813"/>
            <a:ext cx="3905250" cy="2049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1714500"/>
            <a:ext cx="2381250" cy="23574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43"/>
          <p:cNvCxnSpPr/>
          <p:nvPr/>
        </p:nvCxnSpPr>
        <p:spPr>
          <a:xfrm>
            <a:off x="2500313" y="3929063"/>
            <a:ext cx="2643300" cy="4287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930F1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4" name="Google Shape;354;p43"/>
          <p:cNvCxnSpPr/>
          <p:nvPr/>
        </p:nvCxnSpPr>
        <p:spPr>
          <a:xfrm>
            <a:off x="2357438" y="2857500"/>
            <a:ext cx="3286125" cy="1588"/>
          </a:xfrm>
          <a:prstGeom prst="straightConnector1">
            <a:avLst/>
          </a:prstGeom>
          <a:noFill/>
          <a:ln cap="flat" cmpd="sng" w="9525">
            <a:solidFill>
              <a:srgbClr val="930F16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lógicas e aritméticas</a:t>
            </a:r>
            <a:endParaRPr/>
          </a:p>
        </p:txBody>
      </p:sp>
      <p:sp>
        <p:nvSpPr>
          <p:cNvPr id="360" name="Google Shape;360;p44"/>
          <p:cNvSpPr txBox="1"/>
          <p:nvPr>
            <p:ph idx="1" type="body"/>
          </p:nvPr>
        </p:nvSpPr>
        <p:spPr>
          <a:xfrm>
            <a:off x="914400" y="1600200"/>
            <a:ext cx="8015288" cy="490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61" name="Google Shape;36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13" y="1571625"/>
            <a:ext cx="27432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3563" y="1643063"/>
            <a:ext cx="2708275" cy="34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813" y="4214813"/>
            <a:ext cx="3659187" cy="23574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44"/>
          <p:cNvCxnSpPr/>
          <p:nvPr/>
        </p:nvCxnSpPr>
        <p:spPr>
          <a:xfrm>
            <a:off x="1785938" y="3786188"/>
            <a:ext cx="500062" cy="357187"/>
          </a:xfrm>
          <a:prstGeom prst="straightConnector1">
            <a:avLst/>
          </a:prstGeom>
          <a:noFill/>
          <a:ln cap="flat" cmpd="sng" w="9525">
            <a:solidFill>
              <a:srgbClr val="930F1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5" name="Google Shape;365;p44"/>
          <p:cNvSpPr txBox="1"/>
          <p:nvPr/>
        </p:nvSpPr>
        <p:spPr>
          <a:xfrm>
            <a:off x="5286375" y="6072188"/>
            <a:ext cx="321468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2008 Gonzalez &amp; Woods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aritméticas pixel a pixel</a:t>
            </a:r>
            <a:endParaRPr/>
          </a:p>
        </p:txBody>
      </p:sp>
      <p:sp>
        <p:nvSpPr>
          <p:cNvPr id="371" name="Google Shape;371;p45"/>
          <p:cNvSpPr txBox="1"/>
          <p:nvPr>
            <p:ph idx="1" type="body"/>
          </p:nvPr>
        </p:nvSpPr>
        <p:spPr>
          <a:xfrm>
            <a:off x="685800" y="1524000"/>
            <a:ext cx="7772400" cy="461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60400" lvl="0" marL="6604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Deve-se tomar cuidado com problemas de </a:t>
            </a:r>
            <a:r>
              <a:rPr i="1" lang="pt-BR" sz="2400"/>
              <a:t>underflow </a:t>
            </a:r>
            <a:r>
              <a:rPr lang="pt-BR" sz="2400"/>
              <a:t>ou overflow.</a:t>
            </a:r>
            <a:endParaRPr/>
          </a:p>
          <a:p>
            <a:pPr indent="-660400" lvl="0" marL="6604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i="1" sz="2000"/>
          </a:p>
          <a:p>
            <a:pPr indent="-660400" lvl="0" marL="6604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i="1" lang="pt-BR" sz="2000"/>
              <a:t>Underflow :    </a:t>
            </a:r>
            <a:r>
              <a:rPr lang="pt-BR" sz="2000"/>
              <a:t>Resulta em um número menor do que zero</a:t>
            </a:r>
            <a:endParaRPr/>
          </a:p>
          <a:p>
            <a:pPr indent="-660400" lvl="0" marL="6604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i="1" lang="pt-BR" sz="2000"/>
              <a:t>Overflow   </a:t>
            </a:r>
            <a:r>
              <a:rPr lang="pt-BR" sz="2000"/>
              <a:t>:    Resulta em um número maior do que 255</a:t>
            </a:r>
            <a:endParaRPr/>
          </a:p>
          <a:p>
            <a:pPr indent="-660400" lvl="0" marL="6604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660400" lvl="0" marL="6604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Solução:</a:t>
            </a:r>
            <a:endParaRPr/>
          </a:p>
          <a:p>
            <a:pPr indent="-660400" lvl="0" marL="6604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AutoNum type="romanLcParenR"/>
            </a:pPr>
            <a:r>
              <a:rPr lang="pt-BR" sz="2000"/>
              <a:t>Manter os resultados em uma matriz que permita valores maiores que 255 e menores que zero. Em seguida </a:t>
            </a:r>
            <a:r>
              <a:rPr lang="pt-BR" sz="2000" u="sng"/>
              <a:t>normaliza</a:t>
            </a:r>
            <a:r>
              <a:rPr lang="pt-BR" sz="2000"/>
              <a:t>r os valores.</a:t>
            </a:r>
            <a:endParaRPr/>
          </a:p>
          <a:p>
            <a:pPr indent="-660400" lvl="0" marL="6604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AutoNum type="romanLcParenR"/>
            </a:pPr>
            <a:r>
              <a:rPr lang="pt-BR" sz="2000"/>
              <a:t>Truncar os valores maiores que o máximo permitido e os valores negativos</a:t>
            </a:r>
            <a:endParaRPr/>
          </a:p>
          <a:p>
            <a:pPr indent="-533400" lvl="0" marL="6604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Exemplo</a:t>
            </a:r>
            <a:endParaRPr/>
          </a:p>
        </p:txBody>
      </p:sp>
      <p:sp>
        <p:nvSpPr>
          <p:cNvPr id="377" name="Google Shape;377;p46"/>
          <p:cNvSpPr txBox="1"/>
          <p:nvPr>
            <p:ph idx="1" type="body"/>
          </p:nvPr>
        </p:nvSpPr>
        <p:spPr>
          <a:xfrm>
            <a:off x="609600" y="15240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Dadas as matrizes X e Y correspondentes a trechos 3x3 de imagens de 256 tons de cinza, adicioná-las. a) mostre os resultados, i) normalize e ii) utilize truncamento.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1800"/>
              <a:t> </a:t>
            </a:r>
            <a:endParaRPr/>
          </a:p>
        </p:txBody>
      </p:sp>
      <p:pic>
        <p:nvPicPr>
          <p:cNvPr id="378" name="Google Shape;37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590800"/>
            <a:ext cx="4051300" cy="37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idx="4294967295" type="title"/>
          </p:nvPr>
        </p:nvSpPr>
        <p:spPr>
          <a:xfrm>
            <a:off x="642938" y="2143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Transformações Afim</a:t>
            </a:r>
            <a:endParaRPr/>
          </a:p>
        </p:txBody>
      </p:sp>
      <p:sp>
        <p:nvSpPr>
          <p:cNvPr id="384" name="Google Shape;384;p47"/>
          <p:cNvSpPr txBox="1"/>
          <p:nvPr>
            <p:ph idx="4294967295" type="body"/>
          </p:nvPr>
        </p:nvSpPr>
        <p:spPr>
          <a:xfrm>
            <a:off x="13716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13" y="1714500"/>
            <a:ext cx="4048125" cy="4071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9188" y="2214563"/>
            <a:ext cx="3959225" cy="19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7"/>
          <p:cNvSpPr txBox="1"/>
          <p:nvPr/>
        </p:nvSpPr>
        <p:spPr>
          <a:xfrm>
            <a:off x="5072063" y="4143375"/>
            <a:ext cx="3214687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Imagem transformada utilizando o operador de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rotação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Utiliza-se métodos de i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nterpolação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atribuir valores de intensidade aos pixels transformados espacialmente.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/>
          <p:nvPr>
            <p:ph type="title"/>
          </p:nvPr>
        </p:nvSpPr>
        <p:spPr>
          <a:xfrm>
            <a:off x="6096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Orientadas a Vizinhanças</a:t>
            </a:r>
            <a:endParaRPr/>
          </a:p>
        </p:txBody>
      </p:sp>
      <p:sp>
        <p:nvSpPr>
          <p:cNvPr id="393" name="Google Shape;393;p48"/>
          <p:cNvSpPr txBox="1"/>
          <p:nvPr>
            <p:ph idx="1" type="body"/>
          </p:nvPr>
        </p:nvSpPr>
        <p:spPr>
          <a:xfrm>
            <a:off x="685800" y="1524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As operações lógicas e aritméticas orientadas a vizinhanças utilizam o conceito de convolução ou correlação  com máscaras (janelas ou templates).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Seja X a sub-imagem de uma imagem e W uma máscara 3x3.  W percorrerá a imagem desde seu canto superior esquerdo até o canto inferior direito.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A cada posição relativa da máscara sobre a imagem, o pixel central da sub-imagem será substituído em uma matriz(imagem destino) por um valor: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pic>
        <p:nvPicPr>
          <p:cNvPr id="394" name="Google Shape;39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953000"/>
            <a:ext cx="8839200" cy="13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de Correlação ou convolução com Máscara</a:t>
            </a:r>
            <a:endParaRPr/>
          </a:p>
        </p:txBody>
      </p:sp>
      <p:pic>
        <p:nvPicPr>
          <p:cNvPr id="400" name="Google Shape;400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752600"/>
            <a:ext cx="4953000" cy="4891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Convolução ou correlação</a:t>
            </a:r>
            <a:endParaRPr/>
          </a:p>
        </p:txBody>
      </p:sp>
      <p:sp>
        <p:nvSpPr>
          <p:cNvPr id="406" name="Google Shape;406;p50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/>
          </a:p>
        </p:txBody>
      </p:sp>
      <p:pic>
        <p:nvPicPr>
          <p:cNvPr id="407" name="Google Shape;40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6970" y="2065020"/>
            <a:ext cx="4290060" cy="272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685800" y="152400"/>
            <a:ext cx="8077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 das operações de convolução com Máscara</a:t>
            </a:r>
            <a:endParaRPr/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Dentre as utilizações de operações com máscaras Destacam-se: </a:t>
            </a:r>
            <a:endParaRPr/>
          </a:p>
          <a:p>
            <a:pPr indent="-148590" lvl="1" marL="742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Redução de ruídos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Deteção de pontos isolados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Deteção de bordas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Deteção de linhas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Realce de imagens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Digital da Informação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642910" y="1600200"/>
            <a:ext cx="8043890" cy="4900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Sinais analógicos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Correspondem a medidas físicas que variam continuamente com o tempo e/ou no espaço.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pt-BR"/>
              <a:t>s = f(t)                 s  =  f(x,y)                        s = f(x,y,t)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ScreenHunter_03 Sep. 27 15.34.jpg"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6188" y="3000375"/>
            <a:ext cx="11525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Hunter_01 Sep. 27 15.33.jpg" id="130" name="Google Shape;1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750" y="3000375"/>
            <a:ext cx="13620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Hunter_02 Sep. 27 15.33.jpg" id="131" name="Google Shape;13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7938" y="3071813"/>
            <a:ext cx="14001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de Correlação e convolução  com Máscara</a:t>
            </a:r>
            <a:endParaRPr/>
          </a:p>
        </p:txBody>
      </p:sp>
      <p:sp>
        <p:nvSpPr>
          <p:cNvPr id="419" name="Google Shape;419;p52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A operação de convolução  entre dois vetores A e B, A*B, pode ser entendida como um conjunto de somas e produtos entre os valores de A e B,  após cada operação B é deslocado espacialmente de uma posição.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pic>
        <p:nvPicPr>
          <p:cNvPr id="420" name="Google Shape;42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875" y="2571750"/>
            <a:ext cx="4429125" cy="403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3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Operação de Correlação  com Máscaras</a:t>
            </a:r>
            <a:endParaRPr/>
          </a:p>
        </p:txBody>
      </p:sp>
      <p:sp>
        <p:nvSpPr>
          <p:cNvPr id="426" name="Google Shape;426;p53"/>
          <p:cNvSpPr txBox="1"/>
          <p:nvPr>
            <p:ph idx="1" type="body"/>
          </p:nvPr>
        </p:nvSpPr>
        <p:spPr>
          <a:xfrm>
            <a:off x="9144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Em geral a filtragem linear de uma imagem f de tamanho M X N com uma máscara de tamanho m x n é dada por: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Em que: a = (m-1)/2 e b = (n-1)/2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 Em que: X= 0,1,....M-1 e Y= 0,1,...N-1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Forma simplificada: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427" name="Google Shape;42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667000"/>
            <a:ext cx="45593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5257800"/>
            <a:ext cx="372110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Operação de Correlação com Máscaras</a:t>
            </a:r>
            <a:endParaRPr/>
          </a:p>
        </p:txBody>
      </p:sp>
      <p:sp>
        <p:nvSpPr>
          <p:cNvPr id="434" name="Google Shape;434;p54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35" name="Google Shape;43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688" y="1571625"/>
            <a:ext cx="4321175" cy="4608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188" y="1785938"/>
            <a:ext cx="938212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442" name="Google Shape;44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2071688"/>
            <a:ext cx="8394700" cy="378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448" name="Google Shape;448;p56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449" name="Google Shape;449;p56"/>
          <p:cNvGrpSpPr/>
          <p:nvPr/>
        </p:nvGrpSpPr>
        <p:grpSpPr>
          <a:xfrm>
            <a:off x="357188" y="1714500"/>
            <a:ext cx="8610600" cy="4471988"/>
            <a:chOff x="240" y="1056"/>
            <a:chExt cx="5424" cy="2817"/>
          </a:xfrm>
        </p:grpSpPr>
        <p:grpSp>
          <p:nvGrpSpPr>
            <p:cNvPr id="450" name="Google Shape;450;p56"/>
            <p:cNvGrpSpPr/>
            <p:nvPr/>
          </p:nvGrpSpPr>
          <p:grpSpPr>
            <a:xfrm>
              <a:off x="240" y="1056"/>
              <a:ext cx="3826" cy="2817"/>
              <a:chOff x="288" y="1056"/>
              <a:chExt cx="3826" cy="2817"/>
            </a:xfrm>
          </p:grpSpPr>
          <p:sp>
            <p:nvSpPr>
              <p:cNvPr id="451" name="Google Shape;451;p56"/>
              <p:cNvSpPr/>
              <p:nvPr/>
            </p:nvSpPr>
            <p:spPr>
              <a:xfrm>
                <a:off x="288" y="1436"/>
                <a:ext cx="504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j-5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2" name="Google Shape;452;p56"/>
              <p:cNvSpPr/>
              <p:nvPr/>
            </p:nvSpPr>
            <p:spPr>
              <a:xfrm>
                <a:off x="288" y="1842"/>
                <a:ext cx="504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j-3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3" name="Google Shape;453;p56"/>
              <p:cNvSpPr/>
              <p:nvPr/>
            </p:nvSpPr>
            <p:spPr>
              <a:xfrm>
                <a:off x="288" y="2450"/>
                <a:ext cx="44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4" name="Google Shape;454;p56"/>
              <p:cNvSpPr/>
              <p:nvPr/>
            </p:nvSpPr>
            <p:spPr>
              <a:xfrm>
                <a:off x="288" y="3257"/>
                <a:ext cx="500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j+4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55" name="Google Shape;455;p56"/>
              <p:cNvGrpSpPr/>
              <p:nvPr/>
            </p:nvGrpSpPr>
            <p:grpSpPr>
              <a:xfrm>
                <a:off x="288" y="1056"/>
                <a:ext cx="3826" cy="2817"/>
                <a:chOff x="288" y="1056"/>
                <a:chExt cx="3826" cy="2817"/>
              </a:xfrm>
            </p:grpSpPr>
            <p:sp>
              <p:nvSpPr>
                <p:cNvPr id="456" name="Google Shape;456;p56"/>
                <p:cNvSpPr/>
                <p:nvPr/>
              </p:nvSpPr>
              <p:spPr>
                <a:xfrm>
                  <a:off x="288" y="1233"/>
                  <a:ext cx="504" cy="2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20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     j-6</a:t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57" name="Google Shape;457;p56"/>
                <p:cNvSpPr/>
                <p:nvPr/>
              </p:nvSpPr>
              <p:spPr>
                <a:xfrm>
                  <a:off x="288" y="1639"/>
                  <a:ext cx="504" cy="2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20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     j-4</a:t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58" name="Google Shape;458;p56"/>
                <p:cNvSpPr/>
                <p:nvPr/>
              </p:nvSpPr>
              <p:spPr>
                <a:xfrm>
                  <a:off x="288" y="2044"/>
                  <a:ext cx="504" cy="2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20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     j-2</a:t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59" name="Google Shape;459;p56"/>
                <p:cNvSpPr/>
                <p:nvPr/>
              </p:nvSpPr>
              <p:spPr>
                <a:xfrm>
                  <a:off x="288" y="2247"/>
                  <a:ext cx="504" cy="2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20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     j-1</a:t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0" name="Google Shape;460;p56"/>
                <p:cNvSpPr/>
                <p:nvPr/>
              </p:nvSpPr>
              <p:spPr>
                <a:xfrm>
                  <a:off x="288" y="2653"/>
                  <a:ext cx="500" cy="2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20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    j+1</a:t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1" name="Google Shape;461;p56"/>
                <p:cNvSpPr/>
                <p:nvPr/>
              </p:nvSpPr>
              <p:spPr>
                <a:xfrm>
                  <a:off x="288" y="2855"/>
                  <a:ext cx="500" cy="2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20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    j+2</a:t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2" name="Google Shape;462;p56"/>
                <p:cNvSpPr/>
                <p:nvPr/>
              </p:nvSpPr>
              <p:spPr>
                <a:xfrm>
                  <a:off x="288" y="3054"/>
                  <a:ext cx="500" cy="2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20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    j+3</a:t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3" name="Google Shape;463;p56"/>
                <p:cNvSpPr/>
                <p:nvPr/>
              </p:nvSpPr>
              <p:spPr>
                <a:xfrm>
                  <a:off x="288" y="3459"/>
                  <a:ext cx="500" cy="2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20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    j+5</a:t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4" name="Google Shape;464;p56"/>
                <p:cNvSpPr/>
                <p:nvPr/>
              </p:nvSpPr>
              <p:spPr>
                <a:xfrm>
                  <a:off x="288" y="3662"/>
                  <a:ext cx="500" cy="2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220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    j+6</a:t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465" name="Google Shape;465;p56"/>
                <p:cNvGrpSpPr/>
                <p:nvPr/>
              </p:nvGrpSpPr>
              <p:grpSpPr>
                <a:xfrm>
                  <a:off x="288" y="1056"/>
                  <a:ext cx="3826" cy="2750"/>
                  <a:chOff x="288" y="1056"/>
                  <a:chExt cx="3826" cy="2750"/>
                </a:xfrm>
              </p:grpSpPr>
              <p:sp>
                <p:nvSpPr>
                  <p:cNvPr id="466" name="Google Shape;466;p56"/>
                  <p:cNvSpPr/>
                  <p:nvPr/>
                </p:nvSpPr>
                <p:spPr>
                  <a:xfrm>
                    <a:off x="288" y="1056"/>
                    <a:ext cx="3826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pt-BR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             i-6  i-5  i-4  i-3 1-2 i-1   i   i+1 i+2 i+3  i+4  i+5  i+6</a:t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grpSp>
                <p:nvGrpSpPr>
                  <p:cNvPr id="467" name="Google Shape;467;p56"/>
                  <p:cNvGrpSpPr/>
                  <p:nvPr/>
                </p:nvGrpSpPr>
                <p:grpSpPr>
                  <a:xfrm>
                    <a:off x="850" y="1246"/>
                    <a:ext cx="3070" cy="2560"/>
                    <a:chOff x="850" y="1246"/>
                    <a:chExt cx="3070" cy="2560"/>
                  </a:xfrm>
                </p:grpSpPr>
                <p:grpSp>
                  <p:nvGrpSpPr>
                    <p:cNvPr id="468" name="Google Shape;468;p56"/>
                    <p:cNvGrpSpPr/>
                    <p:nvPr/>
                  </p:nvGrpSpPr>
                  <p:grpSpPr>
                    <a:xfrm>
                      <a:off x="850" y="1284"/>
                      <a:ext cx="3070" cy="2522"/>
                      <a:chOff x="850" y="1284"/>
                      <a:chExt cx="3070" cy="2522"/>
                    </a:xfrm>
                  </p:grpSpPr>
                  <p:sp>
                    <p:nvSpPr>
                      <p:cNvPr id="469" name="Google Shape;469;p56"/>
                      <p:cNvSpPr/>
                      <p:nvPr/>
                    </p:nvSpPr>
                    <p:spPr>
                      <a:xfrm>
                        <a:off x="850" y="1284"/>
                        <a:ext cx="3070" cy="250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cap="flat" cmpd="sng" w="20625">
                        <a:solidFill>
                          <a:srgbClr val="00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3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470" name="Google Shape;470;p56"/>
                      <p:cNvCxnSpPr/>
                      <p:nvPr/>
                    </p:nvCxnSpPr>
                    <p:spPr>
                      <a:xfrm>
                        <a:off x="1099" y="1284"/>
                        <a:ext cx="1" cy="250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71" name="Google Shape;471;p56"/>
                      <p:cNvCxnSpPr/>
                      <p:nvPr/>
                    </p:nvCxnSpPr>
                    <p:spPr>
                      <a:xfrm>
                        <a:off x="1361" y="1284"/>
                        <a:ext cx="1" cy="250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72" name="Google Shape;472;p56"/>
                      <p:cNvCxnSpPr/>
                      <p:nvPr/>
                    </p:nvCxnSpPr>
                    <p:spPr>
                      <a:xfrm>
                        <a:off x="1618" y="1284"/>
                        <a:ext cx="1" cy="250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73" name="Google Shape;473;p56"/>
                      <p:cNvCxnSpPr/>
                      <p:nvPr/>
                    </p:nvCxnSpPr>
                    <p:spPr>
                      <a:xfrm>
                        <a:off x="1868" y="1284"/>
                        <a:ext cx="1" cy="250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74" name="Google Shape;474;p56"/>
                      <p:cNvCxnSpPr/>
                      <p:nvPr/>
                    </p:nvCxnSpPr>
                    <p:spPr>
                      <a:xfrm>
                        <a:off x="2104" y="1284"/>
                        <a:ext cx="1" cy="250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75" name="Google Shape;475;p56"/>
                      <p:cNvCxnSpPr/>
                      <p:nvPr/>
                    </p:nvCxnSpPr>
                    <p:spPr>
                      <a:xfrm>
                        <a:off x="2353" y="1284"/>
                        <a:ext cx="1" cy="250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76" name="Google Shape;476;p56"/>
                      <p:cNvCxnSpPr/>
                      <p:nvPr/>
                    </p:nvCxnSpPr>
                    <p:spPr>
                      <a:xfrm>
                        <a:off x="2586" y="1284"/>
                        <a:ext cx="1" cy="250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77" name="Google Shape;477;p56"/>
                      <p:cNvCxnSpPr/>
                      <p:nvPr/>
                    </p:nvCxnSpPr>
                    <p:spPr>
                      <a:xfrm>
                        <a:off x="2814" y="1305"/>
                        <a:ext cx="1" cy="250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78" name="Google Shape;478;p56"/>
                      <p:cNvCxnSpPr/>
                      <p:nvPr/>
                    </p:nvCxnSpPr>
                    <p:spPr>
                      <a:xfrm>
                        <a:off x="3093" y="1284"/>
                        <a:ext cx="1" cy="250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79" name="Google Shape;479;p56"/>
                      <p:cNvCxnSpPr/>
                      <p:nvPr/>
                    </p:nvCxnSpPr>
                    <p:spPr>
                      <a:xfrm>
                        <a:off x="3354" y="1284"/>
                        <a:ext cx="1" cy="250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80" name="Google Shape;480;p56"/>
                      <p:cNvCxnSpPr/>
                      <p:nvPr/>
                    </p:nvCxnSpPr>
                    <p:spPr>
                      <a:xfrm>
                        <a:off x="3637" y="1284"/>
                        <a:ext cx="1" cy="250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81" name="Google Shape;481;p56"/>
                      <p:cNvCxnSpPr/>
                      <p:nvPr/>
                    </p:nvCxnSpPr>
                    <p:spPr>
                      <a:xfrm flipH="1">
                        <a:off x="850" y="1538"/>
                        <a:ext cx="3066" cy="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82" name="Google Shape;482;p56"/>
                      <p:cNvCxnSpPr/>
                      <p:nvPr/>
                    </p:nvCxnSpPr>
                    <p:spPr>
                      <a:xfrm flipH="1">
                        <a:off x="850" y="1774"/>
                        <a:ext cx="3066" cy="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83" name="Google Shape;483;p56"/>
                      <p:cNvCxnSpPr/>
                      <p:nvPr/>
                    </p:nvCxnSpPr>
                    <p:spPr>
                      <a:xfrm flipH="1">
                        <a:off x="850" y="1981"/>
                        <a:ext cx="3066" cy="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84" name="Google Shape;484;p56"/>
                      <p:cNvCxnSpPr/>
                      <p:nvPr/>
                    </p:nvCxnSpPr>
                    <p:spPr>
                      <a:xfrm flipH="1">
                        <a:off x="850" y="2192"/>
                        <a:ext cx="3066" cy="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85" name="Google Shape;485;p56"/>
                      <p:cNvCxnSpPr/>
                      <p:nvPr/>
                    </p:nvCxnSpPr>
                    <p:spPr>
                      <a:xfrm flipH="1">
                        <a:off x="850" y="2382"/>
                        <a:ext cx="3066" cy="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86" name="Google Shape;486;p56"/>
                      <p:cNvCxnSpPr/>
                      <p:nvPr/>
                    </p:nvCxnSpPr>
                    <p:spPr>
                      <a:xfrm flipH="1">
                        <a:off x="850" y="2585"/>
                        <a:ext cx="3066" cy="4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87" name="Google Shape;487;p56"/>
                      <p:cNvCxnSpPr/>
                      <p:nvPr/>
                    </p:nvCxnSpPr>
                    <p:spPr>
                      <a:xfrm flipH="1">
                        <a:off x="850" y="2792"/>
                        <a:ext cx="3066" cy="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88" name="Google Shape;488;p56"/>
                      <p:cNvCxnSpPr/>
                      <p:nvPr/>
                    </p:nvCxnSpPr>
                    <p:spPr>
                      <a:xfrm flipH="1">
                        <a:off x="850" y="3003"/>
                        <a:ext cx="3066" cy="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89" name="Google Shape;489;p56"/>
                      <p:cNvCxnSpPr/>
                      <p:nvPr/>
                    </p:nvCxnSpPr>
                    <p:spPr>
                      <a:xfrm flipH="1">
                        <a:off x="850" y="3193"/>
                        <a:ext cx="3066" cy="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90" name="Google Shape;490;p56"/>
                      <p:cNvCxnSpPr/>
                      <p:nvPr/>
                    </p:nvCxnSpPr>
                    <p:spPr>
                      <a:xfrm flipH="1">
                        <a:off x="850" y="3387"/>
                        <a:ext cx="3066" cy="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491" name="Google Shape;491;p56"/>
                      <p:cNvCxnSpPr/>
                      <p:nvPr/>
                    </p:nvCxnSpPr>
                    <p:spPr>
                      <a:xfrm flipH="1">
                        <a:off x="850" y="3586"/>
                        <a:ext cx="3066" cy="1"/>
                      </a:xfrm>
                      <a:prstGeom prst="straightConnector1">
                        <a:avLst/>
                      </a:prstGeom>
                      <a:noFill/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</p:grpSp>
                <p:grpSp>
                  <p:nvGrpSpPr>
                    <p:cNvPr id="492" name="Google Shape;492;p56"/>
                    <p:cNvGrpSpPr/>
                    <p:nvPr/>
                  </p:nvGrpSpPr>
                  <p:grpSpPr>
                    <a:xfrm>
                      <a:off x="1036" y="1246"/>
                      <a:ext cx="646" cy="609"/>
                      <a:chOff x="1036" y="1246"/>
                      <a:chExt cx="646" cy="609"/>
                    </a:xfrm>
                  </p:grpSpPr>
                  <p:sp>
                    <p:nvSpPr>
                      <p:cNvPr id="493" name="Google Shape;493;p56"/>
                      <p:cNvSpPr/>
                      <p:nvPr/>
                    </p:nvSpPr>
                    <p:spPr>
                      <a:xfrm>
                        <a:off x="1296" y="1483"/>
                        <a:ext cx="131" cy="13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3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94" name="Google Shape;494;p56"/>
                      <p:cNvSpPr/>
                      <p:nvPr/>
                    </p:nvSpPr>
                    <p:spPr>
                      <a:xfrm>
                        <a:off x="1553" y="1483"/>
                        <a:ext cx="127" cy="13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3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95" name="Google Shape;495;p56"/>
                      <p:cNvSpPr/>
                      <p:nvPr/>
                    </p:nvSpPr>
                    <p:spPr>
                      <a:xfrm>
                        <a:off x="1041" y="1483"/>
                        <a:ext cx="126" cy="13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3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96" name="Google Shape;496;p56"/>
                      <p:cNvSpPr/>
                      <p:nvPr/>
                    </p:nvSpPr>
                    <p:spPr>
                      <a:xfrm>
                        <a:off x="1553" y="1728"/>
                        <a:ext cx="127" cy="127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3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97" name="Google Shape;497;p56"/>
                      <p:cNvSpPr/>
                      <p:nvPr/>
                    </p:nvSpPr>
                    <p:spPr>
                      <a:xfrm>
                        <a:off x="1309" y="1723"/>
                        <a:ext cx="131" cy="127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3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98" name="Google Shape;498;p56"/>
                      <p:cNvSpPr/>
                      <p:nvPr/>
                    </p:nvSpPr>
                    <p:spPr>
                      <a:xfrm>
                        <a:off x="1041" y="1723"/>
                        <a:ext cx="126" cy="127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3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99" name="Google Shape;499;p56"/>
                      <p:cNvSpPr/>
                      <p:nvPr/>
                    </p:nvSpPr>
                    <p:spPr>
                      <a:xfrm>
                        <a:off x="1551" y="1255"/>
                        <a:ext cx="131" cy="12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3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0" name="Google Shape;500;p56"/>
                      <p:cNvSpPr/>
                      <p:nvPr/>
                    </p:nvSpPr>
                    <p:spPr>
                      <a:xfrm>
                        <a:off x="1296" y="1246"/>
                        <a:ext cx="131" cy="13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3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1" name="Google Shape;501;p56"/>
                      <p:cNvSpPr/>
                      <p:nvPr/>
                    </p:nvSpPr>
                    <p:spPr>
                      <a:xfrm>
                        <a:off x="1036" y="1255"/>
                        <a:ext cx="131" cy="12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cap="flat" cmpd="sng" w="20625">
                        <a:solidFill>
                          <a:srgbClr val="00000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3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502" name="Google Shape;502;p56"/>
            <p:cNvSpPr txBox="1"/>
            <p:nvPr/>
          </p:nvSpPr>
          <p:spPr>
            <a:xfrm>
              <a:off x="3984" y="1968"/>
              <a:ext cx="1680" cy="1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dm=6</a:t>
              </a:r>
              <a:endParaRPr/>
            </a:p>
            <a:p>
              <a:pPr indent="0" lvl="0" marL="0" marR="0" rtl="0" algn="l"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bloco 3×3</a:t>
              </a:r>
              <a:endParaRPr/>
            </a:p>
            <a:p>
              <a:pPr indent="0" lvl="0" marL="0" marR="0" rtl="0" algn="l"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posição(j-5,i-4)</a:t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</a:t>
            </a:r>
            <a:endParaRPr/>
          </a:p>
        </p:txBody>
      </p:sp>
      <p:sp>
        <p:nvSpPr>
          <p:cNvPr id="508" name="Google Shape;508;p57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509" name="Google Shape;509;p57"/>
          <p:cNvGrpSpPr/>
          <p:nvPr/>
        </p:nvGrpSpPr>
        <p:grpSpPr>
          <a:xfrm>
            <a:off x="381000" y="1676400"/>
            <a:ext cx="8610600" cy="4471988"/>
            <a:chOff x="240" y="1056"/>
            <a:chExt cx="5424" cy="2817"/>
          </a:xfrm>
        </p:grpSpPr>
        <p:sp>
          <p:nvSpPr>
            <p:cNvPr id="510" name="Google Shape;510;p57"/>
            <p:cNvSpPr/>
            <p:nvPr/>
          </p:nvSpPr>
          <p:spPr>
            <a:xfrm>
              <a:off x="240" y="1436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j-5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1" name="Google Shape;511;p57"/>
            <p:cNvSpPr/>
            <p:nvPr/>
          </p:nvSpPr>
          <p:spPr>
            <a:xfrm>
              <a:off x="240" y="1842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j-3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2" name="Google Shape;512;p57"/>
            <p:cNvSpPr/>
            <p:nvPr/>
          </p:nvSpPr>
          <p:spPr>
            <a:xfrm>
              <a:off x="240" y="2450"/>
              <a:ext cx="44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j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3" name="Google Shape;513;p57"/>
            <p:cNvSpPr/>
            <p:nvPr/>
          </p:nvSpPr>
          <p:spPr>
            <a:xfrm>
              <a:off x="240" y="3257"/>
              <a:ext cx="500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j+4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4" name="Google Shape;514;p57"/>
            <p:cNvSpPr/>
            <p:nvPr/>
          </p:nvSpPr>
          <p:spPr>
            <a:xfrm>
              <a:off x="240" y="1233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j-6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5" name="Google Shape;515;p57"/>
            <p:cNvSpPr/>
            <p:nvPr/>
          </p:nvSpPr>
          <p:spPr>
            <a:xfrm>
              <a:off x="240" y="1639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j-4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6" name="Google Shape;516;p57"/>
            <p:cNvSpPr/>
            <p:nvPr/>
          </p:nvSpPr>
          <p:spPr>
            <a:xfrm>
              <a:off x="240" y="2044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j-2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7" name="Google Shape;517;p57"/>
            <p:cNvSpPr/>
            <p:nvPr/>
          </p:nvSpPr>
          <p:spPr>
            <a:xfrm>
              <a:off x="240" y="2247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j-1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8" name="Google Shape;518;p57"/>
            <p:cNvSpPr/>
            <p:nvPr/>
          </p:nvSpPr>
          <p:spPr>
            <a:xfrm>
              <a:off x="240" y="2653"/>
              <a:ext cx="500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j+1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9" name="Google Shape;519;p57"/>
            <p:cNvSpPr/>
            <p:nvPr/>
          </p:nvSpPr>
          <p:spPr>
            <a:xfrm>
              <a:off x="240" y="2855"/>
              <a:ext cx="500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j+2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0" name="Google Shape;520;p57"/>
            <p:cNvSpPr/>
            <p:nvPr/>
          </p:nvSpPr>
          <p:spPr>
            <a:xfrm>
              <a:off x="240" y="3054"/>
              <a:ext cx="500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j+3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1" name="Google Shape;521;p57"/>
            <p:cNvSpPr/>
            <p:nvPr/>
          </p:nvSpPr>
          <p:spPr>
            <a:xfrm>
              <a:off x="240" y="3459"/>
              <a:ext cx="500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j+5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2" name="Google Shape;522;p57"/>
            <p:cNvSpPr/>
            <p:nvPr/>
          </p:nvSpPr>
          <p:spPr>
            <a:xfrm>
              <a:off x="240" y="3662"/>
              <a:ext cx="500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j+6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3" name="Google Shape;523;p57"/>
            <p:cNvSpPr/>
            <p:nvPr/>
          </p:nvSpPr>
          <p:spPr>
            <a:xfrm>
              <a:off x="240" y="1056"/>
              <a:ext cx="382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i-6  i-5  i-4  i-3 1-2 i-1   i   i+1 i+2 i+3  i+4  i+5  i+6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524" name="Google Shape;524;p57"/>
            <p:cNvGrpSpPr/>
            <p:nvPr/>
          </p:nvGrpSpPr>
          <p:grpSpPr>
            <a:xfrm>
              <a:off x="802" y="1284"/>
              <a:ext cx="3070" cy="2522"/>
              <a:chOff x="850" y="1284"/>
              <a:chExt cx="3070" cy="2522"/>
            </a:xfrm>
          </p:grpSpPr>
          <p:sp>
            <p:nvSpPr>
              <p:cNvPr id="525" name="Google Shape;525;p57"/>
              <p:cNvSpPr/>
              <p:nvPr/>
            </p:nvSpPr>
            <p:spPr>
              <a:xfrm>
                <a:off x="850" y="1284"/>
                <a:ext cx="3070" cy="2505"/>
              </a:xfrm>
              <a:prstGeom prst="rect">
                <a:avLst/>
              </a:prstGeom>
              <a:solidFill>
                <a:srgbClr val="FFFFFF"/>
              </a:solidFill>
              <a:ln cap="flat" cmpd="sng" w="206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6" name="Google Shape;526;p57"/>
              <p:cNvCxnSpPr/>
              <p:nvPr/>
            </p:nvCxnSpPr>
            <p:spPr>
              <a:xfrm>
                <a:off x="1099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57"/>
              <p:cNvCxnSpPr/>
              <p:nvPr/>
            </p:nvCxnSpPr>
            <p:spPr>
              <a:xfrm>
                <a:off x="1361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" name="Google Shape;528;p57"/>
              <p:cNvCxnSpPr/>
              <p:nvPr/>
            </p:nvCxnSpPr>
            <p:spPr>
              <a:xfrm>
                <a:off x="1618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" name="Google Shape;529;p57"/>
              <p:cNvCxnSpPr/>
              <p:nvPr/>
            </p:nvCxnSpPr>
            <p:spPr>
              <a:xfrm>
                <a:off x="1868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57"/>
              <p:cNvCxnSpPr/>
              <p:nvPr/>
            </p:nvCxnSpPr>
            <p:spPr>
              <a:xfrm>
                <a:off x="2104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57"/>
              <p:cNvCxnSpPr/>
              <p:nvPr/>
            </p:nvCxnSpPr>
            <p:spPr>
              <a:xfrm>
                <a:off x="2353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57"/>
              <p:cNvCxnSpPr/>
              <p:nvPr/>
            </p:nvCxnSpPr>
            <p:spPr>
              <a:xfrm>
                <a:off x="2586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57"/>
              <p:cNvCxnSpPr/>
              <p:nvPr/>
            </p:nvCxnSpPr>
            <p:spPr>
              <a:xfrm>
                <a:off x="2814" y="1305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57"/>
              <p:cNvCxnSpPr/>
              <p:nvPr/>
            </p:nvCxnSpPr>
            <p:spPr>
              <a:xfrm>
                <a:off x="3093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57"/>
              <p:cNvCxnSpPr/>
              <p:nvPr/>
            </p:nvCxnSpPr>
            <p:spPr>
              <a:xfrm>
                <a:off x="3354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57"/>
              <p:cNvCxnSpPr/>
              <p:nvPr/>
            </p:nvCxnSpPr>
            <p:spPr>
              <a:xfrm>
                <a:off x="3637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57"/>
              <p:cNvCxnSpPr/>
              <p:nvPr/>
            </p:nvCxnSpPr>
            <p:spPr>
              <a:xfrm flipH="1">
                <a:off x="850" y="1538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57"/>
              <p:cNvCxnSpPr/>
              <p:nvPr/>
            </p:nvCxnSpPr>
            <p:spPr>
              <a:xfrm flipH="1">
                <a:off x="850" y="1774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9" name="Google Shape;539;p57"/>
              <p:cNvCxnSpPr/>
              <p:nvPr/>
            </p:nvCxnSpPr>
            <p:spPr>
              <a:xfrm flipH="1">
                <a:off x="850" y="1981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57"/>
              <p:cNvCxnSpPr/>
              <p:nvPr/>
            </p:nvCxnSpPr>
            <p:spPr>
              <a:xfrm flipH="1">
                <a:off x="850" y="2192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1" name="Google Shape;541;p57"/>
              <p:cNvCxnSpPr/>
              <p:nvPr/>
            </p:nvCxnSpPr>
            <p:spPr>
              <a:xfrm flipH="1">
                <a:off x="850" y="2382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2" name="Google Shape;542;p57"/>
              <p:cNvCxnSpPr/>
              <p:nvPr/>
            </p:nvCxnSpPr>
            <p:spPr>
              <a:xfrm flipH="1">
                <a:off x="850" y="2585"/>
                <a:ext cx="3066" cy="4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3" name="Google Shape;543;p57"/>
              <p:cNvCxnSpPr/>
              <p:nvPr/>
            </p:nvCxnSpPr>
            <p:spPr>
              <a:xfrm flipH="1">
                <a:off x="850" y="2792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4" name="Google Shape;544;p57"/>
              <p:cNvCxnSpPr/>
              <p:nvPr/>
            </p:nvCxnSpPr>
            <p:spPr>
              <a:xfrm flipH="1">
                <a:off x="850" y="3003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5" name="Google Shape;545;p57"/>
              <p:cNvCxnSpPr/>
              <p:nvPr/>
            </p:nvCxnSpPr>
            <p:spPr>
              <a:xfrm flipH="1">
                <a:off x="850" y="3193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6" name="Google Shape;546;p57"/>
              <p:cNvCxnSpPr/>
              <p:nvPr/>
            </p:nvCxnSpPr>
            <p:spPr>
              <a:xfrm flipH="1">
                <a:off x="850" y="3387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57"/>
              <p:cNvCxnSpPr/>
              <p:nvPr/>
            </p:nvCxnSpPr>
            <p:spPr>
              <a:xfrm flipH="1">
                <a:off x="850" y="3586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48" name="Google Shape;548;p57"/>
            <p:cNvGrpSpPr/>
            <p:nvPr/>
          </p:nvGrpSpPr>
          <p:grpSpPr>
            <a:xfrm>
              <a:off x="3264" y="1230"/>
              <a:ext cx="646" cy="609"/>
              <a:chOff x="1036" y="1246"/>
              <a:chExt cx="646" cy="609"/>
            </a:xfrm>
          </p:grpSpPr>
          <p:sp>
            <p:nvSpPr>
              <p:cNvPr id="549" name="Google Shape;549;p57"/>
              <p:cNvSpPr/>
              <p:nvPr/>
            </p:nvSpPr>
            <p:spPr>
              <a:xfrm>
                <a:off x="1296" y="1483"/>
                <a:ext cx="131" cy="131"/>
              </a:xfrm>
              <a:prstGeom prst="ellipse">
                <a:avLst/>
              </a:prstGeom>
              <a:solidFill>
                <a:srgbClr val="000000"/>
              </a:solidFill>
              <a:ln cap="flat" cmpd="sng" w="206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57"/>
              <p:cNvSpPr/>
              <p:nvPr/>
            </p:nvSpPr>
            <p:spPr>
              <a:xfrm>
                <a:off x="1553" y="1483"/>
                <a:ext cx="127" cy="131"/>
              </a:xfrm>
              <a:prstGeom prst="ellipse">
                <a:avLst/>
              </a:prstGeom>
              <a:solidFill>
                <a:srgbClr val="000000"/>
              </a:solidFill>
              <a:ln cap="flat" cmpd="sng" w="206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57"/>
              <p:cNvSpPr/>
              <p:nvPr/>
            </p:nvSpPr>
            <p:spPr>
              <a:xfrm>
                <a:off x="1041" y="1483"/>
                <a:ext cx="126" cy="131"/>
              </a:xfrm>
              <a:prstGeom prst="ellipse">
                <a:avLst/>
              </a:prstGeom>
              <a:solidFill>
                <a:srgbClr val="000000"/>
              </a:solidFill>
              <a:ln cap="flat" cmpd="sng" w="206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57"/>
              <p:cNvSpPr/>
              <p:nvPr/>
            </p:nvSpPr>
            <p:spPr>
              <a:xfrm>
                <a:off x="1553" y="1728"/>
                <a:ext cx="127" cy="127"/>
              </a:xfrm>
              <a:prstGeom prst="ellipse">
                <a:avLst/>
              </a:prstGeom>
              <a:solidFill>
                <a:srgbClr val="000000"/>
              </a:solidFill>
              <a:ln cap="flat" cmpd="sng" w="206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57"/>
              <p:cNvSpPr/>
              <p:nvPr/>
            </p:nvSpPr>
            <p:spPr>
              <a:xfrm>
                <a:off x="1309" y="1723"/>
                <a:ext cx="131" cy="127"/>
              </a:xfrm>
              <a:prstGeom prst="ellipse">
                <a:avLst/>
              </a:prstGeom>
              <a:solidFill>
                <a:srgbClr val="000000"/>
              </a:solidFill>
              <a:ln cap="flat" cmpd="sng" w="206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57"/>
              <p:cNvSpPr/>
              <p:nvPr/>
            </p:nvSpPr>
            <p:spPr>
              <a:xfrm>
                <a:off x="1041" y="1723"/>
                <a:ext cx="126" cy="127"/>
              </a:xfrm>
              <a:prstGeom prst="ellipse">
                <a:avLst/>
              </a:prstGeom>
              <a:solidFill>
                <a:srgbClr val="000000"/>
              </a:solidFill>
              <a:ln cap="flat" cmpd="sng" w="206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57"/>
              <p:cNvSpPr/>
              <p:nvPr/>
            </p:nvSpPr>
            <p:spPr>
              <a:xfrm>
                <a:off x="1551" y="1255"/>
                <a:ext cx="131" cy="126"/>
              </a:xfrm>
              <a:prstGeom prst="ellipse">
                <a:avLst/>
              </a:prstGeom>
              <a:solidFill>
                <a:srgbClr val="000000"/>
              </a:solidFill>
              <a:ln cap="flat" cmpd="sng" w="206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57"/>
              <p:cNvSpPr/>
              <p:nvPr/>
            </p:nvSpPr>
            <p:spPr>
              <a:xfrm>
                <a:off x="1296" y="1246"/>
                <a:ext cx="131" cy="131"/>
              </a:xfrm>
              <a:prstGeom prst="ellipse">
                <a:avLst/>
              </a:prstGeom>
              <a:solidFill>
                <a:srgbClr val="000000"/>
              </a:solidFill>
              <a:ln cap="flat" cmpd="sng" w="206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57"/>
              <p:cNvSpPr/>
              <p:nvPr/>
            </p:nvSpPr>
            <p:spPr>
              <a:xfrm>
                <a:off x="1036" y="1255"/>
                <a:ext cx="131" cy="126"/>
              </a:xfrm>
              <a:prstGeom prst="ellipse">
                <a:avLst/>
              </a:prstGeom>
              <a:solidFill>
                <a:srgbClr val="000000"/>
              </a:solidFill>
              <a:ln cap="flat" cmpd="sng" w="206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8" name="Google Shape;558;p57"/>
            <p:cNvSpPr txBox="1"/>
            <p:nvPr/>
          </p:nvSpPr>
          <p:spPr>
            <a:xfrm>
              <a:off x="3984" y="1968"/>
              <a:ext cx="1680" cy="1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bloco 3×3</a:t>
              </a:r>
              <a:endParaRPr/>
            </a:p>
            <a:p>
              <a:pPr indent="0" lvl="0" marL="0" marR="0" rtl="0" algn="l"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posição(j-5,i+5)</a:t>
              </a: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</a:t>
            </a:r>
            <a:endParaRPr/>
          </a:p>
        </p:txBody>
      </p:sp>
      <p:sp>
        <p:nvSpPr>
          <p:cNvPr id="564" name="Google Shape;564;p58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565" name="Google Shape;565;p58"/>
          <p:cNvGrpSpPr/>
          <p:nvPr/>
        </p:nvGrpSpPr>
        <p:grpSpPr>
          <a:xfrm>
            <a:off x="381000" y="1676400"/>
            <a:ext cx="8610600" cy="4471988"/>
            <a:chOff x="240" y="1056"/>
            <a:chExt cx="5424" cy="2817"/>
          </a:xfrm>
        </p:grpSpPr>
        <p:sp>
          <p:nvSpPr>
            <p:cNvPr id="566" name="Google Shape;566;p58"/>
            <p:cNvSpPr/>
            <p:nvPr/>
          </p:nvSpPr>
          <p:spPr>
            <a:xfrm>
              <a:off x="240" y="1436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j-5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7" name="Google Shape;567;p58"/>
            <p:cNvSpPr/>
            <p:nvPr/>
          </p:nvSpPr>
          <p:spPr>
            <a:xfrm>
              <a:off x="240" y="1842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j-3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8" name="Google Shape;568;p58"/>
            <p:cNvSpPr/>
            <p:nvPr/>
          </p:nvSpPr>
          <p:spPr>
            <a:xfrm>
              <a:off x="240" y="2450"/>
              <a:ext cx="44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j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9" name="Google Shape;569;p58"/>
            <p:cNvSpPr/>
            <p:nvPr/>
          </p:nvSpPr>
          <p:spPr>
            <a:xfrm>
              <a:off x="240" y="3257"/>
              <a:ext cx="500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j+4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0" name="Google Shape;570;p58"/>
            <p:cNvSpPr/>
            <p:nvPr/>
          </p:nvSpPr>
          <p:spPr>
            <a:xfrm>
              <a:off x="240" y="1233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j-6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1" name="Google Shape;571;p58"/>
            <p:cNvSpPr/>
            <p:nvPr/>
          </p:nvSpPr>
          <p:spPr>
            <a:xfrm>
              <a:off x="240" y="1639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j-4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2" name="Google Shape;572;p58"/>
            <p:cNvSpPr/>
            <p:nvPr/>
          </p:nvSpPr>
          <p:spPr>
            <a:xfrm>
              <a:off x="240" y="2044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j-2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3" name="Google Shape;573;p58"/>
            <p:cNvSpPr/>
            <p:nvPr/>
          </p:nvSpPr>
          <p:spPr>
            <a:xfrm>
              <a:off x="240" y="2247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j-1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4" name="Google Shape;574;p58"/>
            <p:cNvSpPr/>
            <p:nvPr/>
          </p:nvSpPr>
          <p:spPr>
            <a:xfrm>
              <a:off x="240" y="2653"/>
              <a:ext cx="500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j+1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5" name="Google Shape;575;p58"/>
            <p:cNvSpPr/>
            <p:nvPr/>
          </p:nvSpPr>
          <p:spPr>
            <a:xfrm>
              <a:off x="240" y="2855"/>
              <a:ext cx="500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j+2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6" name="Google Shape;576;p58"/>
            <p:cNvSpPr/>
            <p:nvPr/>
          </p:nvSpPr>
          <p:spPr>
            <a:xfrm>
              <a:off x="240" y="3054"/>
              <a:ext cx="500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j+3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7" name="Google Shape;577;p58"/>
            <p:cNvSpPr/>
            <p:nvPr/>
          </p:nvSpPr>
          <p:spPr>
            <a:xfrm>
              <a:off x="240" y="3459"/>
              <a:ext cx="500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j+5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8" name="Google Shape;578;p58"/>
            <p:cNvSpPr/>
            <p:nvPr/>
          </p:nvSpPr>
          <p:spPr>
            <a:xfrm>
              <a:off x="240" y="3662"/>
              <a:ext cx="500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j+6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9" name="Google Shape;579;p58"/>
            <p:cNvSpPr/>
            <p:nvPr/>
          </p:nvSpPr>
          <p:spPr>
            <a:xfrm>
              <a:off x="240" y="1056"/>
              <a:ext cx="382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i-6  i-5  i-4  i-3 1-2 i-1   i   i+1 i+2 i+3  i+4  i+5  i+6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580" name="Google Shape;580;p58"/>
            <p:cNvGrpSpPr/>
            <p:nvPr/>
          </p:nvGrpSpPr>
          <p:grpSpPr>
            <a:xfrm>
              <a:off x="802" y="1284"/>
              <a:ext cx="3070" cy="2522"/>
              <a:chOff x="850" y="1284"/>
              <a:chExt cx="3070" cy="2522"/>
            </a:xfrm>
          </p:grpSpPr>
          <p:sp>
            <p:nvSpPr>
              <p:cNvPr id="581" name="Google Shape;581;p58"/>
              <p:cNvSpPr/>
              <p:nvPr/>
            </p:nvSpPr>
            <p:spPr>
              <a:xfrm>
                <a:off x="850" y="1284"/>
                <a:ext cx="3070" cy="2505"/>
              </a:xfrm>
              <a:prstGeom prst="rect">
                <a:avLst/>
              </a:prstGeom>
              <a:solidFill>
                <a:srgbClr val="FFFFFF"/>
              </a:solidFill>
              <a:ln cap="flat" cmpd="sng" w="206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2" name="Google Shape;582;p58"/>
              <p:cNvCxnSpPr/>
              <p:nvPr/>
            </p:nvCxnSpPr>
            <p:spPr>
              <a:xfrm>
                <a:off x="1099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" name="Google Shape;583;p58"/>
              <p:cNvCxnSpPr/>
              <p:nvPr/>
            </p:nvCxnSpPr>
            <p:spPr>
              <a:xfrm>
                <a:off x="1361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" name="Google Shape;584;p58"/>
              <p:cNvCxnSpPr/>
              <p:nvPr/>
            </p:nvCxnSpPr>
            <p:spPr>
              <a:xfrm>
                <a:off x="1618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" name="Google Shape;585;p58"/>
              <p:cNvCxnSpPr/>
              <p:nvPr/>
            </p:nvCxnSpPr>
            <p:spPr>
              <a:xfrm>
                <a:off x="1868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6" name="Google Shape;586;p58"/>
              <p:cNvCxnSpPr/>
              <p:nvPr/>
            </p:nvCxnSpPr>
            <p:spPr>
              <a:xfrm>
                <a:off x="2104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7" name="Google Shape;587;p58"/>
              <p:cNvCxnSpPr/>
              <p:nvPr/>
            </p:nvCxnSpPr>
            <p:spPr>
              <a:xfrm>
                <a:off x="2353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" name="Google Shape;588;p58"/>
              <p:cNvCxnSpPr/>
              <p:nvPr/>
            </p:nvCxnSpPr>
            <p:spPr>
              <a:xfrm>
                <a:off x="2586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9" name="Google Shape;589;p58"/>
              <p:cNvCxnSpPr/>
              <p:nvPr/>
            </p:nvCxnSpPr>
            <p:spPr>
              <a:xfrm>
                <a:off x="2814" y="1305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0" name="Google Shape;590;p58"/>
              <p:cNvCxnSpPr/>
              <p:nvPr/>
            </p:nvCxnSpPr>
            <p:spPr>
              <a:xfrm>
                <a:off x="3093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1" name="Google Shape;591;p58"/>
              <p:cNvCxnSpPr/>
              <p:nvPr/>
            </p:nvCxnSpPr>
            <p:spPr>
              <a:xfrm>
                <a:off x="3354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2" name="Google Shape;592;p58"/>
              <p:cNvCxnSpPr/>
              <p:nvPr/>
            </p:nvCxnSpPr>
            <p:spPr>
              <a:xfrm>
                <a:off x="3637" y="1284"/>
                <a:ext cx="1" cy="250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3" name="Google Shape;593;p58"/>
              <p:cNvCxnSpPr/>
              <p:nvPr/>
            </p:nvCxnSpPr>
            <p:spPr>
              <a:xfrm flipH="1">
                <a:off x="850" y="1538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4" name="Google Shape;594;p58"/>
              <p:cNvCxnSpPr/>
              <p:nvPr/>
            </p:nvCxnSpPr>
            <p:spPr>
              <a:xfrm flipH="1">
                <a:off x="850" y="1774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5" name="Google Shape;595;p58"/>
              <p:cNvCxnSpPr/>
              <p:nvPr/>
            </p:nvCxnSpPr>
            <p:spPr>
              <a:xfrm flipH="1">
                <a:off x="850" y="1981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6" name="Google Shape;596;p58"/>
              <p:cNvCxnSpPr/>
              <p:nvPr/>
            </p:nvCxnSpPr>
            <p:spPr>
              <a:xfrm flipH="1">
                <a:off x="850" y="2192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" name="Google Shape;597;p58"/>
              <p:cNvCxnSpPr/>
              <p:nvPr/>
            </p:nvCxnSpPr>
            <p:spPr>
              <a:xfrm flipH="1">
                <a:off x="850" y="2382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8" name="Google Shape;598;p58"/>
              <p:cNvCxnSpPr/>
              <p:nvPr/>
            </p:nvCxnSpPr>
            <p:spPr>
              <a:xfrm flipH="1">
                <a:off x="850" y="2585"/>
                <a:ext cx="3066" cy="4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9" name="Google Shape;599;p58"/>
              <p:cNvCxnSpPr/>
              <p:nvPr/>
            </p:nvCxnSpPr>
            <p:spPr>
              <a:xfrm flipH="1">
                <a:off x="850" y="2792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0" name="Google Shape;600;p58"/>
              <p:cNvCxnSpPr/>
              <p:nvPr/>
            </p:nvCxnSpPr>
            <p:spPr>
              <a:xfrm flipH="1">
                <a:off x="850" y="3003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1" name="Google Shape;601;p58"/>
              <p:cNvCxnSpPr/>
              <p:nvPr/>
            </p:nvCxnSpPr>
            <p:spPr>
              <a:xfrm flipH="1">
                <a:off x="850" y="3193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2" name="Google Shape;602;p58"/>
              <p:cNvCxnSpPr/>
              <p:nvPr/>
            </p:nvCxnSpPr>
            <p:spPr>
              <a:xfrm flipH="1">
                <a:off x="850" y="3387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3" name="Google Shape;603;p58"/>
              <p:cNvCxnSpPr/>
              <p:nvPr/>
            </p:nvCxnSpPr>
            <p:spPr>
              <a:xfrm flipH="1">
                <a:off x="850" y="3586"/>
                <a:ext cx="3066" cy="1"/>
              </a:xfrm>
              <a:prstGeom prst="straightConnector1">
                <a:avLst/>
              </a:prstGeom>
              <a:noFill/>
              <a:ln cap="flat" cmpd="sng" w="206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04" name="Google Shape;604;p58"/>
            <p:cNvGrpSpPr/>
            <p:nvPr/>
          </p:nvGrpSpPr>
          <p:grpSpPr>
            <a:xfrm>
              <a:off x="746" y="1470"/>
              <a:ext cx="646" cy="609"/>
              <a:chOff x="476" y="1470"/>
              <a:chExt cx="646" cy="609"/>
            </a:xfrm>
          </p:grpSpPr>
          <p:sp>
            <p:nvSpPr>
              <p:cNvPr id="605" name="Google Shape;605;p58"/>
              <p:cNvSpPr/>
              <p:nvPr/>
            </p:nvSpPr>
            <p:spPr>
              <a:xfrm>
                <a:off x="736" y="1707"/>
                <a:ext cx="131" cy="131"/>
              </a:xfrm>
              <a:prstGeom prst="ellipse">
                <a:avLst/>
              </a:prstGeom>
              <a:solidFill>
                <a:srgbClr val="000000"/>
              </a:solidFill>
              <a:ln cap="flat" cmpd="sng" w="206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58"/>
              <p:cNvSpPr/>
              <p:nvPr/>
            </p:nvSpPr>
            <p:spPr>
              <a:xfrm>
                <a:off x="993" y="1707"/>
                <a:ext cx="127" cy="131"/>
              </a:xfrm>
              <a:prstGeom prst="ellipse">
                <a:avLst/>
              </a:prstGeom>
              <a:solidFill>
                <a:srgbClr val="000000"/>
              </a:solidFill>
              <a:ln cap="flat" cmpd="sng" w="206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58"/>
              <p:cNvSpPr/>
              <p:nvPr/>
            </p:nvSpPr>
            <p:spPr>
              <a:xfrm>
                <a:off x="481" y="1707"/>
                <a:ext cx="126" cy="131"/>
              </a:xfrm>
              <a:prstGeom prst="ellipse">
                <a:avLst/>
              </a:prstGeom>
              <a:solidFill>
                <a:schemeClr val="dk1"/>
              </a:solidFill>
              <a:ln cap="flat" cmpd="sng" w="206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58"/>
              <p:cNvSpPr/>
              <p:nvPr/>
            </p:nvSpPr>
            <p:spPr>
              <a:xfrm>
                <a:off x="993" y="1952"/>
                <a:ext cx="127" cy="127"/>
              </a:xfrm>
              <a:prstGeom prst="ellipse">
                <a:avLst/>
              </a:prstGeom>
              <a:solidFill>
                <a:srgbClr val="000000"/>
              </a:solidFill>
              <a:ln cap="flat" cmpd="sng" w="206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58"/>
              <p:cNvSpPr/>
              <p:nvPr/>
            </p:nvSpPr>
            <p:spPr>
              <a:xfrm>
                <a:off x="749" y="1947"/>
                <a:ext cx="131" cy="127"/>
              </a:xfrm>
              <a:prstGeom prst="ellipse">
                <a:avLst/>
              </a:prstGeom>
              <a:solidFill>
                <a:srgbClr val="000000"/>
              </a:solidFill>
              <a:ln cap="flat" cmpd="sng" w="206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58"/>
              <p:cNvSpPr/>
              <p:nvPr/>
            </p:nvSpPr>
            <p:spPr>
              <a:xfrm>
                <a:off x="481" y="1947"/>
                <a:ext cx="126" cy="127"/>
              </a:xfrm>
              <a:prstGeom prst="ellipse">
                <a:avLst/>
              </a:prstGeom>
              <a:solidFill>
                <a:schemeClr val="dk1"/>
              </a:solidFill>
              <a:ln cap="flat" cmpd="sng" w="206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58"/>
              <p:cNvSpPr/>
              <p:nvPr/>
            </p:nvSpPr>
            <p:spPr>
              <a:xfrm>
                <a:off x="991" y="1479"/>
                <a:ext cx="131" cy="126"/>
              </a:xfrm>
              <a:prstGeom prst="ellipse">
                <a:avLst/>
              </a:prstGeom>
              <a:solidFill>
                <a:srgbClr val="000000"/>
              </a:solidFill>
              <a:ln cap="flat" cmpd="sng" w="206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58"/>
              <p:cNvSpPr/>
              <p:nvPr/>
            </p:nvSpPr>
            <p:spPr>
              <a:xfrm>
                <a:off x="736" y="1470"/>
                <a:ext cx="131" cy="131"/>
              </a:xfrm>
              <a:prstGeom prst="ellipse">
                <a:avLst/>
              </a:prstGeom>
              <a:solidFill>
                <a:srgbClr val="000000"/>
              </a:solidFill>
              <a:ln cap="flat" cmpd="sng" w="206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58"/>
              <p:cNvSpPr/>
              <p:nvPr/>
            </p:nvSpPr>
            <p:spPr>
              <a:xfrm>
                <a:off x="476" y="1479"/>
                <a:ext cx="131" cy="126"/>
              </a:xfrm>
              <a:prstGeom prst="ellipse">
                <a:avLst/>
              </a:prstGeom>
              <a:solidFill>
                <a:schemeClr val="dk1"/>
              </a:solidFill>
              <a:ln cap="flat" cmpd="sng" w="206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4" name="Google Shape;614;p58"/>
            <p:cNvSpPr txBox="1"/>
            <p:nvPr/>
          </p:nvSpPr>
          <p:spPr>
            <a:xfrm>
              <a:off x="3984" y="1968"/>
              <a:ext cx="1680" cy="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bloco 3×3</a:t>
              </a:r>
              <a:endParaRPr/>
            </a:p>
            <a:p>
              <a:pPr indent="0" lvl="0" marL="0" marR="0" rtl="0" algn="l"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posição(j-4,i-5)</a:t>
              </a: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9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Critérios</a:t>
            </a:r>
            <a:endParaRPr/>
          </a:p>
        </p:txBody>
      </p:sp>
      <p:sp>
        <p:nvSpPr>
          <p:cNvPr id="620" name="Google Shape;620;p59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60400" lvl="0" marL="6604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Para calcular os valores dos pixels próximos a borda da imagem, adote o seguinte:</a:t>
            </a:r>
            <a:endParaRPr/>
          </a:p>
          <a:p>
            <a:pPr indent="-533400" lvl="0" marL="6604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660400" lvl="0" marL="6604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AutoNum type="romanLcParenR"/>
            </a:pPr>
            <a:r>
              <a:rPr lang="pt-BR" sz="2000"/>
              <a:t>Preencher com zeros o contorno da imagem.</a:t>
            </a:r>
            <a:endParaRPr/>
          </a:p>
          <a:p>
            <a:pPr indent="-533400" lvl="0" marL="6604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660400" lvl="0" marL="6604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AutoNum type="romanLcParenR"/>
            </a:pPr>
            <a:r>
              <a:rPr lang="pt-BR" sz="2000"/>
              <a:t>Preencher o contorno da imagem com os mesmos  valores da primeiras e ultimas linhas e colunas.</a:t>
            </a:r>
            <a:endParaRPr/>
          </a:p>
          <a:p>
            <a:pPr indent="-533400" lvl="0" marL="6604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660400" lvl="0" marL="6604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AutoNum type="romanLcParenR"/>
            </a:pPr>
            <a:r>
              <a:rPr lang="pt-BR" sz="2000"/>
              <a:t>Considerar somente os valores para os quais a máscara de convolução ficou inteiramente contida na imagem original.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626" name="Google Shape;626;p60"/>
          <p:cNvSpPr txBox="1"/>
          <p:nvPr>
            <p:ph idx="1" type="body"/>
          </p:nvPr>
        </p:nvSpPr>
        <p:spPr>
          <a:xfrm>
            <a:off x="914400" y="1600200"/>
            <a:ext cx="7872413" cy="482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FILHO, O. M. ; Neto, H. V. </a:t>
            </a:r>
            <a:r>
              <a:rPr b="1" lang="pt-BR" sz="2400"/>
              <a:t>Processamento Digital de Imagens</a:t>
            </a:r>
            <a:r>
              <a:rPr lang="pt-BR" sz="2400"/>
              <a:t>, Brasport, Rio de Janeiro, 1999.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GONZALEZ, R.C.; Woods, E. R., </a:t>
            </a:r>
            <a:r>
              <a:rPr b="1" lang="pt-BR" sz="2400"/>
              <a:t>Processamento de Imagens Digitais</a:t>
            </a:r>
            <a:r>
              <a:rPr lang="pt-BR" sz="2400"/>
              <a:t>, Edgard Blucher, São Paulo, 2000.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>
                <a:solidFill>
                  <a:srgbClr val="0000FF"/>
                </a:solidFill>
              </a:rPr>
              <a:t>GONZALEZ, R. C., Richard E. W.,    </a:t>
            </a:r>
            <a:r>
              <a:rPr b="1" lang="pt-BR" sz="2400">
                <a:solidFill>
                  <a:srgbClr val="0000FF"/>
                </a:solidFill>
              </a:rPr>
              <a:t>Digital Image Processing</a:t>
            </a:r>
            <a:r>
              <a:rPr lang="pt-BR" sz="2400">
                <a:solidFill>
                  <a:srgbClr val="0000FF"/>
                </a:solidFill>
              </a:rPr>
              <a:t>,3nd Edition. Prentice Hall, 2008.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>
                <a:solidFill>
                  <a:srgbClr val="0000FF"/>
                </a:solidFill>
              </a:rPr>
              <a:t>PEDRINI,H. ; SCHWARTZ, W. R., </a:t>
            </a:r>
            <a:r>
              <a:rPr b="1" lang="pt-BR" sz="2400">
                <a:solidFill>
                  <a:srgbClr val="0000FF"/>
                </a:solidFill>
              </a:rPr>
              <a:t>Análise de Imagens Digitais: </a:t>
            </a:r>
            <a:r>
              <a:rPr b="1" lang="pt-BR" sz="2000">
                <a:solidFill>
                  <a:srgbClr val="0000FF"/>
                </a:solidFill>
              </a:rPr>
              <a:t>Princípios, Algoritmos e Aplicações</a:t>
            </a:r>
            <a:r>
              <a:rPr lang="pt-BR" sz="2400">
                <a:solidFill>
                  <a:srgbClr val="0000FF"/>
                </a:solidFill>
              </a:rPr>
              <a:t>, Thomson, São paulo, 2008.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7"/>
          <p:cNvGrpSpPr/>
          <p:nvPr/>
        </p:nvGrpSpPr>
        <p:grpSpPr>
          <a:xfrm>
            <a:off x="1071563" y="2357438"/>
            <a:ext cx="7715250" cy="928687"/>
            <a:chOff x="1143000" y="3071813"/>
            <a:chExt cx="7715250" cy="928687"/>
          </a:xfrm>
        </p:grpSpPr>
        <p:sp>
          <p:nvSpPr>
            <p:cNvPr id="137" name="Google Shape;137;p17"/>
            <p:cNvSpPr/>
            <p:nvPr/>
          </p:nvSpPr>
          <p:spPr>
            <a:xfrm>
              <a:off x="4243387" y="3071813"/>
              <a:ext cx="1585913" cy="928687"/>
            </a:xfrm>
            <a:prstGeom prst="rect">
              <a:avLst/>
            </a:prstGeom>
            <a:noFill/>
            <a:ln cap="flat" cmpd="sng" w="25400">
              <a:solidFill>
                <a:srgbClr val="6C0E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7272337" y="3071813"/>
              <a:ext cx="1585913" cy="928687"/>
            </a:xfrm>
            <a:prstGeom prst="rect">
              <a:avLst/>
            </a:prstGeom>
            <a:noFill/>
            <a:ln cap="flat" cmpd="sng" w="25400">
              <a:solidFill>
                <a:srgbClr val="6C0E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3000375" y="3357563"/>
              <a:ext cx="977900" cy="48418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6C0E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6072187" y="3357563"/>
              <a:ext cx="977900" cy="48418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6C0E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1143000" y="3071813"/>
              <a:ext cx="1585912" cy="928687"/>
            </a:xfrm>
            <a:prstGeom prst="rect">
              <a:avLst/>
            </a:prstGeom>
            <a:noFill/>
            <a:ln cap="flat" cmpd="sng" w="25400">
              <a:solidFill>
                <a:srgbClr val="6C0E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1214438" y="3143250"/>
              <a:ext cx="1357312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VALOR FÍSICO</a:t>
              </a:r>
              <a:endParaRPr/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4286250" y="3214688"/>
              <a:ext cx="1428750" cy="3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SENSOR</a:t>
              </a:r>
              <a:endParaRPr/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7358063" y="3071813"/>
              <a:ext cx="1428750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SINAL ANALÓGICO</a:t>
              </a:r>
              <a:endParaRPr/>
            </a:p>
          </p:txBody>
        </p:sp>
      </p:grpSp>
      <p:sp>
        <p:nvSpPr>
          <p:cNvPr id="145" name="Google Shape;145;p17"/>
          <p:cNvSpPr txBox="1"/>
          <p:nvPr/>
        </p:nvSpPr>
        <p:spPr>
          <a:xfrm>
            <a:off x="1071563" y="3857625"/>
            <a:ext cx="1643062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Fenômeno: Variação da pressão do ar por efeito da propagação de ondas sonoras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(SOM)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4214813" y="3929063"/>
            <a:ext cx="1500187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Microfone: mede os valores do fenômeno e transforma em valores de tensão elétrica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7286625" y="3929063"/>
            <a:ext cx="1571625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Tensão elétrica: variável física dependente do tempo que varia de forma análoga à variação do ar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642938" y="285750"/>
            <a:ext cx="828675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Representação Digital da Informação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Digital da Informação</a:t>
            </a:r>
            <a:endParaRPr/>
          </a:p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Os dados analógicos podem ser convertidos para forma digital antes que possa ser manipulado por um programa de computador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A digitação compreende duas operaçoes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Amostragem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Quantização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785813" y="142875"/>
            <a:ext cx="7786687" cy="1277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Representação Digital da Informação</a:t>
            </a:r>
            <a:br>
              <a:rPr lang="pt-BR"/>
            </a:b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Processo de digitalização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PCM - Modulação de Código por Pulsos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Processa em duas fases</a:t>
            </a:r>
            <a:endParaRPr/>
          </a:p>
          <a:p>
            <a:pPr indent="-127000" lvl="2" marL="11430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600"/>
              <a:buChar char="❑"/>
            </a:pPr>
            <a:r>
              <a:rPr lang="pt-BR"/>
              <a:t>Amostragem: retenção de um conjunto finito de valores ou amplitudes assumido pelo sinal analógico. </a:t>
            </a:r>
            <a:endParaRPr/>
          </a:p>
          <a:p>
            <a:pPr indent="-127000" lvl="2" marL="114300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600"/>
              <a:buChar char="❑"/>
            </a:pPr>
            <a:r>
              <a:rPr lang="pt-BR"/>
              <a:t>Quantização: Discretização dos valores ou amplitude dos sinais amostrados.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Digital da Informação</a:t>
            </a:r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500063" y="1600200"/>
            <a:ext cx="8215312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b="1" lang="pt-BR"/>
              <a:t>Teorema de Nyquist</a:t>
            </a:r>
            <a:endParaRPr b="1"/>
          </a:p>
          <a:p>
            <a:pPr indent="-148590" lvl="1" marL="742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-148590" lvl="1" marL="742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lang="pt-BR"/>
              <a:t>A quantidade de amostras por unidade de tempo de um sinal, é denominada de  </a:t>
            </a:r>
            <a:r>
              <a:rPr b="1" lang="pt-BR"/>
              <a:t>taxa</a:t>
            </a:r>
            <a:r>
              <a:rPr lang="pt-BR"/>
              <a:t> ou </a:t>
            </a:r>
            <a:r>
              <a:rPr b="1" lang="pt-BR"/>
              <a:t>freqüência de amostragem, deve ser maior que o dobro da maior freqüência contida no sinal a ser amostrado.</a:t>
            </a:r>
            <a:endParaRPr/>
          </a:p>
          <a:p>
            <a:pPr indent="-148590" lvl="1" marL="742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Digital da Informação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160"/>
              <a:buChar char="❑"/>
            </a:pPr>
            <a:r>
              <a:rPr b="1" lang="pt-BR"/>
              <a:t>Freqüência de amostragem(fa): </a:t>
            </a:r>
            <a:r>
              <a:rPr lang="pt-BR"/>
              <a:t>número de vezes por segundo que se retém uma amostra do  sinal.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lang="pt-BR" sz="2000"/>
              <a:t>                                 </a:t>
            </a:r>
            <a:r>
              <a:rPr b="1" lang="pt-BR">
                <a:solidFill>
                  <a:srgbClr val="C00000"/>
                </a:solidFill>
              </a:rPr>
              <a:t>f</a:t>
            </a:r>
            <a:r>
              <a:rPr b="1" lang="pt-BR" sz="2000">
                <a:solidFill>
                  <a:srgbClr val="C00000"/>
                </a:solidFill>
              </a:rPr>
              <a:t>a</a:t>
            </a:r>
            <a:r>
              <a:rPr lang="pt-BR">
                <a:solidFill>
                  <a:srgbClr val="C00000"/>
                </a:solidFill>
              </a:rPr>
              <a:t> = 1/T</a:t>
            </a:r>
            <a:endParaRPr/>
          </a:p>
          <a:p>
            <a:pPr indent="-148590" lvl="1" marL="742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/>
          </a:p>
          <a:p>
            <a:pPr indent="-148590" lvl="1" marL="742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1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❑"/>
            </a:pPr>
            <a:r>
              <a:rPr b="1" lang="pt-BR"/>
              <a:t>Período (T)</a:t>
            </a:r>
            <a:r>
              <a:rPr lang="pt-BR"/>
              <a:t>: intervalo de tempo que decorre entre duas repetições sucessivas do mesmo valor da amplitude.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madas">
  <a:themeElements>
    <a:clrScheme name="Camadas 13">
      <a:dk1>
        <a:srgbClr val="000000"/>
      </a:dk1>
      <a:lt1>
        <a:srgbClr val="FFFFFF"/>
      </a:lt1>
      <a:dk2>
        <a:srgbClr val="000000"/>
      </a:dk2>
      <a:lt2>
        <a:srgbClr val="891411"/>
      </a:lt2>
      <a:accent1>
        <a:srgbClr val="94141A"/>
      </a:accent1>
      <a:accent2>
        <a:srgbClr val="CC9900"/>
      </a:accent2>
      <a:accent3>
        <a:srgbClr val="FFFFFF"/>
      </a:accent3>
      <a:accent4>
        <a:srgbClr val="000000"/>
      </a:accent4>
      <a:accent5>
        <a:srgbClr val="C8AAAB"/>
      </a:accent5>
      <a:accent6>
        <a:srgbClr val="B98A00"/>
      </a:accent6>
      <a:hlink>
        <a:srgbClr val="5A84D8"/>
      </a:hlink>
      <a:folHlink>
        <a:srgbClr val="ADA9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