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6858000" cx="9144000"/>
  <p:notesSz cx="6858000" cy="9144000"/>
  <p:embeddedFontLst>
    <p:embeddedFont>
      <p:font typeface="Tahom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22B404-9F49-4083-A85A-4C8FEC6263A1}">
  <a:tblStyle styleId="{6322B404-9F49-4083-A85A-4C8FEC6263A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7E7"/>
          </a:solidFill>
        </a:fill>
      </a:tcStyle>
    </a:wholeTbl>
    <a:band1H>
      <a:tcTxStyle/>
      <a:tcStyle>
        <a:fill>
          <a:solidFill>
            <a:srgbClr val="DCCACB"/>
          </a:solidFill>
        </a:fill>
      </a:tcStyle>
    </a:band1H>
    <a:band2H>
      <a:tcTxStyle/>
    </a:band2H>
    <a:band1V>
      <a:tcTxStyle/>
      <a:tcStyle>
        <a:fill>
          <a:solidFill>
            <a:srgbClr val="DCCA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Tahoma-bold.fntdata"/><Relationship Id="rId21" Type="http://schemas.openxmlformats.org/officeDocument/2006/relationships/slide" Target="slides/slide15.xml"/><Relationship Id="rId65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❑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28629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37.jpg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Relationship Id="rId4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Relationship Id="rId4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Relationship Id="rId4" Type="http://schemas.openxmlformats.org/officeDocument/2006/relationships/image" Target="../media/image3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image" Target="../media/image4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jpg"/><Relationship Id="rId4" Type="http://schemas.openxmlformats.org/officeDocument/2006/relationships/image" Target="../media/image57.png"/><Relationship Id="rId5" Type="http://schemas.openxmlformats.org/officeDocument/2006/relationships/image" Target="../media/image46.png"/><Relationship Id="rId6" Type="http://schemas.openxmlformats.org/officeDocument/2006/relationships/image" Target="../media/image5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jpg"/><Relationship Id="rId4" Type="http://schemas.openxmlformats.org/officeDocument/2006/relationships/image" Target="../media/image52.png"/><Relationship Id="rId5" Type="http://schemas.openxmlformats.org/officeDocument/2006/relationships/image" Target="../media/image4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jp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jpg"/><Relationship Id="rId4" Type="http://schemas.openxmlformats.org/officeDocument/2006/relationships/image" Target="../media/image60.png"/><Relationship Id="rId5" Type="http://schemas.openxmlformats.org/officeDocument/2006/relationships/image" Target="../media/image68.png"/><Relationship Id="rId6" Type="http://schemas.openxmlformats.org/officeDocument/2006/relationships/image" Target="../media/image6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jpg"/><Relationship Id="rId4" Type="http://schemas.openxmlformats.org/officeDocument/2006/relationships/image" Target="../media/image6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jpg"/><Relationship Id="rId4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7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Relationship Id="rId4" Type="http://schemas.openxmlformats.org/officeDocument/2006/relationships/image" Target="../media/image71.jpg"/><Relationship Id="rId5" Type="http://schemas.openxmlformats.org/officeDocument/2006/relationships/image" Target="../media/image7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0.jpg"/><Relationship Id="rId4" Type="http://schemas.openxmlformats.org/officeDocument/2006/relationships/image" Target="../media/image7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1.jpg"/><Relationship Id="rId4" Type="http://schemas.openxmlformats.org/officeDocument/2006/relationships/image" Target="../media/image8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Imagens - Processamento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Passa alta básico 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2852936"/>
            <a:ext cx="2880360" cy="29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2411760" y="4725144"/>
            <a:ext cx="1429879" cy="730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Aguçamento usando o filtro abaixo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475656" y="3140968"/>
            <a:ext cx="2304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da cabeça: esponjas do osso realçadas por aguçamento.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Realce de Imagens: Deteção de Bordas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soma Algébrica dos coeficientes são iguais a zero.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Significa que quando aplicado a região homogêneas o resultado será zero ou próximo de zero.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borda"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419600"/>
            <a:ext cx="4802188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Realce de Imagens: Deteção de Bordas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182688" y="2017713"/>
            <a:ext cx="777240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Aplicações: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Segmentação, Registros, Identificação de Objetos</a:t>
            </a:r>
            <a:endParaRPr/>
          </a:p>
        </p:txBody>
      </p:sp>
      <p:pic>
        <p:nvPicPr>
          <p:cNvPr descr="nyork1"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505200"/>
            <a:ext cx="4038600" cy="292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nyor1"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505200"/>
            <a:ext cx="374808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1295400" y="3124200"/>
            <a:ext cx="739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passa alta básico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Realce por Diferenciação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 média dos pixels sobre uma região tende a borrar os detalhes na imagem.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 média é análogo à operação de integração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É de se esperar que a diferenciação provoque o efeito oposto na imagem, realçando os detalhes finos.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928688" y="285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Gradiente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609600" y="1500188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 gradiente é o método de diferenciação mais usado em realce de imagens.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 gradiente em termos contínuos de f(x,y) no ponto (x,y) e sua magnitude  é dado por: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400" y="3124200"/>
            <a:ext cx="57531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Gradiente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609600" y="15240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                  é utilizada por várias técnicas de realce de imagens por diferenciação.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Para uma imagem digital, o gradiente pode ser aproximado por 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785926"/>
            <a:ext cx="12192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24" y="3786190"/>
            <a:ext cx="7123112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Gradiente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57188" y="1643063"/>
            <a:ext cx="8329612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Considere a imagem Z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A equação 2  no ponto Z</a:t>
            </a:r>
            <a:r>
              <a:rPr baseline="-25000" lang="pt-BR" sz="2400"/>
              <a:t>5</a:t>
            </a:r>
            <a:r>
              <a:rPr lang="pt-BR" sz="2400"/>
              <a:t> pode ser aproximada por simples diferença Z</a:t>
            </a:r>
            <a:r>
              <a:rPr baseline="-25000" lang="pt-BR" sz="2400"/>
              <a:t>5</a:t>
            </a:r>
            <a:r>
              <a:rPr lang="pt-BR" sz="2400"/>
              <a:t> – Z</a:t>
            </a:r>
            <a:r>
              <a:rPr baseline="-25000" lang="pt-BR" sz="2400"/>
              <a:t>8</a:t>
            </a:r>
            <a:r>
              <a:rPr lang="pt-BR" sz="2400"/>
              <a:t> na direção </a:t>
            </a:r>
            <a:r>
              <a:rPr b="1" i="1" lang="pt-BR" sz="2400"/>
              <a:t>X</a:t>
            </a:r>
            <a:r>
              <a:rPr lang="pt-BR" sz="2400"/>
              <a:t> e Z</a:t>
            </a:r>
            <a:r>
              <a:rPr baseline="-25000" lang="pt-BR" sz="2400"/>
              <a:t>5</a:t>
            </a:r>
            <a:r>
              <a:rPr lang="pt-BR" sz="2400"/>
              <a:t> – Z</a:t>
            </a:r>
            <a:r>
              <a:rPr baseline="-25000" lang="pt-BR" sz="2400"/>
              <a:t>6</a:t>
            </a:r>
            <a:r>
              <a:rPr lang="pt-BR" sz="2400"/>
              <a:t> na direção </a:t>
            </a:r>
            <a:r>
              <a:rPr b="1" i="1" lang="pt-BR" sz="2400"/>
              <a:t>y</a:t>
            </a:r>
            <a:r>
              <a:rPr i="1" lang="pt-BR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i="1" lang="pt-BR" sz="2400"/>
              <a:t>           </a:t>
            </a:r>
            <a:endParaRPr sz="240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191000"/>
            <a:ext cx="7086600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276600"/>
            <a:ext cx="12192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2895600" y="3352800"/>
            <a:ext cx="3316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|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Z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+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Z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1371600" y="5638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4000500" y="5786438"/>
            <a:ext cx="45005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 de Roberts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5000625" y="3857625"/>
            <a:ext cx="12144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Y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214688" y="3857625"/>
            <a:ext cx="12144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X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7215188" y="5214938"/>
            <a:ext cx="1214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Y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4429125" y="5214938"/>
            <a:ext cx="12144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X</a:t>
            </a:r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 flipH="1" rot="5400000">
            <a:off x="3107531" y="4607720"/>
            <a:ext cx="1571625" cy="785812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0" name="Google Shape;250;p28"/>
          <p:cNvCxnSpPr>
            <a:stCxn id="244" idx="0"/>
          </p:cNvCxnSpPr>
          <p:nvPr/>
        </p:nvCxnSpPr>
        <p:spPr>
          <a:xfrm rot="10800000">
            <a:off x="5428482" y="4214738"/>
            <a:ext cx="822300" cy="1571700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28"/>
          <p:cNvCxnSpPr/>
          <p:nvPr/>
        </p:nvCxnSpPr>
        <p:spPr>
          <a:xfrm rot="5400000">
            <a:off x="4036163" y="5393625"/>
            <a:ext cx="857400" cy="71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28"/>
          <p:cNvCxnSpPr/>
          <p:nvPr/>
        </p:nvCxnSpPr>
        <p:spPr>
          <a:xfrm flipH="1">
            <a:off x="5786588" y="4929188"/>
            <a:ext cx="1428600" cy="1143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Gradiente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Gradiente cruzado, aproximação da equação 2: Operador de Roberts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                        =              |Z</a:t>
            </a:r>
            <a:r>
              <a:rPr baseline="-25000" lang="pt-BR" sz="2400"/>
              <a:t>5</a:t>
            </a:r>
            <a:r>
              <a:rPr lang="pt-BR" sz="2400"/>
              <a:t> – Z</a:t>
            </a:r>
            <a:r>
              <a:rPr baseline="-25000" lang="pt-BR" sz="2400"/>
              <a:t>9</a:t>
            </a:r>
            <a:r>
              <a:rPr lang="pt-BR" sz="2400"/>
              <a:t>| + |Z</a:t>
            </a:r>
            <a:r>
              <a:rPr baseline="-25000" lang="pt-BR" sz="2400"/>
              <a:t>6</a:t>
            </a:r>
            <a:r>
              <a:rPr lang="pt-BR" sz="2400"/>
              <a:t> – Z</a:t>
            </a:r>
            <a:r>
              <a:rPr baseline="-25000" lang="pt-BR" sz="2400"/>
              <a:t>8</a:t>
            </a:r>
            <a:r>
              <a:rPr lang="pt-BR" sz="2400"/>
              <a:t>|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14800"/>
            <a:ext cx="5932488" cy="163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" y="11113"/>
            <a:ext cx="139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" y="11113"/>
            <a:ext cx="139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7813" y="2636838"/>
            <a:ext cx="6097587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3276600"/>
            <a:ext cx="12192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1447800" y="5715000"/>
            <a:ext cx="1828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Direção X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5334000" y="5715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Direção 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do Operador de Robert’s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276872"/>
            <a:ext cx="4319016" cy="216103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6808688" y="2780928"/>
            <a:ext cx="15797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 de Robert’s em 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Gradiente: Operador de </a:t>
            </a:r>
            <a:r>
              <a:rPr lang="pt-BR" sz="3200"/>
              <a:t>Prewitt</a:t>
            </a:r>
            <a:br>
              <a:rPr lang="pt-BR" sz="3200"/>
            </a:br>
            <a:endParaRPr sz="3200"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57200" y="1600200"/>
            <a:ext cx="8802688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Operador de Prewitt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                     = |(Z</a:t>
            </a:r>
            <a:r>
              <a:rPr baseline="-25000" lang="pt-BR" sz="2400"/>
              <a:t>7</a:t>
            </a:r>
            <a:r>
              <a:rPr lang="pt-BR" sz="2400"/>
              <a:t> + Z</a:t>
            </a:r>
            <a:r>
              <a:rPr baseline="-25000" lang="pt-BR" sz="2400"/>
              <a:t>8</a:t>
            </a:r>
            <a:r>
              <a:rPr lang="pt-BR" sz="2400"/>
              <a:t> + Z</a:t>
            </a:r>
            <a:r>
              <a:rPr baseline="-25000" lang="pt-BR" sz="2400"/>
              <a:t>9</a:t>
            </a:r>
            <a:r>
              <a:rPr lang="pt-BR" sz="2400"/>
              <a:t>) – (Z</a:t>
            </a:r>
            <a:r>
              <a:rPr baseline="-25000" lang="pt-BR" sz="2400"/>
              <a:t>1</a:t>
            </a:r>
            <a:r>
              <a:rPr lang="pt-BR" sz="2400"/>
              <a:t> + Z</a:t>
            </a:r>
            <a:r>
              <a:rPr baseline="-25000" lang="pt-BR" sz="2400"/>
              <a:t>2</a:t>
            </a:r>
            <a:r>
              <a:rPr lang="pt-BR" sz="2400"/>
              <a:t> + Z</a:t>
            </a:r>
            <a:r>
              <a:rPr baseline="-25000" lang="pt-BR" sz="2400"/>
              <a:t>3</a:t>
            </a:r>
            <a:r>
              <a:rPr lang="pt-BR" sz="2400"/>
              <a:t>)| +                       	                |(Z</a:t>
            </a:r>
            <a:r>
              <a:rPr baseline="-25000" lang="pt-BR" sz="2400"/>
              <a:t>3</a:t>
            </a:r>
            <a:r>
              <a:rPr lang="pt-BR" sz="2400"/>
              <a:t> + Z</a:t>
            </a:r>
            <a:r>
              <a:rPr baseline="-25000" lang="pt-BR" sz="2400"/>
              <a:t>6</a:t>
            </a:r>
            <a:r>
              <a:rPr lang="pt-BR" sz="2400"/>
              <a:t> + Z</a:t>
            </a:r>
            <a:r>
              <a:rPr baseline="-25000" lang="pt-BR" sz="2400"/>
              <a:t>9</a:t>
            </a:r>
            <a:r>
              <a:rPr lang="pt-BR" sz="2400"/>
              <a:t>) – (Z</a:t>
            </a:r>
            <a:r>
              <a:rPr baseline="-25000" lang="pt-BR" sz="2400"/>
              <a:t>1</a:t>
            </a:r>
            <a:r>
              <a:rPr lang="pt-BR" sz="2400"/>
              <a:t> + Z</a:t>
            </a:r>
            <a:r>
              <a:rPr baseline="-25000" lang="pt-BR" sz="2400"/>
              <a:t>4</a:t>
            </a:r>
            <a:r>
              <a:rPr lang="pt-BR" sz="2400"/>
              <a:t> + Z</a:t>
            </a:r>
            <a:r>
              <a:rPr baseline="-25000" lang="pt-BR" sz="2400"/>
              <a:t>7</a:t>
            </a:r>
            <a:r>
              <a:rPr lang="pt-BR" sz="2400"/>
              <a:t>)|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76600"/>
            <a:ext cx="1447800" cy="64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Filtragem - Suavização de Imagens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3200"/>
              <a:t>Filtragem no domínio espacial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São técnicas que atuam diretamente sobre a matriz de pixels que é a imagem digitalizada. As  funções de processamento de imagens no domínio espacial são expressa por: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g(x,y): Imagem processada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f(x,y) : Imagem original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T       : Operador em f definido numa vizinhança  de (x,y)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191000"/>
            <a:ext cx="2667000" cy="41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 de </a:t>
            </a:r>
            <a:r>
              <a:rPr lang="pt-BR" sz="3200"/>
              <a:t>Prewitt</a:t>
            </a:r>
            <a:br>
              <a:rPr lang="pt-BR" sz="3200"/>
            </a:br>
            <a:endParaRPr sz="3200"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diferença entre a terceira e a primeira linha, aproxima a derivada na direção x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diferença entre a terceira e primeira coluna, aproxima a derivada na direção y.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3582988"/>
            <a:ext cx="4683125" cy="238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152400" y="2017713"/>
            <a:ext cx="8802688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phph"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124200"/>
            <a:ext cx="3429000" cy="290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v" id="295" name="Google Shape;2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124200"/>
            <a:ext cx="3429000" cy="290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i" id="296" name="Google Shape;29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228600"/>
            <a:ext cx="34290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457200" y="60960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Direção x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5334000" y="62484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Direção y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6553200" y="838200"/>
            <a:ext cx="1676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original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Magnitude final do Operador de </a:t>
            </a:r>
            <a:r>
              <a:rPr lang="pt-BR" sz="3200"/>
              <a:t>Prewitt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Soma dos módulos de Gx e Gy</a:t>
            </a:r>
            <a:endParaRPr/>
          </a:p>
        </p:txBody>
      </p:sp>
      <p:pic>
        <p:nvPicPr>
          <p:cNvPr descr="phpsum"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971800"/>
            <a:ext cx="3429000" cy="290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Filtragem </a:t>
            </a:r>
            <a:r>
              <a:rPr b="0" lang="pt-BR" sz="2800"/>
              <a:t>Alto Reforço</a:t>
            </a:r>
            <a:r>
              <a:rPr lang="pt-BR" sz="2800"/>
              <a:t>(Hight-Boost)</a:t>
            </a:r>
            <a:endParaRPr b="0" sz="2800"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187624" y="1412776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imagem filtrada passa alta pode ser computada como a diferença entre a imagem original e a imagem filtrada por um filtro passa baixo.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Passa alta = original – passa baixa = mascara de nitidez=g_mascara(x,y)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b="1" lang="pt-BR" sz="2000"/>
              <a:t>High-boost = (original) +Ag_mascara(x,y)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pt-BR" sz="2000"/>
              <a:t>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b="1" lang="pt-BR" sz="1600"/>
              <a:t>Quando A &gt;1 temos a filtragem de alto reforço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sz="2000"/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968" y="4221088"/>
            <a:ext cx="3104059" cy="23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676" y="4297214"/>
            <a:ext cx="2068562" cy="206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914400" y="277813"/>
            <a:ext cx="7772400" cy="1058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com Alto Reforço</a:t>
            </a:r>
            <a:endParaRPr/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1182688" y="2017713"/>
            <a:ext cx="7772400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a) a,imagem original, b)  b-d resultado da filtragem com A=1,1; A=1.15;  e A= 1,2.</a:t>
            </a:r>
            <a:endParaRPr/>
          </a:p>
        </p:txBody>
      </p:sp>
      <p:pic>
        <p:nvPicPr>
          <p:cNvPr descr="sharpen_filt" id="321" name="Google Shape;3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09875"/>
            <a:ext cx="48006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 de Sobel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Vantagem: melhora a diferenciação e suaviza os efeitos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3352800"/>
            <a:ext cx="4775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operador de Sobel </a:t>
            </a:r>
            <a:endParaRPr/>
          </a:p>
        </p:txBody>
      </p:sp>
      <p:pic>
        <p:nvPicPr>
          <p:cNvPr id="334" name="Google Shape;33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772816"/>
            <a:ext cx="2304256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772816"/>
            <a:ext cx="2232268" cy="223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762000" y="228600"/>
            <a:ext cx="78009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Técnica de Modificação de Histograma</a:t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914400" y="16002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Histograma de uma imagem proporciona o número de pixel que tem o mesmo valor dentro de um especificado nível de cinza.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Este valores são normalmente apresentados por meio de retângulos justapostos (gráfico de barras que fornece para cada nível de cinza o número de pixels ou  percentual correspondentes na imagem).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Técnica de Modificação de Histograma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Na visualização do histograma de uma  imagem,  obtém-se uma indicação de sua qualidade quanto ao: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 </a:t>
            </a:r>
            <a:r>
              <a:rPr b="1" lang="pt-BR" sz="2400"/>
              <a:t>nível de contraste </a:t>
            </a:r>
            <a:r>
              <a:rPr lang="pt-BR" sz="2400"/>
              <a:t>e </a:t>
            </a:r>
            <a:r>
              <a:rPr b="1" lang="pt-BR" sz="2400"/>
              <a:t> ao seu brilho</a:t>
            </a:r>
            <a:r>
              <a:rPr lang="pt-BR" sz="2400"/>
              <a:t>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Cada Elemento do Histograma é Calculado da seguinte forma: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       </a:t>
            </a:r>
            <a:r>
              <a:rPr b="1" lang="pt-BR" sz="2400"/>
              <a:t>P(b) = Pr {f (x,y) =b},</a:t>
            </a:r>
            <a:r>
              <a:rPr lang="pt-BR" sz="2400"/>
              <a:t> em que 0 </a:t>
            </a:r>
            <a:r>
              <a:rPr lang="pt-BR" sz="2400"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1" lang="pt-BR" sz="240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pt-BR" sz="2400"/>
              <a:t>b</a:t>
            </a:r>
            <a:r>
              <a:rPr lang="pt-BR" sz="2400"/>
              <a:t> </a:t>
            </a:r>
            <a:r>
              <a:rPr lang="pt-BR" sz="2400"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1" lang="pt-BR" sz="2400"/>
              <a:t>L</a:t>
            </a:r>
            <a:r>
              <a:rPr lang="pt-BR" sz="2400"/>
              <a:t>-1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Técnica de Modificação de Histograma</a:t>
            </a:r>
            <a:endParaRPr/>
          </a:p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Em que: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/>
              <a:t>b</a:t>
            </a:r>
            <a:r>
              <a:rPr lang="pt-BR" sz="2400"/>
              <a:t> = amplitude ou nível de cinza dado.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/>
              <a:t>L</a:t>
            </a:r>
            <a:r>
              <a:rPr lang="pt-BR" sz="2400"/>
              <a:t> = número de possíveis níveis de cinza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Uma forma de estimar </a:t>
            </a:r>
            <a:r>
              <a:rPr b="1" lang="pt-BR" sz="2400"/>
              <a:t>P(b)</a:t>
            </a:r>
            <a:r>
              <a:rPr lang="pt-BR" sz="2400"/>
              <a:t> é a seguinte: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                     </a:t>
            </a:r>
            <a:r>
              <a:rPr b="1" lang="pt-BR" sz="2400"/>
              <a:t>P(b) = N(b) / N</a:t>
            </a:r>
            <a:r>
              <a:rPr lang="pt-BR" sz="2400"/>
              <a:t>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Em que: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</a:t>
            </a:r>
            <a:r>
              <a:rPr b="1" lang="pt-BR" sz="2400"/>
              <a:t>N(b)</a:t>
            </a:r>
            <a:r>
              <a:rPr lang="pt-BR" sz="2400"/>
              <a:t> = número de pixels com nível de cinza b.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</a:t>
            </a:r>
            <a:r>
              <a:rPr b="1" lang="pt-BR" sz="2400"/>
              <a:t>N</a:t>
            </a:r>
            <a:r>
              <a:rPr lang="pt-BR" sz="2400"/>
              <a:t>     = número total de pixel da imagem.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Suavização de Imagens no Domínio Espacial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09600" y="1524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suavização de imagens no domínio espacial baseia-se  no uso de máscara de convolução. Normalmente produz um borramento da imagem para eliminar detalhes (componentes de alta freqüência)  ou para remoção de ruídos.</a:t>
            </a:r>
            <a:endParaRPr/>
          </a:p>
          <a:p>
            <a:pPr indent="-508000" lvl="0" marL="6604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660400" lvl="0" marL="6604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Dentre as técnicas mais usadas de suavização destacam-se:</a:t>
            </a:r>
            <a:endParaRPr/>
          </a:p>
          <a:p>
            <a:pPr indent="-463550" lvl="1" marL="103505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577850" lvl="1" marL="10350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Filtro da Média</a:t>
            </a:r>
            <a:endParaRPr/>
          </a:p>
          <a:p>
            <a:pPr indent="-577850" lvl="1" marL="10350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Filtro da Mediana.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Técnica de Modificação de Histograma</a:t>
            </a:r>
            <a:endParaRPr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914400" y="1600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Uma outra forma de definir cada elemento do histograma seria: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Em que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0≤ r</a:t>
            </a:r>
            <a:r>
              <a:rPr baseline="-25000" lang="pt-BR" sz="2400"/>
              <a:t>k</a:t>
            </a:r>
            <a:r>
              <a:rPr lang="pt-BR" sz="2400"/>
              <a:t> ≤ 1, k=0,1,...,L-1, em que r</a:t>
            </a:r>
            <a:r>
              <a:rPr baseline="-25000" lang="pt-BR" sz="2400"/>
              <a:t>k </a:t>
            </a:r>
            <a:r>
              <a:rPr lang="pt-BR" sz="2400"/>
              <a:t> é o k - ésimo nível de cinza normalizado.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n      =  MxN número total de pixel da imagem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P</a:t>
            </a:r>
            <a:r>
              <a:rPr baseline="-25000" lang="pt-BR" sz="2400"/>
              <a:t>r</a:t>
            </a:r>
            <a:r>
              <a:rPr lang="pt-BR" sz="2400"/>
              <a:t>(r</a:t>
            </a:r>
            <a:r>
              <a:rPr baseline="-25000" lang="pt-BR" sz="2400"/>
              <a:t>k</a:t>
            </a:r>
            <a:r>
              <a:rPr lang="pt-BR" sz="2400"/>
              <a:t>) = probabilidade do k – ésimo nível de cinza.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n</a:t>
            </a:r>
            <a:r>
              <a:rPr baseline="-25000" lang="pt-BR" sz="2400"/>
              <a:t>k</a:t>
            </a:r>
            <a:r>
              <a:rPr lang="pt-BR" sz="2400"/>
              <a:t>      = número de pixels cujo nível de cinza corresponde a k.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60" name="Google Shape;3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514600"/>
            <a:ext cx="1358900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Histogramas</a:t>
            </a:r>
            <a:endParaRPr/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 histograma permite evidenciar certas particularidades da imagem, como</a:t>
            </a:r>
            <a:r>
              <a:rPr b="1" lang="pt-BR" sz="2400"/>
              <a:t>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Contraste;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distribuição homogênea;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fundo da imagem;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brilho.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grpSp>
        <p:nvGrpSpPr>
          <p:cNvPr id="372" name="Google Shape;372;p44"/>
          <p:cNvGrpSpPr/>
          <p:nvPr/>
        </p:nvGrpSpPr>
        <p:grpSpPr>
          <a:xfrm>
            <a:off x="762000" y="2362200"/>
            <a:ext cx="7696200" cy="3597275"/>
            <a:chOff x="480" y="1488"/>
            <a:chExt cx="4848" cy="2266"/>
          </a:xfrm>
        </p:grpSpPr>
        <p:pic>
          <p:nvPicPr>
            <p:cNvPr descr="histancl" id="373" name="Google Shape;37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" y="1488"/>
              <a:ext cx="2160" cy="1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stanti" id="374" name="Google Shape;37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0" y="1488"/>
              <a:ext cx="2160" cy="1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44"/>
            <p:cNvSpPr txBox="1"/>
            <p:nvPr/>
          </p:nvSpPr>
          <p:spPr>
            <a:xfrm>
              <a:off x="528" y="3312"/>
              <a:ext cx="216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Imagem com pouco contraste em cinza</a:t>
              </a:r>
              <a:endParaRPr/>
            </a:p>
          </p:txBody>
        </p:sp>
        <p:sp>
          <p:nvSpPr>
            <p:cNvPr id="376" name="Google Shape;376;p44"/>
            <p:cNvSpPr txBox="1"/>
            <p:nvPr/>
          </p:nvSpPr>
          <p:spPr>
            <a:xfrm>
              <a:off x="3120" y="3264"/>
              <a:ext cx="220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Imagem com pouco contraste e quase branca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82" name="Google Shape;382;p4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83" name="Google Shape;383;p45"/>
          <p:cNvGrpSpPr/>
          <p:nvPr/>
        </p:nvGrpSpPr>
        <p:grpSpPr>
          <a:xfrm>
            <a:off x="1066800" y="2057400"/>
            <a:ext cx="7696200" cy="3597275"/>
            <a:chOff x="672" y="1296"/>
            <a:chExt cx="4848" cy="2266"/>
          </a:xfrm>
        </p:grpSpPr>
        <p:pic>
          <p:nvPicPr>
            <p:cNvPr descr="histelia" id="384" name="Google Shape;38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296"/>
              <a:ext cx="2160" cy="1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stcara" id="385" name="Google Shape;385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0" y="1344"/>
              <a:ext cx="2160" cy="1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45"/>
            <p:cNvSpPr txBox="1"/>
            <p:nvPr/>
          </p:nvSpPr>
          <p:spPr>
            <a:xfrm>
              <a:off x="672" y="3072"/>
              <a:ext cx="220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Imagem com pouco contraste e quase negra</a:t>
              </a:r>
              <a:endParaRPr/>
            </a:p>
          </p:txBody>
        </p:sp>
        <p:sp>
          <p:nvSpPr>
            <p:cNvPr id="387" name="Google Shape;387;p45"/>
            <p:cNvSpPr txBox="1"/>
            <p:nvPr/>
          </p:nvSpPr>
          <p:spPr>
            <a:xfrm>
              <a:off x="3360" y="3120"/>
              <a:ext cx="216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Imagem com contraste normal e fundo negro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histcang" id="394" name="Google Shape;3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05000"/>
            <a:ext cx="4876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6"/>
          <p:cNvSpPr txBox="1"/>
          <p:nvPr/>
        </p:nvSpPr>
        <p:spPr>
          <a:xfrm>
            <a:off x="1676400" y="5715000"/>
            <a:ext cx="6629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normalmente contrastada com fundo branco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Associando o Histograma com a Imagem</a:t>
            </a:r>
            <a:endParaRPr/>
          </a:p>
        </p:txBody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istancl"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cla1" id="403" name="Google Shape;4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8288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cla2" id="404" name="Google Shape;40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1910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cla" id="405" name="Google Shape;405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419100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Associando o Histograma com a Imagem</a:t>
            </a:r>
            <a:endParaRPr/>
          </a:p>
        </p:txBody>
      </p:sp>
      <p:sp>
        <p:nvSpPr>
          <p:cNvPr id="411" name="Google Shape;411;p4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istelia" id="412" name="Google Shape;4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574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a" id="413" name="Google Shape;41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0574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a2" id="414" name="Google Shape;41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44196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a" id="415" name="Google Shape;41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441960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Associando o Histograma com a Imagem</a:t>
            </a:r>
            <a:endParaRPr/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1066800" y="2017713"/>
            <a:ext cx="7888288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             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  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histcara" id="422" name="Google Shape;4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acol1" id="423" name="Google Shape;42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1336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a" id="424" name="Google Shape;42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457200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Associando o Histograma com a Imagem</a:t>
            </a:r>
            <a:endParaRPr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histcang" id="431" name="Google Shape;4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3132138" cy="2411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gr" id="432" name="Google Shape;43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981200"/>
            <a:ext cx="3132138" cy="2411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gr2" id="433" name="Google Shape;43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446588"/>
            <a:ext cx="3132138" cy="241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gre" id="434" name="Google Shape;43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441960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Associando o Histograma com a Imagem</a:t>
            </a:r>
            <a:endParaRPr/>
          </a:p>
        </p:txBody>
      </p:sp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pt-BR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istanti" id="441" name="Google Shape;4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i2" id="442" name="Google Shape;44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812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i1" id="443" name="Google Shape;44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4343400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i" id="444" name="Google Shape;444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434340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914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Ruído do tipo Impulsivos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Ruído Gaussiano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pt-BR"/>
              <a:t>Causado por erros na transmissão do sinal.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Ruído sal e pimenta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pt-BR"/>
              <a:t>Causado por erros na transmissão do sinal.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pt-BR"/>
              <a:t>Processo de binarização de uma imagem em nível de cinza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de Intensidade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As Técnicas de modificação de histogramas são conhecidas como técnicas ponto-a-ponto.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Diversas técnicas de modificação da distribuição dos pixels na escala de cinza são implementas a partir do conceito de transformação de intensidade.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a Transformação de Intensidade.</a:t>
            </a:r>
            <a:endParaRPr/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6858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Definição: Para qualquer f (nível de cinza) no intervalo [0,1], denominaremos transformações de intensidade as funções do tipo: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                             </a:t>
            </a:r>
            <a:endParaRPr/>
          </a:p>
          <a:p>
            <a:pPr indent="-660400" lvl="0" marL="660400" rtl="0" algn="l">
              <a:spcBef>
                <a:spcPts val="48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                                 </a:t>
            </a:r>
            <a:r>
              <a:rPr lang="pt-BR" sz="2400"/>
              <a:t>g = T(f)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     que mapearão cada pixel de tom de cinza f da imagem original em um novo tom de cinza g na imagem destino.</a:t>
            </a:r>
            <a:endParaRPr/>
          </a:p>
          <a:p>
            <a:pPr indent="-533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Devem retornar um único valor para cada tom de cinza f e devem ser monotônicamente crescente no intervalo   0≤f ≤1.</a:t>
            </a:r>
            <a:endParaRPr/>
          </a:p>
          <a:p>
            <a:pPr indent="-660400" lvl="0" marL="6604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romanLcParenR"/>
            </a:pPr>
            <a:r>
              <a:rPr lang="pt-BR" sz="2400"/>
              <a:t>0 ≤ T(f) ≤ 1 para </a:t>
            </a:r>
            <a:r>
              <a:rPr lang="pt-BR" sz="2000"/>
              <a:t>0≤f ≤1.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62" name="Google Shape;462;p54"/>
          <p:cNvSpPr txBox="1"/>
          <p:nvPr>
            <p:ph idx="1" type="body"/>
          </p:nvPr>
        </p:nvSpPr>
        <p:spPr>
          <a:xfrm>
            <a:off x="990600" y="2017713"/>
            <a:ext cx="7964488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Mapeia-se o tom de cinza original para outro  intervalo desejado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2hist2" id="463" name="Google Shape;4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846888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Transformação linear</a:t>
            </a:r>
            <a:endParaRPr/>
          </a:p>
        </p:txBody>
      </p:sp>
      <p:sp>
        <p:nvSpPr>
          <p:cNvPr id="469" name="Google Shape;469;p5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transformação acima é linear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O parâmetro </a:t>
            </a:r>
            <a:r>
              <a:rPr b="1" i="1" lang="pt-BR" sz="2000"/>
              <a:t>a</a:t>
            </a:r>
            <a:r>
              <a:rPr i="1" lang="pt-BR" sz="2000"/>
              <a:t> </a:t>
            </a:r>
            <a:r>
              <a:rPr lang="pt-BR" sz="2000"/>
              <a:t>controla o contraste e o parâmetro </a:t>
            </a:r>
            <a:r>
              <a:rPr b="1" i="1" lang="pt-BR" sz="2000"/>
              <a:t>b</a:t>
            </a:r>
            <a:r>
              <a:rPr lang="pt-BR" sz="2000"/>
              <a:t> ajusta o seu brilho.</a:t>
            </a:r>
            <a:endParaRPr/>
          </a:p>
        </p:txBody>
      </p:sp>
      <p:pic>
        <p:nvPicPr>
          <p:cNvPr descr="ScreenHunter_005" id="470" name="Google Shape;4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600200"/>
            <a:ext cx="3668713" cy="2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transformação de intensidade e faixa dinâmica </a:t>
            </a:r>
            <a:endParaRPr/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0" t="-13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482" name="Google Shape;482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7" y="1772817"/>
            <a:ext cx="2952328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944" y="1772817"/>
            <a:ext cx="3044634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7"/>
          <p:cNvSpPr txBox="1"/>
          <p:nvPr/>
        </p:nvSpPr>
        <p:spPr>
          <a:xfrm>
            <a:off x="1115616" y="501317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Ressonância magnética </a:t>
            </a:r>
            <a:endParaRPr/>
          </a:p>
        </p:txBody>
      </p:sp>
      <p:sp>
        <p:nvSpPr>
          <p:cNvPr id="485" name="Google Shape;485;p57"/>
          <p:cNvSpPr txBox="1"/>
          <p:nvPr/>
        </p:nvSpPr>
        <p:spPr>
          <a:xfrm>
            <a:off x="4067944" y="5013176"/>
            <a:ext cx="24482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transformada para uma faixa de 64 tons de cinza </a:t>
            </a: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1475656" y="6021288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 lesson 4 LinearIntensityTransform_4.m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Transformação logarítmica  </a:t>
            </a:r>
            <a:endParaRPr/>
          </a:p>
        </p:txBody>
      </p:sp>
      <p:sp>
        <p:nvSpPr>
          <p:cNvPr id="492" name="Google Shape;492;p5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Char char="❑"/>
            </a:pPr>
            <a:r>
              <a:rPr lang="pt-BR" sz="1400"/>
              <a:t>Realça as áreas escuras da imagem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Char char="❑"/>
            </a:pPr>
            <a:r>
              <a:rPr lang="pt-BR" sz="1400"/>
              <a:t>Quando se utiliza imagens de CT deve-se utilizar a seguinte transformação para compensar os valores negativos de tons de cinza  y=log(r+1025).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Hunter_006" id="493" name="Google Shape;49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676400"/>
            <a:ext cx="48006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para o ITF log</a:t>
            </a:r>
            <a:endParaRPr/>
          </a:p>
        </p:txBody>
      </p:sp>
      <p:pic>
        <p:nvPicPr>
          <p:cNvPr id="499" name="Google Shape;499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825064"/>
            <a:ext cx="3744416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 txBox="1"/>
          <p:nvPr/>
        </p:nvSpPr>
        <p:spPr>
          <a:xfrm>
            <a:off x="5652120" y="2060848"/>
            <a:ext cx="28803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Utilizou-se a seguinte faixa de {mim,...,max} para {1,...,max-mim+1} para evitar o valor zero.</a:t>
            </a:r>
            <a:endParaRPr/>
          </a:p>
        </p:txBody>
      </p:sp>
      <p:pic>
        <p:nvPicPr>
          <p:cNvPr id="501" name="Google Shape;50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592796"/>
            <a:ext cx="2232268" cy="22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9"/>
          <p:cNvSpPr txBox="1"/>
          <p:nvPr/>
        </p:nvSpPr>
        <p:spPr>
          <a:xfrm>
            <a:off x="5004048" y="5400798"/>
            <a:ext cx="2808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 lesson 4 LogExample_4.m</a:t>
            </a: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5652120" y="4077072"/>
            <a:ext cx="2880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Realçando os cabelos e artefatos envolvidos.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transferência de intensidade geral</a:t>
            </a:r>
            <a:endParaRPr/>
          </a:p>
        </p:txBody>
      </p:sp>
      <p:sp>
        <p:nvSpPr>
          <p:cNvPr id="509" name="Google Shape;509;p60"/>
          <p:cNvSpPr txBox="1"/>
          <p:nvPr>
            <p:ph idx="1" type="body"/>
          </p:nvPr>
        </p:nvSpPr>
        <p:spPr>
          <a:xfrm>
            <a:off x="755576" y="1600200"/>
            <a:ext cx="7931224" cy="4709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83" r="0" t="-12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  <p:pic>
        <p:nvPicPr>
          <p:cNvPr id="510" name="Google Shape;51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776" y="4328120"/>
            <a:ext cx="2700528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683569" y="1600200"/>
            <a:ext cx="8003232" cy="4904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04" r="0" t="-3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  <p:pic>
        <p:nvPicPr>
          <p:cNvPr id="517" name="Google Shape;51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9" y="2835499"/>
            <a:ext cx="3120346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1"/>
          <p:cNvSpPr txBox="1"/>
          <p:nvPr/>
        </p:nvSpPr>
        <p:spPr>
          <a:xfrm>
            <a:off x="4678430" y="5211198"/>
            <a:ext cx="22322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transformada</a:t>
            </a:r>
            <a:endParaRPr/>
          </a:p>
        </p:txBody>
      </p:sp>
      <p:pic>
        <p:nvPicPr>
          <p:cNvPr id="519" name="Google Shape;51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2570085"/>
            <a:ext cx="3528392" cy="264629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1"/>
          <p:cNvSpPr txBox="1"/>
          <p:nvPr/>
        </p:nvSpPr>
        <p:spPr>
          <a:xfrm>
            <a:off x="930655" y="5080493"/>
            <a:ext cx="2232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abdômen TC original .jpg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1"/>
          <p:cNvSpPr txBox="1"/>
          <p:nvPr/>
        </p:nvSpPr>
        <p:spPr>
          <a:xfrm>
            <a:off x="905989" y="6042759"/>
            <a:ext cx="2592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 4 SigmoidIntensityTransform_4.m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9144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Filtro da Média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09600" y="1524000"/>
            <a:ext cx="800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b="1" lang="pt-BR"/>
              <a:t>Caracterização:</a:t>
            </a:r>
            <a:endParaRPr/>
          </a:p>
          <a:p>
            <a:pPr indent="-577850" lvl="1" marL="10350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Construa uma máscara 3x3 com todos os coeficientes iguais a 1.</a:t>
            </a:r>
            <a:endParaRPr/>
          </a:p>
          <a:p>
            <a:pPr indent="-577850" lvl="1" marL="10350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Divida o resultado da convolução por um fator de normalização, neste caso 9.</a:t>
            </a:r>
            <a:endParaRPr/>
          </a:p>
          <a:p>
            <a:pPr indent="-577850" lvl="1" marL="10350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O filtro com esta característica é chamado de filtro da média.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581400" y="39624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495800" y="39624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410200" y="39624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581400" y="48768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495800" y="4876800"/>
            <a:ext cx="914400" cy="914400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410200" y="48768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410200" y="57912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495800" y="57912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581400" y="5791200"/>
            <a:ext cx="914400" cy="91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41148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41148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148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50292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50292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50292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59436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5943600"/>
            <a:ext cx="2873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5943600"/>
            <a:ext cx="287338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Equalização de histograma</a:t>
            </a:r>
            <a:endParaRPr/>
          </a:p>
        </p:txBody>
      </p:sp>
      <p:sp>
        <p:nvSpPr>
          <p:cNvPr id="527" name="Google Shape;527;p6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É uma técnica a partir da qual se procura redistribuir os valores de tons de cinza dos pixels em uma imagem, de modo a se obter um histograma uniforme.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técnica se baseia em controlar  a função densidade dos níveis de cinza através da função de transformação </a:t>
            </a:r>
            <a:r>
              <a:rPr b="1" lang="pt-BR" sz="2400"/>
              <a:t>T(f) = T(r).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probabilidade</a:t>
            </a:r>
            <a:endParaRPr/>
          </a:p>
        </p:txBody>
      </p:sp>
      <p:sp>
        <p:nvSpPr>
          <p:cNvPr id="533" name="Google Shape;533;p6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Para valores discretos em uma imagem, a relação que define a probabilidade é dada por: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L</a:t>
            </a:r>
            <a:r>
              <a:rPr lang="pt-BR" sz="2400"/>
              <a:t> é o nível de cinza, </a:t>
            </a:r>
            <a:r>
              <a:rPr b="1" lang="pt-BR" sz="2400"/>
              <a:t>n</a:t>
            </a:r>
            <a:r>
              <a:rPr b="1" baseline="-25000" lang="pt-BR" sz="2400"/>
              <a:t>k</a:t>
            </a:r>
            <a:r>
              <a:rPr lang="pt-BR" sz="2400"/>
              <a:t> é nº de vezes que o nível de cinza </a:t>
            </a:r>
            <a:r>
              <a:rPr b="1" lang="pt-BR" sz="2400"/>
              <a:t>k</a:t>
            </a:r>
            <a:r>
              <a:rPr lang="pt-BR" sz="2400"/>
              <a:t> aparece na imagem e </a:t>
            </a:r>
            <a:r>
              <a:rPr b="1" lang="pt-BR" sz="2400"/>
              <a:t>n</a:t>
            </a:r>
            <a:r>
              <a:rPr lang="pt-BR" sz="2400"/>
              <a:t> o número total de pixels na imagem. </a:t>
            </a:r>
            <a:endParaRPr/>
          </a:p>
        </p:txBody>
      </p:sp>
      <p:pic>
        <p:nvPicPr>
          <p:cNvPr id="534" name="Google Shape;53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780928"/>
            <a:ext cx="585355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Distribuição Acumulada</a:t>
            </a:r>
            <a:endParaRPr/>
          </a:p>
        </p:txBody>
      </p:sp>
      <p:sp>
        <p:nvSpPr>
          <p:cNvPr id="540" name="Google Shape;540;p6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função transformação é definida por: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541" name="Google Shape;541;p64"/>
          <p:cNvSpPr txBox="1"/>
          <p:nvPr/>
        </p:nvSpPr>
        <p:spPr>
          <a:xfrm>
            <a:off x="1219200" y="4648200"/>
            <a:ext cx="7696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Donde a transformação inversa é definida por </a:t>
            </a:r>
            <a:r>
              <a:rPr b="1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1"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função de transformação deve ser monotônicamente  crescente em [0,1].</a:t>
            </a:r>
            <a:endParaRPr/>
          </a:p>
        </p:txBody>
      </p:sp>
      <p:pic>
        <p:nvPicPr>
          <p:cNvPr id="542" name="Google Shape;54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850" y="28162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2636912"/>
            <a:ext cx="756084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49" name="Google Shape;549;p65"/>
          <p:cNvSpPr txBox="1"/>
          <p:nvPr>
            <p:ph idx="4294967295" type="body"/>
          </p:nvPr>
        </p:nvSpPr>
        <p:spPr>
          <a:xfrm>
            <a:off x="1214438" y="1571625"/>
            <a:ext cx="7929562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Equalize o histograma apresentado abaixo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550" name="Google Shape;550;p65"/>
          <p:cNvGraphicFramePr/>
          <p:nvPr/>
        </p:nvGraphicFramePr>
        <p:xfrm>
          <a:off x="1500188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{6322B404-9F49-4083-A85A-4C8FEC6263A1}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</a:t>
                      </a:r>
                      <a:r>
                        <a:rPr lang="pt-BR" sz="1000"/>
                        <a:t>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</a:t>
                      </a:r>
                      <a:r>
                        <a:rPr lang="pt-BR" sz="1000"/>
                        <a:t>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Pr(r</a:t>
                      </a:r>
                      <a:r>
                        <a:rPr lang="pt-BR" sz="1000"/>
                        <a:t>k </a:t>
                      </a:r>
                      <a:r>
                        <a:rPr lang="pt-BR" sz="1800"/>
                        <a:t>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1120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0,068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0,143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0,196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0,286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4850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0,296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0,429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3425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0,209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0,571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1995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0,122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0,714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0,048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0,857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0,033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0,028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16384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descr="ScreenHunter_03 Nov. 06 00.49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2000250"/>
            <a:ext cx="52197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</a:t>
            </a:r>
            <a:endParaRPr/>
          </a:p>
        </p:txBody>
      </p:sp>
      <p:pic>
        <p:nvPicPr>
          <p:cNvPr descr="ScreenHunter_04 Nov. 06 00.50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628800"/>
            <a:ext cx="39528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5 Nov. 06 00.50.jpg" id="563" name="Google Shape;56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88" y="1857375"/>
            <a:ext cx="36957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</a:t>
            </a:r>
            <a:endParaRPr/>
          </a:p>
        </p:txBody>
      </p:sp>
      <p:pic>
        <p:nvPicPr>
          <p:cNvPr descr="ScreenHunter_07 Nov. 06 00.51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5" y="1500188"/>
            <a:ext cx="49434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6 Nov. 06 00.51.jpg" id="570" name="Google Shape;57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2071688"/>
            <a:ext cx="29337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equalização </a:t>
            </a:r>
            <a:endParaRPr/>
          </a:p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834" y="1772816"/>
            <a:ext cx="3482330" cy="208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3606" y="1700808"/>
            <a:ext cx="4703023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9"/>
          <p:cNvSpPr txBox="1"/>
          <p:nvPr/>
        </p:nvSpPr>
        <p:spPr>
          <a:xfrm>
            <a:off x="1187624" y="4149080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Original</a:t>
            </a:r>
            <a:endParaRPr/>
          </a:p>
        </p:txBody>
      </p:sp>
      <p:sp>
        <p:nvSpPr>
          <p:cNvPr id="579" name="Google Shape;579;p69"/>
          <p:cNvSpPr txBox="1"/>
          <p:nvPr/>
        </p:nvSpPr>
        <p:spPr>
          <a:xfrm>
            <a:off x="4932040" y="4149080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equalizada</a:t>
            </a:r>
            <a:endParaRPr/>
          </a:p>
        </p:txBody>
      </p:sp>
      <p:sp>
        <p:nvSpPr>
          <p:cNvPr id="580" name="Google Shape;580;p69"/>
          <p:cNvSpPr txBox="1"/>
          <p:nvPr/>
        </p:nvSpPr>
        <p:spPr>
          <a:xfrm>
            <a:off x="1403648" y="5445224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 4 exemplo.m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86" name="Google Shape;586;p70"/>
          <p:cNvSpPr txBox="1"/>
          <p:nvPr>
            <p:ph idx="1" type="body"/>
          </p:nvPr>
        </p:nvSpPr>
        <p:spPr>
          <a:xfrm>
            <a:off x="6096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BIRKFELLNER, W. </a:t>
            </a:r>
            <a:r>
              <a:rPr b="1" lang="pt-BR" sz="1800"/>
              <a:t>Applied Medical Image Processing:  A Basic Course</a:t>
            </a:r>
            <a:r>
              <a:rPr lang="pt-BR" sz="1800"/>
              <a:t>, 2nd Edition.CRC Press, 2014. 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FILHO, O. M. ; Neto, H. V. </a:t>
            </a:r>
            <a:r>
              <a:rPr b="1" lang="pt-BR" sz="1800"/>
              <a:t>Processamento Digital de Imagens</a:t>
            </a:r>
            <a:r>
              <a:rPr lang="pt-BR" sz="1800"/>
              <a:t>, Brasport, Rio de Janeiro, 1999.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GONZALEZ, R.C.; Woods, E. R., </a:t>
            </a:r>
            <a:r>
              <a:rPr b="1" lang="pt-BR" sz="1800"/>
              <a:t>Processamento de Imagens Digitais</a:t>
            </a:r>
            <a:r>
              <a:rPr lang="pt-BR" sz="1800"/>
              <a:t>, Edgard Blucher, São Paulo, 2000.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>
                <a:solidFill>
                  <a:srgbClr val="0000FF"/>
                </a:solidFill>
              </a:rPr>
              <a:t>GONZALEZ, R. C., Richard E. W.,    </a:t>
            </a:r>
            <a:r>
              <a:rPr b="1" lang="pt-BR" sz="1800">
                <a:solidFill>
                  <a:srgbClr val="0000FF"/>
                </a:solidFill>
              </a:rPr>
              <a:t>Digital Image Processing</a:t>
            </a:r>
            <a:r>
              <a:rPr lang="pt-BR" sz="1800">
                <a:solidFill>
                  <a:srgbClr val="0000FF"/>
                </a:solidFill>
              </a:rPr>
              <a:t>,3nd Edition. Prentice Hall, 2008.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LEEHAN ,J. A. ; BAÑUELOS, V. M. ; LERALLUt, J.F. ,</a:t>
            </a:r>
            <a:r>
              <a:rPr b="1" lang="pt-BR" sz="1800"/>
              <a:t>Procesamiento de Imágenes Biomédicas</a:t>
            </a:r>
            <a:r>
              <a:rPr lang="pt-BR" sz="1800"/>
              <a:t>, Universidad Autonoma Metropolitana, 2001.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>
                <a:solidFill>
                  <a:srgbClr val="0000FF"/>
                </a:solidFill>
              </a:rPr>
              <a:t>PEDRINI,H. ; SCHWARTZ, W. R., </a:t>
            </a:r>
            <a:r>
              <a:rPr b="1" lang="pt-BR" sz="1800">
                <a:solidFill>
                  <a:srgbClr val="0000FF"/>
                </a:solidFill>
              </a:rPr>
              <a:t>Análise de Imagens Digitais: Princípios, Algoritmos e Aplicações</a:t>
            </a:r>
            <a:r>
              <a:rPr lang="pt-BR" sz="1800">
                <a:solidFill>
                  <a:srgbClr val="0000FF"/>
                </a:solidFill>
              </a:rPr>
              <a:t>, Thomson, São paulo, 2008.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da Média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64008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2002 R. C. Gonzalez &amp; R. E. Woods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205721" y="1961728"/>
            <a:ext cx="32997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Fatia de uma TC da base do crânio suavizada com o filtro de Kbur 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652120" y="3212976"/>
            <a:ext cx="1205458" cy="730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625725" y="537321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 Lesson 5 SimpleLowPass_5.m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022505" y="4043317"/>
            <a:ext cx="18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Artefatos de ar em torno da cabeça 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flipH="1" rot="10800000">
            <a:off x="1763688" y="3578364"/>
            <a:ext cx="288032" cy="365389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1528790"/>
            <a:ext cx="2232268" cy="223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9832" y="1528790"/>
            <a:ext cx="2232268" cy="223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3" y="4883959"/>
            <a:ext cx="3603048" cy="185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da Mediana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09600" y="15240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 Filtro da Mediana é um tipo de filtro não linear, baseado em estatística de ordem.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A técnica constitui-se em substituir o nível de cinza do pixel central da janela pela mediana dos pixels situados em sua vizinhança.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u="sng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962400"/>
            <a:ext cx="32385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</a:t>
            </a:r>
            <a:endParaRPr/>
          </a:p>
        </p:txBody>
      </p:sp>
      <p:pic>
        <p:nvPicPr>
          <p:cNvPr id="174" name="Google Shape;17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49080"/>
            <a:ext cx="2160240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4438328" y="2047781"/>
            <a:ext cx="42484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Filtro da mediana com resolução 5X5 aplicado a imagem de uma fatia CT obtida  de um arquivo DICOM.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 lesson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MedianFiveTimesFive_5.m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844824"/>
            <a:ext cx="2160240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203848" y="2636912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203848" y="4862085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Realce de Imagens: Deteção de Bordas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722313" y="1524000"/>
            <a:ext cx="8421687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Objetivo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Destacar detalhes finos na imagem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Filtro  passa altas básico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A mascara  correspondente deve apresentar coeficientes positivo nas proximidades do </a:t>
            </a:r>
            <a:r>
              <a:rPr lang="pt-BR" sz="2000" u="sng"/>
              <a:t>centro e negativos longe </a:t>
            </a:r>
            <a:r>
              <a:rPr lang="pt-BR" sz="2000"/>
              <a:t>deles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4343400"/>
            <a:ext cx="176530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038600" y="480060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Deteção de pontos isolados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