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88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  <p:sldId id="338" r:id="rId87"/>
    <p:sldId id="339" r:id="rId88"/>
    <p:sldId id="340" r:id="rId89"/>
    <p:sldId id="341" r:id="rId90"/>
    <p:sldId id="342" r:id="rId91"/>
    <p:sldId id="343" r:id="rId92"/>
    <p:sldId id="344" r:id="rId93"/>
    <p:sldId id="345" r:id="rId94"/>
  </p:sldIdLst>
  <p:sldSz cy="5143500" cx="9144000"/>
  <p:notesSz cx="6858000" cy="9144000"/>
  <p:embeddedFontLst>
    <p:embeddedFont>
      <p:font typeface="Raleway"/>
      <p:regular r:id="rId95"/>
      <p:bold r:id="rId96"/>
      <p:italic r:id="rId97"/>
      <p:boldItalic r:id="rId98"/>
    </p:embeddedFont>
    <p:embeddedFont>
      <p:font typeface="Raleway ExtraBold"/>
      <p:bold r:id="rId99"/>
      <p:boldItalic r:id="rId100"/>
    </p:embeddedFont>
    <p:embeddedFont>
      <p:font typeface="Raleway Medium"/>
      <p:regular r:id="rId101"/>
      <p:bold r:id="rId102"/>
      <p:italic r:id="rId103"/>
      <p:boldItalic r:id="rId10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04" Type="http://schemas.openxmlformats.org/officeDocument/2006/relationships/font" Target="fonts/RalewayMedium-boldItalic.fntdata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103" Type="http://schemas.openxmlformats.org/officeDocument/2006/relationships/font" Target="fonts/RalewayMedium-italic.fntdata"/><Relationship Id="rId102" Type="http://schemas.openxmlformats.org/officeDocument/2006/relationships/font" Target="fonts/RalewayMedium-bold.fntdata"/><Relationship Id="rId101" Type="http://schemas.openxmlformats.org/officeDocument/2006/relationships/font" Target="fonts/RalewayMedium-regular.fntdata"/><Relationship Id="rId100" Type="http://schemas.openxmlformats.org/officeDocument/2006/relationships/font" Target="fonts/RalewayExtraBold-boldItalic.fntdata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95" Type="http://schemas.openxmlformats.org/officeDocument/2006/relationships/font" Target="fonts/Raleway-regular.fntdata"/><Relationship Id="rId94" Type="http://schemas.openxmlformats.org/officeDocument/2006/relationships/slide" Target="slides/slide90.xml"/><Relationship Id="rId97" Type="http://schemas.openxmlformats.org/officeDocument/2006/relationships/font" Target="fonts/Raleway-italic.fntdata"/><Relationship Id="rId96" Type="http://schemas.openxmlformats.org/officeDocument/2006/relationships/font" Target="fonts/Raleway-bold.fntdata"/><Relationship Id="rId11" Type="http://schemas.openxmlformats.org/officeDocument/2006/relationships/slide" Target="slides/slide7.xml"/><Relationship Id="rId99" Type="http://schemas.openxmlformats.org/officeDocument/2006/relationships/font" Target="fonts/RalewayExtraBold-bold.fntdata"/><Relationship Id="rId10" Type="http://schemas.openxmlformats.org/officeDocument/2006/relationships/slide" Target="slides/slide6.xml"/><Relationship Id="rId98" Type="http://schemas.openxmlformats.org/officeDocument/2006/relationships/font" Target="fonts/Raleway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91" Type="http://schemas.openxmlformats.org/officeDocument/2006/relationships/slide" Target="slides/slide87.xml"/><Relationship Id="rId90" Type="http://schemas.openxmlformats.org/officeDocument/2006/relationships/slide" Target="slides/slide86.xml"/><Relationship Id="rId93" Type="http://schemas.openxmlformats.org/officeDocument/2006/relationships/slide" Target="slides/slide89.xml"/><Relationship Id="rId92" Type="http://schemas.openxmlformats.org/officeDocument/2006/relationships/slide" Target="slides/slide8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84" Type="http://schemas.openxmlformats.org/officeDocument/2006/relationships/slide" Target="slides/slide80.xml"/><Relationship Id="rId83" Type="http://schemas.openxmlformats.org/officeDocument/2006/relationships/slide" Target="slides/slide79.xml"/><Relationship Id="rId86" Type="http://schemas.openxmlformats.org/officeDocument/2006/relationships/slide" Target="slides/slide82.xml"/><Relationship Id="rId85" Type="http://schemas.openxmlformats.org/officeDocument/2006/relationships/slide" Target="slides/slide81.xml"/><Relationship Id="rId88" Type="http://schemas.openxmlformats.org/officeDocument/2006/relationships/slide" Target="slides/slide84.xml"/><Relationship Id="rId87" Type="http://schemas.openxmlformats.org/officeDocument/2006/relationships/slide" Target="slides/slide83.xml"/><Relationship Id="rId89" Type="http://schemas.openxmlformats.org/officeDocument/2006/relationships/slide" Target="slides/slide85.xml"/><Relationship Id="rId80" Type="http://schemas.openxmlformats.org/officeDocument/2006/relationships/slide" Target="slides/slide76.xml"/><Relationship Id="rId82" Type="http://schemas.openxmlformats.org/officeDocument/2006/relationships/slide" Target="slides/slide78.xml"/><Relationship Id="rId81" Type="http://schemas.openxmlformats.org/officeDocument/2006/relationships/slide" Target="slides/slide7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75" Type="http://schemas.openxmlformats.org/officeDocument/2006/relationships/slide" Target="slides/slide71.xml"/><Relationship Id="rId74" Type="http://schemas.openxmlformats.org/officeDocument/2006/relationships/slide" Target="slides/slide70.xml"/><Relationship Id="rId77" Type="http://schemas.openxmlformats.org/officeDocument/2006/relationships/slide" Target="slides/slide73.xml"/><Relationship Id="rId76" Type="http://schemas.openxmlformats.org/officeDocument/2006/relationships/slide" Target="slides/slide72.xml"/><Relationship Id="rId79" Type="http://schemas.openxmlformats.org/officeDocument/2006/relationships/slide" Target="slides/slide75.xml"/><Relationship Id="rId78" Type="http://schemas.openxmlformats.org/officeDocument/2006/relationships/slide" Target="slides/slide74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66" Type="http://schemas.openxmlformats.org/officeDocument/2006/relationships/slide" Target="slides/slide62.xml"/><Relationship Id="rId65" Type="http://schemas.openxmlformats.org/officeDocument/2006/relationships/slide" Target="slides/slide61.xml"/><Relationship Id="rId68" Type="http://schemas.openxmlformats.org/officeDocument/2006/relationships/slide" Target="slides/slide64.xml"/><Relationship Id="rId67" Type="http://schemas.openxmlformats.org/officeDocument/2006/relationships/slide" Target="slides/slide63.xml"/><Relationship Id="rId60" Type="http://schemas.openxmlformats.org/officeDocument/2006/relationships/slide" Target="slides/slide56.xml"/><Relationship Id="rId69" Type="http://schemas.openxmlformats.org/officeDocument/2006/relationships/slide" Target="slides/slide6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9" Type="http://schemas.openxmlformats.org/officeDocument/2006/relationships/slide" Target="slides/slide55.xml"/><Relationship Id="rId58" Type="http://schemas.openxmlformats.org/officeDocument/2006/relationships/slide" Target="slides/slide5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3ca8831b50_0_3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3ca8831b50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3ca8831b50_0_4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3ca8831b50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3ca8831b50_0_5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3ca8831b50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3ca8831b50_0_6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3ca8831b50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3ca8831b50_0_7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3ca8831b50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3ca8831b50_0_8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3ca8831b50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3ca8831b50_0_10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3ca8831b50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3ca8831b50_0_9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3ca8831b50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3cd1bf8769_0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3cd1bf876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3cd1bf8769_0_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3cd1bf876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c1a9bcaa9c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c1a9bcaa9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8757703f61_1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8757703f6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3cd1bf8769_0_1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3cd1bf876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3cd1bf8769_0_3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3cd1bf876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3cd1bf8769_0_2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3cd1bf8769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3a167f1117_0_2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3a167f1117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3cd1bf8769_0_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3cd1bf876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3cd1bf8769_0_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3cd1bf8769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3cd1bf8769_0_5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3cd1bf8769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3cd1bf8769_0_7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3cd1bf8769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3a167f1117_0_2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3a167f1117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f44ce444d2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f44ce444d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3a66d85cad_0_2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3a66d85cad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3cd1bf8769_0_27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3cd1bf8769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8757703f61_1_1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18757703f61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3cd1bf8769_0_6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13cd1bf8769_0_6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3cd1bf8769_0_45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13cd1bf8769_0_4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3cd1bf8769_0_52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13cd1bf8769_0_5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13cd1bf8769_0_59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13cd1bf8769_0_5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3a66d85cad_0_13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3a66d85cad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13cd1bf8769_0_6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13cd1bf8769_0_6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3cd1bf8769_0_6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13cd1bf8769_0_6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3a66d85cad_0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3a66d85ca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13cd1bf8769_0_66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13cd1bf8769_0_6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13cd1bf8769_0_50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13cd1bf8769_0_5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13cd1bf8769_0_62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13cd1bf8769_0_6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13cd1bf8769_0_6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13cd1bf8769_0_6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13cd1bf8769_0_47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13cd1bf8769_0_4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13cd1bf8769_0_48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13cd1bf8769_0_4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13cd1bf8769_0_49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13cd1bf8769_0_4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13cd1bf8769_0_5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13cd1bf8769_0_5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13cd1bf8769_0_54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13cd1bf8769_0_5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13cd1bf8769_0_54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13cd1bf8769_0_5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a167f1117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3a167f111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13cd1bf8769_0_58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13cd1bf8769_0_5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13cd1bf8769_0_46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13cd1bf8769_0_4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13cd1bf8769_0_57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13cd1bf8769_0_5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13a66d85cad_0_12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13a66d85cad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13a66d85cad_0_2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13a66d85cad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13cd1bf8769_0_9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13cd1bf8769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13cd1bf8769_0_1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13cd1bf8769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13cd1bf8769_0_15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13cd1bf8769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13cd1bf8769_0_17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13cd1bf8769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13cd1bf8769_0_1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13cd1bf8769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3ca8831b50_0_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3ca8831b5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13cd1bf8769_0_18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13cd1bf8769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13cd1bf8769_0_19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13cd1bf8769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13cd1bf8769_0_2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0" name="Google Shape;620;g13cd1bf8769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13cd1bf8769_0_1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13cd1bf8769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13cd1bf8769_0_1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13cd1bf8769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13cd1bf8769_0_2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g13cd1bf8769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13cd1bf8769_0_12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13cd1bf8769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13cd1bf8769_0_29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13cd1bf8769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13cd1bf8769_0_30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13cd1bf8769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13cd1bf8769_0_31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8" name="Google Shape;688;g13cd1bf8769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3ca8831b50_0_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3ca8831b5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13cd1bf8769_0_32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8" name="Google Shape;698;g13cd1bf8769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13cd1bf8769_0_33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Google Shape;708;g13cd1bf8769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13a66d85cad_0_35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8" name="Google Shape;718;g13a66d85cad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13a66d85cad_0_36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5" name="Google Shape;725;g13a66d85cad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13a66d85cad_0_37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" name="Google Shape;733;g13a66d85cad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g13a66d85cad_0_36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3" name="Google Shape;743;g13a66d85cad_0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g13cd1bf8769_0_35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3" name="Google Shape;753;g13cd1bf8769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g13cd1bf8769_0_37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Google Shape;763;g13cd1bf8769_0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g13cd1bf8769_0_38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3" name="Google Shape;773;g13cd1bf8769_0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13cd1bf8769_0_38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Google Shape;781;g13cd1bf8769_0_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3a66d85cad_0_1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3a66d85cad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13cd1bf8769_0_39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13cd1bf8769_0_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g13cd1bf8769_0_42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7" name="Google Shape;797;g13cd1bf8769_0_4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13cd1bf8769_0_4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Google Shape;805;g13cd1bf8769_0_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g13cd1bf8769_0_4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5" name="Google Shape;815;g13cd1bf8769_0_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g13cd1bf8769_0_4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3" name="Google Shape;823;g13cd1bf8769_0_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g13cd1bf8769_0_43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1" name="Google Shape;831;g13cd1bf8769_0_4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g13cd1bf8769_0_22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1" name="Google Shape;841;g13cd1bf8769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13cd1bf8769_0_23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Google Shape;848;g13cd1bf8769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g13cd1bf8769_0_25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6" name="Google Shape;856;g13cd1bf8769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13cd1bf8769_0_2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13cd1bf8769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3ca8831b50_0_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3ca8831b5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rgbClr val="4A86E8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chemeClr val="lt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2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colored">
  <p:cSld name="BLANK_1">
    <p:bg>
      <p:bgPr>
        <a:solidFill>
          <a:srgbClr val="4A86E8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" name="Google Shape;54;p12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chemeClr val="lt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solidFill>
          <a:srgbClr val="4A86E8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3"/>
          <p:cNvSpPr txBox="1"/>
          <p:nvPr>
            <p:ph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685800" y="38306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solidFill>
          <a:srgbClr val="4A86E8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flipH="1"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1757200" y="2161800"/>
            <a:ext cx="56298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419100" lvl="0" marL="45720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i="1" sz="3000">
                <a:solidFill>
                  <a:schemeClr val="dk1"/>
                </a:solidFill>
              </a:defRPr>
            </a:lvl1pPr>
            <a:lvl2pPr indent="-419100" lvl="1" marL="9144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○"/>
              <a:defRPr i="1" sz="3000">
                <a:solidFill>
                  <a:schemeClr val="dk1"/>
                </a:solidFill>
              </a:defRPr>
            </a:lvl2pPr>
            <a:lvl3pPr indent="-419100" lvl="2" marL="13716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■"/>
              <a:defRPr i="1" sz="3000">
                <a:solidFill>
                  <a:schemeClr val="dk1"/>
                </a:solidFill>
              </a:defRPr>
            </a:lvl3pPr>
            <a:lvl4pPr indent="-419100" lvl="3" marL="18288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i="1" sz="3000">
                <a:solidFill>
                  <a:schemeClr val="dk1"/>
                </a:solidFill>
              </a:defRPr>
            </a:lvl4pPr>
            <a:lvl5pPr indent="-419100" lvl="4" marL="22860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○"/>
              <a:defRPr i="1" sz="3000">
                <a:solidFill>
                  <a:schemeClr val="dk1"/>
                </a:solidFill>
              </a:defRPr>
            </a:lvl5pPr>
            <a:lvl6pPr indent="-419100" lvl="5" marL="2743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■"/>
              <a:defRPr i="1" sz="3000">
                <a:solidFill>
                  <a:schemeClr val="dk1"/>
                </a:solidFill>
              </a:defRPr>
            </a:lvl6pPr>
            <a:lvl7pPr indent="-419100" lvl="6" marL="32004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i="1" sz="3000">
                <a:solidFill>
                  <a:schemeClr val="dk1"/>
                </a:solidFill>
              </a:defRPr>
            </a:lvl7pPr>
            <a:lvl8pPr indent="-419100" lvl="7" marL="36576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○"/>
              <a:defRPr i="1" sz="3000">
                <a:solidFill>
                  <a:schemeClr val="dk1"/>
                </a:solidFill>
              </a:defRPr>
            </a:lvl8pPr>
            <a:lvl9pPr indent="-419100" lvl="8" marL="411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■"/>
              <a:defRPr i="1"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" name="Google Shape;19;p4"/>
          <p:cNvSpPr txBox="1"/>
          <p:nvPr/>
        </p:nvSpPr>
        <p:spPr>
          <a:xfrm>
            <a:off x="205550" y="75075"/>
            <a:ext cx="7995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b="1" sz="120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4A86E8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5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4A86E8"/>
                </a:solidFill>
              </a:defRPr>
            </a:lvl1pPr>
            <a:lvl2pPr lvl="1">
              <a:buNone/>
              <a:defRPr>
                <a:solidFill>
                  <a:srgbClr val="4A86E8"/>
                </a:solidFill>
              </a:defRPr>
            </a:lvl2pPr>
            <a:lvl3pPr lvl="2">
              <a:buNone/>
              <a:defRPr>
                <a:solidFill>
                  <a:srgbClr val="4A86E8"/>
                </a:solidFill>
              </a:defRPr>
            </a:lvl3pPr>
            <a:lvl4pPr lvl="3">
              <a:buNone/>
              <a:defRPr>
                <a:solidFill>
                  <a:srgbClr val="4A86E8"/>
                </a:solidFill>
              </a:defRPr>
            </a:lvl4pPr>
            <a:lvl5pPr lvl="4">
              <a:buNone/>
              <a:defRPr>
                <a:solidFill>
                  <a:srgbClr val="4A86E8"/>
                </a:solidFill>
              </a:defRPr>
            </a:lvl5pPr>
            <a:lvl6pPr lvl="5">
              <a:buNone/>
              <a:defRPr>
                <a:solidFill>
                  <a:srgbClr val="4A86E8"/>
                </a:solidFill>
              </a:defRPr>
            </a:lvl6pPr>
            <a:lvl7pPr lvl="6">
              <a:buNone/>
              <a:defRPr>
                <a:solidFill>
                  <a:srgbClr val="4A86E8"/>
                </a:solidFill>
              </a:defRPr>
            </a:lvl7pPr>
            <a:lvl8pPr lvl="7">
              <a:buNone/>
              <a:defRPr>
                <a:solidFill>
                  <a:srgbClr val="4A86E8"/>
                </a:solidFill>
              </a:defRPr>
            </a:lvl8pPr>
            <a:lvl9pPr lvl="8">
              <a:buNone/>
              <a:defRPr>
                <a:solidFill>
                  <a:srgbClr val="4A86E8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4A86E8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6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922000" y="1887378"/>
            <a:ext cx="3543300" cy="30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2" type="body"/>
          </p:nvPr>
        </p:nvSpPr>
        <p:spPr>
          <a:xfrm>
            <a:off x="4678687" y="1887378"/>
            <a:ext cx="3543300" cy="30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4A86E8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7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922000" y="1930500"/>
            <a:ext cx="2332200" cy="29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6" name="Google Shape;36;p7"/>
          <p:cNvSpPr txBox="1"/>
          <p:nvPr>
            <p:ph idx="2" type="body"/>
          </p:nvPr>
        </p:nvSpPr>
        <p:spPr>
          <a:xfrm>
            <a:off x="3373778" y="1930500"/>
            <a:ext cx="2332200" cy="29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7" name="Google Shape;37;p7"/>
          <p:cNvSpPr txBox="1"/>
          <p:nvPr>
            <p:ph idx="3" type="body"/>
          </p:nvPr>
        </p:nvSpPr>
        <p:spPr>
          <a:xfrm>
            <a:off x="5825557" y="1930500"/>
            <a:ext cx="2332200" cy="29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4A86E8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8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4A86E8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9"/>
          <p:cNvSpPr txBox="1"/>
          <p:nvPr>
            <p:ph idx="1" type="body"/>
          </p:nvPr>
        </p:nvSpPr>
        <p:spPr>
          <a:xfrm>
            <a:off x="457200" y="42539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46" name="Google Shape;46;p9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" name="Google Shape;49;p10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4A86E8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leway ExtraBold"/>
              <a:buNone/>
              <a:defRPr sz="4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leway ExtraBold"/>
              <a:buNone/>
              <a:defRPr sz="4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leway ExtraBold"/>
              <a:buNone/>
              <a:defRPr sz="4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leway ExtraBold"/>
              <a:buNone/>
              <a:defRPr sz="4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leway ExtraBold"/>
              <a:buNone/>
              <a:defRPr sz="4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leway ExtraBold"/>
              <a:buNone/>
              <a:defRPr sz="4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leway ExtraBold"/>
              <a:buNone/>
              <a:defRPr sz="4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leway ExtraBold"/>
              <a:buNone/>
              <a:defRPr sz="4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leway ExtraBold"/>
              <a:buNone/>
              <a:defRPr sz="4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Clr>
                <a:srgbClr val="4A86E8"/>
              </a:buClr>
              <a:buSzPts val="1800"/>
              <a:buFont typeface="Raleway Medium"/>
              <a:buChar char="●"/>
              <a:defRPr sz="1800"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Font typeface="Raleway Medium"/>
              <a:buChar char="○"/>
              <a:defRPr sz="1800"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Font typeface="Raleway Medium"/>
              <a:buChar char="■"/>
              <a:defRPr sz="1800"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 Medium"/>
              <a:buChar char="●"/>
              <a:defRPr sz="1800"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 Medium"/>
              <a:buChar char="○"/>
              <a:defRPr sz="1800"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 Medium"/>
              <a:buChar char="■"/>
              <a:defRPr sz="1800"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 Medium"/>
              <a:buChar char="●"/>
              <a:defRPr sz="1800"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 Medium"/>
              <a:buChar char="○"/>
              <a:defRPr sz="1800"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 Medium"/>
              <a:buChar char="■"/>
              <a:defRPr sz="1800"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 sz="1300">
                <a:solidFill>
                  <a:srgbClr val="4A86E8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>
              <a:buNone/>
              <a:defRPr sz="1300">
                <a:solidFill>
                  <a:srgbClr val="4A86E8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algn="ctr">
              <a:buNone/>
              <a:defRPr sz="1300">
                <a:solidFill>
                  <a:srgbClr val="4A86E8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algn="ctr">
              <a:buNone/>
              <a:defRPr sz="1300">
                <a:solidFill>
                  <a:srgbClr val="4A86E8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algn="ctr">
              <a:buNone/>
              <a:defRPr sz="1300">
                <a:solidFill>
                  <a:srgbClr val="4A86E8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algn="ctr">
              <a:buNone/>
              <a:defRPr sz="1300">
                <a:solidFill>
                  <a:srgbClr val="4A86E8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algn="ctr">
              <a:buNone/>
              <a:defRPr sz="1300">
                <a:solidFill>
                  <a:srgbClr val="4A86E8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algn="ctr">
              <a:buNone/>
              <a:defRPr sz="1300">
                <a:solidFill>
                  <a:srgbClr val="4A86E8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algn="ctr">
              <a:buNone/>
              <a:defRPr sz="1300">
                <a:solidFill>
                  <a:srgbClr val="4A86E8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2.png"/><Relationship Id="rId4" Type="http://schemas.openxmlformats.org/officeDocument/2006/relationships/image" Target="../media/image2.png"/><Relationship Id="rId5" Type="http://schemas.openxmlformats.org/officeDocument/2006/relationships/image" Target="../media/image1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9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8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7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0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5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21.png"/><Relationship Id="rId4" Type="http://schemas.openxmlformats.org/officeDocument/2006/relationships/image" Target="../media/image17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21.png"/><Relationship Id="rId4" Type="http://schemas.openxmlformats.org/officeDocument/2006/relationships/image" Target="../media/image17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21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16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19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20.pn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23.pn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22.pn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0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Redes de Computadores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Camada de Rede</a:t>
            </a:r>
            <a:endParaRPr/>
          </a:p>
        </p:txBody>
      </p:sp>
      <p:grpSp>
        <p:nvGrpSpPr>
          <p:cNvPr id="60" name="Google Shape;60;p13"/>
          <p:cNvGrpSpPr/>
          <p:nvPr/>
        </p:nvGrpSpPr>
        <p:grpSpPr>
          <a:xfrm>
            <a:off x="7864658" y="371176"/>
            <a:ext cx="896264" cy="896314"/>
            <a:chOff x="570875" y="4322250"/>
            <a:chExt cx="443300" cy="443325"/>
          </a:xfrm>
        </p:grpSpPr>
        <p:sp>
          <p:nvSpPr>
            <p:cNvPr id="61" name="Google Shape;61;p13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3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3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Formato do </a:t>
            </a:r>
            <a:r>
              <a:rPr lang="en" sz="4200">
                <a:solidFill>
                  <a:srgbClr val="4A86E8"/>
                </a:solidFill>
              </a:rPr>
              <a:t>Datagrama IP</a:t>
            </a:r>
            <a:endParaRPr sz="4400"/>
          </a:p>
        </p:txBody>
      </p:sp>
      <p:sp>
        <p:nvSpPr>
          <p:cNvPr id="140" name="Google Shape;140;p22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1" name="Google Shape;141;p22"/>
          <p:cNvSpPr/>
          <p:nvPr/>
        </p:nvSpPr>
        <p:spPr>
          <a:xfrm>
            <a:off x="8055177" y="292676"/>
            <a:ext cx="796167" cy="796157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2"/>
          <p:cNvSpPr txBox="1"/>
          <p:nvPr>
            <p:ph idx="1" type="body"/>
          </p:nvPr>
        </p:nvSpPr>
        <p:spPr>
          <a:xfrm>
            <a:off x="922000" y="1885950"/>
            <a:ext cx="76824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Comprimento do datagrama (16 bits)</a:t>
            </a:r>
            <a:r>
              <a:rPr lang="en"/>
              <a:t>: </a:t>
            </a:r>
            <a:r>
              <a:rPr lang="en"/>
              <a:t>define o comprimento total do datagrama em bytes, ou seja, cabeçalho mais dados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O tamanho máximo teórico é de 65.535 bytes, contudo datagramas raramente são maiores do que 1.500 bytes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Formato do </a:t>
            </a:r>
            <a:r>
              <a:rPr lang="en" sz="4200">
                <a:solidFill>
                  <a:srgbClr val="4A86E8"/>
                </a:solidFill>
              </a:rPr>
              <a:t>Datagrama IP</a:t>
            </a:r>
            <a:endParaRPr sz="4400"/>
          </a:p>
        </p:txBody>
      </p:sp>
      <p:sp>
        <p:nvSpPr>
          <p:cNvPr id="148" name="Google Shape;148;p23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9" name="Google Shape;149;p23"/>
          <p:cNvSpPr/>
          <p:nvPr/>
        </p:nvSpPr>
        <p:spPr>
          <a:xfrm>
            <a:off x="8055177" y="292676"/>
            <a:ext cx="796167" cy="796157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3"/>
          <p:cNvSpPr txBox="1"/>
          <p:nvPr>
            <p:ph idx="1" type="body"/>
          </p:nvPr>
        </p:nvSpPr>
        <p:spPr>
          <a:xfrm>
            <a:off x="922000" y="1733550"/>
            <a:ext cx="76824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Identificação</a:t>
            </a:r>
            <a:r>
              <a:rPr b="1" lang="en">
                <a:latin typeface="Raleway"/>
                <a:ea typeface="Raleway"/>
                <a:cs typeface="Raleway"/>
                <a:sym typeface="Raleway"/>
              </a:rPr>
              <a:t> (16 bits)</a:t>
            </a:r>
            <a:r>
              <a:rPr lang="en"/>
              <a:t>: </a:t>
            </a:r>
            <a:r>
              <a:rPr lang="en"/>
              <a:t>usado principalmente para identificação unívoca de um grupo de fragmentos pertencentes a um mesmo datagrama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●"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Flags (3 bits)</a:t>
            </a:r>
            <a:r>
              <a:rPr lang="en"/>
              <a:t>: usado para controlar e identificar fragmentos 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○"/>
            </a:pPr>
            <a:r>
              <a:rPr lang="en"/>
              <a:t>0 – Reservado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○"/>
            </a:pPr>
            <a:r>
              <a:rPr lang="en"/>
              <a:t>1 – Don't Fragment (DF)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○"/>
            </a:pPr>
            <a:r>
              <a:rPr lang="en"/>
              <a:t>2 - More Fragments (MF)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Formato do </a:t>
            </a:r>
            <a:r>
              <a:rPr lang="en" sz="4200">
                <a:solidFill>
                  <a:srgbClr val="4A86E8"/>
                </a:solidFill>
              </a:rPr>
              <a:t>Datagrama IP</a:t>
            </a:r>
            <a:endParaRPr sz="4400"/>
          </a:p>
        </p:txBody>
      </p:sp>
      <p:sp>
        <p:nvSpPr>
          <p:cNvPr id="156" name="Google Shape;156;p24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7" name="Google Shape;157;p24"/>
          <p:cNvSpPr/>
          <p:nvPr/>
        </p:nvSpPr>
        <p:spPr>
          <a:xfrm>
            <a:off x="8055177" y="292676"/>
            <a:ext cx="796167" cy="796157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4"/>
          <p:cNvSpPr txBox="1"/>
          <p:nvPr>
            <p:ph idx="1" type="body"/>
          </p:nvPr>
        </p:nvSpPr>
        <p:spPr>
          <a:xfrm>
            <a:off x="922000" y="1885950"/>
            <a:ext cx="76824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Fragment Offset (13 bits)</a:t>
            </a:r>
            <a:r>
              <a:rPr lang="en"/>
              <a:t>: estão relacionados com a fragmentação do datagrama IPv4, já o IPv6 não permite a fragmentação do datagrama IP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Tempo de Vida (TTL) (8 bits)</a:t>
            </a:r>
            <a:r>
              <a:rPr lang="en"/>
              <a:t>: número de saltos entre máquinas que os pacotes podem demorar antes de serem descartados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Formato do </a:t>
            </a:r>
            <a:r>
              <a:rPr lang="en" sz="4200">
                <a:solidFill>
                  <a:srgbClr val="4A86E8"/>
                </a:solidFill>
              </a:rPr>
              <a:t>Datagrama IP</a:t>
            </a:r>
            <a:endParaRPr sz="4400"/>
          </a:p>
        </p:txBody>
      </p:sp>
      <p:sp>
        <p:nvSpPr>
          <p:cNvPr id="164" name="Google Shape;164;p25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5" name="Google Shape;165;p25"/>
          <p:cNvSpPr/>
          <p:nvPr/>
        </p:nvSpPr>
        <p:spPr>
          <a:xfrm>
            <a:off x="8055177" y="292676"/>
            <a:ext cx="796167" cy="796157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5"/>
          <p:cNvSpPr txBox="1"/>
          <p:nvPr>
            <p:ph idx="1" type="body"/>
          </p:nvPr>
        </p:nvSpPr>
        <p:spPr>
          <a:xfrm>
            <a:off x="922000" y="1885950"/>
            <a:ext cx="76824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Protocolo de Camada Superior </a:t>
            </a:r>
            <a:r>
              <a:rPr b="1" lang="en">
                <a:latin typeface="Raleway"/>
                <a:ea typeface="Raleway"/>
                <a:cs typeface="Raleway"/>
                <a:sym typeface="Raleway"/>
              </a:rPr>
              <a:t>(8 bits)</a:t>
            </a:r>
            <a:r>
              <a:rPr lang="en"/>
              <a:t>: </a:t>
            </a:r>
            <a:r>
              <a:rPr lang="en"/>
              <a:t>indica o protocolo da camada de transporte que o campo dados do datagrama IP está carregando, assim, permite a ligação entre as camadas de rede e de transporte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Formato do </a:t>
            </a:r>
            <a:r>
              <a:rPr lang="en" sz="4200">
                <a:solidFill>
                  <a:srgbClr val="4A86E8"/>
                </a:solidFill>
              </a:rPr>
              <a:t>Datagrama IP</a:t>
            </a:r>
            <a:endParaRPr sz="4400"/>
          </a:p>
        </p:txBody>
      </p:sp>
      <p:sp>
        <p:nvSpPr>
          <p:cNvPr id="172" name="Google Shape;172;p26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3" name="Google Shape;173;p26"/>
          <p:cNvSpPr/>
          <p:nvPr/>
        </p:nvSpPr>
        <p:spPr>
          <a:xfrm>
            <a:off x="8055177" y="292676"/>
            <a:ext cx="796167" cy="796157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6"/>
          <p:cNvSpPr txBox="1"/>
          <p:nvPr>
            <p:ph idx="1" type="body"/>
          </p:nvPr>
        </p:nvSpPr>
        <p:spPr>
          <a:xfrm>
            <a:off x="922000" y="1885950"/>
            <a:ext cx="76824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700"/>
              <a:buChar char="●"/>
            </a:pPr>
            <a:r>
              <a:rPr b="1" lang="en" sz="1700">
                <a:latin typeface="Raleway"/>
                <a:ea typeface="Raleway"/>
                <a:cs typeface="Raleway"/>
                <a:sym typeface="Raleway"/>
              </a:rPr>
              <a:t>Soma de verificação do cabeçalho (Header Checksum)</a:t>
            </a:r>
            <a:r>
              <a:rPr b="1" lang="en" sz="1700">
                <a:latin typeface="Raleway"/>
                <a:ea typeface="Raleway"/>
                <a:cs typeface="Raleway"/>
                <a:sym typeface="Raleway"/>
              </a:rPr>
              <a:t> (16 bits)</a:t>
            </a:r>
            <a:r>
              <a:rPr lang="en" sz="1700"/>
              <a:t>: </a:t>
            </a:r>
            <a:r>
              <a:rPr lang="en" sz="1700"/>
              <a:t>permite que o roteador detecte erros de bits em um datagrama IP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É obtida tratando cada 2 bytes do cabeçalho como e número e na sequência efetua uma soma em complemento 1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Caso o valor calculado não seja igual ao valor do campo de soma verificação do datagrama IP, o datagrama é descartado</a:t>
            </a:r>
            <a:endParaRPr sz="17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Formato do </a:t>
            </a:r>
            <a:r>
              <a:rPr lang="en" sz="4200">
                <a:solidFill>
                  <a:srgbClr val="4A86E8"/>
                </a:solidFill>
              </a:rPr>
              <a:t>Datagrama IP</a:t>
            </a:r>
            <a:endParaRPr sz="4400"/>
          </a:p>
        </p:txBody>
      </p:sp>
      <p:sp>
        <p:nvSpPr>
          <p:cNvPr id="180" name="Google Shape;180;p27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1" name="Google Shape;181;p27"/>
          <p:cNvSpPr/>
          <p:nvPr/>
        </p:nvSpPr>
        <p:spPr>
          <a:xfrm>
            <a:off x="8055177" y="292676"/>
            <a:ext cx="796167" cy="796157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7"/>
          <p:cNvSpPr txBox="1"/>
          <p:nvPr>
            <p:ph idx="1" type="body"/>
          </p:nvPr>
        </p:nvSpPr>
        <p:spPr>
          <a:xfrm>
            <a:off x="922000" y="1885950"/>
            <a:ext cx="76824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Endereço de origem/destino</a:t>
            </a:r>
            <a:r>
              <a:rPr b="1" lang="en">
                <a:latin typeface="Raleway"/>
                <a:ea typeface="Raleway"/>
                <a:cs typeface="Raleway"/>
                <a:sym typeface="Raleway"/>
              </a:rPr>
              <a:t> (32 bits)</a:t>
            </a:r>
            <a:r>
              <a:rPr lang="en"/>
              <a:t>: </a:t>
            </a:r>
            <a:r>
              <a:rPr lang="en"/>
              <a:t>representam as interfaces de rede do remetente e do destinatário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Opções (0 a 40 bits)</a:t>
            </a:r>
            <a:r>
              <a:rPr lang="en"/>
              <a:t>: permite que o cabeçalho do datagrama IP seja ampliado, mas raramente é utilizado por questões de sobrecarga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Na versão IPv6 o campo de opções foi descartado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8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Formato do </a:t>
            </a:r>
            <a:r>
              <a:rPr lang="en" sz="4200">
                <a:solidFill>
                  <a:srgbClr val="4A86E8"/>
                </a:solidFill>
              </a:rPr>
              <a:t>Datagrama IP</a:t>
            </a:r>
            <a:endParaRPr sz="4400"/>
          </a:p>
        </p:txBody>
      </p:sp>
      <p:sp>
        <p:nvSpPr>
          <p:cNvPr id="188" name="Google Shape;188;p28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9" name="Google Shape;189;p28"/>
          <p:cNvSpPr/>
          <p:nvPr/>
        </p:nvSpPr>
        <p:spPr>
          <a:xfrm>
            <a:off x="8055177" y="292676"/>
            <a:ext cx="796167" cy="796157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8"/>
          <p:cNvSpPr txBox="1"/>
          <p:nvPr>
            <p:ph idx="1" type="body"/>
          </p:nvPr>
        </p:nvSpPr>
        <p:spPr>
          <a:xfrm>
            <a:off x="922000" y="1733550"/>
            <a:ext cx="76824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Dados (0 – 65.515 se considerarmos cabeçalho de 20 bytes)</a:t>
            </a:r>
            <a:r>
              <a:rPr lang="en"/>
              <a:t>: contém o segmento da camada de transporte (TCP; UDP; SCTP; RTP, etc.)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Se o campo de opções for 0 bytes, o restante o campo é usado para os dados (payload)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Se a carga for um segmento TCP, teremos 40 bytes de cabeçalho TCP mais a mensagem da camada de aplicação.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9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Restrições</a:t>
            </a:r>
            <a:r>
              <a:rPr lang="en" sz="3900"/>
              <a:t> do </a:t>
            </a:r>
            <a:r>
              <a:rPr lang="en" sz="3900">
                <a:solidFill>
                  <a:srgbClr val="4A86E8"/>
                </a:solidFill>
              </a:rPr>
              <a:t>Datagrama IP</a:t>
            </a:r>
            <a:endParaRPr sz="4100"/>
          </a:p>
        </p:txBody>
      </p:sp>
      <p:sp>
        <p:nvSpPr>
          <p:cNvPr id="196" name="Google Shape;196;p29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7" name="Google Shape;197;p29"/>
          <p:cNvSpPr/>
          <p:nvPr/>
        </p:nvSpPr>
        <p:spPr>
          <a:xfrm>
            <a:off x="8055177" y="292676"/>
            <a:ext cx="796167" cy="796157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9"/>
          <p:cNvSpPr txBox="1"/>
          <p:nvPr>
            <p:ph idx="1" type="body"/>
          </p:nvPr>
        </p:nvSpPr>
        <p:spPr>
          <a:xfrm>
            <a:off x="922000" y="1733550"/>
            <a:ext cx="76824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Diferentes protocolos nas diferentes camadas ao longo de um caminho na rede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Quadro Ethernet (802.3) na camada de enlace aceita quadros de 64 bytes (mínimo) até 1518 bytes (máximo)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Quadro Ethernet (802.1Q) na camada de enlace aceita quadros de 64 bytes (mínimo) até 1522 bytes (máximo)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0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Restrições do </a:t>
            </a:r>
            <a:r>
              <a:rPr lang="en" sz="3900">
                <a:solidFill>
                  <a:srgbClr val="4A86E8"/>
                </a:solidFill>
              </a:rPr>
              <a:t>Datagrama IP</a:t>
            </a:r>
            <a:endParaRPr sz="4100"/>
          </a:p>
        </p:txBody>
      </p:sp>
      <p:sp>
        <p:nvSpPr>
          <p:cNvPr id="204" name="Google Shape;204;p30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5" name="Google Shape;205;p30"/>
          <p:cNvSpPr/>
          <p:nvPr/>
        </p:nvSpPr>
        <p:spPr>
          <a:xfrm>
            <a:off x="8055177" y="292676"/>
            <a:ext cx="796167" cy="796157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30"/>
          <p:cNvSpPr txBox="1"/>
          <p:nvPr>
            <p:ph idx="1" type="body"/>
          </p:nvPr>
        </p:nvSpPr>
        <p:spPr>
          <a:xfrm>
            <a:off x="922000" y="1733550"/>
            <a:ext cx="76824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Diferentes protocolos nas diferentes camadas ao longo de um caminho na rede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Quadro Ethernet (802.3) e Quadro Ethernet (802.1Q) na camada física aceita quadros de 72 bytes (mínimo) até 1526 bytes (máximo)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1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Restrições do </a:t>
            </a:r>
            <a:r>
              <a:rPr lang="en" sz="3900">
                <a:solidFill>
                  <a:srgbClr val="4A86E8"/>
                </a:solidFill>
              </a:rPr>
              <a:t>Datagrama IP</a:t>
            </a:r>
            <a:endParaRPr sz="4100"/>
          </a:p>
        </p:txBody>
      </p:sp>
      <p:sp>
        <p:nvSpPr>
          <p:cNvPr id="212" name="Google Shape;212;p31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3" name="Google Shape;213;p31"/>
          <p:cNvSpPr/>
          <p:nvPr/>
        </p:nvSpPr>
        <p:spPr>
          <a:xfrm>
            <a:off x="8055177" y="292676"/>
            <a:ext cx="796167" cy="796157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31"/>
          <p:cNvSpPr txBox="1"/>
          <p:nvPr>
            <p:ph idx="1" type="body"/>
          </p:nvPr>
        </p:nvSpPr>
        <p:spPr>
          <a:xfrm>
            <a:off x="922000" y="1733550"/>
            <a:ext cx="76824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Maximum Transmission Unit (MTU) – quantidade máxima de dados que um quadro da camada de enlace pode carregar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Ao longo de uma rota entre remetente e destinatário pode haver diferentes enlaces, cada um com diferentes MTUs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MTU limita o comprimento máximo do datagrama IP </a:t>
            </a:r>
            <a:endParaRPr sz="1600"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Em um rota com diferentes enlaces, haverá problemas para rotear o datagrama encaminhado pelo remetente ao longo de toda a rota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Agenda</a:t>
            </a:r>
            <a:endParaRPr sz="4800"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Protocolo IP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Endereçamento IPv4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Protocolo ICMP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Endereçamento IPv6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Segurança do IP</a:t>
            </a:r>
            <a:endParaRPr/>
          </a:p>
        </p:txBody>
      </p:sp>
      <p:sp>
        <p:nvSpPr>
          <p:cNvPr id="71" name="Google Shape;71;p14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2" name="Google Shape;72;p14"/>
          <p:cNvGrpSpPr/>
          <p:nvPr/>
        </p:nvGrpSpPr>
        <p:grpSpPr>
          <a:xfrm>
            <a:off x="8087089" y="356400"/>
            <a:ext cx="618316" cy="748360"/>
            <a:chOff x="584925" y="922575"/>
            <a:chExt cx="415200" cy="502525"/>
          </a:xfrm>
        </p:grpSpPr>
        <p:sp>
          <p:nvSpPr>
            <p:cNvPr id="73" name="Google Shape;73;p14"/>
            <p:cNvSpPr/>
            <p:nvPr/>
          </p:nvSpPr>
          <p:spPr>
            <a:xfrm>
              <a:off x="584925" y="961025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4"/>
            <p:cNvSpPr/>
            <p:nvPr/>
          </p:nvSpPr>
          <p:spPr>
            <a:xfrm>
              <a:off x="621550" y="9225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4"/>
            <p:cNvSpPr/>
            <p:nvPr/>
          </p:nvSpPr>
          <p:spPr>
            <a:xfrm>
              <a:off x="915850" y="922575"/>
              <a:ext cx="84275" cy="84275"/>
            </a:xfrm>
            <a:custGeom>
              <a:rect b="b" l="l" r="r" t="t"/>
              <a:pathLst>
                <a:path extrusionOk="0" h="3371" w="3371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2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Restrições do </a:t>
            </a:r>
            <a:r>
              <a:rPr lang="en" sz="3900">
                <a:solidFill>
                  <a:srgbClr val="4A86E8"/>
                </a:solidFill>
              </a:rPr>
              <a:t>Datagrama IP</a:t>
            </a:r>
            <a:endParaRPr sz="4100"/>
          </a:p>
        </p:txBody>
      </p:sp>
      <p:sp>
        <p:nvSpPr>
          <p:cNvPr id="220" name="Google Shape;220;p32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1" name="Google Shape;221;p32"/>
          <p:cNvSpPr/>
          <p:nvPr/>
        </p:nvSpPr>
        <p:spPr>
          <a:xfrm>
            <a:off x="8055177" y="292676"/>
            <a:ext cx="796167" cy="796157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32"/>
          <p:cNvSpPr txBox="1"/>
          <p:nvPr>
            <p:ph idx="1" type="body"/>
          </p:nvPr>
        </p:nvSpPr>
        <p:spPr>
          <a:xfrm>
            <a:off x="922000" y="1733550"/>
            <a:ext cx="76824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Maximum Transmission Unit (MTU) – quantidade máxima de dados que um quadro da camada de enlace pode carregar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Solução: fragmentar o datagrama IP em 02 ou mais fragmentos IP e enviá-los através do enlace respeitando-se a MTU do enlace</a:t>
            </a:r>
            <a:endParaRPr sz="1600"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Os </a:t>
            </a:r>
            <a:r>
              <a:rPr lang="en" sz="1600"/>
              <a:t>fragmentos precisarão ser reconstruídos antes de serem entregues à camada de transporte no destino</a:t>
            </a:r>
            <a:endParaRPr sz="16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3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4A86E8"/>
                </a:solidFill>
              </a:rPr>
              <a:t>Fragmentação de </a:t>
            </a:r>
            <a:r>
              <a:rPr lang="en" sz="3300"/>
              <a:t>Datagramas IP</a:t>
            </a:r>
            <a:endParaRPr sz="3300"/>
          </a:p>
        </p:txBody>
      </p:sp>
      <p:sp>
        <p:nvSpPr>
          <p:cNvPr id="228" name="Google Shape;228;p33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9" name="Google Shape;229;p33"/>
          <p:cNvSpPr/>
          <p:nvPr/>
        </p:nvSpPr>
        <p:spPr>
          <a:xfrm>
            <a:off x="8055177" y="292676"/>
            <a:ext cx="796167" cy="796157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33"/>
          <p:cNvSpPr txBox="1"/>
          <p:nvPr>
            <p:ph idx="1" type="body"/>
          </p:nvPr>
        </p:nvSpPr>
        <p:spPr>
          <a:xfrm>
            <a:off x="922000" y="1733550"/>
            <a:ext cx="76824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 </a:t>
            </a:r>
            <a:r>
              <a:rPr lang="en"/>
              <a:t>datagrama recebe um identificador quando é montado no remetente juntamente com os endereços fonte e destino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cada novo datagrama com mesmo endereço fonte e destino, o identificador é incrementado pelo remetente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4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4A86E8"/>
                </a:solidFill>
              </a:rPr>
              <a:t>Fragmentação de </a:t>
            </a:r>
            <a:r>
              <a:rPr lang="en" sz="3300"/>
              <a:t>Datagramas IP</a:t>
            </a:r>
            <a:endParaRPr sz="3300"/>
          </a:p>
        </p:txBody>
      </p:sp>
      <p:sp>
        <p:nvSpPr>
          <p:cNvPr id="236" name="Google Shape;236;p34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7" name="Google Shape;237;p34"/>
          <p:cNvSpPr/>
          <p:nvPr/>
        </p:nvSpPr>
        <p:spPr>
          <a:xfrm>
            <a:off x="8055177" y="292676"/>
            <a:ext cx="796167" cy="796157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34"/>
          <p:cNvSpPr txBox="1"/>
          <p:nvPr>
            <p:ph idx="1" type="body"/>
          </p:nvPr>
        </p:nvSpPr>
        <p:spPr>
          <a:xfrm>
            <a:off x="922000" y="1733550"/>
            <a:ext cx="76824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 destinatário, ao receber datagramas de um mesmo remetente, pode examinar os identificadores para determinar quais são fragmentos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 datagrama fragmentado contém a flag ajustada para “1” para todos os fragmentos exceto para o último fragmento do datagrama original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5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4A86E8"/>
                </a:solidFill>
              </a:rPr>
              <a:t>Fragmentação de </a:t>
            </a:r>
            <a:r>
              <a:rPr lang="en" sz="3300"/>
              <a:t>Datagramas IP</a:t>
            </a:r>
            <a:endParaRPr sz="3300"/>
          </a:p>
        </p:txBody>
      </p:sp>
      <p:sp>
        <p:nvSpPr>
          <p:cNvPr id="244" name="Google Shape;244;p35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5" name="Google Shape;245;p35"/>
          <p:cNvSpPr/>
          <p:nvPr/>
        </p:nvSpPr>
        <p:spPr>
          <a:xfrm>
            <a:off x="8055177" y="292676"/>
            <a:ext cx="796167" cy="796157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35"/>
          <p:cNvSpPr txBox="1"/>
          <p:nvPr>
            <p:ph idx="1" type="body"/>
          </p:nvPr>
        </p:nvSpPr>
        <p:spPr>
          <a:xfrm>
            <a:off x="922000" y="1733550"/>
            <a:ext cx="76824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IPv4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Identificador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Flags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Deslocamento de Fragmentação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IPv6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Não permite fragmentação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6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4A86E8"/>
                </a:solidFill>
              </a:rPr>
              <a:t>Exemplo</a:t>
            </a:r>
            <a:endParaRPr sz="4400"/>
          </a:p>
        </p:txBody>
      </p:sp>
      <p:sp>
        <p:nvSpPr>
          <p:cNvPr id="252" name="Google Shape;252;p36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3" name="Google Shape;253;p36"/>
          <p:cNvSpPr txBox="1"/>
          <p:nvPr>
            <p:ph idx="1" type="body"/>
          </p:nvPr>
        </p:nvSpPr>
        <p:spPr>
          <a:xfrm>
            <a:off x="922000" y="1733550"/>
            <a:ext cx="76824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Considere um datagrama de 4000 bytes chegando a um roteador o qual deve repassá-lo a um enlace com MTU de 1500 bytes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C</a:t>
            </a:r>
            <a:r>
              <a:rPr lang="en" sz="1700"/>
              <a:t>abeçalho de 20 bytes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Payload de 3980 bytes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O datagrama original cuja identificação é “777” precisa ser dividido em 03 fragmentos cujo tamanho deve ser múltiplo de 8 bytes</a:t>
            </a:r>
            <a:endParaRPr sz="1700"/>
          </a:p>
        </p:txBody>
      </p:sp>
      <p:grpSp>
        <p:nvGrpSpPr>
          <p:cNvPr id="254" name="Google Shape;254;p36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255" name="Google Shape;255;p36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36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7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62" name="Google Shape;262;p37"/>
          <p:cNvGrpSpPr/>
          <p:nvPr/>
        </p:nvGrpSpPr>
        <p:grpSpPr>
          <a:xfrm>
            <a:off x="8120067" y="370812"/>
            <a:ext cx="729938" cy="641867"/>
            <a:chOff x="1928175" y="312600"/>
            <a:chExt cx="425000" cy="373700"/>
          </a:xfrm>
        </p:grpSpPr>
        <p:sp>
          <p:nvSpPr>
            <p:cNvPr id="263" name="Google Shape;263;p37"/>
            <p:cNvSpPr/>
            <p:nvPr/>
          </p:nvSpPr>
          <p:spPr>
            <a:xfrm>
              <a:off x="1928175" y="312600"/>
              <a:ext cx="425000" cy="373700"/>
            </a:xfrm>
            <a:custGeom>
              <a:rect b="b" l="l" r="r" t="t"/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37"/>
            <p:cNvSpPr/>
            <p:nvPr/>
          </p:nvSpPr>
          <p:spPr>
            <a:xfrm>
              <a:off x="1964825" y="349250"/>
              <a:ext cx="351700" cy="300425"/>
            </a:xfrm>
            <a:custGeom>
              <a:rect b="b" l="l" r="r" t="t"/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5" name="Google Shape;265;p37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4A86E8"/>
                </a:solidFill>
              </a:rPr>
              <a:t>Exemplo</a:t>
            </a:r>
            <a:endParaRPr sz="4400"/>
          </a:p>
        </p:txBody>
      </p:sp>
      <p:pic>
        <p:nvPicPr>
          <p:cNvPr id="266" name="Google Shape;26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1100" y="1145850"/>
            <a:ext cx="4588975" cy="344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8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4A86E8"/>
                </a:solidFill>
              </a:rPr>
              <a:t>Exemplo</a:t>
            </a:r>
            <a:endParaRPr sz="4400"/>
          </a:p>
        </p:txBody>
      </p:sp>
      <p:sp>
        <p:nvSpPr>
          <p:cNvPr id="272" name="Google Shape;272;p38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3" name="Google Shape;273;p38"/>
          <p:cNvSpPr txBox="1"/>
          <p:nvPr>
            <p:ph idx="1" type="body"/>
          </p:nvPr>
        </p:nvSpPr>
        <p:spPr>
          <a:xfrm>
            <a:off x="922000" y="1733550"/>
            <a:ext cx="78135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</a:t>
            </a:r>
            <a:r>
              <a:rPr lang="en"/>
              <a:t>o destino, a carga útil do datagrama é passada para a camada de transporte somente após a reconstrução do datagrama original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Caso um dos datagramas não chegue ao destino, o datagrama será descartado e não será entregue a camada de transporte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A fragmentação tem um papel importante na união das diversas tecnologias distintas da camada de enlace</a:t>
            </a:r>
            <a:endParaRPr/>
          </a:p>
        </p:txBody>
      </p:sp>
      <p:grpSp>
        <p:nvGrpSpPr>
          <p:cNvPr id="274" name="Google Shape;274;p38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275" name="Google Shape;275;p38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38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9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82" name="Google Shape;282;p39"/>
          <p:cNvGrpSpPr/>
          <p:nvPr/>
        </p:nvGrpSpPr>
        <p:grpSpPr>
          <a:xfrm>
            <a:off x="8120067" y="370812"/>
            <a:ext cx="729938" cy="641867"/>
            <a:chOff x="1928175" y="312600"/>
            <a:chExt cx="425000" cy="373700"/>
          </a:xfrm>
        </p:grpSpPr>
        <p:sp>
          <p:nvSpPr>
            <p:cNvPr id="283" name="Google Shape;283;p39"/>
            <p:cNvSpPr/>
            <p:nvPr/>
          </p:nvSpPr>
          <p:spPr>
            <a:xfrm>
              <a:off x="1928175" y="312600"/>
              <a:ext cx="425000" cy="373700"/>
            </a:xfrm>
            <a:custGeom>
              <a:rect b="b" l="l" r="r" t="t"/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39"/>
            <p:cNvSpPr/>
            <p:nvPr/>
          </p:nvSpPr>
          <p:spPr>
            <a:xfrm>
              <a:off x="1964825" y="349250"/>
              <a:ext cx="351700" cy="300425"/>
            </a:xfrm>
            <a:custGeom>
              <a:rect b="b" l="l" r="r" t="t"/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5" name="Google Shape;285;p39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4A86E8"/>
                </a:solidFill>
              </a:rPr>
              <a:t>Exemplo</a:t>
            </a:r>
            <a:endParaRPr sz="4400"/>
          </a:p>
        </p:txBody>
      </p:sp>
      <p:pic>
        <p:nvPicPr>
          <p:cNvPr id="286" name="Google Shape;28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650" y="1798774"/>
            <a:ext cx="7814700" cy="259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0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4A86E8"/>
                </a:solidFill>
              </a:rPr>
              <a:t>Fragmentação de </a:t>
            </a:r>
            <a:r>
              <a:rPr lang="en" sz="3300"/>
              <a:t>Datagramas IP</a:t>
            </a:r>
            <a:endParaRPr sz="3300"/>
          </a:p>
        </p:txBody>
      </p:sp>
      <p:sp>
        <p:nvSpPr>
          <p:cNvPr id="292" name="Google Shape;292;p40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3" name="Google Shape;293;p40"/>
          <p:cNvSpPr/>
          <p:nvPr/>
        </p:nvSpPr>
        <p:spPr>
          <a:xfrm>
            <a:off x="8055177" y="292676"/>
            <a:ext cx="796167" cy="796157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40"/>
          <p:cNvSpPr txBox="1"/>
          <p:nvPr>
            <p:ph idx="1" type="body"/>
          </p:nvPr>
        </p:nvSpPr>
        <p:spPr>
          <a:xfrm>
            <a:off x="922000" y="1733550"/>
            <a:ext cx="76824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</a:t>
            </a:r>
            <a:r>
              <a:rPr lang="en"/>
              <a:t>oteadores e hosts sejam projetados para acomodar a fragmentação do datagrama bem como o reagrupamento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Pode ser usada para criar DoS fatais, uma vez que o atacante envia uma </a:t>
            </a:r>
            <a:r>
              <a:rPr lang="en"/>
              <a:t>série</a:t>
            </a:r>
            <a:r>
              <a:rPr lang="en"/>
              <a:t> de fragmentos estranhos e inesperados</a:t>
            </a:r>
            <a:endParaRPr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SO’s de rede não preparados para tratar estes fragmentos podem simplesmente parar de operar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1"/>
          <p:cNvSpPr txBox="1"/>
          <p:nvPr>
            <p:ph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Endereçamento IPv4</a:t>
            </a:r>
            <a:endParaRPr/>
          </a:p>
        </p:txBody>
      </p:sp>
      <p:sp>
        <p:nvSpPr>
          <p:cNvPr id="300" name="Google Shape;300;p41"/>
          <p:cNvSpPr txBox="1"/>
          <p:nvPr>
            <p:ph idx="1" type="subTitle"/>
          </p:nvPr>
        </p:nvSpPr>
        <p:spPr>
          <a:xfrm>
            <a:off x="685800" y="38306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Interfaces e sub-redes, Blocos de Endereço, DHCP, NAT</a:t>
            </a:r>
            <a:endParaRPr/>
          </a:p>
        </p:txBody>
      </p:sp>
      <p:sp>
        <p:nvSpPr>
          <p:cNvPr id="301" name="Google Shape;301;p41"/>
          <p:cNvSpPr txBox="1"/>
          <p:nvPr/>
        </p:nvSpPr>
        <p:spPr>
          <a:xfrm>
            <a:off x="7811325" y="0"/>
            <a:ext cx="960900" cy="13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2</a:t>
            </a:r>
            <a:endParaRPr sz="96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Protocolo IP</a:t>
            </a:r>
            <a:endParaRPr/>
          </a:p>
        </p:txBody>
      </p:sp>
      <p:sp>
        <p:nvSpPr>
          <p:cNvPr id="81" name="Google Shape;81;p15"/>
          <p:cNvSpPr txBox="1"/>
          <p:nvPr>
            <p:ph idx="1" type="subTitle"/>
          </p:nvPr>
        </p:nvSpPr>
        <p:spPr>
          <a:xfrm>
            <a:off x="685800" y="38306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Componentes de Rede, Protocolo IP, Formato do Datagrama IP, Restrições, Fragmentação</a:t>
            </a:r>
            <a:endParaRPr/>
          </a:p>
        </p:txBody>
      </p:sp>
      <p:sp>
        <p:nvSpPr>
          <p:cNvPr id="82" name="Google Shape;82;p15"/>
          <p:cNvSpPr txBox="1"/>
          <p:nvPr/>
        </p:nvSpPr>
        <p:spPr>
          <a:xfrm>
            <a:off x="7811325" y="0"/>
            <a:ext cx="960900" cy="13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1</a:t>
            </a:r>
            <a:endParaRPr sz="96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2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Endereçamento </a:t>
            </a:r>
            <a:r>
              <a:rPr lang="en" sz="4400">
                <a:solidFill>
                  <a:srgbClr val="4A86E8"/>
                </a:solidFill>
              </a:rPr>
              <a:t>IPv4</a:t>
            </a:r>
            <a:endParaRPr sz="4400">
              <a:solidFill>
                <a:srgbClr val="4A86E8"/>
              </a:solidFill>
            </a:endParaRPr>
          </a:p>
        </p:txBody>
      </p:sp>
      <p:sp>
        <p:nvSpPr>
          <p:cNvPr id="307" name="Google Shape;307;p42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8" name="Google Shape;308;p42"/>
          <p:cNvSpPr txBox="1"/>
          <p:nvPr>
            <p:ph idx="1" type="body"/>
          </p:nvPr>
        </p:nvSpPr>
        <p:spPr>
          <a:xfrm>
            <a:off x="922000" y="1733550"/>
            <a:ext cx="76824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Um datagrama IP exige que cada interface tenha o seu próprio endereço IP, assim, 01 endereço IP está associado a 01 interface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Cada endereço tem 32 bits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São possíveis 2</a:t>
            </a:r>
            <a:r>
              <a:rPr baseline="30000" lang="en"/>
              <a:t>32</a:t>
            </a:r>
            <a:r>
              <a:rPr lang="en"/>
              <a:t> endereços IP possíveis (cerca de 4 bilhões)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Escritos em notação decimal separado por pontos</a:t>
            </a:r>
            <a:endParaRPr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Por exemplo:</a:t>
            </a:r>
            <a:r>
              <a:rPr lang="en"/>
              <a:t> 193.32.216.9</a:t>
            </a:r>
            <a:endParaRPr/>
          </a:p>
        </p:txBody>
      </p:sp>
      <p:sp>
        <p:nvSpPr>
          <p:cNvPr id="309" name="Google Shape;309;p42"/>
          <p:cNvSpPr/>
          <p:nvPr/>
        </p:nvSpPr>
        <p:spPr>
          <a:xfrm>
            <a:off x="8055177" y="292676"/>
            <a:ext cx="796167" cy="796157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3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15" name="Google Shape;315;p43"/>
          <p:cNvGrpSpPr/>
          <p:nvPr/>
        </p:nvGrpSpPr>
        <p:grpSpPr>
          <a:xfrm>
            <a:off x="8120067" y="370812"/>
            <a:ext cx="729938" cy="641867"/>
            <a:chOff x="1928175" y="312600"/>
            <a:chExt cx="425000" cy="373700"/>
          </a:xfrm>
        </p:grpSpPr>
        <p:sp>
          <p:nvSpPr>
            <p:cNvPr id="316" name="Google Shape;316;p43"/>
            <p:cNvSpPr/>
            <p:nvPr/>
          </p:nvSpPr>
          <p:spPr>
            <a:xfrm>
              <a:off x="1928175" y="312600"/>
              <a:ext cx="425000" cy="373700"/>
            </a:xfrm>
            <a:custGeom>
              <a:rect b="b" l="l" r="r" t="t"/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43"/>
            <p:cNvSpPr/>
            <p:nvPr/>
          </p:nvSpPr>
          <p:spPr>
            <a:xfrm>
              <a:off x="1964825" y="349250"/>
              <a:ext cx="351700" cy="300425"/>
            </a:xfrm>
            <a:custGeom>
              <a:rect b="b" l="l" r="r" t="t"/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8" name="Google Shape;318;p43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Endereçamento </a:t>
            </a:r>
            <a:r>
              <a:rPr lang="en" sz="4400">
                <a:solidFill>
                  <a:srgbClr val="4A86E8"/>
                </a:solidFill>
              </a:rPr>
              <a:t>IPv4</a:t>
            </a:r>
            <a:endParaRPr sz="4400"/>
          </a:p>
        </p:txBody>
      </p:sp>
      <p:pic>
        <p:nvPicPr>
          <p:cNvPr id="319" name="Google Shape;31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5025" y="1908000"/>
            <a:ext cx="7273951" cy="250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4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25" name="Google Shape;325;p44"/>
          <p:cNvGrpSpPr/>
          <p:nvPr/>
        </p:nvGrpSpPr>
        <p:grpSpPr>
          <a:xfrm>
            <a:off x="8120067" y="370812"/>
            <a:ext cx="729938" cy="641867"/>
            <a:chOff x="1928175" y="312600"/>
            <a:chExt cx="425000" cy="373700"/>
          </a:xfrm>
        </p:grpSpPr>
        <p:sp>
          <p:nvSpPr>
            <p:cNvPr id="326" name="Google Shape;326;p44"/>
            <p:cNvSpPr/>
            <p:nvPr/>
          </p:nvSpPr>
          <p:spPr>
            <a:xfrm>
              <a:off x="1928175" y="312600"/>
              <a:ext cx="425000" cy="373700"/>
            </a:xfrm>
            <a:custGeom>
              <a:rect b="b" l="l" r="r" t="t"/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44"/>
            <p:cNvSpPr/>
            <p:nvPr/>
          </p:nvSpPr>
          <p:spPr>
            <a:xfrm>
              <a:off x="1964825" y="349250"/>
              <a:ext cx="351700" cy="300425"/>
            </a:xfrm>
            <a:custGeom>
              <a:rect b="b" l="l" r="r" t="t"/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28" name="Google Shape;32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8000" y="1586150"/>
            <a:ext cx="4268004" cy="3089525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44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Interfaces e sub-redes</a:t>
            </a:r>
            <a:endParaRPr sz="44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5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35" name="Google Shape;335;p45"/>
          <p:cNvGrpSpPr/>
          <p:nvPr/>
        </p:nvGrpSpPr>
        <p:grpSpPr>
          <a:xfrm>
            <a:off x="8120067" y="370812"/>
            <a:ext cx="729938" cy="641867"/>
            <a:chOff x="1928175" y="312600"/>
            <a:chExt cx="425000" cy="373700"/>
          </a:xfrm>
        </p:grpSpPr>
        <p:sp>
          <p:nvSpPr>
            <p:cNvPr id="336" name="Google Shape;336;p45"/>
            <p:cNvSpPr/>
            <p:nvPr/>
          </p:nvSpPr>
          <p:spPr>
            <a:xfrm>
              <a:off x="1928175" y="312600"/>
              <a:ext cx="425000" cy="373700"/>
            </a:xfrm>
            <a:custGeom>
              <a:rect b="b" l="l" r="r" t="t"/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45"/>
            <p:cNvSpPr/>
            <p:nvPr/>
          </p:nvSpPr>
          <p:spPr>
            <a:xfrm>
              <a:off x="1964825" y="349250"/>
              <a:ext cx="351700" cy="300425"/>
            </a:xfrm>
            <a:custGeom>
              <a:rect b="b" l="l" r="r" t="t"/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8" name="Google Shape;338;p45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Interfaces e sub-redes</a:t>
            </a:r>
            <a:endParaRPr sz="4400">
              <a:solidFill>
                <a:srgbClr val="4A86E8"/>
              </a:solidFill>
            </a:endParaRPr>
          </a:p>
        </p:txBody>
      </p:sp>
      <p:pic>
        <p:nvPicPr>
          <p:cNvPr id="339" name="Google Shape;339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0654" y="1622650"/>
            <a:ext cx="4482681" cy="308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6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45" name="Google Shape;345;p46"/>
          <p:cNvGrpSpPr/>
          <p:nvPr/>
        </p:nvGrpSpPr>
        <p:grpSpPr>
          <a:xfrm>
            <a:off x="8120067" y="370812"/>
            <a:ext cx="729938" cy="641867"/>
            <a:chOff x="1928175" y="312600"/>
            <a:chExt cx="425000" cy="373700"/>
          </a:xfrm>
        </p:grpSpPr>
        <p:sp>
          <p:nvSpPr>
            <p:cNvPr id="346" name="Google Shape;346;p46"/>
            <p:cNvSpPr/>
            <p:nvPr/>
          </p:nvSpPr>
          <p:spPr>
            <a:xfrm>
              <a:off x="1928175" y="312600"/>
              <a:ext cx="425000" cy="373700"/>
            </a:xfrm>
            <a:custGeom>
              <a:rect b="b" l="l" r="r" t="t"/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46"/>
            <p:cNvSpPr/>
            <p:nvPr/>
          </p:nvSpPr>
          <p:spPr>
            <a:xfrm>
              <a:off x="1964825" y="349250"/>
              <a:ext cx="351700" cy="300425"/>
            </a:xfrm>
            <a:custGeom>
              <a:rect b="b" l="l" r="r" t="t"/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8" name="Google Shape;348;p46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Interfaces e sub-redes</a:t>
            </a:r>
            <a:endParaRPr sz="4400">
              <a:solidFill>
                <a:srgbClr val="4A86E8"/>
              </a:solidFill>
            </a:endParaRPr>
          </a:p>
        </p:txBody>
      </p:sp>
      <p:pic>
        <p:nvPicPr>
          <p:cNvPr id="349" name="Google Shape;34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3138" y="1618325"/>
            <a:ext cx="2797737" cy="308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7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Blocos de </a:t>
            </a:r>
            <a:r>
              <a:rPr lang="en" sz="4400">
                <a:solidFill>
                  <a:srgbClr val="4A86E8"/>
                </a:solidFill>
              </a:rPr>
              <a:t>Endereço</a:t>
            </a:r>
            <a:endParaRPr sz="4400"/>
          </a:p>
        </p:txBody>
      </p:sp>
      <p:sp>
        <p:nvSpPr>
          <p:cNvPr id="355" name="Google Shape;355;p47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6" name="Google Shape;356;p47"/>
          <p:cNvSpPr txBox="1"/>
          <p:nvPr>
            <p:ph idx="1" type="body"/>
          </p:nvPr>
        </p:nvSpPr>
        <p:spPr>
          <a:xfrm>
            <a:off x="922000" y="1733550"/>
            <a:ext cx="77751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Para obter, é preciso contactar o provedor (ISP)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Ele fornece um bloco de endereços que já estão alocados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O ISP, por sua vez, divide seu bloco de endereços em outros blocos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Para espaços de endereçamento insuficientes, pode-se utilizar de técnicas de tradução de endereços internos para externos </a:t>
            </a:r>
            <a:endParaRPr/>
          </a:p>
          <a:p>
            <a:pPr indent="-342900" lvl="2" marL="13716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NAT (Network Address Translation)</a:t>
            </a:r>
            <a:endParaRPr/>
          </a:p>
        </p:txBody>
      </p:sp>
      <p:grpSp>
        <p:nvGrpSpPr>
          <p:cNvPr id="357" name="Google Shape;357;p47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358" name="Google Shape;358;p47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47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8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Blocos de </a:t>
            </a:r>
            <a:r>
              <a:rPr lang="en" sz="4400">
                <a:solidFill>
                  <a:srgbClr val="4A86E8"/>
                </a:solidFill>
              </a:rPr>
              <a:t>Endereço</a:t>
            </a:r>
            <a:endParaRPr sz="4400"/>
          </a:p>
        </p:txBody>
      </p:sp>
      <p:sp>
        <p:nvSpPr>
          <p:cNvPr id="365" name="Google Shape;365;p48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6" name="Google Shape;366;p48"/>
          <p:cNvSpPr txBox="1"/>
          <p:nvPr>
            <p:ph idx="1" type="body"/>
          </p:nvPr>
        </p:nvSpPr>
        <p:spPr>
          <a:xfrm>
            <a:off x="922000" y="1733550"/>
            <a:ext cx="77751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Classe A: Primeiro bit é 0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Classe B: Primeiros dois bits são 10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Classe C: Primeiros três bits são 110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Classe D: (endereço multicast): Primeiros quatro bits são: 1110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Classe E: (endereço especial reservado): Primeiros quatro bits são 1111</a:t>
            </a:r>
            <a:endParaRPr/>
          </a:p>
        </p:txBody>
      </p:sp>
      <p:grpSp>
        <p:nvGrpSpPr>
          <p:cNvPr id="367" name="Google Shape;367;p48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368" name="Google Shape;368;p48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48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9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Blocos </a:t>
            </a:r>
            <a:r>
              <a:rPr lang="en" sz="4400"/>
              <a:t>de </a:t>
            </a:r>
            <a:r>
              <a:rPr lang="en" sz="4400">
                <a:solidFill>
                  <a:srgbClr val="4A86E8"/>
                </a:solidFill>
              </a:rPr>
              <a:t>Endereço</a:t>
            </a:r>
            <a:endParaRPr sz="4400"/>
          </a:p>
        </p:txBody>
      </p:sp>
      <p:sp>
        <p:nvSpPr>
          <p:cNvPr id="375" name="Google Shape;375;p49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6" name="Google Shape;376;p49"/>
          <p:cNvSpPr txBox="1"/>
          <p:nvPr>
            <p:ph idx="1" type="body"/>
          </p:nvPr>
        </p:nvSpPr>
        <p:spPr>
          <a:xfrm>
            <a:off x="922000" y="1733550"/>
            <a:ext cx="77751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- 10.0.0.1 to 10.255.255.254 (16.777.216 endereços por rede)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 - 172.16.0.1 to 172.31.255.254 (65.536 endereços por rede)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 - 192.168.0.1 to 192.168.255.254 (256 endereços por rede)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 - 224.0.0.0 to 239.255.255.255 (Multicast)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 - 240.0.0.0 to 255.255.255.254 (Uso futuro; testes)</a:t>
            </a:r>
            <a:endParaRPr/>
          </a:p>
        </p:txBody>
      </p:sp>
      <p:grpSp>
        <p:nvGrpSpPr>
          <p:cNvPr id="377" name="Google Shape;377;p49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378" name="Google Shape;378;p49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49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50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85" name="Google Shape;385;p50"/>
          <p:cNvGrpSpPr/>
          <p:nvPr/>
        </p:nvGrpSpPr>
        <p:grpSpPr>
          <a:xfrm>
            <a:off x="8120067" y="370812"/>
            <a:ext cx="729938" cy="641867"/>
            <a:chOff x="1928175" y="312600"/>
            <a:chExt cx="425000" cy="373700"/>
          </a:xfrm>
        </p:grpSpPr>
        <p:sp>
          <p:nvSpPr>
            <p:cNvPr id="386" name="Google Shape;386;p50"/>
            <p:cNvSpPr/>
            <p:nvPr/>
          </p:nvSpPr>
          <p:spPr>
            <a:xfrm>
              <a:off x="1928175" y="312600"/>
              <a:ext cx="425000" cy="373700"/>
            </a:xfrm>
            <a:custGeom>
              <a:rect b="b" l="l" r="r" t="t"/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50"/>
            <p:cNvSpPr/>
            <p:nvPr/>
          </p:nvSpPr>
          <p:spPr>
            <a:xfrm>
              <a:off x="1964825" y="349250"/>
              <a:ext cx="351700" cy="300425"/>
            </a:xfrm>
            <a:custGeom>
              <a:rect b="b" l="l" r="r" t="t"/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8" name="Google Shape;388;p50"/>
          <p:cNvGrpSpPr/>
          <p:nvPr/>
        </p:nvGrpSpPr>
        <p:grpSpPr>
          <a:xfrm>
            <a:off x="2931900" y="469925"/>
            <a:ext cx="3280200" cy="4203650"/>
            <a:chOff x="2931900" y="469925"/>
            <a:chExt cx="3280200" cy="4203650"/>
          </a:xfrm>
        </p:grpSpPr>
        <p:pic>
          <p:nvPicPr>
            <p:cNvPr id="389" name="Google Shape;389;p5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931908" y="469925"/>
              <a:ext cx="3280192" cy="14410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0" name="Google Shape;390;p5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931908" y="1911011"/>
              <a:ext cx="3280192" cy="13498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1" name="Google Shape;391;p5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931900" y="3260868"/>
              <a:ext cx="3280193" cy="141270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1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Blocos de </a:t>
            </a:r>
            <a:r>
              <a:rPr lang="en" sz="4400">
                <a:solidFill>
                  <a:srgbClr val="4A86E8"/>
                </a:solidFill>
              </a:rPr>
              <a:t>Endereço</a:t>
            </a:r>
            <a:endParaRPr sz="4400"/>
          </a:p>
        </p:txBody>
      </p:sp>
      <p:sp>
        <p:nvSpPr>
          <p:cNvPr id="397" name="Google Shape;397;p51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8" name="Google Shape;398;p51"/>
          <p:cNvSpPr txBox="1"/>
          <p:nvPr>
            <p:ph idx="1" type="body"/>
          </p:nvPr>
        </p:nvSpPr>
        <p:spPr>
          <a:xfrm>
            <a:off x="922000" y="1733550"/>
            <a:ext cx="77751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CIDR: Classless InterDomain Routing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porção de endereço de rede tem tamanho arbitrário 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Formato do endereço: a.B.C.D/x, em que x é o número de bits na parte de rede do endereço</a:t>
            </a:r>
            <a:endParaRPr/>
          </a:p>
        </p:txBody>
      </p:sp>
      <p:grpSp>
        <p:nvGrpSpPr>
          <p:cNvPr id="399" name="Google Shape;399;p51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400" name="Google Shape;400;p51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51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02" name="Google Shape;402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8050" y="3319923"/>
            <a:ext cx="3743000" cy="137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Protocolo</a:t>
            </a:r>
            <a:r>
              <a:rPr lang="en" sz="4400"/>
              <a:t> </a:t>
            </a:r>
            <a:r>
              <a:rPr lang="en" sz="4400">
                <a:solidFill>
                  <a:srgbClr val="4A86E8"/>
                </a:solidFill>
              </a:rPr>
              <a:t>IP</a:t>
            </a:r>
            <a:endParaRPr sz="4400"/>
          </a:p>
        </p:txBody>
      </p:sp>
      <p:sp>
        <p:nvSpPr>
          <p:cNvPr id="88" name="Google Shape;88;p16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922000" y="1733550"/>
            <a:ext cx="76824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Versões em Uso: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IPv4 (RFC 791) 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IPv6 (RFC 2460; RFC 4291)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Principais funcionalidades: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Endereçamento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Formato dos datagramas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Tratamento dos pacotes</a:t>
            </a:r>
            <a:endParaRPr sz="1700"/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90" name="Google Shape;90;p16"/>
          <p:cNvSpPr/>
          <p:nvPr/>
        </p:nvSpPr>
        <p:spPr>
          <a:xfrm>
            <a:off x="8055177" y="292676"/>
            <a:ext cx="796167" cy="796157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2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Blocos de </a:t>
            </a:r>
            <a:r>
              <a:rPr lang="en" sz="4400">
                <a:solidFill>
                  <a:srgbClr val="4A86E8"/>
                </a:solidFill>
              </a:rPr>
              <a:t>Endereço</a:t>
            </a:r>
            <a:endParaRPr sz="4400"/>
          </a:p>
        </p:txBody>
      </p:sp>
      <p:sp>
        <p:nvSpPr>
          <p:cNvPr id="408" name="Google Shape;408;p52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9" name="Google Shape;409;p52"/>
          <p:cNvSpPr txBox="1"/>
          <p:nvPr>
            <p:ph idx="1" type="body"/>
          </p:nvPr>
        </p:nvSpPr>
        <p:spPr>
          <a:xfrm>
            <a:off x="922000" y="1733550"/>
            <a:ext cx="77751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CIDR: Classless InterDomain Routing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“x” bits mais significativos de um endereço constituem a parcela da rede do endereço IP e são denominados “prefixo de rede”</a:t>
            </a:r>
            <a:endParaRPr/>
          </a:p>
        </p:txBody>
      </p:sp>
      <p:grpSp>
        <p:nvGrpSpPr>
          <p:cNvPr id="410" name="Google Shape;410;p52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411" name="Google Shape;411;p52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52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13" name="Google Shape;413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8050" y="3319923"/>
            <a:ext cx="3743000" cy="137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3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19" name="Google Shape;419;p53"/>
          <p:cNvGrpSpPr/>
          <p:nvPr/>
        </p:nvGrpSpPr>
        <p:grpSpPr>
          <a:xfrm>
            <a:off x="8120067" y="370812"/>
            <a:ext cx="729938" cy="641867"/>
            <a:chOff x="1928175" y="312600"/>
            <a:chExt cx="425000" cy="373700"/>
          </a:xfrm>
        </p:grpSpPr>
        <p:sp>
          <p:nvSpPr>
            <p:cNvPr id="420" name="Google Shape;420;p53"/>
            <p:cNvSpPr/>
            <p:nvPr/>
          </p:nvSpPr>
          <p:spPr>
            <a:xfrm>
              <a:off x="1928175" y="312600"/>
              <a:ext cx="425000" cy="373700"/>
            </a:xfrm>
            <a:custGeom>
              <a:rect b="b" l="l" r="r" t="t"/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53"/>
            <p:cNvSpPr/>
            <p:nvPr/>
          </p:nvSpPr>
          <p:spPr>
            <a:xfrm>
              <a:off x="1964825" y="349250"/>
              <a:ext cx="351700" cy="300425"/>
            </a:xfrm>
            <a:custGeom>
              <a:rect b="b" l="l" r="r" t="t"/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2" name="Google Shape;422;p53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Blocos de </a:t>
            </a:r>
            <a:r>
              <a:rPr lang="en" sz="4400">
                <a:solidFill>
                  <a:srgbClr val="4A86E8"/>
                </a:solidFill>
              </a:rPr>
              <a:t>Endereço</a:t>
            </a:r>
            <a:endParaRPr sz="4400"/>
          </a:p>
        </p:txBody>
      </p:sp>
      <p:pic>
        <p:nvPicPr>
          <p:cNvPr id="423" name="Google Shape;423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113" y="1892376"/>
            <a:ext cx="7523875" cy="215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54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Blocos de </a:t>
            </a:r>
            <a:r>
              <a:rPr lang="en" sz="4400">
                <a:solidFill>
                  <a:srgbClr val="4A86E8"/>
                </a:solidFill>
              </a:rPr>
              <a:t>Endereço</a:t>
            </a:r>
            <a:endParaRPr sz="4400"/>
          </a:p>
        </p:txBody>
      </p:sp>
      <p:sp>
        <p:nvSpPr>
          <p:cNvPr id="429" name="Google Shape;429;p54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0" name="Google Shape;430;p54"/>
          <p:cNvSpPr txBox="1"/>
          <p:nvPr>
            <p:ph idx="1" type="body"/>
          </p:nvPr>
        </p:nvSpPr>
        <p:spPr>
          <a:xfrm>
            <a:off x="922000" y="1733550"/>
            <a:ext cx="77751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Endereços Especiais: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0.0.0.0 - este host 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0.0.0.124 - host 124 nesta rede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255.255.255.255 - todos os hosts desta rede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N.N.N.255 - todos os hosts da rede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N.N.N - 127.X.X.X Loopback</a:t>
            </a:r>
            <a:endParaRPr/>
          </a:p>
        </p:txBody>
      </p:sp>
      <p:grpSp>
        <p:nvGrpSpPr>
          <p:cNvPr id="431" name="Google Shape;431;p54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432" name="Google Shape;432;p54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54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55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Blocos de </a:t>
            </a:r>
            <a:r>
              <a:rPr lang="en" sz="4400">
                <a:solidFill>
                  <a:srgbClr val="4A86E8"/>
                </a:solidFill>
              </a:rPr>
              <a:t>Endereço</a:t>
            </a:r>
            <a:endParaRPr sz="4400"/>
          </a:p>
        </p:txBody>
      </p:sp>
      <p:sp>
        <p:nvSpPr>
          <p:cNvPr id="439" name="Google Shape;439;p55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0" name="Google Shape;440;p55"/>
          <p:cNvSpPr txBox="1"/>
          <p:nvPr>
            <p:ph idx="1" type="body"/>
          </p:nvPr>
        </p:nvSpPr>
        <p:spPr>
          <a:xfrm>
            <a:off x="922000" y="1733550"/>
            <a:ext cx="77751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Endereços Inválidos para hosts: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10.1.0.0 - IP do host não pode ser 0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10.1.0.255 - IP do host não pode ser 255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10.123.255.4 - Subrede não pode ter valor 255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0.12.16.89 - Parte do endereço não pode ter valor 0 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255.9.56.45 - Parte do endereço não pode ter valor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255 10.34.255.1 - Parte do endereço não pode ter valor 255</a:t>
            </a:r>
            <a:endParaRPr/>
          </a:p>
        </p:txBody>
      </p:sp>
      <p:grpSp>
        <p:nvGrpSpPr>
          <p:cNvPr id="441" name="Google Shape;441;p55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442" name="Google Shape;442;p55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55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56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Protocolo </a:t>
            </a:r>
            <a:r>
              <a:rPr lang="en" sz="4400">
                <a:solidFill>
                  <a:srgbClr val="4A86E8"/>
                </a:solidFill>
              </a:rPr>
              <a:t>DHCP</a:t>
            </a:r>
            <a:endParaRPr sz="4400">
              <a:solidFill>
                <a:srgbClr val="4A86E8"/>
              </a:solidFill>
            </a:endParaRPr>
          </a:p>
        </p:txBody>
      </p:sp>
      <p:sp>
        <p:nvSpPr>
          <p:cNvPr id="449" name="Google Shape;449;p56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0" name="Google Shape;450;p56"/>
          <p:cNvSpPr txBox="1"/>
          <p:nvPr>
            <p:ph idx="1" type="body"/>
          </p:nvPr>
        </p:nvSpPr>
        <p:spPr>
          <a:xfrm>
            <a:off x="922000" y="1733550"/>
            <a:ext cx="76824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Dynamic Host Configuration Protocol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Permite que um host receba um endereço IP dinâmico, de forma automática</a:t>
            </a:r>
            <a:endParaRPr/>
          </a:p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Descoberta do servidor DHCP</a:t>
            </a:r>
            <a:endParaRPr/>
          </a:p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Oferta(s) dos servidores DHCP</a:t>
            </a:r>
            <a:endParaRPr/>
          </a:p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Solicitação DHCP</a:t>
            </a:r>
            <a:endParaRPr/>
          </a:p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Confirmação DHCP (ACK)</a:t>
            </a:r>
            <a:endParaRPr/>
          </a:p>
        </p:txBody>
      </p:sp>
      <p:grpSp>
        <p:nvGrpSpPr>
          <p:cNvPr id="451" name="Google Shape;451;p56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452" name="Google Shape;452;p56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56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57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59" name="Google Shape;459;p57"/>
          <p:cNvGrpSpPr/>
          <p:nvPr/>
        </p:nvGrpSpPr>
        <p:grpSpPr>
          <a:xfrm>
            <a:off x="8120067" y="370812"/>
            <a:ext cx="729938" cy="641867"/>
            <a:chOff x="1928175" y="312600"/>
            <a:chExt cx="425000" cy="373700"/>
          </a:xfrm>
        </p:grpSpPr>
        <p:sp>
          <p:nvSpPr>
            <p:cNvPr id="460" name="Google Shape;460;p57"/>
            <p:cNvSpPr/>
            <p:nvPr/>
          </p:nvSpPr>
          <p:spPr>
            <a:xfrm>
              <a:off x="1928175" y="312600"/>
              <a:ext cx="425000" cy="373700"/>
            </a:xfrm>
            <a:custGeom>
              <a:rect b="b" l="l" r="r" t="t"/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57"/>
            <p:cNvSpPr/>
            <p:nvPr/>
          </p:nvSpPr>
          <p:spPr>
            <a:xfrm>
              <a:off x="1964825" y="349250"/>
              <a:ext cx="351700" cy="300425"/>
            </a:xfrm>
            <a:custGeom>
              <a:rect b="b" l="l" r="r" t="t"/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2" name="Google Shape;462;p57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Protocolo </a:t>
            </a:r>
            <a:r>
              <a:rPr lang="en" sz="4400">
                <a:solidFill>
                  <a:srgbClr val="4A86E8"/>
                </a:solidFill>
              </a:rPr>
              <a:t>DHCP</a:t>
            </a:r>
            <a:endParaRPr sz="4400"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/>
          </a:p>
        </p:txBody>
      </p:sp>
      <p:pic>
        <p:nvPicPr>
          <p:cNvPr id="463" name="Google Shape;463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3613" y="1624775"/>
            <a:ext cx="4276766" cy="308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58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69" name="Google Shape;469;p58"/>
          <p:cNvGrpSpPr/>
          <p:nvPr/>
        </p:nvGrpSpPr>
        <p:grpSpPr>
          <a:xfrm>
            <a:off x="8120067" y="370812"/>
            <a:ext cx="729938" cy="641867"/>
            <a:chOff x="1928175" y="312600"/>
            <a:chExt cx="425000" cy="373700"/>
          </a:xfrm>
        </p:grpSpPr>
        <p:sp>
          <p:nvSpPr>
            <p:cNvPr id="470" name="Google Shape;470;p58"/>
            <p:cNvSpPr/>
            <p:nvPr/>
          </p:nvSpPr>
          <p:spPr>
            <a:xfrm>
              <a:off x="1928175" y="312600"/>
              <a:ext cx="425000" cy="373700"/>
            </a:xfrm>
            <a:custGeom>
              <a:rect b="b" l="l" r="r" t="t"/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58"/>
            <p:cNvSpPr/>
            <p:nvPr/>
          </p:nvSpPr>
          <p:spPr>
            <a:xfrm>
              <a:off x="1964825" y="349250"/>
              <a:ext cx="351700" cy="300425"/>
            </a:xfrm>
            <a:custGeom>
              <a:rect b="b" l="l" r="r" t="t"/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72" name="Google Shape;472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3100" y="437750"/>
            <a:ext cx="3552699" cy="426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59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Problemas </a:t>
            </a:r>
            <a:r>
              <a:rPr lang="en" sz="4400">
                <a:solidFill>
                  <a:srgbClr val="4A86E8"/>
                </a:solidFill>
              </a:rPr>
              <a:t>DHCP</a:t>
            </a:r>
            <a:endParaRPr sz="4400">
              <a:solidFill>
                <a:srgbClr val="4A86E8"/>
              </a:solidFill>
            </a:endParaRPr>
          </a:p>
        </p:txBody>
      </p:sp>
      <p:sp>
        <p:nvSpPr>
          <p:cNvPr id="478" name="Google Shape;478;p59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9" name="Google Shape;479;p59"/>
          <p:cNvSpPr txBox="1"/>
          <p:nvPr>
            <p:ph idx="1" type="body"/>
          </p:nvPr>
        </p:nvSpPr>
        <p:spPr>
          <a:xfrm>
            <a:off x="922000" y="1733550"/>
            <a:ext cx="76824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Segurança: Mensagens não são autenticadas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Alguém pode forjar um DHCP server ou um cliente  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Cliente não pode confiar no servidor e vice-versa  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0" name="Google Shape;480;p59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481" name="Google Shape;481;p59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59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60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Problemas </a:t>
            </a:r>
            <a:r>
              <a:rPr lang="en" sz="4400">
                <a:solidFill>
                  <a:srgbClr val="4A86E8"/>
                </a:solidFill>
              </a:rPr>
              <a:t>DHCP</a:t>
            </a:r>
            <a:endParaRPr sz="4400">
              <a:solidFill>
                <a:srgbClr val="4A86E8"/>
              </a:solidFill>
            </a:endParaRPr>
          </a:p>
        </p:txBody>
      </p:sp>
      <p:sp>
        <p:nvSpPr>
          <p:cNvPr id="488" name="Google Shape;488;p60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9" name="Google Shape;489;p60"/>
          <p:cNvSpPr txBox="1"/>
          <p:nvPr>
            <p:ph idx="1" type="body"/>
          </p:nvPr>
        </p:nvSpPr>
        <p:spPr>
          <a:xfrm>
            <a:off x="922000" y="1733550"/>
            <a:ext cx="76824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Configuração: Para redes com mais de um servidor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Servidores na rede não podem trocar informações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Não existe um protocolo server-server 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Devem ter espaços de endereçamento disjuntos para evitar distribuição de IP duplicados  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Servidores são configurados manualmente</a:t>
            </a:r>
            <a:r>
              <a:rPr lang="en"/>
              <a:t> 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0" name="Google Shape;490;p60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491" name="Google Shape;491;p60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60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61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Tradução de </a:t>
            </a:r>
            <a:r>
              <a:rPr lang="en" sz="4400">
                <a:solidFill>
                  <a:srgbClr val="4A86E8"/>
                </a:solidFill>
              </a:rPr>
              <a:t>Endereço</a:t>
            </a:r>
            <a:endParaRPr sz="4400"/>
          </a:p>
        </p:txBody>
      </p:sp>
      <p:sp>
        <p:nvSpPr>
          <p:cNvPr id="498" name="Google Shape;498;p61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9" name="Google Shape;499;p61"/>
          <p:cNvSpPr txBox="1"/>
          <p:nvPr>
            <p:ph idx="1" type="body"/>
          </p:nvPr>
        </p:nvSpPr>
        <p:spPr>
          <a:xfrm>
            <a:off x="922000" y="1733550"/>
            <a:ext cx="78330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Motivação: Redes locais podem utilizar apenas um endereço IP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Não é preciso alocar uma gama de endereços do ISP, apenas um endereço IP é usado para todos os dispositivos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Podem-se alterar os endereços dos dispositivos na rede local sem precisar notificar o mundo exterior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Pode-se mudar de ISP sem alterar endereços dos dispositivos na rede local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Dispositivos da rede local não são explicitamente endereçáveis ou visíveis pelo mundo exterior (um adicional de segurança)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grpSp>
        <p:nvGrpSpPr>
          <p:cNvPr id="500" name="Google Shape;500;p61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501" name="Google Shape;501;p61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61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Componentes de </a:t>
            </a:r>
            <a:r>
              <a:rPr lang="en" sz="4400">
                <a:solidFill>
                  <a:srgbClr val="4A86E8"/>
                </a:solidFill>
              </a:rPr>
              <a:t>Rede</a:t>
            </a:r>
            <a:endParaRPr sz="4400"/>
          </a:p>
        </p:txBody>
      </p:sp>
      <p:sp>
        <p:nvSpPr>
          <p:cNvPr id="96" name="Google Shape;96;p17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922000" y="1809750"/>
            <a:ext cx="76824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Protocolo IP (Internet Protocol): conjunto de regras e procedimentos que governam a troca de datagramas IP entre dispositivos pares 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Componente de Roteamento: determina o caminho que o datagrama irá percorrer desde o remetente até o destinatário 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Dispositivo para Comunicação de Erros: tem como principal elemento o Protocolo ICMP (Internet Control Message Protocol)</a:t>
            </a:r>
            <a:endParaRPr sz="1700"/>
          </a:p>
        </p:txBody>
      </p:sp>
      <p:sp>
        <p:nvSpPr>
          <p:cNvPr id="98" name="Google Shape;98;p17"/>
          <p:cNvSpPr/>
          <p:nvPr/>
        </p:nvSpPr>
        <p:spPr>
          <a:xfrm>
            <a:off x="8055177" y="292676"/>
            <a:ext cx="796167" cy="796157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62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Tradução de </a:t>
            </a:r>
            <a:r>
              <a:rPr lang="en" sz="4400">
                <a:solidFill>
                  <a:srgbClr val="4A86E8"/>
                </a:solidFill>
              </a:rPr>
              <a:t>Endereço</a:t>
            </a:r>
            <a:endParaRPr sz="4400"/>
          </a:p>
        </p:txBody>
      </p:sp>
      <p:sp>
        <p:nvSpPr>
          <p:cNvPr id="508" name="Google Shape;508;p62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9" name="Google Shape;509;p62"/>
          <p:cNvSpPr txBox="1"/>
          <p:nvPr>
            <p:ph idx="1" type="body"/>
          </p:nvPr>
        </p:nvSpPr>
        <p:spPr>
          <a:xfrm>
            <a:off x="922000" y="1733550"/>
            <a:ext cx="78330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Tratar datagramas que saem: substituir (endereço IP de origem, porta #) de cada datagrama para (endereço IP do NAT, nova porta #) 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Clientes/servidores remotos responderão usando (endereço IP do NAT, nova porta #) como endereço de destino 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Lembrar (na tabela de tradução do NAT) cada (endereço IP de origem, porta #) para o par de tradução (endereço IP do NAT, nova porta #)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Tratar datagramas que chegam: substituir (endereço IP do NAT, nova porta #) nos campos de destino de cada datagrama pelos correspondentes (endereço IP de origem, porta #) armazenados da tabela NAT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grpSp>
        <p:nvGrpSpPr>
          <p:cNvPr id="510" name="Google Shape;510;p62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511" name="Google Shape;511;p62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62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63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18" name="Google Shape;518;p63"/>
          <p:cNvGrpSpPr/>
          <p:nvPr/>
        </p:nvGrpSpPr>
        <p:grpSpPr>
          <a:xfrm>
            <a:off x="8120067" y="370812"/>
            <a:ext cx="729938" cy="641867"/>
            <a:chOff x="1928175" y="312600"/>
            <a:chExt cx="425000" cy="373700"/>
          </a:xfrm>
        </p:grpSpPr>
        <p:sp>
          <p:nvSpPr>
            <p:cNvPr id="519" name="Google Shape;519;p63"/>
            <p:cNvSpPr/>
            <p:nvPr/>
          </p:nvSpPr>
          <p:spPr>
            <a:xfrm>
              <a:off x="1928175" y="312600"/>
              <a:ext cx="425000" cy="373700"/>
            </a:xfrm>
            <a:custGeom>
              <a:rect b="b" l="l" r="r" t="t"/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63"/>
            <p:cNvSpPr/>
            <p:nvPr/>
          </p:nvSpPr>
          <p:spPr>
            <a:xfrm>
              <a:off x="1964825" y="349250"/>
              <a:ext cx="351700" cy="300425"/>
            </a:xfrm>
            <a:custGeom>
              <a:rect b="b" l="l" r="r" t="t"/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21" name="Google Shape;521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7275" y="1624750"/>
            <a:ext cx="6237481" cy="3089525"/>
          </a:xfrm>
          <a:prstGeom prst="rect">
            <a:avLst/>
          </a:prstGeom>
          <a:noFill/>
          <a:ln>
            <a:noFill/>
          </a:ln>
        </p:spPr>
      </p:pic>
      <p:sp>
        <p:nvSpPr>
          <p:cNvPr id="522" name="Google Shape;522;p63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Tradução </a:t>
            </a:r>
            <a:r>
              <a:rPr lang="en" sz="4400"/>
              <a:t>de </a:t>
            </a:r>
            <a:r>
              <a:rPr lang="en" sz="4400">
                <a:solidFill>
                  <a:srgbClr val="4A86E8"/>
                </a:solidFill>
              </a:rPr>
              <a:t>Endereço</a:t>
            </a:r>
            <a:endParaRPr sz="44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64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Problemas </a:t>
            </a:r>
            <a:r>
              <a:rPr lang="en" sz="4400">
                <a:solidFill>
                  <a:srgbClr val="4A86E8"/>
                </a:solidFill>
              </a:rPr>
              <a:t>NAT</a:t>
            </a:r>
            <a:endParaRPr sz="4400">
              <a:solidFill>
                <a:srgbClr val="4A86E8"/>
              </a:solidFill>
            </a:endParaRPr>
          </a:p>
        </p:txBody>
      </p:sp>
      <p:sp>
        <p:nvSpPr>
          <p:cNvPr id="528" name="Google Shape;528;p64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9" name="Google Shape;529;p64"/>
          <p:cNvSpPr txBox="1"/>
          <p:nvPr>
            <p:ph idx="1" type="body"/>
          </p:nvPr>
        </p:nvSpPr>
        <p:spPr>
          <a:xfrm>
            <a:off x="922000" y="1733550"/>
            <a:ext cx="76824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Roteadores deveriam processar somente até a camada de rede  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Violação do argumento fim-a-fim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possibilidade de NAT deve ser levada em conta pelos desenvolvedores de aplicações (por exemplo,aplicações P2P)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escassez de endereços deveria ser resolvida pelo IPv6 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0" name="Google Shape;530;p64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531" name="Google Shape;531;p64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64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65"/>
          <p:cNvSpPr txBox="1"/>
          <p:nvPr>
            <p:ph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Protocolo ICMP</a:t>
            </a:r>
            <a:endParaRPr/>
          </a:p>
        </p:txBody>
      </p:sp>
      <p:sp>
        <p:nvSpPr>
          <p:cNvPr id="538" name="Google Shape;538;p65"/>
          <p:cNvSpPr txBox="1"/>
          <p:nvPr>
            <p:ph idx="1" type="subTitle"/>
          </p:nvPr>
        </p:nvSpPr>
        <p:spPr>
          <a:xfrm>
            <a:off x="685800" y="38306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Conceitos, Cenários de Uso, Mensagens</a:t>
            </a:r>
            <a:endParaRPr/>
          </a:p>
        </p:txBody>
      </p:sp>
      <p:sp>
        <p:nvSpPr>
          <p:cNvPr id="539" name="Google Shape;539;p65"/>
          <p:cNvSpPr txBox="1"/>
          <p:nvPr/>
        </p:nvSpPr>
        <p:spPr>
          <a:xfrm>
            <a:off x="7811325" y="0"/>
            <a:ext cx="960900" cy="13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3</a:t>
            </a:r>
            <a:endParaRPr sz="96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66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Protocolo </a:t>
            </a:r>
            <a:r>
              <a:rPr lang="en" sz="4400">
                <a:solidFill>
                  <a:srgbClr val="4A86E8"/>
                </a:solidFill>
              </a:rPr>
              <a:t>ICMP </a:t>
            </a:r>
            <a:endParaRPr sz="4400"/>
          </a:p>
        </p:txBody>
      </p:sp>
      <p:sp>
        <p:nvSpPr>
          <p:cNvPr id="545" name="Google Shape;545;p66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6" name="Google Shape;546;p66"/>
          <p:cNvSpPr txBox="1"/>
          <p:nvPr>
            <p:ph idx="1" type="body"/>
          </p:nvPr>
        </p:nvSpPr>
        <p:spPr>
          <a:xfrm>
            <a:off x="922000" y="1733550"/>
            <a:ext cx="76824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Internet Control Message Protocol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Usado por hosts e por roteadores para comunicar condições de erro ao processar um datagrama (nível </a:t>
            </a:r>
            <a:r>
              <a:rPr lang="en"/>
              <a:t>de </a:t>
            </a:r>
            <a:r>
              <a:rPr lang="en"/>
              <a:t>rede)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Relato de erro: host, rede, porta, protocolo inalcançável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Eco de solicitação/resposta (</a:t>
            </a:r>
            <a:r>
              <a:rPr i="1" lang="en"/>
              <a:t>ping</a:t>
            </a:r>
            <a:r>
              <a:rPr lang="en"/>
              <a:t>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 ICMP apenas informa erros ao nível IP de origem, não tendo qualquer responsabilidade sobre a correção dos mesmos</a:t>
            </a:r>
            <a:endParaRPr/>
          </a:p>
        </p:txBody>
      </p:sp>
      <p:sp>
        <p:nvSpPr>
          <p:cNvPr id="547" name="Google Shape;547;p66"/>
          <p:cNvSpPr/>
          <p:nvPr/>
        </p:nvSpPr>
        <p:spPr>
          <a:xfrm>
            <a:off x="8055177" y="292676"/>
            <a:ext cx="796167" cy="796157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67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Protocolo </a:t>
            </a:r>
            <a:r>
              <a:rPr lang="en" sz="4400">
                <a:solidFill>
                  <a:srgbClr val="4A86E8"/>
                </a:solidFill>
              </a:rPr>
              <a:t>ICMP </a:t>
            </a:r>
            <a:endParaRPr sz="4400"/>
          </a:p>
        </p:txBody>
      </p:sp>
      <p:sp>
        <p:nvSpPr>
          <p:cNvPr id="553" name="Google Shape;553;p67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4" name="Google Shape;554;p67"/>
          <p:cNvSpPr txBox="1"/>
          <p:nvPr>
            <p:ph idx="1" type="body"/>
          </p:nvPr>
        </p:nvSpPr>
        <p:spPr>
          <a:xfrm>
            <a:off x="922000" y="1733550"/>
            <a:ext cx="76824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É considerado parte do IP, mas em termos de arquitetura está logo acima do IP, assim como TCP e UDP (carga útil)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Ao receber um datagrama IP com ICMP, o host demultiplexa o conteúdo do datagrama para ICMP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Uma mensagem ICMP contempla campo de tipo, código e os primeiros 8 bytes do datagrama IP que causou a mensagem</a:t>
            </a:r>
            <a:endParaRPr sz="1700"/>
          </a:p>
          <a:p>
            <a:pPr indent="-3365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" sz="1700"/>
              <a:t>Torna possível a identificação de qual datagram causou erro</a:t>
            </a:r>
            <a:endParaRPr sz="1700"/>
          </a:p>
        </p:txBody>
      </p:sp>
      <p:sp>
        <p:nvSpPr>
          <p:cNvPr id="555" name="Google Shape;555;p67"/>
          <p:cNvSpPr/>
          <p:nvPr/>
        </p:nvSpPr>
        <p:spPr>
          <a:xfrm>
            <a:off x="8055177" y="292676"/>
            <a:ext cx="796167" cy="796157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68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>
                <a:solidFill>
                  <a:srgbClr val="4A86E8"/>
                </a:solidFill>
              </a:rPr>
              <a:t>Cenários de Uso </a:t>
            </a:r>
            <a:r>
              <a:rPr lang="en" sz="4300"/>
              <a:t>do ICMP</a:t>
            </a:r>
            <a:endParaRPr sz="4300"/>
          </a:p>
        </p:txBody>
      </p:sp>
      <p:sp>
        <p:nvSpPr>
          <p:cNvPr id="561" name="Google Shape;561;p68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2" name="Google Shape;562;p68"/>
          <p:cNvSpPr/>
          <p:nvPr/>
        </p:nvSpPr>
        <p:spPr>
          <a:xfrm>
            <a:off x="8055177" y="292676"/>
            <a:ext cx="796167" cy="796157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3" name="Google Shape;563;p68"/>
          <p:cNvPicPr preferRelativeResize="0"/>
          <p:nvPr/>
        </p:nvPicPr>
        <p:blipFill rotWithShape="1">
          <a:blip r:embed="rId3">
            <a:alphaModFix/>
          </a:blip>
          <a:srcRect b="21154" l="0" r="0" t="0"/>
          <a:stretch/>
        </p:blipFill>
        <p:spPr>
          <a:xfrm>
            <a:off x="922000" y="1749175"/>
            <a:ext cx="2230400" cy="1893814"/>
          </a:xfrm>
          <a:prstGeom prst="rect">
            <a:avLst/>
          </a:prstGeom>
          <a:noFill/>
          <a:ln>
            <a:noFill/>
          </a:ln>
        </p:spPr>
      </p:pic>
      <p:sp>
        <p:nvSpPr>
          <p:cNvPr id="564" name="Google Shape;564;p68"/>
          <p:cNvSpPr txBox="1"/>
          <p:nvPr/>
        </p:nvSpPr>
        <p:spPr>
          <a:xfrm>
            <a:off x="3334150" y="2419350"/>
            <a:ext cx="18432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Mensagem ICMP</a:t>
            </a:r>
            <a:endParaRPr sz="1800">
              <a:solidFill>
                <a:schemeClr val="dk2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pic>
        <p:nvPicPr>
          <p:cNvPr id="565" name="Google Shape;565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08902" y="3497325"/>
            <a:ext cx="1387450" cy="92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6" name="Google Shape;566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1927" y="2110425"/>
            <a:ext cx="1387450" cy="92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7" name="Google Shape;567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07402" y="3394325"/>
            <a:ext cx="1387451" cy="922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68" name="Google Shape;568;p68"/>
          <p:cNvCxnSpPr>
            <a:stCxn id="565" idx="1"/>
            <a:endCxn id="563" idx="2"/>
          </p:cNvCxnSpPr>
          <p:nvPr/>
        </p:nvCxnSpPr>
        <p:spPr>
          <a:xfrm rot="10800000">
            <a:off x="2037302" y="3643050"/>
            <a:ext cx="1371600" cy="31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9" name="Google Shape;569;p68"/>
          <p:cNvCxnSpPr/>
          <p:nvPr/>
        </p:nvCxnSpPr>
        <p:spPr>
          <a:xfrm flipH="1">
            <a:off x="4179877" y="2468825"/>
            <a:ext cx="939300" cy="92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0" name="Google Shape;570;p68"/>
          <p:cNvCxnSpPr>
            <a:stCxn id="566" idx="3"/>
          </p:cNvCxnSpPr>
          <p:nvPr/>
        </p:nvCxnSpPr>
        <p:spPr>
          <a:xfrm>
            <a:off x="6429377" y="2571750"/>
            <a:ext cx="1102500" cy="72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571" name="Google Shape;571;p68"/>
          <p:cNvSpPr txBox="1"/>
          <p:nvPr/>
        </p:nvSpPr>
        <p:spPr>
          <a:xfrm>
            <a:off x="6679525" y="2257488"/>
            <a:ext cx="18432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Queda de um </a:t>
            </a:r>
            <a:endParaRPr sz="1800">
              <a:solidFill>
                <a:schemeClr val="dk2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link</a:t>
            </a:r>
            <a:endParaRPr sz="1800">
              <a:solidFill>
                <a:schemeClr val="dk2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69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>
                <a:solidFill>
                  <a:srgbClr val="4A86E8"/>
                </a:solidFill>
              </a:rPr>
              <a:t>Cenários de Uso </a:t>
            </a:r>
            <a:r>
              <a:rPr lang="en" sz="4300"/>
              <a:t>do ICMP</a:t>
            </a:r>
            <a:endParaRPr sz="4300"/>
          </a:p>
        </p:txBody>
      </p:sp>
      <p:sp>
        <p:nvSpPr>
          <p:cNvPr id="577" name="Google Shape;577;p69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8" name="Google Shape;578;p69"/>
          <p:cNvSpPr/>
          <p:nvPr/>
        </p:nvSpPr>
        <p:spPr>
          <a:xfrm>
            <a:off x="8055177" y="292676"/>
            <a:ext cx="796167" cy="796157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79" name="Google Shape;579;p69"/>
          <p:cNvPicPr preferRelativeResize="0"/>
          <p:nvPr/>
        </p:nvPicPr>
        <p:blipFill rotWithShape="1">
          <a:blip r:embed="rId3">
            <a:alphaModFix/>
          </a:blip>
          <a:srcRect b="21154" l="0" r="26182" t="0"/>
          <a:stretch/>
        </p:blipFill>
        <p:spPr>
          <a:xfrm>
            <a:off x="922000" y="1749175"/>
            <a:ext cx="1646425" cy="189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0" name="Google Shape;580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22702" y="2234762"/>
            <a:ext cx="1387450" cy="922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81" name="Google Shape;581;p69"/>
          <p:cNvCxnSpPr>
            <a:stCxn id="580" idx="1"/>
            <a:endCxn id="579" idx="3"/>
          </p:cNvCxnSpPr>
          <p:nvPr/>
        </p:nvCxnSpPr>
        <p:spPr>
          <a:xfrm rot="10800000">
            <a:off x="2568502" y="2696087"/>
            <a:ext cx="1054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2" name="Google Shape;582;p69"/>
          <p:cNvSpPr txBox="1"/>
          <p:nvPr/>
        </p:nvSpPr>
        <p:spPr>
          <a:xfrm>
            <a:off x="5220700" y="1985313"/>
            <a:ext cx="33837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 Medium"/>
              <a:buChar char="●"/>
            </a:pPr>
            <a:r>
              <a:rPr lang="en" sz="1800"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Não atingir o destino</a:t>
            </a:r>
            <a:endParaRPr sz="1800">
              <a:solidFill>
                <a:schemeClr val="dk2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 Medium"/>
              <a:buChar char="●"/>
            </a:pPr>
            <a:r>
              <a:rPr lang="en" sz="1800"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TTL expirou</a:t>
            </a:r>
            <a:endParaRPr sz="1800">
              <a:solidFill>
                <a:schemeClr val="dk2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 Medium"/>
              <a:buChar char="●"/>
            </a:pPr>
            <a:r>
              <a:rPr lang="en" sz="1800"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Parâmetro estranho </a:t>
            </a:r>
            <a:endParaRPr sz="1800">
              <a:solidFill>
                <a:schemeClr val="dk2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 Medium"/>
              <a:buChar char="●"/>
            </a:pPr>
            <a:r>
              <a:rPr lang="en" sz="1800"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Existe rota melhor</a:t>
            </a:r>
            <a:endParaRPr sz="1800">
              <a:solidFill>
                <a:schemeClr val="dk2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70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>
                <a:solidFill>
                  <a:srgbClr val="4A86E8"/>
                </a:solidFill>
              </a:rPr>
              <a:t>Cenários de Uso </a:t>
            </a:r>
            <a:r>
              <a:rPr lang="en" sz="4300"/>
              <a:t>do ICMP</a:t>
            </a:r>
            <a:endParaRPr sz="4300"/>
          </a:p>
        </p:txBody>
      </p:sp>
      <p:sp>
        <p:nvSpPr>
          <p:cNvPr id="588" name="Google Shape;588;p70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9" name="Google Shape;589;p70"/>
          <p:cNvSpPr/>
          <p:nvPr/>
        </p:nvSpPr>
        <p:spPr>
          <a:xfrm>
            <a:off x="8055177" y="292676"/>
            <a:ext cx="796167" cy="796157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90" name="Google Shape;590;p70"/>
          <p:cNvPicPr preferRelativeResize="0"/>
          <p:nvPr/>
        </p:nvPicPr>
        <p:blipFill rotWithShape="1">
          <a:blip r:embed="rId3">
            <a:alphaModFix/>
          </a:blip>
          <a:srcRect b="21154" l="0" r="26182" t="0"/>
          <a:stretch/>
        </p:blipFill>
        <p:spPr>
          <a:xfrm>
            <a:off x="922000" y="1749175"/>
            <a:ext cx="1646425" cy="1893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1" name="Google Shape;591;p70"/>
          <p:cNvCxnSpPr>
            <a:stCxn id="592" idx="1"/>
            <a:endCxn id="590" idx="3"/>
          </p:cNvCxnSpPr>
          <p:nvPr/>
        </p:nvCxnSpPr>
        <p:spPr>
          <a:xfrm rot="10800000">
            <a:off x="2568425" y="2696087"/>
            <a:ext cx="1054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93" name="Google Shape;593;p70"/>
          <p:cNvSpPr txBox="1"/>
          <p:nvPr/>
        </p:nvSpPr>
        <p:spPr>
          <a:xfrm>
            <a:off x="5220700" y="1985313"/>
            <a:ext cx="33837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 Medium"/>
              <a:buChar char="●"/>
            </a:pPr>
            <a:r>
              <a:rPr lang="en" sz="1800"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Timer de remontagem expirado</a:t>
            </a:r>
            <a:endParaRPr sz="1800">
              <a:solidFill>
                <a:schemeClr val="dk2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 Medium"/>
              <a:buChar char="●"/>
            </a:pPr>
            <a:r>
              <a:rPr lang="en" sz="1800"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Parâmetro estranho</a:t>
            </a:r>
            <a:endParaRPr sz="1800">
              <a:solidFill>
                <a:schemeClr val="dk2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 Medium"/>
              <a:buChar char="●"/>
            </a:pPr>
            <a:r>
              <a:rPr lang="en" sz="1800"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Não atingir o serviço</a:t>
            </a:r>
            <a:endParaRPr sz="1800">
              <a:solidFill>
                <a:schemeClr val="dk2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pic>
        <p:nvPicPr>
          <p:cNvPr id="592" name="Google Shape;592;p70"/>
          <p:cNvPicPr preferRelativeResize="0"/>
          <p:nvPr/>
        </p:nvPicPr>
        <p:blipFill rotWithShape="1">
          <a:blip r:embed="rId3">
            <a:alphaModFix/>
          </a:blip>
          <a:srcRect b="21154" l="24598" r="26183" t="0"/>
          <a:stretch/>
        </p:blipFill>
        <p:spPr>
          <a:xfrm>
            <a:off x="3622925" y="1749175"/>
            <a:ext cx="1097750" cy="189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71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>
                <a:solidFill>
                  <a:srgbClr val="4A86E8"/>
                </a:solidFill>
              </a:rPr>
              <a:t>Cenários de Uso </a:t>
            </a:r>
            <a:r>
              <a:rPr lang="en" sz="4300"/>
              <a:t>do ICMP</a:t>
            </a:r>
            <a:endParaRPr sz="4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/>
          </a:p>
        </p:txBody>
      </p:sp>
      <p:sp>
        <p:nvSpPr>
          <p:cNvPr id="599" name="Google Shape;599;p71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0" name="Google Shape;600;p71"/>
          <p:cNvSpPr txBox="1"/>
          <p:nvPr>
            <p:ph idx="1" type="body"/>
          </p:nvPr>
        </p:nvSpPr>
        <p:spPr>
          <a:xfrm>
            <a:off x="922000" y="1733550"/>
            <a:ext cx="76824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Quando um roteador descarta um pacote devido ao fato do TTL ter expirado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Quando o roteador não possui capacidade de bufferização para encaminhar o datagrama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Quando o roteador tem que fragmentar um datagrama com o bit "don't fragment" ligado</a:t>
            </a:r>
            <a:endParaRPr/>
          </a:p>
        </p:txBody>
      </p:sp>
      <p:sp>
        <p:nvSpPr>
          <p:cNvPr id="601" name="Google Shape;601;p71"/>
          <p:cNvSpPr/>
          <p:nvPr/>
        </p:nvSpPr>
        <p:spPr>
          <a:xfrm>
            <a:off x="8055177" y="292676"/>
            <a:ext cx="796167" cy="796157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Componentes de </a:t>
            </a:r>
            <a:r>
              <a:rPr lang="en" sz="4400">
                <a:solidFill>
                  <a:srgbClr val="4A86E8"/>
                </a:solidFill>
              </a:rPr>
              <a:t>Rede</a:t>
            </a:r>
            <a:endParaRPr sz="4400"/>
          </a:p>
        </p:txBody>
      </p:sp>
      <p:sp>
        <p:nvSpPr>
          <p:cNvPr id="104" name="Google Shape;104;p18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5" name="Google Shape;105;p18"/>
          <p:cNvGrpSpPr/>
          <p:nvPr/>
        </p:nvGrpSpPr>
        <p:grpSpPr>
          <a:xfrm>
            <a:off x="8120067" y="370812"/>
            <a:ext cx="729938" cy="641867"/>
            <a:chOff x="1928175" y="312600"/>
            <a:chExt cx="425000" cy="373700"/>
          </a:xfrm>
        </p:grpSpPr>
        <p:sp>
          <p:nvSpPr>
            <p:cNvPr id="106" name="Google Shape;106;p18"/>
            <p:cNvSpPr/>
            <p:nvPr/>
          </p:nvSpPr>
          <p:spPr>
            <a:xfrm>
              <a:off x="1928175" y="312600"/>
              <a:ext cx="425000" cy="373700"/>
            </a:xfrm>
            <a:custGeom>
              <a:rect b="b" l="l" r="r" t="t"/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1964825" y="349250"/>
              <a:ext cx="351700" cy="300425"/>
            </a:xfrm>
            <a:custGeom>
              <a:rect b="b" l="l" r="r" t="t"/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08" name="Google Shape;1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6063" y="1624775"/>
            <a:ext cx="5291872" cy="3089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72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>
                <a:solidFill>
                  <a:srgbClr val="4A86E8"/>
                </a:solidFill>
              </a:rPr>
              <a:t>Cenários de Uso </a:t>
            </a:r>
            <a:r>
              <a:rPr lang="en" sz="4300"/>
              <a:t>do ICMP</a:t>
            </a:r>
            <a:endParaRPr sz="4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/>
          </a:p>
        </p:txBody>
      </p:sp>
      <p:sp>
        <p:nvSpPr>
          <p:cNvPr id="607" name="Google Shape;607;p72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8" name="Google Shape;608;p72"/>
          <p:cNvSpPr txBox="1"/>
          <p:nvPr>
            <p:ph idx="1" type="body"/>
          </p:nvPr>
        </p:nvSpPr>
        <p:spPr>
          <a:xfrm>
            <a:off x="922000" y="1733550"/>
            <a:ext cx="76824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Quando o host ou o roteador descobrem um erro de sintaxe no cabeçalho do IP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Quando o roteador não tem uma rota para a rede destino na sua tabela de rotas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Quando o roteador solicita ao host fonte para usar uma outra rota de menor caminho</a:t>
            </a:r>
            <a:endParaRPr/>
          </a:p>
        </p:txBody>
      </p:sp>
      <p:sp>
        <p:nvSpPr>
          <p:cNvPr id="609" name="Google Shape;609;p72"/>
          <p:cNvSpPr/>
          <p:nvPr/>
        </p:nvSpPr>
        <p:spPr>
          <a:xfrm>
            <a:off x="8055177" y="292676"/>
            <a:ext cx="796167" cy="796157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73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>
                <a:solidFill>
                  <a:srgbClr val="4A86E8"/>
                </a:solidFill>
              </a:rPr>
              <a:t>Observações</a:t>
            </a:r>
            <a:r>
              <a:rPr lang="en" sz="4300">
                <a:solidFill>
                  <a:srgbClr val="4A86E8"/>
                </a:solidFill>
              </a:rPr>
              <a:t> </a:t>
            </a:r>
            <a:r>
              <a:rPr lang="en" sz="4300"/>
              <a:t>s</a:t>
            </a:r>
            <a:r>
              <a:rPr lang="en" sz="4300"/>
              <a:t>obre ICMP</a:t>
            </a:r>
            <a:endParaRPr sz="4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/>
          </a:p>
        </p:txBody>
      </p:sp>
      <p:sp>
        <p:nvSpPr>
          <p:cNvPr id="615" name="Google Shape;615;p73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6" name="Google Shape;616;p73"/>
          <p:cNvSpPr txBox="1"/>
          <p:nvPr>
            <p:ph idx="1" type="body"/>
          </p:nvPr>
        </p:nvSpPr>
        <p:spPr>
          <a:xfrm>
            <a:off x="922000" y="1733550"/>
            <a:ext cx="76824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Mensagens ICMP são roteadas como outro datagrama qualquer, não sendo garantida a sua entrega ao seu destino final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Não existe mensagem ICMP para reportar erros ou descarte de pacotes ICMP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Erros somente são reportados num datagrama não fragmentado ou no primeiro fragmento de um datagrama</a:t>
            </a:r>
            <a:endParaRPr/>
          </a:p>
        </p:txBody>
      </p:sp>
      <p:sp>
        <p:nvSpPr>
          <p:cNvPr id="617" name="Google Shape;617;p73"/>
          <p:cNvSpPr/>
          <p:nvPr/>
        </p:nvSpPr>
        <p:spPr>
          <a:xfrm>
            <a:off x="8055177" y="292676"/>
            <a:ext cx="796167" cy="796157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74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Quando </a:t>
            </a:r>
            <a:r>
              <a:rPr lang="en" sz="4300">
                <a:solidFill>
                  <a:srgbClr val="4A86E8"/>
                </a:solidFill>
              </a:rPr>
              <a:t>n</a:t>
            </a:r>
            <a:r>
              <a:rPr lang="en" sz="4300">
                <a:solidFill>
                  <a:srgbClr val="4A86E8"/>
                </a:solidFill>
              </a:rPr>
              <a:t>ão usar</a:t>
            </a:r>
            <a:r>
              <a:rPr lang="en" sz="4300"/>
              <a:t> ICMP</a:t>
            </a:r>
            <a:endParaRPr sz="4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/>
          </a:p>
        </p:txBody>
      </p:sp>
      <p:sp>
        <p:nvSpPr>
          <p:cNvPr id="623" name="Google Shape;623;p74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4" name="Google Shape;624;p74"/>
          <p:cNvSpPr txBox="1"/>
          <p:nvPr>
            <p:ph idx="1" type="body"/>
          </p:nvPr>
        </p:nvSpPr>
        <p:spPr>
          <a:xfrm>
            <a:off x="922000" y="1733550"/>
            <a:ext cx="76824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Roteamento ou entrega de mensagens ICMP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Datagramas broadcast ou multicast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Fragmentos de datagramas que não sejam os primeiros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Mensagens cujo endereço fonte não identifica um único host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Por exemplo, 127.0.0.1 ou 0.0.0.0</a:t>
            </a:r>
            <a:endParaRPr/>
          </a:p>
        </p:txBody>
      </p:sp>
      <p:sp>
        <p:nvSpPr>
          <p:cNvPr id="625" name="Google Shape;625;p74"/>
          <p:cNvSpPr/>
          <p:nvPr/>
        </p:nvSpPr>
        <p:spPr>
          <a:xfrm>
            <a:off x="8055177" y="292676"/>
            <a:ext cx="796167" cy="796157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75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Protocolo </a:t>
            </a:r>
            <a:r>
              <a:rPr lang="en" sz="4400">
                <a:solidFill>
                  <a:srgbClr val="4A86E8"/>
                </a:solidFill>
              </a:rPr>
              <a:t>ICMP </a:t>
            </a:r>
            <a:endParaRPr sz="4400"/>
          </a:p>
        </p:txBody>
      </p:sp>
      <p:sp>
        <p:nvSpPr>
          <p:cNvPr id="631" name="Google Shape;631;p75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2" name="Google Shape;632;p75"/>
          <p:cNvSpPr txBox="1"/>
          <p:nvPr>
            <p:ph idx="1" type="body"/>
          </p:nvPr>
        </p:nvSpPr>
        <p:spPr>
          <a:xfrm>
            <a:off x="922000" y="1733550"/>
            <a:ext cx="76824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 cabeçalho ICMP inicia após o cabeçalho IPv4 e é identificado pelo número de protocolo 1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Todos os pacotes ICMP tem cabeçalho de 8 bytes e campo de dados de tamanho variável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Os primeiros 4 bytes do cabeçalho tem formato fixo, enquanto os 4 bytes restantes dependem do tipo/código do pacote ICMP</a:t>
            </a:r>
            <a:endParaRPr/>
          </a:p>
        </p:txBody>
      </p:sp>
      <p:grpSp>
        <p:nvGrpSpPr>
          <p:cNvPr id="633" name="Google Shape;633;p75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634" name="Google Shape;634;p75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75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76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41" name="Google Shape;641;p76"/>
          <p:cNvGrpSpPr/>
          <p:nvPr/>
        </p:nvGrpSpPr>
        <p:grpSpPr>
          <a:xfrm>
            <a:off x="8120067" y="370812"/>
            <a:ext cx="729938" cy="641867"/>
            <a:chOff x="1928175" y="312600"/>
            <a:chExt cx="425000" cy="373700"/>
          </a:xfrm>
        </p:grpSpPr>
        <p:sp>
          <p:nvSpPr>
            <p:cNvPr id="642" name="Google Shape;642;p76"/>
            <p:cNvSpPr/>
            <p:nvPr/>
          </p:nvSpPr>
          <p:spPr>
            <a:xfrm>
              <a:off x="1928175" y="312600"/>
              <a:ext cx="425000" cy="373700"/>
            </a:xfrm>
            <a:custGeom>
              <a:rect b="b" l="l" r="r" t="t"/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76"/>
            <p:cNvSpPr/>
            <p:nvPr/>
          </p:nvSpPr>
          <p:spPr>
            <a:xfrm>
              <a:off x="1964825" y="349250"/>
              <a:ext cx="351700" cy="300425"/>
            </a:xfrm>
            <a:custGeom>
              <a:rect b="b" l="l" r="r" t="t"/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4" name="Google Shape;644;p76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Protocolo </a:t>
            </a:r>
            <a:r>
              <a:rPr lang="en" sz="4400">
                <a:solidFill>
                  <a:srgbClr val="4A86E8"/>
                </a:solidFill>
              </a:rPr>
              <a:t>ICMP</a:t>
            </a:r>
            <a:endParaRPr sz="4400">
              <a:solidFill>
                <a:srgbClr val="4A86E8"/>
              </a:solidFill>
            </a:endParaRPr>
          </a:p>
        </p:txBody>
      </p:sp>
      <p:pic>
        <p:nvPicPr>
          <p:cNvPr id="645" name="Google Shape;645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012" y="1978825"/>
            <a:ext cx="8231974" cy="134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77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Mensagens </a:t>
            </a:r>
            <a:r>
              <a:rPr lang="en" sz="4400">
                <a:solidFill>
                  <a:srgbClr val="4A86E8"/>
                </a:solidFill>
              </a:rPr>
              <a:t>ICMP </a:t>
            </a:r>
            <a:endParaRPr sz="4400"/>
          </a:p>
        </p:txBody>
      </p:sp>
      <p:sp>
        <p:nvSpPr>
          <p:cNvPr id="651" name="Google Shape;651;p77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2" name="Google Shape;652;p77"/>
          <p:cNvSpPr txBox="1"/>
          <p:nvPr>
            <p:ph idx="1" type="body"/>
          </p:nvPr>
        </p:nvSpPr>
        <p:spPr>
          <a:xfrm>
            <a:off x="922000" y="1733550"/>
            <a:ext cx="76824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Uma mensagem ICMP sempre inclui o cabeçalho e os primeiros 64 bits de dados do pacote causador do problema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Tipo: especifica o significado da mensagem e o formato do restante do pacote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Código: aponta qual o erro do datagrama</a:t>
            </a:r>
            <a:endParaRPr sz="1600"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A interpretação desse campo é dependente do tipo da mensagem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Checksum: aplicado à toda mensagem; mesmo algoritmo do IP</a:t>
            </a:r>
            <a:endParaRPr sz="1600"/>
          </a:p>
        </p:txBody>
      </p:sp>
      <p:grpSp>
        <p:nvGrpSpPr>
          <p:cNvPr id="653" name="Google Shape;653;p77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654" name="Google Shape;654;p77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77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78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61" name="Google Shape;661;p78"/>
          <p:cNvGrpSpPr/>
          <p:nvPr/>
        </p:nvGrpSpPr>
        <p:grpSpPr>
          <a:xfrm>
            <a:off x="8120067" y="370812"/>
            <a:ext cx="729938" cy="641867"/>
            <a:chOff x="1928175" y="312600"/>
            <a:chExt cx="425000" cy="373700"/>
          </a:xfrm>
        </p:grpSpPr>
        <p:sp>
          <p:nvSpPr>
            <p:cNvPr id="662" name="Google Shape;662;p78"/>
            <p:cNvSpPr/>
            <p:nvPr/>
          </p:nvSpPr>
          <p:spPr>
            <a:xfrm>
              <a:off x="1928175" y="312600"/>
              <a:ext cx="425000" cy="373700"/>
            </a:xfrm>
            <a:custGeom>
              <a:rect b="b" l="l" r="r" t="t"/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78"/>
            <p:cNvSpPr/>
            <p:nvPr/>
          </p:nvSpPr>
          <p:spPr>
            <a:xfrm>
              <a:off x="1964825" y="349250"/>
              <a:ext cx="351700" cy="300425"/>
            </a:xfrm>
            <a:custGeom>
              <a:rect b="b" l="l" r="r" t="t"/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664" name="Google Shape;664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7550" y="1624775"/>
            <a:ext cx="4660293" cy="3089525"/>
          </a:xfrm>
          <a:prstGeom prst="rect">
            <a:avLst/>
          </a:prstGeom>
          <a:noFill/>
          <a:ln>
            <a:noFill/>
          </a:ln>
        </p:spPr>
      </p:pic>
      <p:sp>
        <p:nvSpPr>
          <p:cNvPr id="665" name="Google Shape;665;p78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Mensagens </a:t>
            </a:r>
            <a:r>
              <a:rPr lang="en" sz="4400">
                <a:solidFill>
                  <a:srgbClr val="4A86E8"/>
                </a:solidFill>
              </a:rPr>
              <a:t>ICMP</a:t>
            </a:r>
            <a:endParaRPr sz="44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79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Mensagens </a:t>
            </a:r>
            <a:r>
              <a:rPr lang="en" sz="4400">
                <a:solidFill>
                  <a:srgbClr val="4A86E8"/>
                </a:solidFill>
              </a:rPr>
              <a:t>ICMP </a:t>
            </a:r>
            <a:endParaRPr sz="4400"/>
          </a:p>
        </p:txBody>
      </p:sp>
      <p:sp>
        <p:nvSpPr>
          <p:cNvPr id="671" name="Google Shape;671;p79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2" name="Google Shape;672;p79"/>
          <p:cNvSpPr txBox="1"/>
          <p:nvPr>
            <p:ph idx="1" type="body"/>
          </p:nvPr>
        </p:nvSpPr>
        <p:spPr>
          <a:xfrm>
            <a:off x="922000" y="1733550"/>
            <a:ext cx="76824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Exemplo 1: ping envia uma mensagem ICMP do tipo “8” e código “0” para um host, que devolve uma resposta do tipo “0” e código “0”</a:t>
            </a:r>
            <a:endParaRPr/>
          </a:p>
        </p:txBody>
      </p:sp>
      <p:grpSp>
        <p:nvGrpSpPr>
          <p:cNvPr id="673" name="Google Shape;673;p79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674" name="Google Shape;674;p79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79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80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Mensagens </a:t>
            </a:r>
            <a:r>
              <a:rPr lang="en" sz="4400">
                <a:solidFill>
                  <a:srgbClr val="4A86E8"/>
                </a:solidFill>
              </a:rPr>
              <a:t>ICMP </a:t>
            </a:r>
            <a:endParaRPr sz="4400"/>
          </a:p>
        </p:txBody>
      </p:sp>
      <p:sp>
        <p:nvSpPr>
          <p:cNvPr id="681" name="Google Shape;681;p80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2" name="Google Shape;682;p80"/>
          <p:cNvSpPr txBox="1"/>
          <p:nvPr>
            <p:ph idx="1" type="body"/>
          </p:nvPr>
        </p:nvSpPr>
        <p:spPr>
          <a:xfrm>
            <a:off x="922000" y="1733550"/>
            <a:ext cx="76824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Exemplo 2: considere o comando de traceroute, onde o remetente envia uma série de segmentos UDP ao destino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Envio do primeiro datagrama com campo TTL = 1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Envio do segundo datagrama com campo TTL = 2 e, assim, por diante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P</a:t>
            </a:r>
            <a:r>
              <a:rPr lang="en"/>
              <a:t>ara cada datagrama, o remetente recebe uma msg. de resposta e pode na sequência calcular o tempo de ida e volta</a:t>
            </a:r>
            <a:endParaRPr/>
          </a:p>
        </p:txBody>
      </p:sp>
      <p:grpSp>
        <p:nvGrpSpPr>
          <p:cNvPr id="683" name="Google Shape;683;p80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684" name="Google Shape;684;p80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80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81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Mensagens </a:t>
            </a:r>
            <a:r>
              <a:rPr lang="en" sz="4400">
                <a:solidFill>
                  <a:srgbClr val="4A86E8"/>
                </a:solidFill>
              </a:rPr>
              <a:t>ICMP </a:t>
            </a:r>
            <a:endParaRPr sz="4400"/>
          </a:p>
        </p:txBody>
      </p:sp>
      <p:sp>
        <p:nvSpPr>
          <p:cNvPr id="691" name="Google Shape;691;p81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2" name="Google Shape;692;p81"/>
          <p:cNvSpPr txBox="1"/>
          <p:nvPr>
            <p:ph idx="1" type="body"/>
          </p:nvPr>
        </p:nvSpPr>
        <p:spPr>
          <a:xfrm>
            <a:off x="922000" y="1733550"/>
            <a:ext cx="76824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Exemplo 2: considere o comando de traceroute, onde o remetente envia uma série de segmentos UDP ao destino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Quando</a:t>
            </a:r>
            <a:r>
              <a:rPr lang="en"/>
              <a:t> o enésimo datagrama chega no enésimo roteador, o roteador percebe que o datagrama acabou de expirar e envia uma </a:t>
            </a:r>
            <a:r>
              <a:rPr lang="en"/>
              <a:t>mensagem</a:t>
            </a:r>
            <a:r>
              <a:rPr lang="en"/>
              <a:t> ICMP do tipo “11” e código “0”, contendo o nome e IP do roteador</a:t>
            </a:r>
            <a:endParaRPr/>
          </a:p>
        </p:txBody>
      </p:sp>
      <p:grpSp>
        <p:nvGrpSpPr>
          <p:cNvPr id="693" name="Google Shape;693;p81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694" name="Google Shape;694;p81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81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Formato do </a:t>
            </a:r>
            <a:r>
              <a:rPr lang="en" sz="4200">
                <a:solidFill>
                  <a:srgbClr val="4A86E8"/>
                </a:solidFill>
              </a:rPr>
              <a:t>Datagrama IP</a:t>
            </a:r>
            <a:endParaRPr sz="4200"/>
          </a:p>
        </p:txBody>
      </p:sp>
      <p:sp>
        <p:nvSpPr>
          <p:cNvPr id="114" name="Google Shape;114;p19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5" name="Google Shape;115;p19"/>
          <p:cNvGrpSpPr/>
          <p:nvPr/>
        </p:nvGrpSpPr>
        <p:grpSpPr>
          <a:xfrm>
            <a:off x="8120067" y="370812"/>
            <a:ext cx="729938" cy="641867"/>
            <a:chOff x="1928175" y="312600"/>
            <a:chExt cx="425000" cy="373700"/>
          </a:xfrm>
        </p:grpSpPr>
        <p:sp>
          <p:nvSpPr>
            <p:cNvPr id="116" name="Google Shape;116;p19"/>
            <p:cNvSpPr/>
            <p:nvPr/>
          </p:nvSpPr>
          <p:spPr>
            <a:xfrm>
              <a:off x="1928175" y="312600"/>
              <a:ext cx="425000" cy="373700"/>
            </a:xfrm>
            <a:custGeom>
              <a:rect b="b" l="l" r="r" t="t"/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9"/>
            <p:cNvSpPr/>
            <p:nvPr/>
          </p:nvSpPr>
          <p:spPr>
            <a:xfrm>
              <a:off x="1964825" y="349250"/>
              <a:ext cx="351700" cy="300425"/>
            </a:xfrm>
            <a:custGeom>
              <a:rect b="b" l="l" r="r" t="t"/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18" name="Google Shape;11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1150" y="1644075"/>
            <a:ext cx="4901694" cy="3089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82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Mensagens </a:t>
            </a:r>
            <a:r>
              <a:rPr lang="en" sz="4400">
                <a:solidFill>
                  <a:srgbClr val="4A86E8"/>
                </a:solidFill>
              </a:rPr>
              <a:t>ICMP </a:t>
            </a:r>
            <a:endParaRPr sz="4400"/>
          </a:p>
        </p:txBody>
      </p:sp>
      <p:sp>
        <p:nvSpPr>
          <p:cNvPr id="701" name="Google Shape;701;p82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2" name="Google Shape;702;p82"/>
          <p:cNvSpPr txBox="1"/>
          <p:nvPr>
            <p:ph idx="1" type="body"/>
          </p:nvPr>
        </p:nvSpPr>
        <p:spPr>
          <a:xfrm>
            <a:off x="922000" y="1733550"/>
            <a:ext cx="76824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Quando o traceroute para de enviar segmentos UDP?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C</a:t>
            </a:r>
            <a:r>
              <a:rPr lang="en"/>
              <a:t>omo o TTL é incrementado a cada datagrama enviado, um dos datagramas irá chegar ao destinatário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Como este segmento UDP contém um número de porta improvável, “host” de destino devolve mensagem ICMP informando que a porta não pode ser alcançada, ou seja, msg. tipo “3” e código “3”</a:t>
            </a:r>
            <a:endParaRPr/>
          </a:p>
        </p:txBody>
      </p:sp>
      <p:grpSp>
        <p:nvGrpSpPr>
          <p:cNvPr id="703" name="Google Shape;703;p82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704" name="Google Shape;704;p82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82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83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Mensagens </a:t>
            </a:r>
            <a:r>
              <a:rPr lang="en" sz="4400">
                <a:solidFill>
                  <a:srgbClr val="4A86E8"/>
                </a:solidFill>
              </a:rPr>
              <a:t>ICMP </a:t>
            </a:r>
            <a:endParaRPr sz="4400"/>
          </a:p>
        </p:txBody>
      </p:sp>
      <p:sp>
        <p:nvSpPr>
          <p:cNvPr id="711" name="Google Shape;711;p83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2" name="Google Shape;712;p83"/>
          <p:cNvSpPr txBox="1"/>
          <p:nvPr>
            <p:ph idx="1" type="body"/>
          </p:nvPr>
        </p:nvSpPr>
        <p:spPr>
          <a:xfrm>
            <a:off x="922000" y="1733550"/>
            <a:ext cx="76824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Quando o traceroute para de enviar segmentos UDP?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Q</a:t>
            </a:r>
            <a:r>
              <a:rPr lang="en"/>
              <a:t>uando esta mensagem ICMP chega ao remetente, o mesmo sabe que não precisa mais enviar segmentos UDP, pois atingiu o destinatário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Observação: “traceroute” envia um conjunto de 03 segmentos UDP, o que permite a obtenção de 03 resultados para TTL.</a:t>
            </a:r>
            <a:endParaRPr/>
          </a:p>
        </p:txBody>
      </p:sp>
      <p:grpSp>
        <p:nvGrpSpPr>
          <p:cNvPr id="713" name="Google Shape;713;p83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714" name="Google Shape;714;p83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83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84"/>
          <p:cNvSpPr txBox="1"/>
          <p:nvPr>
            <p:ph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Endereçamento IPv6</a:t>
            </a:r>
            <a:endParaRPr/>
          </a:p>
        </p:txBody>
      </p:sp>
      <p:sp>
        <p:nvSpPr>
          <p:cNvPr id="721" name="Google Shape;721;p84"/>
          <p:cNvSpPr txBox="1"/>
          <p:nvPr>
            <p:ph idx="1" type="subTitle"/>
          </p:nvPr>
        </p:nvSpPr>
        <p:spPr>
          <a:xfrm>
            <a:off x="685800" y="38306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Formato do Datagrama, Transição IPv4 -&gt; IPv6, Mecanismos de Adaptação</a:t>
            </a:r>
            <a:endParaRPr/>
          </a:p>
        </p:txBody>
      </p:sp>
      <p:sp>
        <p:nvSpPr>
          <p:cNvPr id="722" name="Google Shape;722;p84"/>
          <p:cNvSpPr txBox="1"/>
          <p:nvPr/>
        </p:nvSpPr>
        <p:spPr>
          <a:xfrm>
            <a:off x="7811325" y="0"/>
            <a:ext cx="960900" cy="13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4</a:t>
            </a:r>
            <a:endParaRPr sz="96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85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Protocolo</a:t>
            </a:r>
            <a:r>
              <a:rPr lang="en" sz="4400"/>
              <a:t> </a:t>
            </a:r>
            <a:r>
              <a:rPr lang="en" sz="4400">
                <a:solidFill>
                  <a:srgbClr val="4A86E8"/>
                </a:solidFill>
              </a:rPr>
              <a:t>IPv6</a:t>
            </a:r>
            <a:endParaRPr sz="4400"/>
          </a:p>
        </p:txBody>
      </p:sp>
      <p:sp>
        <p:nvSpPr>
          <p:cNvPr id="728" name="Google Shape;728;p85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9" name="Google Shape;729;p85"/>
          <p:cNvSpPr txBox="1"/>
          <p:nvPr>
            <p:ph idx="1" type="body"/>
          </p:nvPr>
        </p:nvSpPr>
        <p:spPr>
          <a:xfrm>
            <a:off x="922000" y="1733550"/>
            <a:ext cx="76824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Capacidade de endereçamento expandida (32 para 128 bits)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Introdução de endereço para qualquer membro (anycast)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Cabeçalho fixo e aprimorado de 40 bytes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M</a:t>
            </a:r>
            <a:r>
              <a:rPr lang="en"/>
              <a:t>aior velocidade de processamento e de transmissão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Sem suporte a </a:t>
            </a:r>
            <a:r>
              <a:rPr lang="en"/>
              <a:t>fragmentação</a:t>
            </a:r>
            <a:r>
              <a:rPr lang="en"/>
              <a:t> de datagramas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Rotulação de fluxo e prioridade (padrões RFC 1752 e RFC 2460)</a:t>
            </a:r>
            <a:endParaRPr/>
          </a:p>
        </p:txBody>
      </p:sp>
      <p:sp>
        <p:nvSpPr>
          <p:cNvPr id="730" name="Google Shape;730;p85"/>
          <p:cNvSpPr/>
          <p:nvPr/>
        </p:nvSpPr>
        <p:spPr>
          <a:xfrm>
            <a:off x="8055177" y="292676"/>
            <a:ext cx="796167" cy="796157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86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36" name="Google Shape;736;p86"/>
          <p:cNvGrpSpPr/>
          <p:nvPr/>
        </p:nvGrpSpPr>
        <p:grpSpPr>
          <a:xfrm>
            <a:off x="8120067" y="370812"/>
            <a:ext cx="729938" cy="641867"/>
            <a:chOff x="1928175" y="312600"/>
            <a:chExt cx="425000" cy="373700"/>
          </a:xfrm>
        </p:grpSpPr>
        <p:sp>
          <p:nvSpPr>
            <p:cNvPr id="737" name="Google Shape;737;p86"/>
            <p:cNvSpPr/>
            <p:nvPr/>
          </p:nvSpPr>
          <p:spPr>
            <a:xfrm>
              <a:off x="1928175" y="312600"/>
              <a:ext cx="425000" cy="373700"/>
            </a:xfrm>
            <a:custGeom>
              <a:rect b="b" l="l" r="r" t="t"/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86"/>
            <p:cNvSpPr/>
            <p:nvPr/>
          </p:nvSpPr>
          <p:spPr>
            <a:xfrm>
              <a:off x="1964825" y="349250"/>
              <a:ext cx="351700" cy="300425"/>
            </a:xfrm>
            <a:custGeom>
              <a:rect b="b" l="l" r="r" t="t"/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739" name="Google Shape;739;p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3600" y="1607950"/>
            <a:ext cx="5396800" cy="3084925"/>
          </a:xfrm>
          <a:prstGeom prst="rect">
            <a:avLst/>
          </a:prstGeom>
          <a:noFill/>
          <a:ln>
            <a:noFill/>
          </a:ln>
        </p:spPr>
      </p:pic>
      <p:sp>
        <p:nvSpPr>
          <p:cNvPr id="740" name="Google Shape;740;p86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Datagrama </a:t>
            </a:r>
            <a:r>
              <a:rPr lang="en" sz="4400">
                <a:solidFill>
                  <a:srgbClr val="4A86E8"/>
                </a:solidFill>
              </a:rPr>
              <a:t>IPv6</a:t>
            </a:r>
            <a:endParaRPr sz="4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87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Datagrama </a:t>
            </a:r>
            <a:r>
              <a:rPr lang="en" sz="4400">
                <a:solidFill>
                  <a:srgbClr val="4A86E8"/>
                </a:solidFill>
              </a:rPr>
              <a:t>IPv6</a:t>
            </a:r>
            <a:endParaRPr sz="4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/>
          </a:p>
        </p:txBody>
      </p:sp>
      <p:sp>
        <p:nvSpPr>
          <p:cNvPr id="746" name="Google Shape;746;p87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7" name="Google Shape;747;p87"/>
          <p:cNvSpPr txBox="1"/>
          <p:nvPr>
            <p:ph idx="1" type="body"/>
          </p:nvPr>
        </p:nvSpPr>
        <p:spPr>
          <a:xfrm>
            <a:off x="922000" y="1733550"/>
            <a:ext cx="76824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Versão (4 bits): número de versão do IP = 6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Classe de tráfego (8 bits): pode ser usado para dar prioridade a certos datagramas dentro de um fluxo ou de certas aplicações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Rótulo de fluxo </a:t>
            </a:r>
            <a:r>
              <a:rPr lang="en"/>
              <a:t>(20 bits): permite identificar um fluxo de datagramas para o qual se deseja tratamento particular</a:t>
            </a:r>
            <a:endParaRPr/>
          </a:p>
        </p:txBody>
      </p:sp>
      <p:grpSp>
        <p:nvGrpSpPr>
          <p:cNvPr id="748" name="Google Shape;748;p87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749" name="Google Shape;749;p87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87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88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Datagrama </a:t>
            </a:r>
            <a:r>
              <a:rPr lang="en" sz="4400">
                <a:solidFill>
                  <a:srgbClr val="4A86E8"/>
                </a:solidFill>
              </a:rPr>
              <a:t>IPv6</a:t>
            </a:r>
            <a:endParaRPr sz="4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/>
          </a:p>
        </p:txBody>
      </p:sp>
      <p:sp>
        <p:nvSpPr>
          <p:cNvPr id="756" name="Google Shape;756;p88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7" name="Google Shape;757;p88"/>
          <p:cNvSpPr txBox="1"/>
          <p:nvPr>
            <p:ph idx="1" type="body"/>
          </p:nvPr>
        </p:nvSpPr>
        <p:spPr>
          <a:xfrm>
            <a:off x="922000" y="1733550"/>
            <a:ext cx="76824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Comprimento da carga útil (16 bits): valor de 16 bits tratado como número inteiro sem sinal, informando quantos bytes há no datagrama IPv6 que se segue ao pacote do cabeçalho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Próximo cabeçalho (8 bits): identifica o protocolo ao qual deve ser entregue a carga ou “payload” do datagrama</a:t>
            </a:r>
            <a:endParaRPr/>
          </a:p>
        </p:txBody>
      </p:sp>
      <p:grpSp>
        <p:nvGrpSpPr>
          <p:cNvPr id="758" name="Google Shape;758;p88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759" name="Google Shape;759;p88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88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89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Datagrama </a:t>
            </a:r>
            <a:r>
              <a:rPr lang="en" sz="4400">
                <a:solidFill>
                  <a:srgbClr val="4A86E8"/>
                </a:solidFill>
              </a:rPr>
              <a:t>IPv6</a:t>
            </a:r>
            <a:endParaRPr sz="4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/>
          </a:p>
        </p:txBody>
      </p:sp>
      <p:sp>
        <p:nvSpPr>
          <p:cNvPr id="766" name="Google Shape;766;p89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67" name="Google Shape;767;p89"/>
          <p:cNvSpPr txBox="1"/>
          <p:nvPr>
            <p:ph idx="1" type="body"/>
          </p:nvPr>
        </p:nvSpPr>
        <p:spPr>
          <a:xfrm>
            <a:off x="922000" y="1733550"/>
            <a:ext cx="76824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Limite de saltos (4 bits): valor que será decrementado em 1 unidade em cada roteador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Se chegar a zero, o datagrama é descartado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Endereços de origem e de destino (bits): padrão RFC 4291 - multicast, unicast e anycast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Dados (bits): carga útil (payload)</a:t>
            </a:r>
            <a:endParaRPr/>
          </a:p>
        </p:txBody>
      </p:sp>
      <p:grpSp>
        <p:nvGrpSpPr>
          <p:cNvPr id="768" name="Google Shape;768;p89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769" name="Google Shape;769;p89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89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90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Protocolo </a:t>
            </a:r>
            <a:r>
              <a:rPr lang="en" sz="4400">
                <a:solidFill>
                  <a:srgbClr val="4A86E8"/>
                </a:solidFill>
              </a:rPr>
              <a:t>IPv6</a:t>
            </a:r>
            <a:endParaRPr sz="4400"/>
          </a:p>
        </p:txBody>
      </p:sp>
      <p:sp>
        <p:nvSpPr>
          <p:cNvPr id="776" name="Google Shape;776;p90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7" name="Google Shape;777;p90"/>
          <p:cNvSpPr txBox="1"/>
          <p:nvPr>
            <p:ph idx="1" type="body"/>
          </p:nvPr>
        </p:nvSpPr>
        <p:spPr>
          <a:xfrm>
            <a:off x="922000" y="1733550"/>
            <a:ext cx="76824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Campos ausentes: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fragmentação / remontagem - estas operações podem ser realizadas somente pelo remetente e destinatário</a:t>
            </a:r>
            <a:endParaRPr sz="1600"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Caso não seja possível processar um datagrama, no roteador, este descarta e envia uma msg. ICMP de volta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</a:t>
            </a:r>
            <a:r>
              <a:rPr lang="en" sz="1600"/>
              <a:t>hecksum - funcionalidade considerada redundante na camada de rede, uma vez que tanto a camada de transporte quanto a camada de enlace contemplam tal funcionalidade</a:t>
            </a:r>
            <a:endParaRPr sz="1600"/>
          </a:p>
        </p:txBody>
      </p:sp>
      <p:sp>
        <p:nvSpPr>
          <p:cNvPr id="778" name="Google Shape;778;p90"/>
          <p:cNvSpPr/>
          <p:nvPr/>
        </p:nvSpPr>
        <p:spPr>
          <a:xfrm>
            <a:off x="8055177" y="292676"/>
            <a:ext cx="796167" cy="796157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91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Protocolo </a:t>
            </a:r>
            <a:r>
              <a:rPr lang="en" sz="4400">
                <a:solidFill>
                  <a:srgbClr val="4A86E8"/>
                </a:solidFill>
              </a:rPr>
              <a:t>IPv6</a:t>
            </a:r>
            <a:endParaRPr sz="4400"/>
          </a:p>
        </p:txBody>
      </p:sp>
      <p:sp>
        <p:nvSpPr>
          <p:cNvPr id="784" name="Google Shape;784;p91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5" name="Google Shape;785;p91"/>
          <p:cNvSpPr txBox="1"/>
          <p:nvPr>
            <p:ph idx="1" type="body"/>
          </p:nvPr>
        </p:nvSpPr>
        <p:spPr>
          <a:xfrm>
            <a:off x="922000" y="1733550"/>
            <a:ext cx="76824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Campos ausentes: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opções - não faz parte do cabeçalho padrão, mas também não foi excluído, está presente no cabeçalho como “próximo cabeçalho</a:t>
            </a:r>
            <a:endParaRPr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Sugere que o IPv6 poderá comportar adição no cabeçalho, assim como nos cabeçalhos dos protocolos TCP e UDP</a:t>
            </a:r>
            <a:endParaRPr/>
          </a:p>
        </p:txBody>
      </p:sp>
      <p:sp>
        <p:nvSpPr>
          <p:cNvPr id="786" name="Google Shape;786;p91"/>
          <p:cNvSpPr/>
          <p:nvPr/>
        </p:nvSpPr>
        <p:spPr>
          <a:xfrm>
            <a:off x="8055177" y="292676"/>
            <a:ext cx="796167" cy="796157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Formato do </a:t>
            </a:r>
            <a:r>
              <a:rPr lang="en" sz="4200">
                <a:solidFill>
                  <a:srgbClr val="4A86E8"/>
                </a:solidFill>
              </a:rPr>
              <a:t>Datagrama IP</a:t>
            </a:r>
            <a:endParaRPr sz="4400"/>
          </a:p>
        </p:txBody>
      </p:sp>
      <p:sp>
        <p:nvSpPr>
          <p:cNvPr id="124" name="Google Shape;124;p20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5" name="Google Shape;125;p20"/>
          <p:cNvSpPr txBox="1"/>
          <p:nvPr>
            <p:ph idx="1" type="body"/>
          </p:nvPr>
        </p:nvSpPr>
        <p:spPr>
          <a:xfrm>
            <a:off x="922000" y="1657350"/>
            <a:ext cx="78393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b="1" lang="en" sz="1600">
                <a:latin typeface="Raleway"/>
                <a:ea typeface="Raleway"/>
                <a:cs typeface="Raleway"/>
                <a:sym typeface="Raleway"/>
              </a:rPr>
              <a:t>Versão</a:t>
            </a:r>
            <a:r>
              <a:rPr lang="en" sz="1600"/>
              <a:t> </a:t>
            </a:r>
            <a:r>
              <a:rPr b="1" lang="en" sz="1600">
                <a:latin typeface="Raleway"/>
                <a:ea typeface="Raleway"/>
                <a:cs typeface="Raleway"/>
                <a:sym typeface="Raleway"/>
              </a:rPr>
              <a:t>(4 bits)</a:t>
            </a:r>
            <a:r>
              <a:rPr lang="en" sz="1600"/>
              <a:t>: especifica a versão do protocolo do datagrama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Ao analisar a versão do datagrama o roteador pode determinar como interpretar o restante do datagrama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>
                <a:latin typeface="Raleway"/>
                <a:ea typeface="Raleway"/>
                <a:cs typeface="Raleway"/>
                <a:sym typeface="Raleway"/>
              </a:rPr>
              <a:t>Comprimento do cabeçalho (IHL) (4 bits):</a:t>
            </a:r>
            <a:r>
              <a:rPr lang="en" sz="1600"/>
              <a:t> determina onde o dado começa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Um datagrama IPv4 pode conter um número variável de opções </a:t>
            </a:r>
            <a:endParaRPr sz="1600"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Incluídas no cabeçalho do datagrama IPv4	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 maior parte dos datagramas IP não contém opções </a:t>
            </a:r>
            <a:endParaRPr sz="1600"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O datagrama IP típico tem um cabeçalho de 20 bytes</a:t>
            </a:r>
            <a:endParaRPr sz="1600"/>
          </a:p>
        </p:txBody>
      </p:sp>
      <p:sp>
        <p:nvSpPr>
          <p:cNvPr id="126" name="Google Shape;126;p20"/>
          <p:cNvSpPr/>
          <p:nvPr/>
        </p:nvSpPr>
        <p:spPr>
          <a:xfrm>
            <a:off x="8055177" y="292676"/>
            <a:ext cx="796167" cy="796157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92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4A86E8"/>
                </a:solidFill>
              </a:rPr>
              <a:t>Transição </a:t>
            </a:r>
            <a:r>
              <a:rPr lang="en" sz="4400"/>
              <a:t>IPv4 -&gt; IPv6</a:t>
            </a:r>
            <a:endParaRPr sz="4400"/>
          </a:p>
        </p:txBody>
      </p:sp>
      <p:sp>
        <p:nvSpPr>
          <p:cNvPr id="792" name="Google Shape;792;p92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93" name="Google Shape;793;p92"/>
          <p:cNvSpPr txBox="1"/>
          <p:nvPr>
            <p:ph idx="1" type="body"/>
          </p:nvPr>
        </p:nvSpPr>
        <p:spPr>
          <a:xfrm>
            <a:off x="922000" y="1733550"/>
            <a:ext cx="76824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O</a:t>
            </a:r>
            <a:r>
              <a:rPr lang="en" sz="1700"/>
              <a:t> IPv6 pode receber e rotear datagramas IPv4, mas o IPv4 não pode manusear datagramas IPv6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Nem todos os roteadores poderão ser atualizados simultaneamente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“D</a:t>
            </a:r>
            <a:r>
              <a:rPr lang="en" sz="1700"/>
              <a:t>ia da conversão” - modificar em uma data específica todas as máquinas da Internet através da atualização do IPv4 para IPv6</a:t>
            </a:r>
            <a:endParaRPr sz="1700"/>
          </a:p>
        </p:txBody>
      </p:sp>
      <p:sp>
        <p:nvSpPr>
          <p:cNvPr id="794" name="Google Shape;794;p92"/>
          <p:cNvSpPr/>
          <p:nvPr/>
        </p:nvSpPr>
        <p:spPr>
          <a:xfrm>
            <a:off x="8055177" y="292676"/>
            <a:ext cx="796167" cy="796157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93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4A86E8"/>
                </a:solidFill>
              </a:rPr>
              <a:t>Transição </a:t>
            </a:r>
            <a:r>
              <a:rPr lang="en" sz="4400"/>
              <a:t>IPv4 -&gt; IPv6</a:t>
            </a:r>
            <a:endParaRPr sz="4400"/>
          </a:p>
        </p:txBody>
      </p:sp>
      <p:sp>
        <p:nvSpPr>
          <p:cNvPr id="800" name="Google Shape;800;p93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01" name="Google Shape;801;p93"/>
          <p:cNvSpPr txBox="1"/>
          <p:nvPr>
            <p:ph idx="1" type="body"/>
          </p:nvPr>
        </p:nvSpPr>
        <p:spPr>
          <a:xfrm>
            <a:off x="922000" y="1733550"/>
            <a:ext cx="76824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O IPv6 pode contemplar uma implementação completa do IPv4, para enviar datagramas dos dois tipos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Pilha dupla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Os datagramas IPv6 serão transportados como carga útil em datagramas IPv4 quando for necessário, não obstante, depende da habilidade dos roteadores e “hosts” no que se refere a conversão</a:t>
            </a:r>
            <a:endParaRPr sz="1700"/>
          </a:p>
        </p:txBody>
      </p:sp>
      <p:sp>
        <p:nvSpPr>
          <p:cNvPr id="802" name="Google Shape;802;p93"/>
          <p:cNvSpPr/>
          <p:nvPr/>
        </p:nvSpPr>
        <p:spPr>
          <a:xfrm>
            <a:off x="8055177" y="292676"/>
            <a:ext cx="796167" cy="796157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94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08" name="Google Shape;808;p94"/>
          <p:cNvGrpSpPr/>
          <p:nvPr/>
        </p:nvGrpSpPr>
        <p:grpSpPr>
          <a:xfrm>
            <a:off x="8120067" y="370812"/>
            <a:ext cx="729938" cy="641867"/>
            <a:chOff x="1928175" y="312600"/>
            <a:chExt cx="425000" cy="373700"/>
          </a:xfrm>
        </p:grpSpPr>
        <p:sp>
          <p:nvSpPr>
            <p:cNvPr id="809" name="Google Shape;809;p94"/>
            <p:cNvSpPr/>
            <p:nvPr/>
          </p:nvSpPr>
          <p:spPr>
            <a:xfrm>
              <a:off x="1928175" y="312600"/>
              <a:ext cx="425000" cy="373700"/>
            </a:xfrm>
            <a:custGeom>
              <a:rect b="b" l="l" r="r" t="t"/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94"/>
            <p:cNvSpPr/>
            <p:nvPr/>
          </p:nvSpPr>
          <p:spPr>
            <a:xfrm>
              <a:off x="1964825" y="349250"/>
              <a:ext cx="351700" cy="300425"/>
            </a:xfrm>
            <a:custGeom>
              <a:rect b="b" l="l" r="r" t="t"/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1" name="Google Shape;811;p94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4A86E8"/>
                </a:solidFill>
              </a:rPr>
              <a:t>Pilha Dupla </a:t>
            </a:r>
            <a:r>
              <a:rPr lang="en" sz="4400"/>
              <a:t>com I</a:t>
            </a:r>
            <a:r>
              <a:rPr lang="en" sz="4400"/>
              <a:t>Pv6</a:t>
            </a:r>
            <a:endParaRPr sz="4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rgbClr val="4A86E8"/>
              </a:solidFill>
            </a:endParaRPr>
          </a:p>
        </p:txBody>
      </p:sp>
      <p:pic>
        <p:nvPicPr>
          <p:cNvPr id="812" name="Google Shape;812;p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9025" y="1749175"/>
            <a:ext cx="6532050" cy="272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95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4A86E8"/>
                </a:solidFill>
              </a:rPr>
              <a:t>Pilha Dupla </a:t>
            </a:r>
            <a:r>
              <a:rPr lang="en" sz="4400"/>
              <a:t>com IPv6</a:t>
            </a:r>
            <a:endParaRPr sz="4400">
              <a:solidFill>
                <a:srgbClr val="4A86E8"/>
              </a:solidFill>
            </a:endParaRPr>
          </a:p>
        </p:txBody>
      </p:sp>
      <p:sp>
        <p:nvSpPr>
          <p:cNvPr id="818" name="Google Shape;818;p95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19" name="Google Shape;819;p95"/>
          <p:cNvSpPr txBox="1"/>
          <p:nvPr>
            <p:ph idx="1" type="body"/>
          </p:nvPr>
        </p:nvSpPr>
        <p:spPr>
          <a:xfrm>
            <a:off x="922000" y="1733550"/>
            <a:ext cx="76824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Exemplo: “A” usa IPv6 e deseja enviar datagramas ao nó “F” que também utiliza IPv6, contudo ao longo do caminho há roteadores que não conseguem rotear datagramas IPv6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Solução: conversão de datagramas IPv6 para IPv4 apresenta alguns problemas, pois como vimos nem todos os campos no IPv6/IPv4 estão presentes em ambos os formatos</a:t>
            </a:r>
            <a:endParaRPr sz="1700"/>
          </a:p>
        </p:txBody>
      </p:sp>
      <p:sp>
        <p:nvSpPr>
          <p:cNvPr id="820" name="Google Shape;820;p95"/>
          <p:cNvSpPr/>
          <p:nvPr/>
        </p:nvSpPr>
        <p:spPr>
          <a:xfrm>
            <a:off x="8055177" y="292676"/>
            <a:ext cx="796167" cy="796157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96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4A86E8"/>
                </a:solidFill>
              </a:rPr>
              <a:t>Transição </a:t>
            </a:r>
            <a:r>
              <a:rPr lang="en" sz="4400"/>
              <a:t>IPv4 -&gt; IPv6</a:t>
            </a:r>
            <a:endParaRPr sz="4400"/>
          </a:p>
        </p:txBody>
      </p:sp>
      <p:sp>
        <p:nvSpPr>
          <p:cNvPr id="826" name="Google Shape;826;p96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7" name="Google Shape;827;p96"/>
          <p:cNvSpPr txBox="1"/>
          <p:nvPr>
            <p:ph idx="1" type="body"/>
          </p:nvPr>
        </p:nvSpPr>
        <p:spPr>
          <a:xfrm>
            <a:off x="922000" y="1733550"/>
            <a:ext cx="76824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Outra opção é o tunelamento: Transporte de IPv6 dentro de pacotes IPv4 entre roteadores com suporte apenas para IPv4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Para o exemplo anterior, pode-se permitir que datagramas IPv6 sejam encapsulados em datagramas IPv4</a:t>
            </a:r>
            <a:endParaRPr sz="1700"/>
          </a:p>
          <a:p>
            <a:pPr indent="-3365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" sz="1700"/>
              <a:t>IPv6 = carga útil do IPv4</a:t>
            </a:r>
            <a:endParaRPr sz="1700"/>
          </a:p>
        </p:txBody>
      </p:sp>
      <p:sp>
        <p:nvSpPr>
          <p:cNvPr id="828" name="Google Shape;828;p96"/>
          <p:cNvSpPr/>
          <p:nvPr/>
        </p:nvSpPr>
        <p:spPr>
          <a:xfrm>
            <a:off x="8055177" y="292676"/>
            <a:ext cx="796167" cy="796157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97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34" name="Google Shape;834;p97"/>
          <p:cNvGrpSpPr/>
          <p:nvPr/>
        </p:nvGrpSpPr>
        <p:grpSpPr>
          <a:xfrm>
            <a:off x="8120067" y="370812"/>
            <a:ext cx="729938" cy="641867"/>
            <a:chOff x="1928175" y="312600"/>
            <a:chExt cx="425000" cy="373700"/>
          </a:xfrm>
        </p:grpSpPr>
        <p:sp>
          <p:nvSpPr>
            <p:cNvPr id="835" name="Google Shape;835;p97"/>
            <p:cNvSpPr/>
            <p:nvPr/>
          </p:nvSpPr>
          <p:spPr>
            <a:xfrm>
              <a:off x="1928175" y="312600"/>
              <a:ext cx="425000" cy="373700"/>
            </a:xfrm>
            <a:custGeom>
              <a:rect b="b" l="l" r="r" t="t"/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97"/>
            <p:cNvSpPr/>
            <p:nvPr/>
          </p:nvSpPr>
          <p:spPr>
            <a:xfrm>
              <a:off x="1964825" y="349250"/>
              <a:ext cx="351700" cy="300425"/>
            </a:xfrm>
            <a:custGeom>
              <a:rect b="b" l="l" r="r" t="t"/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7" name="Google Shape;837;p97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4A86E8"/>
                </a:solidFill>
              </a:rPr>
              <a:t>Tunelamento </a:t>
            </a:r>
            <a:r>
              <a:rPr lang="en" sz="4400"/>
              <a:t>IPv6</a:t>
            </a:r>
            <a:endParaRPr sz="4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rgbClr val="4A86E8"/>
              </a:solidFill>
            </a:endParaRPr>
          </a:p>
        </p:txBody>
      </p:sp>
      <p:pic>
        <p:nvPicPr>
          <p:cNvPr id="838" name="Google Shape;838;p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0488" y="1599025"/>
            <a:ext cx="3903015" cy="3089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98"/>
          <p:cNvSpPr txBox="1"/>
          <p:nvPr>
            <p:ph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Segurança no IP</a:t>
            </a:r>
            <a:endParaRPr/>
          </a:p>
        </p:txBody>
      </p:sp>
      <p:sp>
        <p:nvSpPr>
          <p:cNvPr id="844" name="Google Shape;844;p98"/>
          <p:cNvSpPr txBox="1"/>
          <p:nvPr>
            <p:ph idx="1" type="subTitle"/>
          </p:nvPr>
        </p:nvSpPr>
        <p:spPr>
          <a:xfrm>
            <a:off x="685800" y="38306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Conceitos, Serviços</a:t>
            </a:r>
            <a:endParaRPr/>
          </a:p>
        </p:txBody>
      </p:sp>
      <p:sp>
        <p:nvSpPr>
          <p:cNvPr id="845" name="Google Shape;845;p98"/>
          <p:cNvSpPr txBox="1"/>
          <p:nvPr/>
        </p:nvSpPr>
        <p:spPr>
          <a:xfrm>
            <a:off x="7811325" y="0"/>
            <a:ext cx="960900" cy="13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5</a:t>
            </a:r>
            <a:endParaRPr sz="96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99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IP Seguro:</a:t>
            </a:r>
            <a:r>
              <a:rPr lang="en" sz="4400"/>
              <a:t> </a:t>
            </a:r>
            <a:r>
              <a:rPr lang="en" sz="4400">
                <a:solidFill>
                  <a:srgbClr val="4A86E8"/>
                </a:solidFill>
              </a:rPr>
              <a:t>IPsec</a:t>
            </a:r>
            <a:endParaRPr sz="4400"/>
          </a:p>
        </p:txBody>
      </p:sp>
      <p:sp>
        <p:nvSpPr>
          <p:cNvPr id="851" name="Google Shape;851;p99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52" name="Google Shape;852;p99"/>
          <p:cNvSpPr txBox="1"/>
          <p:nvPr>
            <p:ph idx="1" type="body"/>
          </p:nvPr>
        </p:nvSpPr>
        <p:spPr>
          <a:xfrm>
            <a:off x="922000" y="1733550"/>
            <a:ext cx="76824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Protocolo que engloba serviços de segurança a nível de rede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Empregado em Redes Virtuais Privadas (VPNs)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Compatível com IPv4 e IPv6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Dispensa substituição de outros protocolos existentes nos roteadores e hosts conectados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Protege toda a comunicação entre dois hosts para todas as aplicações de rede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Codifica e autentica segmentos TCP e UDP</a:t>
            </a:r>
            <a:endParaRPr sz="1600"/>
          </a:p>
        </p:txBody>
      </p:sp>
      <p:sp>
        <p:nvSpPr>
          <p:cNvPr id="853" name="Google Shape;853;p99"/>
          <p:cNvSpPr/>
          <p:nvPr/>
        </p:nvSpPr>
        <p:spPr>
          <a:xfrm>
            <a:off x="8055177" y="292676"/>
            <a:ext cx="796167" cy="796157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100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4A86E8"/>
                </a:solidFill>
              </a:rPr>
              <a:t>Serviços </a:t>
            </a:r>
            <a:r>
              <a:rPr lang="en" sz="4400"/>
              <a:t>do IPsec</a:t>
            </a:r>
            <a:endParaRPr sz="4400"/>
          </a:p>
        </p:txBody>
      </p:sp>
      <p:sp>
        <p:nvSpPr>
          <p:cNvPr id="859" name="Google Shape;859;p100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0" name="Google Shape;860;p100"/>
          <p:cNvSpPr txBox="1"/>
          <p:nvPr>
            <p:ph idx="1" type="body"/>
          </p:nvPr>
        </p:nvSpPr>
        <p:spPr>
          <a:xfrm>
            <a:off x="922000" y="1733550"/>
            <a:ext cx="76824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Acordo criptográfico: Concordância nos algoritmos criptográficos e chaves entre hospedeiros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Codificação das cargas úteis do datagrama IP: Segmentos da camada de transporte com carga útil codificada pelo IPsec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Somente poderá ser decodificada pelo IPsec no hospedeiro destinatário</a:t>
            </a:r>
            <a:endParaRPr/>
          </a:p>
        </p:txBody>
      </p:sp>
      <p:sp>
        <p:nvSpPr>
          <p:cNvPr id="861" name="Google Shape;861;p100"/>
          <p:cNvSpPr/>
          <p:nvPr/>
        </p:nvSpPr>
        <p:spPr>
          <a:xfrm>
            <a:off x="8055177" y="292676"/>
            <a:ext cx="796167" cy="796157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101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4A86E8"/>
                </a:solidFill>
              </a:rPr>
              <a:t>Serviços </a:t>
            </a:r>
            <a:r>
              <a:rPr lang="en" sz="4400"/>
              <a:t>do IPsec</a:t>
            </a:r>
            <a:endParaRPr sz="4400"/>
          </a:p>
        </p:txBody>
      </p:sp>
      <p:sp>
        <p:nvSpPr>
          <p:cNvPr id="867" name="Google Shape;867;p101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8" name="Google Shape;868;p101"/>
          <p:cNvSpPr txBox="1"/>
          <p:nvPr>
            <p:ph idx="1" type="body"/>
          </p:nvPr>
        </p:nvSpPr>
        <p:spPr>
          <a:xfrm>
            <a:off x="922000" y="1733550"/>
            <a:ext cx="76824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Integridade dos dados</a:t>
            </a:r>
            <a:r>
              <a:rPr lang="en"/>
              <a:t>: verificação no</a:t>
            </a:r>
            <a:r>
              <a:rPr lang="en"/>
              <a:t> host destinatário dos campos do cabeçalho do datagrama e da carga útil codificada 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Observa se não foram modificados enquanto o datagrama estava no caminho da origem ao destino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Autenticação de origem: Por meio de chaves confiáveis, o host destinatário estará certo de que o IP remetente é de fato a origem do datagrama recebido</a:t>
            </a:r>
            <a:endParaRPr/>
          </a:p>
        </p:txBody>
      </p:sp>
      <p:sp>
        <p:nvSpPr>
          <p:cNvPr id="869" name="Google Shape;869;p101"/>
          <p:cNvSpPr/>
          <p:nvPr/>
        </p:nvSpPr>
        <p:spPr>
          <a:xfrm>
            <a:off x="8055177" y="292676"/>
            <a:ext cx="796167" cy="796157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Formato do </a:t>
            </a:r>
            <a:r>
              <a:rPr lang="en" sz="4200">
                <a:solidFill>
                  <a:srgbClr val="4A86E8"/>
                </a:solidFill>
              </a:rPr>
              <a:t>Datagrama IP</a:t>
            </a:r>
            <a:endParaRPr sz="4400"/>
          </a:p>
        </p:txBody>
      </p:sp>
      <p:sp>
        <p:nvSpPr>
          <p:cNvPr id="132" name="Google Shape;132;p21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3" name="Google Shape;133;p21"/>
          <p:cNvSpPr/>
          <p:nvPr/>
        </p:nvSpPr>
        <p:spPr>
          <a:xfrm>
            <a:off x="8055177" y="292676"/>
            <a:ext cx="796167" cy="796157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1"/>
          <p:cNvSpPr txBox="1"/>
          <p:nvPr>
            <p:ph idx="1" type="body"/>
          </p:nvPr>
        </p:nvSpPr>
        <p:spPr>
          <a:xfrm>
            <a:off x="922000" y="1733550"/>
            <a:ext cx="76824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b="1" lang="en" sz="1600">
                <a:latin typeface="Raleway"/>
                <a:ea typeface="Raleway"/>
                <a:cs typeface="Raleway"/>
                <a:sym typeface="Raleway"/>
              </a:rPr>
              <a:t>Tipo de serviço (TOS)</a:t>
            </a:r>
            <a:r>
              <a:rPr lang="en" sz="1600"/>
              <a:t>: diferencia os diferentes tipos de datagramas IP, distinguindo uns dos outros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Baixo atraso, alta vazão ou confiabilidade 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DSCP (8 bits) + ECN (2 bits)</a:t>
            </a:r>
            <a:endParaRPr sz="1600"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DSCP (Differentiated Services Code Point)</a:t>
            </a:r>
            <a:endParaRPr sz="1600"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ECN (Explicit Congestion Notification): possibilita a notificação fim-a-fim no congestionamento sem a perda de pacotes</a:t>
            </a:r>
            <a:endParaRPr sz="1600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102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75" name="Google Shape;875;p102"/>
          <p:cNvSpPr txBox="1"/>
          <p:nvPr>
            <p:ph idx="4294967295" type="ctrTitle"/>
          </p:nvPr>
        </p:nvSpPr>
        <p:spPr>
          <a:xfrm>
            <a:off x="685800" y="1507150"/>
            <a:ext cx="65937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4A86E8"/>
                </a:solidFill>
              </a:rPr>
              <a:t>Obrigado</a:t>
            </a:r>
            <a:r>
              <a:rPr lang="en" sz="9600">
                <a:solidFill>
                  <a:srgbClr val="4A86E8"/>
                </a:solidFill>
              </a:rPr>
              <a:t>!</a:t>
            </a:r>
            <a:endParaRPr sz="9600">
              <a:solidFill>
                <a:srgbClr val="4A86E8"/>
              </a:solidFill>
            </a:endParaRPr>
          </a:p>
        </p:txBody>
      </p:sp>
      <p:sp>
        <p:nvSpPr>
          <p:cNvPr id="876" name="Google Shape;876;p102"/>
          <p:cNvSpPr txBox="1"/>
          <p:nvPr>
            <p:ph idx="4294967295" type="subTitle"/>
          </p:nvPr>
        </p:nvSpPr>
        <p:spPr>
          <a:xfrm>
            <a:off x="685800" y="2860000"/>
            <a:ext cx="6593700" cy="193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/>
              <a:t>Dúvidas?</a:t>
            </a:r>
            <a:endParaRPr b="1" sz="3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600"/>
          </a:p>
        </p:txBody>
      </p:sp>
      <p:sp>
        <p:nvSpPr>
          <p:cNvPr id="877" name="Google Shape;877;p102"/>
          <p:cNvSpPr/>
          <p:nvPr/>
        </p:nvSpPr>
        <p:spPr>
          <a:xfrm>
            <a:off x="8054234" y="327815"/>
            <a:ext cx="798007" cy="725835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livia template">
  <a:themeElements>
    <a:clrScheme name="Custom 347">
      <a:dk1>
        <a:srgbClr val="434343"/>
      </a:dk1>
      <a:lt1>
        <a:srgbClr val="FFFFFF"/>
      </a:lt1>
      <a:dk2>
        <a:srgbClr val="666666"/>
      </a:dk2>
      <a:lt2>
        <a:srgbClr val="CCCCCC"/>
      </a:lt2>
      <a:accent1>
        <a:srgbClr val="FFB600"/>
      </a:accent1>
      <a:accent2>
        <a:srgbClr val="FF8400"/>
      </a:accent2>
      <a:accent3>
        <a:srgbClr val="FA5E5E"/>
      </a:accent3>
      <a:accent4>
        <a:srgbClr val="E42A87"/>
      </a:accent4>
      <a:accent5>
        <a:srgbClr val="B143C7"/>
      </a:accent5>
      <a:accent6>
        <a:srgbClr val="7241B4"/>
      </a:accent6>
      <a:hlink>
        <a:srgbClr val="434343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