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</p:sldIdLst>
  <p:sldSz cy="5143500" cx="9144000"/>
  <p:notesSz cx="6858000" cy="9144000"/>
  <p:embeddedFontLst>
    <p:embeddedFont>
      <p:font typeface="Raleway"/>
      <p:regular r:id="rId98"/>
      <p:bold r:id="rId99"/>
      <p:italic r:id="rId100"/>
      <p:boldItalic r:id="rId101"/>
    </p:embeddedFont>
    <p:embeddedFont>
      <p:font typeface="Raleway ExtraBold"/>
      <p:bold r:id="rId102"/>
      <p:boldItalic r:id="rId103"/>
    </p:embeddedFont>
    <p:embeddedFont>
      <p:font typeface="Raleway Medium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alewayMedium-boldItalic.fntdata"/><Relationship Id="rId106" Type="http://schemas.openxmlformats.org/officeDocument/2006/relationships/font" Target="fonts/RalewayMedium-italic.fntdata"/><Relationship Id="rId105" Type="http://schemas.openxmlformats.org/officeDocument/2006/relationships/font" Target="fonts/RalewayMedium-bold.fntdata"/><Relationship Id="rId104" Type="http://schemas.openxmlformats.org/officeDocument/2006/relationships/font" Target="fonts/RalewayMedium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alewayExtraBold-boldItalic.fntdata"/><Relationship Id="rId102" Type="http://schemas.openxmlformats.org/officeDocument/2006/relationships/font" Target="fonts/RalewayExtraBold-bold.fntdata"/><Relationship Id="rId101" Type="http://schemas.openxmlformats.org/officeDocument/2006/relationships/font" Target="fonts/Raleway-boldItalic.fntdata"/><Relationship Id="rId100" Type="http://schemas.openxmlformats.org/officeDocument/2006/relationships/font" Target="fonts/Raleway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font" Target="fonts/Raleway-bold.fntdata"/><Relationship Id="rId10" Type="http://schemas.openxmlformats.org/officeDocument/2006/relationships/slide" Target="slides/slide6.xml"/><Relationship Id="rId98" Type="http://schemas.openxmlformats.org/officeDocument/2006/relationships/font" Target="fonts/Ralew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d0f474579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d0f4745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0f474579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0f4745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0f47457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d0f4745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d0f474579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d0f4745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0f47457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0f47457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d0f474579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d0f4745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0f474579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0f4745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d1bf8769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d1bf87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0f474579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0f47457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0f474579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d0f47457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0f474579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0f47457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0f474579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d0f47457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d0f474579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d0f47457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0f474579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0f47457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d0f474579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d0f47457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d0f474579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d0f4745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d0f474579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d0f47457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d0f474579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d0f47457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d0f474579_0_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d0f47457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d0f474579_0_2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d0f47457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4ce444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4ce44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d0f474579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d0f47457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d0f474579_0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d0f47457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d0f474579_0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d0f47457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d0f474579_0_3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d0f47457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d215afc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d215af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d0f474579_0_3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d0f47457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d0f474579_0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d0f47457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d0f474579_0_3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d0f47457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d0f474579_0_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d0f47457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d0f474579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d0f47457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167f11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167f1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d0f474579_0_3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d0f47457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d0f474579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d0f47457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d0f474579_0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d0f47457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d0f474579_0_4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d0f47457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d0f474579_0_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d0f47457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d0f474579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d0f47457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d0f474579_0_4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d0f47457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d0f474579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3d0f47457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d0f474579_0_4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d0f47457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d0f474579_0_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d0f47457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0f474579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0f4745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3d0f474579_0_4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3d0f474579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d0f47457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d0f4745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d0f474579_0_5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d0f47457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d0f474579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d0f47457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d0f474579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3d0f474579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d0f474579_0_5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3d0f47457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d0f474579_0_5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d0f47457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d0f474579_0_9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d0f47457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a167f1117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a167f111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d0f47457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3d0f4745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0f474579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0f4745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d0f4745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d0f4745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d0f474579_0_5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d0f474579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d0f474579_0_5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d0f47457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3d0f474579_0_10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3d0f474579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d0f474579_0_9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3d0f474579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d0f474579_0_9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d0f474579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d0f474579_0_9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d0f47457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d0f474579_0_9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d0f474579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3d0f474579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3d0f47457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3d0f474579_0_6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3d0f47457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0f474579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0f4745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3d0f474579_0_6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3d0f47457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d0f474579_0_6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d0f47457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d0f474579_0_6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d0f474579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3d0f474579_0_6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3d0f47457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3d0f474579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3d0f474579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3d0f474579_0_7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3d0f47457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3d0f474579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3d0f47457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d0f474579_0_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d0f474579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3d0f474579_0_7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3d0f474579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d0f474579_0_7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d0f474579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0f474579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0f4745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3d0f474579_0_7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3d0f474579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d0f474579_0_7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3d0f47457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3d0f474579_0_8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3d0f474579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d0f474579_0_8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d0f474579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d0f474579_0_8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d0f47457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d0f474579_0_8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d0f474579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3d0f474579_0_8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3d0f47457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3d0f474579_0_8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3d0f474579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d0f474579_0_8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3d0f474579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d0f474579_0_8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3d0f47457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d1bf8769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d1bf87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3d0f474579_0_8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3d0f474579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d0f474579_0_9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d0f47457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3d0f474579_0_9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3d0f47457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Rede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61" name="Google Shape;61;p1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Caminho em um grafo: sequência de nós (x</a:t>
            </a:r>
            <a:r>
              <a:rPr baseline="-25000" lang="en" sz="1700"/>
              <a:t>1</a:t>
            </a:r>
            <a:r>
              <a:rPr lang="en" sz="1700"/>
              <a:t>, x</a:t>
            </a:r>
            <a:r>
              <a:rPr baseline="-25000" lang="en" sz="1700"/>
              <a:t>2</a:t>
            </a:r>
            <a:r>
              <a:rPr lang="en" sz="1700"/>
              <a:t>, …, x</a:t>
            </a:r>
            <a:r>
              <a:rPr baseline="-25000" lang="en" sz="1700"/>
              <a:t>p</a:t>
            </a:r>
            <a:r>
              <a:rPr lang="en" sz="1700"/>
              <a:t>) tal que cada um dos pares </a:t>
            </a:r>
            <a:br>
              <a:rPr lang="en" sz="1700"/>
            </a:br>
            <a:r>
              <a:rPr lang="en" sz="1700"/>
              <a:t>	(</a:t>
            </a:r>
            <a:r>
              <a:rPr lang="en" sz="1700"/>
              <a:t>x</a:t>
            </a:r>
            <a:r>
              <a:rPr baseline="-25000" lang="en" sz="1700"/>
              <a:t>1</a:t>
            </a:r>
            <a:r>
              <a:rPr lang="en" sz="1700"/>
              <a:t>, x</a:t>
            </a:r>
            <a:r>
              <a:rPr baseline="-25000" lang="en" sz="1700"/>
              <a:t>2</a:t>
            </a:r>
            <a:r>
              <a:rPr lang="en" sz="1700"/>
              <a:t>),</a:t>
            </a:r>
            <a:r>
              <a:rPr lang="en" sz="1700"/>
              <a:t> </a:t>
            </a:r>
            <a:r>
              <a:rPr lang="en" sz="1700"/>
              <a:t>(</a:t>
            </a:r>
            <a:r>
              <a:rPr lang="en" sz="1700"/>
              <a:t>x</a:t>
            </a:r>
            <a:r>
              <a:rPr baseline="-25000" lang="en" sz="1700"/>
              <a:t>2</a:t>
            </a:r>
            <a:r>
              <a:rPr lang="en" sz="1700"/>
              <a:t>, x</a:t>
            </a:r>
            <a:r>
              <a:rPr baseline="-25000" lang="en" sz="1700"/>
              <a:t>3</a:t>
            </a:r>
            <a:r>
              <a:rPr lang="en" sz="1700"/>
              <a:t>), …, (</a:t>
            </a:r>
            <a:r>
              <a:rPr lang="en" sz="1700"/>
              <a:t>x</a:t>
            </a:r>
            <a:r>
              <a:rPr baseline="-25000" lang="en" sz="1700"/>
              <a:t>p-1</a:t>
            </a:r>
            <a:r>
              <a:rPr lang="en" sz="1700"/>
              <a:t>, x</a:t>
            </a:r>
            <a:r>
              <a:rPr baseline="-25000" lang="en" sz="1700"/>
              <a:t>p</a:t>
            </a:r>
            <a:r>
              <a:rPr lang="en" sz="1700"/>
              <a:t>) são arestas em 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qualquer aresta (x,y) em E, c(x,y) representa o custo da aresta entre os nós x e y</a:t>
            </a:r>
            <a:endParaRPr sz="1700"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qualquer aresta (x,y) em E, c(x,y) representa o custo da aresta entre os nós x e y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</a:t>
            </a:r>
            <a:r>
              <a:rPr lang="en" sz="1700"/>
              <a:t>rafos são direcionais, ou seja, uma aresta (x,y) é igual a aresta (y,x), assim como c(x,y) é igual a c(y,x)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 custo do caminho (x</a:t>
            </a:r>
            <a:r>
              <a:rPr baseline="-25000" lang="en" sz="1700"/>
              <a:t>1</a:t>
            </a:r>
            <a:r>
              <a:rPr lang="en" sz="1700"/>
              <a:t>, x</a:t>
            </a:r>
            <a:r>
              <a:rPr baseline="-25000" lang="en" sz="1700"/>
              <a:t>2</a:t>
            </a:r>
            <a:r>
              <a:rPr lang="en" sz="1700"/>
              <a:t>, …, x</a:t>
            </a:r>
            <a:r>
              <a:rPr baseline="-25000" lang="en" sz="1700"/>
              <a:t>p</a:t>
            </a:r>
            <a:r>
              <a:rPr lang="en" sz="1700"/>
              <a:t>) é a soma de todos os custos dos pares (x</a:t>
            </a:r>
            <a:r>
              <a:rPr baseline="-25000" lang="en" sz="1700"/>
              <a:t>k</a:t>
            </a:r>
            <a:r>
              <a:rPr lang="en" sz="1700"/>
              <a:t> , x</a:t>
            </a:r>
            <a:r>
              <a:rPr baseline="-25000" lang="en" sz="1700"/>
              <a:t>k+1</a:t>
            </a:r>
            <a:r>
              <a:rPr lang="en" sz="1700"/>
              <a:t>) ao longo do caminho, ou seja</a:t>
            </a:r>
            <a:br>
              <a:rPr lang="en" sz="1700"/>
            </a:br>
            <a:r>
              <a:rPr lang="en" sz="1700"/>
              <a:t>	c(x</a:t>
            </a:r>
            <a:r>
              <a:rPr baseline="-25000" lang="en" sz="1700"/>
              <a:t>1</a:t>
            </a:r>
            <a:r>
              <a:rPr lang="en" sz="1700"/>
              <a:t> , x</a:t>
            </a:r>
            <a:r>
              <a:rPr baseline="-25000" lang="en" sz="1700"/>
              <a:t>2</a:t>
            </a:r>
            <a:r>
              <a:rPr lang="en" sz="1700"/>
              <a:t> ) + … + c(x</a:t>
            </a:r>
            <a:r>
              <a:rPr baseline="-25000" lang="en" sz="1700"/>
              <a:t>p-1</a:t>
            </a:r>
            <a:r>
              <a:rPr lang="en" sz="1700"/>
              <a:t>, x</a:t>
            </a:r>
            <a:r>
              <a:rPr baseline="-25000" lang="en" sz="1700"/>
              <a:t>p</a:t>
            </a:r>
            <a:r>
              <a:rPr lang="en" sz="1700"/>
              <a:t>)</a:t>
            </a:r>
            <a:endParaRPr sz="1700"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 todas as arestas do grafo tiverem o mesmo custo, encontrar o caminho de menor custo significa encontrar o caminho no grafo com o menor número de enlaces entre fonte e destino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custo pode ser inversamente relacionado à largura de banda do enlace ou proporcional ao congestionamento do mesmo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Diferentes algoritmos fornecem diferentes respostas em razão da função custo utilizada para encontrar o caminho de menor custo</a:t>
            </a:r>
            <a:endParaRPr sz="1600"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 de roteamento global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Calcula-se o caminho de menor custo entre fonte e destino usando o conhecimento global da rede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Considera-se todos os nós e custos de todos os enlaces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São também denominados de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algoritmos de estado de enlace</a:t>
            </a:r>
            <a:r>
              <a:rPr lang="en" sz="1700"/>
              <a:t> ou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algoritmos com informação global de estado de enlace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Tipos </a:t>
            </a:r>
            <a:r>
              <a:rPr lang="en" sz="4400"/>
              <a:t>de Algoritmo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 de roteamento descentralizado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Calcula-se o caminho de menor custo usando o conhecimento parcial da rede, ou seja, não há informação dos custos de todos os enlaces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São também denominados de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 de vetor de distâncias</a:t>
            </a:r>
            <a:r>
              <a:rPr lang="en" sz="1700"/>
              <a:t>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Cada nó mantém um vetor de estimativas de custos (distâncias) de um nó até todos os outros nós da rede</a:t>
            </a:r>
            <a:endParaRPr sz="1700"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Tipos </a:t>
            </a:r>
            <a:r>
              <a:rPr lang="en" sz="4400"/>
              <a:t>de Algoritmo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922000" y="18097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Algoritmos de roteamento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estático</a:t>
            </a:r>
            <a:r>
              <a:rPr lang="en" sz="1700"/>
              <a:t>: as rotas</a:t>
            </a:r>
            <a:r>
              <a:rPr lang="en" sz="1700"/>
              <a:t> mudam muito lentamente ao longo do tempo, muitas vezes por intervenção humana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Algoritmos de roteamento dinâmico</a:t>
            </a:r>
            <a:r>
              <a:rPr lang="en" sz="1700"/>
              <a:t>: as rotas mudam à medida que mudam as cargas de tráfego ou a topologia da rede</a:t>
            </a:r>
            <a:endParaRPr sz="1700"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Tipos </a:t>
            </a:r>
            <a:r>
              <a:rPr lang="en" sz="4400"/>
              <a:t>de Algoritmo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922000" y="18097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 sensível à carga</a:t>
            </a:r>
            <a:r>
              <a:rPr lang="en" sz="1700"/>
              <a:t>: custos dos enlaces variam dinamicamente para refletir o nível corrente de congestionamento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Algoritmo insensível à carga</a:t>
            </a:r>
            <a:r>
              <a:rPr lang="en" sz="1700"/>
              <a:t>: custos dos enlace não refletem explicitamente seu nível de congestionamento, assim, a escolha de rota não considera o congestionamento dos enlaces</a:t>
            </a:r>
            <a:endParaRPr sz="1700"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Tipos </a:t>
            </a:r>
            <a:r>
              <a:rPr lang="en" sz="4400"/>
              <a:t>de Algoritmo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922000" y="16573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Algoritmo de Dijkstra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anto a topologia da rede quanto os custos dos enlaces são conhecidos por todos os nós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Normalmente, estas informações são encaminhadas a cada um dos nós através de broadcast de estado do enlace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Adicionalmente, todos os nós compartilha, o mesmo conjunto de informações da rede, permitindo que tenham uma visão idêntica</a:t>
            </a:r>
            <a:endParaRPr sz="1700"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97" name="Google Shape;197;p2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922000" y="16573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Algoritmo de Dijkstra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Tanto a topologia da rede quanto os custos dos enlaces são conhecidos por todos os nós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</a:t>
            </a:r>
            <a:r>
              <a:rPr lang="en" sz="1700"/>
              <a:t>ada nó pode com base nas informações, rodar o algoritmo e assim calcular o conjunto de caminhos de menor custo para todos os outros nós</a:t>
            </a:r>
            <a:endParaRPr sz="1700"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7" name="Google Shape;207;p3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922000" y="16573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Algoritmo de Dijkstra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Tanto a topologia da rede quanto os custos dos enlaces são conhecidos por todos os nós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</a:t>
            </a:r>
            <a:r>
              <a:rPr lang="en" sz="1700"/>
              <a:t> algoritmo iterativo que tem a propriedade de, após a k-ésima iteração, conhecer os caminhos de menor custo para k nós de destino, dentre os caminhos de menor custo até todos os nós de destino</a:t>
            </a:r>
            <a:endParaRPr sz="1700"/>
          </a:p>
        </p:txBody>
      </p:sp>
      <p:grpSp>
        <p:nvGrpSpPr>
          <p:cNvPr id="216" name="Google Shape;216;p3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17" name="Google Shape;217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Algoritmos de Roteamento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Roteamento na Arquitetura TCP/IP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4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Notação do Algoritmo de Dijkstra: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c(x,y)</a:t>
            </a:r>
            <a:r>
              <a:rPr lang="en" sz="1600"/>
              <a:t> –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custo do enlace do nó x a y</a:t>
            </a:r>
            <a:r>
              <a:rPr lang="en" sz="1600"/>
              <a:t>, normalmente é representado por um inteiro quando x e y são vizinhos e infinito se não vizinhos diretos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D(v)</a:t>
            </a:r>
            <a:r>
              <a:rPr lang="en" sz="1600"/>
              <a:t> –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valor atual</a:t>
            </a:r>
            <a:r>
              <a:rPr lang="en" sz="1600"/>
              <a:t> do caminho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de menor custo</a:t>
            </a:r>
            <a:r>
              <a:rPr lang="en" sz="1600"/>
              <a:t> entre o nó fonte e o nó destino v até a iteração corrente do algoritmo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p(v)</a:t>
            </a:r>
            <a:r>
              <a:rPr lang="en" sz="1600"/>
              <a:t> –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nó anterior ou vizinho de v</a:t>
            </a:r>
            <a:r>
              <a:rPr lang="en" sz="1600"/>
              <a:t> ao longo do caminho corrente de menor custo desde o nó fonte até o nó v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N'</a:t>
            </a:r>
            <a:r>
              <a:rPr lang="en" sz="1600"/>
              <a:t> –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subconjunto de nós de N</a:t>
            </a:r>
            <a:r>
              <a:rPr lang="en" sz="1600"/>
              <a:t> cujo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caminho </a:t>
            </a:r>
            <a:r>
              <a:rPr lang="en" sz="1600"/>
              <a:t>de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menor custo</a:t>
            </a:r>
            <a:r>
              <a:rPr lang="en" sz="1600"/>
              <a:t> é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conhecido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6" name="Google Shape;226;p3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27" name="Google Shape;227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36" name="Google Shape;236;p3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1749175"/>
            <a:ext cx="6795445" cy="28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5" name="Google Shape;245;p3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46" name="Google Shape;246;p3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Como fica a tabela de repasse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partir do nó fonte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"/>
              <a:t>?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27" y="1698113"/>
            <a:ext cx="3787176" cy="25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3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57" name="Google Shape;257;p3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0" y="1749180"/>
            <a:ext cx="8069602" cy="199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3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67" name="Google Shape;267;p3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00" y="1730675"/>
            <a:ext cx="7453001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complexidade do algoritmo de Dijkstra é, em termos gerais, o número total de nós que precisamos pesquisar em todas as iterações</a:t>
            </a:r>
            <a:br>
              <a:rPr lang="en"/>
            </a:br>
            <a:r>
              <a:rPr lang="en"/>
              <a:t>				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 * (n+1)/2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</a:t>
            </a:r>
            <a:r>
              <a:rPr lang="en"/>
              <a:t>ara o pior caso é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grpSp>
        <p:nvGrpSpPr>
          <p:cNvPr id="277" name="Google Shape;277;p3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8" name="Google Shape;278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Link-State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lgoritmo distribuído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Cada nó recebe informação parcial da topologia da rede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Nós vizinhos, sobre os quais calcula as rotas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requer que todos os nós rodem simultaneamente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troca de informações acerca da topologia ocorre continuamente até que os nós vizinhos não tenham mais informações para trocar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Mudança de custos de enlace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Mensagens de atualização do Vetor do nó vizinho</a:t>
            </a:r>
            <a:endParaRPr sz="1600"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88" name="Google Shape;288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922000" y="16573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Notação do Alg. de Vetor de Distâncias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</a:t>
            </a:r>
            <a:r>
              <a:rPr baseline="-25000" lang="en" sz="1700"/>
              <a:t>x</a:t>
            </a:r>
            <a:r>
              <a:rPr lang="en" sz="1700"/>
              <a:t>(y) – custo do caminho de menor custo do nó x ao nó y cujo valor é dado pela Equação de Bellman-Ford </a:t>
            </a:r>
            <a:br>
              <a:rPr lang="en" sz="1700"/>
            </a:br>
            <a:r>
              <a:rPr lang="en" sz="1700"/>
              <a:t>	min</a:t>
            </a:r>
            <a:r>
              <a:rPr baseline="-25000" lang="en" sz="1700"/>
              <a:t>v</a:t>
            </a:r>
            <a:r>
              <a:rPr lang="en" sz="1700"/>
              <a:t> { c(x,v) + d</a:t>
            </a:r>
            <a:r>
              <a:rPr baseline="-25000" lang="en" sz="1700"/>
              <a:t>v</a:t>
            </a:r>
            <a:r>
              <a:rPr lang="en" sz="1700"/>
              <a:t>(y) }, 	onde min</a:t>
            </a:r>
            <a:r>
              <a:rPr baseline="-25000" lang="en" sz="1700"/>
              <a:t>v</a:t>
            </a:r>
            <a:r>
              <a:rPr lang="en" sz="1700"/>
              <a:t> é calculado para todos os </a:t>
            </a:r>
            <a:br>
              <a:rPr lang="en" sz="1700"/>
            </a:br>
            <a:r>
              <a:rPr lang="en" sz="1700"/>
              <a:t>						vizinhos de x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Ao transitarmos de x para y, o caminho de menor custo de x a y será o menor valor da expressão c(x,v) + d</a:t>
            </a:r>
            <a:r>
              <a:rPr baseline="-25000" lang="en" sz="1700"/>
              <a:t>v</a:t>
            </a:r>
            <a:r>
              <a:rPr lang="en" sz="1700"/>
              <a:t>(y) para todos os vizinhos v</a:t>
            </a:r>
            <a:endParaRPr sz="1700"/>
          </a:p>
        </p:txBody>
      </p:sp>
      <p:grpSp>
        <p:nvGrpSpPr>
          <p:cNvPr id="297" name="Google Shape;297;p3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98" name="Google Shape;298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07" name="Google Shape;307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1581825"/>
            <a:ext cx="5410501" cy="30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4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17" name="Google Shape;317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Seja o Grafo G = (N,E), onde: </a:t>
            </a:r>
            <a:br>
              <a:rPr lang="en" sz="1700"/>
            </a:br>
            <a:r>
              <a:rPr lang="en" sz="1700"/>
              <a:t>N = { u, v, w, x, y, z } e </a:t>
            </a:r>
            <a:br>
              <a:rPr lang="en" sz="1700"/>
            </a:br>
            <a:r>
              <a:rPr lang="en" sz="1700"/>
              <a:t>E = { (u,v), (u,x), (v,x), (v,w), (x,w), </a:t>
            </a:r>
            <a:br>
              <a:rPr lang="en" sz="1700"/>
            </a:br>
            <a:r>
              <a:rPr lang="en" sz="1700"/>
              <a:t>	(x,y), (w,y), (w,z), (y,z) }</a:t>
            </a:r>
            <a:endParaRPr sz="1700"/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27" y="1698113"/>
            <a:ext cx="3787176" cy="25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de Roteamento 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Definições, Tipos, Implementações: </a:t>
            </a:r>
            <a:r>
              <a:rPr lang="en"/>
              <a:t>Link State, Distance Vector, Roteamento Hierárquico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 nó u tem como vizinhos os nós v, x e w e para vários caminhos do grafo é fácil perceber que d</a:t>
            </a:r>
            <a:r>
              <a:rPr baseline="-25000" lang="en" sz="1700"/>
              <a:t>v</a:t>
            </a:r>
            <a:r>
              <a:rPr lang="en" sz="1700"/>
              <a:t>(z) = 5; </a:t>
            </a:r>
            <a:r>
              <a:rPr lang="en" sz="1700"/>
              <a:t>d</a:t>
            </a:r>
            <a:r>
              <a:rPr baseline="-25000" lang="en" sz="1700"/>
              <a:t>x</a:t>
            </a:r>
            <a:r>
              <a:rPr lang="en" sz="1700"/>
              <a:t>(z) = 3; </a:t>
            </a:r>
            <a:r>
              <a:rPr lang="en" sz="1700"/>
              <a:t>d</a:t>
            </a:r>
            <a:r>
              <a:rPr baseline="-25000" lang="en" sz="1700"/>
              <a:t>w</a:t>
            </a:r>
            <a:r>
              <a:rPr lang="en" sz="1700"/>
              <a:t>(z) = 3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Ao considerar estes valores na Eq. Bellman-Ford juntamente com c(u,v) = 2, c(u,x) = 1, e c(u,w) = 5 teremos o caminho de menor custo</a:t>
            </a:r>
            <a:br>
              <a:rPr lang="en" sz="1700"/>
            </a:br>
            <a:r>
              <a:rPr lang="en" sz="1700"/>
              <a:t>	 d</a:t>
            </a:r>
            <a:r>
              <a:rPr baseline="-25000" lang="en" sz="1700"/>
              <a:t>u</a:t>
            </a:r>
            <a:r>
              <a:rPr lang="en" sz="1700"/>
              <a:t>(z) = min { 2+5; 5+3; 1+3 } = 4</a:t>
            </a:r>
            <a:endParaRPr sz="1700"/>
          </a:p>
        </p:txBody>
      </p:sp>
      <p:grpSp>
        <p:nvGrpSpPr>
          <p:cNvPr id="329" name="Google Shape;329;p4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0" name="Google Shape;330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Equação de Bellman-Ford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</a:t>
            </a:r>
            <a:r>
              <a:rPr lang="en"/>
              <a:t>ada nó começa com D</a:t>
            </a:r>
            <a:r>
              <a:rPr baseline="-25000" lang="en"/>
              <a:t>x</a:t>
            </a:r>
            <a:r>
              <a:rPr lang="en"/>
              <a:t>(y), ou seja, uma estimativa do custo do caminho de menor custo entre ele mesmo e o nó y para todos os nós em 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</a:t>
            </a:r>
            <a:r>
              <a:rPr baseline="-25000" lang="en"/>
              <a:t>x</a:t>
            </a:r>
            <a:r>
              <a:rPr lang="en"/>
              <a:t> = [ D</a:t>
            </a:r>
            <a:r>
              <a:rPr baseline="-25000" lang="en"/>
              <a:t>x</a:t>
            </a:r>
            <a:r>
              <a:rPr lang="en"/>
              <a:t>(y) : y em N ] - vetor de distâncias do nó x, ou seja, vetor de estimativas de custo de x até todos os outros nós, y em N</a:t>
            </a:r>
            <a:endParaRPr/>
          </a:p>
        </p:txBody>
      </p:sp>
      <p:grpSp>
        <p:nvGrpSpPr>
          <p:cNvPr id="338" name="Google Shape;338;p4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39" name="Google Shape;339;p4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4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Equação de Bellman-Ford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Cada nó mantém o custo para cada um dos seus vizinhos, ou seja, c(x,v) com o qual está diretamente ligado;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Cada nó mantém </a:t>
            </a:r>
            <a:r>
              <a:rPr lang="en"/>
              <a:t>D</a:t>
            </a:r>
            <a:r>
              <a:rPr baseline="-25000" lang="en"/>
              <a:t>x</a:t>
            </a:r>
            <a:r>
              <a:rPr lang="en"/>
              <a:t> = [ D</a:t>
            </a:r>
            <a:r>
              <a:rPr baseline="-25000" lang="en"/>
              <a:t>x</a:t>
            </a:r>
            <a:r>
              <a:rPr lang="en"/>
              <a:t>(y) : y em N ]</a:t>
            </a:r>
            <a:r>
              <a:rPr lang="en"/>
              <a:t> contendo a estimativa de x para seus custos até todos os destinos y em 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Cada nó mantém os vetores de distâncias de seus vizinhos, isto é, D</a:t>
            </a:r>
            <a:r>
              <a:rPr baseline="-25000" lang="en"/>
              <a:t>v</a:t>
            </a:r>
            <a:r>
              <a:rPr lang="en"/>
              <a:t> = [ D</a:t>
            </a:r>
            <a:r>
              <a:rPr baseline="-25000" lang="en"/>
              <a:t>v</a:t>
            </a:r>
            <a:r>
              <a:rPr lang="en"/>
              <a:t>(y) : y em N ] para cada vizinho v em N </a:t>
            </a:r>
            <a:endParaRPr/>
          </a:p>
        </p:txBody>
      </p:sp>
      <p:grpSp>
        <p:nvGrpSpPr>
          <p:cNvPr id="348" name="Google Shape;348;p4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49" name="Google Shape;349;p4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Link State</a:t>
            </a:r>
            <a:r>
              <a:rPr lang="en" sz="1700"/>
              <a:t> – algoritmo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global </a:t>
            </a:r>
            <a:r>
              <a:rPr lang="en" sz="1700"/>
              <a:t>no sentido de que requer que cada nó obtenha em primeiro lugar, um mapa completo da rede antes de rodar o Alg. de Dijkstra (Ex.: OSPF)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Vetor de Distâncias</a:t>
            </a:r>
            <a:r>
              <a:rPr lang="en" sz="1700"/>
              <a:t> – algoritmo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descentralizado </a:t>
            </a:r>
            <a:r>
              <a:rPr lang="en" sz="1700"/>
              <a:t>onde cada nó utiliza informações que recebe de seus vizinhos, ou seja, não há um mapa completo da rede antes de sua execução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Ex.: RIP; BGP; ISO IDRP, IPX da Novell; ARPAnet da Arq. TCP/IP</a:t>
            </a:r>
            <a:endParaRPr sz="1700"/>
          </a:p>
        </p:txBody>
      </p:sp>
      <p:sp>
        <p:nvSpPr>
          <p:cNvPr id="357" name="Google Shape;357;p4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Resumo </a:t>
            </a:r>
            <a:r>
              <a:rPr lang="en" sz="4400"/>
              <a:t>até aqui…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Link State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Envia updates para toda a rede (broadcast)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Vetor de Distâncias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Envia updates periódicos entre 30s a 90s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Somentes os vizinhos de um nó conhecem os custo do enlace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Por confiar nos vizinhos, podem vir a ter informações erradas</a:t>
            </a:r>
            <a:endParaRPr sz="1700"/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Resumo </a:t>
            </a:r>
            <a:r>
              <a:rPr lang="en" sz="4400"/>
              <a:t>até aqui…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66" name="Google Shape;366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onsidere 03 nós interconectados por 03 enlaces cujos custos são apresentados na figura abaixo</a:t>
            </a:r>
            <a:endParaRPr/>
          </a:p>
        </p:txBody>
      </p:sp>
      <p:grpSp>
        <p:nvGrpSpPr>
          <p:cNvPr id="374" name="Google Shape;374;p4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75" name="Google Shape;375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2637663"/>
            <a:ext cx="4057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63" y="422153"/>
            <a:ext cx="3537675" cy="42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4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86" name="Google Shape;386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49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Mudanças no Custo do Enlace e Falha no Enlace: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Quando um nó detecta uma mudança no custo de enlace até um vizinho (linhas 10-11), ele atualiza seu vetor de distâncias (linhas 13-14)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houver modificação no custo do caminho de menor custo, também informa a seus vizinhos (linhas 16-17) seu novo vetor de distâncias</a:t>
            </a:r>
            <a:endParaRPr/>
          </a:p>
        </p:txBody>
      </p:sp>
      <p:grpSp>
        <p:nvGrpSpPr>
          <p:cNvPr id="394" name="Google Shape;394;p4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95" name="Google Shape;395;p4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4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onsidere 3 nós x, y e z interconectados por 3 enlaces cujos custos são: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c(x,y) = 4 → 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c(y,z)= 1 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c(x,z)= 50</a:t>
            </a:r>
            <a:endParaRPr/>
          </a:p>
        </p:txBody>
      </p:sp>
      <p:grpSp>
        <p:nvGrpSpPr>
          <p:cNvPr id="404" name="Google Shape;404;p5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05" name="Google Shape;405;p5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5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408" name="Google Shape;4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425" y="2261313"/>
            <a:ext cx="316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nó </a:t>
            </a:r>
            <a:r>
              <a:rPr lang="en"/>
              <a:t>x detecta mudança no custo em t</a:t>
            </a:r>
            <a:r>
              <a:rPr baseline="-25000" lang="en"/>
              <a:t>o</a:t>
            </a:r>
            <a:r>
              <a:rPr lang="en"/>
              <a:t> e, assim, atualiza seu vetor de </a:t>
            </a:r>
            <a:r>
              <a:rPr lang="en"/>
              <a:t>distâncias</a:t>
            </a:r>
            <a:r>
              <a:rPr lang="en"/>
              <a:t> e informa essa mudança a seus vizinhos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tempo t</a:t>
            </a:r>
            <a:r>
              <a:rPr baseline="-25000" lang="en"/>
              <a:t>1</a:t>
            </a:r>
            <a:r>
              <a:rPr lang="en"/>
              <a:t> z recebe a atualização de y, recalcula um novo custo para x, ou seja, 5 para 2 e envia um novo vetor aos vizinhos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tempo t</a:t>
            </a:r>
            <a:r>
              <a:rPr baseline="-25000" lang="en"/>
              <a:t>2</a:t>
            </a:r>
            <a:r>
              <a:rPr lang="en"/>
              <a:t> y recebe a atualização de z e, ao recalcular os custos, verifica que não mudaram, por conseguinte, não envia mensagem aos vizinhos</a:t>
            </a:r>
            <a:endParaRPr/>
          </a:p>
        </p:txBody>
      </p:sp>
      <p:grpSp>
        <p:nvGrpSpPr>
          <p:cNvPr id="415" name="Google Shape;415;p5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16" name="Google Shape;416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5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 camada de Rede é onde se </a:t>
            </a:r>
            <a:r>
              <a:rPr lang="en" sz="1700"/>
              <a:t>determina o caminho que os pacotes percorrem entre remetentes e destinatários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Pacotes diferentes podem percorrer rotas diferentes para o mesmo par remetente e destinatário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Serviço de circuitos virtuais - pacotes diferentes percorrem a mesma rota para o mesmo par remetente e destinatário</a:t>
            </a:r>
            <a:endParaRPr sz="1700"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2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 3 nós x, y e z interconectados por 3 enlaces cujos custos são: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c(x,y) = 4 → 60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c(y,z)= 1 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c(x,z)= 50</a:t>
            </a:r>
            <a:endParaRPr/>
          </a:p>
        </p:txBody>
      </p:sp>
      <p:grpSp>
        <p:nvGrpSpPr>
          <p:cNvPr id="425" name="Google Shape;425;p5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26" name="Google Shape;426;p5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5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429" name="Google Shape;4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625" y="2289900"/>
            <a:ext cx="30861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nó x detecta mudança no custo em t</a:t>
            </a:r>
            <a:r>
              <a:rPr baseline="-25000" lang="en"/>
              <a:t>o</a:t>
            </a:r>
            <a:r>
              <a:rPr lang="en"/>
              <a:t> e, assim, atualiza seu vetor de distâncias e informa essa mudança a seus vizinhos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nó </a:t>
            </a:r>
            <a:r>
              <a:rPr lang="en"/>
              <a:t>y sabe que o custo direto até x é 60 e que z disse a y que z pode chegar a x com um custo de 5 (custo via z está errado!)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 t</a:t>
            </a:r>
            <a:r>
              <a:rPr baseline="-25000" lang="en"/>
              <a:t>1</a:t>
            </a:r>
            <a:r>
              <a:rPr lang="en"/>
              <a:t> teremos um loop de roteamento, pois para chegar a x, y faz a rota através de z, que por sua vez faz a rota através de y</a:t>
            </a:r>
            <a:endParaRPr/>
          </a:p>
        </p:txBody>
      </p:sp>
      <p:grpSp>
        <p:nvGrpSpPr>
          <p:cNvPr id="436" name="Google Shape;436;p5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37" name="Google Shape;437;p5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5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nó </a:t>
            </a:r>
            <a:r>
              <a:rPr lang="en"/>
              <a:t>z recebe em t</a:t>
            </a:r>
            <a:r>
              <a:rPr baseline="-25000" lang="en"/>
              <a:t>2</a:t>
            </a:r>
            <a:r>
              <a:rPr lang="en"/>
              <a:t> o vetor de distâncias de y que indica que o custo mínimo de y até x é 6, mas z sabe que pode chegar a y com um custo de 1 e, assim, calcula um novo menor custo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D</a:t>
            </a:r>
            <a:r>
              <a:rPr baseline="-25000" lang="en"/>
              <a:t>z</a:t>
            </a:r>
            <a:r>
              <a:rPr lang="en"/>
              <a:t>(x) = min { 50 + 0 ; 1 + 6 } = 7, ou seja, custo de z a x aumentou, z informa ao nó y o seu novo vetor</a:t>
            </a:r>
            <a:endParaRPr/>
          </a:p>
        </p:txBody>
      </p:sp>
      <p:grpSp>
        <p:nvGrpSpPr>
          <p:cNvPr id="446" name="Google Shape;446;p5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47" name="Google Shape;447;p5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5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55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Contagem ao infinito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</a:t>
            </a:r>
            <a:r>
              <a:rPr lang="en" sz="1700"/>
              <a:t> aumento do custo de enlace propagou-se muito devagar fazendo-se com que a convergência seja lenta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 cenário descrito anteriormente pode ser evitado usando-se a técnica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poisoned reverse</a:t>
            </a:r>
            <a:r>
              <a:rPr lang="en" sz="1700"/>
              <a:t> (reversão envenenada)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 o nó z passa por y para chegar a x, z informa a y que sua distância a x é infinita, assim, y não mais irá rotear para x por z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Limitação da técnica a dois nós imediatamente vizinhos</a:t>
            </a:r>
            <a:endParaRPr sz="1700"/>
          </a:p>
        </p:txBody>
      </p:sp>
      <p:grpSp>
        <p:nvGrpSpPr>
          <p:cNvPr id="456" name="Google Shape;456;p5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57" name="Google Shape;457;p5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5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Algoritmo </a:t>
            </a:r>
            <a:r>
              <a:rPr lang="en" sz="3600">
                <a:solidFill>
                  <a:srgbClr val="4A86E8"/>
                </a:solidFill>
              </a:rPr>
              <a:t>Vetor de Distâncias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idx="1" type="body"/>
          </p:nvPr>
        </p:nvSpPr>
        <p:spPr>
          <a:xfrm>
            <a:off x="922000" y="15811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omplexidade da mensagem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Link-State - com N nós e E enlaces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Complexidade de O(N * E) para mensagens enviadas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Vetor de Distâncias - troca mensagens apenas entre vizinhos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 tempo convergência varia</a:t>
            </a:r>
            <a:endParaRPr/>
          </a:p>
        </p:txBody>
      </p:sp>
      <p:sp>
        <p:nvSpPr>
          <p:cNvPr id="465" name="Google Shape;465;p5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Comparação </a:t>
            </a:r>
            <a:r>
              <a:rPr lang="en" sz="3400"/>
              <a:t>entre Algoritmos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466" name="Google Shape;466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idx="1" type="body"/>
          </p:nvPr>
        </p:nvSpPr>
        <p:spPr>
          <a:xfrm>
            <a:off x="922000" y="1504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</a:t>
            </a:r>
            <a:r>
              <a:rPr lang="en" sz="1700"/>
              <a:t>elocidade de convergência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Link-State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Algoritmo O(N</a:t>
            </a:r>
            <a:r>
              <a:rPr baseline="30000" lang="en" sz="1700"/>
              <a:t>2</a:t>
            </a:r>
            <a:r>
              <a:rPr lang="en" sz="1700"/>
              <a:t>) requer O(N*E) mensagens (pode ter oscilações)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Vetor de Distâncias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 tempo de convergência varia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Podem ter loops de roteamento bem como o problema da contagem até o infinito</a:t>
            </a:r>
            <a:endParaRPr sz="1700"/>
          </a:p>
        </p:txBody>
      </p:sp>
      <p:sp>
        <p:nvSpPr>
          <p:cNvPr id="473" name="Google Shape;473;p5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Comparação </a:t>
            </a:r>
            <a:r>
              <a:rPr lang="en" sz="3400"/>
              <a:t>entre Algoritmos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474" name="Google Shape;474;p5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922000" y="15049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</a:t>
            </a:r>
            <a:r>
              <a:rPr lang="en" sz="1700"/>
              <a:t>obustez (o que acontece se o roteador der defeito?)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Link-State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 nó pode anunciar custo incorreto do enlace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Cada nó calcula apenas sua própria tabela de repasse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Vetor de Distâncias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 nó pode anunciar custo incorreto do enlace e como a tabela de cada nó é utilizada por outros nós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 erro se propaga pela rede</a:t>
            </a:r>
            <a:endParaRPr sz="1700"/>
          </a:p>
        </p:txBody>
      </p:sp>
      <p:sp>
        <p:nvSpPr>
          <p:cNvPr id="481" name="Google Shape;481;p5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A86E8"/>
                </a:solidFill>
              </a:rPr>
              <a:t>Comparação </a:t>
            </a:r>
            <a:r>
              <a:rPr lang="en" sz="3400"/>
              <a:t>entre Algoritmos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482" name="Google Shape;482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59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Considerou-se que o roteamento é ideal, ou seja, todos os roteadores são idênticos bem como o algoritmo de roteamento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Escalabilidade: Quanto maior o número de roteadores, maior será a sobrecarga de cálculo, armazenamento bem como o de comunicação de informações para a tabela de roteamento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Por exemplo, com 200 milhões de destinos, não se pode armazenar todos os destinos nas tabelas de roteamento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Uma</a:t>
            </a:r>
            <a:r>
              <a:rPr lang="en" sz="1700"/>
              <a:t> </a:t>
            </a:r>
            <a:r>
              <a:rPr lang="en" sz="1700"/>
              <a:t>troca de tabela de roteamento atolaria os enlaces</a:t>
            </a:r>
            <a:endParaRPr sz="1700"/>
          </a:p>
        </p:txBody>
      </p:sp>
      <p:grpSp>
        <p:nvGrpSpPr>
          <p:cNvPr id="490" name="Google Shape;490;p5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491" name="Google Shape;491;p5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5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0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Considerou-se que o roteamento é ideal, ou seja, todos os roteadores são idênticos bem como o algoritmo de roteamento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Autonomia administrativa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Autonomia na gestão de roteadores pelas empresas sob as quais são mantidos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Transparência ao público quanto a organização interna das redes são fatores que devem ser considerados</a:t>
            </a:r>
            <a:endParaRPr sz="1700"/>
          </a:p>
        </p:txBody>
      </p:sp>
      <p:grpSp>
        <p:nvGrpSpPr>
          <p:cNvPr id="500" name="Google Shape;500;p6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01" name="Google Shape;501;p6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6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1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Esses problemas podem ser resolvidos agrupando roteadores em sistemas autônomos (ASs),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Criação de grupos de roteadores sob o mesmo domínio administrativo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Por exemplo, mesmo ISP ou mesma Rede Corporativa</a:t>
            </a:r>
            <a:endParaRPr sz="1700"/>
          </a:p>
        </p:txBody>
      </p:sp>
      <p:grpSp>
        <p:nvGrpSpPr>
          <p:cNvPr id="510" name="Google Shape;510;p6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11" name="Google Shape;511;p6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6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 </a:t>
            </a:r>
            <a:r>
              <a:rPr lang="en" sz="1700"/>
              <a:t>roteador faz a função de indexar a tabela de repasse e determina a interface de enlace para a qual o pacote deve ser encaminhado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Algoritmos de roteamento trocam e calculam informações que são utilizadas para configurar as tabelas de repasse</a:t>
            </a:r>
            <a:endParaRPr sz="17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Esses problemas podem ser resolvidos agrupando roteadores em sistemas autônomos (ASs),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Um algoritmo de roteamento dentro de um sistema autônomo é denominado Protocolo de Roteamento Intra-AS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</a:t>
            </a:r>
            <a:r>
              <a:rPr lang="en" sz="1700"/>
              <a:t>ara conectar ASs entre si, um ou mais Roteadores de Borda em um AS tem a tarefa adicional de transmitir pacotes a destinos externos ao AS</a:t>
            </a:r>
            <a:endParaRPr sz="1700"/>
          </a:p>
        </p:txBody>
      </p:sp>
      <p:grpSp>
        <p:nvGrpSpPr>
          <p:cNvPr id="520" name="Google Shape;520;p6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21" name="Google Shape;521;p6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6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9" name="Google Shape;529;p6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30" name="Google Shape;530;p6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25" y="727950"/>
            <a:ext cx="7434174" cy="36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Como um roteador que está dentro de algum AS saberá como rotear um pacote até um destino que está fora do AS?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 os casos em que se tem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apenas um roteador de borda</a:t>
            </a:r>
            <a:r>
              <a:rPr lang="en" sz="1700"/>
              <a:t>, o algoritmo de roteamento Intra-AS já calculou o caminho de menor custo entre os roteadores internos e o roteador de borda do AS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Uma vez que o pacote seja roteado para fora do AS, através do roteador de borda, então o AS que está na outra extremidade do enlace assume o roteamento do pacote até o destino final</a:t>
            </a:r>
            <a:endParaRPr sz="1700"/>
          </a:p>
        </p:txBody>
      </p:sp>
      <p:grpSp>
        <p:nvGrpSpPr>
          <p:cNvPr id="539" name="Google Shape;539;p6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40" name="Google Shape;540;p6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6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onsidere o roteamento de um pacote pelo roteador 2b para um destino fora do Sistema Autônomo AS2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roteador 2b transmite o pacote para 2a, que por sua vez retransmitirá a 1b, portanto, trabalho de AS2 referente a este pacote está finalizado</a:t>
            </a:r>
            <a:endParaRPr/>
          </a:p>
        </p:txBody>
      </p:sp>
      <p:grpSp>
        <p:nvGrpSpPr>
          <p:cNvPr id="549" name="Google Shape;549;p6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50" name="Google Shape;550;p6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6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66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Como um roteador que está dentro de algum AS saberá como rotear um pacote até um destino que está fora do AS?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 </a:t>
            </a:r>
            <a:r>
              <a:rPr lang="en" sz="1700"/>
              <a:t>os casos em que um AS possui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2 ou mais enlaces que levam para fora do AS</a:t>
            </a:r>
            <a:r>
              <a:rPr lang="en" sz="1700"/>
              <a:t>, o repasse é significativamente mais desafiador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</a:t>
            </a:r>
            <a:r>
              <a:rPr lang="en" sz="1700"/>
              <a:t>mbora a tarefa seja decidir para qual enlace de saída o pacote será repassado, tal decisão exige que cada AS saiba quais destinos são alcançáveis a partir de cada outro AS vizinho ou não</a:t>
            </a:r>
            <a:endParaRPr sz="1700"/>
          </a:p>
        </p:txBody>
      </p:sp>
      <p:grpSp>
        <p:nvGrpSpPr>
          <p:cNvPr id="559" name="Google Shape;559;p6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60" name="Google Shape;560;p6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6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67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Como um roteador que está dentro de algum AS saberá como rotear um pacote até um destino que está fora do AS?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Para os casos em que um AS possui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2 ou mais enlaces que levam para fora do AS</a:t>
            </a:r>
            <a:r>
              <a:rPr lang="en" sz="1700"/>
              <a:t>, o repasse é significativamente mais desafiador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 </a:t>
            </a:r>
            <a:r>
              <a:rPr lang="en" sz="1700"/>
              <a:t>informações sobre condições de alcance de AS vizinhos bem como a propagação dessas informações para todos os roteadores internos são gerenciadas pelo Protocolo de Roteamento Inter-ASs</a:t>
            </a:r>
            <a:endParaRPr sz="1700"/>
          </a:p>
        </p:txBody>
      </p:sp>
      <p:grpSp>
        <p:nvGrpSpPr>
          <p:cNvPr id="569" name="Google Shape;569;p6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70" name="Google Shape;570;p6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6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68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Observação: Os ASs da Internet rodam o mesmo Protocolo de Roteamento Inter-ASs, ou seja, o BGP4 permitindo que os roteadores recebam informações de protocolos de roteamento Intra-ASs e Inter-ASs</a:t>
            </a:r>
            <a:endParaRPr sz="1700"/>
          </a:p>
        </p:txBody>
      </p:sp>
      <p:grpSp>
        <p:nvGrpSpPr>
          <p:cNvPr id="579" name="Google Shape;579;p6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580" name="Google Shape;580;p6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6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8" name="Google Shape;588;p69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89" name="Google Shape;589;p6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1" name="Google Shape;59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3" y="2604901"/>
            <a:ext cx="7201775" cy="13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9"/>
          <p:cNvSpPr txBox="1"/>
          <p:nvPr>
            <p:ph idx="1" type="body"/>
          </p:nvPr>
        </p:nvSpPr>
        <p:spPr>
          <a:xfrm>
            <a:off x="922000" y="15811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Etapas da adição de um destino fora do AS à tabela de repasse de um roteador</a:t>
            </a:r>
            <a:endParaRPr sz="1700"/>
          </a:p>
        </p:txBody>
      </p:sp>
      <p:sp>
        <p:nvSpPr>
          <p:cNvPr id="593" name="Google Shape;593;p6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Algoritmo </a:t>
            </a:r>
            <a:r>
              <a:rPr lang="en" sz="3000">
                <a:solidFill>
                  <a:srgbClr val="4A86E8"/>
                </a:solidFill>
              </a:rPr>
              <a:t>Roteamento Hierárquico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Roteamento na Arquitetura TCP/IP</a:t>
            </a:r>
            <a:endParaRPr/>
          </a:p>
        </p:txBody>
      </p:sp>
      <p:sp>
        <p:nvSpPr>
          <p:cNvPr id="599" name="Google Shape;599;p70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Intra-AS: RIP e OSPF, Entre ASs: BGP</a:t>
            </a:r>
            <a:endParaRPr/>
          </a:p>
        </p:txBody>
      </p:sp>
      <p:sp>
        <p:nvSpPr>
          <p:cNvPr id="600" name="Google Shape;600;p7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Roteamento</a:t>
            </a:r>
            <a:r>
              <a:rPr lang="en" sz="4400"/>
              <a:t> </a:t>
            </a:r>
            <a:r>
              <a:rPr lang="en" sz="4400">
                <a:solidFill>
                  <a:srgbClr val="4A86E8"/>
                </a:solidFill>
              </a:rPr>
              <a:t>Intra-AS</a:t>
            </a:r>
            <a:endParaRPr sz="4400"/>
          </a:p>
        </p:txBody>
      </p:sp>
      <p:sp>
        <p:nvSpPr>
          <p:cNvPr id="606" name="Google Shape;606;p7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71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Também conhecido como Interior Gateway Protocols (IGP)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Protocolos de roteamento intra-AS mais comuns: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RIP: Routing Information Protocol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OSPF: Open Shortest Path First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IGRP: Interior Gateway roteamento Protocol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Proprietário da Cisco</a:t>
            </a:r>
            <a:endParaRPr sz="1700"/>
          </a:p>
        </p:txBody>
      </p:sp>
      <p:sp>
        <p:nvSpPr>
          <p:cNvPr id="608" name="Google Shape;608;p7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Roteador default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Também denominado roteador de 1º salto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Roteador ao qual está ligado o host remetente ou destinatário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Roteador da fonte: roteador default para o host remetente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Roteador do destino: roteador default para o host destinatário</a:t>
            </a:r>
            <a:endParaRPr sz="17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72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Information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Algoritmo de vetor de distância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Incluído na distribuição BSD-UNIX em 1982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Métrica de distância: # de saltos (máx. = 15 saltos)</a:t>
            </a:r>
            <a:endParaRPr/>
          </a:p>
        </p:txBody>
      </p:sp>
      <p:grpSp>
        <p:nvGrpSpPr>
          <p:cNvPr id="615" name="Google Shape;615;p7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16" name="Google Shape;616;p7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7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RIP</a:t>
            </a:r>
            <a:endParaRPr sz="4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73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</a:t>
            </a:r>
            <a:r>
              <a:rPr lang="en"/>
              <a:t>vetores de distância são trocados entre vizinhos a cada 30s por meio de mensagem de resposta (anúncio)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Cada anúncio compreende uma lista de até 25 sub-redes de destino dentro do AS e as distâncias entre o remetente e cada uma dessas sub-redes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roteador mantém uma tabela RIP (Tabela de Roteamento) que inclui o Vetor de Distâncias e a Tabela de </a:t>
            </a:r>
            <a:r>
              <a:rPr lang="en"/>
              <a:t>Repasse </a:t>
            </a:r>
            <a:endParaRPr/>
          </a:p>
        </p:txBody>
      </p:sp>
      <p:grpSp>
        <p:nvGrpSpPr>
          <p:cNvPr id="625" name="Google Shape;625;p7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26" name="Google Shape;626;p7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7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RIP</a:t>
            </a:r>
            <a:endParaRPr sz="4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Google Shape;634;p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35" name="Google Shape;635;p7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7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38" name="Google Shape;638;p74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Tabela de Repasse: Para o roteador A às sub-redes</a:t>
            </a:r>
            <a:endParaRPr/>
          </a:p>
        </p:txBody>
      </p:sp>
      <p:pic>
        <p:nvPicPr>
          <p:cNvPr id="639" name="Google Shape;63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00" y="2211500"/>
            <a:ext cx="4999901" cy="24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7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46" name="Google Shape;646;p7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7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649" name="Google Shape;64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25" y="2339275"/>
            <a:ext cx="6528525" cy="19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5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Considere as sub-redes w, x, y e z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76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Tabela de roteamento no roteador D antes de receber anúncio do roteador A</a:t>
            </a:r>
            <a:endParaRPr/>
          </a:p>
        </p:txBody>
      </p:sp>
      <p:grpSp>
        <p:nvGrpSpPr>
          <p:cNvPr id="657" name="Google Shape;657;p7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58" name="Google Shape;658;p7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7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661" name="Google Shape;6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50" y="2626147"/>
            <a:ext cx="6866099" cy="147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77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</a:t>
            </a:r>
            <a:r>
              <a:rPr lang="en"/>
              <a:t> o roteador A anunciar sua tabela de rotas, o roteador D irá atualizar sua tabela de rotas para considerar os caminhos de menor custo, p.ex., sub-rede z ao custo 4</a:t>
            </a:r>
            <a:endParaRPr/>
          </a:p>
        </p:txBody>
      </p:sp>
      <p:grpSp>
        <p:nvGrpSpPr>
          <p:cNvPr id="668" name="Google Shape;668;p7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69" name="Google Shape;669;p7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7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78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Anúncio vindo do roteador A</a:t>
            </a:r>
            <a:endParaRPr/>
          </a:p>
        </p:txBody>
      </p:sp>
      <p:grpSp>
        <p:nvGrpSpPr>
          <p:cNvPr id="678" name="Google Shape;678;p7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79" name="Google Shape;679;p7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7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682" name="Google Shape;6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2244579"/>
            <a:ext cx="7300000" cy="134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79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Tabela de roteamento no roteador D após receber anúncio do roteador A</a:t>
            </a:r>
            <a:endParaRPr/>
          </a:p>
        </p:txBody>
      </p:sp>
      <p:grpSp>
        <p:nvGrpSpPr>
          <p:cNvPr id="689" name="Google Shape;689;p7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690" name="Google Shape;690;p7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7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693" name="Google Shape;69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62" y="2793324"/>
            <a:ext cx="6994674" cy="13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80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alha e Recuperação do enlace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nenhum anúncio for ouvido após 180s, então o vizinho/enlace é declarado morto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 rotas via vizinho são invalidadas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Novos anúncios enviados aos vizinhos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 vizinhos por sua vez enviam novos anúncios (se não houver tabelas alteradas)  </a:t>
            </a:r>
            <a:endParaRPr/>
          </a:p>
        </p:txBody>
      </p:sp>
      <p:grpSp>
        <p:nvGrpSpPr>
          <p:cNvPr id="700" name="Google Shape;700;p8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01" name="Google Shape;701;p8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8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8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RIP</a:t>
            </a:r>
            <a:endParaRPr sz="4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81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Falha e Recuperação do enlace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informação de falha do enlace rapidamente se propaga para rede inteira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Reversão envenenada é usada para impedir loops de pingue-pongue, considerando a distância infinita = 16 saltos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 anúncios são enviados em pacotes UDP, repetidos periodicamente</a:t>
            </a:r>
            <a:endParaRPr/>
          </a:p>
        </p:txBody>
      </p:sp>
      <p:grpSp>
        <p:nvGrpSpPr>
          <p:cNvPr id="710" name="Google Shape;710;p8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11" name="Google Shape;711;p8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8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RIP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Rotear pacotes do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host remetente</a:t>
            </a:r>
            <a:r>
              <a:rPr lang="en" sz="1700"/>
              <a:t> para 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host destinatário</a:t>
            </a:r>
            <a:r>
              <a:rPr lang="en" sz="1700"/>
              <a:t> se reduz ao problema de rotear pacotes do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roteador da fonte</a:t>
            </a:r>
            <a:r>
              <a:rPr lang="en" sz="1700"/>
              <a:t> para 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roteador de destino</a:t>
            </a:r>
            <a:br>
              <a:rPr b="1" lang="en" sz="1700">
                <a:latin typeface="Raleway"/>
                <a:ea typeface="Raleway"/>
                <a:cs typeface="Raleway"/>
                <a:sym typeface="Raleway"/>
              </a:rPr>
            </a:b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Dado um conjunto de roteadores conectados por enlaces, deseja-se descobrir um caminho entre o roteador de fonte e roteador de destino segundo uma função de custo</a:t>
            </a:r>
            <a:endParaRPr sz="17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9" name="Google Shape;719;p8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720" name="Google Shape;720;p8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8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RIP</a:t>
            </a:r>
            <a:endParaRPr sz="4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4A86E8"/>
              </a:solidFill>
            </a:endParaRPr>
          </a:p>
        </p:txBody>
      </p:sp>
      <p:pic>
        <p:nvPicPr>
          <p:cNvPr id="723" name="Google Shape;7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37" y="1749175"/>
            <a:ext cx="5320225" cy="2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83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Shortest Path First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Está publicamente disponível em ISPs de níveis mais altos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RIP está em ISPs de níveis mais baixos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algoritmo Link State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Faz a disseminação de pacote LS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Mantém um mapa de topologia em cada nó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Calcula as rotas usando algoritmo de Dijkstra</a:t>
            </a:r>
            <a:endParaRPr/>
          </a:p>
        </p:txBody>
      </p:sp>
      <p:grpSp>
        <p:nvGrpSpPr>
          <p:cNvPr id="730" name="Google Shape;730;p8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31" name="Google Shape;731;p8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8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9" name="Google Shape;739;p84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rovê os mecanismos para determinar o caminho de roteamento de menor custo para um dado conjunto de pesos de enlaces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anúncios são disseminados ao AS inteiro (com inundação-broadcasting)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São transportados nas mensagens OSPF diretamente por IP ao invés de TCP ou UDP</a:t>
            </a:r>
            <a:endParaRPr/>
          </a:p>
        </p:txBody>
      </p:sp>
      <p:grpSp>
        <p:nvGrpSpPr>
          <p:cNvPr id="740" name="Google Shape;740;p8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41" name="Google Shape;741;p8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8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Recursos avançados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</a:t>
            </a:r>
            <a:r>
              <a:rPr lang="en"/>
              <a:t>egurança: todas as mensagens OSPF autenticadas visando impedir intrusão maliciosa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Há múltiplos caminhos de mesmo custo permitidos (no RIP, apenas um)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Atua como </a:t>
            </a:r>
            <a:r>
              <a:rPr lang="en"/>
              <a:t>hierárquico em grandes domínios</a:t>
            </a:r>
            <a:endParaRPr/>
          </a:p>
        </p:txBody>
      </p:sp>
      <p:grpSp>
        <p:nvGrpSpPr>
          <p:cNvPr id="750" name="Google Shape;750;p8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51" name="Google Shape;751;p8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8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86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Recursos avançados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Para cada enlace existem múltiplas métricas de custo para diferentes TOS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Por exemplo, custo de enlace de satélite definido baixo para melhor esforço; alto para tempo real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Oferece </a:t>
            </a:r>
            <a:r>
              <a:rPr lang="en"/>
              <a:t>suporte integrado para uni e multicast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Multicast OSPF (MOSPF) usa a topologia do OSPF </a:t>
            </a:r>
            <a:endParaRPr/>
          </a:p>
        </p:txBody>
      </p:sp>
      <p:grpSp>
        <p:nvGrpSpPr>
          <p:cNvPr id="760" name="Google Shape;760;p8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61" name="Google Shape;761;p8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8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9" name="Google Shape;769;p87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mplementa transferência confiável de mensagem e transmissão broadcasting de estado de enlace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ierarquia em dois níveis: área local e backbone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 anúncios de estado do enlace ocorrem somente na área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Cada nó tem topologia de área detalhada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Em outras áreas, somente direção conhecida (caminho mais curto)</a:t>
            </a:r>
            <a:endParaRPr/>
          </a:p>
        </p:txBody>
      </p:sp>
      <p:grpSp>
        <p:nvGrpSpPr>
          <p:cNvPr id="770" name="Google Shape;770;p8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71" name="Google Shape;771;p8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8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88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oteadores de borda: resumem distâncias às redes na própria área e anunciam para outros roteadores de borda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Roteadores de backbone: executam roteamento OSPF limitado ao backbone – cujo papel principal é rotear tráfego entre as outras áreas do AS</a:t>
            </a:r>
            <a:endParaRPr/>
          </a:p>
        </p:txBody>
      </p:sp>
      <p:grpSp>
        <p:nvGrpSpPr>
          <p:cNvPr id="780" name="Google Shape;780;p8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81" name="Google Shape;781;p8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8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89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Dessa forma, o roteamento entre áreas requer que: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 pacote seja roteado até um roteador de borda da área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 seguida, o pacote deve seguir pelo roteador de backbone até o roteador de borda da área de destino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Daí,</a:t>
            </a:r>
            <a:r>
              <a:rPr lang="en"/>
              <a:t> segue até o destino final</a:t>
            </a:r>
            <a:endParaRPr/>
          </a:p>
        </p:txBody>
      </p:sp>
      <p:grpSp>
        <p:nvGrpSpPr>
          <p:cNvPr id="790" name="Google Shape;790;p8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791" name="Google Shape;791;p8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8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</a:t>
            </a:r>
            <a:r>
              <a:rPr lang="en"/>
              <a:t> roteadores são autenticados, garantido que apenas roteadores de confiança participem do Protocolo OSPF dentro de um AS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caminhos múltiplos possuem custos iguais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 há vários caminhos até o destino, não é preciso escolher um caminho único para carregar todo o tráfego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Há suporte para unicast e multicast: OSPF Multicast fornece extensões simples ao OSPF para prover Roteamento Multicast</a:t>
            </a:r>
            <a:endParaRPr/>
          </a:p>
        </p:txBody>
      </p:sp>
      <p:grpSp>
        <p:nvGrpSpPr>
          <p:cNvPr id="800" name="Google Shape;800;p9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01" name="Google Shape;801;p9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9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OSPF</a:t>
            </a:r>
            <a:endParaRPr sz="4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Google Shape;809;p91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Padrão de roteamento entre ASs na Internet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</a:t>
            </a:r>
            <a:r>
              <a:rPr lang="en"/>
              <a:t>ermite que a sub-rede anuncie sua existência ao resto da Internet usando prefixos de sub-rede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Especifica como são determinados os caminhos entre fonte e destino que abrangem vários sistemas autônomos</a:t>
            </a:r>
            <a:endParaRPr/>
          </a:p>
        </p:txBody>
      </p:sp>
      <p:grpSp>
        <p:nvGrpSpPr>
          <p:cNvPr id="810" name="Google Shape;810;p9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11" name="Google Shape;811;p9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9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Grafo G = (N,E): conjunto de N nós e E arestas no qual cada aresta é um par de nós do conjunto 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contexto do roteamento da camada de rede, os nós do grafo representam roteadores e as arestas representam os enlaces físicos</a:t>
            </a:r>
            <a:endParaRPr sz="1700"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</a:t>
            </a:r>
            <a:endParaRPr sz="44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Google Shape;819;p92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Oferece a cada AS um meio de: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Obter informação de acessibilidade da sub-rede a partir de ASs vizinhos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Propagar informação de acessibilidade a todos os roteadores internos ao AS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Determinar rotas boas para sub-redes com base na informação e política de acessibilidade</a:t>
            </a:r>
            <a:endParaRPr/>
          </a:p>
        </p:txBody>
      </p:sp>
      <p:grpSp>
        <p:nvGrpSpPr>
          <p:cNvPr id="820" name="Google Shape;820;p9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21" name="Google Shape;821;p9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9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93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ares de roteadores (pares BGP) trocam informações de roteamento nas conexões TCP semipermanentes (porta 179) - Sessões BGP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Sessão BGP é a conexão TCP juntamente com todas as mensagens BGP trocadas na conexão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Sessões BGP não precisam corresponder a enlaces físicos</a:t>
            </a:r>
            <a:endParaRPr/>
          </a:p>
        </p:txBody>
      </p:sp>
      <p:grpSp>
        <p:nvGrpSpPr>
          <p:cNvPr id="830" name="Google Shape;830;p9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31" name="Google Shape;831;p9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9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9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p94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Sessão BGP Externa </a:t>
            </a:r>
            <a:r>
              <a:rPr lang="en"/>
              <a:t>(eBGP): sessão BGP que abrange 02 sistemas autônomos diferentes através dos roteadores de borda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Sessão BGP Interna (iBGP): sessão BGP que abrange 02 sistemas autônomos diferentes através dos roteadores de borda</a:t>
            </a:r>
            <a:endParaRPr/>
          </a:p>
        </p:txBody>
      </p:sp>
      <p:grpSp>
        <p:nvGrpSpPr>
          <p:cNvPr id="840" name="Google Shape;840;p9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41" name="Google Shape;841;p9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9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9" name="Google Shape;849;p95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eBGP e iBGP podem conhecer mais do que uma rota para qualquer prefixo determinado, e neste caso cabe ao BGP selecionar uma das rotas possíveis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Essas rotas recebem como um de seus atributos um valor de preferência local, permitindo-se que seja selecionado rotas com valores mais altos</a:t>
            </a:r>
            <a:endParaRPr/>
          </a:p>
        </p:txBody>
      </p:sp>
      <p:grpSp>
        <p:nvGrpSpPr>
          <p:cNvPr id="850" name="Google Shape;850;p9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51" name="Google Shape;851;p9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9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96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quando AS2 anuncia um prefixo para AS1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AS2 promete que repassará datagramas para esse prefixo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AS2 pode agregar prefixos em seu anúncio</a:t>
            </a:r>
            <a:endParaRPr/>
          </a:p>
        </p:txBody>
      </p:sp>
      <p:grpSp>
        <p:nvGrpSpPr>
          <p:cNvPr id="860" name="Google Shape;860;p96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61" name="Google Shape;861;p9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9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9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  <p:pic>
        <p:nvPicPr>
          <p:cNvPr id="864" name="Google Shape;86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00" y="3048775"/>
            <a:ext cx="4381800" cy="16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97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</a:t>
            </a:r>
            <a:r>
              <a:rPr lang="en" sz="1600"/>
              <a:t>sando sessão eBGP entre 3a e 1c, AS3 envia informação de atingibilidade do prefixo a AS1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1c pode então usar iBGP para distribuir nova informação de prefixo a todos os roteadores em AS1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1b pode então re-anunciar nova informação de atingibilidade para AS2 por sessão eBGP 1b-para-2a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Quando o roteador descobre um novo prefixo, ele cria entrada para prefixo em sua tabela de repasse</a:t>
            </a:r>
            <a:endParaRPr sz="1600"/>
          </a:p>
        </p:txBody>
      </p:sp>
      <p:grpSp>
        <p:nvGrpSpPr>
          <p:cNvPr id="871" name="Google Shape;871;p97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72" name="Google Shape;872;p9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9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9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98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Atributos e rotas de caminho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Os prefixos anunciados incluem atributos BGP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prefixo + atributos = rota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 são identificados por um número de AS globalmente exclusivo (ICANN de Registros)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Ao receber um anúncio de rota, o </a:t>
            </a:r>
            <a:r>
              <a:rPr lang="en"/>
              <a:t>roteador de borda usa da sua política de importação para aceitar/declinar</a:t>
            </a:r>
            <a:endParaRPr/>
          </a:p>
        </p:txBody>
      </p:sp>
      <p:grpSp>
        <p:nvGrpSpPr>
          <p:cNvPr id="881" name="Google Shape;881;p9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82" name="Google Shape;882;p9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9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99"/>
          <p:cNvSpPr txBox="1"/>
          <p:nvPr>
            <p:ph idx="1" type="body"/>
          </p:nvPr>
        </p:nvSpPr>
        <p:spPr>
          <a:xfrm>
            <a:off x="922000" y="16573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</a:t>
            </a:r>
            <a:r>
              <a:rPr lang="en" sz="1700"/>
              <a:t>tributos importantes: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AS-PATH: contém ASs através dos quais o anúncio do prefixo passou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Por exemplo, AS 67, AS 17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NEXT-HOP: indica um roteador específico do AS interno para AS do próximo salto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Podem ser múltiplos enlaces para AS atual até AS do próximo salto)  </a:t>
            </a:r>
            <a:endParaRPr sz="1700"/>
          </a:p>
        </p:txBody>
      </p:sp>
      <p:grpSp>
        <p:nvGrpSpPr>
          <p:cNvPr id="891" name="Google Shape;891;p9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892" name="Google Shape;892;p9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9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0" name="Google Shape;900;p100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roteador pode aprender sobre mais de 1 rota para algum prefixo, sendo necessário escolher uma rota</a:t>
            </a:r>
            <a:endParaRPr/>
          </a:p>
        </p:txBody>
      </p:sp>
      <p:grpSp>
        <p:nvGrpSpPr>
          <p:cNvPr id="901" name="Google Shape;901;p100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02" name="Google Shape;902;p10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0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4" name="Google Shape;904;p10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Google Shape;910;p101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Regras de Eliminação: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 rotas recebem, como um dos atributos, um valor de preferência local;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 caso de rotas remanescentes, seleciona-se a rota que tenha o AS-PATH mais curto;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Dentre as remanescentes, seleciona-se a que tenha o roteador NEXT-HOP mais próximo – menor custo de caminho de menor custo (roteamento batata-quente);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Uso de critérios adicionais: o roteador usa identificadores BGP para selecionar a rota.</a:t>
            </a:r>
            <a:endParaRPr sz="1600"/>
          </a:p>
        </p:txBody>
      </p:sp>
      <p:grpSp>
        <p:nvGrpSpPr>
          <p:cNvPr id="911" name="Google Shape;911;p101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12" name="Google Shape;912;p10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0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10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2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29" name="Google Shape;129;p2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Seja o Grafo G = (N,E), onde: </a:t>
            </a:r>
            <a:br>
              <a:rPr lang="en" sz="1700"/>
            </a:br>
            <a:r>
              <a:rPr lang="en" sz="1700"/>
              <a:t>N = { u, v, w, x, y, z } e </a:t>
            </a:r>
            <a:br>
              <a:rPr lang="en" sz="1700"/>
            </a:br>
            <a:r>
              <a:rPr lang="en" sz="1700"/>
              <a:t>E = { (u,v), (u,x), (v,x), (v,w), (x,w), </a:t>
            </a:r>
            <a:br>
              <a:rPr lang="en" sz="1700"/>
            </a:br>
            <a:r>
              <a:rPr lang="en" sz="1700"/>
              <a:t>	(x,y), (w,y), (w,z), (y,z) }</a:t>
            </a:r>
            <a:endParaRPr sz="17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27" y="1698113"/>
            <a:ext cx="3787176" cy="25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102"/>
          <p:cNvSpPr txBox="1"/>
          <p:nvPr>
            <p:ph idx="1" type="body"/>
          </p:nvPr>
        </p:nvSpPr>
        <p:spPr>
          <a:xfrm>
            <a:off x="922000" y="18097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Mensagens BGP trocadas usando TCP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OPEN: abre conexão TCP com par e autentica remetente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UPDATE: anuncia novo caminho (ou retira antigo)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KEEPALIVE mantém conexão viva na ausência de UPDATES; também envia ACK para solicitação OPEN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NOTIFICATION: informa erros na msg anterior; também usada para fechar conexão</a:t>
            </a:r>
            <a:endParaRPr/>
          </a:p>
        </p:txBody>
      </p:sp>
      <p:grpSp>
        <p:nvGrpSpPr>
          <p:cNvPr id="921" name="Google Shape;921;p102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22" name="Google Shape;922;p10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0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10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Algoritmo </a:t>
            </a:r>
            <a:r>
              <a:rPr lang="en" sz="4400">
                <a:solidFill>
                  <a:srgbClr val="4A86E8"/>
                </a:solidFill>
              </a:rPr>
              <a:t>BGP</a:t>
            </a:r>
            <a:endParaRPr sz="4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103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Política de roteamento BGP: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é dual-homed: conectada a duas redes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não quer rotear a partir de B por meio de X para C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Logo, X não anunciará a B uma rota para C (Política Seletiva de Anúncio de Rota)</a:t>
            </a:r>
            <a:endParaRPr/>
          </a:p>
        </p:txBody>
      </p:sp>
      <p:grpSp>
        <p:nvGrpSpPr>
          <p:cNvPr id="931" name="Google Shape;931;p10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32" name="Google Shape;932;p10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0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10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935" name="Google Shape;93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800" y="3373024"/>
            <a:ext cx="4176600" cy="13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1" name="Google Shape;941;p104"/>
          <p:cNvSpPr txBox="1"/>
          <p:nvPr>
            <p:ph idx="1" type="body"/>
          </p:nvPr>
        </p:nvSpPr>
        <p:spPr>
          <a:xfrm>
            <a:off x="922000" y="1733550"/>
            <a:ext cx="7813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Política de roteamento BGP: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anuncia caminho AW para B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 anuncia caminho BAW para X 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 deve anunciar caminho BAW para C? De forma alguma!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 não recebe retorno para roteamento CBAW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Nem W nem C são clientes de B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 quer forçar C a rotear para W por meio de A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 quer rotear apenas para/de seus clientes</a:t>
            </a:r>
            <a:endParaRPr sz="1600"/>
          </a:p>
        </p:txBody>
      </p:sp>
      <p:grpSp>
        <p:nvGrpSpPr>
          <p:cNvPr id="942" name="Google Shape;942;p10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943" name="Google Shape;943;p10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0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10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</a:t>
            </a:r>
            <a:endParaRPr sz="4400"/>
          </a:p>
        </p:txBody>
      </p:sp>
      <p:pic>
        <p:nvPicPr>
          <p:cNvPr id="946" name="Google Shape;94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900" y="1379024"/>
            <a:ext cx="4176600" cy="13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10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953" name="Google Shape;953;p105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954" name="Google Shape;954;p10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