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0"/>
            <a:ext cx="91440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Universidade Estadual da Paraíba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de Ciências e Tecnologia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 de Bacharelado em Computação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</a:t>
            </a:r>
            <a:endParaRPr/>
          </a:p>
        </p:txBody>
      </p:sp>
      <p:sp>
        <p:nvSpPr>
          <p:cNvPr descr="Resultado de imagem para UEPB imagens" id="85" name="Google Shape;85;p13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349500"/>
            <a:ext cx="1798637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UEPB imagens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5937" y="2060575"/>
            <a:ext cx="1593850" cy="255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UEPB imagens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6237" y="3635375"/>
            <a:ext cx="3459162" cy="22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450012" y="6265862"/>
            <a:ext cx="2406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Antonio Carlos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95287" y="6265862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2020.1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0" y="222408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Matrizes e Determinantes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0" y="441325"/>
            <a:ext cx="91440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P1 - Quando todos os elementos de uma linha ou coluna são iguais a zero, o determinante da matriz é nulo.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P2 - Se duas linhas ou duas colunas de uma matriz forem iguais, seu determinante será nulo.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2087562" y="1916112"/>
            <a:ext cx="4392612" cy="4176712"/>
            <a:chOff x="1315" y="1207"/>
            <a:chExt cx="2767" cy="2631"/>
          </a:xfrm>
        </p:grpSpPr>
        <p:pic>
          <p:nvPicPr>
            <p:cNvPr id="168" name="Google Shape;16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5" y="1207"/>
              <a:ext cx="2744" cy="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38" y="2917"/>
              <a:ext cx="2744" cy="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2"/>
            <p:cNvSpPr txBox="1"/>
            <p:nvPr/>
          </p:nvSpPr>
          <p:spPr>
            <a:xfrm>
              <a:off x="1383" y="1502"/>
              <a:ext cx="749" cy="27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3220" y="1207"/>
              <a:ext cx="204" cy="84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1406" y="2954"/>
              <a:ext cx="726" cy="49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3243" y="2908"/>
              <a:ext cx="181" cy="86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3765" y="2908"/>
              <a:ext cx="226" cy="86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0" y="441325"/>
            <a:ext cx="91440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P3 - Se duas linhas ou duas colunas de uma matriz forem proporcionais, então seu determinante será nulo. 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0" y="3392487"/>
            <a:ext cx="914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P4 - Se todos os elementos de uma linha ou de uma coluna da matriz forem multiplicados por um número real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qualquer, então seu determinante também será multiplicado por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83" name="Google Shape;183;p23"/>
          <p:cNvGrpSpPr/>
          <p:nvPr/>
        </p:nvGrpSpPr>
        <p:grpSpPr>
          <a:xfrm>
            <a:off x="12700" y="1916112"/>
            <a:ext cx="8750300" cy="4941887"/>
            <a:chOff x="8" y="1207"/>
            <a:chExt cx="5512" cy="3113"/>
          </a:xfrm>
        </p:grpSpPr>
        <p:pic>
          <p:nvPicPr>
            <p:cNvPr id="184" name="Google Shape;18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5" y="1207"/>
              <a:ext cx="2744" cy="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 txBox="1"/>
            <p:nvPr/>
          </p:nvSpPr>
          <p:spPr>
            <a:xfrm>
              <a:off x="1383" y="1230"/>
              <a:ext cx="749" cy="52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3220" y="1207"/>
              <a:ext cx="204" cy="84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810" y="1207"/>
              <a:ext cx="181" cy="83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" y="3092"/>
              <a:ext cx="5512" cy="1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3"/>
            <p:cNvSpPr txBox="1"/>
            <p:nvPr/>
          </p:nvSpPr>
          <p:spPr>
            <a:xfrm>
              <a:off x="363" y="3113"/>
              <a:ext cx="657" cy="24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1587" y="3113"/>
              <a:ext cx="1225" cy="24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3855" y="3113"/>
              <a:ext cx="182" cy="83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5057" y="3090"/>
              <a:ext cx="386" cy="907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0" y="441325"/>
            <a:ext cx="9144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P5 - Se uma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quadrada de ordem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multiplicada por um número real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qualquer, então seu determinante será multiplicado por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Ou seja,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</a:t>
            </a:r>
            <a:r>
              <a:rPr b="1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mxm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mxm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24"/>
          <p:cNvGrpSpPr/>
          <p:nvPr/>
        </p:nvGrpSpPr>
        <p:grpSpPr>
          <a:xfrm>
            <a:off x="2020887" y="3249612"/>
            <a:ext cx="5072062" cy="2230437"/>
            <a:chOff x="1273" y="2047"/>
            <a:chExt cx="3195" cy="1405"/>
          </a:xfrm>
        </p:grpSpPr>
        <p:pic>
          <p:nvPicPr>
            <p:cNvPr id="201" name="Google Shape;20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3" y="2047"/>
              <a:ext cx="3195" cy="1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4"/>
            <p:cNvSpPr txBox="1"/>
            <p:nvPr/>
          </p:nvSpPr>
          <p:spPr>
            <a:xfrm>
              <a:off x="2404" y="2908"/>
              <a:ext cx="272" cy="18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3129" y="2409"/>
              <a:ext cx="273" cy="273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3039" y="3113"/>
              <a:ext cx="363" cy="294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441325"/>
            <a:ext cx="91440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P6 - O determinante de uma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igual ao determinante de sua transposta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Ou seja,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1979612" y="2673350"/>
            <a:ext cx="4179887" cy="2230437"/>
            <a:chOff x="1247" y="1684"/>
            <a:chExt cx="2633" cy="1405"/>
          </a:xfrm>
        </p:grpSpPr>
        <p:pic>
          <p:nvPicPr>
            <p:cNvPr id="212" name="Google Shape;21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7" y="1684"/>
              <a:ext cx="2633" cy="14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3" name="Google Shape;213;p25"/>
            <p:cNvCxnSpPr/>
            <p:nvPr/>
          </p:nvCxnSpPr>
          <p:spPr>
            <a:xfrm>
              <a:off x="1656" y="1865"/>
              <a:ext cx="7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25"/>
            <p:cNvCxnSpPr/>
            <p:nvPr/>
          </p:nvCxnSpPr>
          <p:spPr>
            <a:xfrm>
              <a:off x="3152" y="1729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5"/>
            <p:cNvCxnSpPr/>
            <p:nvPr/>
          </p:nvCxnSpPr>
          <p:spPr>
            <a:xfrm>
              <a:off x="1656" y="2183"/>
              <a:ext cx="703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5"/>
            <p:cNvCxnSpPr/>
            <p:nvPr/>
          </p:nvCxnSpPr>
          <p:spPr>
            <a:xfrm flipH="1">
              <a:off x="3424" y="1729"/>
              <a:ext cx="1" cy="907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25"/>
            <p:cNvCxnSpPr/>
            <p:nvPr/>
          </p:nvCxnSpPr>
          <p:spPr>
            <a:xfrm>
              <a:off x="1633" y="2523"/>
              <a:ext cx="726" cy="0"/>
            </a:xfrm>
            <a:prstGeom prst="straightConnector1">
              <a:avLst/>
            </a:prstGeom>
            <a:noFill/>
            <a:ln cap="flat" cmpd="sng" w="952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5"/>
            <p:cNvCxnSpPr/>
            <p:nvPr/>
          </p:nvCxnSpPr>
          <p:spPr>
            <a:xfrm>
              <a:off x="3719" y="1729"/>
              <a:ext cx="0" cy="930"/>
            </a:xfrm>
            <a:prstGeom prst="straightConnector1">
              <a:avLst/>
            </a:prstGeom>
            <a:noFill/>
            <a:ln cap="flat" cmpd="sng" w="952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0" y="441325"/>
            <a:ext cx="91440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P7 - Se permutarmos a posição de duas linhas ou duas colunas de uma matriz, seu determinante será o oposto da matriz anterior</a:t>
            </a: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>
            <a:off x="1428750" y="2451100"/>
            <a:ext cx="6130925" cy="4002087"/>
            <a:chOff x="900" y="1544"/>
            <a:chExt cx="3862" cy="2521"/>
          </a:xfrm>
        </p:grpSpPr>
        <p:pic>
          <p:nvPicPr>
            <p:cNvPr id="227" name="Google Shape;22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0" y="1544"/>
              <a:ext cx="3862" cy="2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6"/>
            <p:cNvSpPr txBox="1"/>
            <p:nvPr/>
          </p:nvSpPr>
          <p:spPr>
            <a:xfrm>
              <a:off x="1315" y="1593"/>
              <a:ext cx="703" cy="227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 txBox="1"/>
            <p:nvPr/>
          </p:nvSpPr>
          <p:spPr>
            <a:xfrm>
              <a:off x="1315" y="1911"/>
              <a:ext cx="703" cy="249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2631" y="1593"/>
              <a:ext cx="725" cy="227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2631" y="1911"/>
              <a:ext cx="703" cy="24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26"/>
            <p:cNvCxnSpPr/>
            <p:nvPr/>
          </p:nvCxnSpPr>
          <p:spPr>
            <a:xfrm>
              <a:off x="2018" y="1706"/>
              <a:ext cx="613" cy="295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3" name="Google Shape;233;p26"/>
            <p:cNvCxnSpPr/>
            <p:nvPr/>
          </p:nvCxnSpPr>
          <p:spPr>
            <a:xfrm flipH="1" rot="10800000">
              <a:off x="2018" y="1706"/>
              <a:ext cx="590" cy="341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" name="Google Shape;234;p26"/>
            <p:cNvSpPr txBox="1"/>
            <p:nvPr/>
          </p:nvSpPr>
          <p:spPr>
            <a:xfrm>
              <a:off x="1565" y="2954"/>
              <a:ext cx="204" cy="907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 txBox="1"/>
            <p:nvPr/>
          </p:nvSpPr>
          <p:spPr>
            <a:xfrm>
              <a:off x="3220" y="2954"/>
              <a:ext cx="182" cy="93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 txBox="1"/>
            <p:nvPr/>
          </p:nvSpPr>
          <p:spPr>
            <a:xfrm>
              <a:off x="1859" y="2954"/>
              <a:ext cx="182" cy="952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2903" y="2954"/>
              <a:ext cx="204" cy="93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950" y="2750"/>
              <a:ext cx="1043" cy="167"/>
            </a:xfrm>
            <a:custGeom>
              <a:rect b="b" l="l" r="r" t="t"/>
              <a:pathLst>
                <a:path extrusionOk="0" fill="none" h="23260" w="43200">
                  <a:moveTo>
                    <a:pt x="63" y="23260"/>
                  </a:moveTo>
                  <a:cubicBezTo>
                    <a:pt x="21" y="22707"/>
                    <a:pt x="0" y="2215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extrusionOk="0" h="23260" w="43200">
                  <a:moveTo>
                    <a:pt x="63" y="23260"/>
                  </a:moveTo>
                  <a:cubicBezTo>
                    <a:pt x="21" y="22707"/>
                    <a:pt x="0" y="2215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63" y="232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 rot="10800000">
              <a:off x="1655" y="3884"/>
              <a:ext cx="1656" cy="181"/>
            </a:xfrm>
            <a:custGeom>
              <a:rect b="b" l="l" r="r" t="t"/>
              <a:pathLst>
                <a:path extrusionOk="0" fill="none" h="23260" w="43200">
                  <a:moveTo>
                    <a:pt x="63" y="23260"/>
                  </a:moveTo>
                  <a:cubicBezTo>
                    <a:pt x="21" y="22707"/>
                    <a:pt x="0" y="2215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extrusionOk="0" h="23260" w="43200">
                  <a:moveTo>
                    <a:pt x="63" y="23260"/>
                  </a:moveTo>
                  <a:cubicBezTo>
                    <a:pt x="21" y="22707"/>
                    <a:pt x="0" y="2215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63" y="23260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0" y="441325"/>
            <a:ext cx="91440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P8 - Se os elementos acima ou abaixo da diagonal principal forem iguais a zero, então o determinante da matriz será o produto dos elementos da diagonal principal.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27"/>
          <p:cNvGrpSpPr/>
          <p:nvPr/>
        </p:nvGrpSpPr>
        <p:grpSpPr>
          <a:xfrm>
            <a:off x="1627187" y="2960687"/>
            <a:ext cx="5465762" cy="2454275"/>
            <a:chOff x="1025" y="1865"/>
            <a:chExt cx="3443" cy="1546"/>
          </a:xfrm>
        </p:grpSpPr>
        <p:pic>
          <p:nvPicPr>
            <p:cNvPr id="248" name="Google Shape;24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5" y="1865"/>
              <a:ext cx="3443" cy="1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7"/>
            <p:cNvSpPr/>
            <p:nvPr/>
          </p:nvSpPr>
          <p:spPr>
            <a:xfrm>
              <a:off x="3447" y="2183"/>
              <a:ext cx="635" cy="725"/>
            </a:xfrm>
            <a:prstGeom prst="rtTriangl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 rot="10800000">
              <a:off x="1678" y="1956"/>
              <a:ext cx="635" cy="748"/>
            </a:xfrm>
            <a:prstGeom prst="rtTriangl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0" y="441325"/>
            <a:ext cx="91440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P9 - O determinante do produto de duas matrizes é igual ao produto dos determinantes de cada uma delas. Ou seja,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b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 (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A*B</a:t>
            </a: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 det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* det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2808287"/>
            <a:ext cx="5465762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0" y="441325"/>
            <a:ext cx="91440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Agora vamos ver uma definição de algo que vamos precisar na propriedade P10.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Definição -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 matemática, uma 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combinação linear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é uma expressão construída a partir de uma soma de termos, em que cada termo é multiplicado por uma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constante.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exemplo, uma combinação linear de </a:t>
            </a:r>
            <a:r>
              <a:rPr b="1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 </a:t>
            </a:r>
            <a:r>
              <a:rPr b="1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seria qualquer expressão da forma 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b</a:t>
            </a:r>
            <a:r>
              <a:rPr b="1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onde 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 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são constantes.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Crie uma combinação linear com os termos 2 e 3.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Resposta: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*2 +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*3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0" y="441325"/>
            <a:ext cx="9144000" cy="310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dos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P10 - O determinante de uma matriz não se altera quando somamos aos elementos de uma fila uma combinação linear dos elementos correspondentes de filas paralelas.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Vamos gerar uma matriz </a:t>
            </a:r>
            <a:r>
              <a:rPr b="1" i="1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com a seguinte combinação linear dos elementos da matriz </a:t>
            </a:r>
            <a:r>
              <a:rPr b="1" i="1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multiplique cada elemento da linha 1 por 2, some com o correspondente elemento da linha 2 multiplicado por -1 e depois some esse resultado com o correspondente elemento da linha 3.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3573462"/>
            <a:ext cx="8748712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0" y="441325"/>
            <a:ext cx="9144000" cy="604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de Laplace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calcular o determinante de uma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quadrada de ordem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≥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utilizando o Teorema de Laplace, devemos proceder da seguinte forma: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1. Escolha qualquer fila (linha ou coluna)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Multiplique cada elemento da fila pelo seu respectivo cofator.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3. O determinante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será a soma dos produtos dos elementos da fila pelos seus respectivos cofatores.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 cofator de um elemento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quadrada é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(-1)</a:t>
            </a:r>
            <a:r>
              <a:rPr b="1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i+j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1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onde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o determinante da matriz derivada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onde foram excluídas a linha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a coluna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0" y="441325"/>
            <a:ext cx="9144000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Matrizes 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é uma tabela organizada em linhas e colunas no formato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onde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 o número de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linhas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(horizontal) 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número de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colunas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(vertical).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Matrizes são representadas com letras maiúsculas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elementos da matriz são representados por letras minúsculas,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número da linha;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número da coluna)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Linhas e colunas de uma matriz são as filas da matriz.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x 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linhas 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colunas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512127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09537" y="4781550"/>
            <a:ext cx="53990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4x3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 lado, o elemento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e elemento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a31 = 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6084887" y="4437062"/>
            <a:ext cx="2574925" cy="2189162"/>
            <a:chOff x="3833" y="2795"/>
            <a:chExt cx="1622" cy="1379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33" y="2795"/>
              <a:ext cx="1622" cy="13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 txBox="1"/>
            <p:nvPr/>
          </p:nvSpPr>
          <p:spPr>
            <a:xfrm>
              <a:off x="4604" y="3181"/>
              <a:ext cx="204" cy="226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4286" y="3498"/>
              <a:ext cx="182" cy="25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0" y="441325"/>
            <a:ext cx="914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de Laplace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Calcule o determinante da matriz a seguir.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665287"/>
            <a:ext cx="1690687" cy="1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935037" y="2062162"/>
            <a:ext cx="973137" cy="3952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2232025" y="1952625"/>
            <a:ext cx="691197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Pela regra de Sarrus, o </a:t>
            </a:r>
            <a:r>
              <a:rPr b="1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9+5+24 – (6+30+6) = 38 – 42 = – 4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3671887" y="2312987"/>
            <a:ext cx="539750" cy="3952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0" y="2960687"/>
            <a:ext cx="91440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Agora, vamos fazer o mesmo usando o Teorema de Laplace.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Vamos escolher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linha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calcular os cofatores de seus elementos.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matrizes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seus determinantes são as seguintes: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5229225"/>
            <a:ext cx="6480175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de Laplace</a:t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0" y="1196975"/>
            <a:ext cx="91440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Agora, vamos fazer o cálculo dos cofatores: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(–1)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2+1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(5•3 – 6•2) = –3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(–1)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2+2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(3•3 – 6•1) = 3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(–1)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2+3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(3•2 – 5•1) = –1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E, finalmente, calcular o determinante: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2•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+ 1•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+ 1•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2•( –3) + 1• 3 + 1•(–1) = –6 + 3 – 1 = –7 + 3 =  – 4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7092950" y="4473575"/>
            <a:ext cx="539750" cy="3952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0" y="441325"/>
            <a:ext cx="914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de Laplace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Calcule o determinante da matriz a seguir.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0" y="30051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427287" y="1909762"/>
            <a:ext cx="67167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Vamos, portanto, calcular o determinante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usando os cofatores da coluna 2.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0" y="3506787"/>
            <a:ext cx="9144000" cy="204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</a:t>
            </a:r>
            <a:r>
              <a:rPr b="1" baseline="-25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(-1)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1+2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•[ (4• 2• 2+1• 3• 6+5• 3• 1) - (1• 2• 6+3• 3• 4+5• 1• 2)] = - (16+18+15-12-36-10) = - (-9) =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</a:t>
            </a:r>
            <a:r>
              <a:rPr b="1" baseline="-25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(-1)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[(2•2•2+5•3•6+5•3•6) - (6•2•6+5•5•2+3•3•2)] = (8+90+90 – 72-50-18) = 188 – 140 = 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</a:t>
            </a:r>
            <a:r>
              <a:rPr b="1" baseline="-25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(-1)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3+2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[(2•1•2+5•1•6+4•3•6) – (6•1•6+4•5•2+3•1•2)] = -(4+30+72 – 36-40-6) = -(106 – 82) = -24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</a:t>
            </a:r>
            <a:r>
              <a:rPr b="1" baseline="-25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(-1)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4+2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[(2•1•3+5•1•5+4•2•6) – (6•1•5+4•5•3+2•1•2)] = (6+25+48 – 30-60-4) = 79 – 94 = -15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A = 3• A</a:t>
            </a:r>
            <a:r>
              <a:rPr b="1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+ 2• A</a:t>
            </a:r>
            <a:r>
              <a:rPr b="1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+ 1• A</a:t>
            </a:r>
            <a:r>
              <a:rPr b="1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+ 1• A</a:t>
            </a:r>
            <a:r>
              <a:rPr b="1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3• 9 + 2• 48 + 1• (-24) + 1• (-15) = 27+96-24-15 = 84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8496300" y="5121275"/>
            <a:ext cx="647700" cy="46831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700212"/>
            <a:ext cx="2089150" cy="16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1116012" y="1736725"/>
            <a:ext cx="395287" cy="1620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0" y="441325"/>
            <a:ext cx="9144000" cy="316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Definição – a matriz inversa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uma matriz quadrada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aquela cujo produto da inversa pela matriz original resulta na matriz identidade: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• 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0" y="30051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0" y="3249612"/>
            <a:ext cx="91440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matriz inversa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igual a matriz adjunta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dividida por 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det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– A matriz adjunta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é a matriz transposta dos cofatores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5876925"/>
            <a:ext cx="14033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0" y="441325"/>
            <a:ext cx="9144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Encontre a matriz inversa de </a:t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Conforme visto no slide 19 cada cofator é obtido da seguinte maneira: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(-1)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i+j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 determinante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 as filas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matrizes para o cálculo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são:</a:t>
            </a:r>
            <a:endParaRPr/>
          </a:p>
        </p:txBody>
      </p:sp>
      <p:sp>
        <p:nvSpPr>
          <p:cNvPr id="335" name="Google Shape;335;p36"/>
          <p:cNvSpPr txBox="1"/>
          <p:nvPr/>
        </p:nvSpPr>
        <p:spPr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337" name="Google Shape;3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993775"/>
            <a:ext cx="1331912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7" y="3968750"/>
            <a:ext cx="6229350" cy="4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/>
        </p:nvSpPr>
        <p:spPr>
          <a:xfrm>
            <a:off x="0" y="4708525"/>
            <a:ext cx="9144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 slide 5, o determinante de uma matriz 1x1 é o próprio elemento.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Então, no próximo slide está o cálculo dos cofatores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45" name="Google Shape;345;p37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348" name="Google Shape;3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665287"/>
            <a:ext cx="27495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7"/>
          <p:cNvSpPr txBox="1"/>
          <p:nvPr/>
        </p:nvSpPr>
        <p:spPr>
          <a:xfrm>
            <a:off x="0" y="112553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Cálculo dos cofatores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0" y="39338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Matriz dos cofatores e sua respectiva adjunta:</a:t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37" y="4545012"/>
            <a:ext cx="5554662" cy="94456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 txBox="1"/>
          <p:nvPr/>
        </p:nvSpPr>
        <p:spPr>
          <a:xfrm>
            <a:off x="0" y="57340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Calculando 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  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 = 1*4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2*3 = 4 – 6 =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pic>
        <p:nvPicPr>
          <p:cNvPr id="353" name="Google Shape;35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3860800"/>
            <a:ext cx="1223962" cy="4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0" y="112553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Finalmente, a inversa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/detA: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62" name="Google Shape;3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7" y="1773237"/>
            <a:ext cx="5710237" cy="9445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 txBox="1"/>
          <p:nvPr/>
        </p:nvSpPr>
        <p:spPr>
          <a:xfrm>
            <a:off x="0" y="296068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Checando se a inversa está correta: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3716337"/>
            <a:ext cx="8591550" cy="243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70" name="Google Shape;370;p39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0" y="1423987"/>
            <a:ext cx="914400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Encontre a matriz inversa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primeiro lugar vamos calcular todos os cofatores. Para isso precisamos dos determinantes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cada cofator.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fazer uma “matriz” para ajudar na visualização e cálculo dos determinantes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Vamos chamar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675" y="944562"/>
            <a:ext cx="1965325" cy="146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775" y="4113212"/>
            <a:ext cx="37084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800" y="4076700"/>
            <a:ext cx="2916237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0" y="1160462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matriz de cofatores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a matriz adjunta que é a matriz de cofatores transposta.</a:t>
            </a:r>
            <a:endParaRPr/>
          </a:p>
        </p:txBody>
      </p:sp>
      <p:pic>
        <p:nvPicPr>
          <p:cNvPr id="384" name="Google Shape;3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2024062"/>
            <a:ext cx="5921375" cy="13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0"/>
          <p:cNvSpPr txBox="1"/>
          <p:nvPr/>
        </p:nvSpPr>
        <p:spPr>
          <a:xfrm>
            <a:off x="34925" y="3608387"/>
            <a:ext cx="91440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matriz inversa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por definição é dada por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/detA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Assim, precisamos calcular 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Então, pela regra de Sarrus, o determinante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(slide 27) do exercício em questão é: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A = (9+4+6) – (9+12+2) = 19 – 23 = – 4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391" name="Google Shape;391;p41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Inversa de uma Matriz</a:t>
            </a:r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93" name="Google Shape;393;p41"/>
          <p:cNvSpPr txBox="1"/>
          <p:nvPr/>
        </p:nvSpPr>
        <p:spPr>
          <a:xfrm>
            <a:off x="34925" y="112553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finalmente, a matriz inversa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394" name="Google Shape;3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87" y="1646237"/>
            <a:ext cx="62357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/>
        </p:nvSpPr>
        <p:spPr>
          <a:xfrm>
            <a:off x="34925" y="324961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Chegando para ver se acertamos: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96" name="Google Shape;3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025" y="3644900"/>
            <a:ext cx="7102475" cy="31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4932362" y="1520825"/>
            <a:ext cx="2484437" cy="17287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41"/>
          <p:cNvCxnSpPr/>
          <p:nvPr/>
        </p:nvCxnSpPr>
        <p:spPr>
          <a:xfrm rot="10800000">
            <a:off x="6443662" y="3681412"/>
            <a:ext cx="865187" cy="151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441325"/>
            <a:ext cx="91440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Matrizes 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identidade </a:t>
            </a:r>
            <a:r>
              <a:rPr b="1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é uma matriz quadrada em que os elementos da diagonal principal são iguais 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todos os demais elementos acima e abaixo da diagonal principal são iguais 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387" y="2960687"/>
            <a:ext cx="3132137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Multiplicação de Matrizes</a:t>
            </a: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1511300" y="5421312"/>
            <a:ext cx="18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0" y="1068387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quem ficou pra lá de Bagdad com a multiplicação de matrizes (slides 26 e 29) por nunca ter visto o assunto ou já viu e esqueceu, não precisa ficar com essa cara de choro. Aqui vai uma palhinha...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multiplicação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 na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multiplicação de duas matrizes só pode ser feita se, obrigatoriamente, o número de colunas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igual ao número de linhas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resultante terá o número de linhas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 o número de colunas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multiplicação de matrizes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é comutativa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B*A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Prestou atenção, brother ou sister?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412" name="Google Shape;412;p43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Multiplicação de Matrizes</a:t>
            </a:r>
            <a:endParaRPr/>
          </a:p>
        </p:txBody>
      </p:sp>
      <p:sp>
        <p:nvSpPr>
          <p:cNvPr id="413" name="Google Shape;413;p43"/>
          <p:cNvSpPr txBox="1"/>
          <p:nvPr/>
        </p:nvSpPr>
        <p:spPr>
          <a:xfrm>
            <a:off x="0" y="5330825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Ex.: Escreva a expressão para o elemento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resultante da multiplicação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</a:t>
            </a:r>
            <a:r>
              <a:rPr b="1" baseline="-2500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0" y="1068387"/>
            <a:ext cx="9144000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A*B = C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cada elemento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será obtido pela soma da multiplicação de todos os elementos da linha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pelos elementos da coluna 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sigma maiúsculo,     , é o símbolo do “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somatório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e significa uma seqüência de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somas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termos. O índice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Representando cada elemento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termos de somatório, temos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062" y="2168525"/>
            <a:ext cx="536575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437" y="4262437"/>
            <a:ext cx="2185987" cy="96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422" name="Google Shape;422;p44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Multiplicação de Matrizes</a:t>
            </a:r>
            <a:endParaRPr/>
          </a:p>
        </p:txBody>
      </p:sp>
      <p:sp>
        <p:nvSpPr>
          <p:cNvPr id="423" name="Google Shape;423;p44"/>
          <p:cNvSpPr txBox="1"/>
          <p:nvPr/>
        </p:nvSpPr>
        <p:spPr>
          <a:xfrm>
            <a:off x="0" y="1068387"/>
            <a:ext cx="9144000" cy="243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primeiro detalhe a ser observado é se a multiplicação pode ser feita. Nesse caso, pode, porque o número de colunas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é igual ao número de colunas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elemento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vai ser obtido pela linha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a coluna </a:t>
            </a: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= 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100387"/>
            <a:ext cx="6186487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430" name="Google Shape;430;p45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Multiplicação de Matrizes</a:t>
            </a:r>
            <a:endParaRPr/>
          </a:p>
        </p:txBody>
      </p:sp>
      <p:sp>
        <p:nvSpPr>
          <p:cNvPr id="431" name="Google Shape;431;p45"/>
          <p:cNvSpPr txBox="1"/>
          <p:nvPr/>
        </p:nvSpPr>
        <p:spPr>
          <a:xfrm>
            <a:off x="0" y="1068387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a expressão para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fica?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1697037"/>
            <a:ext cx="6391275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438" name="Google Shape;438;p46"/>
          <p:cNvSpPr txBox="1"/>
          <p:nvPr/>
        </p:nvSpPr>
        <p:spPr>
          <a:xfrm>
            <a:off x="0" y="4413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Multiplicação de Matrizes</a:t>
            </a:r>
            <a:endParaRPr/>
          </a:p>
        </p:txBody>
      </p:sp>
      <p:sp>
        <p:nvSpPr>
          <p:cNvPr id="439" name="Google Shape;439;p46"/>
          <p:cNvSpPr txBox="1"/>
          <p:nvPr/>
        </p:nvSpPr>
        <p:spPr>
          <a:xfrm>
            <a:off x="0" y="106838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Ex.1: Dadas as matrizes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seguir, obtenha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B*A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40" name="Google Shape;440;p46"/>
          <p:cNvSpPr txBox="1"/>
          <p:nvPr/>
        </p:nvSpPr>
        <p:spPr>
          <a:xfrm>
            <a:off x="0" y="3897312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Ex.2: Considerando 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acima, faça as multiplicações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A*I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3x3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 que você descobriu?</a:t>
            </a:r>
            <a:endParaRPr/>
          </a:p>
        </p:txBody>
      </p:sp>
      <p:pic>
        <p:nvPicPr>
          <p:cNvPr id="441" name="Google Shape;4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881187"/>
            <a:ext cx="5656262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/>
          <p:nvPr/>
        </p:nvSpPr>
        <p:spPr>
          <a:xfrm>
            <a:off x="0" y="2024062"/>
            <a:ext cx="91440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enquanto é só.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Estão abençoados!</a:t>
            </a:r>
            <a:endParaRPr/>
          </a:p>
        </p:txBody>
      </p:sp>
      <p:sp>
        <p:nvSpPr>
          <p:cNvPr id="447" name="Google Shape;447;p47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441325"/>
            <a:ext cx="9144000" cy="246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Matrizes 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transposta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é 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derivada da matriz original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que as linhas da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escrevem em forma de colunas e as colunas em formas de linha, mantendo sempre as mesmas referências, ou seja, linha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vira coluna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linha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vira coluna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etc..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3475037"/>
            <a:ext cx="6048375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441325"/>
            <a:ext cx="91440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Matrizes 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Determinante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de uma matriz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quadrada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número associado a essa matriz; esse número, ou valor numérico, é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obtido dos elementos da matriz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meio de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regras específicas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Cálculo de Determinantes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Matriz 1 x 1 – Seja 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ordem 1,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1x1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 determinante de uma matriz de ordem 1 é igual ao próprio elemento da matriz. Portanto,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0" y="441325"/>
            <a:ext cx="91440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Cálculo de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matrizes de ordem maior do que 1,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 determinante é calculado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sendo o produto dos elementos da diagonal principal menos o produto dos elementos da diagonal secundária.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Matriz 2 x 2 – Seja a matriz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ordem 2                             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determinante de uma matriz de ordem 2, de acordo com a regra acima é dado por: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762" y="2874962"/>
            <a:ext cx="2449512" cy="105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0" y="441325"/>
            <a:ext cx="91440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Cálculo de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Matriz 3 x 3 – Para uma matriz 3x3 a regra para o cálculo do determinante sofre uma alteração porque se tem elementos em diagonal que são paralelos às diagonais principal e secundária. A alteração na regra do cálculo do determinante para esse tipo de matriz é conhecida como Regra de Sarrus.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Regra de Sarrus diz para repetir as duas primeiras colunas ao lado direito da matriz, ou seja,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232275"/>
            <a:ext cx="7561262" cy="157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441325"/>
            <a:ext cx="91440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Cálculo de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Matriz 3 x 3 – Regra de Sarrus.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 arranjo do slide anterior, estende-se a idéia de diagonal principal e secundária para os elementos paralelos às diagonais principal e secundária. No arranjo a seguir, os elementos que serão considerados como da diagonal principal estão percorridos com uma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seta azul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 os da diagonal secundária, com uma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seta vermelha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2324100" y="4246562"/>
            <a:ext cx="4373562" cy="1811337"/>
            <a:chOff x="1464" y="2675"/>
            <a:chExt cx="2755" cy="1141"/>
          </a:xfrm>
        </p:grpSpPr>
        <p:pic>
          <p:nvPicPr>
            <p:cNvPr id="145" name="Google Shape;14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4" y="2675"/>
              <a:ext cx="2514" cy="9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6" name="Google Shape;146;p20"/>
            <p:cNvCxnSpPr/>
            <p:nvPr/>
          </p:nvCxnSpPr>
          <p:spPr>
            <a:xfrm>
              <a:off x="1859" y="2750"/>
              <a:ext cx="1520" cy="1066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7" name="Google Shape;147;p20"/>
            <p:cNvCxnSpPr/>
            <p:nvPr/>
          </p:nvCxnSpPr>
          <p:spPr>
            <a:xfrm>
              <a:off x="2290" y="2750"/>
              <a:ext cx="1520" cy="1066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8" name="Google Shape;148;p20"/>
            <p:cNvCxnSpPr/>
            <p:nvPr/>
          </p:nvCxnSpPr>
          <p:spPr>
            <a:xfrm>
              <a:off x="2699" y="2727"/>
              <a:ext cx="1520" cy="1066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9" name="Google Shape;149;p20"/>
            <p:cNvCxnSpPr/>
            <p:nvPr/>
          </p:nvCxnSpPr>
          <p:spPr>
            <a:xfrm flipH="1">
              <a:off x="1655" y="2727"/>
              <a:ext cx="1520" cy="106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0" name="Google Shape;150;p20"/>
            <p:cNvCxnSpPr/>
            <p:nvPr/>
          </p:nvCxnSpPr>
          <p:spPr>
            <a:xfrm flipH="1">
              <a:off x="2131" y="2704"/>
              <a:ext cx="1520" cy="106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1" name="Google Shape;151;p20"/>
            <p:cNvCxnSpPr/>
            <p:nvPr/>
          </p:nvCxnSpPr>
          <p:spPr>
            <a:xfrm flipH="1">
              <a:off x="2585" y="2704"/>
              <a:ext cx="1520" cy="106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0" y="0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Matemática Discreta I – Revisão de Matemática – G. Matrizes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0" y="441325"/>
            <a:ext cx="9144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Cálculo de Determinantes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Matriz 3 x 3 – Regra de Sarrus.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Assim, o determinante será dado pela soma do produto dos elementos da diagonal principal menos a soma do produto dos elementos da diagonal secundária. Ou seja: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3033712"/>
            <a:ext cx="8821737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