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x="6858000" cy="9144000"/>
  <p:embeddedFontLst>
    <p:embeddedFont>
      <p:font typeface="Overlock"/>
      <p:regular r:id="rId26"/>
      <p:bold r:id="rId27"/>
      <p:italic r:id="rId28"/>
      <p:boldItalic r:id="rId29"/>
    </p:embeddedFont>
    <p:embeddedFont>
      <p:font typeface="Arial Narrow"/>
      <p:regular r:id="rId30"/>
      <p:bold r:id="rId31"/>
      <p:italic r:id="rId32"/>
      <p:boldItalic r:id="rId33"/>
    </p:embeddedFont>
    <p:embeddedFont>
      <p:font typeface="Arial Black"/>
      <p:regular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verlock-regular.fntdata"/><Relationship Id="rId25" Type="http://schemas.openxmlformats.org/officeDocument/2006/relationships/slide" Target="slides/slide20.xml"/><Relationship Id="rId28" Type="http://schemas.openxmlformats.org/officeDocument/2006/relationships/font" Target="fonts/Overlock-italic.fntdata"/><Relationship Id="rId27" Type="http://schemas.openxmlformats.org/officeDocument/2006/relationships/font" Target="fonts/Overlock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verlock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rialNarrow-bold.fntdata"/><Relationship Id="rId30" Type="http://schemas.openxmlformats.org/officeDocument/2006/relationships/font" Target="fonts/ArialNarrow-regular.fntdata"/><Relationship Id="rId11" Type="http://schemas.openxmlformats.org/officeDocument/2006/relationships/slide" Target="slides/slide6.xml"/><Relationship Id="rId33" Type="http://schemas.openxmlformats.org/officeDocument/2006/relationships/font" Target="fonts/ArialNarrow-boldItalic.fntdata"/><Relationship Id="rId10" Type="http://schemas.openxmlformats.org/officeDocument/2006/relationships/slide" Target="slides/slide5.xml"/><Relationship Id="rId32" Type="http://schemas.openxmlformats.org/officeDocument/2006/relationships/font" Target="fonts/ArialNarrow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ArialBlack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-149797"/>
            <a:ext cx="9144000" cy="7417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t/>
            </a:r>
            <a:endParaRPr b="1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1" i="0" lang="pt-BR" sz="3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UEPB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t/>
            </a:r>
            <a:endParaRPr b="1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b="1" i="0" lang="pt-BR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UNIVERSIDADE ESTADUAL DA PARAÍBA </a:t>
            </a:r>
            <a:endParaRPr b="1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b="1" i="0" lang="pt-BR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CENTRO DE EDUCAÇÃO / CAMPUS I </a:t>
            </a:r>
            <a:endParaRPr b="1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b="1" i="0" lang="pt-BR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DEPERTAMENTO DE CIÊNCIAS SOCIAIS</a:t>
            </a:r>
            <a:endParaRPr b="1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______________________________________________________________________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Regime de trabalho: T40</a:t>
            </a:r>
            <a:endParaRPr b="0" i="0" sz="2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Área/Componente Curricular: Metodologia Científica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Curso: Computação</a:t>
            </a:r>
            <a:endParaRPr b="1" i="0" sz="2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______________________________________________________________________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7944" y="0"/>
            <a:ext cx="847725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/>
          <p:nvPr/>
        </p:nvSpPr>
        <p:spPr>
          <a:xfrm>
            <a:off x="0" y="1"/>
            <a:ext cx="9144000" cy="8156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sng" cap="none" strike="noStrik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400" u="sng" cap="none" strike="noStrik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rPr>
              <a:t>DESENVOLVIMENTO</a:t>
            </a:r>
            <a:endParaRPr b="1" i="0" sz="2400" u="sng" cap="none" strike="noStrik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sng" cap="none" strike="noStrike">
              <a:solidFill>
                <a:srgbClr val="FFFF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sng" cap="none" strike="noStrike">
              <a:solidFill>
                <a:srgbClr val="FFFF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200" u="none" cap="none" strike="noStrike">
                <a:solidFill>
                  <a:srgbClr val="FFFF00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b="1" i="0" lang="pt-BR" sz="2800" u="none" cap="none" strike="noStrike">
                <a:solidFill>
                  <a:srgbClr val="FFFF00"/>
                </a:solidFill>
                <a:latin typeface="Arial Narrow"/>
                <a:ea typeface="Arial Narrow"/>
                <a:cs typeface="Arial Narrow"/>
                <a:sym typeface="Arial Narrow"/>
              </a:rPr>
              <a:t>A Metodologia Científica, mais do que uma disciplina, significa introduzir o discente no mundo dos procedimentos sistemáticos e racionais, base da formação tanto do estudioso quanto do profissional, pois ambos atuam, além da prática, no mundo das ideias.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FFFF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rgbClr val="FFFF00"/>
                </a:solidFill>
                <a:latin typeface="Arial Narrow"/>
                <a:ea typeface="Arial Narrow"/>
                <a:cs typeface="Arial Narrow"/>
                <a:sym typeface="Arial Narrow"/>
              </a:rPr>
              <a:t>Podemos afirmar até: a prática nasce da concepção sobre o que deve ser realizado e qualquer tomada de decisão fundamenta-se naquilo que se afigura como o mais lógico, racional, eficiente e eficaz.  </a:t>
            </a:r>
            <a:endParaRPr b="1" i="0" sz="2800" u="none" cap="none" strike="noStrike">
              <a:solidFill>
                <a:srgbClr val="FFFF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b="1" i="1" lang="pt-BR" sz="2400" u="none" cap="none" strike="noStrike">
                <a:solidFill>
                  <a:srgbClr val="8CB3E3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     </a:t>
            </a:r>
            <a:r>
              <a:rPr b="1" i="0" lang="pt-BR" sz="2400" u="none" cap="none" strike="noStrike">
                <a:solidFill>
                  <a:srgbClr val="8CB3E3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                                                              </a:t>
            </a:r>
            <a:endParaRPr b="1" i="1" sz="2400" u="none" cap="none" strike="noStrike">
              <a:solidFill>
                <a:srgbClr val="8CB3E3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/>
          <p:nvPr/>
        </p:nvSpPr>
        <p:spPr>
          <a:xfrm>
            <a:off x="0" y="1"/>
            <a:ext cx="9144000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sng" cap="none" strike="noStrik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400" u="sng" cap="none" strike="noStrik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rPr>
              <a:t>DESENVOLVIMENTO</a:t>
            </a:r>
            <a:endParaRPr b="1" i="0" sz="2400" u="sng" cap="none" strike="noStrik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sng" cap="none" strike="noStrike">
              <a:solidFill>
                <a:srgbClr val="FFFF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rgbClr val="FFFF00"/>
                </a:solidFill>
                <a:latin typeface="Arial Narrow"/>
                <a:ea typeface="Arial Narrow"/>
                <a:cs typeface="Arial Narrow"/>
                <a:sym typeface="Arial Narrow"/>
              </a:rPr>
              <a:t>Procedimentos didáticos essências para uma aquisição de conhecimento de qualidade.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FFFF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rPr>
              <a:t>LEITURA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FFFF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rgbClr val="FFFF00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endParaRPr b="1" i="0" sz="2400" u="none" cap="none" strike="noStrik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b="1" i="1" lang="pt-BR" sz="2400" u="none" cap="none" strike="noStrike">
                <a:solidFill>
                  <a:srgbClr val="8CB3E3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     </a:t>
            </a:r>
            <a:r>
              <a:rPr b="1" i="0" lang="pt-BR" sz="2400" u="none" cap="none" strike="noStrike">
                <a:solidFill>
                  <a:srgbClr val="8CB3E3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                                                              </a:t>
            </a:r>
            <a:endParaRPr b="1" i="1" sz="2400" u="none" cap="none" strike="noStrike">
              <a:solidFill>
                <a:srgbClr val="8CB3E3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9" name="Google Shape;149;p23"/>
          <p:cNvSpPr/>
          <p:nvPr/>
        </p:nvSpPr>
        <p:spPr>
          <a:xfrm>
            <a:off x="611560" y="3717032"/>
            <a:ext cx="792088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leitura constitui-se em fator decisivo de estudo, pois propicia a ampliação de conhecimentos, a obtenção de informações básicas ou específicas, a abertura de novos horizontes para a mente, a sistematização do pensamento, o enriquecimento de vocabulário e o melhor entendimento do conteúdo das obras.</a:t>
            </a:r>
            <a:endParaRPr b="1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/>
          <p:nvPr/>
        </p:nvSpPr>
        <p:spPr>
          <a:xfrm>
            <a:off x="0" y="1"/>
            <a:ext cx="9144000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sng" cap="none" strike="noStrik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400" u="sng" cap="none" strike="noStrik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rPr>
              <a:t>DESENVOLVIMENTO</a:t>
            </a:r>
            <a:endParaRPr b="1" i="0" sz="2400" u="sng" cap="none" strike="noStrik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sng" cap="none" strike="noStrike">
              <a:solidFill>
                <a:srgbClr val="FFFF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rgbClr val="FFFF00"/>
                </a:solidFill>
                <a:latin typeface="Arial Narrow"/>
                <a:ea typeface="Arial Narrow"/>
                <a:cs typeface="Arial Narrow"/>
                <a:sym typeface="Arial Narrow"/>
              </a:rPr>
              <a:t>Procedimentos didáticos essências para uma aquisição de conhecimento de qualidade.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FFFF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rPr>
              <a:t>Busca de material adequado</a:t>
            </a:r>
            <a:endParaRPr b="1" i="0" sz="2800" u="none" cap="none" strike="noStrike">
              <a:solidFill>
                <a:srgbClr val="FF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FFFF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rgbClr val="FFFF00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endParaRPr b="1" i="0" sz="2400" u="none" cap="none" strike="noStrik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b="1" i="1" lang="pt-BR" sz="2400" u="none" cap="none" strike="noStrike">
                <a:solidFill>
                  <a:srgbClr val="8CB3E3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     </a:t>
            </a:r>
            <a:r>
              <a:rPr b="1" i="0" lang="pt-BR" sz="2400" u="none" cap="none" strike="noStrike">
                <a:solidFill>
                  <a:srgbClr val="8CB3E3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                                                              </a:t>
            </a:r>
            <a:endParaRPr b="1" i="1" sz="2400" u="none" cap="none" strike="noStrike">
              <a:solidFill>
                <a:srgbClr val="8CB3E3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5" name="Google Shape;155;p24"/>
          <p:cNvSpPr/>
          <p:nvPr/>
        </p:nvSpPr>
        <p:spPr>
          <a:xfrm>
            <a:off x="0" y="3573016"/>
            <a:ext cx="9144000" cy="2492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 busca do material adequado para a leitura, há que identificar o texto. Para tal, existem </a:t>
            </a:r>
            <a:r>
              <a:rPr b="1" i="1" lang="pt-BR" sz="2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vários elementos</a:t>
            </a:r>
            <a:r>
              <a:rPr b="1" i="1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auxiliares, como segue</a:t>
            </a:r>
            <a:r>
              <a:rPr b="1" i="1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a) o título - apresenta-se acompanhado ou não por subtítulo, estabelece o assunto e, às vezes, até a intenção do autor;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/>
          <p:nvPr/>
        </p:nvSpPr>
        <p:spPr>
          <a:xfrm>
            <a:off x="0" y="1"/>
            <a:ext cx="9144000" cy="3600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sng" cap="none" strike="noStrik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400" u="sng" cap="none" strike="noStrik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rPr>
              <a:t>DESENVOLVIMENTO</a:t>
            </a:r>
            <a:endParaRPr b="1" i="0" sz="2400" u="sng" cap="none" strike="noStrik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sng" cap="none" strike="noStrike">
              <a:solidFill>
                <a:srgbClr val="FFFF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rgbClr val="FFFF00"/>
                </a:solidFill>
                <a:latin typeface="Arial Narrow"/>
                <a:ea typeface="Arial Narrow"/>
                <a:cs typeface="Arial Narrow"/>
                <a:sym typeface="Arial Narrow"/>
              </a:rPr>
              <a:t>Procedimentos didáticos essências para uma aquisição de conhecimento de qualidade.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FFFF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b="1" i="1" lang="pt-BR" sz="2400" u="none" cap="none" strike="noStrike">
                <a:solidFill>
                  <a:srgbClr val="8CB3E3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     </a:t>
            </a:r>
            <a:r>
              <a:rPr b="1" i="0" lang="pt-BR" sz="2400" u="none" cap="none" strike="noStrike">
                <a:solidFill>
                  <a:srgbClr val="8CB3E3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                                                              </a:t>
            </a:r>
            <a:endParaRPr b="1" i="1" sz="2400" u="none" cap="none" strike="noStrike">
              <a:solidFill>
                <a:srgbClr val="8CB3E3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1" name="Google Shape;161;p25"/>
          <p:cNvSpPr/>
          <p:nvPr/>
        </p:nvSpPr>
        <p:spPr>
          <a:xfrm>
            <a:off x="0" y="3995678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5"/>
          <p:cNvSpPr/>
          <p:nvPr/>
        </p:nvSpPr>
        <p:spPr>
          <a:xfrm>
            <a:off x="0" y="2852936"/>
            <a:ext cx="9144000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b) a data da publicação - fornece elementos para certificar-se de sua atualização e aceitação (número de edições), exceção feita para textos clássicos, onde não é a atualidade que importa;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c) a "orelha" ou contracapa - permite verificar as credenciais ou qualificações do autor; é onde se encontra, geralmente, uma apreciação da obra, assim como indicações do "público" a que se destina;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d) o índice ou sumário - apresenta tanto os tópicos abordados na obra quanto as divisões a que o assunto está sujeito;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/>
          <p:nvPr/>
        </p:nvSpPr>
        <p:spPr>
          <a:xfrm>
            <a:off x="0" y="1"/>
            <a:ext cx="9144000" cy="3600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sng" cap="none" strike="noStrik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400" u="sng" cap="none" strike="noStrik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rPr>
              <a:t>DESENVOLVIMENTO</a:t>
            </a:r>
            <a:endParaRPr b="1" i="0" sz="2400" u="sng" cap="none" strike="noStrik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sng" cap="none" strike="noStrike">
              <a:solidFill>
                <a:srgbClr val="FFFF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rgbClr val="FFFF00"/>
                </a:solidFill>
                <a:latin typeface="Arial Narrow"/>
                <a:ea typeface="Arial Narrow"/>
                <a:cs typeface="Arial Narrow"/>
                <a:sym typeface="Arial Narrow"/>
              </a:rPr>
              <a:t>Procedimentos didáticos essências para uma aquisição de conhecimento de qualidade.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FFFF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b="1" i="1" lang="pt-BR" sz="2400" u="none" cap="none" strike="noStrike">
                <a:solidFill>
                  <a:srgbClr val="8CB3E3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     </a:t>
            </a:r>
            <a:r>
              <a:rPr b="1" i="0" lang="pt-BR" sz="2400" u="none" cap="none" strike="noStrike">
                <a:solidFill>
                  <a:srgbClr val="8CB3E3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                                                              </a:t>
            </a:r>
            <a:endParaRPr b="1" i="1" sz="2400" u="none" cap="none" strike="noStrike">
              <a:solidFill>
                <a:srgbClr val="8CB3E3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8" name="Google Shape;168;p26"/>
          <p:cNvSpPr/>
          <p:nvPr/>
        </p:nvSpPr>
        <p:spPr>
          <a:xfrm>
            <a:off x="0" y="3995678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6"/>
          <p:cNvSpPr/>
          <p:nvPr/>
        </p:nvSpPr>
        <p:spPr>
          <a:xfrm>
            <a:off x="0" y="2924944"/>
            <a:ext cx="9144000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e) a introdução, prefácio ou nota do autor - propicia indícios sobre os objetivos do autor e, geralmente, da metodologia por ele empregada;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f) a bibliografia - tanto final como as citações de rodapé, permite obter uma ideia das obras consultadas e suas características gerais.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/>
          <p:nvPr/>
        </p:nvSpPr>
        <p:spPr>
          <a:xfrm>
            <a:off x="0" y="0"/>
            <a:ext cx="9144000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 u="sng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rPr>
              <a:t>DESENVOLVIMENTO</a:t>
            </a:r>
            <a:endParaRPr b="1" sz="2400" u="sng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FFFF00"/>
                </a:solidFill>
                <a:latin typeface="Arial Narrow"/>
                <a:ea typeface="Arial Narrow"/>
                <a:cs typeface="Arial Narrow"/>
                <a:sym typeface="Arial Narrow"/>
              </a:rPr>
              <a:t>Composição de uma leitura criteriosa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FFFF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4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b="1" i="1" lang="pt-BR" sz="2400">
                <a:solidFill>
                  <a:srgbClr val="8CB3E3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     </a:t>
            </a:r>
            <a:r>
              <a:rPr b="1" lang="pt-BR" sz="2400">
                <a:solidFill>
                  <a:srgbClr val="8CB3E3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                                                              </a:t>
            </a:r>
            <a:endParaRPr b="1" i="1" sz="2400">
              <a:solidFill>
                <a:srgbClr val="8CB3E3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75" name="Google Shape;175;p27"/>
          <p:cNvSpPr/>
          <p:nvPr/>
        </p:nvSpPr>
        <p:spPr>
          <a:xfrm>
            <a:off x="0" y="3995678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7"/>
          <p:cNvSpPr/>
          <p:nvPr/>
        </p:nvSpPr>
        <p:spPr>
          <a:xfrm>
            <a:off x="0" y="1556792"/>
            <a:ext cx="9144000" cy="51398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lphaLcParenR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atenção - aplicação cuidadosa e profunda da mente ou do espírito em determinado objeto, buscando o entendimento, a assimilação e apreensão dos conteúdos básicos do texto;</a:t>
            </a:r>
            <a:endParaRPr/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b) intenção - interesse ou propósito de conseguir algum proveito intelectual por meio da leitura;</a:t>
            </a:r>
            <a:endParaRPr/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c) reflexão - consideração e ponderação sobre o que se lê, observando todos os ângulos, tentando descobrir novos pontos de vista, novas perspectivas em relações; desse modo, favorece-se a assimilação das ideias do autor, assim como o esclarecimento e o aperfeiçoamento delas, o que ajuda a aprofundar o conhecimento;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/>
          <p:nvPr/>
        </p:nvSpPr>
        <p:spPr>
          <a:xfrm>
            <a:off x="0" y="0"/>
            <a:ext cx="9144000" cy="323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 u="sng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rPr>
              <a:t>DESENVOLVIMENTO</a:t>
            </a:r>
            <a:endParaRPr b="1" sz="2400" u="sng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FFFF00"/>
                </a:solidFill>
                <a:latin typeface="Arial Narrow"/>
                <a:ea typeface="Arial Narrow"/>
                <a:cs typeface="Arial Narrow"/>
                <a:sym typeface="Arial Narrow"/>
              </a:rPr>
              <a:t>Composição de uma leitura criteriosa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FFFF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FFFF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4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b="1" i="1" lang="pt-BR" sz="2400">
                <a:solidFill>
                  <a:srgbClr val="8CB3E3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     </a:t>
            </a:r>
            <a:r>
              <a:rPr b="1" lang="pt-BR" sz="2400">
                <a:solidFill>
                  <a:srgbClr val="8CB3E3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                                                              </a:t>
            </a:r>
            <a:endParaRPr b="1" i="1" sz="2400">
              <a:solidFill>
                <a:srgbClr val="8CB3E3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82" name="Google Shape;182;p28"/>
          <p:cNvSpPr/>
          <p:nvPr/>
        </p:nvSpPr>
        <p:spPr>
          <a:xfrm>
            <a:off x="0" y="3995678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8"/>
          <p:cNvSpPr/>
          <p:nvPr/>
        </p:nvSpPr>
        <p:spPr>
          <a:xfrm>
            <a:off x="0" y="1556792"/>
            <a:ext cx="9144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8"/>
          <p:cNvSpPr/>
          <p:nvPr/>
        </p:nvSpPr>
        <p:spPr>
          <a:xfrm>
            <a:off x="0" y="2060848"/>
            <a:ext cx="9144000" cy="449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d) espírito crítico - avaliação do texto. Implica julgamento, comparação, aprovação ou não, aceitação ou refutação das diferentes colocações e pontos de vista. Ler com espírito crítico significa fazê-Io com reflexão, não admitindo ideias sem analisar ou ponderar, proposições sem discutir, nem raciocínio sem examinar; consiste em emitir juízo de valor, percebendo no texto o bom e o verdadeiro, da mesma forma que o fraco, o medíocre ou o falso;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e) análise - divisão do tema em partes, determinação das relações existentes entre elas, seguidas do entendimento de toda sua organização;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f) síntese - reconstituição das partes decompostas pela análise, procedendo-se ao resumo dos aspectos essenciais, deixando de lado tudo o que for secundário e acessório, sem perder a sequencia lógica do pensamento.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/>
          <p:nvPr/>
        </p:nvSpPr>
        <p:spPr>
          <a:xfrm>
            <a:off x="0" y="0"/>
            <a:ext cx="9144000" cy="323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 u="sng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rPr>
              <a:t>DESENVOLVIMENTO</a:t>
            </a:r>
            <a:endParaRPr b="1" sz="2400" u="sng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FFFF00"/>
                </a:solidFill>
                <a:latin typeface="Arial Narrow"/>
                <a:ea typeface="Arial Narrow"/>
                <a:cs typeface="Arial Narrow"/>
                <a:sym typeface="Arial Narrow"/>
              </a:rPr>
              <a:t>Fases: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FFFF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FFFF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4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b="1" i="1" lang="pt-BR" sz="2400">
                <a:solidFill>
                  <a:srgbClr val="8CB3E3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     </a:t>
            </a:r>
            <a:r>
              <a:rPr b="1" lang="pt-BR" sz="2400">
                <a:solidFill>
                  <a:srgbClr val="8CB3E3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                                                              </a:t>
            </a:r>
            <a:endParaRPr b="1" i="1" sz="2400">
              <a:solidFill>
                <a:srgbClr val="8CB3E3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90" name="Google Shape;190;p29"/>
          <p:cNvSpPr/>
          <p:nvPr/>
        </p:nvSpPr>
        <p:spPr>
          <a:xfrm>
            <a:off x="0" y="3995678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9"/>
          <p:cNvSpPr/>
          <p:nvPr/>
        </p:nvSpPr>
        <p:spPr>
          <a:xfrm>
            <a:off x="0" y="1556792"/>
            <a:ext cx="9144000" cy="4708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leitura informativa engloba várias fases ou etapas, que podem ser assim sintetiza-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das: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lphaLcParenR"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reconhecimento ou prévia - leitura rápida, cuja finalidade é procurar um assunto de interesse ou verificar a existência de determinadas informações. Faz-se olhando o índice ou sumário, verificando os títulos dos capítulos e suas subdivisões;</a:t>
            </a:r>
            <a:endParaRPr/>
          </a:p>
          <a:p>
            <a:pPr indent="-330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b) exploratória ou pré-Ieitura - leitura de sondagem, tendo em vista localizar as informações, uma vez que já se tem conhecimento de sua existência. Parte-se do princípio de que um capítulo ou tópico trata de assunto que nos interessa, mas pode omitir o aspecto relacionado diretamente com o problema que nos preocupa. Examina-se a página de rosto, a introdução, o prefácio, as "orelhas" e a contracapa, a bibliografia e as notas de rodapé;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/>
          <p:nvPr/>
        </p:nvSpPr>
        <p:spPr>
          <a:xfrm>
            <a:off x="0" y="0"/>
            <a:ext cx="9144000" cy="323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 u="sng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rPr>
              <a:t>DESENVOLVIMENTO</a:t>
            </a:r>
            <a:endParaRPr b="1" sz="2400" u="sng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FFFF00"/>
                </a:solidFill>
                <a:latin typeface="Arial Narrow"/>
                <a:ea typeface="Arial Narrow"/>
                <a:cs typeface="Arial Narrow"/>
                <a:sym typeface="Arial Narrow"/>
              </a:rPr>
              <a:t>Fases: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FFFF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FFFF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4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b="1" i="1" lang="pt-BR" sz="2400">
                <a:solidFill>
                  <a:srgbClr val="8CB3E3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     </a:t>
            </a:r>
            <a:r>
              <a:rPr b="1" lang="pt-BR" sz="2400">
                <a:solidFill>
                  <a:srgbClr val="8CB3E3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                                                              </a:t>
            </a:r>
            <a:endParaRPr b="1" i="1" sz="2400">
              <a:solidFill>
                <a:srgbClr val="8CB3E3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97" name="Google Shape;197;p30"/>
          <p:cNvSpPr/>
          <p:nvPr/>
        </p:nvSpPr>
        <p:spPr>
          <a:xfrm>
            <a:off x="0" y="3995678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30"/>
          <p:cNvSpPr/>
          <p:nvPr/>
        </p:nvSpPr>
        <p:spPr>
          <a:xfrm>
            <a:off x="0" y="1412776"/>
            <a:ext cx="9144000" cy="2000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leitura informativa engloba várias fases ou etapas, que podem ser assim sintetizadas: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0"/>
          <p:cNvSpPr/>
          <p:nvPr/>
        </p:nvSpPr>
        <p:spPr>
          <a:xfrm>
            <a:off x="0" y="2703016"/>
            <a:ext cx="9144000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c) seletiva - leitura que visa à seleção das informações mais importantes relacionadas com o problema em questão. A determinação prévia dos distintos propósitos específicos é importante para esta fase, que se constitui no último passo de localização do material para exame e no primeiro de uma leitura mais séria e profunda. A seleção consiste na eliminação do supérfluo e concentração em informações verdadeiramente pertinentes ao nosso problema;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d) reflexiva - mais profunda do que as anteriores, refere-se ao reconhecimento e à avaliação das informações, das intenções e dos propósitos do autor. Procede-se à identificação das frases-chave para saber o que o autor afirma e por que o faz;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/>
          <p:nvPr/>
        </p:nvSpPr>
        <p:spPr>
          <a:xfrm>
            <a:off x="0" y="0"/>
            <a:ext cx="9144000" cy="323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 u="sng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rPr>
              <a:t>DESENVOLVIMENTO</a:t>
            </a:r>
            <a:endParaRPr b="1" sz="2400" u="sng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FFFF00"/>
                </a:solidFill>
                <a:latin typeface="Arial Narrow"/>
                <a:ea typeface="Arial Narrow"/>
                <a:cs typeface="Arial Narrow"/>
                <a:sym typeface="Arial Narrow"/>
              </a:rPr>
              <a:t>Fases: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FFFF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FFFF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4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b="1" i="1" lang="pt-BR" sz="2400">
                <a:solidFill>
                  <a:srgbClr val="8CB3E3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     </a:t>
            </a:r>
            <a:r>
              <a:rPr b="1" lang="pt-BR" sz="2400">
                <a:solidFill>
                  <a:srgbClr val="8CB3E3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                                                              </a:t>
            </a:r>
            <a:endParaRPr b="1" i="1" sz="2400">
              <a:solidFill>
                <a:srgbClr val="8CB3E3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05" name="Google Shape;205;p31"/>
          <p:cNvSpPr/>
          <p:nvPr/>
        </p:nvSpPr>
        <p:spPr>
          <a:xfrm>
            <a:off x="0" y="3995678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1"/>
          <p:cNvSpPr/>
          <p:nvPr/>
        </p:nvSpPr>
        <p:spPr>
          <a:xfrm>
            <a:off x="0" y="1412776"/>
            <a:ext cx="9144000" cy="2000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leitura informativa engloba várias fases ou etapas, que podem ser assim sintetizadas: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31"/>
          <p:cNvSpPr/>
          <p:nvPr/>
        </p:nvSpPr>
        <p:spPr>
          <a:xfrm>
            <a:off x="0" y="3068960"/>
            <a:ext cx="9144000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e) crítica - avalia as informações do autor. Implica saber escolher e diferenciar as ideias principais das secundárias, hierarquizando-as pela ordem de importância. 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f) explicativa - leitura com o intuito de verificar os fundamentos de verdade enfocados pelo autor (geralmente necessária para a redação de monografias ou teses).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200"/>
              <a:buFont typeface="Arial Black"/>
              <a:buNone/>
            </a:pPr>
            <a:br>
              <a:rPr b="1" lang="pt-BR" sz="3200">
                <a:solidFill>
                  <a:srgbClr val="FFC000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br>
              <a:rPr b="1" lang="pt-BR" sz="3200">
                <a:solidFill>
                  <a:srgbClr val="FFC000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b="1" lang="pt-BR" sz="3200">
                <a:solidFill>
                  <a:srgbClr val="FFC000"/>
                </a:solidFill>
                <a:latin typeface="Arial Black"/>
                <a:ea typeface="Arial Black"/>
                <a:cs typeface="Arial Black"/>
                <a:sym typeface="Arial Black"/>
              </a:rPr>
              <a:t>METODOLOGIA CIENTÍFICA 2ª AULA – Encontro síncrono</a:t>
            </a:r>
            <a:br>
              <a:rPr b="1" lang="pt-BR" sz="2400">
                <a:solidFill>
                  <a:srgbClr val="FFC000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b="1" lang="pt-BR" sz="2400">
                <a:solidFill>
                  <a:srgbClr val="FFC000"/>
                </a:solidFill>
                <a:latin typeface="Arial Black"/>
                <a:ea typeface="Arial Black"/>
                <a:cs typeface="Arial Black"/>
                <a:sym typeface="Arial Black"/>
              </a:rPr>
              <a:t>__________________________________________________________</a:t>
            </a:r>
            <a:br>
              <a:rPr b="1" lang="pt-BR" sz="2400">
                <a:solidFill>
                  <a:srgbClr val="0F243E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br>
              <a:rPr b="1" lang="pt-BR" sz="2400">
                <a:solidFill>
                  <a:srgbClr val="0F24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pt-BR" sz="2400">
                <a:solidFill>
                  <a:srgbClr val="0F24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pt-BR" sz="2400">
                <a:solidFill>
                  <a:srgbClr val="0F24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pt-BR" sz="2400">
                <a:latin typeface="Arial Narrow"/>
                <a:ea typeface="Arial Narrow"/>
                <a:cs typeface="Arial Narrow"/>
                <a:sym typeface="Arial Narrow"/>
              </a:rPr>
              <a:t>Prof. Dr. Nivaldo G. da Silva Filho</a:t>
            </a:r>
            <a:br>
              <a:rPr b="1" lang="pt-BR" sz="2400">
                <a:solidFill>
                  <a:srgbClr val="0F24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2400">
              <a:solidFill>
                <a:srgbClr val="0F243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/>
          <p:nvPr/>
        </p:nvSpPr>
        <p:spPr>
          <a:xfrm>
            <a:off x="0" y="0"/>
            <a:ext cx="9144000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 u="sng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rPr>
              <a:t>Conclusão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 u="sng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rPr>
              <a:t>Referencias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 u="sng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endParaRPr b="1" sz="2400" u="sng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8CB3E3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                                    </a:t>
            </a:r>
            <a:endParaRPr b="1" i="1" sz="2400">
              <a:solidFill>
                <a:srgbClr val="8CB3E3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13" name="Google Shape;213;p32"/>
          <p:cNvSpPr/>
          <p:nvPr/>
        </p:nvSpPr>
        <p:spPr>
          <a:xfrm>
            <a:off x="0" y="3995678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2"/>
          <p:cNvSpPr/>
          <p:nvPr/>
        </p:nvSpPr>
        <p:spPr>
          <a:xfrm>
            <a:off x="0" y="3140968"/>
            <a:ext cx="9144000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Dados Internacionais de Catalogação na Publicação (CIP)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(Câmara Brasileira do Livro, SP, Brasil)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Lakatos, Eva Maria.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Fundamentos de metodologia científica 1 Marina de Andrade Marconi, Eva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Maria Lakatos. - 5. ed. - São Paulo : Atlas 2003.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Bibliografia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ISBN 85-224-3397-6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Ciência - Metodologia 2. Pesquisa - Metodologia I. Marconi, Marina 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Andrade. II. Título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/>
          <p:nvPr/>
        </p:nvSpPr>
        <p:spPr>
          <a:xfrm>
            <a:off x="0" y="1"/>
            <a:ext cx="9144000" cy="48782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200" u="none" cap="none" strike="noStrike">
                <a:solidFill>
                  <a:srgbClr val="92D050"/>
                </a:solidFill>
                <a:latin typeface="Arial Narrow"/>
                <a:ea typeface="Arial Narrow"/>
                <a:cs typeface="Arial Narrow"/>
                <a:sym typeface="Arial Narrow"/>
              </a:rPr>
              <a:t>Estrutura da apresentação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400" u="none" cap="none" strike="noStrik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rPr>
              <a:t>    INTRODUÇÃO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 </a:t>
            </a:r>
            <a:r>
              <a:rPr b="1" i="1" lang="pt-BR" sz="2400" u="none" cap="none" strike="noStrike">
                <a:solidFill>
                  <a:srgbClr val="538CD5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b="1" i="1" lang="pt-BR" sz="2400" u="none" cap="none" strike="noStrike">
                <a:solidFill>
                  <a:srgbClr val="FFFF00"/>
                </a:solidFill>
                <a:latin typeface="Arial Narrow"/>
                <a:ea typeface="Arial Narrow"/>
                <a:cs typeface="Arial Narrow"/>
                <a:sym typeface="Arial Narrow"/>
              </a:rPr>
              <a:t>-  </a:t>
            </a:r>
            <a:r>
              <a:rPr b="1" i="0" lang="pt-BR" sz="2400" u="none" cap="none" strike="noStrike">
                <a:solidFill>
                  <a:srgbClr val="FFFF00"/>
                </a:solidFill>
                <a:latin typeface="Arial Narrow"/>
                <a:ea typeface="Arial Narrow"/>
                <a:cs typeface="Arial Narrow"/>
                <a:sym typeface="Arial Narrow"/>
              </a:rPr>
              <a:t>Ponto inicial da discussão: o que é ciência – fundamentação dos pressupostos conceituais</a:t>
            </a:r>
            <a:endParaRPr b="1" i="0" sz="2400" u="none" cap="none" strike="noStrik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400" u="none" cap="none" strike="noStrik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rPr>
              <a:t>     DESENVOLVIMENTO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i="0" lang="pt-BR" sz="2400" u="none" cap="none" strike="noStrike">
                <a:solidFill>
                  <a:srgbClr val="FFFF00"/>
                </a:solidFill>
                <a:latin typeface="Arial Narrow"/>
                <a:ea typeface="Arial Narrow"/>
                <a:cs typeface="Arial Narrow"/>
                <a:sym typeface="Arial Narrow"/>
              </a:rPr>
              <a:t>   -  Metodologia Científica</a:t>
            </a:r>
            <a:endParaRPr b="1" i="0" sz="2400" u="none" cap="none" strike="noStrike">
              <a:solidFill>
                <a:srgbClr val="FFFF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400" u="none" cap="none" strike="noStrik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rPr>
              <a:t>      CONSIDERAÇÕES FINAIS</a:t>
            </a:r>
            <a:r>
              <a:rPr b="1" i="0" lang="pt-BR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400" u="none" cap="none" strike="noStrike">
                <a:solidFill>
                  <a:srgbClr val="FFFF00"/>
                </a:solidFill>
                <a:latin typeface="Arial Narrow"/>
                <a:ea typeface="Arial Narrow"/>
                <a:cs typeface="Arial Narrow"/>
                <a:sym typeface="Arial Narrow"/>
              </a:rPr>
              <a:t>   - O que foi apreendido a partir de todo contexto</a:t>
            </a:r>
            <a:endParaRPr b="1" i="0" sz="2400" u="none" cap="none" strike="noStrike">
              <a:solidFill>
                <a:srgbClr val="FFFF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/>
          <p:nvPr/>
        </p:nvSpPr>
        <p:spPr>
          <a:xfrm>
            <a:off x="0" y="1"/>
            <a:ext cx="9144000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200" u="none" cap="none" strike="noStrike">
                <a:solidFill>
                  <a:srgbClr val="92D050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endParaRPr b="1" i="0" sz="3200" u="none" cap="none" strike="noStrike">
              <a:solidFill>
                <a:srgbClr val="92D05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400" u="none" cap="none" strike="noStrik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rPr>
              <a:t>   </a:t>
            </a:r>
            <a:r>
              <a:rPr b="1" i="0" lang="pt-BR" sz="2400" u="sng" cap="none" strike="noStrik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rPr>
              <a:t> INTRODUÇÃO</a:t>
            </a:r>
            <a:endParaRPr b="1" i="0" sz="2400" u="sng" cap="none" strike="noStrik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 </a:t>
            </a:r>
            <a:r>
              <a:rPr b="1" i="1" lang="pt-BR" sz="2400" u="none" cap="none" strike="noStrike">
                <a:solidFill>
                  <a:srgbClr val="538CD5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endParaRPr b="1" i="1" sz="2400" u="none" cap="none" strike="noStrike">
              <a:solidFill>
                <a:srgbClr val="FFFF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 u="none" cap="none" strike="noStrike">
              <a:solidFill>
                <a:srgbClr val="FFFF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 u="none" cap="none" strike="noStrike">
              <a:solidFill>
                <a:srgbClr val="FFFF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200" u="none" cap="none" strike="noStrike">
                <a:solidFill>
                  <a:srgbClr val="FFFF00"/>
                </a:solidFill>
                <a:latin typeface="Arial Narrow"/>
                <a:ea typeface="Arial Narrow"/>
                <a:cs typeface="Arial Narrow"/>
                <a:sym typeface="Arial Narrow"/>
              </a:rPr>
              <a:t>Ciência    X   Senso Comum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FFFF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FFFF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FFFF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/>
          <p:nvPr/>
        </p:nvSpPr>
        <p:spPr>
          <a:xfrm>
            <a:off x="0" y="1"/>
            <a:ext cx="9144000" cy="11541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200" u="sng" cap="none" strike="noStrike">
                <a:solidFill>
                  <a:srgbClr val="92D050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b="1" i="0" lang="pt-BR" sz="2400" u="sng" cap="none" strike="noStrik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rPr>
              <a:t>INTRODUÇÃO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 cap="none" strike="noStrike">
              <a:solidFill>
                <a:srgbClr val="538CD5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200" u="none" cap="none" strike="noStrike">
                <a:solidFill>
                  <a:srgbClr val="8CB3E3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b="1" i="0" lang="pt-BR" sz="3200" u="none" cap="none" strike="noStrike">
                <a:solidFill>
                  <a:srgbClr val="FFFF00"/>
                </a:solidFill>
                <a:latin typeface="Arial Narrow"/>
                <a:ea typeface="Arial Narrow"/>
                <a:cs typeface="Arial Narrow"/>
                <a:sym typeface="Arial Narrow"/>
              </a:rPr>
              <a:t>- Pensando ciência:</a:t>
            </a:r>
            <a:endParaRPr b="1" i="0" sz="2400" u="none" cap="none" strike="noStrike">
              <a:solidFill>
                <a:srgbClr val="FFFF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8CB3E3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8CB3E3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400" u="none" cap="none" strike="noStrike">
                <a:solidFill>
                  <a:srgbClr val="8CB3E3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              Ideias                                                                 Inquietações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8CB3E3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400" u="none" cap="none" strike="noStrike">
                <a:solidFill>
                  <a:srgbClr val="8CB3E3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       Incertezas                                                                 Raciocínio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8CB3E3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400" u="none" cap="none" strike="noStrike">
                <a:solidFill>
                  <a:srgbClr val="8CB3E3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  Observações                                                                 Ética                                                                                                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538CD5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538CD5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538CD5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 u="none" cap="none" strike="noStrike">
              <a:solidFill>
                <a:srgbClr val="538CD5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 u="none" cap="none" strike="noStrike">
              <a:solidFill>
                <a:srgbClr val="538CD5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 u="none" cap="none" strike="noStrike">
              <a:solidFill>
                <a:srgbClr val="538CD5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 u="none" cap="none" strike="noStrike">
              <a:solidFill>
                <a:srgbClr val="538CD5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 u="none" cap="none" strike="noStrike">
              <a:solidFill>
                <a:srgbClr val="538CD5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 u="none" cap="none" strike="noStrike">
              <a:solidFill>
                <a:srgbClr val="538CD5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 u="none" cap="none" strike="noStrike">
              <a:solidFill>
                <a:srgbClr val="538CD5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 u="none" cap="none" strike="noStrike">
              <a:solidFill>
                <a:srgbClr val="538CD5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 u="none" cap="none" strike="noStrike">
              <a:solidFill>
                <a:srgbClr val="538CD5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 u="none" cap="none" strike="noStrike">
              <a:solidFill>
                <a:srgbClr val="538CD5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 u="none" cap="none" strike="noStrike">
              <a:solidFill>
                <a:srgbClr val="538CD5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 u="none" cap="none" strike="noStrike">
              <a:solidFill>
                <a:srgbClr val="538CD5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 u="none" cap="none" strike="noStrike">
              <a:solidFill>
                <a:srgbClr val="538CD5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 u="none" cap="none" strike="noStrike">
              <a:solidFill>
                <a:srgbClr val="538CD5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 u="none" cap="none" strike="noStrike">
              <a:solidFill>
                <a:srgbClr val="538CD5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106" name="Google Shape;106;p17"/>
          <p:cNvCxnSpPr/>
          <p:nvPr/>
        </p:nvCxnSpPr>
        <p:spPr>
          <a:xfrm rot="10800000">
            <a:off x="5580112" y="2852936"/>
            <a:ext cx="1296144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07" name="Google Shape;107;p17"/>
          <p:cNvCxnSpPr/>
          <p:nvPr/>
        </p:nvCxnSpPr>
        <p:spPr>
          <a:xfrm>
            <a:off x="2411760" y="2852936"/>
            <a:ext cx="1296144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08" name="Google Shape;108;p17"/>
          <p:cNvCxnSpPr/>
          <p:nvPr/>
        </p:nvCxnSpPr>
        <p:spPr>
          <a:xfrm rot="10800000">
            <a:off x="5940152" y="3573016"/>
            <a:ext cx="936104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09" name="Google Shape;109;p17"/>
          <p:cNvCxnSpPr/>
          <p:nvPr/>
        </p:nvCxnSpPr>
        <p:spPr>
          <a:xfrm>
            <a:off x="2483768" y="3573016"/>
            <a:ext cx="864096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110" name="Google Shape;110;p17"/>
          <p:cNvSpPr/>
          <p:nvPr/>
        </p:nvSpPr>
        <p:spPr>
          <a:xfrm>
            <a:off x="3491880" y="2636912"/>
            <a:ext cx="2304256" cy="1922512"/>
          </a:xfrm>
          <a:prstGeom prst="ellipse">
            <a:avLst/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Dúvida</a:t>
            </a:r>
            <a:r>
              <a:rPr b="0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" name="Google Shape;111;p17"/>
          <p:cNvCxnSpPr/>
          <p:nvPr/>
        </p:nvCxnSpPr>
        <p:spPr>
          <a:xfrm>
            <a:off x="2483768" y="4293096"/>
            <a:ext cx="1224136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12" name="Google Shape;112;p17"/>
          <p:cNvCxnSpPr/>
          <p:nvPr/>
        </p:nvCxnSpPr>
        <p:spPr>
          <a:xfrm rot="10800000">
            <a:off x="5652120" y="4293096"/>
            <a:ext cx="1224136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0" y="1"/>
            <a:ext cx="9144000" cy="78483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200" u="sng" cap="none" strike="noStrike">
                <a:solidFill>
                  <a:srgbClr val="92D050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b="1" i="0" lang="pt-BR" sz="2400" u="sng" cap="none" strike="noStrik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rPr>
              <a:t>INTRODUÇÃO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 cap="none" strike="noStrike">
              <a:solidFill>
                <a:srgbClr val="538CD5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200" u="none" cap="none" strike="noStrike">
                <a:solidFill>
                  <a:srgbClr val="8CB3E3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endParaRPr b="1" i="0" sz="2400" u="none" cap="none" strike="noStrike">
              <a:solidFill>
                <a:srgbClr val="538CD5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538CD5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 u="none" cap="none" strike="noStrike">
              <a:solidFill>
                <a:srgbClr val="538CD5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 u="none" cap="none" strike="noStrike">
              <a:solidFill>
                <a:srgbClr val="538CD5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 u="none" cap="none" strike="noStrike">
              <a:solidFill>
                <a:srgbClr val="538CD5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 u="none" cap="none" strike="noStrike">
              <a:solidFill>
                <a:srgbClr val="538CD5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 u="none" cap="none" strike="noStrike">
              <a:solidFill>
                <a:srgbClr val="538CD5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 u="none" cap="none" strike="noStrike">
              <a:solidFill>
                <a:srgbClr val="538CD5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 u="none" cap="none" strike="noStrike">
              <a:solidFill>
                <a:srgbClr val="538CD5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 u="none" cap="none" strike="noStrike">
              <a:solidFill>
                <a:srgbClr val="538CD5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 u="none" cap="none" strike="noStrike">
              <a:solidFill>
                <a:srgbClr val="538CD5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 u="none" cap="none" strike="noStrike">
              <a:solidFill>
                <a:srgbClr val="538CD5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 u="none" cap="none" strike="noStrike">
              <a:solidFill>
                <a:srgbClr val="538CD5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 u="none" cap="none" strike="noStrike">
              <a:solidFill>
                <a:srgbClr val="538CD5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 u="none" cap="none" strike="noStrike">
              <a:solidFill>
                <a:srgbClr val="538CD5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 u="none" cap="none" strike="noStrike">
              <a:solidFill>
                <a:srgbClr val="538CD5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 u="none" cap="none" strike="noStrike">
              <a:solidFill>
                <a:srgbClr val="538CD5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8" name="Google Shape;118;p18"/>
          <p:cNvSpPr/>
          <p:nvPr/>
        </p:nvSpPr>
        <p:spPr>
          <a:xfrm>
            <a:off x="0" y="889844"/>
            <a:ext cx="9144000" cy="489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Etimologicamente, o termo ciência provém do verbo em latim Scire, que significa aprender, conhecer. Essa definição etimológica, entretanto, não é suficiente para diferenciar ciência de outras atividades também envolvidas com o aprendizado e o conhecimento. 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Segundo Trujillo Ferrari (1974), ciência é todo um conjunto de atitudes e de atividades racionais, dirigida ao sistemático conhecimento com objetivo limitado, capaz de ser submetido à verificação. 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Lakatos e Marconi (2007, p. 80) acrescentam que, além der ser “uma sistematização de conhecimentos”, ciência é “um conjunto de proposições logicamente correlacionadas sobre o comportamento de certos fenômenos que se deseja estudar.”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/>
          <p:nvPr/>
        </p:nvSpPr>
        <p:spPr>
          <a:xfrm flipH="1" rot="5400000">
            <a:off x="-648580" y="3537012"/>
            <a:ext cx="3348372" cy="1404156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gradFill>
            <a:gsLst>
              <a:gs pos="0">
                <a:srgbClr val="C86C1F"/>
              </a:gs>
              <a:gs pos="80000">
                <a:srgbClr val="FF8E29"/>
              </a:gs>
              <a:gs pos="100000">
                <a:srgbClr val="FF8D25"/>
              </a:gs>
            </a:gsLst>
            <a:lin ang="16200000" scaled="0"/>
          </a:gradFill>
          <a:ln cap="flat" cmpd="sng" w="9525">
            <a:solidFill>
              <a:srgbClr val="F5913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9"/>
          <p:cNvSpPr/>
          <p:nvPr/>
        </p:nvSpPr>
        <p:spPr>
          <a:xfrm>
            <a:off x="0" y="1"/>
            <a:ext cx="9144000" cy="12403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200" u="sng" cap="none" strike="noStrike">
                <a:solidFill>
                  <a:srgbClr val="92D050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b="1" i="0" lang="pt-BR" sz="2400" u="sng" cap="none" strike="noStrik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rPr>
              <a:t>INTRODUÇÃO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538CD5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200" u="none" cap="none" strike="noStrike">
                <a:solidFill>
                  <a:srgbClr val="FFFF00"/>
                </a:solidFill>
                <a:latin typeface="Arial Narrow"/>
                <a:ea typeface="Arial Narrow"/>
                <a:cs typeface="Arial Narrow"/>
                <a:sym typeface="Arial Narrow"/>
              </a:rPr>
              <a:t> - Composição lógica – características: 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8CB3E3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8CB3E3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8CB3E3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8CB3E3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8CB3E3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8CB3E3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8CB3E3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8CB3E3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8CB3E3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8CB3E3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8CB3E3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8CB3E3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8CB3E3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8CB3E3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 u="none" cap="none" strike="noStrike">
              <a:solidFill>
                <a:srgbClr val="538CD5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 u="none" cap="none" strike="noStrike">
              <a:solidFill>
                <a:srgbClr val="538CD5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 u="none" cap="none" strike="noStrike">
              <a:solidFill>
                <a:srgbClr val="538CD5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 u="none" cap="none" strike="noStrike">
              <a:solidFill>
                <a:srgbClr val="538CD5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 u="none" cap="none" strike="noStrike">
              <a:solidFill>
                <a:srgbClr val="538CD5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 u="none" cap="none" strike="noStrike">
              <a:solidFill>
                <a:srgbClr val="538CD5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 u="none" cap="none" strike="noStrike">
              <a:solidFill>
                <a:srgbClr val="538CD5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 u="none" cap="none" strike="noStrike">
              <a:solidFill>
                <a:srgbClr val="538CD5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 u="none" cap="none" strike="noStrike">
              <a:solidFill>
                <a:srgbClr val="538CD5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 u="none" cap="none" strike="noStrike">
              <a:solidFill>
                <a:srgbClr val="538CD5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 u="none" cap="none" strike="noStrike">
              <a:solidFill>
                <a:srgbClr val="538CD5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 u="none" cap="none" strike="noStrike">
              <a:solidFill>
                <a:srgbClr val="538CD5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 u="none" cap="none" strike="noStrike">
              <a:solidFill>
                <a:srgbClr val="538CD5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 u="none" cap="none" strike="noStrike">
              <a:solidFill>
                <a:srgbClr val="538CD5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5" name="Google Shape;125;p19"/>
          <p:cNvSpPr/>
          <p:nvPr/>
        </p:nvSpPr>
        <p:spPr>
          <a:xfrm>
            <a:off x="1907704" y="5373216"/>
            <a:ext cx="2880320" cy="72008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Pergunta</a:t>
            </a:r>
            <a:endParaRPr b="1" i="0" sz="4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1907704" y="2492896"/>
            <a:ext cx="2880320" cy="72008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</a:t>
            </a:r>
            <a:endParaRPr b="1" i="0" sz="4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6012160" y="2492896"/>
            <a:ext cx="2880320" cy="72008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Metodologia</a:t>
            </a:r>
            <a:endParaRPr b="1" i="0" sz="3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3995936" y="3573016"/>
            <a:ext cx="3888432" cy="1656184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/>
          <p:nvPr/>
        </p:nvSpPr>
        <p:spPr>
          <a:xfrm>
            <a:off x="0" y="1"/>
            <a:ext cx="9144000" cy="7478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sng" cap="none" strike="noStrik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400" u="sng" cap="none" strike="noStrik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rPr>
              <a:t>DESENVOLVIMENTO</a:t>
            </a:r>
            <a:endParaRPr b="1" i="0" sz="2400" u="sng" cap="none" strike="noStrik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400" u="none" cap="none" strike="noStrik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rPr>
              <a:t>Primeiramente, apresentamos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rPr>
              <a:t>a definição etimológica do termo: a palavra Metodologia vem do </a:t>
            </a:r>
            <a:endParaRPr b="1" i="0" sz="2800" u="none" cap="none" strike="noStrik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rPr>
              <a:t>grego “meta” = ao largo; “odos” = caminho; “logos” = </a:t>
            </a:r>
            <a:endParaRPr b="1" i="0" sz="2800" u="none" cap="none" strike="noStrik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rPr>
              <a:t>discurso, estudo.</a:t>
            </a:r>
            <a:endParaRPr b="1" i="0" sz="2800" u="none" cap="none" strike="noStrik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sng" cap="none" strike="noStrike">
              <a:solidFill>
                <a:srgbClr val="FFFF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sng" cap="none" strike="noStrike">
              <a:solidFill>
                <a:srgbClr val="FFFF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rgbClr val="FFFF00"/>
                </a:solidFill>
                <a:latin typeface="Arial Narrow"/>
                <a:ea typeface="Arial Narrow"/>
                <a:cs typeface="Arial Narrow"/>
                <a:sym typeface="Arial Narrow"/>
              </a:rPr>
              <a:t>.  </a:t>
            </a:r>
            <a:endParaRPr b="1" i="0" sz="2800" u="none" cap="none" strike="noStrike">
              <a:solidFill>
                <a:srgbClr val="FFFF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b="1" i="1" lang="pt-BR" sz="2400" u="none" cap="none" strike="noStrike">
                <a:solidFill>
                  <a:srgbClr val="8CB3E3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     </a:t>
            </a:r>
            <a:r>
              <a:rPr b="1" i="0" lang="pt-BR" sz="2400" u="none" cap="none" strike="noStrike">
                <a:solidFill>
                  <a:srgbClr val="8CB3E3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                                                              </a:t>
            </a:r>
            <a:endParaRPr b="1" i="1" sz="2400" u="none" cap="none" strike="noStrike">
              <a:solidFill>
                <a:srgbClr val="8CB3E3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/>
          <p:nvPr/>
        </p:nvSpPr>
        <p:spPr>
          <a:xfrm>
            <a:off x="0" y="1"/>
            <a:ext cx="9144000" cy="7294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sng" cap="none" strike="noStrik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400" u="sng" cap="none" strike="noStrik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rPr>
              <a:t>DESENVOLVIMENTO</a:t>
            </a:r>
            <a:endParaRPr b="1" i="0" sz="2400" u="sng" cap="none" strike="noStrik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sng" cap="none" strike="noStrike">
              <a:solidFill>
                <a:srgbClr val="FFFF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sng" cap="none" strike="noStrike">
              <a:solidFill>
                <a:srgbClr val="FFFF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rgbClr val="FFFF00"/>
                </a:solidFill>
                <a:latin typeface="Arial Narrow"/>
                <a:ea typeface="Arial Narrow"/>
                <a:cs typeface="Arial Narrow"/>
                <a:sym typeface="Arial Narrow"/>
              </a:rPr>
              <a:t>A Metodologia é compreendida como uma disciplina que consiste em estudar, compreender e avaliar os vários métodos disponíveis para a realização de uma pesquisa acadêmica. </a:t>
            </a:r>
            <a:endParaRPr b="1" i="0" sz="2800" u="none" cap="none" strike="noStrike">
              <a:solidFill>
                <a:srgbClr val="FFFF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FFFF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rgbClr val="FFFF00"/>
                </a:solidFill>
                <a:latin typeface="Arial Narrow"/>
                <a:ea typeface="Arial Narrow"/>
                <a:cs typeface="Arial Narrow"/>
                <a:sym typeface="Arial Narrow"/>
              </a:rPr>
              <a:t>A Metodologia, em um nível aplicado, examina, descreve e avalia métodos e técnicas de pesquisa que possibilitam a coleta e o processamento de informações, visando ao encaminhamento e à resolução de problemas e/ou questões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rgbClr val="FFFF00"/>
                </a:solidFill>
                <a:latin typeface="Arial Narrow"/>
                <a:ea typeface="Arial Narrow"/>
                <a:cs typeface="Arial Narrow"/>
                <a:sym typeface="Arial Narrow"/>
              </a:rPr>
              <a:t>de investigação.</a:t>
            </a:r>
            <a:endParaRPr b="1" i="0" sz="2400" u="none" cap="none" strike="noStrik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b="1" i="1" lang="pt-BR" sz="2400" u="none" cap="none" strike="noStrike">
                <a:solidFill>
                  <a:srgbClr val="8CB3E3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     </a:t>
            </a:r>
            <a:r>
              <a:rPr b="1" i="0" lang="pt-BR" sz="2400" u="none" cap="none" strike="noStrike">
                <a:solidFill>
                  <a:srgbClr val="8CB3E3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                                                              </a:t>
            </a:r>
            <a:endParaRPr b="1" i="1" sz="2400" u="none" cap="none" strike="noStrike">
              <a:solidFill>
                <a:srgbClr val="8CB3E3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