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13" r:id="rId13"/>
    <p:sldId id="318" r:id="rId14"/>
    <p:sldId id="303" r:id="rId15"/>
    <p:sldId id="304" r:id="rId16"/>
    <p:sldId id="305" r:id="rId17"/>
    <p:sldId id="306" r:id="rId18"/>
    <p:sldId id="307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F2790-B738-61A8-984A-8E68CEC9B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5516EC-EC41-4FAC-FC56-A6975D7BA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82B5B5-25A5-D174-D37C-D94EC916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D0A5A8-2AB2-EF78-4605-80AD6902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C258D3-61CE-60F4-389F-0D533101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9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FBDC8-1673-6E56-9811-62D3D0C0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B9D028-BAF8-CF06-4ADB-BE4D8CB69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E8C56D-49FB-608A-CAB4-2741E411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998DE-9253-6AE2-25B1-37B90718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0500DE-D9B3-99C8-D486-5CCF80E8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7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968E27-0C79-8828-4EDA-2F743E2C1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541B32-D30F-7293-C1FC-C8626B3CE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5671A-A000-9E15-12DE-229F5B35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520125-81E5-6490-23BB-43E76B0F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52762C-4462-4A11-39D6-32142E60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25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C9ADC-956C-9B34-3398-C72F82D7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11C07-B2F5-71E3-E559-DE6232B1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7BCD2-905A-53DA-5C84-86DCD63E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9078E2-52E1-3A4E-81D6-ABF28888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5AC4E4-F71C-A0F7-FB20-DD582E3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8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C0AB7-A6F7-7876-2E6D-5E8369E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9E76AC-DB6A-6A66-BB36-DB7F3A81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ECF0B-834E-5718-355D-D472715E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010875-0114-EBEF-F6F3-0C2D8E52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E0B0C8-6FD0-73AF-5E90-04F8A818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38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09379-868C-F118-7E8F-AE10BACD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45B79-5A0C-D7DA-EBB6-A5CADF419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8570AA-3D51-069A-CE6F-A6E764B54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7875D2-E9D7-0DB7-A1B3-C6B2EFEE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645A69-CCAF-319F-B9A6-ABC961DF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C20139-7BBD-20DA-EAD6-0B869BE7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2E053-49CE-205D-E8F9-17410AC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3043ED-2475-4942-D102-46FC79DAE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DF43B7-3C78-C5F3-1180-2B07A6C84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1EA318-7162-4C42-65CA-A8042EABC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1D4739-0331-467F-FB6E-0AD4E7072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603BCD-84C1-9D73-315F-B2575221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BD2202-707D-C7B0-7CFF-4AB3949A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7AA670-0E44-E021-5733-2B7E48B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74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EA03A-8C17-6F84-A340-B43C7D12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2F48442-C114-C191-C346-104A4923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4DD7D1-5F34-E971-DCF4-3AAA954F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80D44E-FA51-787F-E266-236BADA3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10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027AD1-B228-F1EF-DC6C-A7885BEE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2A4893-A7C5-A98E-F7C0-93AF44BC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A280BB-06DF-C113-9871-1B170DA9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57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B1202-E682-7E7D-7387-3B168D2B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2FFE5-A51B-35A1-6767-DA82208BF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A7A69D-971B-2C71-8477-9FA182853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F10AAA-DCFC-68F1-F218-E6171B65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F8723A-C8BB-1808-CC1C-E28F6668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8FF2F9-8B6C-EA86-17F7-FDDA06DD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9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7CD91-9203-F7AB-C273-D7D762D1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94020B-F581-18FF-44AD-974F1269C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05D6B8-15D7-53E6-A049-1DB0C20A9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4DC8BA-F703-6EC2-2E2C-05E33B17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2BCB-CCE6-4BF3-8898-3AC13C22EABE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6B3339-E7D9-10E1-2851-9AB447C6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2E4DE7-B55F-5C99-05AC-28273064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82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12FB4F-1DD3-C2DA-BD01-325A9080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53B9CC-41F7-137F-1A2E-FBE7CB289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6CE980-F63B-67FF-8719-CE922C821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A2BCB-CCE6-4BF3-8898-3AC13C22EABE}" type="datetimeFigureOut">
              <a:rPr lang="pt-BR" smtClean="0"/>
              <a:t>26/07/2024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A0B72B-3A00-7635-D6F4-933387C45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626B1-6BFA-95C7-A499-17DE60B9F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3BC85-F03F-4B93-9F3A-1C3AC6062E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89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curl.se/" TargetMode="External"/><Relationship Id="rId4" Type="http://schemas.openxmlformats.org/officeDocument/2006/relationships/hyperlink" Target="https://www.postman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Imagem 2" descr="Interface gráfica do usuário, Aplicativo">
            <a:extLst>
              <a:ext uri="{FF2B5EF4-FFF2-40B4-BE49-F238E27FC236}">
                <a16:creationId xmlns:a16="http://schemas.microsoft.com/office/drawing/2014/main" id="{3A1DE8BB-306E-7FC8-D070-5ADB7AD7E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134" y="700370"/>
            <a:ext cx="8854814" cy="49586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6EB10F5-8BA8-E173-A8B5-7A215D857563}"/>
              </a:ext>
            </a:extLst>
          </p:cNvPr>
          <p:cNvSpPr txBox="1"/>
          <p:nvPr/>
        </p:nvSpPr>
        <p:spPr>
          <a:xfrm>
            <a:off x="758757" y="6287530"/>
            <a:ext cx="236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Profº</a:t>
            </a:r>
            <a:r>
              <a:rPr lang="pt-BR" b="1" dirty="0"/>
              <a:t> Manoel Feitosa</a:t>
            </a:r>
          </a:p>
        </p:txBody>
      </p:sp>
    </p:spTree>
    <p:extLst>
      <p:ext uri="{BB962C8B-B14F-4D97-AF65-F5344CB8AC3E}">
        <p14:creationId xmlns:p14="http://schemas.microsoft.com/office/powerpoint/2010/main" val="184375243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563D19-73F3-9984-511E-E8BF165D34E1}"/>
              </a:ext>
            </a:extLst>
          </p:cNvPr>
          <p:cNvSpPr txBox="1"/>
          <p:nvPr/>
        </p:nvSpPr>
        <p:spPr>
          <a:xfrm>
            <a:off x="778212" y="92572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Executando a API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6582009-10EE-CD06-508F-8AD749DA3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81" y="461904"/>
            <a:ext cx="47019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Salve o código acima no arquivo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app.py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pt-BR" altLang="pt-BR" sz="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8E6E69F-F253-F700-51DE-B77FCC32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81" y="877402"/>
            <a:ext cx="83852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terminal, navegue até o diretório onde o arquivo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app.py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está localizado e execute o seguinte comando para iniciar o servidor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Flask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B625E03-3C90-66E5-C85A-F7AFA49A2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623" y="1569899"/>
            <a:ext cx="8115300" cy="1057275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0B3BEFA2-625B-1E4C-94A2-9EAB47F61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81" y="2801726"/>
            <a:ext cx="55227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API estará disponível em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http://127.0.0.1:5000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4264049-1BA4-0CB4-7FE0-1A87C5426E63}"/>
              </a:ext>
            </a:extLst>
          </p:cNvPr>
          <p:cNvSpPr txBox="1"/>
          <p:nvPr/>
        </p:nvSpPr>
        <p:spPr>
          <a:xfrm>
            <a:off x="738043" y="3535835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Testando a API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C26A1F1-0749-B94E-DCD7-9AEC2CDB7EA9}"/>
              </a:ext>
            </a:extLst>
          </p:cNvPr>
          <p:cNvSpPr txBox="1"/>
          <p:nvPr/>
        </p:nvSpPr>
        <p:spPr>
          <a:xfrm>
            <a:off x="778211" y="3905166"/>
            <a:ext cx="9533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Você pode usar ferramentas como </a:t>
            </a:r>
            <a:r>
              <a:rPr lang="pt-BR" dirty="0" err="1">
                <a:hlinkClick r:id="rId4"/>
              </a:rPr>
              <a:t>Postman</a:t>
            </a:r>
            <a:r>
              <a:rPr lang="pt-BR" dirty="0"/>
              <a:t> ou </a:t>
            </a:r>
            <a:r>
              <a:rPr lang="pt-BR" dirty="0" err="1">
                <a:hlinkClick r:id="rId5"/>
              </a:rPr>
              <a:t>curl</a:t>
            </a:r>
            <a:r>
              <a:rPr lang="pt-BR" dirty="0"/>
              <a:t> para testar os </a:t>
            </a:r>
            <a:r>
              <a:rPr lang="pt-BR" dirty="0" err="1"/>
              <a:t>endpoints</a:t>
            </a:r>
            <a:r>
              <a:rPr lang="pt-BR" dirty="0"/>
              <a:t> da sua API.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85C4E7DA-B3F6-0519-CBB8-20B1A1112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81" y="4270104"/>
            <a:ext cx="37609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Exemplos de requisições com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B5D3461-2AB0-E539-632F-CAC6FB6E41FC}"/>
              </a:ext>
            </a:extLst>
          </p:cNvPr>
          <p:cNvSpPr txBox="1"/>
          <p:nvPr/>
        </p:nvSpPr>
        <p:spPr>
          <a:xfrm>
            <a:off x="1118681" y="4819707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/>
              <a:t>Obter todas as tarefas</a:t>
            </a:r>
            <a:r>
              <a:rPr lang="pt-BR" dirty="0"/>
              <a:t>: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84CBBDD5-5BC9-CBDF-E0FC-7F66BA52A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862" y="5312787"/>
            <a:ext cx="8115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03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3" grpId="0"/>
      <p:bldP spid="15" grpId="0"/>
      <p:bldP spid="17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D03F66-F8A9-9D9F-AC56-4387F4817EAD}"/>
              </a:ext>
            </a:extLst>
          </p:cNvPr>
          <p:cNvSpPr txBox="1"/>
          <p:nvPr/>
        </p:nvSpPr>
        <p:spPr>
          <a:xfrm>
            <a:off x="1075215" y="120813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b="1" dirty="0"/>
              <a:t>Obter uma tarefa específica</a:t>
            </a:r>
            <a:r>
              <a:rPr lang="pt-BR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BAD6F80-81BF-9FBF-EB85-25332951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53" y="485122"/>
            <a:ext cx="8162925" cy="1143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B6E5E2A-A562-A2CF-B76A-04309D1A4C3C}"/>
              </a:ext>
            </a:extLst>
          </p:cNvPr>
          <p:cNvSpPr txBox="1"/>
          <p:nvPr/>
        </p:nvSpPr>
        <p:spPr>
          <a:xfrm>
            <a:off x="1108953" y="1760738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pt-BR" b="1" dirty="0"/>
              <a:t>Criar uma nova tarefa</a:t>
            </a:r>
            <a:r>
              <a:rPr lang="pt-BR" dirty="0"/>
              <a:t>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96EECF9-8E2C-4DEE-19AF-2D7669725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4" y="2130070"/>
            <a:ext cx="10801350" cy="7239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84C579-E9CB-AE88-E645-C1EE5170C44F}"/>
              </a:ext>
            </a:extLst>
          </p:cNvPr>
          <p:cNvSpPr txBox="1"/>
          <p:nvPr/>
        </p:nvSpPr>
        <p:spPr>
          <a:xfrm>
            <a:off x="1075215" y="2898715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pt-BR" b="1" dirty="0"/>
              <a:t>Atualizar uma tarefa existente</a:t>
            </a:r>
            <a:r>
              <a:rPr lang="pt-BR" dirty="0"/>
              <a:t>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93FC847-AEE5-B285-B522-4E395F337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24" y="3268047"/>
            <a:ext cx="10753725" cy="6858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49551658-995A-D5CD-4752-7E94B34A05B9}"/>
              </a:ext>
            </a:extLst>
          </p:cNvPr>
          <p:cNvSpPr txBox="1"/>
          <p:nvPr/>
        </p:nvSpPr>
        <p:spPr>
          <a:xfrm>
            <a:off x="1075215" y="4016752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pt-BR" b="1" dirty="0"/>
              <a:t>Deletar uma tarefa</a:t>
            </a:r>
            <a:r>
              <a:rPr lang="pt-BR" dirty="0"/>
              <a:t>: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40CF5E5-3D0B-B51E-113F-18D404C05D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578" y="4448989"/>
            <a:ext cx="8115300" cy="111442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89A8BB4-F885-D8F5-BC0E-31BD9C90ECE3}"/>
              </a:ext>
            </a:extLst>
          </p:cNvPr>
          <p:cNvSpPr txBox="1"/>
          <p:nvPr/>
        </p:nvSpPr>
        <p:spPr>
          <a:xfrm>
            <a:off x="1075215" y="5825865"/>
            <a:ext cx="9002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Esse exemplo cobre os principais métodos HTTP (GET, POST, PUT, DELETE) e demonstra como criar uma API </a:t>
            </a:r>
            <a:r>
              <a:rPr lang="pt-BR" dirty="0" err="1"/>
              <a:t>RESTful</a:t>
            </a:r>
            <a:r>
              <a:rPr lang="pt-BR" dirty="0"/>
              <a:t> básica usando </a:t>
            </a:r>
            <a:r>
              <a:rPr lang="pt-BR" dirty="0" err="1"/>
              <a:t>Flask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6984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5" grpId="0"/>
      <p:bldP spid="19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6DD0F7-6CBA-6CD9-55B7-B2946CE3DF0E}"/>
              </a:ext>
            </a:extLst>
          </p:cNvPr>
          <p:cNvSpPr txBox="1"/>
          <p:nvPr/>
        </p:nvSpPr>
        <p:spPr>
          <a:xfrm>
            <a:off x="768485" y="141211"/>
            <a:ext cx="6108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Melhores Práticas para APIs </a:t>
            </a:r>
            <a:r>
              <a:rPr lang="pt-BR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RESTful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EBD964-AEA3-5D0A-A8AB-DE0DE3EF03BC}"/>
              </a:ext>
            </a:extLst>
          </p:cNvPr>
          <p:cNvSpPr txBox="1"/>
          <p:nvPr/>
        </p:nvSpPr>
        <p:spPr>
          <a:xfrm>
            <a:off x="1235413" y="541321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Utilizar Nomes de Recursos Significativos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55A312-9C3D-91A7-46D4-536C7F52007D}"/>
              </a:ext>
            </a:extLst>
          </p:cNvPr>
          <p:cNvSpPr txBox="1"/>
          <p:nvPr/>
        </p:nvSpPr>
        <p:spPr>
          <a:xfrm>
            <a:off x="1235413" y="849098"/>
            <a:ext cx="61089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substantivos no plural para representar recursos.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Evite verbos na URL.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Exemplo: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GET /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em vez de GET /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getUsers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08B70E-20FC-E413-C912-29F63F44AC1A}"/>
              </a:ext>
            </a:extLst>
          </p:cNvPr>
          <p:cNvSpPr txBox="1"/>
          <p:nvPr/>
        </p:nvSpPr>
        <p:spPr>
          <a:xfrm>
            <a:off x="1235413" y="1895539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Usar os Métodos HTTP Corretamente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8A48378-30E6-3B14-4735-6B0CF0DFF456}"/>
              </a:ext>
            </a:extLst>
          </p:cNvPr>
          <p:cNvSpPr txBox="1"/>
          <p:nvPr/>
        </p:nvSpPr>
        <p:spPr>
          <a:xfrm>
            <a:off x="1303507" y="2264871"/>
            <a:ext cx="61089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Recuperar dados de um recurso.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Criar um novo recurso.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PUT: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Atualizar um recurso existente.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PATCH: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Atualizar parcialmente um recurso.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Excluir um recurso.</a:t>
            </a:r>
          </a:p>
        </p:txBody>
      </p:sp>
      <p:pic>
        <p:nvPicPr>
          <p:cNvPr id="15" name="Imagem 14" descr="Uma imagem contendo circuito, eletrônico&#10;&#10;Descrição gerada automaticamente">
            <a:extLst>
              <a:ext uri="{FF2B5EF4-FFF2-40B4-BE49-F238E27FC236}">
                <a16:creationId xmlns:a16="http://schemas.microsoft.com/office/drawing/2014/main" id="{74A4251E-AE5E-7F74-2A2E-6BDDC41F3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83" y="912911"/>
            <a:ext cx="4413234" cy="256688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81DAC4-2069-715E-1821-51420D70ABC4}"/>
              </a:ext>
            </a:extLst>
          </p:cNvPr>
          <p:cNvSpPr txBox="1"/>
          <p:nvPr/>
        </p:nvSpPr>
        <p:spPr>
          <a:xfrm>
            <a:off x="1235413" y="3798333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Utilizar Códigos de Status HTTP Apropriados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BBE5FB-6A68-DA00-9C4A-972A0CA5055A}"/>
              </a:ext>
            </a:extLst>
          </p:cNvPr>
          <p:cNvSpPr txBox="1"/>
          <p:nvPr/>
        </p:nvSpPr>
        <p:spPr>
          <a:xfrm>
            <a:off x="1303506" y="4131466"/>
            <a:ext cx="79864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200 OK: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Requisição bem-sucedida.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Created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Recurso criado com sucesso.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204 No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Operação bem-sucedida, mas sem conteúdo para retornar.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400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Bad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Request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Requisição inválida.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401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Unauthorized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Autenticação necessária.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403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Forbidden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Acesso proibido.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404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Found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Recurso não encontrado.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500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Internal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Erro no servidor.</a:t>
            </a:r>
          </a:p>
        </p:txBody>
      </p:sp>
    </p:spTree>
    <p:extLst>
      <p:ext uri="{BB962C8B-B14F-4D97-AF65-F5344CB8AC3E}">
        <p14:creationId xmlns:p14="http://schemas.microsoft.com/office/powerpoint/2010/main" val="141478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3" grpId="0"/>
      <p:bldP spid="17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05DA7E-420A-CA53-8F2A-837805DFDC2E}"/>
              </a:ext>
            </a:extLst>
          </p:cNvPr>
          <p:cNvSpPr txBox="1"/>
          <p:nvPr/>
        </p:nvSpPr>
        <p:spPr>
          <a:xfrm>
            <a:off x="1235413" y="541321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Documentação Completa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251D1-EDB7-1DCB-1455-E1D1B1E446AA}"/>
              </a:ext>
            </a:extLst>
          </p:cNvPr>
          <p:cNvSpPr txBox="1"/>
          <p:nvPr/>
        </p:nvSpPr>
        <p:spPr>
          <a:xfrm>
            <a:off x="1235413" y="910653"/>
            <a:ext cx="8005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Utilize ferramentas como Swagger/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OpenAPI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documentar sua API.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Garanta que a documentação esteja sempre atualizada e acessível.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25CA473-95E9-DCDD-C4C2-AA6B73D20BA0}"/>
              </a:ext>
            </a:extLst>
          </p:cNvPr>
          <p:cNvSpPr txBox="1"/>
          <p:nvPr/>
        </p:nvSpPr>
        <p:spPr>
          <a:xfrm>
            <a:off x="1235413" y="1629542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Autenticação e Autorização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D8189C-26F8-16AD-1416-39D6B183E7C9}"/>
              </a:ext>
            </a:extLst>
          </p:cNvPr>
          <p:cNvSpPr txBox="1"/>
          <p:nvPr/>
        </p:nvSpPr>
        <p:spPr>
          <a:xfrm>
            <a:off x="1235413" y="1998874"/>
            <a:ext cx="8696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OAuth2, JWT ou outros métodos seguros para autenticação.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Garanta que apenas usuários autorizados possam acessar determinados recursos.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2B95B43-FAA0-7000-4B2D-6F3154D2B9A4}"/>
              </a:ext>
            </a:extLst>
          </p:cNvPr>
          <p:cNvSpPr txBox="1"/>
          <p:nvPr/>
        </p:nvSpPr>
        <p:spPr>
          <a:xfrm>
            <a:off x="1235413" y="2717763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pt-BR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Idempotência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35FA369-4736-51C7-A24F-4585CCD3E3E3}"/>
              </a:ext>
            </a:extLst>
          </p:cNvPr>
          <p:cNvSpPr txBox="1"/>
          <p:nvPr/>
        </p:nvSpPr>
        <p:spPr>
          <a:xfrm>
            <a:off x="1235413" y="3051771"/>
            <a:ext cx="7928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Assegure que métodos PUT, DELETE e GET sejam idempotentes, ou seja, múltiplas chamadas devem produzir o mesmo resultado.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ED4C298-798C-B59A-A5F0-57DC6B6147B3}"/>
              </a:ext>
            </a:extLst>
          </p:cNvPr>
          <p:cNvSpPr txBox="1"/>
          <p:nvPr/>
        </p:nvSpPr>
        <p:spPr>
          <a:xfrm>
            <a:off x="1235413" y="3698102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Segurança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47B1CA5-8E85-F61A-5FD1-BF60FBE8825C}"/>
              </a:ext>
            </a:extLst>
          </p:cNvPr>
          <p:cNvSpPr txBox="1"/>
          <p:nvPr/>
        </p:nvSpPr>
        <p:spPr>
          <a:xfrm>
            <a:off x="1235413" y="4032110"/>
            <a:ext cx="79280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HTTPS para todas as requisições.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Valide todos os dados de entrada para prevenir ataques como SQL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Injection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XSS, etc.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Limite a taxa de requisições (Rate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Limiting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para prevenir abusos.</a:t>
            </a:r>
          </a:p>
        </p:txBody>
      </p:sp>
    </p:spTree>
    <p:extLst>
      <p:ext uri="{BB962C8B-B14F-4D97-AF65-F5344CB8AC3E}">
        <p14:creationId xmlns:p14="http://schemas.microsoft.com/office/powerpoint/2010/main" val="8913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B062ED-E6D9-75C5-0685-B799EBA1C5DC}"/>
              </a:ext>
            </a:extLst>
          </p:cNvPr>
          <p:cNvSpPr txBox="1"/>
          <p:nvPr/>
        </p:nvSpPr>
        <p:spPr>
          <a:xfrm>
            <a:off x="535021" y="224143"/>
            <a:ext cx="7393022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Situação de Aprendizagem 01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Integração com a API de Clima</a:t>
            </a:r>
            <a:endParaRPr lang="pt-BR" sz="20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F5F52C-1952-52AB-0F8C-709FBA79902C}"/>
              </a:ext>
            </a:extLst>
          </p:cNvPr>
          <p:cNvSpPr txBox="1"/>
          <p:nvPr/>
        </p:nvSpPr>
        <p:spPr>
          <a:xfrm>
            <a:off x="612841" y="958505"/>
            <a:ext cx="8346333" cy="2966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Objetivo: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Obter informações meteorológicas usando uma API de clima.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Passos: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Crie uma conta e obtenha uma chave de API no </a:t>
            </a:r>
            <a:r>
              <a:rPr lang="pt-BR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OpenWeatherMap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Faça uma requisição GET para a API usando a biblioteca </a:t>
            </a:r>
            <a:r>
              <a:rPr lang="pt-BR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requests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 Python.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Parse o JSON retornado para extrair informações como temperatura, umidade e condição do tempo.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Exiba essas informações de maneira amigável no terminal.</a:t>
            </a:r>
          </a:p>
        </p:txBody>
      </p:sp>
    </p:spTree>
    <p:extLst>
      <p:ext uri="{BB962C8B-B14F-4D97-AF65-F5344CB8AC3E}">
        <p14:creationId xmlns:p14="http://schemas.microsoft.com/office/powerpoint/2010/main" val="2707888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EABB8E9-4199-418D-1E48-4F918FDF1D9D}"/>
              </a:ext>
            </a:extLst>
          </p:cNvPr>
          <p:cNvSpPr txBox="1"/>
          <p:nvPr/>
        </p:nvSpPr>
        <p:spPr>
          <a:xfrm>
            <a:off x="505838" y="214415"/>
            <a:ext cx="7393022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Situação de Aprendizagem 02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Integração com a API de Moedas</a:t>
            </a:r>
            <a:endParaRPr lang="pt-BR" sz="20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7AE174-CB86-DB22-C78E-78F402D23AE8}"/>
              </a:ext>
            </a:extLst>
          </p:cNvPr>
          <p:cNvSpPr txBox="1"/>
          <p:nvPr/>
        </p:nvSpPr>
        <p:spPr>
          <a:xfrm>
            <a:off x="729573" y="1054754"/>
            <a:ext cx="6663447" cy="2567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Objetivo: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Obter a taxa de câmbio entre duas moedas.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Passos: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uma API como a </a:t>
            </a:r>
            <a:r>
              <a:rPr lang="pt-BR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ExchangeRate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-API para obter taxas de câmbio.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Faça uma requisição GET para obter a taxa de câmbio entre duas moedas.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Exiba o valor da taxa de câmbio no terminal.</a:t>
            </a:r>
          </a:p>
        </p:txBody>
      </p:sp>
    </p:spTree>
    <p:extLst>
      <p:ext uri="{BB962C8B-B14F-4D97-AF65-F5344CB8AC3E}">
        <p14:creationId xmlns:p14="http://schemas.microsoft.com/office/powerpoint/2010/main" val="1389643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2496727-53EB-D2BF-6D7A-6413F4C5CFAA}"/>
              </a:ext>
            </a:extLst>
          </p:cNvPr>
          <p:cNvSpPr txBox="1"/>
          <p:nvPr/>
        </p:nvSpPr>
        <p:spPr>
          <a:xfrm>
            <a:off x="505838" y="214415"/>
            <a:ext cx="7393022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Situação de Aprendizagem 03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Integração com a API de Tradução</a:t>
            </a:r>
            <a:endParaRPr lang="pt-BR" sz="20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56A85E-1553-F171-39B7-D5D25D38E951}"/>
              </a:ext>
            </a:extLst>
          </p:cNvPr>
          <p:cNvSpPr txBox="1"/>
          <p:nvPr/>
        </p:nvSpPr>
        <p:spPr>
          <a:xfrm>
            <a:off x="787940" y="1025570"/>
            <a:ext cx="6108970" cy="2270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Objetivo: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Traduzir texto de um idioma para outro.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Passos: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a API do Google </a:t>
            </a:r>
            <a:r>
              <a:rPr lang="pt-BR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Translate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traduzir texto.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Faça uma requisição POST com o texto e os idiomas de origem e destino.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Parse o JSON retornado para exibir o texto traduzido.</a:t>
            </a:r>
          </a:p>
        </p:txBody>
      </p:sp>
    </p:spTree>
    <p:extLst>
      <p:ext uri="{BB962C8B-B14F-4D97-AF65-F5344CB8AC3E}">
        <p14:creationId xmlns:p14="http://schemas.microsoft.com/office/powerpoint/2010/main" val="70238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91E116-1F1B-7872-7FD9-106585741792}"/>
              </a:ext>
            </a:extLst>
          </p:cNvPr>
          <p:cNvSpPr txBox="1"/>
          <p:nvPr/>
        </p:nvSpPr>
        <p:spPr>
          <a:xfrm>
            <a:off x="505838" y="214415"/>
            <a:ext cx="7393022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Situação de Aprendizagem 04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Integração com a API de Filmes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A52FF7-356A-B137-826D-14B56FE64E77}"/>
              </a:ext>
            </a:extLst>
          </p:cNvPr>
          <p:cNvSpPr txBox="1"/>
          <p:nvPr/>
        </p:nvSpPr>
        <p:spPr>
          <a:xfrm>
            <a:off x="787940" y="1045026"/>
            <a:ext cx="6108970" cy="2567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Objetivo:</a:t>
            </a: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Buscar informações sobre um filme específico.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Passos: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a API do OMDB para buscar informações sobre um filme.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Faça uma requisição GET com o título do filme.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Parse o JSON retornado para exibir informações como título, ano, diretor e sinopse.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7010F8-3028-B62E-855C-1C2B2E301E30}"/>
              </a:ext>
            </a:extLst>
          </p:cNvPr>
          <p:cNvSpPr txBox="1"/>
          <p:nvPr/>
        </p:nvSpPr>
        <p:spPr>
          <a:xfrm>
            <a:off x="2548646" y="2143916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  <a:latin typeface="Consolas" panose="020B0609020204030204" pitchFamily="49" charset="0"/>
              </a:rPr>
              <a:t>http://www.omdbapi.com</a:t>
            </a:r>
          </a:p>
        </p:txBody>
      </p:sp>
    </p:spTree>
    <p:extLst>
      <p:ext uri="{BB962C8B-B14F-4D97-AF65-F5344CB8AC3E}">
        <p14:creationId xmlns:p14="http://schemas.microsoft.com/office/powerpoint/2010/main" val="1799667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E873365-4193-06AC-D56F-D4CFCEDCF306}"/>
              </a:ext>
            </a:extLst>
          </p:cNvPr>
          <p:cNvSpPr txBox="1"/>
          <p:nvPr/>
        </p:nvSpPr>
        <p:spPr>
          <a:xfrm>
            <a:off x="505837" y="214415"/>
            <a:ext cx="9056451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Situação de Aprendizagem 05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Integração com a API de Dados Abertos do Governo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A6DA56-DAEF-A532-FEC9-27583CEC6CB4}"/>
              </a:ext>
            </a:extLst>
          </p:cNvPr>
          <p:cNvSpPr txBox="1"/>
          <p:nvPr/>
        </p:nvSpPr>
        <p:spPr>
          <a:xfrm>
            <a:off x="846306" y="1352261"/>
            <a:ext cx="7714034" cy="1871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Passos: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Escolha uma API de dados abertos do governo, como a API de dados abertos do IBGE.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Faça uma requisição GET para obter dados específicos.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Parse o JSON retornado e exiba as informações relevantes.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A471CD6-432D-2F9A-BBFF-2E7B4DFC7B88}"/>
              </a:ext>
            </a:extLst>
          </p:cNvPr>
          <p:cNvSpPr txBox="1"/>
          <p:nvPr/>
        </p:nvSpPr>
        <p:spPr>
          <a:xfrm>
            <a:off x="398834" y="3633946"/>
            <a:ext cx="11546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url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"https://servicodados.ibge.gov.br/api/v1/</a:t>
            </a:r>
            <a:r>
              <a:rPr lang="pt-BR" sz="2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projecoes</a:t>
            </a:r>
            <a:r>
              <a:rPr lang="pt-BR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sz="24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populacao</a:t>
            </a:r>
            <a:r>
              <a:rPr lang="pt-BR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endParaRPr lang="pt-BR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B1E9BD-1E7D-F4E5-92E4-8B15DA7C5608}"/>
              </a:ext>
            </a:extLst>
          </p:cNvPr>
          <p:cNvSpPr txBox="1"/>
          <p:nvPr/>
        </p:nvSpPr>
        <p:spPr>
          <a:xfrm>
            <a:off x="2529190" y="4718200"/>
            <a:ext cx="7928044" cy="14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print(</a:t>
            </a:r>
            <a:r>
              <a:rPr lang="pt-BR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f"População</a:t>
            </a:r>
            <a:r>
              <a:rPr lang="pt-B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projetada: {</a:t>
            </a:r>
            <a:r>
              <a:rPr lang="pt-BR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populacao</a:t>
            </a:r>
            <a:r>
              <a:rPr lang="pt-B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print(</a:t>
            </a:r>
            <a:r>
              <a:rPr lang="pt-BR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f"Crescimento</a:t>
            </a:r>
            <a:r>
              <a:rPr lang="pt-B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populacional: {crescimento}")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print(</a:t>
            </a:r>
            <a:r>
              <a:rPr lang="pt-BR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f"Data</a:t>
            </a:r>
            <a:r>
              <a:rPr lang="pt-B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 projeção: {</a:t>
            </a:r>
            <a:r>
              <a:rPr lang="pt-BR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data_projecao</a:t>
            </a:r>
            <a:r>
              <a:rPr lang="pt-B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}")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90067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C39511-7CF6-CC4B-DB03-EACE21F340DE}"/>
              </a:ext>
            </a:extLst>
          </p:cNvPr>
          <p:cNvSpPr txBox="1"/>
          <p:nvPr/>
        </p:nvSpPr>
        <p:spPr>
          <a:xfrm>
            <a:off x="3041515" y="185233"/>
            <a:ext cx="610897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Documentação de APIs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BE3623A-B41C-A023-E32C-E2F05497705B}"/>
              </a:ext>
            </a:extLst>
          </p:cNvPr>
          <p:cNvSpPr txBox="1"/>
          <p:nvPr/>
        </p:nvSpPr>
        <p:spPr>
          <a:xfrm>
            <a:off x="700392" y="826445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1 - Por que a documentação de APIs é importante?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2B2C502-9CFB-635D-8431-9B3E9B0A3C81}"/>
              </a:ext>
            </a:extLst>
          </p:cNvPr>
          <p:cNvSpPr txBox="1"/>
          <p:nvPr/>
        </p:nvSpPr>
        <p:spPr>
          <a:xfrm>
            <a:off x="1148481" y="1340557"/>
            <a:ext cx="9396919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Facilita a Integração: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Fornece informações claras e detalhadas sobre como consumir a API.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C6D9E6-1B38-A66F-0AAF-25B3E7C51EC7}"/>
              </a:ext>
            </a:extLst>
          </p:cNvPr>
          <p:cNvSpPr txBox="1"/>
          <p:nvPr/>
        </p:nvSpPr>
        <p:spPr>
          <a:xfrm>
            <a:off x="1148480" y="2048431"/>
            <a:ext cx="9172567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Melhora a Compreensão: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Ajuda desenvolvedores a entenderem o propósito e funcionamento dos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EA9EFE4-C40C-4EAA-F748-A8A07515BD0A}"/>
              </a:ext>
            </a:extLst>
          </p:cNvPr>
          <p:cNvSpPr txBox="1"/>
          <p:nvPr/>
        </p:nvSpPr>
        <p:spPr>
          <a:xfrm>
            <a:off x="1148480" y="2995303"/>
            <a:ext cx="9396918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Reduz a Necessidade de Suporte: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 uma boa documentação, menos perguntas surgem, economizando tempo de suporte.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0964F75-B7F4-E111-F58A-D73D50440B67}"/>
              </a:ext>
            </a:extLst>
          </p:cNvPr>
          <p:cNvSpPr txBox="1"/>
          <p:nvPr/>
        </p:nvSpPr>
        <p:spPr>
          <a:xfrm>
            <a:off x="1148480" y="4032466"/>
            <a:ext cx="9396918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Aumenta a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Adotabilidade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APIs bem documentadas são mais atraentes para desenvolvedores que buscam integrações rápidas e sem complicações.</a:t>
            </a:r>
          </a:p>
        </p:txBody>
      </p:sp>
    </p:spTree>
    <p:extLst>
      <p:ext uri="{BB962C8B-B14F-4D97-AF65-F5344CB8AC3E}">
        <p14:creationId xmlns:p14="http://schemas.microsoft.com/office/powerpoint/2010/main" val="1653395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7" grpId="0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534CCE-5709-1620-7BCB-B743B9E24D80}"/>
              </a:ext>
            </a:extLst>
          </p:cNvPr>
          <p:cNvSpPr txBox="1"/>
          <p:nvPr/>
        </p:nvSpPr>
        <p:spPr>
          <a:xfrm>
            <a:off x="894944" y="238487"/>
            <a:ext cx="6108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Definição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694F38D-7815-91E0-199E-A4093FF90637}"/>
              </a:ext>
            </a:extLst>
          </p:cNvPr>
          <p:cNvSpPr txBox="1"/>
          <p:nvPr/>
        </p:nvSpPr>
        <p:spPr>
          <a:xfrm>
            <a:off x="894943" y="715622"/>
            <a:ext cx="108366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significa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 de Programação de Aplicações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Interface). Uma API é um conjunto de definições e protocolos usados na criação e integração de software de aplicações. Ela permite que diferentes sistemas e aplicações se comuniquem entre si.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E97A05-69DC-9FB0-7374-76D59A87E6E7}"/>
              </a:ext>
            </a:extLst>
          </p:cNvPr>
          <p:cNvSpPr txBox="1"/>
          <p:nvPr/>
        </p:nvSpPr>
        <p:spPr>
          <a:xfrm>
            <a:off x="1186775" y="1853279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Componentes Principais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C8BFE98-ECCB-7F4C-89BA-BBEE8B95C316}"/>
              </a:ext>
            </a:extLst>
          </p:cNvPr>
          <p:cNvSpPr txBox="1"/>
          <p:nvPr/>
        </p:nvSpPr>
        <p:spPr>
          <a:xfrm>
            <a:off x="1556425" y="2316554"/>
            <a:ext cx="10068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Endpoint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Uma URL específica onde a API pode ser acessada para realizar uma determinada função.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8AD3926-8426-C1DB-E5EA-2FF8330E047D}"/>
              </a:ext>
            </a:extLst>
          </p:cNvPr>
          <p:cNvSpPr txBox="1"/>
          <p:nvPr/>
        </p:nvSpPr>
        <p:spPr>
          <a:xfrm>
            <a:off x="1556425" y="2685886"/>
            <a:ext cx="9630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2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Métodos HTTP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As operações que podem ser realizadas em um recurso (GET, POST, PUT, DELETE, etc.).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C8FBF28-991B-48A3-9F92-4D1D01FFA5D8}"/>
              </a:ext>
            </a:extLst>
          </p:cNvPr>
          <p:cNvSpPr txBox="1"/>
          <p:nvPr/>
        </p:nvSpPr>
        <p:spPr>
          <a:xfrm>
            <a:off x="1556424" y="3332217"/>
            <a:ext cx="9630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3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Parâmetros de Requisição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Dados enviados na requisição para a API, como parâmetros de URL, cabeçalhos HTTP e corpo da mensagem.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7EDEBA-C507-528F-C4CA-FAFBAF0A9D88}"/>
              </a:ext>
            </a:extLst>
          </p:cNvPr>
          <p:cNvSpPr txBox="1"/>
          <p:nvPr/>
        </p:nvSpPr>
        <p:spPr>
          <a:xfrm>
            <a:off x="1556421" y="3978548"/>
            <a:ext cx="9630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4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Resposta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Os dados retornados pela API após o processamento da requisição, geralmente em formato JSON ou XML.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F488AAA-E9D1-D89F-5002-869002B01A53}"/>
              </a:ext>
            </a:extLst>
          </p:cNvPr>
          <p:cNvSpPr txBox="1"/>
          <p:nvPr/>
        </p:nvSpPr>
        <p:spPr>
          <a:xfrm>
            <a:off x="1556417" y="4624879"/>
            <a:ext cx="9630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5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Autenticação e Autorização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Mecanismos para garantir que apenas usuários ou sistemas autorizados possam acessar certos recursos ou funcionalidades da API.</a:t>
            </a:r>
          </a:p>
        </p:txBody>
      </p:sp>
    </p:spTree>
    <p:extLst>
      <p:ext uri="{BB962C8B-B14F-4D97-AF65-F5344CB8AC3E}">
        <p14:creationId xmlns:p14="http://schemas.microsoft.com/office/powerpoint/2010/main" val="117007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3" grpId="0"/>
      <p:bldP spid="15" grpId="0"/>
      <p:bldP spid="17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60FC7D-1875-9599-CF67-85ECDA4C0EC2}"/>
              </a:ext>
            </a:extLst>
          </p:cNvPr>
          <p:cNvSpPr txBox="1"/>
          <p:nvPr/>
        </p:nvSpPr>
        <p:spPr>
          <a:xfrm>
            <a:off x="826851" y="856441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2 - Componentes de uma Boa Documentação de API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34B611-A139-7DFE-0406-A7B632597C76}"/>
              </a:ext>
            </a:extLst>
          </p:cNvPr>
          <p:cNvSpPr txBox="1"/>
          <p:nvPr/>
        </p:nvSpPr>
        <p:spPr>
          <a:xfrm>
            <a:off x="1478604" y="1634654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Visão Geral: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Introdução e visão geral sobre o que a API faz.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7C33A3-364C-B63E-CB81-F482F097EB55}"/>
              </a:ext>
            </a:extLst>
          </p:cNvPr>
          <p:cNvSpPr txBox="1"/>
          <p:nvPr/>
        </p:nvSpPr>
        <p:spPr>
          <a:xfrm>
            <a:off x="1478604" y="2412867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Autenticação: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Métodos de autenticação e autorização.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FB5C5F7-28B9-D7CF-36AE-47ADA1B1BF09}"/>
              </a:ext>
            </a:extLst>
          </p:cNvPr>
          <p:cNvSpPr txBox="1"/>
          <p:nvPr/>
        </p:nvSpPr>
        <p:spPr>
          <a:xfrm>
            <a:off x="1478604" y="3191080"/>
            <a:ext cx="6108970" cy="1871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Endpoints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Descrição detalhada de todos os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incluindo: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Métodos HTTP suportados (GET, POST, PUT, DELETE)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Parâmetros (query, path,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headers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body)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Exemplos de requisições e respostas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EF7A55-39D5-23B2-F6B7-FE413543BAFD}"/>
              </a:ext>
            </a:extLst>
          </p:cNvPr>
          <p:cNvSpPr txBox="1"/>
          <p:nvPr/>
        </p:nvSpPr>
        <p:spPr>
          <a:xfrm>
            <a:off x="1478604" y="5223346"/>
            <a:ext cx="7324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Mensagens de Erro:</a:t>
            </a:r>
            <a: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Explicação dos códigos de erro e mensagens associadas.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A62B61-9E2F-70DA-D19B-11C2049553AF}"/>
              </a:ext>
            </a:extLst>
          </p:cNvPr>
          <p:cNvSpPr txBox="1"/>
          <p:nvPr/>
        </p:nvSpPr>
        <p:spPr>
          <a:xfrm>
            <a:off x="1478604" y="5908965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Código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Copie e cole o código feito em sala de aula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4373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3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3C294B-5CB5-8C14-480F-0A1D088BFB53}"/>
              </a:ext>
            </a:extLst>
          </p:cNvPr>
          <p:cNvSpPr txBox="1"/>
          <p:nvPr/>
        </p:nvSpPr>
        <p:spPr>
          <a:xfrm>
            <a:off x="914400" y="652160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3 - Ferramenta para Documentação de APIs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549F45B-0245-5F16-5852-A06E568820D5}"/>
              </a:ext>
            </a:extLst>
          </p:cNvPr>
          <p:cNvSpPr txBox="1"/>
          <p:nvPr/>
        </p:nvSpPr>
        <p:spPr>
          <a:xfrm>
            <a:off x="1186774" y="1204370"/>
            <a:ext cx="6108970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Postman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Ferramenta para testar APIs que também gera documentação.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2591F7-7B92-5E7D-8440-F165661236C2}"/>
              </a:ext>
            </a:extLst>
          </p:cNvPr>
          <p:cNvSpPr txBox="1"/>
          <p:nvPr/>
        </p:nvSpPr>
        <p:spPr>
          <a:xfrm>
            <a:off x="914400" y="2500417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4 - Boas Práticas na Documentação de APIs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435E5A-67BF-1D1B-73A7-B98321DDBB48}"/>
              </a:ext>
            </a:extLst>
          </p:cNvPr>
          <p:cNvSpPr txBox="1"/>
          <p:nvPr/>
        </p:nvSpPr>
        <p:spPr>
          <a:xfrm>
            <a:off x="1186774" y="3011526"/>
            <a:ext cx="6858000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Consistência: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Manter um formato consistente ao documentar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mensagens.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F77826-777A-7CC0-7D37-89A3B0DECA7E}"/>
              </a:ext>
            </a:extLst>
          </p:cNvPr>
          <p:cNvSpPr txBox="1"/>
          <p:nvPr/>
        </p:nvSpPr>
        <p:spPr>
          <a:xfrm>
            <a:off x="1186773" y="3770031"/>
            <a:ext cx="6741269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Clareza e Simplicidade: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Usar uma linguagem simples e direta.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183D92B-5BC5-27B9-31A5-697028CFA7D9}"/>
              </a:ext>
            </a:extLst>
          </p:cNvPr>
          <p:cNvSpPr txBox="1"/>
          <p:nvPr/>
        </p:nvSpPr>
        <p:spPr>
          <a:xfrm>
            <a:off x="1186773" y="4240039"/>
            <a:ext cx="6663447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Exemplos Detalhados: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Incluir exemplos para todos os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casos de uso.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73D133-4C8F-51A2-5042-9419C31F0056}"/>
              </a:ext>
            </a:extLst>
          </p:cNvPr>
          <p:cNvSpPr txBox="1"/>
          <p:nvPr/>
        </p:nvSpPr>
        <p:spPr>
          <a:xfrm>
            <a:off x="1186774" y="5006410"/>
            <a:ext cx="6108970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Atualização Contínua: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Manter a documentação sempre atualizada conforme a API evolui.</a:t>
            </a:r>
          </a:p>
        </p:txBody>
      </p:sp>
    </p:spTree>
    <p:extLst>
      <p:ext uri="{BB962C8B-B14F-4D97-AF65-F5344CB8AC3E}">
        <p14:creationId xmlns:p14="http://schemas.microsoft.com/office/powerpoint/2010/main" val="2076569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3" grpId="0"/>
      <p:bldP spid="15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F7A851-66A6-0BC9-2EC2-132C3A5A1452}"/>
              </a:ext>
            </a:extLst>
          </p:cNvPr>
          <p:cNvSpPr txBox="1"/>
          <p:nvPr/>
        </p:nvSpPr>
        <p:spPr>
          <a:xfrm>
            <a:off x="846306" y="380056"/>
            <a:ext cx="8871626" cy="1073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Exemplo Prático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Analise uma documentação de API de Gerenciamento de Tarefas e identifique os componentes mencionados em componentes de uma boa documentação API – Item 2.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15F282-25C5-A450-FBFA-98F6FD5784A4}"/>
              </a:ext>
            </a:extLst>
          </p:cNvPr>
          <p:cNvSpPr txBox="1"/>
          <p:nvPr/>
        </p:nvSpPr>
        <p:spPr>
          <a:xfrm>
            <a:off x="846306" y="1567374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 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754ACF-3154-D6D3-A3AB-7CC5A0B8DD83}"/>
              </a:ext>
            </a:extLst>
          </p:cNvPr>
          <p:cNvSpPr txBox="1"/>
          <p:nvPr/>
        </p:nvSpPr>
        <p:spPr>
          <a:xfrm>
            <a:off x="1449419" y="2021019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Visão Geral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A1AD8B-B811-A80B-00F2-AD2C5A786F14}"/>
              </a:ext>
            </a:extLst>
          </p:cNvPr>
          <p:cNvSpPr txBox="1"/>
          <p:nvPr/>
        </p:nvSpPr>
        <p:spPr>
          <a:xfrm>
            <a:off x="1449419" y="2474664"/>
            <a:ext cx="8268511" cy="1370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 de Gerenciamento de Tarefas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API de Gerenciamento de Tarefas permite que você crie, leia, atualize e exclua tarefas de um sistema de gerenciamento de projetos. A API é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RESTful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utiliza JSON para requisições e respostas.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1CA3F0-5D5C-A027-BF7F-C52C6E7DE232}"/>
              </a:ext>
            </a:extLst>
          </p:cNvPr>
          <p:cNvSpPr txBox="1"/>
          <p:nvPr/>
        </p:nvSpPr>
        <p:spPr>
          <a:xfrm>
            <a:off x="846306" y="3919991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 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AFD72FE-8049-73C6-E485-05EA3BF36687}"/>
              </a:ext>
            </a:extLst>
          </p:cNvPr>
          <p:cNvSpPr txBox="1"/>
          <p:nvPr/>
        </p:nvSpPr>
        <p:spPr>
          <a:xfrm>
            <a:off x="1449419" y="4373636"/>
            <a:ext cx="8268511" cy="1073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Autenticação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acessar a API, você deve fornecer um token de autenticação em cada requisição. O token pode ser obtido após o registro e login no sistema.</a:t>
            </a:r>
          </a:p>
        </p:txBody>
      </p:sp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F169081B-3D73-05A8-6462-6700AB0F6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512" y="5447520"/>
            <a:ext cx="7073820" cy="107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98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3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537429-DC48-C6E6-01E0-EB8D8D391454}"/>
              </a:ext>
            </a:extLst>
          </p:cNvPr>
          <p:cNvSpPr txBox="1"/>
          <p:nvPr/>
        </p:nvSpPr>
        <p:spPr>
          <a:xfrm>
            <a:off x="1186774" y="224133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 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64ECAB-3CB3-02D4-9ED1-BCCB8EA81C63}"/>
              </a:ext>
            </a:extLst>
          </p:cNvPr>
          <p:cNvSpPr txBox="1"/>
          <p:nvPr/>
        </p:nvSpPr>
        <p:spPr>
          <a:xfrm>
            <a:off x="1741251" y="710767"/>
            <a:ext cx="8142052" cy="1974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Listar Tarefas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 /tarefas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Retorna uma lista de todas as tarefas.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Parâmetros de Consulta: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status (opcional): Filtra as tarefas pelo status (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pending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completed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CB109CE-B06F-8571-69A3-8FF24A5C2DEB}"/>
              </a:ext>
            </a:extLst>
          </p:cNvPr>
          <p:cNvSpPr txBox="1"/>
          <p:nvPr/>
        </p:nvSpPr>
        <p:spPr>
          <a:xfrm>
            <a:off x="1186774" y="2928421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Resposta:</a:t>
            </a: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4F3719A3-02A0-21B9-8242-F36097DF0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820" y="3044758"/>
            <a:ext cx="5749333" cy="356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2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6229715-9F2A-C122-1A88-4DFDE26F4A98}"/>
              </a:ext>
            </a:extLst>
          </p:cNvPr>
          <p:cNvSpPr txBox="1"/>
          <p:nvPr/>
        </p:nvSpPr>
        <p:spPr>
          <a:xfrm>
            <a:off x="1391055" y="204566"/>
            <a:ext cx="6108970" cy="1176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Criar Tarefa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 /tarefas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Cria uma nova tarefa.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CEE9DB-23A8-504C-1A0D-5A06F000AEC7}"/>
              </a:ext>
            </a:extLst>
          </p:cNvPr>
          <p:cNvSpPr txBox="1"/>
          <p:nvPr/>
        </p:nvSpPr>
        <p:spPr>
          <a:xfrm>
            <a:off x="1391055" y="1537378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Corpo da Requisição: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720E3E4B-892E-156F-8CE8-4D85A3BE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63" y="1537378"/>
            <a:ext cx="5400040" cy="192659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FB95426-680F-4FE8-B087-57B8246E7342}"/>
              </a:ext>
            </a:extLst>
          </p:cNvPr>
          <p:cNvSpPr txBox="1"/>
          <p:nvPr/>
        </p:nvSpPr>
        <p:spPr>
          <a:xfrm>
            <a:off x="2344365" y="4068323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Resposta:</a:t>
            </a:r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A24F1F15-17AD-2881-8990-78CF34C8D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363" y="4068323"/>
            <a:ext cx="5400040" cy="228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9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A6FBE1F-D943-D960-64A8-28AA9EE10393}"/>
              </a:ext>
            </a:extLst>
          </p:cNvPr>
          <p:cNvSpPr txBox="1"/>
          <p:nvPr/>
        </p:nvSpPr>
        <p:spPr>
          <a:xfrm>
            <a:off x="1264595" y="243356"/>
            <a:ext cx="6108970" cy="1974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Atualizar Tarefa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PUT /tarefas/{id}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Atualiza uma tarefa existente.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Parâmetros de Path: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id: ID da tarefa a ser atualizada.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A7EAE44-4474-7569-03A3-B67FD3F0DBF0}"/>
              </a:ext>
            </a:extLst>
          </p:cNvPr>
          <p:cNvSpPr txBox="1"/>
          <p:nvPr/>
        </p:nvSpPr>
        <p:spPr>
          <a:xfrm>
            <a:off x="1614791" y="2310699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Corpo da Requisição: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DF515FE8-B8AD-E286-7761-C255439EF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2373821"/>
            <a:ext cx="4076700" cy="20383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D1B92A0-5081-F96A-CB32-80CCD9F5ADC0}"/>
              </a:ext>
            </a:extLst>
          </p:cNvPr>
          <p:cNvSpPr txBox="1"/>
          <p:nvPr/>
        </p:nvSpPr>
        <p:spPr>
          <a:xfrm>
            <a:off x="2813320" y="4475293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Resposta:</a:t>
            </a:r>
          </a:p>
        </p:txBody>
      </p:sp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D5C260FC-160A-04E1-810C-4CC55200C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0" y="4600862"/>
            <a:ext cx="3529924" cy="212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05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267B1F-54C7-DC6D-8BCD-E1B18B337BBE}"/>
              </a:ext>
            </a:extLst>
          </p:cNvPr>
          <p:cNvSpPr txBox="1"/>
          <p:nvPr/>
        </p:nvSpPr>
        <p:spPr>
          <a:xfrm>
            <a:off x="1284051" y="223900"/>
            <a:ext cx="6108970" cy="1974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Excluir Tarefa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DELETE /tarefas/{id}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Exclui uma tarefa existente.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Parâmetros de Path: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id: ID da tarefa a ser excluída.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E068DB-D393-E40F-D649-60BE2A3EC923}"/>
              </a:ext>
            </a:extLst>
          </p:cNvPr>
          <p:cNvSpPr txBox="1"/>
          <p:nvPr/>
        </p:nvSpPr>
        <p:spPr>
          <a:xfrm>
            <a:off x="1887166" y="3050435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Resposta:</a:t>
            </a:r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FAF77F85-FCD3-0A44-F5F9-89312983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036" y="3152775"/>
            <a:ext cx="4752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47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9446CE-3CDD-985C-01B8-090FFE41CCE3}"/>
              </a:ext>
            </a:extLst>
          </p:cNvPr>
          <p:cNvSpPr txBox="1"/>
          <p:nvPr/>
        </p:nvSpPr>
        <p:spPr>
          <a:xfrm>
            <a:off x="1361872" y="311693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Passo 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81F65E-7A7E-D42F-7EFF-C2F7B92EB499}"/>
              </a:ext>
            </a:extLst>
          </p:cNvPr>
          <p:cNvSpPr txBox="1"/>
          <p:nvPr/>
        </p:nvSpPr>
        <p:spPr>
          <a:xfrm>
            <a:off x="1361872" y="1089906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Mensagens de Erro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9966C5-5B28-C72B-BDEC-1489E4FC09D5}"/>
              </a:ext>
            </a:extLst>
          </p:cNvPr>
          <p:cNvSpPr txBox="1"/>
          <p:nvPr/>
        </p:nvSpPr>
        <p:spPr>
          <a:xfrm>
            <a:off x="1857983" y="1977417"/>
            <a:ext cx="6108970" cy="2669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200 OK: 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Requisição bem-sucedida.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201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Created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Recurso criado com sucesso.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400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Bad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Request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Requisição inválida (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parâmetros ausentes ou inválidos).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401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Unauthorized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Autenticação necessária.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404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Found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Recurso não encontrado.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500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Internal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Server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 interno no servidor.</a:t>
            </a:r>
          </a:p>
        </p:txBody>
      </p:sp>
    </p:spTree>
    <p:extLst>
      <p:ext uri="{BB962C8B-B14F-4D97-AF65-F5344CB8AC3E}">
        <p14:creationId xmlns:p14="http://schemas.microsoft.com/office/powerpoint/2010/main" val="1788472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83D350-3441-91FC-7398-59FF159CBC8B}"/>
              </a:ext>
            </a:extLst>
          </p:cNvPr>
          <p:cNvSpPr txBox="1"/>
          <p:nvPr/>
        </p:nvSpPr>
        <p:spPr>
          <a:xfrm>
            <a:off x="4153711" y="100460"/>
            <a:ext cx="6108970" cy="376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Exemplos de Mensagens de Erro</a:t>
            </a:r>
            <a:endParaRPr lang="pt-B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5" name="Imagem 1" descr="Texto&#10;&#10;Descrição gerada automaticamente">
            <a:extLst>
              <a:ext uri="{FF2B5EF4-FFF2-40B4-BE49-F238E27FC236}">
                <a16:creationId xmlns:a16="http://schemas.microsoft.com/office/drawing/2014/main" id="{34FC3AAA-849B-1E86-1C51-659804E1C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7" y="652870"/>
            <a:ext cx="5203825" cy="206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m 1" descr="Texto&#10;&#10;Descrição gerada automaticamente">
            <a:extLst>
              <a:ext uri="{FF2B5EF4-FFF2-40B4-BE49-F238E27FC236}">
                <a16:creationId xmlns:a16="http://schemas.microsoft.com/office/drawing/2014/main" id="{6E2D562F-9AC6-1AEE-6B18-DF2FED45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7" y="2894233"/>
            <a:ext cx="5402263" cy="166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Imagem 1" descr="Texto&#10;&#10;Descrição gerada automaticamente">
            <a:extLst>
              <a:ext uri="{FF2B5EF4-FFF2-40B4-BE49-F238E27FC236}">
                <a16:creationId xmlns:a16="http://schemas.microsoft.com/office/drawing/2014/main" id="{C3854EB7-0A4A-F0D3-77F4-5A7852D7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7" y="4730302"/>
            <a:ext cx="5241925" cy="20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B06E635-DC4D-6E20-5E18-E400AED83DB4}"/>
              </a:ext>
            </a:extLst>
          </p:cNvPr>
          <p:cNvSpPr txBox="1"/>
          <p:nvPr/>
        </p:nvSpPr>
        <p:spPr>
          <a:xfrm>
            <a:off x="982494" y="575429"/>
            <a:ext cx="6108970" cy="376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 400 - </a:t>
            </a:r>
            <a:r>
              <a:rPr lang="pt-BR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A12370-08DA-BC99-15C1-6D890C2295A4}"/>
              </a:ext>
            </a:extLst>
          </p:cNvPr>
          <p:cNvSpPr txBox="1"/>
          <p:nvPr/>
        </p:nvSpPr>
        <p:spPr>
          <a:xfrm>
            <a:off x="846306" y="2885814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 401 -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Unauthorized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A97980-EB74-33C2-6E84-FC06DC0098A7}"/>
              </a:ext>
            </a:extLst>
          </p:cNvPr>
          <p:cNvSpPr txBox="1"/>
          <p:nvPr/>
        </p:nvSpPr>
        <p:spPr>
          <a:xfrm>
            <a:off x="1186774" y="4652208"/>
            <a:ext cx="610897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 404 -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Found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27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7E316C-049E-E658-3FB6-19AEC00E3985}"/>
              </a:ext>
            </a:extLst>
          </p:cNvPr>
          <p:cNvSpPr txBox="1"/>
          <p:nvPr/>
        </p:nvSpPr>
        <p:spPr>
          <a:xfrm>
            <a:off x="1235412" y="1393999"/>
            <a:ext cx="8414426" cy="1073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Situação de Aprendizagem 06</a:t>
            </a:r>
            <a:endParaRPr lang="pt-BR" sz="18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Crie uma documentação de API com o exemplo da Situação de Aprendizagem 04 com a ferramenta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postman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C9B0967-3028-50CD-097A-5638928520AE}"/>
              </a:ext>
            </a:extLst>
          </p:cNvPr>
          <p:cNvSpPr txBox="1"/>
          <p:nvPr/>
        </p:nvSpPr>
        <p:spPr>
          <a:xfrm>
            <a:off x="1235412" y="3636554"/>
            <a:ext cx="8570069" cy="1370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Situação de Aprendizagem 07</a:t>
            </a:r>
            <a:endParaRPr lang="pt-BR" sz="18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Crie uma API utilizando 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ViaCEP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 uma requisição GET retornando cep, logradouro, bairro, localidade, uf,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ddd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URL = viacep.com.br/ws/01001000/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json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/. Após criar a API faça a documentação da requisição utilizando o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postman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117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C3B9D1-34C1-3836-7F8E-95E47BC7715C}"/>
              </a:ext>
            </a:extLst>
          </p:cNvPr>
          <p:cNvSpPr txBox="1"/>
          <p:nvPr/>
        </p:nvSpPr>
        <p:spPr>
          <a:xfrm>
            <a:off x="690664" y="287126"/>
            <a:ext cx="6108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Tipos de APIs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0D1877-8447-A288-D99A-1A141C730531}"/>
              </a:ext>
            </a:extLst>
          </p:cNvPr>
          <p:cNvSpPr txBox="1"/>
          <p:nvPr/>
        </p:nvSpPr>
        <p:spPr>
          <a:xfrm>
            <a:off x="1303506" y="819835"/>
            <a:ext cx="7665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APIs Web (Web APIs)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Expostas pela internet e acessadas via HTTP.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23CF06-68EC-ED5A-E3BF-647E7D6B9B9D}"/>
              </a:ext>
            </a:extLst>
          </p:cNvPr>
          <p:cNvSpPr txBox="1"/>
          <p:nvPr/>
        </p:nvSpPr>
        <p:spPr>
          <a:xfrm>
            <a:off x="1303506" y="1189167"/>
            <a:ext cx="9902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2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APIs de Sistema Operacional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Fornecem acesso às funcionalidades de sistemas operacionais como Windows, Linux 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macOS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09CFDD7-483B-65B9-6DA5-60B94F8DD02B}"/>
              </a:ext>
            </a:extLst>
          </p:cNvPr>
          <p:cNvSpPr txBox="1"/>
          <p:nvPr/>
        </p:nvSpPr>
        <p:spPr>
          <a:xfrm>
            <a:off x="1303505" y="1835498"/>
            <a:ext cx="9902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 startAt="3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APIs de Bibliotecas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Permitem que diferentes partes de um software interajam, como bibliotecas gráficas ou bibliotecas de rede.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A2AD0C8-5F64-D299-91BB-8006BF5BF6AC}"/>
              </a:ext>
            </a:extLst>
          </p:cNvPr>
          <p:cNvSpPr txBox="1"/>
          <p:nvPr/>
        </p:nvSpPr>
        <p:spPr>
          <a:xfrm>
            <a:off x="690664" y="2614428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Vantagens do Uso de APIs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EE75DA6-FD05-E40C-10C3-16BE31AC3021}"/>
              </a:ext>
            </a:extLst>
          </p:cNvPr>
          <p:cNvSpPr txBox="1"/>
          <p:nvPr/>
        </p:nvSpPr>
        <p:spPr>
          <a:xfrm>
            <a:off x="1303505" y="2989341"/>
            <a:ext cx="9902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Facilidade de Integração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APIs permitem que diferentes sistemas se comuniquem de maneira padronizada e eficiente.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F3D2972-55BD-2B24-F5A5-9FB43FD64F81}"/>
              </a:ext>
            </a:extLst>
          </p:cNvPr>
          <p:cNvSpPr txBox="1"/>
          <p:nvPr/>
        </p:nvSpPr>
        <p:spPr>
          <a:xfrm>
            <a:off x="1303505" y="3630091"/>
            <a:ext cx="9902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Reutilização de Funcionalidades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Desenvolvedores podem usar APIs existentes para adicionar funcionalidades sem precisar construir tudo do zero.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BE7418-4F23-3EDE-B46F-46F35683D717}"/>
              </a:ext>
            </a:extLst>
          </p:cNvPr>
          <p:cNvSpPr txBox="1"/>
          <p:nvPr/>
        </p:nvSpPr>
        <p:spPr>
          <a:xfrm>
            <a:off x="1303505" y="4273791"/>
            <a:ext cx="9902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Flexibilidade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APIs permitem que desenvolvedores escolham e combinem diferentes serviços e funcionalidades para criar soluções personalizadas.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3BDE6CA-6DD3-2AC0-2C74-EE38FC85D27B}"/>
              </a:ext>
            </a:extLst>
          </p:cNvPr>
          <p:cNvSpPr txBox="1"/>
          <p:nvPr/>
        </p:nvSpPr>
        <p:spPr>
          <a:xfrm>
            <a:off x="1303505" y="4910952"/>
            <a:ext cx="9902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Escalabilidade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APIs facilitam a criação de arquiteturas de software escaláveis, onde diferentes componentes podem ser desenvolvidos e mantidos independentemente.</a:t>
            </a:r>
          </a:p>
        </p:txBody>
      </p:sp>
    </p:spTree>
    <p:extLst>
      <p:ext uri="{BB962C8B-B14F-4D97-AF65-F5344CB8AC3E}">
        <p14:creationId xmlns:p14="http://schemas.microsoft.com/office/powerpoint/2010/main" val="1617965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77A257-C37B-12DB-67D3-63A77BCA368F}"/>
              </a:ext>
            </a:extLst>
          </p:cNvPr>
          <p:cNvSpPr txBox="1"/>
          <p:nvPr/>
        </p:nvSpPr>
        <p:spPr>
          <a:xfrm>
            <a:off x="826851" y="905551"/>
            <a:ext cx="108755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O Django REST Framework (DRF) é uma biblioteca poderosa e flexível para a construção de APIs Web em Django, um framework web de alto nível escrito em Python. O DRF simplifica a criação de APIs </a:t>
            </a:r>
            <a:r>
              <a:rPr lang="pt-BR" sz="2000" dirty="0" err="1"/>
              <a:t>RESTful</a:t>
            </a:r>
            <a:r>
              <a:rPr lang="pt-BR" sz="2000" dirty="0"/>
              <a:t> e oferece várias ferramentas e funcionalidades para desenvolvedores, facilitando o desenvolvimento de APIs robustas e escaláveis.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266E9CC-B791-0343-2B6F-C10C022B0FEA}"/>
              </a:ext>
            </a:extLst>
          </p:cNvPr>
          <p:cNvSpPr txBox="1"/>
          <p:nvPr/>
        </p:nvSpPr>
        <p:spPr>
          <a:xfrm>
            <a:off x="2752928" y="277398"/>
            <a:ext cx="61089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Django REST Framework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59D87C3-472E-4111-4FD6-BA62EC6F8581}"/>
              </a:ext>
            </a:extLst>
          </p:cNvPr>
          <p:cNvSpPr txBox="1"/>
          <p:nvPr/>
        </p:nvSpPr>
        <p:spPr>
          <a:xfrm>
            <a:off x="836579" y="2399001"/>
            <a:ext cx="6556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Principais recursos e benefícios do Django REST Framework: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F5F6F7B-3569-2B06-C859-A5CE73AD186E}"/>
              </a:ext>
            </a:extLst>
          </p:cNvPr>
          <p:cNvSpPr txBox="1"/>
          <p:nvPr/>
        </p:nvSpPr>
        <p:spPr>
          <a:xfrm>
            <a:off x="836579" y="2828836"/>
            <a:ext cx="10865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 err="1"/>
              <a:t>Serializers</a:t>
            </a:r>
            <a:r>
              <a:rPr lang="pt-BR" dirty="0"/>
              <a:t>: Permitem converter dados complexos, como consultas de banco de dados e objetos, em formatos JSON ou XML, e vice-versa. Isso é essencial para a comunicação entre o </a:t>
            </a:r>
            <a:r>
              <a:rPr lang="pt-BR" dirty="0" err="1"/>
              <a:t>backend</a:t>
            </a:r>
            <a:r>
              <a:rPr lang="pt-BR" dirty="0"/>
              <a:t> e o </a:t>
            </a:r>
            <a:r>
              <a:rPr lang="pt-BR" dirty="0" err="1"/>
              <a:t>frontend</a:t>
            </a:r>
            <a:r>
              <a:rPr lang="pt-BR" dirty="0"/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00BCA5E-4407-9F30-641D-A7339CFC1030}"/>
              </a:ext>
            </a:extLst>
          </p:cNvPr>
          <p:cNvSpPr txBox="1"/>
          <p:nvPr/>
        </p:nvSpPr>
        <p:spPr>
          <a:xfrm>
            <a:off x="826851" y="3680853"/>
            <a:ext cx="10865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 err="1"/>
              <a:t>Views</a:t>
            </a:r>
            <a:r>
              <a:rPr lang="pt-BR" b="1" dirty="0"/>
              <a:t> e </a:t>
            </a:r>
            <a:r>
              <a:rPr lang="pt-BR" b="1" dirty="0" err="1"/>
              <a:t>ViewSets</a:t>
            </a:r>
            <a:r>
              <a:rPr lang="pt-BR" dirty="0"/>
              <a:t>: DRF oferece classes baseadas em </a:t>
            </a:r>
            <a:r>
              <a:rPr lang="pt-BR" dirty="0" err="1"/>
              <a:t>view</a:t>
            </a:r>
            <a:r>
              <a:rPr lang="pt-BR" dirty="0"/>
              <a:t> para facilitar a criação de </a:t>
            </a:r>
            <a:r>
              <a:rPr lang="pt-BR" dirty="0" err="1"/>
              <a:t>endpoints</a:t>
            </a:r>
            <a:r>
              <a:rPr lang="pt-BR" dirty="0"/>
              <a:t> de API. Os </a:t>
            </a:r>
            <a:r>
              <a:rPr lang="pt-BR" dirty="0" err="1"/>
              <a:t>ViewSets</a:t>
            </a:r>
            <a:r>
              <a:rPr lang="pt-BR" dirty="0"/>
              <a:t> combinam várias operações CRUD (</a:t>
            </a:r>
            <a:r>
              <a:rPr lang="pt-BR" dirty="0" err="1"/>
              <a:t>Create</a:t>
            </a:r>
            <a:r>
              <a:rPr lang="pt-BR" dirty="0"/>
              <a:t>, </a:t>
            </a:r>
            <a:r>
              <a:rPr lang="pt-BR" dirty="0" err="1"/>
              <a:t>Read</a:t>
            </a:r>
            <a:r>
              <a:rPr lang="pt-BR" dirty="0"/>
              <a:t>, Update, Delete) em uma única classe, reduzindo a repetição de código.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ADC5E53-A50A-B80F-F92E-04BF71AABC86}"/>
              </a:ext>
            </a:extLst>
          </p:cNvPr>
          <p:cNvSpPr txBox="1"/>
          <p:nvPr/>
        </p:nvSpPr>
        <p:spPr>
          <a:xfrm>
            <a:off x="836579" y="4934365"/>
            <a:ext cx="10865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Autenticação e Permissões</a:t>
            </a:r>
            <a:r>
              <a:rPr lang="pt-BR" dirty="0"/>
              <a:t>: Inclui suporte integrado para autenticação e autorização, permitindo definir regras de acesso granulares para diferentes partes da sua API.</a:t>
            </a:r>
          </a:p>
        </p:txBody>
      </p:sp>
    </p:spTree>
    <p:extLst>
      <p:ext uri="{BB962C8B-B14F-4D97-AF65-F5344CB8AC3E}">
        <p14:creationId xmlns:p14="http://schemas.microsoft.com/office/powerpoint/2010/main" val="3676037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3" grpId="0"/>
      <p:bldP spid="15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D6DAC5C-7400-7F54-3B0C-3BA25C4965D5}"/>
              </a:ext>
            </a:extLst>
          </p:cNvPr>
          <p:cNvSpPr txBox="1"/>
          <p:nvPr/>
        </p:nvSpPr>
        <p:spPr>
          <a:xfrm>
            <a:off x="836578" y="1486419"/>
            <a:ext cx="10865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Suporte a </a:t>
            </a:r>
            <a:r>
              <a:rPr lang="pt-BR" b="1" dirty="0" err="1"/>
              <a:t>schemas</a:t>
            </a:r>
            <a:r>
              <a:rPr lang="pt-BR" b="1" dirty="0"/>
              <a:t> e documentação</a:t>
            </a:r>
            <a:r>
              <a:rPr lang="pt-BR" dirty="0"/>
              <a:t>: DRF pode gerar automaticamente </a:t>
            </a:r>
            <a:r>
              <a:rPr lang="pt-BR" dirty="0" err="1"/>
              <a:t>schemas</a:t>
            </a:r>
            <a:r>
              <a:rPr lang="pt-BR" dirty="0"/>
              <a:t> de API e documentação, facilitando o entendimento e o uso da API por outros desenvolvedores.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443DB7F-87E1-0233-F467-7ED2E353A1B8}"/>
              </a:ext>
            </a:extLst>
          </p:cNvPr>
          <p:cNvSpPr txBox="1"/>
          <p:nvPr/>
        </p:nvSpPr>
        <p:spPr>
          <a:xfrm>
            <a:off x="836579" y="345173"/>
            <a:ext cx="10865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Bons componentes de navegabilidade da API</a:t>
            </a:r>
            <a:r>
              <a:rPr lang="pt-BR" dirty="0"/>
              <a:t>: DRF gera automaticamente uma interface de navegabilidade para suas APIs, permitindo que desenvolvedores e usuários interajam com a API diretamente do navegador.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16E0F4-42CA-3DD0-9333-072297C6292B}"/>
              </a:ext>
            </a:extLst>
          </p:cNvPr>
          <p:cNvSpPr txBox="1"/>
          <p:nvPr/>
        </p:nvSpPr>
        <p:spPr>
          <a:xfrm>
            <a:off x="836577" y="2350666"/>
            <a:ext cx="10865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Integração com Django</a:t>
            </a:r>
            <a:r>
              <a:rPr lang="pt-BR" dirty="0"/>
              <a:t>: Totalmente integrado com o Django, aproveitando todo o ecossistema e funcionalidades do framework, como ORM, </a:t>
            </a:r>
            <a:r>
              <a:rPr lang="pt-BR" dirty="0" err="1"/>
              <a:t>views</a:t>
            </a:r>
            <a:r>
              <a:rPr lang="pt-BR" dirty="0"/>
              <a:t> e </a:t>
            </a:r>
            <a:r>
              <a:rPr lang="pt-BR" dirty="0" err="1"/>
              <a:t>templates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3432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9FF3D2-EAB9-92FF-EAD6-B718E16CC1EB}"/>
              </a:ext>
            </a:extLst>
          </p:cNvPr>
          <p:cNvSpPr txBox="1"/>
          <p:nvPr/>
        </p:nvSpPr>
        <p:spPr>
          <a:xfrm>
            <a:off x="603114" y="209304"/>
            <a:ext cx="6108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 (</a:t>
            </a:r>
            <a:r>
              <a:rPr lang="pt-BR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Representational</a:t>
            </a:r>
            <a:r>
              <a:rPr lang="pt-BR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</a:t>
            </a:r>
            <a:r>
              <a:rPr lang="pt-BR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0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Transfer</a:t>
            </a:r>
            <a:r>
              <a:rPr lang="pt-BR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039A2D-7E0F-A250-7C2B-E2D93F90EB9A}"/>
              </a:ext>
            </a:extLst>
          </p:cNvPr>
          <p:cNvSpPr txBox="1"/>
          <p:nvPr/>
        </p:nvSpPr>
        <p:spPr>
          <a:xfrm>
            <a:off x="603114" y="609414"/>
            <a:ext cx="10768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Definição: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REST é um estilo de arquitetura para criar APIs. Ele foi definido por Roy Fielding em sua tese de doutorado em 2000.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9E7EBA-0221-CD82-956A-2B0CCC05E460}"/>
              </a:ext>
            </a:extLst>
          </p:cNvPr>
          <p:cNvSpPr txBox="1"/>
          <p:nvPr/>
        </p:nvSpPr>
        <p:spPr>
          <a:xfrm>
            <a:off x="904672" y="1255745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Características: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1520D7-BF7E-9965-54D8-8981A9280CAD}"/>
              </a:ext>
            </a:extLst>
          </p:cNvPr>
          <p:cNvSpPr txBox="1"/>
          <p:nvPr/>
        </p:nvSpPr>
        <p:spPr>
          <a:xfrm>
            <a:off x="1274324" y="1655855"/>
            <a:ext cx="10097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Stateless</a:t>
            </a:r>
            <a: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Cada requisição do cliente para o servidor deve conter todas as informações necessárias para entender e processar o pedido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591FD88-7790-F320-8EF5-D0DCA5019E58}"/>
              </a:ext>
            </a:extLst>
          </p:cNvPr>
          <p:cNvSpPr txBox="1"/>
          <p:nvPr/>
        </p:nvSpPr>
        <p:spPr>
          <a:xfrm>
            <a:off x="1274323" y="2304898"/>
            <a:ext cx="10097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Recursos Identificados por URLs: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Recursos são identificados por URLs (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Uniform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Resource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Locators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D736DCD-A612-1E80-8106-6824C8B478C4}"/>
              </a:ext>
            </a:extLst>
          </p:cNvPr>
          <p:cNvSpPr txBox="1"/>
          <p:nvPr/>
        </p:nvSpPr>
        <p:spPr>
          <a:xfrm>
            <a:off x="1274323" y="2951229"/>
            <a:ext cx="1009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Métodos HTTP: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Utiliza métodos HTTP (GET, POST, PUT, DELETE) para realizar operações.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14FD3AD-D416-BC63-419A-307297E1F838}"/>
              </a:ext>
            </a:extLst>
          </p:cNvPr>
          <p:cNvSpPr txBox="1"/>
          <p:nvPr/>
        </p:nvSpPr>
        <p:spPr>
          <a:xfrm>
            <a:off x="1274323" y="3324005"/>
            <a:ext cx="1009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Formatos de Dados: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Normalmente usa JSON ou XML para transmitir dados.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1943B17-E2A5-C775-47D4-551B745FF2FE}"/>
              </a:ext>
            </a:extLst>
          </p:cNvPr>
          <p:cNvSpPr txBox="1"/>
          <p:nvPr/>
        </p:nvSpPr>
        <p:spPr>
          <a:xfrm>
            <a:off x="1274323" y="3693337"/>
            <a:ext cx="1009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Cacheabilidade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Respostas devem ser explicitamente rotuladas como cacheáveis ou não cacheáveis.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566CF5E-0387-9CFB-B747-D0C5855E0346}"/>
              </a:ext>
            </a:extLst>
          </p:cNvPr>
          <p:cNvSpPr txBox="1"/>
          <p:nvPr/>
        </p:nvSpPr>
        <p:spPr>
          <a:xfrm>
            <a:off x="904672" y="4251769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Exemplo: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Para acessar um recurso de usuário: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742D98A-0ED0-3B74-1B60-1216449D93AD}"/>
              </a:ext>
            </a:extLst>
          </p:cNvPr>
          <p:cNvSpPr txBox="1"/>
          <p:nvPr/>
        </p:nvSpPr>
        <p:spPr>
          <a:xfrm>
            <a:off x="1274323" y="4625535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 /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Recupera uma lista de usuários.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1A44FC3-6445-A733-F733-64C6A22A0028}"/>
              </a:ext>
            </a:extLst>
          </p:cNvPr>
          <p:cNvSpPr txBox="1"/>
          <p:nvPr/>
        </p:nvSpPr>
        <p:spPr>
          <a:xfrm>
            <a:off x="1264594" y="4999301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 /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Recupera o usuário com ID 1.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7E94DB2-22FC-2CB8-D0A4-A57F59145838}"/>
              </a:ext>
            </a:extLst>
          </p:cNvPr>
          <p:cNvSpPr txBox="1"/>
          <p:nvPr/>
        </p:nvSpPr>
        <p:spPr>
          <a:xfrm>
            <a:off x="1264594" y="5373067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 /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Cria um novo usuário.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CF49CC1-6A6C-1BE4-D2B5-461744E715FE}"/>
              </a:ext>
            </a:extLst>
          </p:cNvPr>
          <p:cNvSpPr txBox="1"/>
          <p:nvPr/>
        </p:nvSpPr>
        <p:spPr>
          <a:xfrm>
            <a:off x="1264594" y="5736975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PUT /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Atualiza o usuário com ID 1.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D93845E-4C6B-0112-300B-94031D17FE00}"/>
              </a:ext>
            </a:extLst>
          </p:cNvPr>
          <p:cNvSpPr txBox="1"/>
          <p:nvPr/>
        </p:nvSpPr>
        <p:spPr>
          <a:xfrm>
            <a:off x="1274323" y="6106307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 /</a:t>
            </a:r>
            <a:r>
              <a:rPr lang="pt-B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Deleta o usuário com ID 1.</a:t>
            </a:r>
          </a:p>
        </p:txBody>
      </p:sp>
    </p:spTree>
    <p:extLst>
      <p:ext uri="{BB962C8B-B14F-4D97-AF65-F5344CB8AC3E}">
        <p14:creationId xmlns:p14="http://schemas.microsoft.com/office/powerpoint/2010/main" val="707150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1097CC0-B1EE-1310-3D0C-0651F1FAAA7E}"/>
              </a:ext>
            </a:extLst>
          </p:cNvPr>
          <p:cNvSpPr txBox="1"/>
          <p:nvPr/>
        </p:nvSpPr>
        <p:spPr>
          <a:xfrm>
            <a:off x="1284051" y="335764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Vantagens: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FD3C14-5669-9D22-A804-BEED92B9DC7B}"/>
              </a:ext>
            </a:extLst>
          </p:cNvPr>
          <p:cNvSpPr txBox="1"/>
          <p:nvPr/>
        </p:nvSpPr>
        <p:spPr>
          <a:xfrm>
            <a:off x="1838528" y="705096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Simplicidade e facilidade de uso.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30169BC-1C5D-2525-BE2E-19FFEBB34FAA}"/>
              </a:ext>
            </a:extLst>
          </p:cNvPr>
          <p:cNvSpPr txBox="1"/>
          <p:nvPr/>
        </p:nvSpPr>
        <p:spPr>
          <a:xfrm>
            <a:off x="1838528" y="1074428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Escalabilidade.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6CF98A-2FBD-A3E2-1D67-4BC1155BB4ED}"/>
              </a:ext>
            </a:extLst>
          </p:cNvPr>
          <p:cNvSpPr txBox="1"/>
          <p:nvPr/>
        </p:nvSpPr>
        <p:spPr>
          <a:xfrm>
            <a:off x="1838527" y="1443760"/>
            <a:ext cx="7402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Flexibilidade com diferentes formatos de dados (JSON, XML, etc.).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36E048-1945-7394-2D90-907772C05238}"/>
              </a:ext>
            </a:extLst>
          </p:cNvPr>
          <p:cNvSpPr txBox="1"/>
          <p:nvPr/>
        </p:nvSpPr>
        <p:spPr>
          <a:xfrm>
            <a:off x="1284051" y="2226039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Desvantagens: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00FD8A7-EA8B-EE32-050F-0E9CC177909D}"/>
              </a:ext>
            </a:extLst>
          </p:cNvPr>
          <p:cNvSpPr txBox="1"/>
          <p:nvPr/>
        </p:nvSpPr>
        <p:spPr>
          <a:xfrm>
            <a:off x="1838527" y="2782669"/>
            <a:ext cx="740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Requisições podem se tornar complexas para operações mais avançadas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0A15990-F335-5B94-EDC9-F6D664F19AD1}"/>
              </a:ext>
            </a:extLst>
          </p:cNvPr>
          <p:cNvSpPr txBox="1"/>
          <p:nvPr/>
        </p:nvSpPr>
        <p:spPr>
          <a:xfrm>
            <a:off x="1838528" y="3149369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Falta de padrão estrito pode levar a inconsistências.</a:t>
            </a:r>
          </a:p>
        </p:txBody>
      </p:sp>
    </p:spTree>
    <p:extLst>
      <p:ext uri="{BB962C8B-B14F-4D97-AF65-F5344CB8AC3E}">
        <p14:creationId xmlns:p14="http://schemas.microsoft.com/office/powerpoint/2010/main" val="4177963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30CF8F-BF46-98F5-E48E-EF9E3315BFC8}"/>
              </a:ext>
            </a:extLst>
          </p:cNvPr>
          <p:cNvSpPr txBox="1"/>
          <p:nvPr/>
        </p:nvSpPr>
        <p:spPr>
          <a:xfrm>
            <a:off x="881974" y="335764"/>
            <a:ext cx="61089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Exemplo </a:t>
            </a:r>
            <a:r>
              <a:rPr lang="pt-BR" sz="2000" b="1" dirty="0"/>
              <a:t>Prático</a:t>
            </a:r>
            <a:r>
              <a:rPr lang="pt-BR" b="1" dirty="0"/>
              <a:t>: Passos para criar a API REST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FE1C2D-80A0-9FAE-31C1-C0484A083EC8}"/>
              </a:ext>
            </a:extLst>
          </p:cNvPr>
          <p:cNvSpPr txBox="1"/>
          <p:nvPr/>
        </p:nvSpPr>
        <p:spPr>
          <a:xfrm>
            <a:off x="1313234" y="1512813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b="1" dirty="0"/>
              <a:t>Instalar as dependências</a:t>
            </a:r>
            <a:r>
              <a:rPr lang="pt-BR" dirty="0"/>
              <a:t>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E02024-AE36-6DF7-D2BE-52BCCA8DBB24}"/>
              </a:ext>
            </a:extLst>
          </p:cNvPr>
          <p:cNvSpPr txBox="1"/>
          <p:nvPr/>
        </p:nvSpPr>
        <p:spPr>
          <a:xfrm>
            <a:off x="1663429" y="1882145"/>
            <a:ext cx="843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Primeiro, você precisa instalar o </a:t>
            </a:r>
            <a:r>
              <a:rPr lang="pt-BR" dirty="0" err="1"/>
              <a:t>Flask</a:t>
            </a:r>
            <a:r>
              <a:rPr lang="pt-BR" dirty="0"/>
              <a:t>. Você pode fazer isso usando o </a:t>
            </a:r>
            <a:r>
              <a:rPr lang="pt-BR" dirty="0" err="1"/>
              <a:t>pip</a:t>
            </a:r>
            <a:r>
              <a:rPr lang="pt-BR" dirty="0"/>
              <a:t>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B9D0268-72B0-2668-8902-D4F5D8C7C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42" y="2251477"/>
            <a:ext cx="7829550" cy="115252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AB98D24-13FC-402A-148C-FB15267E2AFA}"/>
              </a:ext>
            </a:extLst>
          </p:cNvPr>
          <p:cNvSpPr txBox="1"/>
          <p:nvPr/>
        </p:nvSpPr>
        <p:spPr>
          <a:xfrm>
            <a:off x="1313234" y="3487528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pt-BR" b="1" dirty="0"/>
              <a:t>Criar a estrutura do projeto</a:t>
            </a:r>
            <a:r>
              <a:rPr lang="pt-BR" dirty="0"/>
              <a:t>: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049964FF-D3D4-4963-BE72-5A8C1992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429" y="3954456"/>
            <a:ext cx="90172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Crie um diretório para o seu projeto e dentro dele, crie um arquivo chamado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app.py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73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5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A53AF0-55E9-402B-F84C-C7CEAFA17A4B}"/>
              </a:ext>
            </a:extLst>
          </p:cNvPr>
          <p:cNvSpPr txBox="1"/>
          <p:nvPr/>
        </p:nvSpPr>
        <p:spPr>
          <a:xfrm>
            <a:off x="1439693" y="335763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pt-BR" b="1" dirty="0"/>
              <a:t>Escrever o código da API</a:t>
            </a:r>
            <a:r>
              <a:rPr lang="pt-BR" dirty="0"/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A4C74A-FA10-5C5C-B882-6046A2C94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36" y="894945"/>
            <a:ext cx="10944225" cy="499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79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90B2BE4-0C95-9202-855D-315852DE6760}"/>
              </a:ext>
            </a:extLst>
          </p:cNvPr>
          <p:cNvSpPr txBox="1"/>
          <p:nvPr/>
        </p:nvSpPr>
        <p:spPr>
          <a:xfrm>
            <a:off x="836579" y="175098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Código app.py continuação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7396D7-31C4-1BB7-97FD-101F25ED6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315" y="661481"/>
            <a:ext cx="9708204" cy="54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47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2E979F-2D71-2767-3256-B52037D8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45400" y="6287530"/>
            <a:ext cx="1585640" cy="51698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2FFD740-357A-DBBE-F8DA-ADDD3CBE58E9}"/>
              </a:ext>
            </a:extLst>
          </p:cNvPr>
          <p:cNvSpPr/>
          <p:nvPr/>
        </p:nvSpPr>
        <p:spPr>
          <a:xfrm>
            <a:off x="0" y="0"/>
            <a:ext cx="398834" cy="68580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D4ACF8C-B569-56E6-EB66-2D6509603B3A}"/>
              </a:ext>
            </a:extLst>
          </p:cNvPr>
          <p:cNvSpPr txBox="1"/>
          <p:nvPr/>
        </p:nvSpPr>
        <p:spPr>
          <a:xfrm>
            <a:off x="836579" y="175098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Código app.py continuação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82CD0F-BA30-DEEB-5E69-870232440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52450"/>
            <a:ext cx="9095362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72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2233</Words>
  <Application>Microsoft Office PowerPoint</Application>
  <PresentationFormat>Widescreen</PresentationFormat>
  <Paragraphs>208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40" baseType="lpstr">
      <vt:lpstr>Aptos</vt:lpstr>
      <vt:lpstr>Aptos Display</vt:lpstr>
      <vt:lpstr>Arial</vt:lpstr>
      <vt:lpstr>Arial Unicode MS</vt:lpstr>
      <vt:lpstr>Consolas</vt:lpstr>
      <vt:lpstr>Courier New</vt:lpstr>
      <vt:lpstr>Symbol</vt:lpstr>
      <vt:lpstr>Times New Roman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MANOEL JOSÉ FEITOSA NETO</dc:creator>
  <cp:lastModifiedBy>MANOEL JOSÉ FEITOSA NETO</cp:lastModifiedBy>
  <cp:revision>149</cp:revision>
  <dcterms:created xsi:type="dcterms:W3CDTF">2024-07-21T20:06:17Z</dcterms:created>
  <dcterms:modified xsi:type="dcterms:W3CDTF">2024-07-26T19:15:44Z</dcterms:modified>
</cp:coreProperties>
</file>