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3"/>
  </p:notesMasterIdLst>
  <p:handoutMasterIdLst>
    <p:handoutMasterId r:id="rId24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5" r:id="rId15"/>
    <p:sldId id="274" r:id="rId16"/>
    <p:sldId id="273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18F74-7917-562C-1D60-2556842B679E}" v="1037" dt="2019-07-03T16:04:08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0795-685D-4597-B7A1-1B883B7CC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Case</a:t>
            </a:r>
            <a:br>
              <a:rPr lang="en-US" dirty="0"/>
            </a:br>
            <a:r>
              <a:rPr lang="en-US" dirty="0"/>
              <a:t>B2W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7AA56-8A0E-4DE5-BB85-1C8E9E94F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Lucas </a:t>
            </a:r>
            <a:r>
              <a:rPr lang="en-US" sz="3200" dirty="0" err="1"/>
              <a:t>Massaroppe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0550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AD77-9BAB-42B3-B611-FD8F538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15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'sales.csv'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A4C-FB02-4EBD-A434-CAEFF9C9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21" y="4352544"/>
            <a:ext cx="3905894" cy="12398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Plot of the products revenue</a:t>
            </a:r>
            <a:r>
              <a:rPr lang="en-US" sz="2800" dirty="0">
                <a:solidFill>
                  <a:srgbClr val="FFFFFF"/>
                </a:solidFill>
              </a:rPr>
              <a:t> forecast</a:t>
            </a:r>
            <a:endParaRPr lang="en-US" sz="2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24E7E2-8A9E-4091-8D36-3F32AC091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9751" y="-7388"/>
            <a:ext cx="8427866" cy="68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433-E859-4158-B1F6-FA6ABF3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'comp_prices.CSV' 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D491-C133-44EB-BBA7-EC8A6861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Nonstationary</a:t>
            </a:r>
          </a:p>
          <a:p>
            <a:r>
              <a:rPr lang="en-US" sz="3200" dirty="0"/>
              <a:t>Nonlinear</a:t>
            </a:r>
          </a:p>
          <a:p>
            <a:r>
              <a:rPr lang="en-US" sz="3200" dirty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9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AD77-9BAB-42B3-B611-FD8F538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7" y="1168419"/>
            <a:ext cx="4410798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'comp_prices.csv'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A4C-FB02-4EBD-A434-CAEFF9C9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087" y="3173601"/>
            <a:ext cx="3905894" cy="5354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Plot of </a:t>
            </a:r>
            <a:r>
              <a:rPr lang="en-US" sz="2800" dirty="0">
                <a:solidFill>
                  <a:srgbClr val="FFFFFF"/>
                </a:solidFill>
              </a:rPr>
              <a:t>payment type</a:t>
            </a:r>
            <a:endParaRPr lang="en-US" sz="28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0F3A90-3D43-4C9B-BB91-874527D15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0269" y="524573"/>
            <a:ext cx="7525696" cy="580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910D2-3477-4905-A962-7A3CFFABB601}"/>
              </a:ext>
            </a:extLst>
          </p:cNvPr>
          <p:cNvSpPr txBox="1"/>
          <p:nvPr/>
        </p:nvSpPr>
        <p:spPr>
          <a:xfrm>
            <a:off x="123646" y="4005532"/>
            <a:ext cx="44828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Diurnal: blue line (12am --- 12pm)</a:t>
            </a:r>
          </a:p>
          <a:p>
            <a:r>
              <a:rPr lang="en-US" sz="2200" dirty="0"/>
              <a:t>Nocturnal: red line (12pm --- 12am)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78D1-AAC4-4CC9-B371-9A7C597221B3}"/>
              </a:ext>
            </a:extLst>
          </p:cNvPr>
          <p:cNvSpPr txBox="1"/>
          <p:nvPr/>
        </p:nvSpPr>
        <p:spPr>
          <a:xfrm>
            <a:off x="137124" y="5255464"/>
            <a:ext cx="44109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No differentiation between diurnal and nocturnal</a:t>
            </a:r>
          </a:p>
        </p:txBody>
      </p:sp>
    </p:spTree>
    <p:extLst>
      <p:ext uri="{BB962C8B-B14F-4D97-AF65-F5344CB8AC3E}">
        <p14:creationId xmlns:p14="http://schemas.microsoft.com/office/powerpoint/2010/main" val="318817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AD77-9BAB-42B3-B611-FD8F538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7" y="1168419"/>
            <a:ext cx="4410798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'comp_prices.csv'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A4C-FB02-4EBD-A434-CAEFF9C9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087" y="3173601"/>
            <a:ext cx="3905894" cy="5354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</a:rPr>
              <a:t>Competitors prices plots</a:t>
            </a:r>
            <a:endParaRPr lang="en-US" sz="2800" kern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910D2-3477-4905-A962-7A3CFFABB601}"/>
              </a:ext>
            </a:extLst>
          </p:cNvPr>
          <p:cNvSpPr txBox="1"/>
          <p:nvPr/>
        </p:nvSpPr>
        <p:spPr>
          <a:xfrm>
            <a:off x="123646" y="4005532"/>
            <a:ext cx="44828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Diurnal: blue line (12am --- 12pm)</a:t>
            </a:r>
          </a:p>
          <a:p>
            <a:r>
              <a:rPr lang="en-US" sz="2200" dirty="0"/>
              <a:t>Nocturnal: red line (12pm --- 12am)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78D1-AAC4-4CC9-B371-9A7C597221B3}"/>
              </a:ext>
            </a:extLst>
          </p:cNvPr>
          <p:cNvSpPr txBox="1"/>
          <p:nvPr/>
        </p:nvSpPr>
        <p:spPr>
          <a:xfrm>
            <a:off x="137124" y="5255464"/>
            <a:ext cx="44109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No differentiation between diurnal and nocturnal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E97221A9-3067-47ED-891C-E39832CEB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2954" y="6988"/>
            <a:ext cx="7540328" cy="68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AD77-9BAB-42B3-B611-FD8F538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7" y="1168419"/>
            <a:ext cx="4410798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'comp_prices.csv'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A4C-FB02-4EBD-A434-CAEFF9C9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087" y="3173601"/>
            <a:ext cx="3905894" cy="5354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Plot of the products revenue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910D2-3477-4905-A962-7A3CFFABB601}"/>
              </a:ext>
            </a:extLst>
          </p:cNvPr>
          <p:cNvSpPr txBox="1"/>
          <p:nvPr/>
        </p:nvSpPr>
        <p:spPr>
          <a:xfrm>
            <a:off x="123646" y="4005532"/>
            <a:ext cx="44828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Diurnal: blue line (12am --- 12pm)</a:t>
            </a:r>
          </a:p>
          <a:p>
            <a:r>
              <a:rPr lang="en-US" sz="2200" dirty="0"/>
              <a:t>Nocturnal: red line (12pm --- 12am)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78D1-AAC4-4CC9-B371-9A7C597221B3}"/>
              </a:ext>
            </a:extLst>
          </p:cNvPr>
          <p:cNvSpPr txBox="1"/>
          <p:nvPr/>
        </p:nvSpPr>
        <p:spPr>
          <a:xfrm>
            <a:off x="137124" y="5255464"/>
            <a:ext cx="44109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No differentiation between diurnal and nocturnal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443AC-9432-459C-8913-3A149282F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6645" y="6988"/>
            <a:ext cx="7532944" cy="68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2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A4C-FB02-4EBD-A434-CAEFF9C9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08" y="4352544"/>
            <a:ext cx="3905894" cy="12398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Plot of the products revenue</a:t>
            </a:r>
            <a:r>
              <a:rPr lang="en-US" sz="2800" dirty="0">
                <a:solidFill>
                  <a:srgbClr val="FFFFFF"/>
                </a:solidFill>
              </a:rPr>
              <a:t> forecast</a:t>
            </a:r>
            <a:endParaRPr lang="en-US" sz="2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C7B52-AF7F-40B4-B31A-9BBE6E96B5A7}"/>
              </a:ext>
            </a:extLst>
          </p:cNvPr>
          <p:cNvSpPr txBox="1">
            <a:spLocks/>
          </p:cNvSpPr>
          <p:nvPr/>
        </p:nvSpPr>
        <p:spPr bwMode="black">
          <a:xfrm>
            <a:off x="28295" y="1340948"/>
            <a:ext cx="4123252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'comp_prices.csv' dataset</a:t>
            </a:r>
          </a:p>
        </p:txBody>
      </p:sp>
      <p:pic>
        <p:nvPicPr>
          <p:cNvPr id="11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C5224CB-617E-4831-BC5C-173FCF10D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5568" y="6989"/>
            <a:ext cx="8031891" cy="68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886B6-92D2-4807-AEBB-E24E2960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609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Prediction Models Tuned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8F34D-F33A-486D-B11E-EFE28D057245}"/>
              </a:ext>
            </a:extLst>
          </p:cNvPr>
          <p:cNvSpPr txBox="1"/>
          <p:nvPr/>
        </p:nvSpPr>
        <p:spPr>
          <a:xfrm>
            <a:off x="80514" y="2582173"/>
            <a:ext cx="451161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NNETAR(p, k)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was chosen due to its ability to: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model nonlinear dynamics;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and possible seasonality.</a:t>
            </a:r>
          </a:p>
          <a:p>
            <a:endParaRPr lang="en-US" sz="2400" dirty="0"/>
          </a:p>
          <a:p>
            <a:r>
              <a:rPr lang="en-US" sz="2400" dirty="0"/>
              <a:t>Fine tuning process: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 = k = 30 are imposed to the neural network, so that it can capture the monthly variation and the nature of the nonlinear dynamics of the data 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67E66A-0759-4FA3-8F14-B10B4EDF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90" y="880794"/>
            <a:ext cx="5788503" cy="47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6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1BCCE-4BD8-46D2-A76B-912DB8048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B2W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D692-6ECC-4AC4-BDCC-59C32F0CF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COMPETITORS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3C0614-21F7-4EBE-A8BE-65CED597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prediction models</a:t>
            </a:r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652FB7-E65A-41DA-A3E6-A46ACE3BF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5728" y="3016303"/>
            <a:ext cx="3340040" cy="2635010"/>
          </a:xfrm>
          <a:prstGeom prst="rect">
            <a:avLst/>
          </a:prstGeom>
        </p:spPr>
      </p:pic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BFD35B-E5A8-4C0F-9F2F-DAAE714189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8183" y="3014865"/>
            <a:ext cx="3229334" cy="263788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E406C23-63D6-4769-A691-0AEEA6273FBE}"/>
              </a:ext>
            </a:extLst>
          </p:cNvPr>
          <p:cNvSpPr/>
          <p:nvPr/>
        </p:nvSpPr>
        <p:spPr>
          <a:xfrm>
            <a:off x="1138688" y="2238555"/>
            <a:ext cx="5046451" cy="3723735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3AC6-E922-4C8F-A86B-40E7FAFB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C95-C974-4C49-BACD-046B3BC2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6723"/>
            <a:ext cx="7729728" cy="4554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The predictive models developed for B2W outperforms those for the competition</a:t>
            </a:r>
          </a:p>
          <a:p>
            <a:pPr lvl="1"/>
            <a:r>
              <a:rPr lang="en-US" sz="3000" dirty="0"/>
              <a:t>Higher quality of measure (low additive noise)</a:t>
            </a:r>
          </a:p>
          <a:p>
            <a:r>
              <a:rPr lang="en-US" sz="3200" dirty="0"/>
              <a:t>More work needs to be done to fine tuning of the model</a:t>
            </a:r>
          </a:p>
          <a:p>
            <a:pPr lvl="1"/>
            <a:r>
              <a:rPr lang="en-US" sz="3000" dirty="0"/>
              <a:t>Adjustment with interest rate, taxes, market etc.</a:t>
            </a:r>
          </a:p>
        </p:txBody>
      </p:sp>
    </p:spTree>
    <p:extLst>
      <p:ext uri="{BB962C8B-B14F-4D97-AF65-F5344CB8AC3E}">
        <p14:creationId xmlns:p14="http://schemas.microsoft.com/office/powerpoint/2010/main" val="362795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EFBA-D701-4054-8FE4-26C263C4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6CC8-7D64-445B-8D05-6DF7180A2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440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1. </a:t>
            </a:r>
            <a:r>
              <a:rPr lang="en-US" sz="3200" cap="all" dirty="0">
                <a:ea typeface="+mn-lt"/>
                <a:cs typeface="+mn-lt"/>
              </a:rPr>
              <a:t>Motivating problem</a:t>
            </a:r>
            <a:endParaRPr lang="en-US" sz="3200" dirty="0"/>
          </a:p>
          <a:p>
            <a:r>
              <a:rPr lang="en-US" sz="3200" dirty="0"/>
              <a:t>2. </a:t>
            </a:r>
            <a:r>
              <a:rPr lang="en-US" sz="3200" cap="all" dirty="0">
                <a:ea typeface="+mn-lt"/>
                <a:cs typeface="+mn-lt"/>
              </a:rPr>
              <a:t>'SALES.CSV' DATASET</a:t>
            </a:r>
          </a:p>
          <a:p>
            <a:r>
              <a:rPr lang="en-US" sz="3200" dirty="0"/>
              <a:t>3. </a:t>
            </a:r>
            <a:r>
              <a:rPr lang="en-US" sz="3200" cap="all" dirty="0">
                <a:ea typeface="+mn-lt"/>
                <a:cs typeface="+mn-lt"/>
              </a:rPr>
              <a:t>'comp_prices.CSV' DATASET</a:t>
            </a:r>
          </a:p>
          <a:p>
            <a:r>
              <a:rPr lang="en-US" sz="3200" dirty="0"/>
              <a:t>4. </a:t>
            </a:r>
            <a:r>
              <a:rPr lang="en-US" sz="3200" cap="all" dirty="0">
                <a:ea typeface="+mn-lt"/>
                <a:cs typeface="+mn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7413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D-F6D7-464B-9F4A-44BE1E2A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BF1F-E7C5-4302-8581-57774CBD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41252"/>
            <a:ext cx="7729728" cy="15492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dirty="0">
                <a:ea typeface="+mn-lt"/>
                <a:cs typeface="+mn-lt"/>
              </a:rPr>
              <a:t>Adjust/optimize the relationship between Price and Demand </a:t>
            </a:r>
            <a:endParaRPr lang="en-US" sz="3200"/>
          </a:p>
          <a:p>
            <a:pPr algn="ctr"/>
            <a:r>
              <a:rPr lang="en-US" sz="3200" dirty="0">
                <a:ea typeface="+mn-lt"/>
                <a:cs typeface="+mn-lt"/>
              </a:rPr>
              <a:t>Achieve commercial targets </a:t>
            </a:r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141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A6BF8-16E5-4CD0-97A3-EEED6C3048BB}"/>
              </a:ext>
            </a:extLst>
          </p:cNvPr>
          <p:cNvSpPr txBox="1"/>
          <p:nvPr/>
        </p:nvSpPr>
        <p:spPr>
          <a:xfrm>
            <a:off x="3229156" y="2424023"/>
            <a:ext cx="607874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i="1" u="sng" dirty="0"/>
              <a:t>But How?</a:t>
            </a:r>
            <a:endParaRPr lang="en-US" sz="9600" b="1"/>
          </a:p>
        </p:txBody>
      </p:sp>
    </p:spTree>
    <p:extLst>
      <p:ext uri="{BB962C8B-B14F-4D97-AF65-F5344CB8AC3E}">
        <p14:creationId xmlns:p14="http://schemas.microsoft.com/office/powerpoint/2010/main" val="397326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1962-0001-4EAC-88BB-833FC6D4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4D7B-088D-4C8D-A139-FB53D52F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8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Analyzing two datasets:</a:t>
            </a:r>
          </a:p>
          <a:p>
            <a:pPr lvl="1"/>
            <a:r>
              <a:rPr lang="en-US" sz="3000" dirty="0"/>
              <a:t>'</a:t>
            </a:r>
            <a:r>
              <a:rPr lang="en-US" sz="3000" dirty="0" err="1"/>
              <a:t>sales.cvs</a:t>
            </a:r>
            <a:r>
              <a:rPr lang="en-US" sz="3000" dirty="0"/>
              <a:t>': contains B2W's </a:t>
            </a:r>
            <a:r>
              <a:rPr lang="en-US" sz="3000" b="1" dirty="0">
                <a:ea typeface="+mn-lt"/>
                <a:cs typeface="+mn-lt"/>
              </a:rPr>
              <a:t>transactional information from 9 different products;</a:t>
            </a:r>
            <a:endParaRPr lang="en-US" sz="3000" dirty="0"/>
          </a:p>
          <a:p>
            <a:pPr lvl="1"/>
            <a:r>
              <a:rPr lang="en-US" sz="3000" dirty="0"/>
              <a:t>'</a:t>
            </a:r>
            <a:r>
              <a:rPr lang="en-US" sz="3000" b="1" dirty="0">
                <a:ea typeface="+mn-lt"/>
                <a:cs typeface="+mn-lt"/>
              </a:rPr>
              <a:t>comp_prices.csv</a:t>
            </a:r>
            <a:r>
              <a:rPr lang="en-US" sz="3000" dirty="0"/>
              <a:t>': contains 6 competitors' information from the same 9 different product;</a:t>
            </a:r>
          </a:p>
          <a:p>
            <a:pPr lvl="1"/>
            <a:r>
              <a:rPr lang="en-US" sz="3000" dirty="0"/>
              <a:t>Data available for the year of 2015.</a:t>
            </a:r>
          </a:p>
        </p:txBody>
      </p:sp>
    </p:spTree>
    <p:extLst>
      <p:ext uri="{BB962C8B-B14F-4D97-AF65-F5344CB8AC3E}">
        <p14:creationId xmlns:p14="http://schemas.microsoft.com/office/powerpoint/2010/main" val="117125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AD77-9BAB-42B3-B611-FD8F538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'sales.csv'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A4C-FB02-4EBD-A434-CAEFF9C9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087" y="4352544"/>
            <a:ext cx="3905894" cy="12398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Plot of the products revenue</a:t>
            </a:r>
          </a:p>
        </p:txBody>
      </p:sp>
      <p:pic>
        <p:nvPicPr>
          <p:cNvPr id="7" name="Picture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C44127D-4710-4D3F-8B5C-0A5E62AE7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0410" y="-6900"/>
            <a:ext cx="7775437" cy="68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433-E859-4158-B1F6-FA6ABF3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'SALES.CSV' 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D491-C133-44EB-BBA7-EC8A6861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KPSS Test:</a:t>
            </a:r>
            <a:endParaRPr lang="en-US" dirty="0"/>
          </a:p>
          <a:p>
            <a:pPr lvl="1"/>
            <a:r>
              <a:rPr lang="en-US" sz="3000" dirty="0">
                <a:ea typeface="+mn-lt"/>
                <a:cs typeface="+mn-lt"/>
              </a:rPr>
              <a:t>Although only three have stationary behavior, the KPSS test suggests that we treat the set as non-stationary</a:t>
            </a:r>
            <a:r>
              <a:rPr lang="en-US" sz="3000" dirty="0"/>
              <a:t> in the trend;</a:t>
            </a:r>
          </a:p>
          <a:p>
            <a:r>
              <a:rPr lang="en-US" sz="3200" dirty="0"/>
              <a:t>Nonlinear.</a:t>
            </a:r>
          </a:p>
        </p:txBody>
      </p:sp>
    </p:spTree>
    <p:extLst>
      <p:ext uri="{BB962C8B-B14F-4D97-AF65-F5344CB8AC3E}">
        <p14:creationId xmlns:p14="http://schemas.microsoft.com/office/powerpoint/2010/main" val="141086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886B6-92D2-4807-AEBB-E24E2960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Prediction Models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9C87789-5397-45B2-AD29-11C096E49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67" y="748075"/>
            <a:ext cx="10921466" cy="308531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6BDBCE2-6C95-4997-92EB-C057BBBECAD0}"/>
              </a:ext>
            </a:extLst>
          </p:cNvPr>
          <p:cNvSpPr/>
          <p:nvPr/>
        </p:nvSpPr>
        <p:spPr>
          <a:xfrm>
            <a:off x="8152143" y="223030"/>
            <a:ext cx="3551204" cy="4370713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886B6-92D2-4807-AEBB-E24E2960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609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Prediction Models Tuned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C48A87-185D-49A2-B320-E06DFE0A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08" y="1122807"/>
            <a:ext cx="5499000" cy="429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8F34D-F33A-486D-B11E-EFE28D057245}"/>
              </a:ext>
            </a:extLst>
          </p:cNvPr>
          <p:cNvSpPr txBox="1"/>
          <p:nvPr/>
        </p:nvSpPr>
        <p:spPr>
          <a:xfrm>
            <a:off x="80514" y="2582173"/>
            <a:ext cx="451161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NNETAR(p, k)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was chosen due to its ability to: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model nonlinear dynamics;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and possible seasonality.</a:t>
            </a:r>
          </a:p>
          <a:p>
            <a:endParaRPr lang="en-US" sz="2400" dirty="0"/>
          </a:p>
          <a:p>
            <a:r>
              <a:rPr lang="en-US" sz="2400" dirty="0"/>
              <a:t>Fine tuning process: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 = k = 30 are imposed to the neural network, so that it can capture the monthly variation and the nature of the nonlinear dynamics of the data 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7844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Parcel</vt:lpstr>
      <vt:lpstr>Study Case B2W Challenge</vt:lpstr>
      <vt:lpstr>overview</vt:lpstr>
      <vt:lpstr>Motivating problem</vt:lpstr>
      <vt:lpstr>PowerPoint Presentation</vt:lpstr>
      <vt:lpstr>Motivating problem</vt:lpstr>
      <vt:lpstr>'sales.csv' dataset</vt:lpstr>
      <vt:lpstr>'SALES.CSV' DATASET</vt:lpstr>
      <vt:lpstr>Prediction Models</vt:lpstr>
      <vt:lpstr>Prediction Models Tuned</vt:lpstr>
      <vt:lpstr>'sales.csv' dataset</vt:lpstr>
      <vt:lpstr>'comp_prices.CSV' DATASET</vt:lpstr>
      <vt:lpstr>'comp_prices.csv' dataset</vt:lpstr>
      <vt:lpstr>'comp_prices.csv' dataset</vt:lpstr>
      <vt:lpstr>'comp_prices.csv' dataset</vt:lpstr>
      <vt:lpstr>PowerPoint Presentation</vt:lpstr>
      <vt:lpstr>Prediction Models Tuned</vt:lpstr>
      <vt:lpstr>Comparison Between prediction 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856</cp:revision>
  <dcterms:created xsi:type="dcterms:W3CDTF">2019-05-13T12:02:12Z</dcterms:created>
  <dcterms:modified xsi:type="dcterms:W3CDTF">2019-07-03T16:05:06Z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